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04" r:id="rId2"/>
    <p:sldId id="306" r:id="rId3"/>
    <p:sldId id="300" r:id="rId4"/>
    <p:sldId id="30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03" r:id="rId32"/>
    <p:sldId id="302"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32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BE4BD1-253E-42DA-8ABD-3FC2350093D2}" type="datetimeFigureOut">
              <a:rPr lang="zh-CN" altLang="en-US" smtClean="0"/>
              <a:pPr/>
              <a:t>2016/9/27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9146C-01CE-4E1D-8616-A4B90AD6AC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xmlns=""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smtClean="0">
              <a:ea typeface="宋体" charset="-122"/>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13</a:t>
            </a:fld>
            <a:endParaRPr lang="en-GB"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14</a:t>
            </a:fld>
            <a:endParaRPr lang="en-GB"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15</a:t>
            </a:fld>
            <a:endParaRPr lang="en-GB"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16</a:t>
            </a:fld>
            <a:endParaRPr lang="en-GB"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17</a:t>
            </a:fld>
            <a:endParaRPr lang="en-GB"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1178719" y="686405"/>
            <a:ext cx="4500563" cy="3429000"/>
          </a:xfrm>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a:rPr>
              <a:t>With the proposed occupancy measure we can inject them to further prune the search space. Specifically, we can give the upper bounds of quality for all the nodes in a </a:t>
            </a:r>
            <a:r>
              <a:rPr lang="en-US" dirty="0" err="1">
                <a:latin typeface="Arial"/>
              </a:rPr>
              <a:t>subtree</a:t>
            </a:r>
            <a:r>
              <a:rPr lang="en-US" dirty="0">
                <a:latin typeface="Arial"/>
              </a:rPr>
              <a:t>. In other words, the quality of any node in a given </a:t>
            </a:r>
            <a:r>
              <a:rPr lang="en-US" dirty="0" err="1">
                <a:latin typeface="Arial"/>
              </a:rPr>
              <a:t>subtree</a:t>
            </a:r>
            <a:r>
              <a:rPr lang="en-US" dirty="0">
                <a:latin typeface="Arial"/>
              </a:rPr>
              <a:t> will be no bigger than its upper bound. For example, for the </a:t>
            </a:r>
            <a:r>
              <a:rPr lang="en-US" dirty="0" err="1">
                <a:latin typeface="Arial"/>
              </a:rPr>
              <a:t>subtree</a:t>
            </a:r>
            <a:r>
              <a:rPr lang="en-US" dirty="0">
                <a:latin typeface="Arial"/>
              </a:rPr>
              <a:t> {C} we can efficiently calculate the quality upper bound for all the nodes in this </a:t>
            </a:r>
            <a:r>
              <a:rPr lang="en-US" dirty="0" err="1">
                <a:latin typeface="Arial"/>
              </a:rPr>
              <a:t>subtree</a:t>
            </a:r>
            <a:r>
              <a:rPr lang="en-US" dirty="0">
                <a:latin typeface="Arial"/>
              </a:rPr>
              <a:t>. Here, this upper bound is 0.6. It means that the quality values of all the nodes in this </a:t>
            </a:r>
            <a:r>
              <a:rPr lang="en-US" dirty="0" err="1">
                <a:latin typeface="Arial"/>
              </a:rPr>
              <a:t>subtree</a:t>
            </a:r>
            <a:r>
              <a:rPr lang="en-US" dirty="0">
                <a:latin typeface="Arial"/>
              </a:rPr>
              <a:t>, including node C and node CD, are less than 0.6.</a:t>
            </a:r>
          </a:p>
          <a:p>
            <a:endParaRPr lang="en-US" dirty="0">
              <a:latin typeface="Arial"/>
            </a:endParaRPr>
          </a:p>
          <a:p>
            <a:r>
              <a:rPr lang="en-US" dirty="0">
                <a:latin typeface="Arial"/>
              </a:rPr>
              <a:t>The fast computation for this quality upper bound is omitted here. Just stop by our posters for the details.</a:t>
            </a:r>
            <a:endParaRPr lang="en-US" dirty="0" smtClean="0">
              <a:ea typeface="宋体" charset="-122"/>
            </a:endParaRPr>
          </a:p>
        </p:txBody>
      </p:sp>
      <p:sp>
        <p:nvSpPr>
          <p:cNvPr id="22532"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lIns="91432" tIns="45716" rIns="91432" bIns="45716"/>
          <a:lstStyle/>
          <a:p>
            <a:fld id="{F9C134BB-916D-4145-BACD-44E107859448}" type="slidenum">
              <a:rPr lang="en-US">
                <a:solidFill>
                  <a:prstClr val="black"/>
                </a:solidFill>
              </a:rPr>
              <a:pPr/>
              <a:t>19</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1178719" y="686405"/>
            <a:ext cx="4500563" cy="3429000"/>
          </a:xfrm>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a:rPr>
              <a:t>Then, this upper bound can be used to further prune the search space. Specifically, we can maintain the current biggest quality value in the search process. For example, when we reach the </a:t>
            </a:r>
            <a:r>
              <a:rPr lang="en-US" dirty="0" err="1">
                <a:latin typeface="Arial"/>
              </a:rPr>
              <a:t>subtree</a:t>
            </a:r>
            <a:r>
              <a:rPr lang="en-US" dirty="0">
                <a:latin typeface="Arial"/>
              </a:rPr>
              <a:t> {C} we know that the node {BC} is the current top qualified node with the quality value of 0.8. Then, if the upper bound on the node {C} is less than the 0.8, this </a:t>
            </a:r>
            <a:r>
              <a:rPr lang="en-US" dirty="0" err="1">
                <a:latin typeface="Arial"/>
              </a:rPr>
              <a:t>subtree</a:t>
            </a:r>
            <a:r>
              <a:rPr lang="en-US" dirty="0">
                <a:latin typeface="Arial"/>
              </a:rPr>
              <a:t> will be pruned too.</a:t>
            </a:r>
          </a:p>
          <a:p>
            <a:endParaRPr lang="en-US" dirty="0">
              <a:latin typeface="Arial"/>
            </a:endParaRPr>
          </a:p>
          <a:p>
            <a:r>
              <a:rPr lang="en-US" dirty="0">
                <a:latin typeface="Arial"/>
              </a:rPr>
              <a:t>In this example, this upper bound is 0.6 for the </a:t>
            </a:r>
            <a:r>
              <a:rPr lang="en-US" dirty="0" err="1">
                <a:latin typeface="Arial"/>
              </a:rPr>
              <a:t>subtree</a:t>
            </a:r>
            <a:r>
              <a:rPr lang="en-US" dirty="0">
                <a:latin typeface="Arial"/>
              </a:rPr>
              <a:t> {C}. It is smaller than 0.8. Thus, we do not need to check the whole </a:t>
            </a:r>
            <a:r>
              <a:rPr lang="en-US" dirty="0" err="1">
                <a:latin typeface="Arial"/>
              </a:rPr>
              <a:t>subtree</a:t>
            </a:r>
            <a:r>
              <a:rPr lang="en-US" dirty="0">
                <a:latin typeface="Arial"/>
              </a:rPr>
              <a:t> of {C}. Thus, this </a:t>
            </a:r>
            <a:r>
              <a:rPr lang="en-US" dirty="0" err="1">
                <a:latin typeface="Arial"/>
              </a:rPr>
              <a:t>subtree</a:t>
            </a:r>
            <a:r>
              <a:rPr lang="en-US" dirty="0">
                <a:latin typeface="Arial"/>
              </a:rPr>
              <a:t> is pruned.</a:t>
            </a:r>
          </a:p>
          <a:p>
            <a:endParaRPr lang="en-US" dirty="0">
              <a:latin typeface="Arial"/>
            </a:endParaRPr>
          </a:p>
          <a:p>
            <a:r>
              <a:rPr lang="en-US" dirty="0">
                <a:latin typeface="Arial"/>
              </a:rPr>
              <a:t>The blue line in this figure is the cut line for our problem. Clearly, it further reduces the search space.</a:t>
            </a:r>
            <a:endParaRPr lang="en-US" dirty="0" smtClean="0">
              <a:ea typeface="宋体" charset="-122"/>
            </a:endParaRPr>
          </a:p>
        </p:txBody>
      </p:sp>
      <p:sp>
        <p:nvSpPr>
          <p:cNvPr id="22532"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lIns="91432" tIns="45716" rIns="91432" bIns="45716"/>
          <a:lstStyle/>
          <a:p>
            <a:fld id="{F9C134BB-916D-4145-BACD-44E107859448}" type="slidenum">
              <a:rPr lang="en-US">
                <a:solidFill>
                  <a:prstClr val="black"/>
                </a:solidFill>
              </a:rPr>
              <a:pPr/>
              <a:t>20</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5</a:t>
            </a:fld>
            <a:endParaRPr lang="en-GB"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latin typeface="Arial"/>
              </a:rPr>
              <a:t>In this paper, we proposed three efficient functions for computing upper bounds, the first one is fast, but is very loose thus leading to large search space.</a:t>
            </a:r>
          </a:p>
          <a:p>
            <a:r>
              <a:rPr lang="en-US" sz="1100" dirty="0">
                <a:latin typeface="Arial"/>
              </a:rPr>
              <a:t>The third one is slow but is very tight thus leading to small search space. Actually the overall running time is proportional to number of searched node and inverse proportional to the bound efficiency. To improve the overall performance, we proposed the second function, which is the tradeoff between bound tightness and bound efficiency</a:t>
            </a:r>
            <a:r>
              <a:rPr lang="en-US" sz="1100" dirty="0">
                <a:latin typeface="Futura Bk" pitchFamily="34" charset="0"/>
              </a:rPr>
              <a:t>.</a:t>
            </a:r>
            <a:r>
              <a:rPr lang="en-US" baseline="0" dirty="0" smtClean="0"/>
              <a:t> Interested people can refer to our paper for more details.</a:t>
            </a:r>
            <a:endParaRPr lang="en-US" dirty="0"/>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fontAlgn="base">
              <a:spcBef>
                <a:spcPct val="30000"/>
              </a:spcBef>
              <a:spcAft>
                <a:spcPct val="0"/>
              </a:spcAft>
              <a:defRPr/>
            </a:pPr>
            <a:r>
              <a:rPr lang="en-US" sz="1100" dirty="0">
                <a:latin typeface="Arial"/>
              </a:rPr>
              <a:t>Next, we will evaluate the effectiveness and efficiency of the recommendation method. </a:t>
            </a:r>
          </a:p>
          <a:p>
            <a:pPr defTabSz="864931" fontAlgn="base">
              <a:spcBef>
                <a:spcPct val="30000"/>
              </a:spcBef>
              <a:spcAft>
                <a:spcPct val="0"/>
              </a:spcAft>
              <a:defRPr/>
            </a:pPr>
            <a:endParaRPr lang="en-US" sz="1100" dirty="0">
              <a:latin typeface="Arial"/>
            </a:endParaRPr>
          </a:p>
          <a:p>
            <a:pPr defTabSz="864931" fontAlgn="base">
              <a:spcBef>
                <a:spcPct val="30000"/>
              </a:spcBef>
              <a:spcAft>
                <a:spcPct val="0"/>
              </a:spcAft>
              <a:defRPr/>
            </a:pPr>
            <a:r>
              <a:rPr lang="en-US" sz="1100" dirty="0">
                <a:latin typeface="Arial"/>
              </a:rPr>
              <a:t>We try to answer two questions: the first one is : </a:t>
            </a:r>
            <a:r>
              <a:rPr lang="en-US" dirty="0" smtClean="0"/>
              <a:t>Does the concept of occupancy help to improve the recommendation performance ?  </a:t>
            </a:r>
          </a:p>
          <a:p>
            <a:pPr defTabSz="864931" fontAlgn="base">
              <a:spcBef>
                <a:spcPct val="30000"/>
              </a:spcBef>
              <a:spcAft>
                <a:spcPct val="0"/>
              </a:spcAft>
              <a:defRPr/>
            </a:pPr>
            <a:endParaRPr lang="en-US" dirty="0" smtClean="0"/>
          </a:p>
          <a:p>
            <a:r>
              <a:rPr lang="en-US" dirty="0" smtClean="0"/>
              <a:t>The second</a:t>
            </a:r>
            <a:r>
              <a:rPr lang="en-US" baseline="0" dirty="0" smtClean="0"/>
              <a:t> one is : </a:t>
            </a:r>
            <a:r>
              <a:rPr lang="en-US" dirty="0" smtClean="0"/>
              <a:t>Does our algorithm with the pruning strategy can significantly reduce time complexity?</a:t>
            </a:r>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fontAlgn="base">
              <a:spcBef>
                <a:spcPct val="30000"/>
              </a:spcBef>
              <a:spcAft>
                <a:spcPct val="0"/>
              </a:spcAft>
              <a:defRPr/>
            </a:pPr>
            <a:r>
              <a:rPr lang="en-US" sz="1100" dirty="0">
                <a:latin typeface="Arial"/>
              </a:rPr>
              <a:t>First, we will show the effectiveness. To evaluate the recommendation quality we collected 2000 Web pages which are from the 100 Web sites. These Web sites are frequently printed by Internet users. On each page we manually labeled its ideal print areas as the ground truth. Then, we can compare the recommended print-areas with the ground truth, and then calculate the recommendation precision and recall.  </a:t>
            </a:r>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fontAlgn="base">
              <a:spcBef>
                <a:spcPct val="30000"/>
              </a:spcBef>
              <a:spcAft>
                <a:spcPct val="0"/>
              </a:spcAft>
              <a:defRPr/>
            </a:pPr>
            <a:r>
              <a:rPr lang="en-US" sz="1100" dirty="0">
                <a:latin typeface="Futura Bk" pitchFamily="34" charset="0"/>
              </a:rPr>
              <a:t>This table shows the results of our method with the increase of </a:t>
            </a:r>
            <a:r>
              <a:rPr lang="en-US" sz="1100" dirty="0" err="1">
                <a:latin typeface="Futura Bk" pitchFamily="34" charset="0"/>
              </a:rPr>
              <a:t>lamda</a:t>
            </a:r>
            <a:r>
              <a:rPr lang="en-US" sz="1100" dirty="0">
                <a:latin typeface="Futura Bk" pitchFamily="34" charset="0"/>
              </a:rPr>
              <a:t> from 0 to infinite. The average performance first increases and reach the best when </a:t>
            </a:r>
            <a:r>
              <a:rPr lang="en-US" sz="1100" dirty="0" err="1">
                <a:latin typeface="Futura Bk" pitchFamily="34" charset="0"/>
              </a:rPr>
              <a:t>lamda</a:t>
            </a:r>
            <a:r>
              <a:rPr lang="en-US" sz="1100" dirty="0">
                <a:latin typeface="Futura Bk" pitchFamily="34" charset="0"/>
              </a:rPr>
              <a:t>=6 and then the performance decreases with the increase of </a:t>
            </a:r>
            <a:r>
              <a:rPr lang="en-US" sz="1100" dirty="0" err="1">
                <a:latin typeface="Futura Bk" pitchFamily="34" charset="0"/>
              </a:rPr>
              <a:t>lamda</a:t>
            </a:r>
            <a:r>
              <a:rPr lang="en-US" sz="1100" dirty="0">
                <a:latin typeface="Futura Bk" pitchFamily="34" charset="0"/>
              </a:rPr>
              <a:t>. </a:t>
            </a:r>
            <a:r>
              <a:rPr lang="en-US" sz="1100" dirty="0" err="1">
                <a:latin typeface="Futura Bk" pitchFamily="34" charset="0"/>
              </a:rPr>
              <a:t>Lamda</a:t>
            </a:r>
            <a:r>
              <a:rPr lang="en-US" sz="1100" dirty="0">
                <a:latin typeface="Futura Bk" pitchFamily="34" charset="0"/>
              </a:rPr>
              <a:t>=0 means that we only consider the pattern frequency, in other word, we do not consider pattern occupancy and recommend the pattern with the highest frequency. here, the f1 score is 79%.  We can see that incorporating occupancy into frequent pattern mining can greatly improve recommendation performance.</a:t>
            </a:r>
            <a:endParaRPr lang="en-US" dirty="0" smtClean="0"/>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latin typeface="Futura Bk" pitchFamily="34" charset="0"/>
              </a:rPr>
              <a:t>Next we will show the efficiency of the proposed algorithm DOFIA over the large synthetic data. Here, the baseline method is to find all frequent </a:t>
            </a:r>
            <a:r>
              <a:rPr lang="en-US" sz="1100" dirty="0" err="1">
                <a:latin typeface="Futura Bk" pitchFamily="34" charset="0"/>
              </a:rPr>
              <a:t>itemsets</a:t>
            </a:r>
            <a:r>
              <a:rPr lang="en-US" sz="1100" dirty="0">
                <a:latin typeface="Futura Bk" pitchFamily="34" charset="0"/>
              </a:rPr>
              <a:t> first, compute the occupancy and quality for them, and then output top-k qualified ones. The implementation of MAFIA includes a fast algorithm for frequent pattern mining, which is adopted in this comparison.</a:t>
            </a:r>
          </a:p>
          <a:p>
            <a:endParaRPr lang="en-US" sz="1100" dirty="0">
              <a:latin typeface="Futura Bk" pitchFamily="34" charset="0"/>
            </a:endParaRPr>
          </a:p>
          <a:p>
            <a:r>
              <a:rPr lang="en-US" sz="1100" dirty="0">
                <a:latin typeface="Futura Bk" pitchFamily="34" charset="0"/>
              </a:rPr>
              <a:t>Here we only present some results. </a:t>
            </a:r>
          </a:p>
        </p:txBody>
      </p:sp>
      <p:sp>
        <p:nvSpPr>
          <p:cNvPr id="4" name="Date Placeholder 3"/>
          <p:cNvSpPr>
            <a:spLocks noGrp="1"/>
          </p:cNvSpPr>
          <p:nvPr>
            <p:ph type="dt" idx="10"/>
          </p:nvPr>
        </p:nvSpPr>
        <p:spPr>
          <a:xfrm>
            <a:off x="3883852" y="1"/>
            <a:ext cx="2972547" cy="457639"/>
          </a:xfrm>
          <a:prstGeom prst="rect">
            <a:avLst/>
          </a:prstGeom>
        </p:spPr>
        <p:txBody>
          <a:bodyPr/>
          <a:lstStyle/>
          <a:p>
            <a:pPr>
              <a:defRPr/>
            </a:pPr>
            <a:fld id="{0B6FA338-6BF0-4A9A-91F1-03D956A2E261}" type="datetime3">
              <a:rPr lang="en-US" smtClean="0"/>
              <a:pPr>
                <a:defRPr/>
              </a:pPr>
              <a:t>27 September 2016</a:t>
            </a:fld>
            <a:endParaRPr lang="en-US" dirty="0"/>
          </a:p>
        </p:txBody>
      </p:sp>
      <p:sp>
        <p:nvSpPr>
          <p:cNvPr id="5" name="Slide Number Placeholder 4"/>
          <p:cNvSpPr>
            <a:spLocks noGrp="1"/>
          </p:cNvSpPr>
          <p:nvPr>
            <p:ph type="sldNum" sz="quarter" idx="11"/>
          </p:nvPr>
        </p:nvSpPr>
        <p:spPr>
          <a:xfrm>
            <a:off x="3883852" y="8684900"/>
            <a:ext cx="2972547" cy="457639"/>
          </a:xfrm>
          <a:prstGeom prst="rect">
            <a:avLst/>
          </a:prstGeom>
        </p:spPr>
        <p:txBody>
          <a:bodyPr/>
          <a:lstStyle/>
          <a:p>
            <a:pPr>
              <a:defRPr/>
            </a:pPr>
            <a:fld id="{3821F79B-FFB7-477D-A2C8-9F8775592B68}"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29</a:t>
            </a:fld>
            <a:endParaRPr lang="en-GB"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6</a:t>
            </a:fld>
            <a:endParaRPr lang="en-GB"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normAutofit/>
          </a:bodyPr>
          <a:lstStyle/>
          <a:p>
            <a:pPr defTabSz="457159">
              <a:defRPr/>
            </a:pPr>
            <a:endParaRPr lang="en-US" dirty="0">
              <a:latin typeface="Arial"/>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7</a:t>
            </a:fld>
            <a:endParaRPr lang="en-GB"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8</a:t>
            </a:fld>
            <a:endParaRPr lang="en-GB"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9</a:t>
            </a:fld>
            <a:endParaRPr lang="en-GB"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10</a:t>
            </a:fld>
            <a:endParaRPr lang="en-GB"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11</a:t>
            </a:fld>
            <a:endParaRPr lang="en-GB"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normAutofit/>
          </a:bodyPr>
          <a:lstStyle/>
          <a:p>
            <a:pPr defTabSz="457159">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22A853E8-D85F-5D49-95D2-E1D96ABFE2B9}" type="slidenum">
              <a:rPr lang="en-GB" smtClean="0">
                <a:solidFill>
                  <a:prstClr val="black"/>
                </a:solidFill>
              </a:rPr>
              <a:pPr/>
              <a:t>12</a:t>
            </a:fld>
            <a:endParaRPr lang="en-GB"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ldm.ict.ac.cn/MLDM/luoping/" TargetMode="External"/><Relationship Id="rId2" Type="http://schemas.openxmlformats.org/officeDocument/2006/relationships/hyperlink" Target="http://mldm.ict.ac.cn/platform/pweb/academicDetail.htm?id=49" TargetMode="External"/><Relationship Id="rId1" Type="http://schemas.openxmlformats.org/officeDocument/2006/relationships/slideLayout" Target="../slideLayouts/slideLayout7.xml"/><Relationship Id="rId5" Type="http://schemas.openxmlformats.org/officeDocument/2006/relationships/hyperlink" Target="http://mldm.ict.ac.cn/platform/pweb/academicDetail.htm?id=52" TargetMode="External"/><Relationship Id="rId4" Type="http://schemas.openxmlformats.org/officeDocument/2006/relationships/hyperlink" Target="http://mldm.ict.ac.cn/platform/pweb/research.htm?artid=49"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1166887"/>
            <a:ext cx="7772400" cy="1470025"/>
          </a:xfrm>
        </p:spPr>
        <p:txBody>
          <a:bodyPr>
            <a:normAutofit fontScale="90000"/>
          </a:bodyPr>
          <a:lstStyle/>
          <a:p>
            <a:pPr eaLnBrk="1" hangingPunct="1"/>
            <a:r>
              <a:rPr lang="en-US" altLang="zh-CN" sz="7200" dirty="0" smtClean="0">
                <a:solidFill>
                  <a:srgbClr val="FF0000"/>
                </a:solidFill>
                <a:ea typeface="隶书" pitchFamily="49" charset="-122"/>
              </a:rPr>
              <a:t>Advanced AI</a:t>
            </a:r>
            <a:br>
              <a:rPr lang="en-US" altLang="zh-CN" sz="7200" dirty="0" smtClean="0">
                <a:solidFill>
                  <a:srgbClr val="FF0000"/>
                </a:solidFill>
                <a:ea typeface="隶书" pitchFamily="49" charset="-122"/>
              </a:rPr>
            </a:br>
            <a:r>
              <a:rPr lang="zh-CN" altLang="en-US" sz="7200" dirty="0" smtClean="0">
                <a:solidFill>
                  <a:srgbClr val="FF0000"/>
                </a:solidFill>
                <a:ea typeface="隶书" pitchFamily="49" charset="-122"/>
              </a:rPr>
              <a:t>课程</a:t>
            </a: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sz="1400"/>
          </a:p>
        </p:txBody>
      </p:sp>
      <p:sp>
        <p:nvSpPr>
          <p:cNvPr id="12293" name="Rectangle 6"/>
          <p:cNvSpPr>
            <a:spLocks noChangeArrowheads="1"/>
          </p:cNvSpPr>
          <p:nvPr/>
        </p:nvSpPr>
        <p:spPr bwMode="auto">
          <a:xfrm>
            <a:off x="2303463" y="5333146"/>
            <a:ext cx="4464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20000"/>
              </a:spcBef>
            </a:pPr>
            <a:r>
              <a:rPr lang="en-US" altLang="zh-CN" sz="2000" dirty="0" smtClean="0">
                <a:solidFill>
                  <a:srgbClr val="7030A0"/>
                </a:solidFill>
                <a:latin typeface="微软雅黑" pitchFamily="34" charset="-122"/>
                <a:ea typeface="微软雅黑" pitchFamily="34" charset="-122"/>
              </a:rPr>
              <a:t>Autumn </a:t>
            </a:r>
            <a:r>
              <a:rPr lang="zh-CN" altLang="zh-CN" sz="2000" dirty="0" smtClean="0">
                <a:solidFill>
                  <a:srgbClr val="7030A0"/>
                </a:solidFill>
                <a:latin typeface="微软雅黑" pitchFamily="34" charset="-122"/>
                <a:ea typeface="微软雅黑" pitchFamily="34" charset="-122"/>
              </a:rPr>
              <a:t>20</a:t>
            </a:r>
            <a:r>
              <a:rPr lang="en-US" altLang="zh-CN" sz="2000" dirty="0" smtClean="0">
                <a:solidFill>
                  <a:srgbClr val="7030A0"/>
                </a:solidFill>
                <a:latin typeface="微软雅黑" pitchFamily="34" charset="-122"/>
                <a:ea typeface="微软雅黑" pitchFamily="34" charset="-122"/>
              </a:rPr>
              <a:t>16</a:t>
            </a:r>
            <a:endParaRPr lang="zh-CN" altLang="en-US" b="1" u="sng" dirty="0">
              <a:solidFill>
                <a:srgbClr val="FF3300"/>
              </a:solidFill>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xmlns=""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925" y="34925"/>
            <a:ext cx="1457325"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副标题 9"/>
          <p:cNvSpPr>
            <a:spLocks noGrp="1"/>
          </p:cNvSpPr>
          <p:nvPr>
            <p:ph type="subTitle" idx="1"/>
          </p:nvPr>
        </p:nvSpPr>
        <p:spPr>
          <a:xfrm>
            <a:off x="1371600" y="3573016"/>
            <a:ext cx="6400800" cy="1752600"/>
          </a:xfrm>
        </p:spPr>
        <p:txBody>
          <a:bodyPr/>
          <a:lstStyle/>
          <a:p>
            <a:r>
              <a:rPr lang="zh-CN" altLang="en-US" dirty="0" smtClean="0">
                <a:solidFill>
                  <a:schemeClr val="tx1"/>
                </a:solidFill>
              </a:rPr>
              <a:t>罗平</a:t>
            </a:r>
            <a:endParaRPr lang="zh-CN" altLang="en-US" dirty="0">
              <a:solidFill>
                <a:schemeClr val="tx1"/>
              </a:solidFill>
            </a:endParaRPr>
          </a:p>
        </p:txBody>
      </p:sp>
    </p:spTree>
    <p:extLst>
      <p:ext uri="{BB962C8B-B14F-4D97-AF65-F5344CB8AC3E}">
        <p14:creationId xmlns:p14="http://schemas.microsoft.com/office/powerpoint/2010/main" xmlns="" val="416362321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31200" y="1062677"/>
            <a:ext cx="8091584" cy="4624387"/>
          </a:xfrm>
        </p:spPr>
        <p:txBody>
          <a:bodyPr>
            <a:normAutofit/>
          </a:bodyPr>
          <a:lstStyle/>
          <a:p>
            <a:pPr marL="285750" lvl="1" indent="-285750">
              <a:buFont typeface="Wingdings" pitchFamily="2" charset="2"/>
              <a:buChar char="§"/>
            </a:pPr>
            <a:r>
              <a:rPr lang="en-US" dirty="0" smtClean="0"/>
              <a:t>Web page printing: Smart Print</a:t>
            </a:r>
          </a:p>
          <a:p>
            <a:pPr marL="455613" lvl="2" indent="-285750">
              <a:buFont typeface="Arial" pitchFamily="34" charset="0"/>
              <a:buChar char="•"/>
            </a:pPr>
            <a:r>
              <a:rPr lang="en-US" sz="2200" dirty="0" smtClean="0">
                <a:solidFill>
                  <a:srgbClr val="FF0000"/>
                </a:solidFill>
              </a:rPr>
              <a:t>Tedious selections</a:t>
            </a:r>
          </a:p>
        </p:txBody>
      </p:sp>
      <p:pic>
        <p:nvPicPr>
          <p:cNvPr id="5" name="Picture 1" descr="image001"/>
          <p:cNvPicPr>
            <a:picLocks noChangeAspect="1" noChangeArrowheads="1"/>
          </p:cNvPicPr>
          <p:nvPr/>
        </p:nvPicPr>
        <p:blipFill>
          <a:blip r:embed="rId3" cstate="print"/>
          <a:srcRect/>
          <a:stretch>
            <a:fillRect/>
          </a:stretch>
        </p:blipFill>
        <p:spPr bwMode="auto">
          <a:xfrm>
            <a:off x="1583548" y="2005098"/>
            <a:ext cx="6442853" cy="4342947"/>
          </a:xfrm>
          <a:prstGeom prst="rect">
            <a:avLst/>
          </a:prstGeom>
          <a:noFill/>
          <a:ln w="9525">
            <a:noFill/>
            <a:miter lim="800000"/>
            <a:headEnd/>
            <a:tailEnd/>
          </a:ln>
        </p:spPr>
      </p:pic>
    </p:spTree>
    <p:extLst>
      <p:ext uri="{BB962C8B-B14F-4D97-AF65-F5344CB8AC3E}">
        <p14:creationId xmlns:p14="http://schemas.microsoft.com/office/powerpoint/2010/main" xmlns="" val="39342085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52467" y="892625"/>
            <a:ext cx="8091584" cy="4624387"/>
          </a:xfrm>
        </p:spPr>
        <p:txBody>
          <a:bodyPr>
            <a:normAutofit/>
          </a:bodyPr>
          <a:lstStyle/>
          <a:p>
            <a:pPr marL="285750" lvl="1" indent="-285750">
              <a:buFont typeface="Wingdings" pitchFamily="2" charset="2"/>
              <a:buChar char="§"/>
            </a:pPr>
            <a:r>
              <a:rPr lang="en-US" dirty="0" smtClean="0"/>
              <a:t>Goal: </a:t>
            </a:r>
            <a:r>
              <a:rPr lang="en-US" dirty="0" smtClean="0">
                <a:solidFill>
                  <a:srgbClr val="FF0000"/>
                </a:solidFill>
              </a:rPr>
              <a:t>one-click solution</a:t>
            </a:r>
          </a:p>
          <a:p>
            <a:pPr marL="455613" lvl="2" indent="-285750">
              <a:buFont typeface="Arial" pitchFamily="34" charset="0"/>
              <a:buChar char="•"/>
            </a:pPr>
            <a:r>
              <a:rPr lang="en-US" sz="2200" dirty="0" smtClean="0"/>
              <a:t>More accurate print-area recommendation</a:t>
            </a:r>
          </a:p>
          <a:p>
            <a:pPr marL="285750" lvl="1" indent="-285750">
              <a:buFont typeface="Wingdings" pitchFamily="2" charset="2"/>
              <a:buChar char="§"/>
            </a:pPr>
            <a:r>
              <a:rPr lang="en-US" dirty="0" smtClean="0"/>
              <a:t>Solution</a:t>
            </a:r>
          </a:p>
          <a:p>
            <a:pPr marL="455613" lvl="2" indent="-285750">
              <a:buFont typeface="Arial" pitchFamily="34" charset="0"/>
              <a:buChar char="•"/>
            </a:pPr>
            <a:r>
              <a:rPr lang="en-US" sz="2200" dirty="0" smtClean="0">
                <a:solidFill>
                  <a:prstClr val="black"/>
                </a:solidFill>
                <a:latin typeface="Arial"/>
              </a:rPr>
              <a:t>Leverage the </a:t>
            </a:r>
            <a:r>
              <a:rPr lang="en-US" sz="2200" dirty="0" smtClean="0">
                <a:solidFill>
                  <a:srgbClr val="0070C0"/>
                </a:solidFill>
                <a:latin typeface="Arial"/>
              </a:rPr>
              <a:t>print logs </a:t>
            </a:r>
            <a:r>
              <a:rPr lang="en-US" sz="2200" dirty="0" smtClean="0">
                <a:solidFill>
                  <a:prstClr val="black"/>
                </a:solidFill>
                <a:latin typeface="Arial"/>
              </a:rPr>
              <a:t>from all the users</a:t>
            </a:r>
            <a:endParaRPr lang="en-US" sz="2200" dirty="0" smtClean="0"/>
          </a:p>
        </p:txBody>
      </p:sp>
      <p:pic>
        <p:nvPicPr>
          <p:cNvPr id="5" name="Picture 1" descr="image001"/>
          <p:cNvPicPr>
            <a:picLocks noChangeAspect="1" noChangeArrowheads="1"/>
          </p:cNvPicPr>
          <p:nvPr/>
        </p:nvPicPr>
        <p:blipFill>
          <a:blip r:embed="rId3" cstate="print"/>
          <a:srcRect/>
          <a:stretch>
            <a:fillRect/>
          </a:stretch>
        </p:blipFill>
        <p:spPr bwMode="auto">
          <a:xfrm>
            <a:off x="418908" y="2905312"/>
            <a:ext cx="4051492" cy="2972974"/>
          </a:xfrm>
          <a:prstGeom prst="rect">
            <a:avLst/>
          </a:prstGeom>
          <a:noFill/>
          <a:ln w="9525">
            <a:noFill/>
            <a:miter lim="800000"/>
            <a:headEnd/>
            <a:tailEnd/>
          </a:ln>
        </p:spPr>
      </p:pic>
      <p:pic>
        <p:nvPicPr>
          <p:cNvPr id="6" name="Picture 1"/>
          <p:cNvPicPr>
            <a:picLocks noChangeAspect="1" noChangeArrowheads="1"/>
          </p:cNvPicPr>
          <p:nvPr/>
        </p:nvPicPr>
        <p:blipFill>
          <a:blip r:embed="rId4" cstate="print"/>
          <a:srcRect/>
          <a:stretch>
            <a:fillRect/>
          </a:stretch>
        </p:blipFill>
        <p:spPr bwMode="auto">
          <a:xfrm>
            <a:off x="5091483" y="2896016"/>
            <a:ext cx="4031953" cy="2967755"/>
          </a:xfrm>
          <a:prstGeom prst="rect">
            <a:avLst/>
          </a:prstGeom>
          <a:noFill/>
          <a:ln w="9525">
            <a:noFill/>
            <a:miter lim="800000"/>
            <a:headEnd/>
            <a:tailEnd/>
          </a:ln>
        </p:spPr>
      </p:pic>
      <p:sp>
        <p:nvSpPr>
          <p:cNvPr id="8" name="TextBox 7"/>
          <p:cNvSpPr txBox="1"/>
          <p:nvPr/>
        </p:nvSpPr>
        <p:spPr>
          <a:xfrm>
            <a:off x="1770746" y="6023431"/>
            <a:ext cx="906274" cy="338554"/>
          </a:xfrm>
          <a:prstGeom prst="rect">
            <a:avLst/>
          </a:prstGeom>
          <a:noFill/>
        </p:spPr>
        <p:txBody>
          <a:bodyPr wrap="none" rtlCol="0">
            <a:spAutoFit/>
          </a:bodyPr>
          <a:lstStyle/>
          <a:p>
            <a:r>
              <a:rPr lang="en-US" dirty="0" smtClean="0"/>
              <a:t>Print log</a:t>
            </a:r>
            <a:endParaRPr lang="en-US" dirty="0"/>
          </a:p>
        </p:txBody>
      </p:sp>
      <p:sp>
        <p:nvSpPr>
          <p:cNvPr id="10" name="TextBox 9"/>
          <p:cNvSpPr txBox="1"/>
          <p:nvPr/>
        </p:nvSpPr>
        <p:spPr>
          <a:xfrm>
            <a:off x="6466110" y="6045202"/>
            <a:ext cx="1349344" cy="338554"/>
          </a:xfrm>
          <a:prstGeom prst="rect">
            <a:avLst/>
          </a:prstGeom>
          <a:noFill/>
        </p:spPr>
        <p:txBody>
          <a:bodyPr wrap="none" rtlCol="0">
            <a:spAutoFit/>
          </a:bodyPr>
          <a:lstStyle/>
          <a:p>
            <a:r>
              <a:rPr lang="en-US" dirty="0" smtClean="0"/>
              <a:t>Current page</a:t>
            </a:r>
            <a:endParaRPr lang="en-US" dirty="0"/>
          </a:p>
        </p:txBody>
      </p:sp>
      <p:sp>
        <p:nvSpPr>
          <p:cNvPr id="12" name="Right Arrow 11"/>
          <p:cNvSpPr/>
          <p:nvPr/>
        </p:nvSpPr>
        <p:spPr>
          <a:xfrm>
            <a:off x="4506717" y="4038213"/>
            <a:ext cx="530996" cy="38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xmlns="" val="26941278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31200" y="994944"/>
            <a:ext cx="4484640" cy="4624387"/>
          </a:xfrm>
        </p:spPr>
        <p:txBody>
          <a:bodyPr>
            <a:normAutofit/>
          </a:bodyPr>
          <a:lstStyle/>
          <a:p>
            <a:pPr marL="285750" lvl="1" indent="-285750">
              <a:buFont typeface="Arial" pitchFamily="34" charset="0"/>
              <a:buChar char="•"/>
            </a:pPr>
            <a:r>
              <a:rPr lang="en-US" dirty="0" smtClean="0"/>
              <a:t>One piece of print log</a:t>
            </a:r>
          </a:p>
        </p:txBody>
      </p:sp>
      <p:sp>
        <p:nvSpPr>
          <p:cNvPr id="6" name="内容占位符 2"/>
          <p:cNvSpPr txBox="1">
            <a:spLocks/>
          </p:cNvSpPr>
          <p:nvPr/>
        </p:nvSpPr>
        <p:spPr>
          <a:xfrm>
            <a:off x="1766004" y="5598772"/>
            <a:ext cx="5824967" cy="993608"/>
          </a:xfrm>
          <a:prstGeom prst="rect">
            <a:avLst/>
          </a:prstGeom>
        </p:spPr>
        <p:txBody>
          <a:bodyPr rtlCol="0">
            <a:normAutofit/>
          </a:bodyPr>
          <a:lstStyle/>
          <a:p>
            <a:pPr defTabSz="457200" fontAlgn="auto">
              <a:lnSpc>
                <a:spcPct val="120000"/>
              </a:lnSpc>
              <a:spcBef>
                <a:spcPts val="0"/>
              </a:spcBef>
              <a:spcAft>
                <a:spcPts val="0"/>
              </a:spcAft>
              <a:buSzPct val="100000"/>
              <a:buFont typeface="Arial" pitchFamily="34" charset="0"/>
              <a:buChar char="•"/>
              <a:defRPr/>
            </a:pPr>
            <a:r>
              <a:rPr lang="en-US" altLang="zh-CN" sz="2200" dirty="0" smtClean="0">
                <a:solidFill>
                  <a:prstClr val="black"/>
                </a:solidFill>
                <a:latin typeface="Arial"/>
                <a:ea typeface="黑体"/>
                <a:cs typeface="Arial"/>
              </a:rPr>
              <a:t> A selected print-area = a </a:t>
            </a:r>
            <a:r>
              <a:rPr lang="en-US" altLang="zh-CN" sz="2200" dirty="0" smtClean="0">
                <a:solidFill>
                  <a:srgbClr val="0096D6"/>
                </a:solidFill>
                <a:latin typeface="Arial"/>
                <a:ea typeface="黑体"/>
                <a:cs typeface="Arial"/>
              </a:rPr>
              <a:t>clip</a:t>
            </a:r>
            <a:r>
              <a:rPr lang="en-US" altLang="zh-CN" sz="2200" dirty="0" smtClean="0">
                <a:solidFill>
                  <a:prstClr val="black"/>
                </a:solidFill>
                <a:latin typeface="Arial"/>
                <a:ea typeface="黑体"/>
                <a:cs typeface="Arial"/>
              </a:rPr>
              <a:t> = an item</a:t>
            </a:r>
          </a:p>
          <a:p>
            <a:pPr defTabSz="457200" fontAlgn="auto">
              <a:lnSpc>
                <a:spcPct val="120000"/>
              </a:lnSpc>
              <a:spcBef>
                <a:spcPts val="0"/>
              </a:spcBef>
              <a:spcAft>
                <a:spcPts val="0"/>
              </a:spcAft>
              <a:buSzPct val="100000"/>
              <a:buFont typeface="Arial" pitchFamily="34" charset="0"/>
              <a:buChar char="•"/>
              <a:defRPr/>
            </a:pPr>
            <a:r>
              <a:rPr lang="en-US" altLang="zh-CN" sz="2200" dirty="0" smtClean="0">
                <a:solidFill>
                  <a:prstClr val="black"/>
                </a:solidFill>
                <a:latin typeface="Arial"/>
                <a:ea typeface="黑体"/>
                <a:cs typeface="Arial"/>
              </a:rPr>
              <a:t> A piece of print log = a set of </a:t>
            </a:r>
            <a:r>
              <a:rPr lang="en-US" altLang="zh-CN" sz="2200" dirty="0" smtClean="0">
                <a:solidFill>
                  <a:srgbClr val="0096D6"/>
                </a:solidFill>
                <a:latin typeface="Arial"/>
                <a:ea typeface="黑体"/>
                <a:cs typeface="Arial"/>
              </a:rPr>
              <a:t>clips</a:t>
            </a:r>
          </a:p>
        </p:txBody>
      </p:sp>
      <p:pic>
        <p:nvPicPr>
          <p:cNvPr id="10" name="Picture 1" descr="image001"/>
          <p:cNvPicPr>
            <a:picLocks noChangeAspect="1" noChangeArrowheads="1"/>
          </p:cNvPicPr>
          <p:nvPr/>
        </p:nvPicPr>
        <p:blipFill>
          <a:blip r:embed="rId3" cstate="print"/>
          <a:srcRect/>
          <a:stretch>
            <a:fillRect/>
          </a:stretch>
        </p:blipFill>
        <p:spPr bwMode="auto">
          <a:xfrm>
            <a:off x="1591680" y="1446590"/>
            <a:ext cx="5993142" cy="4039810"/>
          </a:xfrm>
          <a:prstGeom prst="rect">
            <a:avLst/>
          </a:prstGeom>
          <a:noFill/>
          <a:ln w="9525">
            <a:noFill/>
            <a:miter lim="800000"/>
            <a:headEnd/>
            <a:tailEnd/>
          </a:ln>
        </p:spPr>
      </p:pic>
    </p:spTree>
    <p:extLst>
      <p:ext uri="{BB962C8B-B14F-4D97-AF65-F5344CB8AC3E}">
        <p14:creationId xmlns:p14="http://schemas.microsoft.com/office/powerpoint/2010/main" xmlns="" val="33855302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31200" y="994944"/>
            <a:ext cx="4484640" cy="4624387"/>
          </a:xfrm>
        </p:spPr>
        <p:txBody>
          <a:bodyPr>
            <a:normAutofit/>
          </a:bodyPr>
          <a:lstStyle/>
          <a:p>
            <a:pPr marL="285750" lvl="1" indent="-285750">
              <a:buFont typeface="Arial" pitchFamily="34" charset="0"/>
              <a:buChar char="•"/>
            </a:pPr>
            <a:r>
              <a:rPr lang="en-US" dirty="0" smtClean="0"/>
              <a:t>Print log database</a:t>
            </a:r>
          </a:p>
        </p:txBody>
      </p:sp>
      <p:sp>
        <p:nvSpPr>
          <p:cNvPr id="21" name="Flowchart: Magnetic Disk 20"/>
          <p:cNvSpPr/>
          <p:nvPr/>
        </p:nvSpPr>
        <p:spPr>
          <a:xfrm>
            <a:off x="683232" y="1530773"/>
            <a:ext cx="2986850" cy="3612979"/>
          </a:xfrm>
          <a:prstGeom prst="flowChartMagneticDisk">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dirty="0">
              <a:solidFill>
                <a:prstClr val="white"/>
              </a:solidFill>
            </a:endParaRPr>
          </a:p>
        </p:txBody>
      </p:sp>
      <p:sp>
        <p:nvSpPr>
          <p:cNvPr id="22" name="TextBox 21"/>
          <p:cNvSpPr txBox="1"/>
          <p:nvPr/>
        </p:nvSpPr>
        <p:spPr>
          <a:xfrm>
            <a:off x="1092742" y="5761998"/>
            <a:ext cx="2287806"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prstClr val="black"/>
                </a:solidFill>
                <a:latin typeface="Arial"/>
                <a:ea typeface="+mn-ea"/>
                <a:cs typeface="+mn-cs"/>
              </a:rPr>
              <a:t>Print Log Database</a:t>
            </a:r>
            <a:endParaRPr lang="en-US" sz="1800" b="1" dirty="0">
              <a:solidFill>
                <a:prstClr val="black"/>
              </a:solidFill>
              <a:latin typeface="Arial"/>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2541717" y="1914991"/>
            <a:ext cx="743582" cy="409701"/>
          </a:xfrm>
          <a:prstGeom prst="rect">
            <a:avLst/>
          </a:prstGeom>
          <a:noFill/>
          <a:ln w="9525">
            <a:noFill/>
            <a:miter lim="800000"/>
            <a:headEnd/>
            <a:tailEnd/>
          </a:ln>
          <a:effectLst/>
        </p:spPr>
      </p:pic>
      <p:pic>
        <p:nvPicPr>
          <p:cNvPr id="12" name="Picture 2"/>
          <p:cNvPicPr>
            <a:picLocks noChangeAspect="1" noChangeArrowheads="1"/>
          </p:cNvPicPr>
          <p:nvPr/>
        </p:nvPicPr>
        <p:blipFill>
          <a:blip r:embed="rId4" cstate="print"/>
          <a:srcRect/>
          <a:stretch>
            <a:fillRect/>
          </a:stretch>
        </p:blipFill>
        <p:spPr bwMode="auto">
          <a:xfrm>
            <a:off x="1280604" y="4143441"/>
            <a:ext cx="818551" cy="461059"/>
          </a:xfrm>
          <a:prstGeom prst="rect">
            <a:avLst/>
          </a:prstGeom>
          <a:noFill/>
          <a:ln w="9525">
            <a:noFill/>
            <a:miter lim="800000"/>
            <a:headEnd/>
            <a:tailEnd/>
          </a:ln>
          <a:effectLst/>
        </p:spPr>
      </p:pic>
      <p:pic>
        <p:nvPicPr>
          <p:cNvPr id="13" name="Picture 4"/>
          <p:cNvPicPr>
            <a:picLocks noChangeAspect="1" noChangeArrowheads="1"/>
          </p:cNvPicPr>
          <p:nvPr/>
        </p:nvPicPr>
        <p:blipFill>
          <a:blip r:embed="rId5" cstate="print"/>
          <a:srcRect/>
          <a:stretch>
            <a:fillRect/>
          </a:stretch>
        </p:blipFill>
        <p:spPr bwMode="auto">
          <a:xfrm>
            <a:off x="1745223" y="3221322"/>
            <a:ext cx="811464" cy="461059"/>
          </a:xfrm>
          <a:prstGeom prst="rect">
            <a:avLst/>
          </a:prstGeom>
          <a:noFill/>
          <a:ln w="9525">
            <a:noFill/>
            <a:miter lim="800000"/>
            <a:headEnd/>
            <a:tailEnd/>
          </a:ln>
          <a:effectLst/>
        </p:spPr>
      </p:pic>
      <p:pic>
        <p:nvPicPr>
          <p:cNvPr id="14" name="Picture 2"/>
          <p:cNvPicPr>
            <a:picLocks noChangeAspect="1" noChangeArrowheads="1"/>
          </p:cNvPicPr>
          <p:nvPr/>
        </p:nvPicPr>
        <p:blipFill>
          <a:blip r:embed="rId6" cstate="print"/>
          <a:srcRect/>
          <a:stretch>
            <a:fillRect/>
          </a:stretch>
        </p:blipFill>
        <p:spPr bwMode="auto">
          <a:xfrm>
            <a:off x="1413354" y="1991834"/>
            <a:ext cx="796493" cy="450873"/>
          </a:xfrm>
          <a:prstGeom prst="rect">
            <a:avLst/>
          </a:prstGeom>
          <a:noFill/>
          <a:ln w="9525">
            <a:noFill/>
            <a:miter lim="800000"/>
            <a:headEnd/>
            <a:tailEnd/>
          </a:ln>
          <a:effectLst/>
        </p:spPr>
      </p:pic>
      <p:pic>
        <p:nvPicPr>
          <p:cNvPr id="15" name="Picture 4"/>
          <p:cNvPicPr>
            <a:picLocks noChangeAspect="1" noChangeArrowheads="1"/>
          </p:cNvPicPr>
          <p:nvPr/>
        </p:nvPicPr>
        <p:blipFill>
          <a:blip r:embed="rId7" cstate="print"/>
          <a:srcRect/>
          <a:stretch>
            <a:fillRect/>
          </a:stretch>
        </p:blipFill>
        <p:spPr bwMode="auto">
          <a:xfrm>
            <a:off x="815981" y="2837108"/>
            <a:ext cx="809032" cy="461059"/>
          </a:xfrm>
          <a:prstGeom prst="rect">
            <a:avLst/>
          </a:prstGeom>
          <a:noFill/>
          <a:ln w="9525">
            <a:noFill/>
            <a:miter lim="800000"/>
            <a:headEnd/>
            <a:tailEnd/>
          </a:ln>
          <a:effectLst/>
        </p:spPr>
      </p:pic>
      <p:pic>
        <p:nvPicPr>
          <p:cNvPr id="16" name="Picture 2"/>
          <p:cNvPicPr>
            <a:picLocks noChangeAspect="1" noChangeArrowheads="1"/>
          </p:cNvPicPr>
          <p:nvPr/>
        </p:nvPicPr>
        <p:blipFill>
          <a:blip r:embed="rId8" cstate="print"/>
          <a:srcRect/>
          <a:stretch>
            <a:fillRect/>
          </a:stretch>
        </p:blipFill>
        <p:spPr bwMode="auto">
          <a:xfrm>
            <a:off x="2276219" y="4143444"/>
            <a:ext cx="1082720" cy="614745"/>
          </a:xfrm>
          <a:prstGeom prst="rect">
            <a:avLst/>
          </a:prstGeom>
          <a:noFill/>
          <a:ln w="9525">
            <a:noFill/>
            <a:miter lim="800000"/>
            <a:headEnd/>
            <a:tailEnd/>
          </a:ln>
          <a:effectLst/>
        </p:spPr>
      </p:pic>
      <p:pic>
        <p:nvPicPr>
          <p:cNvPr id="17" name="Picture 2"/>
          <p:cNvPicPr>
            <a:picLocks noChangeAspect="1" noChangeArrowheads="1"/>
          </p:cNvPicPr>
          <p:nvPr/>
        </p:nvPicPr>
        <p:blipFill>
          <a:blip r:embed="rId9" cstate="print"/>
          <a:srcRect/>
          <a:stretch>
            <a:fillRect/>
          </a:stretch>
        </p:blipFill>
        <p:spPr bwMode="auto">
          <a:xfrm>
            <a:off x="2674466" y="3221324"/>
            <a:ext cx="929242" cy="526827"/>
          </a:xfrm>
          <a:prstGeom prst="rect">
            <a:avLst/>
          </a:prstGeom>
          <a:noFill/>
          <a:ln w="9525">
            <a:noFill/>
            <a:miter lim="800000"/>
            <a:headEnd/>
            <a:tailEnd/>
          </a:ln>
          <a:effectLst/>
        </p:spPr>
      </p:pic>
      <p:graphicFrame>
        <p:nvGraphicFramePr>
          <p:cNvPr id="18" name="内容占位符 3"/>
          <p:cNvGraphicFramePr>
            <a:graphicFrameLocks/>
          </p:cNvGraphicFramePr>
          <p:nvPr>
            <p:extLst>
              <p:ext uri="{D42A27DB-BD31-4B8C-83A1-F6EECF244321}">
                <p14:modId xmlns:p14="http://schemas.microsoft.com/office/powerpoint/2010/main" xmlns="" val="1282949094"/>
              </p:ext>
            </p:extLst>
          </p:nvPr>
        </p:nvGraphicFramePr>
        <p:xfrm>
          <a:off x="4599325" y="1485934"/>
          <a:ext cx="3929090" cy="3794553"/>
        </p:xfrm>
        <a:graphic>
          <a:graphicData uri="http://schemas.openxmlformats.org/drawingml/2006/table">
            <a:tbl>
              <a:tblPr firstRow="1" bandRow="1">
                <a:tableStyleId>{5C22544A-7EE6-4342-B048-85BDC9FD1C3A}</a:tableStyleId>
              </a:tblPr>
              <a:tblGrid>
                <a:gridCol w="1303635"/>
                <a:gridCol w="2625455"/>
              </a:tblGrid>
              <a:tr h="542079">
                <a:tc>
                  <a:txBody>
                    <a:bodyPr/>
                    <a:lstStyle/>
                    <a:p>
                      <a:r>
                        <a:rPr lang="en-US" altLang="zh-CN" sz="2400" dirty="0" smtClean="0"/>
                        <a:t>Log No.</a:t>
                      </a:r>
                      <a:endParaRPr lang="zh-CN" altLang="en-US" sz="2400" dirty="0"/>
                    </a:p>
                  </a:txBody>
                  <a:tcPr marT="60960" marB="60960"/>
                </a:tc>
                <a:tc>
                  <a:txBody>
                    <a:bodyPr/>
                    <a:lstStyle/>
                    <a:p>
                      <a:r>
                        <a:rPr lang="en-US" altLang="zh-CN" sz="2400" dirty="0" smtClean="0"/>
                        <a:t>Clips</a:t>
                      </a:r>
                      <a:endParaRPr lang="zh-CN" altLang="en-US" sz="2400" dirty="0"/>
                    </a:p>
                  </a:txBody>
                  <a:tcPr marT="60960" marB="60960"/>
                </a:tc>
              </a:tr>
              <a:tr h="542079">
                <a:tc>
                  <a:txBody>
                    <a:bodyPr/>
                    <a:lstStyle/>
                    <a:p>
                      <a:r>
                        <a:rPr lang="en-US" altLang="zh-CN" sz="2400" dirty="0" smtClean="0"/>
                        <a:t>1</a:t>
                      </a:r>
                      <a:endParaRPr lang="zh-CN" altLang="en-US" sz="2400" dirty="0"/>
                    </a:p>
                  </a:txBody>
                  <a:tcPr marT="60960" marB="60960"/>
                </a:tc>
                <a:tc>
                  <a:txBody>
                    <a:bodyPr/>
                    <a:lstStyle/>
                    <a:p>
                      <a:r>
                        <a:rPr lang="en-US" altLang="zh-CN" sz="2400" dirty="0" smtClean="0">
                          <a:solidFill>
                            <a:schemeClr val="tx1"/>
                          </a:solidFill>
                        </a:rPr>
                        <a:t>B C E</a:t>
                      </a:r>
                      <a:endParaRPr lang="zh-CN" altLang="en-US" sz="2400" dirty="0">
                        <a:solidFill>
                          <a:schemeClr val="tx1"/>
                        </a:solidFill>
                      </a:endParaRPr>
                    </a:p>
                  </a:txBody>
                  <a:tcPr marT="60960" marB="60960"/>
                </a:tc>
              </a:tr>
              <a:tr h="542079">
                <a:tc>
                  <a:txBody>
                    <a:bodyPr/>
                    <a:lstStyle/>
                    <a:p>
                      <a:r>
                        <a:rPr lang="en-US" altLang="zh-CN" sz="2400" dirty="0" smtClean="0"/>
                        <a:t>2</a:t>
                      </a:r>
                      <a:endParaRPr lang="zh-CN" altLang="en-US" sz="2400" dirty="0"/>
                    </a:p>
                  </a:txBody>
                  <a:tcPr marT="60960" marB="60960"/>
                </a:tc>
                <a:tc>
                  <a:txBody>
                    <a:bodyPr/>
                    <a:lstStyle/>
                    <a:p>
                      <a:r>
                        <a:rPr lang="en-US" altLang="zh-CN" sz="2400" dirty="0" smtClean="0">
                          <a:solidFill>
                            <a:schemeClr val="tx1"/>
                          </a:solidFill>
                        </a:rPr>
                        <a:t>A B</a:t>
                      </a:r>
                      <a:endParaRPr lang="zh-CN" altLang="en-US" sz="2400" dirty="0">
                        <a:solidFill>
                          <a:schemeClr val="tx1"/>
                        </a:solidFill>
                      </a:endParaRPr>
                    </a:p>
                  </a:txBody>
                  <a:tcPr marT="60960" marB="60960"/>
                </a:tc>
              </a:tr>
              <a:tr h="542079">
                <a:tc>
                  <a:txBody>
                    <a:bodyPr/>
                    <a:lstStyle/>
                    <a:p>
                      <a:r>
                        <a:rPr lang="en-US" altLang="zh-CN" sz="2400" dirty="0" smtClean="0"/>
                        <a:t>3</a:t>
                      </a:r>
                      <a:endParaRPr lang="zh-CN" altLang="en-US" sz="2400" dirty="0"/>
                    </a:p>
                  </a:txBody>
                  <a:tcPr marT="60960" marB="60960"/>
                </a:tc>
                <a:tc>
                  <a:txBody>
                    <a:bodyPr/>
                    <a:lstStyle/>
                    <a:p>
                      <a:r>
                        <a:rPr lang="en-US" altLang="zh-CN" sz="2400" dirty="0" smtClean="0">
                          <a:solidFill>
                            <a:schemeClr val="tx1"/>
                          </a:solidFill>
                        </a:rPr>
                        <a:t>A B C</a:t>
                      </a:r>
                      <a:endParaRPr lang="zh-CN" altLang="en-US" sz="2400" dirty="0">
                        <a:solidFill>
                          <a:schemeClr val="tx1"/>
                        </a:solidFill>
                      </a:endParaRPr>
                    </a:p>
                  </a:txBody>
                  <a:tcPr marT="60960" marB="60960"/>
                </a:tc>
              </a:tr>
              <a:tr h="542079">
                <a:tc>
                  <a:txBody>
                    <a:bodyPr/>
                    <a:lstStyle/>
                    <a:p>
                      <a:r>
                        <a:rPr lang="en-US" altLang="zh-CN" sz="2400" dirty="0" smtClean="0"/>
                        <a:t>4</a:t>
                      </a:r>
                      <a:endParaRPr lang="zh-CN" altLang="en-US" sz="2400" dirty="0"/>
                    </a:p>
                  </a:txBody>
                  <a:tcPr marT="60960" marB="60960"/>
                </a:tc>
                <a:tc>
                  <a:txBody>
                    <a:bodyPr/>
                    <a:lstStyle/>
                    <a:p>
                      <a:r>
                        <a:rPr lang="en-US" altLang="zh-CN" sz="2400" dirty="0" smtClean="0">
                          <a:solidFill>
                            <a:schemeClr val="tx1"/>
                          </a:solidFill>
                        </a:rPr>
                        <a:t>A B D</a:t>
                      </a:r>
                      <a:endParaRPr lang="zh-CN" altLang="en-US" sz="2400" dirty="0">
                        <a:solidFill>
                          <a:schemeClr val="tx1"/>
                        </a:solidFill>
                      </a:endParaRPr>
                    </a:p>
                  </a:txBody>
                  <a:tcPr marT="60960" marB="60960"/>
                </a:tc>
              </a:tr>
              <a:tr h="542079">
                <a:tc>
                  <a:txBody>
                    <a:bodyPr/>
                    <a:lstStyle/>
                    <a:p>
                      <a:r>
                        <a:rPr lang="en-US" altLang="zh-CN" sz="2400" dirty="0" smtClean="0"/>
                        <a:t>5</a:t>
                      </a:r>
                      <a:endParaRPr lang="zh-CN" altLang="en-US" sz="2400" dirty="0"/>
                    </a:p>
                  </a:txBody>
                  <a:tcPr marT="60960" marB="60960"/>
                </a:tc>
                <a:tc>
                  <a:txBody>
                    <a:bodyPr/>
                    <a:lstStyle/>
                    <a:p>
                      <a:r>
                        <a:rPr lang="en-US" altLang="zh-CN" sz="2400" dirty="0" smtClean="0">
                          <a:solidFill>
                            <a:schemeClr val="tx1"/>
                          </a:solidFill>
                        </a:rPr>
                        <a:t>A B C D E F G</a:t>
                      </a:r>
                      <a:endParaRPr lang="zh-CN" altLang="en-US" sz="2400" dirty="0">
                        <a:solidFill>
                          <a:schemeClr val="tx1"/>
                        </a:solidFill>
                      </a:endParaRPr>
                    </a:p>
                  </a:txBody>
                  <a:tcPr marT="60960" marB="60960"/>
                </a:tc>
              </a:tr>
              <a:tr h="542079">
                <a:tc>
                  <a:txBody>
                    <a:bodyPr/>
                    <a:lstStyle/>
                    <a:p>
                      <a:r>
                        <a:rPr lang="en-US" altLang="zh-CN" sz="2400" dirty="0" smtClean="0"/>
                        <a:t>…</a:t>
                      </a:r>
                      <a:endParaRPr lang="zh-CN" altLang="en-US" sz="2400" dirty="0"/>
                    </a:p>
                  </a:txBody>
                  <a:tcPr marT="60960" marB="60960"/>
                </a:tc>
                <a:tc>
                  <a:txBody>
                    <a:bodyPr/>
                    <a:lstStyle/>
                    <a:p>
                      <a:r>
                        <a:rPr lang="en-US" altLang="zh-CN" sz="2400" dirty="0" smtClean="0">
                          <a:solidFill>
                            <a:schemeClr val="tx1"/>
                          </a:solidFill>
                        </a:rPr>
                        <a:t>…</a:t>
                      </a:r>
                      <a:endParaRPr lang="zh-CN" altLang="en-US" sz="2400" dirty="0">
                        <a:solidFill>
                          <a:schemeClr val="tx1"/>
                        </a:solidFill>
                      </a:endParaRPr>
                    </a:p>
                  </a:txBody>
                  <a:tcPr marT="60960" marB="60960"/>
                </a:tc>
              </a:tr>
            </a:tbl>
          </a:graphicData>
        </a:graphic>
      </p:graphicFrame>
      <p:sp>
        <p:nvSpPr>
          <p:cNvPr id="19" name="TextBox 18"/>
          <p:cNvSpPr txBox="1"/>
          <p:nvPr/>
        </p:nvSpPr>
        <p:spPr>
          <a:xfrm>
            <a:off x="5240241" y="5791028"/>
            <a:ext cx="2569999" cy="369332"/>
          </a:xfrm>
          <a:prstGeom prst="rect">
            <a:avLst/>
          </a:prstGeom>
          <a:noFill/>
        </p:spPr>
        <p:txBody>
          <a:bodyPr wrap="none" rtlCol="0">
            <a:spAutoFit/>
          </a:bodyPr>
          <a:lstStyle/>
          <a:p>
            <a:pPr defTabSz="457200" fontAlgn="auto">
              <a:spcBef>
                <a:spcPts val="0"/>
              </a:spcBef>
              <a:spcAft>
                <a:spcPts val="0"/>
              </a:spcAft>
            </a:pPr>
            <a:r>
              <a:rPr lang="en-US" sz="1800" b="1" dirty="0" smtClean="0">
                <a:solidFill>
                  <a:prstClr val="black"/>
                </a:solidFill>
                <a:latin typeface="Arial"/>
                <a:ea typeface="+mn-ea"/>
                <a:cs typeface="+mn-cs"/>
              </a:rPr>
              <a:t>Transaction Database</a:t>
            </a:r>
            <a:endParaRPr lang="en-US" sz="1800" b="1" dirty="0">
              <a:solidFill>
                <a:prstClr val="black"/>
              </a:solidFill>
              <a:latin typeface="Arial"/>
              <a:ea typeface="+mn-ea"/>
              <a:cs typeface="+mn-cs"/>
            </a:endParaRPr>
          </a:p>
        </p:txBody>
      </p:sp>
      <p:sp>
        <p:nvSpPr>
          <p:cNvPr id="20" name="Right Arrow 19"/>
          <p:cNvSpPr/>
          <p:nvPr/>
        </p:nvSpPr>
        <p:spPr>
          <a:xfrm>
            <a:off x="3869206" y="3208208"/>
            <a:ext cx="530996" cy="38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xmlns="" val="6441837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31199" y="1062677"/>
            <a:ext cx="8449244" cy="4624387"/>
          </a:xfrm>
        </p:spPr>
        <p:txBody>
          <a:bodyPr>
            <a:normAutofit/>
          </a:bodyPr>
          <a:lstStyle/>
          <a:p>
            <a:pPr marL="285750" lvl="1" indent="-285750">
              <a:buFont typeface="Arial" pitchFamily="34" charset="0"/>
              <a:buChar char="•"/>
            </a:pPr>
            <a:r>
              <a:rPr lang="en-US" dirty="0" smtClean="0"/>
              <a:t>Print-area recommendation: </a:t>
            </a:r>
            <a:r>
              <a:rPr lang="en-US" b="1" dirty="0" smtClean="0">
                <a:solidFill>
                  <a:srgbClr val="0070C0"/>
                </a:solidFill>
              </a:rPr>
              <a:t>pattern mining problem</a:t>
            </a:r>
          </a:p>
        </p:txBody>
      </p:sp>
      <p:sp>
        <p:nvSpPr>
          <p:cNvPr id="6" name="Rectangle 5"/>
          <p:cNvSpPr/>
          <p:nvPr/>
        </p:nvSpPr>
        <p:spPr>
          <a:xfrm>
            <a:off x="682989" y="1596580"/>
            <a:ext cx="7697889" cy="159429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fontAlgn="auto">
              <a:spcBef>
                <a:spcPts val="0"/>
              </a:spcBef>
              <a:spcAft>
                <a:spcPts val="0"/>
              </a:spcAft>
            </a:pPr>
            <a:r>
              <a:rPr lang="en-US" sz="2400" dirty="0" smtClean="0">
                <a:solidFill>
                  <a:prstClr val="black"/>
                </a:solidFill>
              </a:rPr>
              <a:t>Given </a:t>
            </a:r>
          </a:p>
          <a:p>
            <a:pPr marL="285750" lvl="1"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rPr>
              <a:t>The transaction database of print logs</a:t>
            </a:r>
          </a:p>
          <a:p>
            <a:pPr marL="285750" lvl="1"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rPr>
              <a:t>A query Web page</a:t>
            </a:r>
            <a:endParaRPr lang="en-US" sz="2400" dirty="0" smtClean="0">
              <a:solidFill>
                <a:prstClr val="black"/>
              </a:solidFill>
              <a:cs typeface="Arial"/>
            </a:endParaRPr>
          </a:p>
        </p:txBody>
      </p:sp>
      <p:sp>
        <p:nvSpPr>
          <p:cNvPr id="9" name="Rectangle 8"/>
          <p:cNvSpPr/>
          <p:nvPr/>
        </p:nvSpPr>
        <p:spPr>
          <a:xfrm>
            <a:off x="690245" y="3311304"/>
            <a:ext cx="7697889" cy="319836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fontAlgn="auto">
              <a:spcBef>
                <a:spcPts val="0"/>
              </a:spcBef>
              <a:spcAft>
                <a:spcPts val="0"/>
              </a:spcAft>
            </a:pPr>
            <a:r>
              <a:rPr lang="en-US" sz="2400" dirty="0" smtClean="0">
                <a:solidFill>
                  <a:prstClr val="black"/>
                </a:solidFill>
              </a:rPr>
              <a:t>Task</a:t>
            </a:r>
          </a:p>
          <a:p>
            <a:pPr marL="285750" lvl="1"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cs typeface="Arial"/>
              </a:rPr>
              <a:t>Identify all the </a:t>
            </a:r>
            <a:r>
              <a:rPr lang="en-US" sz="2400" dirty="0" smtClean="0">
                <a:solidFill>
                  <a:srgbClr val="FF0000"/>
                </a:solidFill>
                <a:cs typeface="Arial"/>
              </a:rPr>
              <a:t>candidate clips</a:t>
            </a:r>
            <a:r>
              <a:rPr lang="en-US" sz="2400" dirty="0" smtClean="0">
                <a:solidFill>
                  <a:prstClr val="black"/>
                </a:solidFill>
                <a:cs typeface="Arial"/>
              </a:rPr>
              <a:t> inside the query page, denoted by </a:t>
            </a:r>
            <a:r>
              <a:rPr lang="en-US" sz="2400" i="1" dirty="0" smtClean="0">
                <a:solidFill>
                  <a:prstClr val="black"/>
                </a:solidFill>
                <a:cs typeface="Arial"/>
              </a:rPr>
              <a:t>Q</a:t>
            </a:r>
          </a:p>
          <a:p>
            <a:pPr marL="285750" lvl="1"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cs typeface="Arial"/>
              </a:rPr>
              <a:t>Find </a:t>
            </a:r>
            <a:r>
              <a:rPr lang="en-US" sz="2400" dirty="0" smtClean="0">
                <a:solidFill>
                  <a:srgbClr val="FF0000"/>
                </a:solidFill>
                <a:cs typeface="Arial"/>
              </a:rPr>
              <a:t>a subset of </a:t>
            </a:r>
            <a:r>
              <a:rPr lang="en-US" sz="2400" i="1" dirty="0" smtClean="0">
                <a:solidFill>
                  <a:srgbClr val="FF0000"/>
                </a:solidFill>
                <a:cs typeface="Arial"/>
              </a:rPr>
              <a:t>Q </a:t>
            </a:r>
            <a:r>
              <a:rPr lang="en-US" sz="2400" dirty="0" smtClean="0">
                <a:solidFill>
                  <a:prstClr val="black"/>
                </a:solidFill>
                <a:cs typeface="Arial"/>
              </a:rPr>
              <a:t>for recommendation</a:t>
            </a:r>
          </a:p>
          <a:p>
            <a:pPr marL="742950" lvl="2"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cs typeface="Arial"/>
              </a:rPr>
              <a:t>Support</a:t>
            </a:r>
          </a:p>
          <a:p>
            <a:pPr marL="742950" lvl="2" indent="-285750" defTabSz="430213" fontAlgn="auto">
              <a:lnSpc>
                <a:spcPct val="120000"/>
              </a:lnSpc>
              <a:spcBef>
                <a:spcPts val="0"/>
              </a:spcBef>
              <a:spcAft>
                <a:spcPts val="140"/>
              </a:spcAft>
              <a:buSzPct val="100000"/>
              <a:buFont typeface="Arial" pitchFamily="34" charset="0"/>
              <a:buChar char="•"/>
            </a:pPr>
            <a:r>
              <a:rPr lang="en-US" sz="2400" dirty="0" smtClean="0">
                <a:solidFill>
                  <a:prstClr val="black"/>
                </a:solidFill>
                <a:cs typeface="Arial"/>
              </a:rPr>
              <a:t>Occupancy</a:t>
            </a:r>
          </a:p>
        </p:txBody>
      </p:sp>
    </p:spTree>
    <p:extLst>
      <p:ext uri="{BB962C8B-B14F-4D97-AF65-F5344CB8AC3E}">
        <p14:creationId xmlns:p14="http://schemas.microsoft.com/office/powerpoint/2010/main" xmlns="" val="3021855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12" name="Text Placeholder 6"/>
          <p:cNvSpPr>
            <a:spLocks noGrp="1"/>
          </p:cNvSpPr>
          <p:nvPr>
            <p:ph idx="1"/>
          </p:nvPr>
        </p:nvSpPr>
        <p:spPr>
          <a:xfrm>
            <a:off x="331199" y="1062677"/>
            <a:ext cx="8449244" cy="4624387"/>
          </a:xfrm>
        </p:spPr>
        <p:txBody>
          <a:bodyPr>
            <a:normAutofit/>
          </a:bodyPr>
          <a:lstStyle/>
          <a:p>
            <a:pPr marL="285750" lvl="1" indent="-285750">
              <a:buFont typeface="Arial" pitchFamily="34" charset="0"/>
              <a:buChar char="•"/>
            </a:pPr>
            <a:r>
              <a:rPr lang="en-US" dirty="0" smtClean="0"/>
              <a:t>Support</a:t>
            </a:r>
          </a:p>
        </p:txBody>
      </p:sp>
      <p:graphicFrame>
        <p:nvGraphicFramePr>
          <p:cNvPr id="11" name="内容占位符 3"/>
          <p:cNvGraphicFramePr>
            <a:graphicFrameLocks/>
          </p:cNvGraphicFramePr>
          <p:nvPr>
            <p:extLst>
              <p:ext uri="{D42A27DB-BD31-4B8C-83A1-F6EECF244321}">
                <p14:modId xmlns:p14="http://schemas.microsoft.com/office/powerpoint/2010/main" xmlns="" val="1014358546"/>
              </p:ext>
            </p:extLst>
          </p:nvPr>
        </p:nvGraphicFramePr>
        <p:xfrm>
          <a:off x="1681332" y="1512733"/>
          <a:ext cx="5929354" cy="3252474"/>
        </p:xfrm>
        <a:graphic>
          <a:graphicData uri="http://schemas.openxmlformats.org/drawingml/2006/table">
            <a:tbl>
              <a:tblPr firstRow="1" bandRow="1">
                <a:tableStyleId>{5C22544A-7EE6-4342-B048-85BDC9FD1C3A}</a:tableStyleId>
              </a:tblPr>
              <a:tblGrid>
                <a:gridCol w="2416684"/>
                <a:gridCol w="3512670"/>
              </a:tblGrid>
              <a:tr h="542079">
                <a:tc>
                  <a:txBody>
                    <a:bodyPr/>
                    <a:lstStyle/>
                    <a:p>
                      <a:r>
                        <a:rPr lang="en-US" altLang="zh-CN" sz="2400" dirty="0" smtClean="0"/>
                        <a:t>Transaction No.</a:t>
                      </a:r>
                      <a:endParaRPr lang="zh-CN" altLang="en-US" sz="2400" dirty="0"/>
                    </a:p>
                  </a:txBody>
                  <a:tcPr marT="60960" marB="60960"/>
                </a:tc>
                <a:tc>
                  <a:txBody>
                    <a:bodyPr/>
                    <a:lstStyle/>
                    <a:p>
                      <a:r>
                        <a:rPr lang="en-US" altLang="zh-CN" sz="2400" dirty="0" smtClean="0"/>
                        <a:t>Items</a:t>
                      </a:r>
                      <a:endParaRPr lang="zh-CN" altLang="en-US" sz="2400" dirty="0"/>
                    </a:p>
                  </a:txBody>
                  <a:tcPr marT="60960" marB="60960"/>
                </a:tc>
              </a:tr>
              <a:tr h="542079">
                <a:tc>
                  <a:txBody>
                    <a:bodyPr/>
                    <a:lstStyle/>
                    <a:p>
                      <a:r>
                        <a:rPr lang="en-US" altLang="zh-CN" sz="2400" dirty="0" smtClean="0"/>
                        <a:t>1</a:t>
                      </a:r>
                      <a:endParaRPr lang="zh-CN" altLang="en-US" sz="2400" dirty="0"/>
                    </a:p>
                  </a:txBody>
                  <a:tcPr marT="60960" marB="60960"/>
                </a:tc>
                <a:tc>
                  <a:txBody>
                    <a:bodyPr/>
                    <a:lstStyle/>
                    <a:p>
                      <a:r>
                        <a:rPr lang="en-US" altLang="zh-CN" sz="2400" dirty="0" smtClean="0">
                          <a:solidFill>
                            <a:srgbClr val="00B0F0"/>
                          </a:solidFill>
                        </a:rPr>
                        <a:t>B C</a:t>
                      </a:r>
                      <a:r>
                        <a:rPr lang="en-US" altLang="zh-CN" sz="2400" dirty="0" smtClean="0">
                          <a:solidFill>
                            <a:schemeClr val="tx1"/>
                          </a:solidFill>
                        </a:rPr>
                        <a:t> E</a:t>
                      </a:r>
                      <a:endParaRPr lang="zh-CN" altLang="en-US" sz="2400" dirty="0">
                        <a:solidFill>
                          <a:schemeClr val="tx1"/>
                        </a:solidFill>
                      </a:endParaRPr>
                    </a:p>
                  </a:txBody>
                  <a:tcPr marT="60960" marB="60960"/>
                </a:tc>
              </a:tr>
              <a:tr h="542079">
                <a:tc>
                  <a:txBody>
                    <a:bodyPr/>
                    <a:lstStyle/>
                    <a:p>
                      <a:r>
                        <a:rPr lang="en-US" altLang="zh-CN" sz="2400" dirty="0" smtClean="0"/>
                        <a:t>2</a:t>
                      </a:r>
                      <a:endParaRPr lang="zh-CN" altLang="en-US" sz="2400" dirty="0"/>
                    </a:p>
                  </a:txBody>
                  <a:tcPr marT="60960" marB="60960"/>
                </a:tc>
                <a:tc>
                  <a:txBody>
                    <a:bodyPr/>
                    <a:lstStyle/>
                    <a:p>
                      <a:r>
                        <a:rPr lang="en-US" altLang="zh-CN" sz="2400" dirty="0" smtClean="0">
                          <a:solidFill>
                            <a:schemeClr val="tx1"/>
                          </a:solidFill>
                        </a:rPr>
                        <a:t>A B</a:t>
                      </a:r>
                      <a:endParaRPr lang="zh-CN" altLang="en-US" sz="2400" dirty="0">
                        <a:solidFill>
                          <a:schemeClr val="tx1"/>
                        </a:solidFill>
                      </a:endParaRPr>
                    </a:p>
                  </a:txBody>
                  <a:tcPr marT="60960" marB="60960"/>
                </a:tc>
              </a:tr>
              <a:tr h="542079">
                <a:tc>
                  <a:txBody>
                    <a:bodyPr/>
                    <a:lstStyle/>
                    <a:p>
                      <a:r>
                        <a:rPr lang="en-US" altLang="zh-CN" sz="2400" dirty="0" smtClean="0"/>
                        <a:t>3</a:t>
                      </a:r>
                      <a:endParaRPr lang="zh-CN" altLang="en-US" sz="2400" dirty="0"/>
                    </a:p>
                  </a:txBody>
                  <a:tcPr marT="60960" marB="60960"/>
                </a:tc>
                <a:tc>
                  <a:txBody>
                    <a:bodyPr/>
                    <a:lstStyle/>
                    <a:p>
                      <a:r>
                        <a:rPr lang="en-US" altLang="zh-CN" sz="2400" dirty="0" smtClean="0">
                          <a:solidFill>
                            <a:schemeClr val="tx1"/>
                          </a:solidFill>
                        </a:rPr>
                        <a:t>A </a:t>
                      </a:r>
                      <a:r>
                        <a:rPr lang="en-US" altLang="zh-CN" sz="2400" dirty="0" smtClean="0">
                          <a:solidFill>
                            <a:srgbClr val="00B0F0"/>
                          </a:solidFill>
                        </a:rPr>
                        <a:t>B C</a:t>
                      </a:r>
                      <a:endParaRPr lang="zh-CN" altLang="en-US" sz="2400" dirty="0">
                        <a:solidFill>
                          <a:srgbClr val="00B0F0"/>
                        </a:solidFill>
                      </a:endParaRPr>
                    </a:p>
                  </a:txBody>
                  <a:tcPr marT="60960" marB="60960"/>
                </a:tc>
              </a:tr>
              <a:tr h="542079">
                <a:tc>
                  <a:txBody>
                    <a:bodyPr/>
                    <a:lstStyle/>
                    <a:p>
                      <a:r>
                        <a:rPr lang="en-US" altLang="zh-CN" sz="2400" dirty="0" smtClean="0"/>
                        <a:t>4</a:t>
                      </a:r>
                      <a:endParaRPr lang="zh-CN" altLang="en-US" sz="2400" dirty="0"/>
                    </a:p>
                  </a:txBody>
                  <a:tcPr marT="60960" marB="60960"/>
                </a:tc>
                <a:tc>
                  <a:txBody>
                    <a:bodyPr/>
                    <a:lstStyle/>
                    <a:p>
                      <a:r>
                        <a:rPr lang="en-US" altLang="zh-CN" sz="2400" dirty="0" smtClean="0">
                          <a:solidFill>
                            <a:schemeClr val="tx1"/>
                          </a:solidFill>
                        </a:rPr>
                        <a:t>A B D</a:t>
                      </a:r>
                      <a:endParaRPr lang="zh-CN" altLang="en-US" sz="2400" dirty="0">
                        <a:solidFill>
                          <a:schemeClr val="tx1"/>
                        </a:solidFill>
                      </a:endParaRPr>
                    </a:p>
                  </a:txBody>
                  <a:tcPr marT="60960" marB="60960"/>
                </a:tc>
              </a:tr>
              <a:tr h="542079">
                <a:tc>
                  <a:txBody>
                    <a:bodyPr/>
                    <a:lstStyle/>
                    <a:p>
                      <a:r>
                        <a:rPr lang="en-US" altLang="zh-CN" sz="2400" dirty="0" smtClean="0"/>
                        <a:t>5</a:t>
                      </a:r>
                      <a:endParaRPr lang="zh-CN" altLang="en-US" sz="2400" dirty="0"/>
                    </a:p>
                  </a:txBody>
                  <a:tcPr marT="60960" marB="60960"/>
                </a:tc>
                <a:tc>
                  <a:txBody>
                    <a:bodyPr/>
                    <a:lstStyle/>
                    <a:p>
                      <a:r>
                        <a:rPr lang="en-US" altLang="zh-CN" sz="2400" dirty="0" smtClean="0">
                          <a:solidFill>
                            <a:schemeClr val="tx1"/>
                          </a:solidFill>
                        </a:rPr>
                        <a:t>A </a:t>
                      </a:r>
                      <a:r>
                        <a:rPr lang="en-US" altLang="zh-CN" sz="2400" dirty="0" smtClean="0">
                          <a:solidFill>
                            <a:srgbClr val="00B0F0"/>
                          </a:solidFill>
                        </a:rPr>
                        <a:t>B C</a:t>
                      </a:r>
                      <a:r>
                        <a:rPr lang="en-US" altLang="zh-CN" sz="2400" dirty="0" smtClean="0">
                          <a:solidFill>
                            <a:schemeClr val="tx1"/>
                          </a:solidFill>
                        </a:rPr>
                        <a:t> D E F G</a:t>
                      </a:r>
                      <a:endParaRPr lang="zh-CN" altLang="en-US" sz="2400" dirty="0">
                        <a:solidFill>
                          <a:schemeClr val="tx1"/>
                        </a:solidFill>
                      </a:endParaRPr>
                    </a:p>
                  </a:txBody>
                  <a:tcPr marT="60960" marB="60960"/>
                </a:tc>
              </a:tr>
            </a:tbl>
          </a:graphicData>
        </a:graphic>
      </p:graphicFrame>
      <p:sp>
        <p:nvSpPr>
          <p:cNvPr id="13" name="Rectangle 12"/>
          <p:cNvSpPr/>
          <p:nvPr/>
        </p:nvSpPr>
        <p:spPr>
          <a:xfrm>
            <a:off x="1040292" y="5237946"/>
            <a:ext cx="7682794" cy="1384995"/>
          </a:xfrm>
          <a:prstGeom prst="rect">
            <a:avLst/>
          </a:prstGeom>
        </p:spPr>
        <p:txBody>
          <a:bodyPr wrap="square">
            <a:spAutoFit/>
          </a:bodyPr>
          <a:lstStyle/>
          <a:p>
            <a:pPr algn="just" defTabSz="457200" fontAlgn="auto">
              <a:spcBef>
                <a:spcPts val="0"/>
              </a:spcBef>
              <a:spcAft>
                <a:spcPts val="0"/>
              </a:spcAft>
              <a:defRPr/>
            </a:pPr>
            <a:r>
              <a:rPr lang="en-US" altLang="zh-CN" sz="2200" dirty="0" smtClean="0">
                <a:solidFill>
                  <a:prstClr val="black"/>
                </a:solidFill>
                <a:latin typeface="Arial"/>
                <a:ea typeface="黑体"/>
                <a:cs typeface="+mn-cs"/>
              </a:rPr>
              <a:t>The more frequently a pattern appears in the database, </a:t>
            </a:r>
          </a:p>
          <a:p>
            <a:pPr algn="just" defTabSz="457200" fontAlgn="auto">
              <a:spcBef>
                <a:spcPts val="0"/>
              </a:spcBef>
              <a:spcAft>
                <a:spcPts val="0"/>
              </a:spcAft>
              <a:defRPr/>
            </a:pPr>
            <a:r>
              <a:rPr lang="en-US" altLang="zh-CN" sz="2200" dirty="0" smtClean="0">
                <a:solidFill>
                  <a:prstClr val="black"/>
                </a:solidFill>
                <a:latin typeface="Arial"/>
                <a:ea typeface="黑体"/>
                <a:cs typeface="+mn-cs"/>
              </a:rPr>
              <a:t>the more number of users select this set of clips for printing.</a:t>
            </a:r>
          </a:p>
          <a:p>
            <a:pPr algn="just" defTabSz="457200" fontAlgn="auto">
              <a:spcBef>
                <a:spcPts val="0"/>
              </a:spcBef>
              <a:spcAft>
                <a:spcPts val="0"/>
              </a:spcAft>
              <a:defRPr/>
            </a:pPr>
            <a:endParaRPr lang="en-US" altLang="zh-CN" sz="2000" dirty="0" smtClean="0">
              <a:solidFill>
                <a:prstClr val="black"/>
              </a:solidFill>
              <a:latin typeface="Arial"/>
              <a:ea typeface="黑体"/>
              <a:cs typeface="+mn-cs"/>
            </a:endParaRPr>
          </a:p>
          <a:p>
            <a:pPr algn="just" defTabSz="457200" fontAlgn="auto">
              <a:spcBef>
                <a:spcPts val="0"/>
              </a:spcBef>
              <a:spcAft>
                <a:spcPts val="0"/>
              </a:spcAft>
              <a:defRPr/>
            </a:pPr>
            <a:endParaRPr lang="en-US" altLang="zh-CN" sz="2000" dirty="0" smtClean="0">
              <a:solidFill>
                <a:prstClr val="black"/>
              </a:solidFill>
              <a:latin typeface="Arial"/>
              <a:ea typeface="黑体"/>
              <a:cs typeface="+mn-cs"/>
            </a:endParaRPr>
          </a:p>
        </p:txBody>
      </p:sp>
    </p:spTree>
    <p:extLst>
      <p:ext uri="{BB962C8B-B14F-4D97-AF65-F5344CB8AC3E}">
        <p14:creationId xmlns:p14="http://schemas.microsoft.com/office/powerpoint/2010/main" xmlns="" val="15480591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12" name="Text Placeholder 6"/>
          <p:cNvSpPr>
            <a:spLocks noGrp="1"/>
          </p:cNvSpPr>
          <p:nvPr>
            <p:ph idx="1"/>
          </p:nvPr>
        </p:nvSpPr>
        <p:spPr>
          <a:xfrm>
            <a:off x="331199" y="1062677"/>
            <a:ext cx="8449244" cy="4624387"/>
          </a:xfrm>
        </p:spPr>
        <p:txBody>
          <a:bodyPr>
            <a:normAutofit/>
          </a:bodyPr>
          <a:lstStyle/>
          <a:p>
            <a:pPr marL="285750" lvl="1" indent="-285750">
              <a:buFont typeface="Arial" pitchFamily="34" charset="0"/>
              <a:buChar char="•"/>
            </a:pPr>
            <a:r>
              <a:rPr lang="en-US" dirty="0" smtClean="0"/>
              <a:t>Occupancy</a:t>
            </a:r>
          </a:p>
        </p:txBody>
      </p:sp>
      <p:sp>
        <p:nvSpPr>
          <p:cNvPr id="9" name="Rectangle 8"/>
          <p:cNvSpPr/>
          <p:nvPr/>
        </p:nvSpPr>
        <p:spPr>
          <a:xfrm>
            <a:off x="2207113" y="5703444"/>
            <a:ext cx="7533862" cy="769441"/>
          </a:xfrm>
          <a:prstGeom prst="rect">
            <a:avLst/>
          </a:prstGeom>
        </p:spPr>
        <p:txBody>
          <a:bodyPr wrap="square">
            <a:spAutoFit/>
          </a:bodyPr>
          <a:lstStyle/>
          <a:p>
            <a:pPr defTabSz="457200" fontAlgn="auto">
              <a:spcBef>
                <a:spcPts val="0"/>
              </a:spcBef>
              <a:spcAft>
                <a:spcPts val="0"/>
              </a:spcAft>
              <a:defRPr/>
            </a:pPr>
            <a:r>
              <a:rPr lang="en-US" altLang="zh-CN" sz="2200" dirty="0" smtClean="0">
                <a:solidFill>
                  <a:prstClr val="black"/>
                </a:solidFill>
                <a:latin typeface="Arial"/>
                <a:ea typeface="黑体"/>
                <a:cs typeface="+mn-cs"/>
              </a:rPr>
              <a:t>The bigger the occupancy is, </a:t>
            </a:r>
          </a:p>
          <a:p>
            <a:pPr defTabSz="457200" fontAlgn="auto">
              <a:spcBef>
                <a:spcPts val="0"/>
              </a:spcBef>
              <a:spcAft>
                <a:spcPts val="0"/>
              </a:spcAft>
              <a:defRPr/>
            </a:pPr>
            <a:r>
              <a:rPr lang="en-US" altLang="zh-CN" sz="2200" dirty="0" smtClean="0">
                <a:solidFill>
                  <a:srgbClr val="0070C0"/>
                </a:solidFill>
                <a:latin typeface="Arial"/>
                <a:ea typeface="黑体"/>
                <a:cs typeface="+mn-cs"/>
              </a:rPr>
              <a:t>the more complete </a:t>
            </a:r>
            <a:r>
              <a:rPr lang="en-US" altLang="zh-CN" sz="2200" dirty="0" smtClean="0">
                <a:solidFill>
                  <a:prstClr val="black"/>
                </a:solidFill>
                <a:latin typeface="Arial"/>
                <a:ea typeface="黑体"/>
                <a:cs typeface="+mn-cs"/>
              </a:rPr>
              <a:t>the recommendation is.</a:t>
            </a:r>
          </a:p>
        </p:txBody>
      </p:sp>
      <p:sp>
        <p:nvSpPr>
          <p:cNvPr id="13" name="TextBox 12"/>
          <p:cNvSpPr txBox="1"/>
          <p:nvPr/>
        </p:nvSpPr>
        <p:spPr>
          <a:xfrm>
            <a:off x="2581026" y="4850055"/>
            <a:ext cx="2727846" cy="646331"/>
          </a:xfrm>
          <a:prstGeom prst="rect">
            <a:avLst/>
          </a:prstGeom>
          <a:noFill/>
        </p:spPr>
        <p:txBody>
          <a:bodyPr wrap="square" rtlCol="0">
            <a:spAutoFit/>
          </a:bodyPr>
          <a:lstStyle/>
          <a:p>
            <a:pPr defTabSz="457200" fontAlgn="auto">
              <a:spcBef>
                <a:spcPts val="0"/>
              </a:spcBef>
              <a:spcAft>
                <a:spcPts val="0"/>
              </a:spcAft>
            </a:pPr>
            <a:r>
              <a:rPr lang="en-US" sz="1800" dirty="0">
                <a:solidFill>
                  <a:prstClr val="black"/>
                </a:solidFill>
                <a:latin typeface="Arial"/>
                <a:ea typeface="+mn-ea"/>
                <a:cs typeface="+mn-cs"/>
              </a:rPr>
              <a:t>T</a:t>
            </a:r>
            <a:r>
              <a:rPr lang="en-US" sz="1800" dirty="0" smtClean="0">
                <a:solidFill>
                  <a:prstClr val="black"/>
                </a:solidFill>
                <a:latin typeface="Arial"/>
                <a:ea typeface="+mn-ea"/>
                <a:cs typeface="+mn-cs"/>
              </a:rPr>
              <a:t>he occupancy of {BC} = </a:t>
            </a:r>
            <a:endParaRPr lang="zh-CN" altLang="en-US" sz="1800" dirty="0" smtClean="0">
              <a:solidFill>
                <a:prstClr val="black"/>
              </a:solidFill>
              <a:latin typeface="Arial"/>
              <a:ea typeface="黑体"/>
              <a:cs typeface="+mn-cs"/>
            </a:endParaRPr>
          </a:p>
          <a:p>
            <a:pPr defTabSz="457200" fontAlgn="auto">
              <a:spcBef>
                <a:spcPts val="0"/>
              </a:spcBef>
              <a:spcAft>
                <a:spcPts val="0"/>
              </a:spcAft>
            </a:pPr>
            <a:endParaRPr lang="en-US" sz="1800" dirty="0">
              <a:solidFill>
                <a:prstClr val="black"/>
              </a:solidFill>
              <a:latin typeface="Arial"/>
              <a:ea typeface="+mn-ea"/>
              <a:cs typeface="+mn-cs"/>
            </a:endParaRPr>
          </a:p>
        </p:txBody>
      </p:sp>
      <p:graphicFrame>
        <p:nvGraphicFramePr>
          <p:cNvPr id="14" name="Object 13"/>
          <p:cNvGraphicFramePr>
            <a:graphicFrameLocks noChangeAspect="1"/>
          </p:cNvGraphicFramePr>
          <p:nvPr/>
        </p:nvGraphicFramePr>
        <p:xfrm>
          <a:off x="5262565" y="4436522"/>
          <a:ext cx="1339850" cy="1361017"/>
        </p:xfrm>
        <a:graphic>
          <a:graphicData uri="http://schemas.openxmlformats.org/presentationml/2006/ole">
            <p:oleObj spid="_x0000_s4098" name="Equation" r:id="rId4" imgW="482391" imgH="368140" progId="Equation.3">
              <p:embed/>
            </p:oleObj>
          </a:graphicData>
        </a:graphic>
      </p:graphicFrame>
      <p:graphicFrame>
        <p:nvGraphicFramePr>
          <p:cNvPr id="15" name="内容占位符 3"/>
          <p:cNvGraphicFramePr>
            <a:graphicFrameLocks/>
          </p:cNvGraphicFramePr>
          <p:nvPr>
            <p:extLst>
              <p:ext uri="{D42A27DB-BD31-4B8C-83A1-F6EECF244321}">
                <p14:modId xmlns:p14="http://schemas.microsoft.com/office/powerpoint/2010/main" xmlns="" val="2092677825"/>
              </p:ext>
            </p:extLst>
          </p:nvPr>
        </p:nvGraphicFramePr>
        <p:xfrm>
          <a:off x="2140061" y="1826676"/>
          <a:ext cx="5403736" cy="2577815"/>
        </p:xfrm>
        <a:graphic>
          <a:graphicData uri="http://schemas.openxmlformats.org/drawingml/2006/table">
            <a:tbl>
              <a:tblPr firstRow="1" bandRow="1">
                <a:tableStyleId>{5C22544A-7EE6-4342-B048-85BDC9FD1C3A}</a:tableStyleId>
              </a:tblPr>
              <a:tblGrid>
                <a:gridCol w="1615050"/>
                <a:gridCol w="1894343"/>
                <a:gridCol w="1894343"/>
              </a:tblGrid>
              <a:tr h="387547">
                <a:tc>
                  <a:txBody>
                    <a:bodyPr/>
                    <a:lstStyle/>
                    <a:p>
                      <a:r>
                        <a:rPr lang="en-US" altLang="zh-CN" sz="1800" dirty="0" smtClean="0"/>
                        <a:t>Transaction No.</a:t>
                      </a:r>
                      <a:endParaRPr lang="zh-CN" altLang="en-US" sz="1800" dirty="0"/>
                    </a:p>
                  </a:txBody>
                  <a:tcPr/>
                </a:tc>
                <a:tc>
                  <a:txBody>
                    <a:bodyPr/>
                    <a:lstStyle/>
                    <a:p>
                      <a:r>
                        <a:rPr lang="en-US" altLang="zh-CN" sz="1800" dirty="0" smtClean="0"/>
                        <a:t>Items</a:t>
                      </a:r>
                      <a:endParaRPr lang="zh-CN" altLang="en-US" sz="1800" dirty="0"/>
                    </a:p>
                  </a:txBody>
                  <a:tcPr/>
                </a:tc>
                <a:tc>
                  <a:txBody>
                    <a:bodyPr/>
                    <a:lstStyle/>
                    <a:p>
                      <a:r>
                        <a:rPr lang="en-US" altLang="zh-CN" sz="1800" dirty="0" smtClean="0"/>
                        <a:t>Occupancy in</a:t>
                      </a:r>
                      <a:r>
                        <a:rPr lang="en-US" altLang="zh-CN" sz="1800" baseline="0" dirty="0" smtClean="0"/>
                        <a:t> this </a:t>
                      </a:r>
                      <a:r>
                        <a:rPr lang="en-US" altLang="zh-CN" sz="1800" baseline="0" dirty="0" err="1" smtClean="0"/>
                        <a:t>tran</a:t>
                      </a:r>
                      <a:r>
                        <a:rPr lang="en-US" altLang="zh-CN" sz="1800" baseline="0" dirty="0" smtClean="0"/>
                        <a:t>.</a:t>
                      </a:r>
                      <a:endParaRPr lang="zh-CN" altLang="en-US" sz="1800" dirty="0"/>
                    </a:p>
                  </a:txBody>
                  <a:tcPr/>
                </a:tc>
              </a:tr>
              <a:tr h="387547">
                <a:tc>
                  <a:txBody>
                    <a:bodyPr/>
                    <a:lstStyle/>
                    <a:p>
                      <a:r>
                        <a:rPr lang="en-US" altLang="zh-CN" sz="1800" dirty="0" smtClean="0"/>
                        <a:t>1</a:t>
                      </a:r>
                      <a:endParaRPr lang="zh-CN" altLang="en-US" sz="1800" dirty="0"/>
                    </a:p>
                  </a:txBody>
                  <a:tcPr/>
                </a:tc>
                <a:tc>
                  <a:txBody>
                    <a:bodyPr/>
                    <a:lstStyle/>
                    <a:p>
                      <a:r>
                        <a:rPr lang="en-US" altLang="zh-CN" sz="1800" dirty="0" smtClean="0">
                          <a:solidFill>
                            <a:srgbClr val="0096D6"/>
                          </a:solidFill>
                        </a:rPr>
                        <a:t>B C</a:t>
                      </a:r>
                      <a:r>
                        <a:rPr lang="en-US" altLang="zh-CN" sz="1800" dirty="0" smtClean="0">
                          <a:solidFill>
                            <a:schemeClr val="tx1"/>
                          </a:solidFill>
                        </a:rPr>
                        <a:t> E</a:t>
                      </a:r>
                      <a:endParaRPr lang="zh-CN" altLang="en-US" sz="1800" dirty="0">
                        <a:solidFill>
                          <a:schemeClr val="tx1"/>
                        </a:solidFill>
                      </a:endParaRPr>
                    </a:p>
                  </a:txBody>
                  <a:tcPr/>
                </a:tc>
                <a:tc>
                  <a:txBody>
                    <a:bodyPr/>
                    <a:lstStyle/>
                    <a:p>
                      <a:r>
                        <a:rPr lang="en-US" altLang="zh-CN" sz="1800" dirty="0" smtClean="0">
                          <a:solidFill>
                            <a:schemeClr val="tx1"/>
                          </a:solidFill>
                        </a:rPr>
                        <a:t>2/3</a:t>
                      </a:r>
                      <a:endParaRPr lang="zh-CN" altLang="en-US" sz="1800" dirty="0">
                        <a:solidFill>
                          <a:schemeClr val="tx1"/>
                        </a:solidFill>
                      </a:endParaRPr>
                    </a:p>
                  </a:txBody>
                  <a:tcPr/>
                </a:tc>
              </a:tr>
              <a:tr h="387547">
                <a:tc>
                  <a:txBody>
                    <a:bodyPr/>
                    <a:lstStyle/>
                    <a:p>
                      <a:r>
                        <a:rPr lang="en-US" altLang="zh-CN" sz="1800" dirty="0" smtClean="0"/>
                        <a:t>2</a:t>
                      </a:r>
                      <a:endParaRPr lang="zh-CN" altLang="en-US" sz="1800" dirty="0"/>
                    </a:p>
                  </a:txBody>
                  <a:tcPr/>
                </a:tc>
                <a:tc>
                  <a:txBody>
                    <a:bodyPr/>
                    <a:lstStyle/>
                    <a:p>
                      <a:r>
                        <a:rPr lang="en-US" altLang="zh-CN" sz="1800" dirty="0" smtClean="0">
                          <a:solidFill>
                            <a:schemeClr val="tx1"/>
                          </a:solidFill>
                        </a:rPr>
                        <a:t>A B</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3</a:t>
                      </a:r>
                      <a:endParaRPr lang="zh-CN" altLang="en-US" sz="1800" dirty="0"/>
                    </a:p>
                  </a:txBody>
                  <a:tcPr/>
                </a:tc>
                <a:tc>
                  <a:txBody>
                    <a:bodyPr/>
                    <a:lstStyle/>
                    <a:p>
                      <a:r>
                        <a:rPr lang="en-US" altLang="zh-CN" sz="1800" dirty="0" smtClean="0">
                          <a:solidFill>
                            <a:schemeClr val="tx1"/>
                          </a:solidFill>
                        </a:rPr>
                        <a:t>A </a:t>
                      </a:r>
                      <a:r>
                        <a:rPr lang="en-US" altLang="zh-CN" sz="1800" dirty="0" smtClean="0">
                          <a:solidFill>
                            <a:srgbClr val="0096D6"/>
                          </a:solidFill>
                        </a:rPr>
                        <a:t>B C</a:t>
                      </a:r>
                      <a:endParaRPr lang="zh-CN" altLang="en-US" sz="1800" dirty="0">
                        <a:solidFill>
                          <a:srgbClr val="0096D6"/>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2/3</a:t>
                      </a:r>
                      <a:endParaRPr lang="zh-CN" altLang="en-US" sz="1800" dirty="0" smtClean="0">
                        <a:solidFill>
                          <a:schemeClr val="tx1"/>
                        </a:solidFill>
                      </a:endParaRPr>
                    </a:p>
                  </a:txBody>
                  <a:tcPr/>
                </a:tc>
              </a:tr>
              <a:tr h="387547">
                <a:tc>
                  <a:txBody>
                    <a:bodyPr/>
                    <a:lstStyle/>
                    <a:p>
                      <a:r>
                        <a:rPr lang="en-US" altLang="zh-CN" sz="1800" dirty="0" smtClean="0"/>
                        <a:t>4</a:t>
                      </a:r>
                      <a:endParaRPr lang="zh-CN" altLang="en-US" sz="1800" dirty="0"/>
                    </a:p>
                  </a:txBody>
                  <a:tcPr/>
                </a:tc>
                <a:tc>
                  <a:txBody>
                    <a:bodyPr/>
                    <a:lstStyle/>
                    <a:p>
                      <a:r>
                        <a:rPr lang="en-US" altLang="zh-CN" sz="1800" dirty="0" smtClean="0">
                          <a:solidFill>
                            <a:schemeClr val="tx1"/>
                          </a:solidFill>
                        </a:rPr>
                        <a:t>A B D</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5</a:t>
                      </a:r>
                      <a:endParaRPr lang="zh-CN" altLang="en-US" sz="1800" dirty="0"/>
                    </a:p>
                  </a:txBody>
                  <a:tcPr/>
                </a:tc>
                <a:tc>
                  <a:txBody>
                    <a:bodyPr/>
                    <a:lstStyle/>
                    <a:p>
                      <a:r>
                        <a:rPr lang="en-US" altLang="zh-CN" sz="1800" dirty="0" smtClean="0">
                          <a:solidFill>
                            <a:schemeClr val="tx1"/>
                          </a:solidFill>
                        </a:rPr>
                        <a:t>A </a:t>
                      </a:r>
                      <a:r>
                        <a:rPr lang="en-US" altLang="zh-CN" sz="1800" dirty="0" smtClean="0">
                          <a:solidFill>
                            <a:srgbClr val="0096D6"/>
                          </a:solidFill>
                        </a:rPr>
                        <a:t>B C</a:t>
                      </a:r>
                      <a:r>
                        <a:rPr lang="en-US" altLang="zh-CN" sz="1800" dirty="0" smtClean="0">
                          <a:solidFill>
                            <a:schemeClr val="tx1"/>
                          </a:solidFill>
                        </a:rPr>
                        <a:t> D E F G</a:t>
                      </a:r>
                      <a:endParaRPr lang="zh-CN" altLang="en-US" sz="18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2/7</a:t>
                      </a:r>
                      <a:endParaRPr lang="zh-CN" altLang="en-US" sz="1800" dirty="0" smtClean="0">
                        <a:solidFill>
                          <a:schemeClr val="tx1"/>
                        </a:solidFill>
                      </a:endParaRPr>
                    </a:p>
                  </a:txBody>
                  <a:tcPr/>
                </a:tc>
              </a:tr>
            </a:tbl>
          </a:graphicData>
        </a:graphic>
      </p:graphicFrame>
    </p:spTree>
    <p:extLst>
      <p:ext uri="{BB962C8B-B14F-4D97-AF65-F5344CB8AC3E}">
        <p14:creationId xmlns:p14="http://schemas.microsoft.com/office/powerpoint/2010/main" xmlns="" val="5209063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12" name="Text Placeholder 6"/>
          <p:cNvSpPr>
            <a:spLocks noGrp="1"/>
          </p:cNvSpPr>
          <p:nvPr>
            <p:ph idx="1"/>
          </p:nvPr>
        </p:nvSpPr>
        <p:spPr>
          <a:xfrm>
            <a:off x="331199" y="1062677"/>
            <a:ext cx="8449244" cy="4624387"/>
          </a:xfrm>
        </p:spPr>
        <p:txBody>
          <a:bodyPr>
            <a:normAutofit/>
          </a:bodyPr>
          <a:lstStyle/>
          <a:p>
            <a:pPr marL="285750" lvl="1" indent="-285750">
              <a:buFont typeface="Arial" pitchFamily="34" charset="0"/>
              <a:buChar char="•"/>
            </a:pPr>
            <a:r>
              <a:rPr lang="en-US" b="1" dirty="0" smtClean="0">
                <a:solidFill>
                  <a:srgbClr val="0070C0"/>
                </a:solidFill>
              </a:rPr>
              <a:t>Mining top qualified pattern </a:t>
            </a:r>
            <a:r>
              <a:rPr lang="en-US" dirty="0" smtClean="0"/>
              <a:t>for recommendation</a:t>
            </a:r>
          </a:p>
        </p:txBody>
      </p:sp>
      <p:pic>
        <p:nvPicPr>
          <p:cNvPr id="10" name="Picture 3"/>
          <p:cNvPicPr>
            <a:picLocks noChangeAspect="1" noChangeArrowheads="1"/>
          </p:cNvPicPr>
          <p:nvPr/>
        </p:nvPicPr>
        <p:blipFill>
          <a:blip r:embed="rId3" cstate="print"/>
          <a:srcRect/>
          <a:stretch>
            <a:fillRect/>
          </a:stretch>
        </p:blipFill>
        <p:spPr bwMode="auto">
          <a:xfrm>
            <a:off x="357070" y="1957197"/>
            <a:ext cx="3532350" cy="3184953"/>
          </a:xfrm>
          <a:prstGeom prst="rect">
            <a:avLst/>
          </a:prstGeom>
          <a:noFill/>
          <a:ln w="9525">
            <a:noFill/>
            <a:miter lim="800000"/>
            <a:headEnd/>
            <a:tailEnd/>
          </a:ln>
        </p:spPr>
      </p:pic>
      <p:pic>
        <p:nvPicPr>
          <p:cNvPr id="5" name="Picture 1" descr="image001"/>
          <p:cNvPicPr>
            <a:picLocks noChangeAspect="1" noChangeArrowheads="1"/>
          </p:cNvPicPr>
          <p:nvPr/>
        </p:nvPicPr>
        <p:blipFill>
          <a:blip r:embed="rId4" cstate="print"/>
          <a:srcRect/>
          <a:stretch>
            <a:fillRect/>
          </a:stretch>
        </p:blipFill>
        <p:spPr bwMode="auto">
          <a:xfrm>
            <a:off x="4713668" y="1836025"/>
            <a:ext cx="4185634" cy="3736947"/>
          </a:xfrm>
          <a:prstGeom prst="rect">
            <a:avLst/>
          </a:prstGeom>
          <a:noFill/>
          <a:ln w="9525">
            <a:noFill/>
            <a:miter lim="800000"/>
            <a:headEnd/>
            <a:tailEnd/>
          </a:ln>
        </p:spPr>
      </p:pic>
      <p:sp>
        <p:nvSpPr>
          <p:cNvPr id="6" name="Right Arrow 5"/>
          <p:cNvSpPr/>
          <p:nvPr/>
        </p:nvSpPr>
        <p:spPr>
          <a:xfrm>
            <a:off x="4075268" y="3353355"/>
            <a:ext cx="530996" cy="38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xmlns="" val="3007435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20D9C70-C864-4E7C-A728-BF696565FBAE}" type="slidenum">
              <a:rPr lang="zh-CN" altLang="en-US" smtClean="0"/>
              <a:pPr>
                <a:defRPr/>
              </a:pPr>
              <a:t>18</a:t>
            </a:fld>
            <a:endParaRPr lang="en-US" altLang="zh-CN"/>
          </a:p>
        </p:txBody>
      </p:sp>
      <p:sp>
        <p:nvSpPr>
          <p:cNvPr id="14" name="Text Placeholder 6"/>
          <p:cNvSpPr txBox="1">
            <a:spLocks/>
          </p:cNvSpPr>
          <p:nvPr/>
        </p:nvSpPr>
        <p:spPr>
          <a:xfrm>
            <a:off x="382958" y="1308059"/>
            <a:ext cx="6333071" cy="4624387"/>
          </a:xfrm>
          <a:prstGeom prst="rect">
            <a:avLst/>
          </a:prstGeom>
        </p:spPr>
        <p:txBody>
          <a:bodyPr>
            <a:normAutofit/>
          </a:bodyPr>
          <a:lstStyle/>
          <a:p>
            <a:pPr marL="228600" marR="0" lvl="0" indent="-228600" algn="l" defTabSz="914400" rtl="0" eaLnBrk="0" fontAlgn="base" latinLnBrk="0" hangingPunct="0">
              <a:lnSpc>
                <a:spcPct val="90000"/>
              </a:lnSpc>
              <a:spcBef>
                <a:spcPct val="25000"/>
              </a:spcBef>
              <a:spcAft>
                <a:spcPct val="10000"/>
              </a:spcAft>
              <a:buClr>
                <a:srgbClr val="ABA69F"/>
              </a:buClr>
              <a:buSzPct val="80000"/>
              <a:buFontTx/>
              <a:buChar char="•"/>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The property of occupancy</a:t>
            </a:r>
          </a:p>
          <a:p>
            <a:pPr marL="571500" marR="0" lvl="1" indent="-228600" algn="l" defTabSz="914400" rtl="0" eaLnBrk="0" fontAlgn="base" latinLnBrk="0" hangingPunct="0">
              <a:lnSpc>
                <a:spcPct val="90000"/>
              </a:lnSpc>
              <a:spcBef>
                <a:spcPct val="25000"/>
              </a:spcBef>
              <a:spcAft>
                <a:spcPct val="10000"/>
              </a:spcAft>
              <a:buClr>
                <a:srgbClr val="ABA69F"/>
              </a:buClr>
              <a:buSzTx/>
              <a:buFont typeface="Futura Bk" pitchFamily="34" charset="0"/>
              <a:buChar char="−"/>
              <a:tabLst/>
              <a:defRPr/>
            </a:pPr>
            <a:r>
              <a:rPr kumimoji="0" lang="en-US" sz="2400" b="0" i="1" u="none" strike="noStrike" kern="0" cap="none" spc="0" normalizeH="0" baseline="0" noProof="0" smtClean="0">
                <a:ln>
                  <a:noFill/>
                </a:ln>
                <a:solidFill>
                  <a:schemeClr val="accent1"/>
                </a:solidFill>
                <a:effectLst/>
                <a:uLnTx/>
                <a:uFillTx/>
                <a:latin typeface="+mn-lt"/>
              </a:rPr>
              <a:t>Neither monotone nor anti-monotone</a:t>
            </a:r>
          </a:p>
          <a:p>
            <a:pPr marL="285750" marR="0" lvl="1" indent="-285750" algn="l" defTabSz="914400" rtl="0" eaLnBrk="0" fontAlgn="base" latinLnBrk="0" hangingPunct="0">
              <a:lnSpc>
                <a:spcPct val="90000"/>
              </a:lnSpc>
              <a:spcBef>
                <a:spcPct val="25000"/>
              </a:spcBef>
              <a:spcAft>
                <a:spcPct val="10000"/>
              </a:spcAft>
              <a:buClr>
                <a:srgbClr val="ABA69F"/>
              </a:buClr>
              <a:buSzTx/>
              <a:buFont typeface="Arial" pitchFamily="34" charset="0"/>
              <a:buChar char="•"/>
              <a:tabLst/>
              <a:defRPr/>
            </a:pPr>
            <a:endParaRPr kumimoji="0" lang="en-US" sz="2600" b="1" i="1" u="none" strike="noStrike" kern="0" cap="none" spc="0" normalizeH="0" baseline="0" noProof="0" dirty="0" smtClean="0">
              <a:ln>
                <a:noFill/>
              </a:ln>
              <a:solidFill>
                <a:schemeClr val="tx1"/>
              </a:solidFill>
              <a:effectLst/>
              <a:uLnTx/>
              <a:uFillTx/>
              <a:latin typeface="+mn-lt"/>
            </a:endParaRPr>
          </a:p>
        </p:txBody>
      </p:sp>
      <p:grpSp>
        <p:nvGrpSpPr>
          <p:cNvPr id="3" name="Group 7"/>
          <p:cNvGrpSpPr/>
          <p:nvPr/>
        </p:nvGrpSpPr>
        <p:grpSpPr>
          <a:xfrm>
            <a:off x="3876519" y="5635416"/>
            <a:ext cx="2276751" cy="835795"/>
            <a:chOff x="4856988" y="4274273"/>
            <a:chExt cx="3001538" cy="1508441"/>
          </a:xfrm>
        </p:grpSpPr>
        <p:sp>
          <p:nvSpPr>
            <p:cNvPr id="16" name="TextBox 15"/>
            <p:cNvSpPr txBox="1"/>
            <p:nvPr/>
          </p:nvSpPr>
          <p:spPr>
            <a:xfrm>
              <a:off x="4856988" y="4505123"/>
              <a:ext cx="2727845" cy="1277591"/>
            </a:xfrm>
            <a:prstGeom prst="rect">
              <a:avLst/>
            </a:prstGeom>
            <a:noFill/>
          </p:spPr>
          <p:txBody>
            <a:bodyPr wrap="square" rtlCol="0">
              <a:spAutoFit/>
            </a:bodyPr>
            <a:lstStyle/>
            <a:p>
              <a:r>
                <a:rPr lang="en-US" sz="2000" dirty="0" smtClean="0"/>
                <a:t>&lt; </a:t>
              </a:r>
              <a:r>
                <a:rPr lang="en-US" sz="2000" dirty="0" err="1" smtClean="0"/>
                <a:t>occu</a:t>
              </a:r>
              <a:r>
                <a:rPr lang="en-US" sz="2000" dirty="0" smtClean="0"/>
                <a:t>(ABC)  </a:t>
              </a:r>
              <a:endParaRPr lang="zh-CN" altLang="en-US" sz="2000" dirty="0" smtClean="0">
                <a:solidFill>
                  <a:schemeClr val="tx1"/>
                </a:solidFill>
              </a:endParaRPr>
            </a:p>
            <a:p>
              <a:endParaRPr lang="en-US" sz="2000" dirty="0"/>
            </a:p>
          </p:txBody>
        </p:sp>
        <p:graphicFrame>
          <p:nvGraphicFramePr>
            <p:cNvPr id="17" name="Object 16"/>
            <p:cNvGraphicFramePr>
              <a:graphicFrameLocks noChangeAspect="1"/>
            </p:cNvGraphicFramePr>
            <p:nvPr/>
          </p:nvGraphicFramePr>
          <p:xfrm>
            <a:off x="6939757" y="4274273"/>
            <a:ext cx="918769" cy="1091609"/>
          </p:xfrm>
          <a:graphic>
            <a:graphicData uri="http://schemas.openxmlformats.org/presentationml/2006/ole">
              <p:oleObj spid="_x0000_s5122" name="Equation" r:id="rId3" imgW="330057" imgH="393529" progId="Equation.3">
                <p:embed/>
              </p:oleObj>
            </a:graphicData>
          </a:graphic>
        </p:graphicFrame>
      </p:grpSp>
      <p:graphicFrame>
        <p:nvGraphicFramePr>
          <p:cNvPr id="18" name="内容占位符 3"/>
          <p:cNvGraphicFramePr>
            <a:graphicFrameLocks/>
          </p:cNvGraphicFramePr>
          <p:nvPr>
            <p:extLst>
              <p:ext uri="{D42A27DB-BD31-4B8C-83A1-F6EECF244321}">
                <p14:modId xmlns:p14="http://schemas.microsoft.com/office/powerpoint/2010/main" xmlns="" val="3813845848"/>
              </p:ext>
            </p:extLst>
          </p:nvPr>
        </p:nvGraphicFramePr>
        <p:xfrm>
          <a:off x="974818" y="2353444"/>
          <a:ext cx="5425982" cy="2926080"/>
        </p:xfrm>
        <a:graphic>
          <a:graphicData uri="http://schemas.openxmlformats.org/drawingml/2006/table">
            <a:tbl>
              <a:tblPr firstRow="1" bandRow="1">
                <a:tableStyleId>{5C22544A-7EE6-4342-B048-85BDC9FD1C3A}</a:tableStyleId>
              </a:tblPr>
              <a:tblGrid>
                <a:gridCol w="2497079"/>
                <a:gridCol w="2928903"/>
              </a:tblGrid>
              <a:tr h="463711">
                <a:tc>
                  <a:txBody>
                    <a:bodyPr/>
                    <a:lstStyle/>
                    <a:p>
                      <a:r>
                        <a:rPr lang="en-US" altLang="zh-CN" sz="2400" dirty="0" smtClean="0"/>
                        <a:t>Transaction No.</a:t>
                      </a:r>
                      <a:endParaRPr lang="zh-CN" altLang="en-US" sz="2400" dirty="0"/>
                    </a:p>
                  </a:txBody>
                  <a:tcPr marT="60960" marB="60960"/>
                </a:tc>
                <a:tc>
                  <a:txBody>
                    <a:bodyPr/>
                    <a:lstStyle/>
                    <a:p>
                      <a:r>
                        <a:rPr lang="en-US" altLang="zh-CN" sz="2400" dirty="0" smtClean="0"/>
                        <a:t>Items</a:t>
                      </a:r>
                      <a:endParaRPr lang="zh-CN" altLang="en-US" sz="2400" dirty="0"/>
                    </a:p>
                  </a:txBody>
                  <a:tcPr marT="60960" marB="60960"/>
                </a:tc>
              </a:tr>
              <a:tr h="446072">
                <a:tc>
                  <a:txBody>
                    <a:bodyPr/>
                    <a:lstStyle/>
                    <a:p>
                      <a:r>
                        <a:rPr lang="en-US" altLang="zh-CN" sz="2400" dirty="0" smtClean="0"/>
                        <a:t>1</a:t>
                      </a:r>
                      <a:endParaRPr lang="zh-CN" altLang="en-US" sz="2400" dirty="0"/>
                    </a:p>
                  </a:txBody>
                  <a:tcPr marT="60960" marB="60960"/>
                </a:tc>
                <a:tc>
                  <a:txBody>
                    <a:bodyPr/>
                    <a:lstStyle/>
                    <a:p>
                      <a:r>
                        <a:rPr lang="en-US" altLang="zh-CN" sz="2400" dirty="0" smtClean="0">
                          <a:solidFill>
                            <a:schemeClr val="tx1"/>
                          </a:solidFill>
                        </a:rPr>
                        <a:t>A B C D E</a:t>
                      </a:r>
                      <a:endParaRPr lang="zh-CN" altLang="en-US" sz="2400" dirty="0">
                        <a:solidFill>
                          <a:schemeClr val="tx1"/>
                        </a:solidFill>
                      </a:endParaRPr>
                    </a:p>
                  </a:txBody>
                  <a:tcPr marT="60960" marB="60960"/>
                </a:tc>
              </a:tr>
              <a:tr h="446072">
                <a:tc>
                  <a:txBody>
                    <a:bodyPr/>
                    <a:lstStyle/>
                    <a:p>
                      <a:r>
                        <a:rPr lang="en-US" altLang="zh-CN" sz="2400" dirty="0" smtClean="0">
                          <a:solidFill>
                            <a:schemeClr val="tx1"/>
                          </a:solidFill>
                        </a:rPr>
                        <a:t>2</a:t>
                      </a:r>
                      <a:endParaRPr lang="zh-CN" altLang="en-US" sz="2400" dirty="0">
                        <a:solidFill>
                          <a:schemeClr val="tx1"/>
                        </a:solidFill>
                      </a:endParaRPr>
                    </a:p>
                  </a:txBody>
                  <a:tcPr marT="60960" marB="60960"/>
                </a:tc>
                <a:tc>
                  <a:txBody>
                    <a:bodyPr/>
                    <a:lstStyle/>
                    <a:p>
                      <a:r>
                        <a:rPr lang="en-US" altLang="zh-CN" sz="2400" dirty="0" smtClean="0">
                          <a:solidFill>
                            <a:schemeClr val="tx1"/>
                          </a:solidFill>
                        </a:rPr>
                        <a:t>A B C</a:t>
                      </a:r>
                      <a:endParaRPr lang="zh-CN" altLang="en-US" sz="2400" dirty="0">
                        <a:solidFill>
                          <a:schemeClr val="tx1"/>
                        </a:solidFill>
                      </a:endParaRPr>
                    </a:p>
                  </a:txBody>
                  <a:tcPr marT="60960" marB="60960"/>
                </a:tc>
              </a:tr>
              <a:tr h="446072">
                <a:tc>
                  <a:txBody>
                    <a:bodyPr/>
                    <a:lstStyle/>
                    <a:p>
                      <a:r>
                        <a:rPr lang="en-US" altLang="zh-CN" sz="2400" dirty="0" smtClean="0">
                          <a:solidFill>
                            <a:schemeClr val="tx1"/>
                          </a:solidFill>
                        </a:rPr>
                        <a:t>3</a:t>
                      </a:r>
                      <a:endParaRPr lang="zh-CN" altLang="en-US" sz="2400" dirty="0">
                        <a:solidFill>
                          <a:schemeClr val="tx1"/>
                        </a:solidFill>
                      </a:endParaRPr>
                    </a:p>
                  </a:txBody>
                  <a:tcPr marT="60960" marB="60960"/>
                </a:tc>
                <a:tc>
                  <a:txBody>
                    <a:bodyPr/>
                    <a:lstStyle/>
                    <a:p>
                      <a:r>
                        <a:rPr lang="en-US" altLang="zh-CN" sz="2400" dirty="0" smtClean="0">
                          <a:solidFill>
                            <a:schemeClr val="tx1"/>
                          </a:solidFill>
                        </a:rPr>
                        <a:t>A B C</a:t>
                      </a:r>
                      <a:endParaRPr lang="zh-CN" altLang="en-US" sz="2400" dirty="0">
                        <a:solidFill>
                          <a:schemeClr val="tx1"/>
                        </a:solidFill>
                      </a:endParaRPr>
                    </a:p>
                  </a:txBody>
                  <a:tcPr marT="60960" marB="60960"/>
                </a:tc>
              </a:tr>
              <a:tr h="446072">
                <a:tc>
                  <a:txBody>
                    <a:bodyPr/>
                    <a:lstStyle/>
                    <a:p>
                      <a:r>
                        <a:rPr lang="en-US" altLang="zh-CN" sz="2400" dirty="0" smtClean="0">
                          <a:solidFill>
                            <a:schemeClr val="tx1"/>
                          </a:solidFill>
                        </a:rPr>
                        <a:t>4</a:t>
                      </a:r>
                      <a:endParaRPr lang="zh-CN" altLang="en-US" sz="2400" dirty="0">
                        <a:solidFill>
                          <a:schemeClr val="tx1"/>
                        </a:solidFill>
                      </a:endParaRPr>
                    </a:p>
                  </a:txBody>
                  <a:tcPr marT="60960" marB="60960"/>
                </a:tc>
                <a:tc>
                  <a:txBody>
                    <a:bodyPr/>
                    <a:lstStyle/>
                    <a:p>
                      <a:r>
                        <a:rPr lang="en-US" altLang="zh-CN" sz="2400" dirty="0" smtClean="0">
                          <a:solidFill>
                            <a:schemeClr val="tx1"/>
                          </a:solidFill>
                        </a:rPr>
                        <a:t>A B C</a:t>
                      </a:r>
                      <a:endParaRPr lang="zh-CN" altLang="en-US" sz="2400" dirty="0">
                        <a:solidFill>
                          <a:schemeClr val="tx1"/>
                        </a:solidFill>
                      </a:endParaRPr>
                    </a:p>
                  </a:txBody>
                  <a:tcPr marT="60960" marB="60960"/>
                </a:tc>
              </a:tr>
              <a:tr h="446072">
                <a:tc>
                  <a:txBody>
                    <a:bodyPr/>
                    <a:lstStyle/>
                    <a:p>
                      <a:r>
                        <a:rPr lang="en-US" altLang="zh-CN" sz="2400" dirty="0" smtClean="0"/>
                        <a:t>5</a:t>
                      </a:r>
                      <a:endParaRPr lang="zh-CN" altLang="en-US" sz="2400" dirty="0"/>
                    </a:p>
                  </a:txBody>
                  <a:tcPr marT="60960" marB="60960"/>
                </a:tc>
                <a:tc>
                  <a:txBody>
                    <a:bodyPr/>
                    <a:lstStyle/>
                    <a:p>
                      <a:r>
                        <a:rPr lang="en-US" altLang="zh-CN" sz="2400" kern="1200" dirty="0" smtClean="0">
                          <a:solidFill>
                            <a:schemeClr val="tx1"/>
                          </a:solidFill>
                          <a:latin typeface="+mn-lt"/>
                          <a:ea typeface="+mn-ea"/>
                          <a:cs typeface="+mn-cs"/>
                        </a:rPr>
                        <a:t>A C D </a:t>
                      </a:r>
                      <a:r>
                        <a:rPr lang="en-US" altLang="zh-CN" sz="2400" dirty="0" smtClean="0">
                          <a:solidFill>
                            <a:schemeClr val="tx1"/>
                          </a:solidFill>
                        </a:rPr>
                        <a:t>E F </a:t>
                      </a:r>
                      <a:endParaRPr lang="zh-CN" altLang="en-US" sz="2400" dirty="0">
                        <a:solidFill>
                          <a:schemeClr val="tx1"/>
                        </a:solidFill>
                      </a:endParaRPr>
                    </a:p>
                  </a:txBody>
                  <a:tcPr marT="60960" marB="60960"/>
                </a:tc>
              </a:tr>
            </a:tbl>
          </a:graphicData>
        </a:graphic>
      </p:graphicFrame>
      <p:grpSp>
        <p:nvGrpSpPr>
          <p:cNvPr id="4" name="Group 7"/>
          <p:cNvGrpSpPr/>
          <p:nvPr/>
        </p:nvGrpSpPr>
        <p:grpSpPr>
          <a:xfrm>
            <a:off x="1792413" y="5723203"/>
            <a:ext cx="2140266" cy="720725"/>
            <a:chOff x="2559628" y="4025826"/>
            <a:chExt cx="2979025" cy="1504735"/>
          </a:xfrm>
        </p:grpSpPr>
        <p:sp>
          <p:nvSpPr>
            <p:cNvPr id="20" name="TextBox 19"/>
            <p:cNvSpPr txBox="1"/>
            <p:nvPr/>
          </p:nvSpPr>
          <p:spPr>
            <a:xfrm>
              <a:off x="2559628" y="4131467"/>
              <a:ext cx="2727845" cy="1399094"/>
            </a:xfrm>
            <a:prstGeom prst="rect">
              <a:avLst/>
            </a:prstGeom>
            <a:noFill/>
          </p:spPr>
          <p:txBody>
            <a:bodyPr wrap="square" rtlCol="0">
              <a:spAutoFit/>
            </a:bodyPr>
            <a:lstStyle/>
            <a:p>
              <a:r>
                <a:rPr lang="en-US" sz="2000" dirty="0" err="1" smtClean="0"/>
                <a:t>occu</a:t>
              </a:r>
              <a:r>
                <a:rPr lang="en-US" sz="2000" dirty="0" smtClean="0"/>
                <a:t>(ABCD) = </a:t>
              </a:r>
              <a:endParaRPr lang="zh-CN" altLang="en-US" sz="2000" dirty="0" smtClean="0">
                <a:solidFill>
                  <a:schemeClr val="tx1"/>
                </a:solidFill>
              </a:endParaRPr>
            </a:p>
            <a:p>
              <a:endParaRPr lang="en-US" sz="2000" dirty="0"/>
            </a:p>
          </p:txBody>
        </p:sp>
        <p:graphicFrame>
          <p:nvGraphicFramePr>
            <p:cNvPr id="21" name="Object 20"/>
            <p:cNvGraphicFramePr>
              <a:graphicFrameLocks noChangeAspect="1"/>
            </p:cNvGraphicFramePr>
            <p:nvPr/>
          </p:nvGraphicFramePr>
          <p:xfrm>
            <a:off x="5116614" y="4025826"/>
            <a:ext cx="422039" cy="1090437"/>
          </p:xfrm>
          <a:graphic>
            <a:graphicData uri="http://schemas.openxmlformats.org/presentationml/2006/ole">
              <p:oleObj spid="_x0000_s5123" name="Equation" r:id="rId4" imgW="152334" imgH="393529" progId="Equation.3">
                <p:embed/>
              </p:oleObj>
            </a:graphicData>
          </a:graphic>
        </p:graphicFrame>
      </p:grpSp>
      <p:grpSp>
        <p:nvGrpSpPr>
          <p:cNvPr id="5" name="Group 7"/>
          <p:cNvGrpSpPr/>
          <p:nvPr/>
        </p:nvGrpSpPr>
        <p:grpSpPr>
          <a:xfrm>
            <a:off x="1716226" y="6226296"/>
            <a:ext cx="2510656" cy="809681"/>
            <a:chOff x="2559628" y="3935547"/>
            <a:chExt cx="3215401" cy="1558343"/>
          </a:xfrm>
        </p:grpSpPr>
        <p:sp>
          <p:nvSpPr>
            <p:cNvPr id="23" name="TextBox 22"/>
            <p:cNvSpPr txBox="1"/>
            <p:nvPr/>
          </p:nvSpPr>
          <p:spPr>
            <a:xfrm>
              <a:off x="2559628" y="4131466"/>
              <a:ext cx="3215401" cy="1362424"/>
            </a:xfrm>
            <a:prstGeom prst="rect">
              <a:avLst/>
            </a:prstGeom>
            <a:noFill/>
          </p:spPr>
          <p:txBody>
            <a:bodyPr wrap="square" rtlCol="0">
              <a:spAutoFit/>
            </a:bodyPr>
            <a:lstStyle/>
            <a:p>
              <a:r>
                <a:rPr lang="en-US" sz="2000" dirty="0" smtClean="0"/>
                <a:t> </a:t>
              </a:r>
              <a:r>
                <a:rPr lang="en-US" sz="2000" dirty="0" err="1" smtClean="0"/>
                <a:t>occu</a:t>
              </a:r>
              <a:r>
                <a:rPr lang="en-US" sz="2000" dirty="0" smtClean="0"/>
                <a:t>(ABCDE) = </a:t>
              </a:r>
              <a:endParaRPr lang="zh-CN" altLang="en-US" sz="2000" dirty="0" smtClean="0">
                <a:solidFill>
                  <a:schemeClr val="tx1"/>
                </a:solidFill>
              </a:endParaRPr>
            </a:p>
            <a:p>
              <a:endParaRPr lang="en-US" sz="2000" dirty="0"/>
            </a:p>
          </p:txBody>
        </p:sp>
        <p:graphicFrame>
          <p:nvGraphicFramePr>
            <p:cNvPr id="24" name="Object 23"/>
            <p:cNvGraphicFramePr>
              <a:graphicFrameLocks noChangeAspect="1"/>
            </p:cNvGraphicFramePr>
            <p:nvPr/>
          </p:nvGraphicFramePr>
          <p:xfrm>
            <a:off x="5067284" y="3935547"/>
            <a:ext cx="386292" cy="1090766"/>
          </p:xfrm>
          <a:graphic>
            <a:graphicData uri="http://schemas.openxmlformats.org/presentationml/2006/ole">
              <p:oleObj spid="_x0000_s5124" name="Equation" r:id="rId5" imgW="139639" imgH="393529" progId="Equation.3">
                <p:embed/>
              </p:oleObj>
            </a:graphicData>
          </a:graphic>
        </p:graphicFrame>
      </p:grpSp>
      <p:grpSp>
        <p:nvGrpSpPr>
          <p:cNvPr id="6" name="Group 7"/>
          <p:cNvGrpSpPr/>
          <p:nvPr/>
        </p:nvGrpSpPr>
        <p:grpSpPr>
          <a:xfrm>
            <a:off x="3876379" y="6236450"/>
            <a:ext cx="2311171" cy="783980"/>
            <a:chOff x="4856988" y="4367788"/>
            <a:chExt cx="3046918" cy="1414926"/>
          </a:xfrm>
        </p:grpSpPr>
        <p:sp>
          <p:nvSpPr>
            <p:cNvPr id="26" name="TextBox 25"/>
            <p:cNvSpPr txBox="1"/>
            <p:nvPr/>
          </p:nvSpPr>
          <p:spPr>
            <a:xfrm>
              <a:off x="4856988" y="4505123"/>
              <a:ext cx="2727845" cy="1277591"/>
            </a:xfrm>
            <a:prstGeom prst="rect">
              <a:avLst/>
            </a:prstGeom>
            <a:noFill/>
          </p:spPr>
          <p:txBody>
            <a:bodyPr wrap="square" rtlCol="0">
              <a:spAutoFit/>
            </a:bodyPr>
            <a:lstStyle/>
            <a:p>
              <a:r>
                <a:rPr lang="en-US" sz="2000" dirty="0" smtClean="0"/>
                <a:t> &gt; </a:t>
              </a:r>
              <a:r>
                <a:rPr lang="en-US" sz="2000" dirty="0" err="1" smtClean="0"/>
                <a:t>occu</a:t>
              </a:r>
              <a:r>
                <a:rPr lang="en-US" sz="2000" dirty="0" smtClean="0"/>
                <a:t>(ABC)  </a:t>
              </a:r>
              <a:endParaRPr lang="zh-CN" altLang="en-US" sz="2000" dirty="0" smtClean="0">
                <a:solidFill>
                  <a:schemeClr val="tx1"/>
                </a:solidFill>
              </a:endParaRPr>
            </a:p>
            <a:p>
              <a:endParaRPr lang="en-US" sz="2000" dirty="0"/>
            </a:p>
          </p:txBody>
        </p:sp>
        <p:graphicFrame>
          <p:nvGraphicFramePr>
            <p:cNvPr id="27" name="Object 26"/>
            <p:cNvGraphicFramePr>
              <a:graphicFrameLocks noChangeAspect="1"/>
            </p:cNvGraphicFramePr>
            <p:nvPr/>
          </p:nvGraphicFramePr>
          <p:xfrm>
            <a:off x="6985135" y="4367788"/>
            <a:ext cx="918771" cy="1091609"/>
          </p:xfrm>
          <a:graphic>
            <a:graphicData uri="http://schemas.openxmlformats.org/presentationml/2006/ole">
              <p:oleObj spid="_x0000_s5125" name="Equation" r:id="rId6" imgW="330057" imgH="393529" progId="Equation.3">
                <p:embed/>
              </p:oleObj>
            </a:graphicData>
          </a:graphic>
        </p:graphicFrame>
      </p:grpSp>
      <p:sp>
        <p:nvSpPr>
          <p:cNvPr id="30" name="Title 1"/>
          <p:cNvSpPr txBox="1">
            <a:spLocks/>
          </p:cNvSpPr>
          <p:nvPr/>
        </p:nvSpPr>
        <p:spPr>
          <a:xfrm>
            <a:off x="331199" y="699272"/>
            <a:ext cx="8481600" cy="430887"/>
          </a:xfrm>
          <a:prstGeom prst="rect">
            <a:avLst/>
          </a:prstGeom>
        </p:spPr>
        <p:txBody>
          <a:bodyPr/>
          <a:lstStyle/>
          <a:p>
            <a:pPr marL="0" marR="0" lvl="0" indent="0" algn="l" defTabSz="914400" rtl="0" eaLnBrk="0" fontAlgn="base" latinLnBrk="0" hangingPunct="0">
              <a:lnSpc>
                <a:spcPct val="90000"/>
              </a:lnSpc>
              <a:spcBef>
                <a:spcPct val="2500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mj-lt"/>
                <a:ea typeface="+mj-ea"/>
                <a:cs typeface="+mj-cs"/>
              </a:rPr>
              <a:t>Challenges</a:t>
            </a:r>
            <a:endParaRPr kumimoji="0" lang="en-US" sz="3600" b="1"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xmlns="" val="92024634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529916" y="1000869"/>
            <a:ext cx="8382000" cy="4800600"/>
            <a:chOff x="357158" y="428604"/>
            <a:chExt cx="8382000" cy="4800600"/>
          </a:xfrm>
        </p:grpSpPr>
        <p:pic>
          <p:nvPicPr>
            <p:cNvPr id="84994" name="Picture 2"/>
            <p:cNvPicPr>
              <a:picLocks noChangeAspect="1" noChangeArrowheads="1"/>
            </p:cNvPicPr>
            <p:nvPr/>
          </p:nvPicPr>
          <p:blipFill>
            <a:blip r:embed="rId3" cstate="print"/>
            <a:srcRect/>
            <a:stretch>
              <a:fillRect/>
            </a:stretch>
          </p:blipFill>
          <p:spPr bwMode="auto">
            <a:xfrm>
              <a:off x="357158" y="428604"/>
              <a:ext cx="8382000" cy="4800600"/>
            </a:xfrm>
            <a:prstGeom prst="rect">
              <a:avLst/>
            </a:prstGeom>
            <a:noFill/>
            <a:ln w="9525">
              <a:noFill/>
              <a:miter lim="800000"/>
              <a:headEnd/>
              <a:tailEnd/>
            </a:ln>
            <a:effectLst/>
          </p:spPr>
        </p:pic>
        <p:sp>
          <p:nvSpPr>
            <p:cNvPr id="7" name="Rounded Rectangle 6"/>
            <p:cNvSpPr/>
            <p:nvPr/>
          </p:nvSpPr>
          <p:spPr>
            <a:xfrm>
              <a:off x="6451160" y="1357298"/>
              <a:ext cx="1000132" cy="157163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grpSp>
      <p:sp>
        <p:nvSpPr>
          <p:cNvPr id="5" name="Rectangle 4"/>
          <p:cNvSpPr/>
          <p:nvPr/>
        </p:nvSpPr>
        <p:spPr>
          <a:xfrm>
            <a:off x="1357290" y="5157629"/>
            <a:ext cx="7143800" cy="707886"/>
          </a:xfrm>
          <a:prstGeom prst="rect">
            <a:avLst/>
          </a:prstGeom>
        </p:spPr>
        <p:txBody>
          <a:bodyPr wrap="square">
            <a:spAutoFit/>
          </a:bodyPr>
          <a:lstStyle/>
          <a:p>
            <a:pPr defTabSz="457200" fontAlgn="auto">
              <a:spcBef>
                <a:spcPts val="0"/>
              </a:spcBef>
              <a:spcAft>
                <a:spcPts val="0"/>
              </a:spcAft>
              <a:defRPr/>
            </a:pPr>
            <a:r>
              <a:rPr lang="en-US" altLang="zh-CN" sz="2000" dirty="0" smtClean="0">
                <a:solidFill>
                  <a:prstClr val="black"/>
                </a:solidFill>
                <a:latin typeface="Arial"/>
                <a:ea typeface="黑体"/>
                <a:cs typeface="+mn-cs"/>
              </a:rPr>
              <a:t>For a </a:t>
            </a:r>
            <a:r>
              <a:rPr lang="en-US" altLang="zh-CN" sz="2000" dirty="0" err="1" smtClean="0">
                <a:solidFill>
                  <a:prstClr val="black"/>
                </a:solidFill>
                <a:latin typeface="Arial"/>
                <a:ea typeface="黑体"/>
                <a:cs typeface="+mn-cs"/>
              </a:rPr>
              <a:t>subtree</a:t>
            </a:r>
            <a:r>
              <a:rPr lang="en-US" altLang="zh-CN" sz="2000" dirty="0" smtClean="0">
                <a:solidFill>
                  <a:prstClr val="black"/>
                </a:solidFill>
                <a:latin typeface="Arial"/>
                <a:ea typeface="黑体"/>
                <a:cs typeface="+mn-cs"/>
              </a:rPr>
              <a:t> we can give the </a:t>
            </a:r>
            <a:r>
              <a:rPr lang="en-US" altLang="zh-CN" sz="2000" dirty="0">
                <a:solidFill>
                  <a:srgbClr val="0070C0"/>
                </a:solidFill>
                <a:latin typeface="Arial"/>
                <a:ea typeface="黑体"/>
                <a:cs typeface="+mn-cs"/>
              </a:rPr>
              <a:t>upper bounds </a:t>
            </a:r>
            <a:r>
              <a:rPr lang="en-US" altLang="zh-CN" sz="2000" dirty="0">
                <a:solidFill>
                  <a:prstClr val="black"/>
                </a:solidFill>
                <a:latin typeface="Arial"/>
                <a:ea typeface="黑体"/>
                <a:cs typeface="+mn-cs"/>
              </a:rPr>
              <a:t>of the occupancy </a:t>
            </a:r>
            <a:r>
              <a:rPr lang="en-US" altLang="zh-CN" sz="2000" dirty="0" smtClean="0">
                <a:solidFill>
                  <a:prstClr val="black"/>
                </a:solidFill>
                <a:latin typeface="Arial"/>
                <a:ea typeface="黑体"/>
                <a:cs typeface="+mn-cs"/>
              </a:rPr>
              <a:t>and quality </a:t>
            </a:r>
            <a:r>
              <a:rPr lang="en-US" altLang="zh-CN" sz="2000" dirty="0">
                <a:solidFill>
                  <a:prstClr val="black"/>
                </a:solidFill>
                <a:latin typeface="Arial"/>
                <a:ea typeface="黑体"/>
                <a:cs typeface="+mn-cs"/>
              </a:rPr>
              <a:t>values for all the nodes in </a:t>
            </a:r>
            <a:r>
              <a:rPr lang="en-US" altLang="zh-CN" sz="2000" dirty="0" smtClean="0">
                <a:solidFill>
                  <a:prstClr val="black"/>
                </a:solidFill>
                <a:latin typeface="Arial"/>
                <a:ea typeface="黑体"/>
                <a:cs typeface="+mn-cs"/>
              </a:rPr>
              <a:t>this </a:t>
            </a:r>
            <a:r>
              <a:rPr lang="en-US" altLang="zh-CN" sz="2000" dirty="0" err="1" smtClean="0">
                <a:solidFill>
                  <a:prstClr val="black"/>
                </a:solidFill>
                <a:latin typeface="Arial"/>
                <a:ea typeface="黑体"/>
                <a:cs typeface="+mn-cs"/>
              </a:rPr>
              <a:t>subtree</a:t>
            </a:r>
            <a:r>
              <a:rPr lang="en-US" altLang="zh-CN" sz="2000" dirty="0" smtClean="0">
                <a:solidFill>
                  <a:prstClr val="black"/>
                </a:solidFill>
                <a:latin typeface="Arial"/>
                <a:ea typeface="黑体"/>
                <a:cs typeface="+mn-cs"/>
              </a:rPr>
              <a:t>. </a:t>
            </a:r>
            <a:endParaRPr lang="en-US" altLang="zh-CN" sz="2000" dirty="0">
              <a:solidFill>
                <a:prstClr val="black"/>
              </a:solidFill>
              <a:latin typeface="Arial"/>
              <a:ea typeface="黑体"/>
              <a:cs typeface="+mn-cs"/>
            </a:endParaRPr>
          </a:p>
        </p:txBody>
      </p:sp>
      <p:sp>
        <p:nvSpPr>
          <p:cNvPr id="8" name="Title 7"/>
          <p:cNvSpPr>
            <a:spLocks noGrp="1"/>
          </p:cNvSpPr>
          <p:nvPr>
            <p:ph type="title"/>
          </p:nvPr>
        </p:nvSpPr>
        <p:spPr/>
        <p:txBody>
          <a:bodyPr/>
          <a:lstStyle/>
          <a:p>
            <a:r>
              <a:rPr lang="en-US" b="1" dirty="0" smtClean="0"/>
              <a:t>Solution</a:t>
            </a:r>
            <a:endParaRPr lang="en-US" b="1" dirty="0"/>
          </a:p>
        </p:txBody>
      </p:sp>
      <p:sp>
        <p:nvSpPr>
          <p:cNvPr id="9" name="Rectangle 8"/>
          <p:cNvSpPr/>
          <p:nvPr/>
        </p:nvSpPr>
        <p:spPr>
          <a:xfrm>
            <a:off x="6297483" y="3558087"/>
            <a:ext cx="2672526" cy="646331"/>
          </a:xfrm>
          <a:prstGeom prst="rect">
            <a:avLst/>
          </a:prstGeom>
        </p:spPr>
        <p:txBody>
          <a:bodyPr wrap="none">
            <a:spAutoFit/>
          </a:bodyPr>
          <a:lstStyle/>
          <a:p>
            <a:pPr defTabSz="457200" fontAlgn="auto">
              <a:spcBef>
                <a:spcPts val="0"/>
              </a:spcBef>
              <a:spcAft>
                <a:spcPts val="0"/>
              </a:spcAft>
            </a:pPr>
            <a:r>
              <a:rPr lang="en-US" altLang="zh-CN" sz="1800" dirty="0" smtClean="0">
                <a:solidFill>
                  <a:srgbClr val="0070C0"/>
                </a:solidFill>
                <a:latin typeface="Arial"/>
                <a:ea typeface="黑体"/>
                <a:cs typeface="+mn-cs"/>
              </a:rPr>
              <a:t>The quality upper bound</a:t>
            </a:r>
          </a:p>
          <a:p>
            <a:pPr defTabSz="457200" fontAlgn="auto">
              <a:spcBef>
                <a:spcPts val="0"/>
              </a:spcBef>
              <a:spcAft>
                <a:spcPts val="0"/>
              </a:spcAft>
            </a:pPr>
            <a:r>
              <a:rPr lang="en-US" altLang="zh-CN" sz="1800" dirty="0" smtClean="0">
                <a:solidFill>
                  <a:srgbClr val="0070C0"/>
                </a:solidFill>
                <a:latin typeface="Arial"/>
                <a:ea typeface="黑体"/>
                <a:cs typeface="+mn-cs"/>
              </a:rPr>
              <a:t>0.6 </a:t>
            </a:r>
            <a:endParaRPr lang="en-US" sz="1800" dirty="0">
              <a:solidFill>
                <a:srgbClr val="0070C0"/>
              </a:solidFill>
              <a:latin typeface="Arial"/>
              <a:ea typeface="+mn-ea"/>
              <a:cs typeface="+mn-cs"/>
            </a:endParaRPr>
          </a:p>
        </p:txBody>
      </p:sp>
    </p:spTree>
    <p:extLst>
      <p:ext uri="{BB962C8B-B14F-4D97-AF65-F5344CB8AC3E}">
        <p14:creationId xmlns:p14="http://schemas.microsoft.com/office/powerpoint/2010/main" xmlns="" val="416968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C00000"/>
                </a:solidFill>
                <a:latin typeface="Times New Roman" pitchFamily="18" charset="0"/>
                <a:cs typeface="Times New Roman" pitchFamily="18" charset="0"/>
              </a:rPr>
              <a:t>Mining Frequent and Dominant Patterns</a:t>
            </a:r>
            <a:endParaRPr lang="zh-CN" altLang="en-US" dirty="0">
              <a:solidFill>
                <a:srgbClr val="C00000"/>
              </a:solidFill>
              <a:latin typeface="Times New Roman" pitchFamily="18" charset="0"/>
              <a:cs typeface="Times New Roman" pitchFamily="18" charset="0"/>
            </a:endParaRPr>
          </a:p>
        </p:txBody>
      </p:sp>
      <p:sp>
        <p:nvSpPr>
          <p:cNvPr id="3" name="文本占位符 2"/>
          <p:cNvSpPr>
            <a:spLocks noGrp="1"/>
          </p:cNvSpPr>
          <p:nvPr>
            <p:ph type="body" idx="1"/>
          </p:nvPr>
        </p:nvSpPr>
        <p:spPr/>
        <p:txBody>
          <a:bodyPr/>
          <a:lstStyle/>
          <a:p>
            <a:r>
              <a:rPr lang="en-US" altLang="zh-CN" dirty="0" smtClean="0">
                <a:solidFill>
                  <a:srgbClr val="C00000"/>
                </a:solidFill>
              </a:rPr>
              <a:t>2-2</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2</a:t>
            </a:fld>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cstate="print"/>
          <a:srcRect/>
          <a:stretch>
            <a:fillRect/>
          </a:stretch>
        </p:blipFill>
        <p:spPr bwMode="auto">
          <a:xfrm>
            <a:off x="560206" y="1013672"/>
            <a:ext cx="8382000" cy="4800600"/>
          </a:xfrm>
          <a:prstGeom prst="rect">
            <a:avLst/>
          </a:prstGeom>
          <a:noFill/>
          <a:ln w="9525">
            <a:noFill/>
            <a:miter lim="800000"/>
            <a:headEnd/>
            <a:tailEnd/>
          </a:ln>
          <a:effectLst/>
        </p:spPr>
      </p:pic>
      <p:sp>
        <p:nvSpPr>
          <p:cNvPr id="7" name="Rounded Rectangle 6"/>
          <p:cNvSpPr/>
          <p:nvPr/>
        </p:nvSpPr>
        <p:spPr>
          <a:xfrm>
            <a:off x="6636823" y="1900172"/>
            <a:ext cx="1000132" cy="157163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
        <p:nvSpPr>
          <p:cNvPr id="6" name="Rounded Rectangle 5"/>
          <p:cNvSpPr/>
          <p:nvPr/>
        </p:nvSpPr>
        <p:spPr>
          <a:xfrm>
            <a:off x="5564432" y="1949870"/>
            <a:ext cx="785818" cy="571504"/>
          </a:xfrm>
          <a:prstGeom prst="roundRect">
            <a:avLst>
              <a:gd name="adj" fmla="val 0"/>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800">
              <a:solidFill>
                <a:prstClr val="white"/>
              </a:solidFill>
            </a:endParaRPr>
          </a:p>
        </p:txBody>
      </p:sp>
      <p:sp>
        <p:nvSpPr>
          <p:cNvPr id="8" name="Rectangle 7"/>
          <p:cNvSpPr/>
          <p:nvPr/>
        </p:nvSpPr>
        <p:spPr>
          <a:xfrm>
            <a:off x="6718392" y="3557424"/>
            <a:ext cx="1941557" cy="646331"/>
          </a:xfrm>
          <a:prstGeom prst="rect">
            <a:avLst/>
          </a:prstGeom>
        </p:spPr>
        <p:txBody>
          <a:bodyPr wrap="none">
            <a:spAutoFit/>
          </a:bodyPr>
          <a:lstStyle/>
          <a:p>
            <a:pPr defTabSz="457200" fontAlgn="auto">
              <a:spcBef>
                <a:spcPts val="0"/>
              </a:spcBef>
              <a:spcAft>
                <a:spcPts val="0"/>
              </a:spcAft>
            </a:pPr>
            <a:r>
              <a:rPr lang="en-US" altLang="zh-CN" sz="1800" dirty="0" smtClean="0">
                <a:solidFill>
                  <a:srgbClr val="0070C0"/>
                </a:solidFill>
                <a:latin typeface="Arial"/>
                <a:ea typeface="黑体"/>
                <a:cs typeface="+mn-cs"/>
              </a:rPr>
              <a:t>The upper bound</a:t>
            </a:r>
          </a:p>
          <a:p>
            <a:pPr defTabSz="457200" fontAlgn="auto">
              <a:spcBef>
                <a:spcPts val="0"/>
              </a:spcBef>
              <a:spcAft>
                <a:spcPts val="0"/>
              </a:spcAft>
            </a:pPr>
            <a:r>
              <a:rPr lang="en-US" altLang="zh-CN" sz="1800" dirty="0" smtClean="0">
                <a:solidFill>
                  <a:srgbClr val="0070C0"/>
                </a:solidFill>
                <a:latin typeface="Arial"/>
                <a:ea typeface="黑体"/>
                <a:cs typeface="+mn-cs"/>
              </a:rPr>
              <a:t>0.6 </a:t>
            </a:r>
            <a:endParaRPr lang="en-US" sz="1800" dirty="0">
              <a:solidFill>
                <a:srgbClr val="0070C0"/>
              </a:solidFill>
              <a:latin typeface="Arial"/>
              <a:ea typeface="+mn-ea"/>
              <a:cs typeface="+mn-cs"/>
            </a:endParaRPr>
          </a:p>
        </p:txBody>
      </p:sp>
      <p:sp>
        <p:nvSpPr>
          <p:cNvPr id="9" name="Rectangle 8"/>
          <p:cNvSpPr/>
          <p:nvPr/>
        </p:nvSpPr>
        <p:spPr>
          <a:xfrm>
            <a:off x="5075314" y="1932385"/>
            <a:ext cx="642942" cy="369332"/>
          </a:xfrm>
          <a:prstGeom prst="rect">
            <a:avLst/>
          </a:prstGeom>
        </p:spPr>
        <p:txBody>
          <a:bodyPr wrap="square">
            <a:spAutoFit/>
          </a:bodyPr>
          <a:lstStyle/>
          <a:p>
            <a:pPr defTabSz="457200" fontAlgn="auto">
              <a:spcBef>
                <a:spcPts val="0"/>
              </a:spcBef>
              <a:spcAft>
                <a:spcPts val="0"/>
              </a:spcAft>
            </a:pPr>
            <a:r>
              <a:rPr lang="en-US" altLang="zh-CN" sz="1800" dirty="0" smtClean="0">
                <a:solidFill>
                  <a:srgbClr val="00B050"/>
                </a:solidFill>
                <a:latin typeface="Arial"/>
                <a:ea typeface="黑体"/>
                <a:cs typeface="+mn-cs"/>
              </a:rPr>
              <a:t>0.8</a:t>
            </a:r>
            <a:r>
              <a:rPr lang="en-US" altLang="zh-CN" sz="1800" dirty="0" smtClean="0">
                <a:solidFill>
                  <a:srgbClr val="0070C0"/>
                </a:solidFill>
                <a:latin typeface="Arial"/>
                <a:ea typeface="黑体"/>
                <a:cs typeface="+mn-cs"/>
              </a:rPr>
              <a:t> </a:t>
            </a:r>
            <a:endParaRPr lang="en-US" sz="1800" dirty="0">
              <a:solidFill>
                <a:srgbClr val="0070C0"/>
              </a:solidFill>
              <a:latin typeface="Arial"/>
              <a:ea typeface="+mn-ea"/>
              <a:cs typeface="+mn-cs"/>
            </a:endParaRPr>
          </a:p>
        </p:txBody>
      </p:sp>
      <p:sp>
        <p:nvSpPr>
          <p:cNvPr id="12" name="Title 11"/>
          <p:cNvSpPr>
            <a:spLocks noGrp="1"/>
          </p:cNvSpPr>
          <p:nvPr>
            <p:ph type="title"/>
          </p:nvPr>
        </p:nvSpPr>
        <p:spPr/>
        <p:txBody>
          <a:bodyPr/>
          <a:lstStyle/>
          <a:p>
            <a:r>
              <a:rPr lang="en-US" b="1" dirty="0" smtClean="0"/>
              <a:t>Solution</a:t>
            </a:r>
            <a:endParaRPr lang="en-US" b="1" dirty="0"/>
          </a:p>
        </p:txBody>
      </p:sp>
      <p:sp>
        <p:nvSpPr>
          <p:cNvPr id="5" name="Rectangle 4"/>
          <p:cNvSpPr/>
          <p:nvPr/>
        </p:nvSpPr>
        <p:spPr>
          <a:xfrm>
            <a:off x="2112652" y="5078808"/>
            <a:ext cx="7143800" cy="1015663"/>
          </a:xfrm>
          <a:prstGeom prst="rect">
            <a:avLst/>
          </a:prstGeom>
        </p:spPr>
        <p:txBody>
          <a:bodyPr wrap="square">
            <a:spAutoFit/>
          </a:bodyPr>
          <a:lstStyle/>
          <a:p>
            <a:pPr defTabSz="457200" fontAlgn="auto">
              <a:spcBef>
                <a:spcPts val="0"/>
              </a:spcBef>
              <a:spcAft>
                <a:spcPts val="0"/>
              </a:spcAft>
              <a:defRPr/>
            </a:pPr>
            <a:r>
              <a:rPr lang="en-US" altLang="zh-CN" sz="2400" dirty="0" smtClean="0">
                <a:solidFill>
                  <a:prstClr val="black"/>
                </a:solidFill>
                <a:latin typeface="Arial"/>
                <a:ea typeface="黑体"/>
                <a:cs typeface="+mn-cs"/>
              </a:rPr>
              <a:t>Pruning the search process:</a:t>
            </a:r>
          </a:p>
          <a:p>
            <a:pPr defTabSz="457200" fontAlgn="auto">
              <a:spcBef>
                <a:spcPts val="0"/>
              </a:spcBef>
              <a:spcAft>
                <a:spcPts val="0"/>
              </a:spcAft>
              <a:defRPr/>
            </a:pPr>
            <a:r>
              <a:rPr lang="en-US" altLang="zh-CN" sz="1800" dirty="0" smtClean="0">
                <a:solidFill>
                  <a:prstClr val="black"/>
                </a:solidFill>
                <a:latin typeface="Arial"/>
                <a:ea typeface="黑体"/>
                <a:cs typeface="+mn-cs"/>
              </a:rPr>
              <a:t>If the upper bound on quality is smaller than the current maximal quality value in the search process  </a:t>
            </a:r>
            <a:endParaRPr lang="en-US" altLang="zh-CN" sz="1800" dirty="0">
              <a:solidFill>
                <a:prstClr val="black"/>
              </a:solidFill>
              <a:latin typeface="Arial"/>
              <a:ea typeface="黑体"/>
              <a:cs typeface="+mn-cs"/>
            </a:endParaRPr>
          </a:p>
        </p:txBody>
      </p:sp>
    </p:spTree>
    <p:extLst>
      <p:ext uri="{BB962C8B-B14F-4D97-AF65-F5344CB8AC3E}">
        <p14:creationId xmlns:p14="http://schemas.microsoft.com/office/powerpoint/2010/main" xmlns="" val="47213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47"/>
            <a:ext cx="8229600" cy="1143000"/>
          </a:xfrm>
        </p:spPr>
        <p:txBody>
          <a:bodyPr/>
          <a:lstStyle/>
          <a:p>
            <a:r>
              <a:rPr lang="en-US" b="1" dirty="0" smtClean="0"/>
              <a:t>Upper Bound Estimation </a:t>
            </a:r>
            <a:endParaRPr lang="en-US" b="1" dirty="0"/>
          </a:p>
        </p:txBody>
      </p:sp>
      <p:pic>
        <p:nvPicPr>
          <p:cNvPr id="1006594" name="Picture 2"/>
          <p:cNvPicPr>
            <a:picLocks noChangeAspect="1" noChangeArrowheads="1"/>
          </p:cNvPicPr>
          <p:nvPr/>
        </p:nvPicPr>
        <p:blipFill>
          <a:blip r:embed="rId3" cstate="print"/>
          <a:srcRect/>
          <a:stretch>
            <a:fillRect/>
          </a:stretch>
        </p:blipFill>
        <p:spPr bwMode="auto">
          <a:xfrm>
            <a:off x="1001486" y="1373867"/>
            <a:ext cx="7242627" cy="2642154"/>
          </a:xfrm>
          <a:prstGeom prst="rect">
            <a:avLst/>
          </a:prstGeom>
          <a:noFill/>
          <a:ln w="9525">
            <a:noFill/>
            <a:miter lim="800000"/>
            <a:headEnd/>
            <a:tailEnd/>
          </a:ln>
        </p:spPr>
      </p:pic>
      <p:pic>
        <p:nvPicPr>
          <p:cNvPr id="1006595" name="Picture 3"/>
          <p:cNvPicPr>
            <a:picLocks noChangeAspect="1" noChangeArrowheads="1"/>
          </p:cNvPicPr>
          <p:nvPr/>
        </p:nvPicPr>
        <p:blipFill>
          <a:blip r:embed="rId4" cstate="print"/>
          <a:srcRect/>
          <a:stretch>
            <a:fillRect/>
          </a:stretch>
        </p:blipFill>
        <p:spPr bwMode="auto">
          <a:xfrm>
            <a:off x="1017361" y="4122056"/>
            <a:ext cx="7255783" cy="2681483"/>
          </a:xfrm>
          <a:prstGeom prst="rect">
            <a:avLst/>
          </a:prstGeom>
          <a:noFill/>
          <a:ln w="9525">
            <a:noFill/>
            <a:miter lim="800000"/>
            <a:headEnd/>
            <a:tailEnd/>
          </a:ln>
        </p:spPr>
      </p:pic>
    </p:spTree>
    <p:extLst>
      <p:ext uri="{BB962C8B-B14F-4D97-AF65-F5344CB8AC3E}">
        <p14:creationId xmlns:p14="http://schemas.microsoft.com/office/powerpoint/2010/main" xmlns="" val="406006017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47"/>
            <a:ext cx="8229600" cy="1143000"/>
          </a:xfrm>
        </p:spPr>
        <p:txBody>
          <a:bodyPr/>
          <a:lstStyle/>
          <a:p>
            <a:r>
              <a:rPr lang="en-US" b="1" dirty="0" smtClean="0"/>
              <a:t>Upper Bound Estimation </a:t>
            </a:r>
            <a:endParaRPr lang="en-US" b="1" dirty="0"/>
          </a:p>
        </p:txBody>
      </p:sp>
      <p:sp>
        <p:nvSpPr>
          <p:cNvPr id="4" name="TextBox 3"/>
          <p:cNvSpPr txBox="1"/>
          <p:nvPr/>
        </p:nvSpPr>
        <p:spPr>
          <a:xfrm>
            <a:off x="827314" y="1422407"/>
            <a:ext cx="7082972" cy="830997"/>
          </a:xfrm>
          <a:prstGeom prst="rect">
            <a:avLst/>
          </a:prstGeom>
          <a:noFill/>
        </p:spPr>
        <p:txBody>
          <a:bodyPr wrap="square" rtlCol="0">
            <a:spAutoFit/>
          </a:bodyPr>
          <a:lstStyle/>
          <a:p>
            <a:r>
              <a:rPr lang="en-US" sz="2400" dirty="0" smtClean="0"/>
              <a:t>Assume that there is an </a:t>
            </a:r>
            <a:r>
              <a:rPr lang="en-US" sz="2400" dirty="0" err="1" smtClean="0"/>
              <a:t>itemset</a:t>
            </a:r>
            <a:r>
              <a:rPr lang="en-US" sz="2400" dirty="0" smtClean="0"/>
              <a:t> </a:t>
            </a:r>
            <a:r>
              <a:rPr lang="en-US" sz="2400" i="1" dirty="0" smtClean="0">
                <a:solidFill>
                  <a:srgbClr val="00B0F0"/>
                </a:solidFill>
              </a:rPr>
              <a:t>X’</a:t>
            </a:r>
            <a:r>
              <a:rPr lang="en-US" sz="2400" dirty="0" smtClean="0"/>
              <a:t> in the </a:t>
            </a:r>
            <a:r>
              <a:rPr lang="en-US" sz="2400" dirty="0" err="1" smtClean="0"/>
              <a:t>subtree</a:t>
            </a:r>
            <a:r>
              <a:rPr lang="en-US" sz="2400" dirty="0" smtClean="0"/>
              <a:t> with </a:t>
            </a:r>
            <a:r>
              <a:rPr lang="en-US" sz="2400" dirty="0" smtClean="0">
                <a:solidFill>
                  <a:srgbClr val="C00000"/>
                </a:solidFill>
              </a:rPr>
              <a:t>the suffix length of </a:t>
            </a:r>
            <a:r>
              <a:rPr lang="en-US" sz="2400" i="1" dirty="0" smtClean="0">
                <a:solidFill>
                  <a:srgbClr val="C00000"/>
                </a:solidFill>
              </a:rPr>
              <a:t>u</a:t>
            </a:r>
            <a:r>
              <a:rPr lang="en-US" sz="2400" dirty="0" smtClean="0">
                <a:solidFill>
                  <a:srgbClr val="00B0F0"/>
                </a:solidFill>
              </a:rPr>
              <a:t> </a:t>
            </a:r>
            <a:r>
              <a:rPr lang="en-US" sz="2400" dirty="0" smtClean="0"/>
              <a:t>and</a:t>
            </a:r>
            <a:r>
              <a:rPr lang="en-US" sz="2400" dirty="0" smtClean="0">
                <a:solidFill>
                  <a:srgbClr val="00B0F0"/>
                </a:solidFill>
              </a:rPr>
              <a:t> the frequency of </a:t>
            </a:r>
            <a:r>
              <a:rPr lang="en-US" sz="2400" i="1" dirty="0" smtClean="0">
                <a:solidFill>
                  <a:srgbClr val="00B0F0"/>
                </a:solidFill>
              </a:rPr>
              <a:t>v</a:t>
            </a:r>
            <a:endParaRPr lang="en-US" sz="2400" i="1" dirty="0">
              <a:solidFill>
                <a:srgbClr val="00B0F0"/>
              </a:solidFill>
            </a:endParaRPr>
          </a:p>
        </p:txBody>
      </p:sp>
      <p:pic>
        <p:nvPicPr>
          <p:cNvPr id="1174530" name="Picture 2"/>
          <p:cNvPicPr>
            <a:picLocks noChangeAspect="1" noChangeArrowheads="1"/>
          </p:cNvPicPr>
          <p:nvPr/>
        </p:nvPicPr>
        <p:blipFill>
          <a:blip r:embed="rId3" cstate="print"/>
          <a:srcRect/>
          <a:stretch>
            <a:fillRect/>
          </a:stretch>
        </p:blipFill>
        <p:spPr bwMode="auto">
          <a:xfrm>
            <a:off x="1232128" y="2542495"/>
            <a:ext cx="6242730" cy="716379"/>
          </a:xfrm>
          <a:prstGeom prst="rect">
            <a:avLst/>
          </a:prstGeom>
          <a:noFill/>
          <a:ln w="9525">
            <a:noFill/>
            <a:miter lim="800000"/>
            <a:headEnd/>
            <a:tailEnd/>
          </a:ln>
        </p:spPr>
      </p:pic>
      <p:pic>
        <p:nvPicPr>
          <p:cNvPr id="1174531" name="Picture 3"/>
          <p:cNvPicPr>
            <a:picLocks noChangeAspect="1" noChangeArrowheads="1"/>
          </p:cNvPicPr>
          <p:nvPr/>
        </p:nvPicPr>
        <p:blipFill>
          <a:blip r:embed="rId4" cstate="print"/>
          <a:srcRect/>
          <a:stretch>
            <a:fillRect/>
          </a:stretch>
        </p:blipFill>
        <p:spPr bwMode="auto">
          <a:xfrm>
            <a:off x="1216477" y="4540242"/>
            <a:ext cx="7409308" cy="684894"/>
          </a:xfrm>
          <a:prstGeom prst="rect">
            <a:avLst/>
          </a:prstGeom>
          <a:noFill/>
          <a:ln w="9525">
            <a:noFill/>
            <a:miter lim="800000"/>
            <a:headEnd/>
            <a:tailEnd/>
          </a:ln>
        </p:spPr>
      </p:pic>
      <p:sp>
        <p:nvSpPr>
          <p:cNvPr id="7" name="TextBox 6"/>
          <p:cNvSpPr txBox="1"/>
          <p:nvPr/>
        </p:nvSpPr>
        <p:spPr>
          <a:xfrm>
            <a:off x="834574" y="3563225"/>
            <a:ext cx="7082972" cy="461665"/>
          </a:xfrm>
          <a:prstGeom prst="rect">
            <a:avLst/>
          </a:prstGeom>
          <a:noFill/>
        </p:spPr>
        <p:txBody>
          <a:bodyPr wrap="square" rtlCol="0">
            <a:spAutoFit/>
          </a:bodyPr>
          <a:lstStyle/>
          <a:p>
            <a:r>
              <a:rPr lang="en-US" sz="2400" dirty="0" smtClean="0"/>
              <a:t>Then, for any </a:t>
            </a:r>
            <a:r>
              <a:rPr lang="en-US" sz="2400" dirty="0" err="1" smtClean="0"/>
              <a:t>itemset</a:t>
            </a:r>
            <a:r>
              <a:rPr lang="en-US" sz="2400" dirty="0" smtClean="0"/>
              <a:t> </a:t>
            </a:r>
            <a:r>
              <a:rPr lang="en-US" sz="2400" i="1" dirty="0" smtClean="0">
                <a:solidFill>
                  <a:srgbClr val="00B0F0"/>
                </a:solidFill>
              </a:rPr>
              <a:t>X’</a:t>
            </a:r>
            <a:r>
              <a:rPr lang="en-US" sz="2400" dirty="0" smtClean="0"/>
              <a:t> in the </a:t>
            </a:r>
            <a:r>
              <a:rPr lang="en-US" sz="2400" dirty="0" err="1" smtClean="0"/>
              <a:t>subtree</a:t>
            </a:r>
            <a:r>
              <a:rPr lang="en-US" sz="2400" dirty="0" smtClean="0"/>
              <a:t>,</a:t>
            </a:r>
            <a:endParaRPr lang="en-US" sz="2400" i="1" dirty="0">
              <a:solidFill>
                <a:srgbClr val="00B0F0"/>
              </a:solidFill>
            </a:endParaRPr>
          </a:p>
        </p:txBody>
      </p:sp>
      <p:sp>
        <p:nvSpPr>
          <p:cNvPr id="8" name="Rectangle 7"/>
          <p:cNvSpPr/>
          <p:nvPr/>
        </p:nvSpPr>
        <p:spPr>
          <a:xfrm>
            <a:off x="5684805" y="4448634"/>
            <a:ext cx="2849595" cy="776509"/>
          </a:xfrm>
          <a:prstGeom prst="rect">
            <a:avLst/>
          </a:prstGeom>
          <a:noFill/>
          <a:ln w="38100">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rgbClr val="FF0000"/>
              </a:solidFill>
              <a:latin typeface="+mj-lt"/>
            </a:endParaRPr>
          </a:p>
        </p:txBody>
      </p:sp>
    </p:spTree>
    <p:extLst>
      <p:ext uri="{BB962C8B-B14F-4D97-AF65-F5344CB8AC3E}">
        <p14:creationId xmlns:p14="http://schemas.microsoft.com/office/powerpoint/2010/main" xmlns="" val="3416069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47"/>
            <a:ext cx="8229600" cy="1143000"/>
          </a:xfrm>
        </p:spPr>
        <p:txBody>
          <a:bodyPr/>
          <a:lstStyle/>
          <a:p>
            <a:r>
              <a:rPr lang="en-US" b="1" dirty="0" smtClean="0"/>
              <a:t>Upper Bound Estimation </a:t>
            </a:r>
            <a:endParaRPr lang="en-US" b="1" dirty="0"/>
          </a:p>
        </p:txBody>
      </p:sp>
      <p:sp>
        <p:nvSpPr>
          <p:cNvPr id="4" name="TextBox 3"/>
          <p:cNvSpPr txBox="1"/>
          <p:nvPr/>
        </p:nvSpPr>
        <p:spPr>
          <a:xfrm>
            <a:off x="827314" y="1422407"/>
            <a:ext cx="7082972" cy="830997"/>
          </a:xfrm>
          <a:prstGeom prst="rect">
            <a:avLst/>
          </a:prstGeom>
          <a:noFill/>
        </p:spPr>
        <p:txBody>
          <a:bodyPr wrap="square" rtlCol="0">
            <a:spAutoFit/>
          </a:bodyPr>
          <a:lstStyle/>
          <a:p>
            <a:r>
              <a:rPr lang="en-US" sz="2400" dirty="0" smtClean="0"/>
              <a:t>Assume that there is an </a:t>
            </a:r>
            <a:r>
              <a:rPr lang="en-US" sz="2400" dirty="0" err="1" smtClean="0"/>
              <a:t>itemset</a:t>
            </a:r>
            <a:r>
              <a:rPr lang="en-US" sz="2400" dirty="0" smtClean="0"/>
              <a:t> in the </a:t>
            </a:r>
            <a:r>
              <a:rPr lang="en-US" sz="2400" dirty="0" err="1" smtClean="0"/>
              <a:t>subtree</a:t>
            </a:r>
            <a:r>
              <a:rPr lang="en-US" sz="2400" dirty="0" smtClean="0"/>
              <a:t> with </a:t>
            </a:r>
            <a:r>
              <a:rPr lang="en-US" sz="2400" dirty="0" smtClean="0">
                <a:solidFill>
                  <a:srgbClr val="C00000"/>
                </a:solidFill>
              </a:rPr>
              <a:t>the suffix length of 3</a:t>
            </a:r>
            <a:r>
              <a:rPr lang="en-US" sz="2400" dirty="0" smtClean="0">
                <a:solidFill>
                  <a:srgbClr val="00B0F0"/>
                </a:solidFill>
              </a:rPr>
              <a:t> </a:t>
            </a:r>
            <a:r>
              <a:rPr lang="en-US" sz="2400" dirty="0" smtClean="0"/>
              <a:t>and</a:t>
            </a:r>
            <a:r>
              <a:rPr lang="en-US" sz="2400" dirty="0" smtClean="0">
                <a:solidFill>
                  <a:srgbClr val="00B0F0"/>
                </a:solidFill>
              </a:rPr>
              <a:t> the support of 3</a:t>
            </a:r>
            <a:endParaRPr lang="en-US" sz="2400" dirty="0">
              <a:solidFill>
                <a:srgbClr val="00B0F0"/>
              </a:solidFill>
            </a:endParaRPr>
          </a:p>
        </p:txBody>
      </p:sp>
      <p:pic>
        <p:nvPicPr>
          <p:cNvPr id="1226753" name="Picture 1"/>
          <p:cNvPicPr>
            <a:picLocks noChangeAspect="1" noChangeArrowheads="1"/>
          </p:cNvPicPr>
          <p:nvPr/>
        </p:nvPicPr>
        <p:blipFill>
          <a:blip r:embed="rId3" cstate="print"/>
          <a:srcRect/>
          <a:stretch>
            <a:fillRect/>
          </a:stretch>
        </p:blipFill>
        <p:spPr bwMode="auto">
          <a:xfrm>
            <a:off x="668110" y="2292354"/>
            <a:ext cx="7981950" cy="3695700"/>
          </a:xfrm>
          <a:prstGeom prst="rect">
            <a:avLst/>
          </a:prstGeom>
          <a:noFill/>
          <a:ln w="9525">
            <a:noFill/>
            <a:miter lim="800000"/>
            <a:headEnd/>
            <a:tailEnd/>
          </a:ln>
        </p:spPr>
      </p:pic>
    </p:spTree>
    <p:extLst>
      <p:ext uri="{BB962C8B-B14F-4D97-AF65-F5344CB8AC3E}">
        <p14:creationId xmlns:p14="http://schemas.microsoft.com/office/powerpoint/2010/main" xmlns="" val="256605898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47"/>
            <a:ext cx="8229600" cy="1143000"/>
          </a:xfrm>
        </p:spPr>
        <p:txBody>
          <a:bodyPr/>
          <a:lstStyle/>
          <a:p>
            <a:r>
              <a:rPr lang="en-US" b="1" dirty="0" smtClean="0"/>
              <a:t>Upper Bound Estimation </a:t>
            </a:r>
            <a:endParaRPr lang="en-US" b="1" dirty="0"/>
          </a:p>
        </p:txBody>
      </p:sp>
      <p:sp>
        <p:nvSpPr>
          <p:cNvPr id="3" name="Content Placeholder 2"/>
          <p:cNvSpPr>
            <a:spLocks noGrp="1"/>
          </p:cNvSpPr>
          <p:nvPr>
            <p:ph idx="1"/>
          </p:nvPr>
        </p:nvSpPr>
        <p:spPr>
          <a:xfrm>
            <a:off x="447040" y="1478280"/>
            <a:ext cx="8229600" cy="4389120"/>
          </a:xfrm>
          <a:prstGeom prst="rect">
            <a:avLst/>
          </a:prstGeom>
        </p:spPr>
        <p:txBody>
          <a:bodyPr>
            <a:normAutofit/>
          </a:bodyPr>
          <a:lstStyle/>
          <a:p>
            <a:r>
              <a:rPr lang="en-US" dirty="0" smtClean="0"/>
              <a:t>Three different upper bound functions</a:t>
            </a:r>
          </a:p>
          <a:p>
            <a:pPr lvl="1">
              <a:buNone/>
            </a:pPr>
            <a:endParaRPr lang="en-US" i="1" dirty="0" smtClean="0"/>
          </a:p>
        </p:txBody>
      </p:sp>
      <p:graphicFrame>
        <p:nvGraphicFramePr>
          <p:cNvPr id="18" name="Table 17"/>
          <p:cNvGraphicFramePr>
            <a:graphicFrameLocks noGrp="1"/>
          </p:cNvGraphicFramePr>
          <p:nvPr/>
        </p:nvGraphicFramePr>
        <p:xfrm>
          <a:off x="799378" y="2139347"/>
          <a:ext cx="6947144" cy="3243027"/>
        </p:xfrm>
        <a:graphic>
          <a:graphicData uri="http://schemas.openxmlformats.org/drawingml/2006/table">
            <a:tbl>
              <a:tblPr firstRow="1" bandRow="1">
                <a:tableStyleId>{5C22544A-7EE6-4342-B048-85BDC9FD1C3A}</a:tableStyleId>
              </a:tblPr>
              <a:tblGrid>
                <a:gridCol w="1736786"/>
                <a:gridCol w="1736786"/>
                <a:gridCol w="1575759"/>
                <a:gridCol w="1897813"/>
              </a:tblGrid>
              <a:tr h="845593">
                <a:tc>
                  <a:txBody>
                    <a:bodyPr/>
                    <a:lstStyle/>
                    <a:p>
                      <a:r>
                        <a:rPr lang="en-US" sz="2000" dirty="0" smtClean="0"/>
                        <a:t>Upper</a:t>
                      </a:r>
                      <a:r>
                        <a:rPr lang="en-US" sz="2000" baseline="0" dirty="0" smtClean="0"/>
                        <a:t> bound </a:t>
                      </a:r>
                      <a:endParaRPr lang="en-US" sz="2000" dirty="0"/>
                    </a:p>
                  </a:txBody>
                  <a:tcPr/>
                </a:tc>
                <a:tc>
                  <a:txBody>
                    <a:bodyPr/>
                    <a:lstStyle/>
                    <a:p>
                      <a:r>
                        <a:rPr lang="en-US" sz="2000" dirty="0" smtClean="0"/>
                        <a:t>Bound efficiency</a:t>
                      </a:r>
                      <a:endParaRPr lang="en-US" sz="2000" dirty="0"/>
                    </a:p>
                  </a:txBody>
                  <a:tcPr/>
                </a:tc>
                <a:tc>
                  <a:txBody>
                    <a:bodyPr/>
                    <a:lstStyle/>
                    <a:p>
                      <a:r>
                        <a:rPr lang="en-US" sz="2000" dirty="0" smtClean="0"/>
                        <a:t>Bound tightness</a:t>
                      </a:r>
                      <a:endParaRPr lang="en-US" sz="2000" dirty="0"/>
                    </a:p>
                  </a:txBody>
                  <a:tcPr/>
                </a:tc>
                <a:tc>
                  <a:txBody>
                    <a:bodyPr/>
                    <a:lstStyle/>
                    <a:p>
                      <a:r>
                        <a:rPr lang="en-US" sz="2000" dirty="0" smtClean="0"/>
                        <a:t>#</a:t>
                      </a:r>
                      <a:r>
                        <a:rPr lang="en-US" sz="2000" baseline="0" dirty="0" smtClean="0"/>
                        <a:t> of searched node</a:t>
                      </a:r>
                      <a:endParaRPr lang="en-US" sz="2000" dirty="0"/>
                    </a:p>
                  </a:txBody>
                  <a:tcPr/>
                </a:tc>
              </a:tr>
              <a:tr h="695797">
                <a:tc>
                  <a:txBody>
                    <a:bodyPr/>
                    <a:lstStyle/>
                    <a:p>
                      <a:r>
                        <a:rPr lang="en-US" sz="2000" dirty="0" smtClean="0"/>
                        <a:t>F</a:t>
                      </a:r>
                      <a:endParaRPr lang="en-US" sz="2000" dirty="0"/>
                    </a:p>
                  </a:txBody>
                  <a:tcPr/>
                </a:tc>
                <a:tc>
                  <a:txBody>
                    <a:bodyPr/>
                    <a:lstStyle/>
                    <a:p>
                      <a:r>
                        <a:rPr lang="en-US" sz="2000" dirty="0" smtClean="0"/>
                        <a:t>fast</a:t>
                      </a:r>
                      <a:endParaRPr lang="en-US" sz="2000" dirty="0"/>
                    </a:p>
                  </a:txBody>
                  <a:tcPr/>
                </a:tc>
                <a:tc>
                  <a:txBody>
                    <a:bodyPr/>
                    <a:lstStyle/>
                    <a:p>
                      <a:r>
                        <a:rPr lang="en-US" sz="2000" dirty="0" smtClean="0"/>
                        <a:t>loose</a:t>
                      </a:r>
                      <a:endParaRPr lang="en-US" sz="2000" dirty="0"/>
                    </a:p>
                  </a:txBody>
                  <a:tcPr/>
                </a:tc>
                <a:tc>
                  <a:txBody>
                    <a:bodyPr/>
                    <a:lstStyle/>
                    <a:p>
                      <a:r>
                        <a:rPr lang="en-US" sz="2000" dirty="0" smtClean="0"/>
                        <a:t>large</a:t>
                      </a:r>
                      <a:endParaRPr lang="en-US" sz="2000" dirty="0"/>
                    </a:p>
                  </a:txBody>
                  <a:tcPr/>
                </a:tc>
              </a:tr>
              <a:tr h="695797">
                <a:tc>
                  <a:txBody>
                    <a:bodyPr/>
                    <a:lstStyle/>
                    <a:p>
                      <a:r>
                        <a:rPr lang="en-US" sz="2000" dirty="0" smtClean="0"/>
                        <a:t>F</a:t>
                      </a:r>
                      <a:r>
                        <a:rPr lang="en-US" sz="2000" baseline="30000" dirty="0" smtClean="0"/>
                        <a:t>^</a:t>
                      </a:r>
                      <a:endParaRPr lang="en-US" sz="2000" baseline="30000" dirty="0"/>
                    </a:p>
                  </a:txBody>
                  <a:tcPr/>
                </a:tc>
                <a:tc>
                  <a:txBody>
                    <a:bodyPr/>
                    <a:lstStyle/>
                    <a:p>
                      <a:r>
                        <a:rPr lang="en-US" sz="2000" dirty="0" smtClean="0"/>
                        <a:t>tradeoff</a:t>
                      </a:r>
                      <a:endParaRPr lang="en-US" sz="2000" dirty="0"/>
                    </a:p>
                  </a:txBody>
                  <a:tcPr/>
                </a:tc>
                <a:tc>
                  <a:txBody>
                    <a:bodyPr/>
                    <a:lstStyle/>
                    <a:p>
                      <a:r>
                        <a:rPr lang="en-US" sz="2000" dirty="0" smtClean="0"/>
                        <a:t>tradeoff</a:t>
                      </a:r>
                      <a:endParaRPr lang="en-US" sz="2000" dirty="0"/>
                    </a:p>
                  </a:txBody>
                  <a:tcPr/>
                </a:tc>
                <a:tc>
                  <a:txBody>
                    <a:bodyPr/>
                    <a:lstStyle/>
                    <a:p>
                      <a:r>
                        <a:rPr lang="en-US" sz="2000" dirty="0" smtClean="0"/>
                        <a:t>tradeoff</a:t>
                      </a:r>
                      <a:endParaRPr lang="en-US" sz="2000" dirty="0"/>
                    </a:p>
                  </a:txBody>
                  <a:tcPr/>
                </a:tc>
              </a:tr>
              <a:tr h="695797">
                <a:tc>
                  <a:txBody>
                    <a:bodyPr/>
                    <a:lstStyle/>
                    <a:p>
                      <a:r>
                        <a:rPr lang="en-US" sz="2000" dirty="0" smtClean="0"/>
                        <a:t>F’</a:t>
                      </a:r>
                      <a:endParaRPr lang="en-US" sz="2000" dirty="0"/>
                    </a:p>
                  </a:txBody>
                  <a:tcPr/>
                </a:tc>
                <a:tc>
                  <a:txBody>
                    <a:bodyPr/>
                    <a:lstStyle/>
                    <a:p>
                      <a:r>
                        <a:rPr lang="en-US" sz="2000" dirty="0" smtClean="0"/>
                        <a:t>slow</a:t>
                      </a:r>
                      <a:endParaRPr lang="en-US" sz="2000" dirty="0"/>
                    </a:p>
                  </a:txBody>
                  <a:tcPr/>
                </a:tc>
                <a:tc>
                  <a:txBody>
                    <a:bodyPr/>
                    <a:lstStyle/>
                    <a:p>
                      <a:r>
                        <a:rPr lang="en-US" sz="2000" dirty="0" smtClean="0">
                          <a:solidFill>
                            <a:srgbClr val="0070C0"/>
                          </a:solidFill>
                        </a:rPr>
                        <a:t>tightest (theoretical proof)</a:t>
                      </a:r>
                      <a:endParaRPr lang="en-US" sz="2000" dirty="0">
                        <a:solidFill>
                          <a:srgbClr val="0070C0"/>
                        </a:solidFill>
                      </a:endParaRPr>
                    </a:p>
                  </a:txBody>
                  <a:tcPr/>
                </a:tc>
                <a:tc>
                  <a:txBody>
                    <a:bodyPr/>
                    <a:lstStyle/>
                    <a:p>
                      <a:r>
                        <a:rPr lang="en-US" sz="2000" dirty="0" smtClean="0"/>
                        <a:t>small</a:t>
                      </a:r>
                      <a:endParaRPr lang="en-US" sz="2000" dirty="0"/>
                    </a:p>
                  </a:txBody>
                  <a:tcPr/>
                </a:tc>
              </a:tr>
            </a:tbl>
          </a:graphicData>
        </a:graphic>
      </p:graphicFrame>
      <p:sp>
        <p:nvSpPr>
          <p:cNvPr id="24" name="Rectangle 23"/>
          <p:cNvSpPr/>
          <p:nvPr/>
        </p:nvSpPr>
        <p:spPr>
          <a:xfrm>
            <a:off x="810882" y="3170129"/>
            <a:ext cx="6935639" cy="612620"/>
          </a:xfrm>
          <a:prstGeom prst="rect">
            <a:avLst/>
          </a:prstGeom>
          <a:noFill/>
          <a:ln w="38100">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rgbClr val="FF0000"/>
              </a:solidFill>
              <a:latin typeface="+mj-lt"/>
            </a:endParaRPr>
          </a:p>
        </p:txBody>
      </p:sp>
      <p:sp>
        <p:nvSpPr>
          <p:cNvPr id="25" name="Rectangle 24"/>
          <p:cNvSpPr/>
          <p:nvPr/>
        </p:nvSpPr>
        <p:spPr>
          <a:xfrm>
            <a:off x="808005" y="3860111"/>
            <a:ext cx="6921263" cy="612620"/>
          </a:xfrm>
          <a:prstGeom prst="rect">
            <a:avLst/>
          </a:prstGeom>
          <a:noFill/>
          <a:ln w="38100">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rgbClr val="FF0000"/>
              </a:solidFill>
              <a:latin typeface="+mj-lt"/>
            </a:endParaRPr>
          </a:p>
        </p:txBody>
      </p:sp>
      <p:sp>
        <p:nvSpPr>
          <p:cNvPr id="26" name="Rectangle 25"/>
          <p:cNvSpPr/>
          <p:nvPr/>
        </p:nvSpPr>
        <p:spPr>
          <a:xfrm>
            <a:off x="808005" y="4521203"/>
            <a:ext cx="6921263" cy="1066797"/>
          </a:xfrm>
          <a:prstGeom prst="rect">
            <a:avLst/>
          </a:prstGeom>
          <a:noFill/>
          <a:ln w="38100">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rgbClr val="FF0000"/>
              </a:solidFill>
              <a:latin typeface="+mj-lt"/>
            </a:endParaRPr>
          </a:p>
        </p:txBody>
      </p:sp>
      <p:pic>
        <p:nvPicPr>
          <p:cNvPr id="1203202" name="Picture 2"/>
          <p:cNvPicPr>
            <a:picLocks noChangeAspect="1" noChangeArrowheads="1"/>
          </p:cNvPicPr>
          <p:nvPr/>
        </p:nvPicPr>
        <p:blipFill>
          <a:blip r:embed="rId3" cstate="print"/>
          <a:srcRect/>
          <a:stretch>
            <a:fillRect/>
          </a:stretch>
        </p:blipFill>
        <p:spPr bwMode="auto">
          <a:xfrm>
            <a:off x="5887807" y="4930095"/>
            <a:ext cx="2414622" cy="1927905"/>
          </a:xfrm>
          <a:prstGeom prst="rect">
            <a:avLst/>
          </a:prstGeom>
          <a:noFill/>
          <a:ln w="9525">
            <a:noFill/>
            <a:miter lim="800000"/>
            <a:headEnd/>
            <a:tailEnd/>
          </a:ln>
        </p:spPr>
      </p:pic>
      <p:cxnSp>
        <p:nvCxnSpPr>
          <p:cNvPr id="11" name="Straight Arrow Connector 10"/>
          <p:cNvCxnSpPr/>
          <p:nvPr/>
        </p:nvCxnSpPr>
        <p:spPr bwMode="auto">
          <a:xfrm flipH="1" flipV="1">
            <a:off x="5442855" y="5297713"/>
            <a:ext cx="449943" cy="464457"/>
          </a:xfrm>
          <a:prstGeom prst="straightConnector1">
            <a:avLst/>
          </a:prstGeom>
          <a:noFill/>
          <a:ln w="38100" cap="rnd"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xmlns="" val="1386062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par>
                                <p:cTn id="13" presetID="3" presetClass="exit" presetSubtype="10" fill="hold" grpId="1" nodeType="withEffect">
                                  <p:stCondLst>
                                    <p:cond delay="0"/>
                                  </p:stCondLst>
                                  <p:childTnLst>
                                    <p:animEffect transition="out" filter="blinds(horizontal)">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0320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par>
                                <p:cTn id="27" presetID="3" presetClass="exit" presetSubtype="10" fill="hold" grpId="1" nodeType="withEffect">
                                  <p:stCondLst>
                                    <p:cond delay="0"/>
                                  </p:stCondLst>
                                  <p:childTnLst>
                                    <p:animEffect transition="out" filter="blinds(horizontal)">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641"/>
            <a:ext cx="8229600" cy="1143000"/>
          </a:xfrm>
        </p:spPr>
        <p:txBody>
          <a:bodyPr/>
          <a:lstStyle/>
          <a:p>
            <a:r>
              <a:rPr lang="en-US" b="1" dirty="0" smtClean="0"/>
              <a:t>Experiments</a:t>
            </a:r>
            <a:endParaRPr lang="en-US" b="1" dirty="0"/>
          </a:p>
        </p:txBody>
      </p:sp>
      <p:sp>
        <p:nvSpPr>
          <p:cNvPr id="3" name="Content Placeholder 2"/>
          <p:cNvSpPr>
            <a:spLocks noGrp="1"/>
          </p:cNvSpPr>
          <p:nvPr>
            <p:ph idx="1"/>
          </p:nvPr>
        </p:nvSpPr>
        <p:spPr>
          <a:xfrm>
            <a:off x="447040" y="1478280"/>
            <a:ext cx="8229600" cy="4389120"/>
          </a:xfrm>
          <a:prstGeom prst="rect">
            <a:avLst/>
          </a:prstGeom>
        </p:spPr>
        <p:txBody>
          <a:bodyPr/>
          <a:lstStyle/>
          <a:p>
            <a:r>
              <a:rPr lang="en-US" dirty="0" smtClean="0"/>
              <a:t>Effectiveness</a:t>
            </a:r>
          </a:p>
          <a:p>
            <a:pPr lvl="1"/>
            <a:r>
              <a:rPr lang="en-US" dirty="0" smtClean="0"/>
              <a:t>Does the concept of </a:t>
            </a:r>
            <a:r>
              <a:rPr lang="en-US" i="1" dirty="0" smtClean="0"/>
              <a:t>occupancy</a:t>
            </a:r>
            <a:r>
              <a:rPr lang="en-US" dirty="0" smtClean="0"/>
              <a:t> help to improve the recommendation performance?  </a:t>
            </a:r>
          </a:p>
          <a:p>
            <a:r>
              <a:rPr lang="en-US" dirty="0" smtClean="0"/>
              <a:t>Efficiency</a:t>
            </a:r>
          </a:p>
          <a:p>
            <a:pPr lvl="1"/>
            <a:r>
              <a:rPr lang="en-US" dirty="0" smtClean="0"/>
              <a:t>Does our algorithm with the proposed pruning strategy can significantly reduce running time?</a:t>
            </a:r>
          </a:p>
        </p:txBody>
      </p:sp>
    </p:spTree>
    <p:extLst>
      <p:ext uri="{BB962C8B-B14F-4D97-AF65-F5344CB8AC3E}">
        <p14:creationId xmlns:p14="http://schemas.microsoft.com/office/powerpoint/2010/main" xmlns="" val="313006708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265"/>
            <a:ext cx="8229600" cy="1143000"/>
          </a:xfrm>
        </p:spPr>
        <p:txBody>
          <a:bodyPr/>
          <a:lstStyle/>
          <a:p>
            <a:r>
              <a:rPr lang="en-US" b="1" dirty="0" smtClean="0"/>
              <a:t>Experiments</a:t>
            </a:r>
            <a:endParaRPr lang="en-US" b="1" dirty="0"/>
          </a:p>
        </p:txBody>
      </p:sp>
      <p:sp>
        <p:nvSpPr>
          <p:cNvPr id="3" name="Content Placeholder 2"/>
          <p:cNvSpPr>
            <a:spLocks noGrp="1"/>
          </p:cNvSpPr>
          <p:nvPr>
            <p:ph idx="1"/>
          </p:nvPr>
        </p:nvSpPr>
        <p:spPr>
          <a:xfrm>
            <a:off x="447040" y="1057374"/>
            <a:ext cx="8229600" cy="4389120"/>
          </a:xfrm>
          <a:prstGeom prst="rect">
            <a:avLst/>
          </a:prstGeom>
        </p:spPr>
        <p:txBody>
          <a:bodyPr/>
          <a:lstStyle/>
          <a:p>
            <a:r>
              <a:rPr lang="en-US" sz="2400" dirty="0" smtClean="0"/>
              <a:t>Evaluation on </a:t>
            </a:r>
            <a:r>
              <a:rPr lang="en-US" sz="2400" b="1" dirty="0" smtClean="0"/>
              <a:t>effectiveness</a:t>
            </a:r>
          </a:p>
          <a:p>
            <a:pPr lvl="1"/>
            <a:r>
              <a:rPr lang="en-US" sz="2200" dirty="0" smtClean="0"/>
              <a:t>Ground truth</a:t>
            </a:r>
          </a:p>
          <a:p>
            <a:pPr lvl="2"/>
            <a:r>
              <a:rPr lang="en-US" sz="2200" dirty="0" smtClean="0"/>
              <a:t>2000 </a:t>
            </a:r>
            <a:r>
              <a:rPr lang="en-US" sz="2200" dirty="0" err="1" smtClean="0"/>
              <a:t>Webpages</a:t>
            </a:r>
            <a:r>
              <a:rPr lang="en-US" sz="2200" dirty="0" smtClean="0"/>
              <a:t> from 100 </a:t>
            </a:r>
            <a:r>
              <a:rPr lang="en-US" sz="2200" dirty="0" err="1" smtClean="0"/>
              <a:t>printworthy</a:t>
            </a:r>
            <a:r>
              <a:rPr lang="en-US" sz="2200" dirty="0" smtClean="0"/>
              <a:t> Websites</a:t>
            </a:r>
          </a:p>
          <a:p>
            <a:pPr lvl="1"/>
            <a:r>
              <a:rPr lang="en-US" sz="2200" dirty="0" smtClean="0"/>
              <a:t>Evaluation method</a:t>
            </a:r>
          </a:p>
          <a:p>
            <a:pPr lvl="2"/>
            <a:r>
              <a:rPr lang="en-US" sz="2200" dirty="0" smtClean="0"/>
              <a:t>Leave one out cross validation for each webpage</a:t>
            </a:r>
          </a:p>
          <a:p>
            <a:pPr lvl="1"/>
            <a:r>
              <a:rPr lang="en-US" sz="2200" dirty="0" smtClean="0"/>
              <a:t>Evaluation measure</a:t>
            </a:r>
          </a:p>
          <a:p>
            <a:pPr lvl="2"/>
            <a:endParaRPr lang="en-US" dirty="0" smtClean="0"/>
          </a:p>
        </p:txBody>
      </p:sp>
      <p:pic>
        <p:nvPicPr>
          <p:cNvPr id="1220610" name="Picture 2"/>
          <p:cNvPicPr>
            <a:picLocks noChangeAspect="1" noChangeArrowheads="1"/>
          </p:cNvPicPr>
          <p:nvPr/>
        </p:nvPicPr>
        <p:blipFill>
          <a:blip r:embed="rId3" cstate="print"/>
          <a:srcRect/>
          <a:stretch>
            <a:fillRect/>
          </a:stretch>
        </p:blipFill>
        <p:spPr bwMode="auto">
          <a:xfrm>
            <a:off x="1641690" y="5923641"/>
            <a:ext cx="6079899" cy="956595"/>
          </a:xfrm>
          <a:prstGeom prst="rect">
            <a:avLst/>
          </a:prstGeom>
          <a:noFill/>
          <a:ln w="9525">
            <a:noFill/>
            <a:miter lim="800000"/>
            <a:headEnd/>
            <a:tailEnd/>
          </a:ln>
        </p:spPr>
      </p:pic>
      <p:pic>
        <p:nvPicPr>
          <p:cNvPr id="1176578" name="Picture 2"/>
          <p:cNvPicPr>
            <a:picLocks noChangeAspect="1" noChangeArrowheads="1"/>
          </p:cNvPicPr>
          <p:nvPr/>
        </p:nvPicPr>
        <p:blipFill>
          <a:blip r:embed="rId4" cstate="print"/>
          <a:srcRect/>
          <a:stretch>
            <a:fillRect/>
          </a:stretch>
        </p:blipFill>
        <p:spPr bwMode="auto">
          <a:xfrm>
            <a:off x="3557827" y="3176360"/>
            <a:ext cx="3276600" cy="2914650"/>
          </a:xfrm>
          <a:prstGeom prst="rect">
            <a:avLst/>
          </a:prstGeom>
          <a:noFill/>
          <a:ln w="9525">
            <a:noFill/>
            <a:miter lim="800000"/>
            <a:headEnd/>
            <a:tailEnd/>
          </a:ln>
        </p:spPr>
      </p:pic>
    </p:spTree>
    <p:extLst>
      <p:ext uri="{BB962C8B-B14F-4D97-AF65-F5344CB8AC3E}">
        <p14:creationId xmlns:p14="http://schemas.microsoft.com/office/powerpoint/2010/main" xmlns="" val="5876703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94"/>
            <a:ext cx="8229600" cy="1143000"/>
          </a:xfrm>
        </p:spPr>
        <p:txBody>
          <a:bodyPr/>
          <a:lstStyle/>
          <a:p>
            <a:r>
              <a:rPr lang="en-US" b="1" dirty="0" smtClean="0"/>
              <a:t>Experiments</a:t>
            </a:r>
            <a:endParaRPr lang="en-US" b="1" dirty="0"/>
          </a:p>
        </p:txBody>
      </p:sp>
      <p:sp>
        <p:nvSpPr>
          <p:cNvPr id="3" name="Content Placeholder 2"/>
          <p:cNvSpPr>
            <a:spLocks noGrp="1"/>
          </p:cNvSpPr>
          <p:nvPr>
            <p:ph idx="1"/>
          </p:nvPr>
        </p:nvSpPr>
        <p:spPr>
          <a:xfrm>
            <a:off x="447040" y="1478280"/>
            <a:ext cx="8229600" cy="4389120"/>
          </a:xfrm>
          <a:prstGeom prst="rect">
            <a:avLst/>
          </a:prstGeom>
        </p:spPr>
        <p:txBody>
          <a:bodyPr/>
          <a:lstStyle/>
          <a:p>
            <a:r>
              <a:rPr lang="en-US" sz="2400" dirty="0" smtClean="0"/>
              <a:t>Evaluation on effectiveness</a:t>
            </a:r>
            <a:endParaRPr lang="en-US" sz="2400" dirty="0"/>
          </a:p>
        </p:txBody>
      </p:sp>
      <p:pic>
        <p:nvPicPr>
          <p:cNvPr id="225287" name="Picture 7"/>
          <p:cNvPicPr>
            <a:picLocks noChangeAspect="1" noChangeArrowheads="1"/>
          </p:cNvPicPr>
          <p:nvPr/>
        </p:nvPicPr>
        <p:blipFill>
          <a:blip r:embed="rId3" cstate="print"/>
          <a:srcRect/>
          <a:stretch>
            <a:fillRect/>
          </a:stretch>
        </p:blipFill>
        <p:spPr bwMode="auto">
          <a:xfrm>
            <a:off x="749103" y="1979129"/>
            <a:ext cx="5341143" cy="3766064"/>
          </a:xfrm>
          <a:prstGeom prst="rect">
            <a:avLst/>
          </a:prstGeom>
          <a:noFill/>
          <a:ln w="9525">
            <a:noFill/>
            <a:miter lim="800000"/>
            <a:headEnd/>
            <a:tailEnd/>
          </a:ln>
        </p:spPr>
      </p:pic>
      <p:sp>
        <p:nvSpPr>
          <p:cNvPr id="11" name="Rectangle 10"/>
          <p:cNvSpPr/>
          <p:nvPr/>
        </p:nvSpPr>
        <p:spPr>
          <a:xfrm>
            <a:off x="949470" y="5726030"/>
            <a:ext cx="5175279" cy="82141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chemeClr val="tx1"/>
                </a:solidFill>
                <a:latin typeface="+mj-lt"/>
              </a:rPr>
              <a:t>  The recommendation performance of our method (</a:t>
            </a:r>
            <a:r>
              <a:rPr lang="el-GR" sz="2400" dirty="0" smtClean="0">
                <a:solidFill>
                  <a:schemeClr val="tx1"/>
                </a:solidFill>
                <a:latin typeface="+mj-lt"/>
              </a:rPr>
              <a:t>α</a:t>
            </a:r>
            <a:r>
              <a:rPr lang="en-US" sz="2400" dirty="0" smtClean="0">
                <a:solidFill>
                  <a:schemeClr val="tx1"/>
                </a:solidFill>
                <a:latin typeface="+mj-lt"/>
              </a:rPr>
              <a:t>=0.05 </a:t>
            </a:r>
            <a:r>
              <a:rPr lang="el-GR" sz="2400" dirty="0" smtClean="0">
                <a:solidFill>
                  <a:schemeClr val="tx1"/>
                </a:solidFill>
              </a:rPr>
              <a:t>β</a:t>
            </a:r>
            <a:r>
              <a:rPr lang="en-US" sz="2400" dirty="0" smtClean="0">
                <a:solidFill>
                  <a:schemeClr val="tx1"/>
                </a:solidFill>
                <a:latin typeface="+mj-lt"/>
              </a:rPr>
              <a:t>=0.1)</a:t>
            </a:r>
          </a:p>
        </p:txBody>
      </p:sp>
      <p:sp>
        <p:nvSpPr>
          <p:cNvPr id="7" name="Rectangle 6"/>
          <p:cNvSpPr/>
          <p:nvPr/>
        </p:nvSpPr>
        <p:spPr>
          <a:xfrm>
            <a:off x="879891" y="2363637"/>
            <a:ext cx="5141342" cy="293299"/>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400" dirty="0" smtClean="0">
              <a:solidFill>
                <a:schemeClr val="tx1"/>
              </a:solidFill>
              <a:latin typeface="+mj-lt"/>
            </a:endParaRPr>
          </a:p>
        </p:txBody>
      </p:sp>
      <p:sp>
        <p:nvSpPr>
          <p:cNvPr id="8" name="Rectangle 7"/>
          <p:cNvSpPr/>
          <p:nvPr/>
        </p:nvSpPr>
        <p:spPr>
          <a:xfrm>
            <a:off x="877581" y="4155072"/>
            <a:ext cx="5126402" cy="296158"/>
          </a:xfrm>
          <a:prstGeom prst="rect">
            <a:avLst/>
          </a:pr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400" dirty="0" smtClean="0">
              <a:solidFill>
                <a:schemeClr val="tx1"/>
              </a:solidFill>
              <a:latin typeface="+mj-lt"/>
            </a:endParaRPr>
          </a:p>
        </p:txBody>
      </p:sp>
      <p:sp>
        <p:nvSpPr>
          <p:cNvPr id="9" name="Down Arrow 8"/>
          <p:cNvSpPr/>
          <p:nvPr/>
        </p:nvSpPr>
        <p:spPr>
          <a:xfrm>
            <a:off x="6142004" y="2363638"/>
            <a:ext cx="241539" cy="179429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5949914" y="3963366"/>
            <a:ext cx="726927" cy="6603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rgbClr val="FF0000"/>
                </a:solidFill>
                <a:latin typeface="+mj-lt"/>
              </a:rPr>
              <a:t>Best</a:t>
            </a:r>
          </a:p>
        </p:txBody>
      </p:sp>
      <p:sp>
        <p:nvSpPr>
          <p:cNvPr id="13" name="Rectangle 12"/>
          <p:cNvSpPr/>
          <p:nvPr/>
        </p:nvSpPr>
        <p:spPr>
          <a:xfrm>
            <a:off x="5915657" y="2412521"/>
            <a:ext cx="2918605" cy="158151"/>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chemeClr val="tx1"/>
                </a:solidFill>
                <a:latin typeface="+mj-lt"/>
              </a:rPr>
              <a:t>Frequency only</a:t>
            </a:r>
          </a:p>
        </p:txBody>
      </p:sp>
      <p:sp>
        <p:nvSpPr>
          <p:cNvPr id="15" name="Rectangle 14"/>
          <p:cNvSpPr/>
          <p:nvPr/>
        </p:nvSpPr>
        <p:spPr>
          <a:xfrm>
            <a:off x="6015479" y="4031426"/>
            <a:ext cx="2645443" cy="540572"/>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chemeClr val="tx1"/>
                </a:solidFill>
                <a:latin typeface="+mj-lt"/>
              </a:rPr>
              <a:t>frequency+</a:t>
            </a:r>
          </a:p>
          <a:p>
            <a:pPr algn="ctr">
              <a:lnSpc>
                <a:spcPct val="85000"/>
              </a:lnSpc>
            </a:pPr>
            <a:r>
              <a:rPr lang="en-US" sz="2400" dirty="0" smtClean="0">
                <a:solidFill>
                  <a:schemeClr val="tx1"/>
                </a:solidFill>
                <a:latin typeface="+mj-lt"/>
              </a:rPr>
              <a:t>occupancy</a:t>
            </a:r>
          </a:p>
        </p:txBody>
      </p:sp>
      <p:sp>
        <p:nvSpPr>
          <p:cNvPr id="17" name="Rectangle 16"/>
          <p:cNvSpPr/>
          <p:nvPr/>
        </p:nvSpPr>
        <p:spPr>
          <a:xfrm>
            <a:off x="5877455" y="3237789"/>
            <a:ext cx="2110607" cy="92008"/>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rgbClr val="FF0000"/>
                </a:solidFill>
                <a:latin typeface="+mj-lt"/>
              </a:rPr>
              <a:t>increase</a:t>
            </a:r>
          </a:p>
        </p:txBody>
      </p:sp>
      <p:sp>
        <p:nvSpPr>
          <p:cNvPr id="18" name="Rectangle 17"/>
          <p:cNvSpPr/>
          <p:nvPr/>
        </p:nvSpPr>
        <p:spPr>
          <a:xfrm>
            <a:off x="5857325" y="4994718"/>
            <a:ext cx="2147989" cy="129374"/>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chemeClr val="accent5"/>
                </a:solidFill>
                <a:latin typeface="+mj-lt"/>
              </a:rPr>
              <a:t>decrease</a:t>
            </a:r>
          </a:p>
        </p:txBody>
      </p:sp>
      <p:sp>
        <p:nvSpPr>
          <p:cNvPr id="19" name="Down Arrow 18"/>
          <p:cNvSpPr/>
          <p:nvPr/>
        </p:nvSpPr>
        <p:spPr>
          <a:xfrm>
            <a:off x="6139130" y="4500116"/>
            <a:ext cx="278923" cy="882767"/>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6346171" y="3220525"/>
            <a:ext cx="2918605" cy="158151"/>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400" dirty="0" smtClean="0">
                <a:solidFill>
                  <a:srgbClr val="FF0000"/>
                </a:solidFill>
                <a:latin typeface="+mj-lt"/>
              </a:rPr>
              <a:t>      by 14%</a:t>
            </a:r>
          </a:p>
        </p:txBody>
      </p:sp>
      <p:sp>
        <p:nvSpPr>
          <p:cNvPr id="21" name="Rectangle 20"/>
          <p:cNvSpPr/>
          <p:nvPr/>
        </p:nvSpPr>
        <p:spPr>
          <a:xfrm>
            <a:off x="914400" y="2346385"/>
            <a:ext cx="1466491" cy="3001992"/>
          </a:xfrm>
          <a:prstGeom prst="rect">
            <a:avLst/>
          </a:prstGeom>
          <a:noFill/>
          <a:ln w="38100">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rgbClr val="FF0000"/>
              </a:solidFill>
              <a:latin typeface="+mj-lt"/>
            </a:endParaRPr>
          </a:p>
        </p:txBody>
      </p:sp>
      <p:grpSp>
        <p:nvGrpSpPr>
          <p:cNvPr id="4" name="Group 21"/>
          <p:cNvGrpSpPr/>
          <p:nvPr/>
        </p:nvGrpSpPr>
        <p:grpSpPr>
          <a:xfrm>
            <a:off x="5028483" y="980728"/>
            <a:ext cx="4224037" cy="1180247"/>
            <a:chOff x="2423890" y="1585699"/>
            <a:chExt cx="4224037" cy="1180247"/>
          </a:xfrm>
        </p:grpSpPr>
        <p:pic>
          <p:nvPicPr>
            <p:cNvPr id="23" name="Picture 2"/>
            <p:cNvPicPr>
              <a:picLocks noChangeAspect="1" noChangeArrowheads="1"/>
            </p:cNvPicPr>
            <p:nvPr/>
          </p:nvPicPr>
          <p:blipFill>
            <a:blip r:embed="rId4" cstate="print"/>
            <a:srcRect/>
            <a:stretch>
              <a:fillRect/>
            </a:stretch>
          </p:blipFill>
          <p:spPr bwMode="auto">
            <a:xfrm>
              <a:off x="2597608" y="1585699"/>
              <a:ext cx="2747282" cy="478439"/>
            </a:xfrm>
            <a:prstGeom prst="rect">
              <a:avLst/>
            </a:prstGeom>
            <a:noFill/>
            <a:ln w="9525">
              <a:noFill/>
              <a:miter lim="800000"/>
              <a:headEnd/>
              <a:tailEnd/>
            </a:ln>
          </p:spPr>
        </p:pic>
        <p:sp>
          <p:nvSpPr>
            <p:cNvPr id="24" name="TextBox 23"/>
            <p:cNvSpPr txBox="1"/>
            <p:nvPr/>
          </p:nvSpPr>
          <p:spPr>
            <a:xfrm>
              <a:off x="2423890" y="2365836"/>
              <a:ext cx="1005275" cy="400110"/>
            </a:xfrm>
            <a:prstGeom prst="rect">
              <a:avLst/>
            </a:prstGeom>
            <a:noFill/>
          </p:spPr>
          <p:txBody>
            <a:bodyPr wrap="none" rtlCol="0">
              <a:spAutoFit/>
            </a:bodyPr>
            <a:lstStyle/>
            <a:p>
              <a:r>
                <a:rPr lang="en-US" sz="2000" dirty="0" smtClean="0"/>
                <a:t>support</a:t>
              </a:r>
              <a:endParaRPr lang="en-US" sz="2000" dirty="0"/>
            </a:p>
          </p:txBody>
        </p:sp>
        <p:sp>
          <p:nvSpPr>
            <p:cNvPr id="25" name="TextBox 24"/>
            <p:cNvSpPr txBox="1"/>
            <p:nvPr/>
          </p:nvSpPr>
          <p:spPr>
            <a:xfrm>
              <a:off x="5275948" y="2358579"/>
              <a:ext cx="1371979" cy="400110"/>
            </a:xfrm>
            <a:prstGeom prst="rect">
              <a:avLst/>
            </a:prstGeom>
            <a:noFill/>
          </p:spPr>
          <p:txBody>
            <a:bodyPr wrap="none" rtlCol="0">
              <a:spAutoFit/>
            </a:bodyPr>
            <a:lstStyle/>
            <a:p>
              <a:r>
                <a:rPr lang="en-US" sz="2000" dirty="0" smtClean="0"/>
                <a:t>occupancy</a:t>
              </a:r>
              <a:endParaRPr lang="en-US" sz="2000" dirty="0"/>
            </a:p>
          </p:txBody>
        </p:sp>
        <p:cxnSp>
          <p:nvCxnSpPr>
            <p:cNvPr id="26" name="Straight Arrow Connector 25"/>
            <p:cNvCxnSpPr/>
            <p:nvPr/>
          </p:nvCxnSpPr>
          <p:spPr bwMode="auto">
            <a:xfrm flipH="1">
              <a:off x="3048005" y="2046522"/>
              <a:ext cx="609601" cy="406400"/>
            </a:xfrm>
            <a:prstGeom prst="straightConnector1">
              <a:avLst/>
            </a:prstGeom>
            <a:noFill/>
            <a:ln w="22225" cap="rnd" cmpd="sng" algn="ctr">
              <a:solidFill>
                <a:schemeClr val="tx1">
                  <a:lumMod val="95000"/>
                  <a:lumOff val="5000"/>
                </a:schemeClr>
              </a:solidFill>
              <a:prstDash val="solid"/>
              <a:round/>
              <a:headEnd type="none" w="med" len="med"/>
              <a:tailEnd type="arrow"/>
            </a:ln>
            <a:effectLst/>
          </p:spPr>
        </p:cxnSp>
        <p:cxnSp>
          <p:nvCxnSpPr>
            <p:cNvPr id="27" name="Straight Arrow Connector 26"/>
            <p:cNvCxnSpPr/>
            <p:nvPr/>
          </p:nvCxnSpPr>
          <p:spPr bwMode="auto">
            <a:xfrm>
              <a:off x="4789720" y="2061037"/>
              <a:ext cx="1059542" cy="377371"/>
            </a:xfrm>
            <a:prstGeom prst="straightConnector1">
              <a:avLst/>
            </a:prstGeom>
            <a:noFill/>
            <a:ln w="22225" cap="rnd" cmpd="sng" algn="ctr">
              <a:solidFill>
                <a:schemeClr val="tx1">
                  <a:lumMod val="95000"/>
                  <a:lumOff val="5000"/>
                </a:schemeClr>
              </a:solidFill>
              <a:prstDash val="solid"/>
              <a:round/>
              <a:headEnd type="none" w="med" len="med"/>
              <a:tailEnd type="arrow"/>
            </a:ln>
            <a:effectLst/>
          </p:spPr>
        </p:cxnSp>
      </p:grpSp>
    </p:spTree>
    <p:extLst>
      <p:ext uri="{BB962C8B-B14F-4D97-AF65-F5344CB8AC3E}">
        <p14:creationId xmlns:p14="http://schemas.microsoft.com/office/powerpoint/2010/main" xmlns="" val="3678800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xit" presetSubtype="10" fill="hold" grpId="1" nodeType="withEffect">
                                  <p:stCondLst>
                                    <p:cond delay="0"/>
                                  </p:stCondLst>
                                  <p:childTnLst>
                                    <p:animEffect transition="out" filter="blinds(horizontal)">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par>
                                <p:cTn id="44" presetID="3" presetClass="exit" presetSubtype="10" fill="hold" grpId="1" nodeType="withEffect">
                                  <p:stCondLst>
                                    <p:cond delay="0"/>
                                  </p:stCondLst>
                                  <p:childTnLst>
                                    <p:animEffect transition="out" filter="blinds(horizontal)">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par>
                                <p:cTn id="47" presetID="3" presetClass="exit" presetSubtype="10" fill="hold" grpId="1" nodeType="withEffect">
                                  <p:stCondLst>
                                    <p:cond delay="0"/>
                                  </p:stCondLst>
                                  <p:childTnLst>
                                    <p:animEffect transition="out" filter="blinds(horizontal)">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linds(horizontal)">
                                      <p:cBhvr>
                                        <p:cTn id="54" dur="500"/>
                                        <p:tgtEl>
                                          <p:spTgt spid="15"/>
                                        </p:tgtEl>
                                      </p:cBhvr>
                                    </p:animEffect>
                                  </p:childTnLst>
                                </p:cTn>
                              </p:par>
                              <p:par>
                                <p:cTn id="55" presetID="3" presetClass="exit" presetSubtype="10" fill="hold" grpId="1" nodeType="withEffect">
                                  <p:stCondLst>
                                    <p:cond delay="0"/>
                                  </p:stCondLst>
                                  <p:childTnLst>
                                    <p:animEffect transition="out" filter="blinds(horizontal)">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linds(horizontal)">
                                      <p:cBhvr>
                                        <p:cTn id="61" dur="500"/>
                                        <p:tgtEl>
                                          <p:spTgt spid="20"/>
                                        </p:tgtEl>
                                      </p:cBhvr>
                                    </p:animEffect>
                                  </p:childTnLst>
                                </p:cTn>
                              </p:par>
                              <p:par>
                                <p:cTn id="62" presetID="3" presetClass="entr" presetSubtype="10" fill="hold" grpId="2"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5" grpId="0"/>
      <p:bldP spid="17" grpId="0"/>
      <p:bldP spid="17" grpId="1"/>
      <p:bldP spid="17" grpId="2"/>
      <p:bldP spid="18" grpId="0"/>
      <p:bldP spid="18" grpId="1"/>
      <p:bldP spid="19" grpId="0" animBg="1"/>
      <p:bldP spid="19" grpId="1" animBg="1"/>
      <p:bldP spid="20" grpId="0"/>
      <p:bldP spid="21" grpId="0" animBg="1"/>
      <p:bldP spid="2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59"/>
            <a:ext cx="8229600" cy="1143000"/>
          </a:xfrm>
        </p:spPr>
        <p:txBody>
          <a:bodyPr/>
          <a:lstStyle/>
          <a:p>
            <a:r>
              <a:rPr lang="en-US" b="1" dirty="0" smtClean="0"/>
              <a:t>Experiments</a:t>
            </a:r>
            <a:endParaRPr lang="en-US" b="1" dirty="0"/>
          </a:p>
        </p:txBody>
      </p:sp>
      <p:sp>
        <p:nvSpPr>
          <p:cNvPr id="3" name="Content Placeholder 2"/>
          <p:cNvSpPr>
            <a:spLocks noGrp="1"/>
          </p:cNvSpPr>
          <p:nvPr>
            <p:ph idx="1"/>
          </p:nvPr>
        </p:nvSpPr>
        <p:spPr>
          <a:xfrm>
            <a:off x="447039" y="1057373"/>
            <a:ext cx="8300145" cy="4922521"/>
          </a:xfrm>
          <a:prstGeom prst="rect">
            <a:avLst/>
          </a:prstGeom>
        </p:spPr>
        <p:txBody>
          <a:bodyPr>
            <a:normAutofit/>
          </a:bodyPr>
          <a:lstStyle/>
          <a:p>
            <a:r>
              <a:rPr lang="en-US" dirty="0" smtClean="0"/>
              <a:t>Evaluation on </a:t>
            </a:r>
            <a:r>
              <a:rPr lang="en-US" b="1" dirty="0" smtClean="0"/>
              <a:t>efficiency</a:t>
            </a:r>
          </a:p>
          <a:p>
            <a:pPr lvl="1"/>
            <a:r>
              <a:rPr lang="en-US" dirty="0" smtClean="0"/>
              <a:t>Problem setting</a:t>
            </a:r>
          </a:p>
          <a:p>
            <a:pPr lvl="1"/>
            <a:r>
              <a:rPr lang="en-US" dirty="0" smtClean="0"/>
              <a:t>Size of transaction database</a:t>
            </a:r>
          </a:p>
        </p:txBody>
      </p:sp>
      <p:pic>
        <p:nvPicPr>
          <p:cNvPr id="4" name="Picture 3"/>
          <p:cNvPicPr>
            <a:picLocks noChangeAspect="1" noChangeArrowheads="1"/>
          </p:cNvPicPr>
          <p:nvPr/>
        </p:nvPicPr>
        <p:blipFill>
          <a:blip r:embed="rId3" cstate="print"/>
          <a:srcRect/>
          <a:stretch>
            <a:fillRect/>
          </a:stretch>
        </p:blipFill>
        <p:spPr bwMode="auto">
          <a:xfrm>
            <a:off x="2592680" y="2559959"/>
            <a:ext cx="4316120" cy="3891641"/>
          </a:xfrm>
          <a:prstGeom prst="rect">
            <a:avLst/>
          </a:prstGeom>
          <a:noFill/>
          <a:ln w="9525">
            <a:noFill/>
            <a:miter lim="800000"/>
            <a:headEnd/>
            <a:tailEnd/>
          </a:ln>
        </p:spPr>
      </p:pic>
    </p:spTree>
    <p:extLst>
      <p:ext uri="{BB962C8B-B14F-4D97-AF65-F5344CB8AC3E}">
        <p14:creationId xmlns:p14="http://schemas.microsoft.com/office/powerpoint/2010/main" xmlns="" val="23412495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Business Impact</a:t>
            </a:r>
            <a:endParaRPr lang="en-US" b="1" dirty="0"/>
          </a:p>
        </p:txBody>
      </p:sp>
      <p:sp>
        <p:nvSpPr>
          <p:cNvPr id="7" name="Text Placeholder 6"/>
          <p:cNvSpPr>
            <a:spLocks noGrp="1"/>
          </p:cNvSpPr>
          <p:nvPr>
            <p:ph idx="1"/>
          </p:nvPr>
        </p:nvSpPr>
        <p:spPr>
          <a:xfrm>
            <a:off x="331200" y="1062677"/>
            <a:ext cx="8465070" cy="4624387"/>
          </a:xfrm>
        </p:spPr>
        <p:txBody>
          <a:bodyPr>
            <a:normAutofit/>
          </a:bodyPr>
          <a:lstStyle/>
          <a:p>
            <a:pPr marL="285750" lvl="1" indent="-285750">
              <a:buFont typeface="Arial" pitchFamily="34" charset="0"/>
              <a:buChar char="•"/>
            </a:pPr>
            <a:r>
              <a:rPr lang="en-US" sz="2400" dirty="0" smtClean="0">
                <a:solidFill>
                  <a:schemeClr val="tx1">
                    <a:lumMod val="95000"/>
                    <a:lumOff val="5000"/>
                  </a:schemeClr>
                </a:solidFill>
              </a:rPr>
              <a:t>HP Product: Smart Print</a:t>
            </a:r>
          </a:p>
          <a:p>
            <a:pPr marL="628650" lvl="2" indent="-285750">
              <a:buFont typeface="Arial" pitchFamily="34" charset="0"/>
              <a:buChar char="•"/>
            </a:pPr>
            <a:r>
              <a:rPr lang="en-US" sz="2000" dirty="0" smtClean="0">
                <a:solidFill>
                  <a:schemeClr val="tx1">
                    <a:lumMod val="95000"/>
                    <a:lumOff val="5000"/>
                  </a:schemeClr>
                </a:solidFill>
              </a:rPr>
              <a:t>More than one million downloads and usages</a:t>
            </a:r>
          </a:p>
          <a:p>
            <a:pPr marL="285750" lvl="1" indent="-285750">
              <a:buFont typeface="Arial" pitchFamily="34" charset="0"/>
              <a:buChar char="•"/>
            </a:pPr>
            <a:r>
              <a:rPr lang="en-US" dirty="0" smtClean="0"/>
              <a:t>5 USA patents filed</a:t>
            </a:r>
            <a:endParaRPr lang="en-US" sz="1800" b="1" dirty="0" smtClean="0">
              <a:solidFill>
                <a:srgbClr val="0070C0"/>
              </a:solidFill>
            </a:endParaRPr>
          </a:p>
        </p:txBody>
      </p:sp>
      <p:pic>
        <p:nvPicPr>
          <p:cNvPr id="6" name="Picture 2"/>
          <p:cNvPicPr>
            <a:picLocks noChangeAspect="1" noChangeArrowheads="1"/>
          </p:cNvPicPr>
          <p:nvPr/>
        </p:nvPicPr>
        <p:blipFill>
          <a:blip r:embed="rId3" cstate="print"/>
          <a:srcRect/>
          <a:stretch>
            <a:fillRect/>
          </a:stretch>
        </p:blipFill>
        <p:spPr bwMode="auto">
          <a:xfrm>
            <a:off x="1199899" y="2426679"/>
            <a:ext cx="7418411" cy="3778178"/>
          </a:xfrm>
          <a:prstGeom prst="rect">
            <a:avLst/>
          </a:prstGeom>
          <a:noFill/>
          <a:ln w="9525">
            <a:noFill/>
            <a:miter lim="800000"/>
            <a:headEnd/>
            <a:tailEnd/>
          </a:ln>
        </p:spPr>
      </p:pic>
    </p:spTree>
    <p:extLst>
      <p:ext uri="{BB962C8B-B14F-4D97-AF65-F5344CB8AC3E}">
        <p14:creationId xmlns:p14="http://schemas.microsoft.com/office/powerpoint/2010/main" xmlns="" val="34906486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87" y="174180"/>
            <a:ext cx="8427357" cy="1939472"/>
          </a:xfrm>
        </p:spPr>
        <p:txBody>
          <a:bodyPr>
            <a:normAutofit/>
          </a:bodyPr>
          <a:lstStyle/>
          <a:p>
            <a:pPr algn="ctr"/>
            <a:r>
              <a:rPr lang="en-US" i="1" dirty="0" smtClean="0"/>
              <a:t>Mining Frequent and </a:t>
            </a:r>
            <a:r>
              <a:rPr lang="en-US" i="1" dirty="0" smtClean="0">
                <a:solidFill>
                  <a:srgbClr val="FF0000"/>
                </a:solidFill>
              </a:rPr>
              <a:t>Dominant</a:t>
            </a:r>
            <a:r>
              <a:rPr lang="en-US" i="1" dirty="0" smtClean="0"/>
              <a:t> Patterns for Recommendation:</a:t>
            </a:r>
            <a:r>
              <a:rPr lang="en-US" dirty="0" smtClean="0"/>
              <a:t/>
            </a:r>
            <a:br>
              <a:rPr lang="en-US" dirty="0" smtClean="0"/>
            </a:br>
            <a:endParaRPr lang="en-US" sz="2800" b="1" dirty="0">
              <a:solidFill>
                <a:srgbClr val="FF0000"/>
              </a:solidFill>
            </a:endParaRPr>
          </a:p>
        </p:txBody>
      </p:sp>
      <p:pic>
        <p:nvPicPr>
          <p:cNvPr id="4" name="Picture 3"/>
          <p:cNvPicPr>
            <a:picLocks noChangeAspect="1" noChangeArrowheads="1"/>
          </p:cNvPicPr>
          <p:nvPr/>
        </p:nvPicPr>
        <p:blipFill>
          <a:blip r:embed="rId2" cstate="print"/>
          <a:srcRect/>
          <a:stretch>
            <a:fillRect/>
          </a:stretch>
        </p:blipFill>
        <p:spPr bwMode="auto">
          <a:xfrm>
            <a:off x="2243926" y="1826586"/>
            <a:ext cx="4345559" cy="3918185"/>
          </a:xfrm>
          <a:prstGeom prst="rect">
            <a:avLst/>
          </a:prstGeom>
          <a:noFill/>
          <a:ln w="9525">
            <a:noFill/>
            <a:miter lim="800000"/>
            <a:headEnd/>
            <a:tailEnd/>
          </a:ln>
        </p:spPr>
      </p:pic>
      <p:sp>
        <p:nvSpPr>
          <p:cNvPr id="5" name="Rectangle 4"/>
          <p:cNvSpPr/>
          <p:nvPr/>
        </p:nvSpPr>
        <p:spPr>
          <a:xfrm>
            <a:off x="2043762" y="5756185"/>
            <a:ext cx="5116657" cy="954107"/>
          </a:xfrm>
          <a:prstGeom prst="rect">
            <a:avLst/>
          </a:prstGeom>
        </p:spPr>
        <p:txBody>
          <a:bodyPr wrap="none">
            <a:spAutoFit/>
          </a:bodyPr>
          <a:lstStyle/>
          <a:p>
            <a:pPr algn="ctr"/>
            <a:r>
              <a:rPr lang="en-US" sz="2800" dirty="0" smtClean="0">
                <a:solidFill>
                  <a:srgbClr val="FF0000"/>
                </a:solidFill>
              </a:rPr>
              <a:t>KDD 2012, </a:t>
            </a:r>
          </a:p>
          <a:p>
            <a:r>
              <a:rPr lang="en-US" sz="2800" dirty="0" smtClean="0">
                <a:solidFill>
                  <a:srgbClr val="FF0000"/>
                </a:solidFill>
              </a:rPr>
              <a:t>CIKM 2012 (Best Student Paper)</a:t>
            </a:r>
            <a:endParaRPr lang="en-US" sz="2800" dirty="0"/>
          </a:p>
        </p:txBody>
      </p:sp>
    </p:spTree>
    <p:extLst>
      <p:ext uri="{BB962C8B-B14F-4D97-AF65-F5344CB8AC3E}">
        <p14:creationId xmlns="" xmlns:p14="http://schemas.microsoft.com/office/powerpoint/2010/main" val="3965641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379176"/>
            <a:ext cx="8245475" cy="1143000"/>
          </a:xfrm>
        </p:spPr>
        <p:txBody>
          <a:bodyPr/>
          <a:lstStyle/>
          <a:p>
            <a:r>
              <a:rPr lang="en-US" dirty="0" smtClean="0"/>
              <a:t>Other Applications</a:t>
            </a:r>
            <a:endParaRPr lang="en-US" dirty="0"/>
          </a:p>
        </p:txBody>
      </p:sp>
      <p:sp>
        <p:nvSpPr>
          <p:cNvPr id="3" name="Content Placeholder 2"/>
          <p:cNvSpPr>
            <a:spLocks noGrp="1"/>
          </p:cNvSpPr>
          <p:nvPr>
            <p:ph idx="1"/>
          </p:nvPr>
        </p:nvSpPr>
        <p:spPr>
          <a:xfrm>
            <a:off x="400050" y="954324"/>
            <a:ext cx="8272463" cy="4632325"/>
          </a:xfrm>
        </p:spPr>
        <p:txBody>
          <a:bodyPr/>
          <a:lstStyle/>
          <a:p>
            <a:r>
              <a:rPr lang="en-US" dirty="0" smtClean="0"/>
              <a:t>Occupancy for sequential pattern mining</a:t>
            </a:r>
            <a:endParaRPr lang="en-US" dirty="0"/>
          </a:p>
        </p:txBody>
      </p:sp>
      <p:sp>
        <p:nvSpPr>
          <p:cNvPr id="4" name="Slide Number Placeholder 3"/>
          <p:cNvSpPr>
            <a:spLocks noGrp="1"/>
          </p:cNvSpPr>
          <p:nvPr>
            <p:ph type="sldNum" sz="quarter" idx="12"/>
          </p:nvPr>
        </p:nvSpPr>
        <p:spPr>
          <a:xfrm>
            <a:off x="438150" y="6375857"/>
            <a:ext cx="387350" cy="219075"/>
          </a:xfrm>
        </p:spPr>
        <p:txBody>
          <a:bodyPr/>
          <a:lstStyle/>
          <a:p>
            <a:pPr>
              <a:defRPr/>
            </a:pPr>
            <a:fld id="{CFDAAC1B-B5A1-4068-85FE-FBC227643A4E}" type="slidenum">
              <a:rPr lang="zh-CN" altLang="en-US" smtClean="0"/>
              <a:pPr>
                <a:defRPr/>
              </a:pPr>
              <a:t>30</a:t>
            </a:fld>
            <a:endParaRPr lang="en-US" altLang="zh-CN"/>
          </a:p>
        </p:txBody>
      </p:sp>
      <p:pic>
        <p:nvPicPr>
          <p:cNvPr id="1249282" name="Picture 2"/>
          <p:cNvPicPr>
            <a:picLocks noChangeAspect="1" noChangeArrowheads="1"/>
          </p:cNvPicPr>
          <p:nvPr/>
        </p:nvPicPr>
        <p:blipFill>
          <a:blip r:embed="rId2" cstate="print"/>
          <a:srcRect/>
          <a:stretch>
            <a:fillRect/>
          </a:stretch>
        </p:blipFill>
        <p:spPr bwMode="auto">
          <a:xfrm>
            <a:off x="2835728" y="1413112"/>
            <a:ext cx="3463472" cy="4473651"/>
          </a:xfrm>
          <a:prstGeom prst="rect">
            <a:avLst/>
          </a:prstGeom>
          <a:noFill/>
          <a:ln w="9525">
            <a:noFill/>
            <a:miter lim="800000"/>
            <a:headEnd/>
            <a:tailEnd/>
          </a:ln>
        </p:spPr>
      </p:pic>
      <p:sp>
        <p:nvSpPr>
          <p:cNvPr id="6" name="TextBox 5"/>
          <p:cNvSpPr txBox="1"/>
          <p:nvPr/>
        </p:nvSpPr>
        <p:spPr>
          <a:xfrm>
            <a:off x="2670658" y="5979899"/>
            <a:ext cx="3706079" cy="338554"/>
          </a:xfrm>
          <a:prstGeom prst="rect">
            <a:avLst/>
          </a:prstGeom>
          <a:noFill/>
        </p:spPr>
        <p:txBody>
          <a:bodyPr wrap="none" rtlCol="0">
            <a:spAutoFit/>
          </a:bodyPr>
          <a:lstStyle/>
          <a:p>
            <a:r>
              <a:rPr lang="en-US" b="1" dirty="0" smtClean="0"/>
              <a:t>Travel package recommendation</a:t>
            </a:r>
            <a:endParaRPr lang="en-US" b="1" dirty="0"/>
          </a:p>
        </p:txBody>
      </p:sp>
    </p:spTree>
    <p:extLst>
      <p:ext uri="{BB962C8B-B14F-4D97-AF65-F5344CB8AC3E}">
        <p14:creationId xmlns:p14="http://schemas.microsoft.com/office/powerpoint/2010/main" xmlns="" val="286564172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作业</a:t>
            </a:r>
            <a:endParaRPr lang="zh-CN" altLang="en-US" dirty="0"/>
          </a:p>
        </p:txBody>
      </p:sp>
      <p:sp>
        <p:nvSpPr>
          <p:cNvPr id="5" name="内容占位符 4"/>
          <p:cNvSpPr>
            <a:spLocks noGrp="1"/>
          </p:cNvSpPr>
          <p:nvPr>
            <p:ph idx="1"/>
          </p:nvPr>
        </p:nvSpPr>
        <p:spPr>
          <a:xfrm>
            <a:off x="457200" y="1268760"/>
            <a:ext cx="8229600" cy="4525963"/>
          </a:xfrm>
        </p:spPr>
        <p:txBody>
          <a:bodyPr>
            <a:normAutofit/>
          </a:bodyPr>
          <a:lstStyle/>
          <a:p>
            <a:r>
              <a:rPr lang="zh-CN" altLang="en-US" dirty="0" smtClean="0"/>
              <a:t>设计一个</a:t>
            </a:r>
            <a:r>
              <a:rPr lang="en-US" altLang="zh-CN" dirty="0" smtClean="0"/>
              <a:t>Transaction Database</a:t>
            </a:r>
          </a:p>
          <a:p>
            <a:pPr lvl="1"/>
            <a:r>
              <a:rPr lang="en-US" altLang="zh-CN" dirty="0" smtClean="0"/>
              <a:t> </a:t>
            </a:r>
            <a:r>
              <a:rPr lang="zh-CN" altLang="en-US" dirty="0" smtClean="0"/>
              <a:t>画出它的</a:t>
            </a:r>
            <a:r>
              <a:rPr lang="en-US" altLang="zh-CN" dirty="0" smtClean="0"/>
              <a:t>lexicographic subset tree</a:t>
            </a:r>
          </a:p>
          <a:p>
            <a:pPr lvl="1"/>
            <a:r>
              <a:rPr lang="zh-CN" altLang="en-US" dirty="0" smtClean="0"/>
              <a:t>给定</a:t>
            </a:r>
            <a:r>
              <a:rPr lang="en-US" altLang="zh-CN" dirty="0" err="1" smtClean="0"/>
              <a:t>min_sup</a:t>
            </a:r>
            <a:r>
              <a:rPr lang="en-US" altLang="zh-CN" dirty="0" smtClean="0"/>
              <a:t>, </a:t>
            </a:r>
            <a:r>
              <a:rPr lang="en-US" altLang="zh-CN" dirty="0" err="1" smtClean="0"/>
              <a:t>min_occu</a:t>
            </a:r>
            <a:r>
              <a:rPr lang="zh-CN" altLang="en-US" dirty="0" smtClean="0"/>
              <a:t>的阈值，计算出在这些阈值下的</a:t>
            </a:r>
            <a:r>
              <a:rPr lang="en-US" altLang="zh-CN" dirty="0" smtClean="0"/>
              <a:t>frequent patterns, dominant patterns, maximal frequent patterns</a:t>
            </a:r>
          </a:p>
          <a:p>
            <a:r>
              <a:rPr lang="zh-CN" altLang="en-US" dirty="0" smtClean="0"/>
              <a:t>要求：这个例子中，必须包含一个</a:t>
            </a:r>
            <a:r>
              <a:rPr lang="en-US" altLang="zh-CN" dirty="0" smtClean="0"/>
              <a:t>pattern</a:t>
            </a:r>
            <a:r>
              <a:rPr lang="zh-CN" altLang="en-US" dirty="0" smtClean="0"/>
              <a:t>，使得：</a:t>
            </a:r>
            <a:endParaRPr lang="en-US" altLang="zh-CN" dirty="0" smtClean="0"/>
          </a:p>
          <a:p>
            <a:pPr lvl="1"/>
            <a:r>
              <a:rPr lang="zh-CN" altLang="en-US" dirty="0" smtClean="0"/>
              <a:t>它是</a:t>
            </a:r>
            <a:r>
              <a:rPr lang="en-US" altLang="zh-CN" dirty="0" smtClean="0"/>
              <a:t>maximal frequent pattern</a:t>
            </a:r>
            <a:r>
              <a:rPr lang="zh-CN" altLang="en-US" dirty="0" smtClean="0"/>
              <a:t>，但它不是</a:t>
            </a:r>
            <a:r>
              <a:rPr lang="en-US" altLang="zh-CN" dirty="0" smtClean="0"/>
              <a:t>dominant pattern</a:t>
            </a:r>
          </a:p>
          <a:p>
            <a:pPr lvl="1"/>
            <a:endParaRPr lang="en-US" altLang="zh-CN" dirty="0" smtClean="0"/>
          </a:p>
        </p:txBody>
      </p:sp>
    </p:spTree>
    <p:extLst>
      <p:ext uri="{BB962C8B-B14F-4D97-AF65-F5344CB8AC3E}">
        <p14:creationId xmlns="" xmlns:p14="http://schemas.microsoft.com/office/powerpoint/2010/main" val="4222788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随机点名五人</a:t>
            </a:r>
            <a:endParaRPr lang="zh-CN" altLang="en-US" dirty="0"/>
          </a:p>
        </p:txBody>
      </p:sp>
      <p:sp>
        <p:nvSpPr>
          <p:cNvPr id="5" name="内容占位符 4"/>
          <p:cNvSpPr>
            <a:spLocks noGrp="1"/>
          </p:cNvSpPr>
          <p:nvPr>
            <p:ph idx="1"/>
          </p:nvPr>
        </p:nvSpPr>
        <p:spPr>
          <a:xfrm>
            <a:off x="457200" y="1268760"/>
            <a:ext cx="8229600" cy="4525963"/>
          </a:xfrm>
        </p:spPr>
        <p:txBody>
          <a:bodyPr>
            <a:normAutofit/>
          </a:bodyPr>
          <a:lstStyle/>
          <a:p>
            <a:r>
              <a:rPr lang="zh-CN" altLang="en-US" dirty="0" smtClean="0"/>
              <a:t>随机点名号码</a:t>
            </a:r>
            <a:endParaRPr lang="en-US" altLang="zh-CN" dirty="0" smtClean="0"/>
          </a:p>
          <a:p>
            <a:pPr lvl="1"/>
            <a:r>
              <a:rPr lang="en-US" altLang="zh-CN" dirty="0" smtClean="0"/>
              <a:t> </a:t>
            </a:r>
          </a:p>
        </p:txBody>
      </p:sp>
    </p:spTree>
    <p:extLst>
      <p:ext uri="{BB962C8B-B14F-4D97-AF65-F5344CB8AC3E}">
        <p14:creationId xmlns="" xmlns:p14="http://schemas.microsoft.com/office/powerpoint/2010/main" val="4222788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5616" y="1412776"/>
            <a:ext cx="7254552" cy="1200329"/>
          </a:xfrm>
          <a:prstGeom prst="rect">
            <a:avLst/>
          </a:prstGeom>
        </p:spPr>
        <p:txBody>
          <a:bodyPr wrap="square">
            <a:spAutoFit/>
          </a:bodyPr>
          <a:lstStyle/>
          <a:p>
            <a:r>
              <a:rPr lang="en-US" altLang="zh-CN" b="1" dirty="0" smtClean="0">
                <a:solidFill>
                  <a:srgbClr val="000000"/>
                </a:solidFill>
                <a:latin typeface="Helvetica Neue"/>
                <a:hlinkClick r:id="rId2"/>
              </a:rPr>
              <a:t>Incorporating occupancy into frequent pattern mining for high quality pattern recommendation</a:t>
            </a:r>
            <a:endParaRPr lang="en-US" altLang="zh-CN" b="1" dirty="0" smtClean="0">
              <a:solidFill>
                <a:srgbClr val="000000"/>
              </a:solidFill>
              <a:latin typeface="Helvetica Neue"/>
            </a:endParaRPr>
          </a:p>
          <a:p>
            <a:r>
              <a:rPr lang="en-US" altLang="zh-CN" dirty="0" err="1" smtClean="0">
                <a:solidFill>
                  <a:srgbClr val="333333"/>
                </a:solidFill>
                <a:latin typeface="Helvetica Neue"/>
              </a:rPr>
              <a:t>Linpeng</a:t>
            </a:r>
            <a:r>
              <a:rPr lang="en-US" altLang="zh-CN" dirty="0" smtClean="0">
                <a:solidFill>
                  <a:srgbClr val="333333"/>
                </a:solidFill>
                <a:latin typeface="Helvetica Neue"/>
              </a:rPr>
              <a:t> Tang, Lei Zhang, </a:t>
            </a:r>
            <a:r>
              <a:rPr lang="en-US" altLang="zh-CN" b="1" dirty="0" smtClean="0">
                <a:solidFill>
                  <a:srgbClr val="000000"/>
                </a:solidFill>
                <a:latin typeface="Helvetica Neue"/>
                <a:hlinkClick r:id="rId3"/>
              </a:rPr>
              <a:t>Ping Luo</a:t>
            </a:r>
            <a:r>
              <a:rPr lang="en-US" altLang="zh-CN" dirty="0" smtClean="0">
                <a:solidFill>
                  <a:srgbClr val="333333"/>
                </a:solidFill>
                <a:latin typeface="Helvetica Neue"/>
              </a:rPr>
              <a:t>, Min Wang, </a:t>
            </a:r>
            <a:r>
              <a:rPr lang="en-US" altLang="zh-CN" b="1" dirty="0" smtClean="0">
                <a:solidFill>
                  <a:srgbClr val="528B8B"/>
                </a:solidFill>
                <a:latin typeface="Helvetica Neue"/>
              </a:rPr>
              <a:t>CIKM</a:t>
            </a:r>
            <a:r>
              <a:rPr lang="en-US" altLang="zh-CN" b="1" dirty="0" smtClean="0">
                <a:solidFill>
                  <a:srgbClr val="333333"/>
                </a:solidFill>
                <a:latin typeface="Helvetica Neue"/>
              </a:rPr>
              <a:t>, 2012.</a:t>
            </a:r>
            <a:endParaRPr lang="en-US" altLang="zh-CN" dirty="0" smtClean="0">
              <a:solidFill>
                <a:srgbClr val="333333"/>
              </a:solidFill>
              <a:latin typeface="Helvetica Neue"/>
            </a:endParaRPr>
          </a:p>
          <a:p>
            <a:r>
              <a:rPr lang="en-US" altLang="zh-CN" b="1" dirty="0" smtClean="0">
                <a:solidFill>
                  <a:srgbClr val="000000"/>
                </a:solidFill>
                <a:latin typeface="Helvetica Neue"/>
                <a:hlinkClick r:id="rId2"/>
              </a:rPr>
              <a:t>[</a:t>
            </a:r>
            <a:r>
              <a:rPr lang="en-US" altLang="zh-CN" b="1" dirty="0" err="1" smtClean="0">
                <a:solidFill>
                  <a:srgbClr val="000000"/>
                </a:solidFill>
                <a:latin typeface="Helvetica Neue"/>
                <a:hlinkClick r:id="rId2"/>
              </a:rPr>
              <a:t>pdf</a:t>
            </a:r>
            <a:r>
              <a:rPr lang="en-US" altLang="zh-CN" b="1" dirty="0" smtClean="0">
                <a:solidFill>
                  <a:srgbClr val="000000"/>
                </a:solidFill>
                <a:latin typeface="Helvetica Neue"/>
                <a:hlinkClick r:id="rId2"/>
              </a:rPr>
              <a:t>]</a:t>
            </a:r>
            <a:r>
              <a:rPr lang="en-US" altLang="zh-CN" b="1" dirty="0" smtClean="0">
                <a:solidFill>
                  <a:srgbClr val="333333"/>
                </a:solidFill>
                <a:latin typeface="Helvetica Neue"/>
              </a:rPr>
              <a:t> </a:t>
            </a:r>
            <a:r>
              <a:rPr lang="en-US" altLang="zh-CN" b="1" dirty="0" smtClean="0">
                <a:solidFill>
                  <a:srgbClr val="000000"/>
                </a:solidFill>
                <a:latin typeface="Helvetica Neue"/>
                <a:hlinkClick r:id="rId4"/>
              </a:rPr>
              <a:t>[blog]</a:t>
            </a:r>
            <a:r>
              <a:rPr lang="en-US" altLang="zh-CN" b="1" dirty="0" smtClean="0">
                <a:solidFill>
                  <a:srgbClr val="333333"/>
                </a:solidFill>
                <a:latin typeface="Helvetica Neue"/>
              </a:rPr>
              <a:t> </a:t>
            </a:r>
            <a:r>
              <a:rPr lang="en-US" altLang="zh-CN" b="1" dirty="0" smtClean="0">
                <a:solidFill>
                  <a:srgbClr val="000000"/>
                </a:solidFill>
                <a:latin typeface="Helvetica Neue"/>
              </a:rPr>
              <a:t>[bib]</a:t>
            </a:r>
            <a:r>
              <a:rPr lang="en-US" altLang="zh-CN" b="1" dirty="0" smtClean="0">
                <a:solidFill>
                  <a:srgbClr val="333333"/>
                </a:solidFill>
                <a:latin typeface="Helvetica Neue"/>
              </a:rPr>
              <a:t> </a:t>
            </a:r>
            <a:r>
              <a:rPr lang="en-US" altLang="zh-CN" b="1" dirty="0" smtClean="0">
                <a:solidFill>
                  <a:srgbClr val="FF0000"/>
                </a:solidFill>
                <a:latin typeface="Helvetica Neue"/>
              </a:rPr>
              <a:t> Best Student Paper Award</a:t>
            </a:r>
            <a:endParaRPr lang="en-US" altLang="zh-CN" b="0" i="0" dirty="0">
              <a:solidFill>
                <a:srgbClr val="333333"/>
              </a:solidFill>
              <a:latin typeface="Helvetica Neue"/>
            </a:endParaRPr>
          </a:p>
        </p:txBody>
      </p:sp>
      <p:sp>
        <p:nvSpPr>
          <p:cNvPr id="4" name="矩形 3"/>
          <p:cNvSpPr/>
          <p:nvPr/>
        </p:nvSpPr>
        <p:spPr>
          <a:xfrm>
            <a:off x="1187624" y="3068960"/>
            <a:ext cx="6984776" cy="1477328"/>
          </a:xfrm>
          <a:prstGeom prst="rect">
            <a:avLst/>
          </a:prstGeom>
        </p:spPr>
        <p:txBody>
          <a:bodyPr wrap="square">
            <a:spAutoFit/>
          </a:bodyPr>
          <a:lstStyle/>
          <a:p>
            <a:r>
              <a:rPr lang="en-US" altLang="zh-CN" b="1" dirty="0" smtClean="0">
                <a:solidFill>
                  <a:srgbClr val="000000"/>
                </a:solidFill>
                <a:latin typeface="Helvetica Neue"/>
                <a:hlinkClick r:id="rId5"/>
              </a:rPr>
              <a:t>Harnessing the wisdom of the crowds for accurate web page clipping</a:t>
            </a:r>
            <a:endParaRPr lang="en-US" altLang="zh-CN" b="1" dirty="0" smtClean="0">
              <a:solidFill>
                <a:srgbClr val="000000"/>
              </a:solidFill>
              <a:latin typeface="Helvetica Neue"/>
            </a:endParaRPr>
          </a:p>
          <a:p>
            <a:r>
              <a:rPr lang="en-US" altLang="zh-CN" dirty="0" smtClean="0">
                <a:solidFill>
                  <a:srgbClr val="333333"/>
                </a:solidFill>
                <a:latin typeface="Helvetica Neue"/>
              </a:rPr>
              <a:t>Lei Zhang, </a:t>
            </a:r>
            <a:r>
              <a:rPr lang="en-US" altLang="zh-CN" dirty="0" err="1" smtClean="0">
                <a:solidFill>
                  <a:srgbClr val="333333"/>
                </a:solidFill>
                <a:latin typeface="Helvetica Neue"/>
              </a:rPr>
              <a:t>Linpeng</a:t>
            </a:r>
            <a:r>
              <a:rPr lang="en-US" altLang="zh-CN" dirty="0" smtClean="0">
                <a:solidFill>
                  <a:srgbClr val="333333"/>
                </a:solidFill>
                <a:latin typeface="Helvetica Neue"/>
              </a:rPr>
              <a:t> Tang, </a:t>
            </a:r>
            <a:r>
              <a:rPr lang="en-US" altLang="zh-CN" b="1" dirty="0" smtClean="0">
                <a:solidFill>
                  <a:srgbClr val="000000"/>
                </a:solidFill>
                <a:latin typeface="Helvetica Neue"/>
                <a:hlinkClick r:id="rId3"/>
              </a:rPr>
              <a:t>Ping Luo</a:t>
            </a:r>
            <a:r>
              <a:rPr lang="en-US" altLang="zh-CN" dirty="0" smtClean="0">
                <a:solidFill>
                  <a:srgbClr val="333333"/>
                </a:solidFill>
                <a:latin typeface="Helvetica Neue"/>
              </a:rPr>
              <a:t>, Enhong Chen, </a:t>
            </a:r>
            <a:r>
              <a:rPr lang="en-US" altLang="zh-CN" dirty="0" err="1" smtClean="0">
                <a:solidFill>
                  <a:srgbClr val="333333"/>
                </a:solidFill>
                <a:latin typeface="Helvetica Neue"/>
              </a:rPr>
              <a:t>Limei</a:t>
            </a:r>
            <a:r>
              <a:rPr lang="en-US" altLang="zh-CN" dirty="0" smtClean="0">
                <a:solidFill>
                  <a:srgbClr val="333333"/>
                </a:solidFill>
                <a:latin typeface="Helvetica Neue"/>
              </a:rPr>
              <a:t> Jiao, Min Wang, </a:t>
            </a:r>
            <a:r>
              <a:rPr lang="en-US" altLang="zh-CN" dirty="0" err="1" smtClean="0">
                <a:solidFill>
                  <a:srgbClr val="333333"/>
                </a:solidFill>
                <a:latin typeface="Helvetica Neue"/>
              </a:rPr>
              <a:t>Guiquan</a:t>
            </a:r>
            <a:r>
              <a:rPr lang="en-US" altLang="zh-CN" dirty="0" smtClean="0">
                <a:solidFill>
                  <a:srgbClr val="333333"/>
                </a:solidFill>
                <a:latin typeface="Helvetica Neue"/>
              </a:rPr>
              <a:t> Liu, </a:t>
            </a:r>
            <a:r>
              <a:rPr lang="en-US" altLang="zh-CN" b="1" dirty="0" smtClean="0">
                <a:solidFill>
                  <a:srgbClr val="528B8B"/>
                </a:solidFill>
                <a:latin typeface="Helvetica Neue"/>
              </a:rPr>
              <a:t>KDD</a:t>
            </a:r>
            <a:r>
              <a:rPr lang="en-US" altLang="zh-CN" b="1" dirty="0" smtClean="0">
                <a:solidFill>
                  <a:srgbClr val="333333"/>
                </a:solidFill>
                <a:latin typeface="Helvetica Neue"/>
              </a:rPr>
              <a:t>, 2012.</a:t>
            </a:r>
            <a:endParaRPr lang="en-US" altLang="zh-CN" dirty="0" smtClean="0">
              <a:solidFill>
                <a:srgbClr val="333333"/>
              </a:solidFill>
              <a:latin typeface="Helvetica Neue"/>
            </a:endParaRPr>
          </a:p>
          <a:p>
            <a:r>
              <a:rPr lang="en-US" altLang="zh-CN" b="1" dirty="0" smtClean="0">
                <a:solidFill>
                  <a:srgbClr val="000000"/>
                </a:solidFill>
                <a:latin typeface="Helvetica Neue"/>
                <a:hlinkClick r:id="rId5"/>
              </a:rPr>
              <a:t>[</a:t>
            </a:r>
            <a:r>
              <a:rPr lang="en-US" altLang="zh-CN" b="1" dirty="0" err="1" smtClean="0">
                <a:solidFill>
                  <a:srgbClr val="000000"/>
                </a:solidFill>
                <a:latin typeface="Helvetica Neue"/>
                <a:hlinkClick r:id="rId5"/>
              </a:rPr>
              <a:t>pdf</a:t>
            </a:r>
            <a:r>
              <a:rPr lang="en-US" altLang="zh-CN" b="1" dirty="0" smtClean="0">
                <a:solidFill>
                  <a:srgbClr val="000000"/>
                </a:solidFill>
                <a:latin typeface="Helvetica Neue"/>
                <a:hlinkClick r:id="rId5"/>
              </a:rPr>
              <a:t>]</a:t>
            </a:r>
            <a:r>
              <a:rPr lang="en-US" altLang="zh-CN" b="1" dirty="0" smtClean="0">
                <a:solidFill>
                  <a:srgbClr val="333333"/>
                </a:solidFill>
                <a:latin typeface="Helvetica Neue"/>
              </a:rPr>
              <a:t> </a:t>
            </a:r>
            <a:r>
              <a:rPr lang="en-US" altLang="zh-CN" b="1" dirty="0" smtClean="0">
                <a:solidFill>
                  <a:srgbClr val="000000"/>
                </a:solidFill>
                <a:latin typeface="Helvetica Neue"/>
              </a:rPr>
              <a:t>[bib]</a:t>
            </a:r>
            <a:endParaRPr lang="en-US" altLang="zh-CN" b="0" i="0" dirty="0">
              <a:solidFill>
                <a:srgbClr val="333333"/>
              </a:solidFill>
              <a:latin typeface="Helvetica Neu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Problem Statement</a:t>
            </a:r>
            <a:endParaRPr lang="en-US" b="1" dirty="0"/>
          </a:p>
        </p:txBody>
      </p:sp>
      <p:sp>
        <p:nvSpPr>
          <p:cNvPr id="7" name="Text Placeholder 6"/>
          <p:cNvSpPr>
            <a:spLocks noGrp="1"/>
          </p:cNvSpPr>
          <p:nvPr>
            <p:ph idx="1"/>
          </p:nvPr>
        </p:nvSpPr>
        <p:spPr>
          <a:xfrm>
            <a:off x="331199" y="1062677"/>
            <a:ext cx="7361371" cy="4624387"/>
          </a:xfrm>
        </p:spPr>
        <p:txBody>
          <a:bodyPr>
            <a:normAutofit/>
          </a:bodyPr>
          <a:lstStyle/>
          <a:p>
            <a:pPr marL="285750" lvl="1" indent="-285750">
              <a:buFont typeface="Arial" pitchFamily="34" charset="0"/>
              <a:buChar char="•"/>
            </a:pPr>
            <a:r>
              <a:rPr lang="en-US" dirty="0" smtClean="0"/>
              <a:t>Propose a new interestingness measure</a:t>
            </a:r>
          </a:p>
          <a:p>
            <a:pPr marL="285750" lvl="1" indent="-285750">
              <a:buFont typeface="Arial" pitchFamily="34" charset="0"/>
              <a:buChar char="•"/>
            </a:pPr>
            <a:r>
              <a:rPr lang="en-US" b="1" i="1" dirty="0" smtClean="0"/>
              <a:t>Occupancy</a:t>
            </a:r>
          </a:p>
        </p:txBody>
      </p:sp>
      <p:sp>
        <p:nvSpPr>
          <p:cNvPr id="11" name="TextBox 10"/>
          <p:cNvSpPr txBox="1"/>
          <p:nvPr/>
        </p:nvSpPr>
        <p:spPr>
          <a:xfrm>
            <a:off x="2668114" y="5546762"/>
            <a:ext cx="2727846" cy="646331"/>
          </a:xfrm>
          <a:prstGeom prst="rect">
            <a:avLst/>
          </a:prstGeom>
          <a:noFill/>
        </p:spPr>
        <p:txBody>
          <a:bodyPr wrap="square" rtlCol="0">
            <a:spAutoFit/>
          </a:bodyPr>
          <a:lstStyle/>
          <a:p>
            <a:pPr defTabSz="457200" fontAlgn="auto">
              <a:spcBef>
                <a:spcPts val="0"/>
              </a:spcBef>
              <a:spcAft>
                <a:spcPts val="0"/>
              </a:spcAft>
            </a:pPr>
            <a:r>
              <a:rPr lang="en-US" sz="1800" dirty="0">
                <a:solidFill>
                  <a:prstClr val="black"/>
                </a:solidFill>
                <a:latin typeface="Arial"/>
                <a:ea typeface="+mn-ea"/>
                <a:cs typeface="+mn-cs"/>
              </a:rPr>
              <a:t>T</a:t>
            </a:r>
            <a:r>
              <a:rPr lang="en-US" sz="1800" dirty="0" smtClean="0">
                <a:solidFill>
                  <a:prstClr val="black"/>
                </a:solidFill>
                <a:latin typeface="Arial"/>
                <a:ea typeface="+mn-ea"/>
                <a:cs typeface="+mn-cs"/>
              </a:rPr>
              <a:t>he occupancy of {BC} = </a:t>
            </a:r>
            <a:endParaRPr lang="zh-CN" altLang="en-US" sz="1800" dirty="0" smtClean="0">
              <a:solidFill>
                <a:prstClr val="black"/>
              </a:solidFill>
              <a:latin typeface="Arial"/>
              <a:ea typeface="黑体"/>
              <a:cs typeface="+mn-cs"/>
            </a:endParaRPr>
          </a:p>
          <a:p>
            <a:pPr defTabSz="457200" fontAlgn="auto">
              <a:spcBef>
                <a:spcPts val="0"/>
              </a:spcBef>
              <a:spcAft>
                <a:spcPts val="0"/>
              </a:spcAft>
            </a:pPr>
            <a:endParaRPr lang="en-US" sz="1800" dirty="0">
              <a:solidFill>
                <a:prstClr val="black"/>
              </a:solidFill>
              <a:latin typeface="Arial"/>
              <a:ea typeface="+mn-ea"/>
              <a:cs typeface="+mn-cs"/>
            </a:endParaRPr>
          </a:p>
        </p:txBody>
      </p:sp>
      <p:graphicFrame>
        <p:nvGraphicFramePr>
          <p:cNvPr id="13" name="Object 12"/>
          <p:cNvGraphicFramePr>
            <a:graphicFrameLocks noChangeAspect="1"/>
          </p:cNvGraphicFramePr>
          <p:nvPr/>
        </p:nvGraphicFramePr>
        <p:xfrm>
          <a:off x="5349653" y="5133229"/>
          <a:ext cx="1339850" cy="1361017"/>
        </p:xfrm>
        <a:graphic>
          <a:graphicData uri="http://schemas.openxmlformats.org/presentationml/2006/ole">
            <p:oleObj spid="_x0000_s1026" name="Equation" r:id="rId4" imgW="482391" imgH="368140" progId="Equation.3">
              <p:embed/>
            </p:oleObj>
          </a:graphicData>
        </a:graphic>
      </p:graphicFrame>
      <p:graphicFrame>
        <p:nvGraphicFramePr>
          <p:cNvPr id="18" name="内容占位符 3"/>
          <p:cNvGraphicFramePr>
            <a:graphicFrameLocks/>
          </p:cNvGraphicFramePr>
          <p:nvPr>
            <p:extLst>
              <p:ext uri="{D42A27DB-BD31-4B8C-83A1-F6EECF244321}">
                <p14:modId xmlns:p14="http://schemas.microsoft.com/office/powerpoint/2010/main" xmlns="" val="3262066770"/>
              </p:ext>
            </p:extLst>
          </p:nvPr>
        </p:nvGraphicFramePr>
        <p:xfrm>
          <a:off x="1675616" y="2320187"/>
          <a:ext cx="6016965" cy="2577815"/>
        </p:xfrm>
        <a:graphic>
          <a:graphicData uri="http://schemas.openxmlformats.org/drawingml/2006/table">
            <a:tbl>
              <a:tblPr firstRow="1" bandRow="1">
                <a:tableStyleId>{5C22544A-7EE6-4342-B048-85BDC9FD1C3A}</a:tableStyleId>
              </a:tblPr>
              <a:tblGrid>
                <a:gridCol w="1798329"/>
                <a:gridCol w="2109318"/>
                <a:gridCol w="2109318"/>
              </a:tblGrid>
              <a:tr h="387547">
                <a:tc>
                  <a:txBody>
                    <a:bodyPr/>
                    <a:lstStyle/>
                    <a:p>
                      <a:r>
                        <a:rPr lang="en-US" altLang="zh-CN" sz="1800" dirty="0" smtClean="0"/>
                        <a:t>Transaction No.</a:t>
                      </a:r>
                      <a:endParaRPr lang="zh-CN" altLang="en-US" sz="1800" dirty="0"/>
                    </a:p>
                  </a:txBody>
                  <a:tcPr/>
                </a:tc>
                <a:tc>
                  <a:txBody>
                    <a:bodyPr/>
                    <a:lstStyle/>
                    <a:p>
                      <a:r>
                        <a:rPr lang="en-US" altLang="zh-CN" sz="1800" dirty="0" smtClean="0"/>
                        <a:t>Items</a:t>
                      </a:r>
                      <a:endParaRPr lang="zh-CN" altLang="en-US" sz="1800" dirty="0"/>
                    </a:p>
                  </a:txBody>
                  <a:tcPr/>
                </a:tc>
                <a:tc>
                  <a:txBody>
                    <a:bodyPr/>
                    <a:lstStyle/>
                    <a:p>
                      <a:r>
                        <a:rPr lang="en-US" altLang="zh-CN" sz="1800" dirty="0" smtClean="0"/>
                        <a:t>Occupancy in</a:t>
                      </a:r>
                      <a:r>
                        <a:rPr lang="en-US" altLang="zh-CN" sz="1800" baseline="0" dirty="0" smtClean="0"/>
                        <a:t> this transaction</a:t>
                      </a:r>
                      <a:endParaRPr lang="zh-CN" altLang="en-US" sz="1800" dirty="0"/>
                    </a:p>
                  </a:txBody>
                  <a:tcPr/>
                </a:tc>
              </a:tr>
              <a:tr h="387547">
                <a:tc>
                  <a:txBody>
                    <a:bodyPr/>
                    <a:lstStyle/>
                    <a:p>
                      <a:r>
                        <a:rPr lang="en-US" altLang="zh-CN" sz="1800" dirty="0" smtClean="0"/>
                        <a:t>1</a:t>
                      </a:r>
                      <a:endParaRPr lang="zh-CN" altLang="en-US" sz="1800" dirty="0"/>
                    </a:p>
                  </a:txBody>
                  <a:tcPr/>
                </a:tc>
                <a:tc>
                  <a:txBody>
                    <a:bodyPr/>
                    <a:lstStyle/>
                    <a:p>
                      <a:r>
                        <a:rPr lang="en-US" altLang="zh-CN" sz="1800" dirty="0" smtClean="0">
                          <a:solidFill>
                            <a:srgbClr val="0096D6"/>
                          </a:solidFill>
                        </a:rPr>
                        <a:t>B C</a:t>
                      </a:r>
                      <a:r>
                        <a:rPr lang="en-US" altLang="zh-CN" sz="1800" dirty="0" smtClean="0">
                          <a:solidFill>
                            <a:schemeClr val="tx1"/>
                          </a:solidFill>
                        </a:rPr>
                        <a:t> E</a:t>
                      </a:r>
                      <a:endParaRPr lang="zh-CN" altLang="en-US" sz="1800" dirty="0">
                        <a:solidFill>
                          <a:schemeClr val="tx1"/>
                        </a:solidFill>
                      </a:endParaRPr>
                    </a:p>
                  </a:txBody>
                  <a:tcPr/>
                </a:tc>
                <a:tc>
                  <a:txBody>
                    <a:bodyPr/>
                    <a:lstStyle/>
                    <a:p>
                      <a:r>
                        <a:rPr lang="en-US" altLang="zh-CN" sz="1800" dirty="0" smtClean="0">
                          <a:solidFill>
                            <a:schemeClr val="tx1"/>
                          </a:solidFill>
                        </a:rPr>
                        <a:t>2/3</a:t>
                      </a:r>
                      <a:endParaRPr lang="zh-CN" altLang="en-US" sz="1800" dirty="0">
                        <a:solidFill>
                          <a:schemeClr val="tx1"/>
                        </a:solidFill>
                      </a:endParaRPr>
                    </a:p>
                  </a:txBody>
                  <a:tcPr/>
                </a:tc>
              </a:tr>
              <a:tr h="387547">
                <a:tc>
                  <a:txBody>
                    <a:bodyPr/>
                    <a:lstStyle/>
                    <a:p>
                      <a:r>
                        <a:rPr lang="en-US" altLang="zh-CN" sz="1800" dirty="0" smtClean="0"/>
                        <a:t>2</a:t>
                      </a:r>
                      <a:endParaRPr lang="zh-CN" altLang="en-US" sz="1800" dirty="0"/>
                    </a:p>
                  </a:txBody>
                  <a:tcPr/>
                </a:tc>
                <a:tc>
                  <a:txBody>
                    <a:bodyPr/>
                    <a:lstStyle/>
                    <a:p>
                      <a:r>
                        <a:rPr lang="en-US" altLang="zh-CN" sz="1800" dirty="0" smtClean="0">
                          <a:solidFill>
                            <a:schemeClr val="tx1"/>
                          </a:solidFill>
                        </a:rPr>
                        <a:t>A B</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3</a:t>
                      </a:r>
                      <a:endParaRPr lang="zh-CN" altLang="en-US" sz="1800" dirty="0"/>
                    </a:p>
                  </a:txBody>
                  <a:tcPr/>
                </a:tc>
                <a:tc>
                  <a:txBody>
                    <a:bodyPr/>
                    <a:lstStyle/>
                    <a:p>
                      <a:r>
                        <a:rPr lang="en-US" altLang="zh-CN" sz="1800" dirty="0" smtClean="0">
                          <a:solidFill>
                            <a:schemeClr val="tx1"/>
                          </a:solidFill>
                        </a:rPr>
                        <a:t>A </a:t>
                      </a:r>
                      <a:r>
                        <a:rPr lang="en-US" altLang="zh-CN" sz="1800" dirty="0" smtClean="0">
                          <a:solidFill>
                            <a:srgbClr val="0096D6"/>
                          </a:solidFill>
                        </a:rPr>
                        <a:t>B C</a:t>
                      </a:r>
                      <a:endParaRPr lang="zh-CN" altLang="en-US" sz="1800" dirty="0">
                        <a:solidFill>
                          <a:srgbClr val="0096D6"/>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2/3</a:t>
                      </a:r>
                      <a:endParaRPr lang="zh-CN" altLang="en-US" sz="1800" dirty="0" smtClean="0">
                        <a:solidFill>
                          <a:schemeClr val="tx1"/>
                        </a:solidFill>
                      </a:endParaRPr>
                    </a:p>
                  </a:txBody>
                  <a:tcPr/>
                </a:tc>
              </a:tr>
              <a:tr h="387547">
                <a:tc>
                  <a:txBody>
                    <a:bodyPr/>
                    <a:lstStyle/>
                    <a:p>
                      <a:r>
                        <a:rPr lang="en-US" altLang="zh-CN" sz="1800" dirty="0" smtClean="0"/>
                        <a:t>4</a:t>
                      </a:r>
                      <a:endParaRPr lang="zh-CN" altLang="en-US" sz="1800" dirty="0"/>
                    </a:p>
                  </a:txBody>
                  <a:tcPr/>
                </a:tc>
                <a:tc>
                  <a:txBody>
                    <a:bodyPr/>
                    <a:lstStyle/>
                    <a:p>
                      <a:r>
                        <a:rPr lang="en-US" altLang="zh-CN" sz="1800" dirty="0" smtClean="0">
                          <a:solidFill>
                            <a:schemeClr val="tx1"/>
                          </a:solidFill>
                        </a:rPr>
                        <a:t>A B D</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5</a:t>
                      </a:r>
                      <a:endParaRPr lang="zh-CN" altLang="en-US" sz="1800" dirty="0"/>
                    </a:p>
                  </a:txBody>
                  <a:tcPr/>
                </a:tc>
                <a:tc>
                  <a:txBody>
                    <a:bodyPr/>
                    <a:lstStyle/>
                    <a:p>
                      <a:r>
                        <a:rPr lang="en-US" altLang="zh-CN" sz="1800" dirty="0" smtClean="0">
                          <a:solidFill>
                            <a:schemeClr val="tx1"/>
                          </a:solidFill>
                        </a:rPr>
                        <a:t>A </a:t>
                      </a:r>
                      <a:r>
                        <a:rPr lang="en-US" altLang="zh-CN" sz="1800" dirty="0" smtClean="0">
                          <a:solidFill>
                            <a:srgbClr val="0096D6"/>
                          </a:solidFill>
                        </a:rPr>
                        <a:t>B C</a:t>
                      </a:r>
                      <a:r>
                        <a:rPr lang="en-US" altLang="zh-CN" sz="1800" dirty="0" smtClean="0">
                          <a:solidFill>
                            <a:schemeClr val="tx1"/>
                          </a:solidFill>
                        </a:rPr>
                        <a:t> D E F G</a:t>
                      </a:r>
                      <a:endParaRPr lang="zh-CN" altLang="en-US" sz="18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2/7</a:t>
                      </a:r>
                      <a:endParaRPr lang="zh-CN" altLang="en-US" sz="1800" dirty="0" smtClean="0">
                        <a:solidFill>
                          <a:schemeClr val="tx1"/>
                        </a:solidFill>
                      </a:endParaRPr>
                    </a:p>
                  </a:txBody>
                  <a:tcPr/>
                </a:tc>
              </a:tr>
            </a:tbl>
          </a:graphicData>
        </a:graphic>
      </p:graphicFrame>
    </p:spTree>
    <p:extLst>
      <p:ext uri="{BB962C8B-B14F-4D97-AF65-F5344CB8AC3E}">
        <p14:creationId xmlns:p14="http://schemas.microsoft.com/office/powerpoint/2010/main" xmlns="" val="11574606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Problem Statement</a:t>
            </a:r>
            <a:endParaRPr lang="en-US" b="1" dirty="0"/>
          </a:p>
        </p:txBody>
      </p:sp>
      <p:sp>
        <p:nvSpPr>
          <p:cNvPr id="7" name="Text Placeholder 6"/>
          <p:cNvSpPr>
            <a:spLocks noGrp="1"/>
          </p:cNvSpPr>
          <p:nvPr>
            <p:ph idx="1"/>
          </p:nvPr>
        </p:nvSpPr>
        <p:spPr>
          <a:xfrm>
            <a:off x="331199" y="1062677"/>
            <a:ext cx="7361371" cy="4624387"/>
          </a:xfrm>
        </p:spPr>
        <p:txBody>
          <a:bodyPr>
            <a:normAutofit/>
          </a:bodyPr>
          <a:lstStyle/>
          <a:p>
            <a:pPr marL="285750" lvl="1" indent="-285750">
              <a:buFont typeface="Arial" pitchFamily="34" charset="0"/>
              <a:buChar char="•"/>
            </a:pPr>
            <a:r>
              <a:rPr lang="en-US" dirty="0" smtClean="0"/>
              <a:t>Propose a new interestingness measure</a:t>
            </a:r>
          </a:p>
          <a:p>
            <a:pPr marL="285750" lvl="1" indent="-285750">
              <a:buFont typeface="Arial" pitchFamily="34" charset="0"/>
              <a:buChar char="•"/>
            </a:pPr>
            <a:r>
              <a:rPr lang="en-US" b="1" i="1" dirty="0" smtClean="0"/>
              <a:t>Weighted Occupancy</a:t>
            </a:r>
          </a:p>
        </p:txBody>
      </p:sp>
      <p:sp>
        <p:nvSpPr>
          <p:cNvPr id="11" name="TextBox 10"/>
          <p:cNvSpPr txBox="1"/>
          <p:nvPr/>
        </p:nvSpPr>
        <p:spPr>
          <a:xfrm>
            <a:off x="2668114" y="5546762"/>
            <a:ext cx="2727846" cy="646331"/>
          </a:xfrm>
          <a:prstGeom prst="rect">
            <a:avLst/>
          </a:prstGeom>
          <a:noFill/>
        </p:spPr>
        <p:txBody>
          <a:bodyPr wrap="square" rtlCol="0">
            <a:spAutoFit/>
          </a:bodyPr>
          <a:lstStyle/>
          <a:p>
            <a:pPr defTabSz="457200" fontAlgn="auto">
              <a:spcBef>
                <a:spcPts val="0"/>
              </a:spcBef>
              <a:spcAft>
                <a:spcPts val="0"/>
              </a:spcAft>
            </a:pPr>
            <a:r>
              <a:rPr lang="en-US" sz="1800" dirty="0">
                <a:solidFill>
                  <a:prstClr val="black"/>
                </a:solidFill>
                <a:latin typeface="Arial"/>
                <a:ea typeface="+mn-ea"/>
                <a:cs typeface="+mn-cs"/>
              </a:rPr>
              <a:t>T</a:t>
            </a:r>
            <a:r>
              <a:rPr lang="en-US" sz="1800" dirty="0" smtClean="0">
                <a:solidFill>
                  <a:prstClr val="black"/>
                </a:solidFill>
                <a:latin typeface="Arial"/>
                <a:ea typeface="+mn-ea"/>
                <a:cs typeface="+mn-cs"/>
              </a:rPr>
              <a:t>he occupancy of {BC} = </a:t>
            </a:r>
            <a:endParaRPr lang="zh-CN" altLang="en-US" sz="1800" dirty="0" smtClean="0">
              <a:solidFill>
                <a:prstClr val="black"/>
              </a:solidFill>
              <a:latin typeface="Arial"/>
              <a:ea typeface="黑体"/>
              <a:cs typeface="+mn-cs"/>
            </a:endParaRPr>
          </a:p>
          <a:p>
            <a:pPr defTabSz="457200" fontAlgn="auto">
              <a:spcBef>
                <a:spcPts val="0"/>
              </a:spcBef>
              <a:spcAft>
                <a:spcPts val="0"/>
              </a:spcAft>
            </a:pPr>
            <a:endParaRPr lang="en-US" sz="1800" dirty="0">
              <a:solidFill>
                <a:prstClr val="black"/>
              </a:solidFill>
              <a:latin typeface="Arial"/>
              <a:ea typeface="+mn-ea"/>
              <a:cs typeface="+mn-cs"/>
            </a:endParaRPr>
          </a:p>
        </p:txBody>
      </p:sp>
      <p:graphicFrame>
        <p:nvGraphicFramePr>
          <p:cNvPr id="13" name="Object 12"/>
          <p:cNvGraphicFramePr>
            <a:graphicFrameLocks noChangeAspect="1"/>
          </p:cNvGraphicFramePr>
          <p:nvPr/>
        </p:nvGraphicFramePr>
        <p:xfrm>
          <a:off x="5262563" y="5133975"/>
          <a:ext cx="1516062" cy="1360488"/>
        </p:xfrm>
        <a:graphic>
          <a:graphicData uri="http://schemas.openxmlformats.org/presentationml/2006/ole">
            <p:oleObj spid="_x0000_s2050" name="Equation" r:id="rId4" imgW="545863" imgH="368140" progId="Equation.3">
              <p:embed/>
            </p:oleObj>
          </a:graphicData>
        </a:graphic>
      </p:graphicFrame>
      <p:graphicFrame>
        <p:nvGraphicFramePr>
          <p:cNvPr id="18" name="内容占位符 3"/>
          <p:cNvGraphicFramePr>
            <a:graphicFrameLocks/>
          </p:cNvGraphicFramePr>
          <p:nvPr>
            <p:extLst>
              <p:ext uri="{D42A27DB-BD31-4B8C-83A1-F6EECF244321}">
                <p14:modId xmlns:p14="http://schemas.microsoft.com/office/powerpoint/2010/main" xmlns="" val="193798020"/>
              </p:ext>
            </p:extLst>
          </p:nvPr>
        </p:nvGraphicFramePr>
        <p:xfrm>
          <a:off x="1675616" y="2320187"/>
          <a:ext cx="6016965" cy="2830348"/>
        </p:xfrm>
        <a:graphic>
          <a:graphicData uri="http://schemas.openxmlformats.org/drawingml/2006/table">
            <a:tbl>
              <a:tblPr firstRow="1" bandRow="1">
                <a:tableStyleId>{5C22544A-7EE6-4342-B048-85BDC9FD1C3A}</a:tableStyleId>
              </a:tblPr>
              <a:tblGrid>
                <a:gridCol w="1798329"/>
                <a:gridCol w="2109318"/>
                <a:gridCol w="2109318"/>
              </a:tblGrid>
              <a:tr h="387547">
                <a:tc>
                  <a:txBody>
                    <a:bodyPr/>
                    <a:lstStyle/>
                    <a:p>
                      <a:r>
                        <a:rPr lang="en-US" altLang="zh-CN" sz="1800" dirty="0" smtClean="0"/>
                        <a:t>Transaction No.</a:t>
                      </a:r>
                      <a:endParaRPr lang="zh-CN" altLang="en-US" sz="1800" dirty="0"/>
                    </a:p>
                  </a:txBody>
                  <a:tcPr/>
                </a:tc>
                <a:tc>
                  <a:txBody>
                    <a:bodyPr/>
                    <a:lstStyle/>
                    <a:p>
                      <a:r>
                        <a:rPr lang="en-US" altLang="zh-CN" sz="1800" dirty="0" smtClean="0"/>
                        <a:t>Items</a:t>
                      </a:r>
                      <a:endParaRPr lang="zh-CN" altLang="en-US" sz="1800" dirty="0"/>
                    </a:p>
                  </a:txBody>
                  <a:tcPr/>
                </a:tc>
                <a:tc>
                  <a:txBody>
                    <a:bodyPr/>
                    <a:lstStyle/>
                    <a:p>
                      <a:r>
                        <a:rPr lang="en-US" altLang="zh-CN" sz="1800" dirty="0" smtClean="0"/>
                        <a:t>Occupancy in</a:t>
                      </a:r>
                      <a:r>
                        <a:rPr lang="en-US" altLang="zh-CN" sz="1800" baseline="0" dirty="0" smtClean="0"/>
                        <a:t> this transaction</a:t>
                      </a:r>
                      <a:endParaRPr lang="zh-CN" altLang="en-US" sz="1800" dirty="0"/>
                    </a:p>
                  </a:txBody>
                  <a:tcPr/>
                </a:tc>
              </a:tr>
              <a:tr h="387547">
                <a:tc>
                  <a:txBody>
                    <a:bodyPr/>
                    <a:lstStyle/>
                    <a:p>
                      <a:r>
                        <a:rPr lang="en-US" altLang="zh-CN" sz="1800" dirty="0" smtClean="0"/>
                        <a:t>1</a:t>
                      </a:r>
                      <a:endParaRPr lang="zh-CN" altLang="en-US" sz="1800" dirty="0"/>
                    </a:p>
                  </a:txBody>
                  <a:tcPr/>
                </a:tc>
                <a:tc>
                  <a:txBody>
                    <a:bodyPr/>
                    <a:lstStyle/>
                    <a:p>
                      <a:r>
                        <a:rPr lang="en-US" altLang="zh-CN" sz="1800" dirty="0" smtClean="0">
                          <a:solidFill>
                            <a:srgbClr val="0096D6"/>
                          </a:solidFill>
                        </a:rPr>
                        <a:t>B(2) C(3)</a:t>
                      </a:r>
                      <a:r>
                        <a:rPr lang="en-US" altLang="zh-CN" sz="1800" dirty="0" smtClean="0">
                          <a:solidFill>
                            <a:schemeClr val="tx1"/>
                          </a:solidFill>
                        </a:rPr>
                        <a:t> E(5)</a:t>
                      </a:r>
                      <a:endParaRPr lang="zh-CN" altLang="en-US" sz="1800" dirty="0">
                        <a:solidFill>
                          <a:schemeClr val="tx1"/>
                        </a:solidFill>
                      </a:endParaRPr>
                    </a:p>
                  </a:txBody>
                  <a:tcPr/>
                </a:tc>
                <a:tc>
                  <a:txBody>
                    <a:bodyPr/>
                    <a:lstStyle/>
                    <a:p>
                      <a:r>
                        <a:rPr lang="en-US" altLang="zh-CN" sz="1800" dirty="0" smtClean="0">
                          <a:solidFill>
                            <a:schemeClr val="tx1"/>
                          </a:solidFill>
                        </a:rPr>
                        <a:t>5/10</a:t>
                      </a:r>
                      <a:endParaRPr lang="zh-CN" altLang="en-US" sz="1800" dirty="0">
                        <a:solidFill>
                          <a:schemeClr val="tx1"/>
                        </a:solidFill>
                      </a:endParaRPr>
                    </a:p>
                  </a:txBody>
                  <a:tcPr/>
                </a:tc>
              </a:tr>
              <a:tr h="387547">
                <a:tc>
                  <a:txBody>
                    <a:bodyPr/>
                    <a:lstStyle/>
                    <a:p>
                      <a:r>
                        <a:rPr lang="en-US" altLang="zh-CN" sz="1800" dirty="0" smtClean="0"/>
                        <a:t>2</a:t>
                      </a:r>
                      <a:endParaRPr lang="zh-CN" altLang="en-US" sz="1800" dirty="0"/>
                    </a:p>
                  </a:txBody>
                  <a:tcPr/>
                </a:tc>
                <a:tc>
                  <a:txBody>
                    <a:bodyPr/>
                    <a:lstStyle/>
                    <a:p>
                      <a:r>
                        <a:rPr lang="en-US" altLang="zh-CN" sz="1800" dirty="0" smtClean="0">
                          <a:solidFill>
                            <a:schemeClr val="tx1"/>
                          </a:solidFill>
                        </a:rPr>
                        <a:t>A(3) B(2)</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3</a:t>
                      </a:r>
                      <a:endParaRPr lang="zh-CN" altLang="en-US" sz="1800" dirty="0"/>
                    </a:p>
                  </a:txBody>
                  <a:tcPr/>
                </a:tc>
                <a:tc>
                  <a:txBody>
                    <a:bodyPr/>
                    <a:lstStyle/>
                    <a:p>
                      <a:r>
                        <a:rPr lang="en-US" altLang="zh-CN" sz="1800" dirty="0" smtClean="0">
                          <a:solidFill>
                            <a:schemeClr val="tx1"/>
                          </a:solidFill>
                        </a:rPr>
                        <a:t>A(2) </a:t>
                      </a:r>
                      <a:r>
                        <a:rPr lang="en-US" altLang="zh-CN" sz="1800" dirty="0" smtClean="0">
                          <a:solidFill>
                            <a:srgbClr val="0096D6"/>
                          </a:solidFill>
                        </a:rPr>
                        <a:t>B(3) C(4)</a:t>
                      </a:r>
                      <a:endParaRPr lang="zh-CN" altLang="en-US" sz="1800" dirty="0">
                        <a:solidFill>
                          <a:srgbClr val="0096D6"/>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7/9</a:t>
                      </a:r>
                      <a:endParaRPr lang="zh-CN" altLang="en-US" sz="1800" dirty="0" smtClean="0">
                        <a:solidFill>
                          <a:schemeClr val="tx1"/>
                        </a:solidFill>
                      </a:endParaRPr>
                    </a:p>
                  </a:txBody>
                  <a:tcPr/>
                </a:tc>
              </a:tr>
              <a:tr h="387547">
                <a:tc>
                  <a:txBody>
                    <a:bodyPr/>
                    <a:lstStyle/>
                    <a:p>
                      <a:r>
                        <a:rPr lang="en-US" altLang="zh-CN" sz="1800" dirty="0" smtClean="0"/>
                        <a:t>4</a:t>
                      </a:r>
                      <a:endParaRPr lang="zh-CN" altLang="en-US" sz="1800" dirty="0"/>
                    </a:p>
                  </a:txBody>
                  <a:tcPr/>
                </a:tc>
                <a:tc>
                  <a:txBody>
                    <a:bodyPr/>
                    <a:lstStyle/>
                    <a:p>
                      <a:r>
                        <a:rPr lang="en-US" altLang="zh-CN" sz="1800" dirty="0" smtClean="0">
                          <a:solidFill>
                            <a:schemeClr val="tx1"/>
                          </a:solidFill>
                        </a:rPr>
                        <a:t>A(4) B(2) D(3)</a:t>
                      </a:r>
                      <a:endParaRPr lang="zh-CN" altLang="en-US" sz="1800" dirty="0">
                        <a:solidFill>
                          <a:schemeClr val="tx1"/>
                        </a:solidFill>
                      </a:endParaRPr>
                    </a:p>
                  </a:txBody>
                  <a:tcPr/>
                </a:tc>
                <a:tc>
                  <a:txBody>
                    <a:bodyPr/>
                    <a:lstStyle/>
                    <a:p>
                      <a:endParaRPr lang="zh-CN" altLang="en-US" sz="1800" dirty="0">
                        <a:solidFill>
                          <a:schemeClr val="tx1"/>
                        </a:solidFill>
                      </a:endParaRPr>
                    </a:p>
                  </a:txBody>
                  <a:tcPr/>
                </a:tc>
              </a:tr>
              <a:tr h="387547">
                <a:tc>
                  <a:txBody>
                    <a:bodyPr/>
                    <a:lstStyle/>
                    <a:p>
                      <a:r>
                        <a:rPr lang="en-US" altLang="zh-CN" sz="1800" dirty="0" smtClean="0"/>
                        <a:t>5</a:t>
                      </a:r>
                      <a:endParaRPr lang="zh-CN" altLang="en-US" sz="1800" dirty="0"/>
                    </a:p>
                  </a:txBody>
                  <a:tcPr/>
                </a:tc>
                <a:tc>
                  <a:txBody>
                    <a:bodyPr/>
                    <a:lstStyle/>
                    <a:p>
                      <a:r>
                        <a:rPr lang="en-US" altLang="zh-CN" sz="1800" dirty="0" smtClean="0">
                          <a:solidFill>
                            <a:schemeClr val="tx1"/>
                          </a:solidFill>
                        </a:rPr>
                        <a:t>A(2) </a:t>
                      </a:r>
                      <a:r>
                        <a:rPr lang="en-US" altLang="zh-CN" sz="1800" dirty="0" smtClean="0">
                          <a:solidFill>
                            <a:srgbClr val="0096D6"/>
                          </a:solidFill>
                        </a:rPr>
                        <a:t>B(3) C(4)</a:t>
                      </a:r>
                      <a:r>
                        <a:rPr lang="en-US" altLang="zh-CN" sz="1800" dirty="0" smtClean="0">
                          <a:solidFill>
                            <a:schemeClr val="tx1"/>
                          </a:solidFill>
                        </a:rPr>
                        <a:t> D(1) E(2) F(2) G(1)</a:t>
                      </a:r>
                      <a:endParaRPr lang="zh-CN" altLang="en-US" sz="18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solidFill>
                        </a:rPr>
                        <a:t>7/15</a:t>
                      </a:r>
                      <a:endParaRPr lang="zh-CN" altLang="en-US" sz="1800" dirty="0" smtClean="0">
                        <a:solidFill>
                          <a:schemeClr val="tx1"/>
                        </a:solidFill>
                      </a:endParaRPr>
                    </a:p>
                  </a:txBody>
                  <a:tcPr/>
                </a:tc>
              </a:tr>
            </a:tbl>
          </a:graphicData>
        </a:graphic>
      </p:graphicFrame>
    </p:spTree>
    <p:extLst>
      <p:ext uri="{BB962C8B-B14F-4D97-AF65-F5344CB8AC3E}">
        <p14:creationId xmlns:p14="http://schemas.microsoft.com/office/powerpoint/2010/main" xmlns="" val="238623707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Problem Statement</a:t>
            </a:r>
            <a:endParaRPr lang="en-US" b="1" dirty="0"/>
          </a:p>
        </p:txBody>
      </p:sp>
      <p:sp>
        <p:nvSpPr>
          <p:cNvPr id="7" name="Text Placeholder 6"/>
          <p:cNvSpPr>
            <a:spLocks noGrp="1"/>
          </p:cNvSpPr>
          <p:nvPr>
            <p:ph idx="1"/>
          </p:nvPr>
        </p:nvSpPr>
        <p:spPr>
          <a:xfrm>
            <a:off x="331202" y="1062677"/>
            <a:ext cx="7550057" cy="4624387"/>
          </a:xfrm>
        </p:spPr>
        <p:txBody>
          <a:bodyPr>
            <a:normAutofit/>
          </a:bodyPr>
          <a:lstStyle/>
          <a:p>
            <a:pPr marL="285750" lvl="1" indent="-285750">
              <a:buFont typeface="Arial" pitchFamily="34" charset="0"/>
              <a:buChar char="•"/>
            </a:pPr>
            <a:r>
              <a:rPr lang="en-US" b="1" i="1" dirty="0" smtClean="0">
                <a:solidFill>
                  <a:schemeClr val="tx2">
                    <a:lumMod val="95000"/>
                    <a:lumOff val="5000"/>
                  </a:schemeClr>
                </a:solidFill>
              </a:rPr>
              <a:t>Dominant patterns</a:t>
            </a:r>
            <a:endParaRPr lang="en-US" b="1" dirty="0" smtClean="0">
              <a:solidFill>
                <a:schemeClr val="tx2">
                  <a:lumMod val="95000"/>
                  <a:lumOff val="5000"/>
                </a:schemeClr>
              </a:solidFill>
            </a:endParaRPr>
          </a:p>
          <a:p>
            <a:pPr marL="285750" lvl="1" indent="-285750">
              <a:buNone/>
            </a:pPr>
            <a:r>
              <a:rPr lang="en-US" dirty="0" smtClean="0"/>
              <a:t>	occupancy is bigger than a parameter </a:t>
            </a:r>
            <a:r>
              <a:rPr lang="el-GR" dirty="0" smtClean="0">
                <a:solidFill>
                  <a:srgbClr val="00B0F0"/>
                </a:solidFill>
              </a:rPr>
              <a:t>β</a:t>
            </a:r>
            <a:endParaRPr lang="en-US" b="1" i="1" dirty="0" smtClean="0"/>
          </a:p>
        </p:txBody>
      </p:sp>
      <p:grpSp>
        <p:nvGrpSpPr>
          <p:cNvPr id="3" name="Group 7"/>
          <p:cNvGrpSpPr/>
          <p:nvPr/>
        </p:nvGrpSpPr>
        <p:grpSpPr>
          <a:xfrm>
            <a:off x="2824118" y="5591013"/>
            <a:ext cx="3830293" cy="937124"/>
            <a:chOff x="2441564" y="4236811"/>
            <a:chExt cx="3188414" cy="702843"/>
          </a:xfrm>
        </p:grpSpPr>
        <p:sp>
          <p:nvSpPr>
            <p:cNvPr id="11" name="TextBox 10"/>
            <p:cNvSpPr txBox="1"/>
            <p:nvPr/>
          </p:nvSpPr>
          <p:spPr>
            <a:xfrm>
              <a:off x="2441564" y="4247156"/>
              <a:ext cx="3188414" cy="692498"/>
            </a:xfrm>
            <a:prstGeom prst="rect">
              <a:avLst/>
            </a:prstGeom>
            <a:noFill/>
          </p:spPr>
          <p:txBody>
            <a:bodyPr wrap="square" rtlCol="0">
              <a:spAutoFit/>
            </a:bodyPr>
            <a:lstStyle/>
            <a:p>
              <a:pPr defTabSz="457200" fontAlgn="auto">
                <a:spcBef>
                  <a:spcPts val="0"/>
                </a:spcBef>
                <a:spcAft>
                  <a:spcPts val="0"/>
                </a:spcAft>
              </a:pPr>
              <a:r>
                <a:rPr lang="en-US" sz="1800" dirty="0">
                  <a:solidFill>
                    <a:prstClr val="black"/>
                  </a:solidFill>
                  <a:latin typeface="Arial"/>
                  <a:ea typeface="+mn-ea"/>
                  <a:cs typeface="+mn-cs"/>
                </a:rPr>
                <a:t>T</a:t>
              </a:r>
              <a:r>
                <a:rPr lang="en-US" sz="1800" dirty="0" smtClean="0">
                  <a:solidFill>
                    <a:prstClr val="black"/>
                  </a:solidFill>
                  <a:latin typeface="Arial"/>
                  <a:ea typeface="+mn-ea"/>
                  <a:cs typeface="+mn-cs"/>
                </a:rPr>
                <a:t>he occupancy of {</a:t>
              </a:r>
              <a:r>
                <a:rPr lang="en-US" sz="1800" dirty="0" smtClean="0">
                  <a:solidFill>
                    <a:srgbClr val="00B0F0"/>
                  </a:solidFill>
                  <a:latin typeface="Arial"/>
                  <a:ea typeface="+mn-ea"/>
                  <a:cs typeface="+mn-cs"/>
                </a:rPr>
                <a:t>BC</a:t>
              </a:r>
              <a:r>
                <a:rPr lang="en-US" sz="1800" dirty="0" smtClean="0">
                  <a:solidFill>
                    <a:prstClr val="black"/>
                  </a:solidFill>
                  <a:latin typeface="Arial"/>
                  <a:ea typeface="+mn-ea"/>
                  <a:cs typeface="+mn-cs"/>
                </a:rPr>
                <a:t>}  </a:t>
              </a:r>
              <a:endParaRPr lang="zh-CN" altLang="en-US" sz="1800" dirty="0" smtClean="0">
                <a:solidFill>
                  <a:prstClr val="black"/>
                </a:solidFill>
                <a:latin typeface="Arial"/>
                <a:ea typeface="黑体"/>
                <a:cs typeface="+mn-cs"/>
              </a:endParaRPr>
            </a:p>
            <a:p>
              <a:pPr defTabSz="457200" fontAlgn="auto">
                <a:spcBef>
                  <a:spcPts val="0"/>
                </a:spcBef>
                <a:spcAft>
                  <a:spcPts val="0"/>
                </a:spcAft>
              </a:pPr>
              <a:r>
                <a:rPr lang="en-US" altLang="zh-CN" sz="1800" dirty="0" smtClean="0">
                  <a:solidFill>
                    <a:prstClr val="black"/>
                  </a:solidFill>
                  <a:latin typeface="Arial"/>
                  <a:ea typeface="黑体"/>
                  <a:cs typeface="+mn-cs"/>
                </a:rPr>
                <a:t>{</a:t>
              </a:r>
              <a:r>
                <a:rPr lang="en-US" altLang="zh-CN" sz="1800" dirty="0" smtClean="0">
                  <a:solidFill>
                    <a:srgbClr val="00B0F0"/>
                  </a:solidFill>
                  <a:latin typeface="Arial"/>
                  <a:ea typeface="黑体"/>
                  <a:cs typeface="+mn-cs"/>
                </a:rPr>
                <a:t>BC</a:t>
              </a:r>
              <a:r>
                <a:rPr lang="en-US" altLang="zh-CN" sz="1800" dirty="0" smtClean="0">
                  <a:solidFill>
                    <a:prstClr val="black"/>
                  </a:solidFill>
                  <a:latin typeface="Arial"/>
                  <a:ea typeface="黑体"/>
                  <a:cs typeface="+mn-cs"/>
                </a:rPr>
                <a:t>} is dominant when </a:t>
              </a:r>
              <a:r>
                <a:rPr lang="el-GR" sz="1800" dirty="0" smtClean="0">
                  <a:solidFill>
                    <a:srgbClr val="00B0F0"/>
                  </a:solidFill>
                  <a:latin typeface="Arial"/>
                  <a:ea typeface="+mn-ea"/>
                  <a:cs typeface="+mn-cs"/>
                </a:rPr>
                <a:t>β</a:t>
              </a:r>
              <a:r>
                <a:rPr lang="en-US" sz="1800" dirty="0" smtClean="0">
                  <a:solidFill>
                    <a:srgbClr val="00B0F0"/>
                  </a:solidFill>
                  <a:latin typeface="Arial"/>
                  <a:ea typeface="+mn-ea"/>
                  <a:cs typeface="+mn-cs"/>
                </a:rPr>
                <a:t> </a:t>
              </a:r>
              <a:r>
                <a:rPr lang="en-US" sz="1800" dirty="0" smtClean="0">
                  <a:solidFill>
                    <a:prstClr val="black"/>
                  </a:solidFill>
                  <a:latin typeface="Arial"/>
                  <a:ea typeface="+mn-ea"/>
                  <a:cs typeface="+mn-cs"/>
                </a:rPr>
                <a:t>= 0.5</a:t>
              </a:r>
              <a:endParaRPr lang="zh-CN" altLang="en-US" sz="1800" dirty="0" smtClean="0">
                <a:solidFill>
                  <a:prstClr val="black"/>
                </a:solidFill>
                <a:latin typeface="Arial"/>
                <a:ea typeface="黑体"/>
                <a:cs typeface="+mn-cs"/>
              </a:endParaRPr>
            </a:p>
            <a:p>
              <a:pPr defTabSz="457200" fontAlgn="auto">
                <a:spcBef>
                  <a:spcPts val="0"/>
                </a:spcBef>
                <a:spcAft>
                  <a:spcPts val="0"/>
                </a:spcAft>
              </a:pPr>
              <a:endParaRPr lang="en-US" sz="1800" dirty="0">
                <a:solidFill>
                  <a:prstClr val="black"/>
                </a:solidFill>
                <a:latin typeface="Arial"/>
                <a:ea typeface="+mn-ea"/>
                <a:cs typeface="+mn-cs"/>
              </a:endParaRPr>
            </a:p>
          </p:txBody>
        </p:sp>
        <p:graphicFrame>
          <p:nvGraphicFramePr>
            <p:cNvPr id="13" name="Object 12"/>
            <p:cNvGraphicFramePr>
              <a:graphicFrameLocks noChangeAspect="1"/>
            </p:cNvGraphicFramePr>
            <p:nvPr/>
          </p:nvGraphicFramePr>
          <p:xfrm>
            <a:off x="4547494" y="4236811"/>
            <a:ext cx="774700" cy="352425"/>
          </p:xfrm>
          <a:graphic>
            <a:graphicData uri="http://schemas.openxmlformats.org/presentationml/2006/ole">
              <p:oleObj spid="_x0000_s3074" name="Equation" r:id="rId4" imgW="279158" imgH="126890" progId="Equation.3">
                <p:embed/>
              </p:oleObj>
            </a:graphicData>
          </a:graphic>
        </p:graphicFrame>
      </p:grpSp>
      <p:graphicFrame>
        <p:nvGraphicFramePr>
          <p:cNvPr id="8" name="内容占位符 3"/>
          <p:cNvGraphicFramePr>
            <a:graphicFrameLocks/>
          </p:cNvGraphicFramePr>
          <p:nvPr>
            <p:extLst>
              <p:ext uri="{D42A27DB-BD31-4B8C-83A1-F6EECF244321}">
                <p14:modId xmlns:p14="http://schemas.microsoft.com/office/powerpoint/2010/main" xmlns="" val="901119854"/>
              </p:ext>
            </p:extLst>
          </p:nvPr>
        </p:nvGraphicFramePr>
        <p:xfrm>
          <a:off x="2303397" y="2102462"/>
          <a:ext cx="4649247" cy="3437085"/>
        </p:xfrm>
        <a:graphic>
          <a:graphicData uri="http://schemas.openxmlformats.org/drawingml/2006/table">
            <a:tbl>
              <a:tblPr firstRow="1" bandRow="1">
                <a:tableStyleId>{5C22544A-7EE6-4342-B048-85BDC9FD1C3A}</a:tableStyleId>
              </a:tblPr>
              <a:tblGrid>
                <a:gridCol w="2139620"/>
                <a:gridCol w="2509627"/>
              </a:tblGrid>
              <a:tr h="853440">
                <a:tc>
                  <a:txBody>
                    <a:bodyPr/>
                    <a:lstStyle/>
                    <a:p>
                      <a:r>
                        <a:rPr lang="en-US" altLang="zh-CN" sz="2400" dirty="0" smtClean="0"/>
                        <a:t>Transaction No.</a:t>
                      </a:r>
                      <a:endParaRPr lang="zh-CN" altLang="en-US" sz="2400" dirty="0"/>
                    </a:p>
                  </a:txBody>
                  <a:tcPr marT="60960" marB="60960"/>
                </a:tc>
                <a:tc>
                  <a:txBody>
                    <a:bodyPr/>
                    <a:lstStyle/>
                    <a:p>
                      <a:r>
                        <a:rPr lang="en-US" altLang="zh-CN" sz="2400" dirty="0" smtClean="0"/>
                        <a:t>Items</a:t>
                      </a:r>
                      <a:endParaRPr lang="zh-CN" altLang="en-US" sz="2400" dirty="0"/>
                    </a:p>
                  </a:txBody>
                  <a:tcPr marT="60960" marB="60960"/>
                </a:tc>
              </a:tr>
              <a:tr h="516729">
                <a:tc>
                  <a:txBody>
                    <a:bodyPr/>
                    <a:lstStyle/>
                    <a:p>
                      <a:r>
                        <a:rPr lang="en-US" altLang="zh-CN" sz="2400" dirty="0" smtClean="0"/>
                        <a:t>1</a:t>
                      </a:r>
                      <a:endParaRPr lang="zh-CN" altLang="en-US" sz="2400" dirty="0"/>
                    </a:p>
                  </a:txBody>
                  <a:tcPr marT="60960" marB="60960"/>
                </a:tc>
                <a:tc>
                  <a:txBody>
                    <a:bodyPr/>
                    <a:lstStyle/>
                    <a:p>
                      <a:r>
                        <a:rPr lang="en-US" altLang="zh-CN" sz="2400" dirty="0" smtClean="0">
                          <a:solidFill>
                            <a:srgbClr val="0096D6"/>
                          </a:solidFill>
                        </a:rPr>
                        <a:t>B C</a:t>
                      </a:r>
                      <a:r>
                        <a:rPr lang="en-US" altLang="zh-CN" sz="2400" dirty="0" smtClean="0">
                          <a:solidFill>
                            <a:schemeClr val="tx1"/>
                          </a:solidFill>
                        </a:rPr>
                        <a:t> E</a:t>
                      </a:r>
                      <a:endParaRPr lang="zh-CN" altLang="en-US" sz="2400" dirty="0">
                        <a:solidFill>
                          <a:schemeClr val="tx1"/>
                        </a:solidFill>
                      </a:endParaRPr>
                    </a:p>
                  </a:txBody>
                  <a:tcPr marT="60960" marB="60960"/>
                </a:tc>
              </a:tr>
              <a:tr h="516729">
                <a:tc>
                  <a:txBody>
                    <a:bodyPr/>
                    <a:lstStyle/>
                    <a:p>
                      <a:r>
                        <a:rPr lang="en-US" altLang="zh-CN" sz="2400" dirty="0" smtClean="0"/>
                        <a:t>2</a:t>
                      </a:r>
                      <a:endParaRPr lang="zh-CN" altLang="en-US" sz="2400" dirty="0"/>
                    </a:p>
                  </a:txBody>
                  <a:tcPr marT="60960" marB="60960"/>
                </a:tc>
                <a:tc>
                  <a:txBody>
                    <a:bodyPr/>
                    <a:lstStyle/>
                    <a:p>
                      <a:r>
                        <a:rPr lang="en-US" altLang="zh-CN" sz="2400" dirty="0" smtClean="0">
                          <a:solidFill>
                            <a:schemeClr val="tx1"/>
                          </a:solidFill>
                        </a:rPr>
                        <a:t>A B</a:t>
                      </a:r>
                      <a:endParaRPr lang="zh-CN" altLang="en-US" sz="2400" dirty="0">
                        <a:solidFill>
                          <a:schemeClr val="tx1"/>
                        </a:solidFill>
                      </a:endParaRPr>
                    </a:p>
                  </a:txBody>
                  <a:tcPr marT="60960" marB="60960"/>
                </a:tc>
              </a:tr>
              <a:tr h="516729">
                <a:tc>
                  <a:txBody>
                    <a:bodyPr/>
                    <a:lstStyle/>
                    <a:p>
                      <a:r>
                        <a:rPr lang="en-US" altLang="zh-CN" sz="2400" dirty="0" smtClean="0"/>
                        <a:t>3</a:t>
                      </a:r>
                      <a:endParaRPr lang="zh-CN" altLang="en-US" sz="2400" dirty="0"/>
                    </a:p>
                  </a:txBody>
                  <a:tcPr marT="60960" marB="60960"/>
                </a:tc>
                <a:tc>
                  <a:txBody>
                    <a:bodyPr/>
                    <a:lstStyle/>
                    <a:p>
                      <a:r>
                        <a:rPr lang="en-US" altLang="zh-CN" sz="2400" dirty="0" smtClean="0">
                          <a:solidFill>
                            <a:schemeClr val="tx1"/>
                          </a:solidFill>
                        </a:rPr>
                        <a:t>A </a:t>
                      </a:r>
                      <a:r>
                        <a:rPr lang="en-US" altLang="zh-CN" sz="2400" dirty="0" smtClean="0">
                          <a:solidFill>
                            <a:srgbClr val="0096D6"/>
                          </a:solidFill>
                        </a:rPr>
                        <a:t>B C</a:t>
                      </a:r>
                      <a:endParaRPr lang="zh-CN" altLang="en-US" sz="2400" dirty="0">
                        <a:solidFill>
                          <a:srgbClr val="0096D6"/>
                        </a:solidFill>
                      </a:endParaRPr>
                    </a:p>
                  </a:txBody>
                  <a:tcPr marT="60960" marB="60960"/>
                </a:tc>
              </a:tr>
              <a:tr h="516729">
                <a:tc>
                  <a:txBody>
                    <a:bodyPr/>
                    <a:lstStyle/>
                    <a:p>
                      <a:r>
                        <a:rPr lang="en-US" altLang="zh-CN" sz="2400" dirty="0" smtClean="0"/>
                        <a:t>4</a:t>
                      </a:r>
                      <a:endParaRPr lang="zh-CN" altLang="en-US" sz="2400" dirty="0"/>
                    </a:p>
                  </a:txBody>
                  <a:tcPr marT="60960" marB="60960"/>
                </a:tc>
                <a:tc>
                  <a:txBody>
                    <a:bodyPr/>
                    <a:lstStyle/>
                    <a:p>
                      <a:r>
                        <a:rPr lang="en-US" altLang="zh-CN" sz="2400" dirty="0" smtClean="0">
                          <a:solidFill>
                            <a:schemeClr val="tx1"/>
                          </a:solidFill>
                        </a:rPr>
                        <a:t>A B D</a:t>
                      </a:r>
                      <a:endParaRPr lang="zh-CN" altLang="en-US" sz="2400" dirty="0">
                        <a:solidFill>
                          <a:schemeClr val="tx1"/>
                        </a:solidFill>
                      </a:endParaRPr>
                    </a:p>
                  </a:txBody>
                  <a:tcPr marT="60960" marB="60960"/>
                </a:tc>
              </a:tr>
              <a:tr h="516729">
                <a:tc>
                  <a:txBody>
                    <a:bodyPr/>
                    <a:lstStyle/>
                    <a:p>
                      <a:r>
                        <a:rPr lang="en-US" altLang="zh-CN" sz="2400" dirty="0" smtClean="0"/>
                        <a:t>5</a:t>
                      </a:r>
                      <a:endParaRPr lang="zh-CN" altLang="en-US" sz="2400" dirty="0"/>
                    </a:p>
                  </a:txBody>
                  <a:tcPr marT="60960" marB="60960"/>
                </a:tc>
                <a:tc>
                  <a:txBody>
                    <a:bodyPr/>
                    <a:lstStyle/>
                    <a:p>
                      <a:r>
                        <a:rPr lang="en-US" altLang="zh-CN" sz="2400" dirty="0" smtClean="0">
                          <a:solidFill>
                            <a:schemeClr val="tx1"/>
                          </a:solidFill>
                        </a:rPr>
                        <a:t>A </a:t>
                      </a:r>
                      <a:r>
                        <a:rPr lang="en-US" altLang="zh-CN" sz="2400" dirty="0" smtClean="0">
                          <a:solidFill>
                            <a:srgbClr val="0096D6"/>
                          </a:solidFill>
                        </a:rPr>
                        <a:t>B C</a:t>
                      </a:r>
                      <a:r>
                        <a:rPr lang="en-US" altLang="zh-CN" sz="2400" dirty="0" smtClean="0">
                          <a:solidFill>
                            <a:schemeClr val="tx1"/>
                          </a:solidFill>
                        </a:rPr>
                        <a:t> D E F G</a:t>
                      </a:r>
                      <a:endParaRPr lang="zh-CN" altLang="en-US" sz="2400" dirty="0">
                        <a:solidFill>
                          <a:schemeClr val="tx1"/>
                        </a:solidFill>
                      </a:endParaRPr>
                    </a:p>
                  </a:txBody>
                  <a:tcPr marT="60960" marB="60960"/>
                </a:tc>
              </a:tr>
            </a:tbl>
          </a:graphicData>
        </a:graphic>
      </p:graphicFrame>
      <p:sp>
        <p:nvSpPr>
          <p:cNvPr id="9" name="TextBox 8"/>
          <p:cNvSpPr txBox="1"/>
          <p:nvPr/>
        </p:nvSpPr>
        <p:spPr>
          <a:xfrm>
            <a:off x="611560" y="6237312"/>
            <a:ext cx="6787371" cy="461665"/>
          </a:xfrm>
          <a:prstGeom prst="rect">
            <a:avLst/>
          </a:prstGeom>
          <a:noFill/>
        </p:spPr>
        <p:txBody>
          <a:bodyPr wrap="none" rtlCol="0">
            <a:spAutoFit/>
          </a:bodyPr>
          <a:lstStyle/>
          <a:p>
            <a:r>
              <a:rPr lang="en-US" altLang="zh-CN" sz="2400" b="1" dirty="0" smtClean="0">
                <a:solidFill>
                  <a:srgbClr val="FF0000"/>
                </a:solidFill>
              </a:rPr>
              <a:t>Notice: difference from maximal frequent patterns?</a:t>
            </a:r>
            <a:endParaRPr lang="zh-CN" altLang="en-US" sz="2400" b="1" dirty="0">
              <a:solidFill>
                <a:srgbClr val="FF0000"/>
              </a:solidFill>
            </a:endParaRPr>
          </a:p>
        </p:txBody>
      </p:sp>
    </p:spTree>
    <p:extLst>
      <p:ext uri="{BB962C8B-B14F-4D97-AF65-F5344CB8AC3E}">
        <p14:creationId xmlns:p14="http://schemas.microsoft.com/office/powerpoint/2010/main" xmlns="" val="42275190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Problem Statement</a:t>
            </a:r>
            <a:endParaRPr lang="en-US" b="1" dirty="0"/>
          </a:p>
        </p:txBody>
      </p:sp>
      <p:sp>
        <p:nvSpPr>
          <p:cNvPr id="7" name="Text Placeholder 6"/>
          <p:cNvSpPr>
            <a:spLocks noGrp="1"/>
          </p:cNvSpPr>
          <p:nvPr>
            <p:ph idx="1"/>
          </p:nvPr>
        </p:nvSpPr>
        <p:spPr>
          <a:xfrm>
            <a:off x="331200" y="1062677"/>
            <a:ext cx="8465070" cy="4624387"/>
          </a:xfrm>
        </p:spPr>
        <p:txBody>
          <a:bodyPr>
            <a:normAutofit/>
          </a:bodyPr>
          <a:lstStyle/>
          <a:p>
            <a:pPr marL="285750" lvl="1" indent="-285750">
              <a:buFont typeface="Arial" pitchFamily="34" charset="0"/>
              <a:buChar char="•"/>
            </a:pPr>
            <a:r>
              <a:rPr lang="en-US" sz="2400" b="1" i="1" dirty="0" smtClean="0">
                <a:solidFill>
                  <a:schemeClr val="tx2">
                    <a:lumMod val="95000"/>
                    <a:lumOff val="5000"/>
                  </a:schemeClr>
                </a:solidFill>
              </a:rPr>
              <a:t>Qualified patterns</a:t>
            </a:r>
            <a:r>
              <a:rPr lang="en-US" sz="2400" dirty="0" smtClean="0"/>
              <a:t>, which are both frequent and dominant</a:t>
            </a:r>
          </a:p>
          <a:p>
            <a:pPr marL="285750" lvl="1" indent="-285750">
              <a:buFont typeface="Arial" pitchFamily="34" charset="0"/>
              <a:buChar char="•"/>
            </a:pPr>
            <a:r>
              <a:rPr lang="en-US" sz="2400" b="1" i="1" dirty="0" smtClean="0">
                <a:solidFill>
                  <a:schemeClr val="tx2">
                    <a:lumMod val="95000"/>
                    <a:lumOff val="5000"/>
                  </a:schemeClr>
                </a:solidFill>
              </a:rPr>
              <a:t>Quality</a:t>
            </a:r>
            <a:endParaRPr lang="en-US" sz="2400" b="1" dirty="0" smtClean="0">
              <a:solidFill>
                <a:schemeClr val="tx2">
                  <a:lumMod val="95000"/>
                  <a:lumOff val="5000"/>
                </a:schemeClr>
              </a:solidFill>
            </a:endParaRPr>
          </a:p>
          <a:p>
            <a:pPr marL="285750" lvl="1" indent="-285750">
              <a:buFont typeface="Arial" pitchFamily="34" charset="0"/>
              <a:buChar char="•"/>
            </a:pPr>
            <a:endParaRPr lang="en-US" sz="2400" dirty="0" smtClean="0"/>
          </a:p>
          <a:p>
            <a:pPr marL="285750" lvl="1" indent="-285750">
              <a:buNone/>
            </a:pPr>
            <a:endParaRPr lang="en-US" sz="2400" dirty="0" smtClean="0"/>
          </a:p>
          <a:p>
            <a:pPr marL="285750" lvl="1" indent="-285750">
              <a:buFont typeface="Arial" pitchFamily="34" charset="0"/>
              <a:buChar char="•"/>
            </a:pPr>
            <a:r>
              <a:rPr lang="en-US" sz="2400" dirty="0" smtClean="0"/>
              <a:t>Task: </a:t>
            </a:r>
            <a:r>
              <a:rPr lang="en-US" sz="2400" b="1" dirty="0" smtClean="0">
                <a:solidFill>
                  <a:srgbClr val="0070C0"/>
                </a:solidFill>
              </a:rPr>
              <a:t>Top qualified pattern mining</a:t>
            </a:r>
            <a:endParaRPr lang="en-US" sz="1800" b="1" dirty="0" smtClean="0">
              <a:solidFill>
                <a:srgbClr val="0070C0"/>
              </a:solidFill>
            </a:endParaRPr>
          </a:p>
        </p:txBody>
      </p:sp>
      <p:pic>
        <p:nvPicPr>
          <p:cNvPr id="114691" name="Picture 3"/>
          <p:cNvPicPr>
            <a:picLocks noChangeAspect="1" noChangeArrowheads="1"/>
          </p:cNvPicPr>
          <p:nvPr/>
        </p:nvPicPr>
        <p:blipFill>
          <a:blip r:embed="rId3" cstate="print"/>
          <a:srcRect/>
          <a:stretch>
            <a:fillRect/>
          </a:stretch>
        </p:blipFill>
        <p:spPr bwMode="auto">
          <a:xfrm>
            <a:off x="2434461" y="3806509"/>
            <a:ext cx="4895252" cy="3036977"/>
          </a:xfrm>
          <a:prstGeom prst="rect">
            <a:avLst/>
          </a:prstGeom>
          <a:noFill/>
          <a:ln w="9525">
            <a:noFill/>
            <a:miter lim="800000"/>
            <a:headEnd/>
            <a:tailEnd/>
          </a:ln>
        </p:spPr>
      </p:pic>
      <p:grpSp>
        <p:nvGrpSpPr>
          <p:cNvPr id="3" name="Group 17"/>
          <p:cNvGrpSpPr/>
          <p:nvPr/>
        </p:nvGrpSpPr>
        <p:grpSpPr>
          <a:xfrm>
            <a:off x="2423890" y="1788895"/>
            <a:ext cx="4224037" cy="1180247"/>
            <a:chOff x="2423890" y="1585699"/>
            <a:chExt cx="4224037" cy="1180247"/>
          </a:xfrm>
        </p:grpSpPr>
        <p:pic>
          <p:nvPicPr>
            <p:cNvPr id="138242" name="Picture 2"/>
            <p:cNvPicPr>
              <a:picLocks noChangeAspect="1" noChangeArrowheads="1"/>
            </p:cNvPicPr>
            <p:nvPr/>
          </p:nvPicPr>
          <p:blipFill>
            <a:blip r:embed="rId4" cstate="print"/>
            <a:srcRect/>
            <a:stretch>
              <a:fillRect/>
            </a:stretch>
          </p:blipFill>
          <p:spPr bwMode="auto">
            <a:xfrm>
              <a:off x="2597608" y="1585699"/>
              <a:ext cx="2747282" cy="478439"/>
            </a:xfrm>
            <a:prstGeom prst="rect">
              <a:avLst/>
            </a:prstGeom>
            <a:noFill/>
            <a:ln w="9525">
              <a:noFill/>
              <a:miter lim="800000"/>
              <a:headEnd/>
              <a:tailEnd/>
            </a:ln>
          </p:spPr>
        </p:pic>
        <p:sp>
          <p:nvSpPr>
            <p:cNvPr id="6" name="TextBox 5"/>
            <p:cNvSpPr txBox="1"/>
            <p:nvPr/>
          </p:nvSpPr>
          <p:spPr>
            <a:xfrm>
              <a:off x="2423890" y="2365836"/>
              <a:ext cx="1005275" cy="400110"/>
            </a:xfrm>
            <a:prstGeom prst="rect">
              <a:avLst/>
            </a:prstGeom>
            <a:noFill/>
          </p:spPr>
          <p:txBody>
            <a:bodyPr wrap="none" rtlCol="0">
              <a:spAutoFit/>
            </a:bodyPr>
            <a:lstStyle/>
            <a:p>
              <a:r>
                <a:rPr lang="en-US" sz="2000" dirty="0" smtClean="0"/>
                <a:t>support</a:t>
              </a:r>
              <a:endParaRPr lang="en-US" sz="2000" dirty="0"/>
            </a:p>
          </p:txBody>
        </p:sp>
        <p:sp>
          <p:nvSpPr>
            <p:cNvPr id="8" name="TextBox 7"/>
            <p:cNvSpPr txBox="1"/>
            <p:nvPr/>
          </p:nvSpPr>
          <p:spPr>
            <a:xfrm>
              <a:off x="5275948" y="2358579"/>
              <a:ext cx="1371979" cy="400110"/>
            </a:xfrm>
            <a:prstGeom prst="rect">
              <a:avLst/>
            </a:prstGeom>
            <a:noFill/>
          </p:spPr>
          <p:txBody>
            <a:bodyPr wrap="none" rtlCol="0">
              <a:spAutoFit/>
            </a:bodyPr>
            <a:lstStyle/>
            <a:p>
              <a:r>
                <a:rPr lang="en-US" sz="2000" dirty="0" smtClean="0"/>
                <a:t>occupancy</a:t>
              </a:r>
              <a:endParaRPr lang="en-US" sz="2000" dirty="0"/>
            </a:p>
          </p:txBody>
        </p:sp>
        <p:cxnSp>
          <p:nvCxnSpPr>
            <p:cNvPr id="10" name="Straight Arrow Connector 9"/>
            <p:cNvCxnSpPr/>
            <p:nvPr/>
          </p:nvCxnSpPr>
          <p:spPr bwMode="auto">
            <a:xfrm flipH="1">
              <a:off x="3048005" y="2046522"/>
              <a:ext cx="609601" cy="406400"/>
            </a:xfrm>
            <a:prstGeom prst="straightConnector1">
              <a:avLst/>
            </a:prstGeom>
            <a:noFill/>
            <a:ln w="22225" cap="rnd" cmpd="sng" algn="ctr">
              <a:solidFill>
                <a:schemeClr val="tx1">
                  <a:lumMod val="95000"/>
                  <a:lumOff val="5000"/>
                </a:schemeClr>
              </a:solidFill>
              <a:prstDash val="solid"/>
              <a:round/>
              <a:headEnd type="none" w="med" len="med"/>
              <a:tailEnd type="arrow"/>
            </a:ln>
            <a:effectLst/>
          </p:spPr>
        </p:cxnSp>
        <p:cxnSp>
          <p:nvCxnSpPr>
            <p:cNvPr id="14" name="Straight Arrow Connector 13"/>
            <p:cNvCxnSpPr/>
            <p:nvPr/>
          </p:nvCxnSpPr>
          <p:spPr bwMode="auto">
            <a:xfrm>
              <a:off x="4789720" y="2061037"/>
              <a:ext cx="1059542" cy="377371"/>
            </a:xfrm>
            <a:prstGeom prst="straightConnector1">
              <a:avLst/>
            </a:prstGeom>
            <a:noFill/>
            <a:ln w="22225" cap="rnd" cmpd="sng" algn="ctr">
              <a:solidFill>
                <a:schemeClr val="tx1">
                  <a:lumMod val="95000"/>
                  <a:lumOff val="5000"/>
                </a:schemeClr>
              </a:solidFill>
              <a:prstDash val="solid"/>
              <a:round/>
              <a:headEnd type="none" w="med" len="med"/>
              <a:tailEnd type="arrow"/>
            </a:ln>
            <a:effectLst/>
          </p:spPr>
        </p:cxnSp>
      </p:grpSp>
    </p:spTree>
    <p:extLst>
      <p:ext uri="{BB962C8B-B14F-4D97-AF65-F5344CB8AC3E}">
        <p14:creationId xmlns:p14="http://schemas.microsoft.com/office/powerpoint/2010/main" xmlns="" val="42384523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99" y="452534"/>
            <a:ext cx="8481600" cy="430887"/>
          </a:xfrm>
        </p:spPr>
        <p:txBody>
          <a:bodyPr>
            <a:normAutofit fontScale="90000"/>
          </a:bodyPr>
          <a:lstStyle/>
          <a:p>
            <a:r>
              <a:rPr lang="en-US" b="1" dirty="0" smtClean="0"/>
              <a:t>Motivating Application</a:t>
            </a:r>
            <a:endParaRPr lang="en-US" b="1" dirty="0"/>
          </a:p>
        </p:txBody>
      </p:sp>
      <p:sp>
        <p:nvSpPr>
          <p:cNvPr id="7" name="Text Placeholder 6"/>
          <p:cNvSpPr>
            <a:spLocks noGrp="1"/>
          </p:cNvSpPr>
          <p:nvPr>
            <p:ph idx="1"/>
          </p:nvPr>
        </p:nvSpPr>
        <p:spPr>
          <a:xfrm>
            <a:off x="331200" y="1062677"/>
            <a:ext cx="8091584" cy="4624387"/>
          </a:xfrm>
        </p:spPr>
        <p:txBody>
          <a:bodyPr>
            <a:normAutofit/>
          </a:bodyPr>
          <a:lstStyle/>
          <a:p>
            <a:pPr marL="285750" lvl="1" indent="-285750">
              <a:buFont typeface="Wingdings" pitchFamily="2" charset="2"/>
              <a:buChar char="§"/>
            </a:pPr>
            <a:r>
              <a:rPr lang="en-US" dirty="0" smtClean="0"/>
              <a:t>Web page printing: </a:t>
            </a:r>
            <a:r>
              <a:rPr lang="en-US" dirty="0" smtClean="0">
                <a:solidFill>
                  <a:srgbClr val="00B0F0"/>
                </a:solidFill>
              </a:rPr>
              <a:t>HP Smart Print</a:t>
            </a:r>
          </a:p>
          <a:p>
            <a:pPr marL="455613" lvl="2" indent="-285750">
              <a:buFont typeface="Arial" pitchFamily="34" charset="0"/>
              <a:buChar char="•"/>
            </a:pPr>
            <a:r>
              <a:rPr lang="en-US" sz="2200" dirty="0" smtClean="0"/>
              <a:t>First-round recommendation based on</a:t>
            </a:r>
            <a:r>
              <a:rPr lang="en-US" sz="2200" dirty="0" smtClean="0">
                <a:solidFill>
                  <a:srgbClr val="FF0000"/>
                </a:solidFill>
              </a:rPr>
              <a:t> Web page analysis</a:t>
            </a:r>
          </a:p>
          <a:p>
            <a:pPr marL="455613" lvl="2" indent="-285750">
              <a:buFont typeface="Arial" pitchFamily="34" charset="0"/>
              <a:buChar char="•"/>
            </a:pPr>
            <a:r>
              <a:rPr lang="en-US" sz="2200" dirty="0" smtClean="0">
                <a:solidFill>
                  <a:srgbClr val="FF0000"/>
                </a:solidFill>
              </a:rPr>
              <a:t>Manually adjustment </a:t>
            </a:r>
            <a:r>
              <a:rPr lang="en-US" sz="2200" dirty="0" smtClean="0"/>
              <a:t>required</a:t>
            </a:r>
          </a:p>
        </p:txBody>
      </p:sp>
      <p:pic>
        <p:nvPicPr>
          <p:cNvPr id="5" name="Picture 4"/>
          <p:cNvPicPr/>
          <p:nvPr/>
        </p:nvPicPr>
        <p:blipFill>
          <a:blip r:embed="rId3" cstate="print"/>
          <a:srcRect/>
          <a:stretch>
            <a:fillRect/>
          </a:stretch>
        </p:blipFill>
        <p:spPr bwMode="auto">
          <a:xfrm>
            <a:off x="1325799" y="2634800"/>
            <a:ext cx="6576543" cy="3704380"/>
          </a:xfrm>
          <a:prstGeom prst="rect">
            <a:avLst/>
          </a:prstGeom>
          <a:noFill/>
          <a:ln w="12700">
            <a:solidFill>
              <a:schemeClr val="accent1"/>
            </a:solidFill>
            <a:miter lim="800000"/>
            <a:headEnd/>
            <a:tailEnd/>
          </a:ln>
        </p:spPr>
      </p:pic>
      <p:sp>
        <p:nvSpPr>
          <p:cNvPr id="6" name="Rectangle 5"/>
          <p:cNvSpPr/>
          <p:nvPr/>
        </p:nvSpPr>
        <p:spPr>
          <a:xfrm>
            <a:off x="5949285" y="3552569"/>
            <a:ext cx="1641684" cy="1813301"/>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r>
              <a:rPr lang="en-US" sz="2000" dirty="0" smtClean="0">
                <a:solidFill>
                  <a:srgbClr val="FF0000"/>
                </a:solidFill>
                <a:latin typeface="+mj-lt"/>
              </a:rPr>
              <a:t>Not wanted ! </a:t>
            </a:r>
          </a:p>
        </p:txBody>
      </p:sp>
    </p:spTree>
    <p:extLst>
      <p:ext uri="{BB962C8B-B14F-4D97-AF65-F5344CB8AC3E}">
        <p14:creationId xmlns:p14="http://schemas.microsoft.com/office/powerpoint/2010/main" xmlns="" val="1658332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1651</Words>
  <Application>Microsoft Office PowerPoint</Application>
  <PresentationFormat>全屏显示(4:3)</PresentationFormat>
  <Paragraphs>319</Paragraphs>
  <Slides>32</Slides>
  <Notes>25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Equation</vt:lpstr>
      <vt:lpstr>Advanced AI 课程</vt:lpstr>
      <vt:lpstr>Mining Frequent and Dominant Patterns</vt:lpstr>
      <vt:lpstr>Mining Frequent and Dominant Patterns for Recommendation: </vt:lpstr>
      <vt:lpstr>幻灯片 4</vt:lpstr>
      <vt:lpstr>Problem Statement</vt:lpstr>
      <vt:lpstr>Problem Statement</vt:lpstr>
      <vt:lpstr>Problem Statement</vt:lpstr>
      <vt:lpstr>Problem Statement</vt:lpstr>
      <vt:lpstr>Motivating Application</vt:lpstr>
      <vt:lpstr>Motivating Application</vt:lpstr>
      <vt:lpstr>Motivating Application</vt:lpstr>
      <vt:lpstr>Motivating Application</vt:lpstr>
      <vt:lpstr>Motivating Application</vt:lpstr>
      <vt:lpstr>Motivating Application</vt:lpstr>
      <vt:lpstr>Motivating Application</vt:lpstr>
      <vt:lpstr>Motivating Application</vt:lpstr>
      <vt:lpstr>Motivating Application</vt:lpstr>
      <vt:lpstr>幻灯片 18</vt:lpstr>
      <vt:lpstr>Solution</vt:lpstr>
      <vt:lpstr>Solution</vt:lpstr>
      <vt:lpstr>Upper Bound Estimation </vt:lpstr>
      <vt:lpstr>Upper Bound Estimation </vt:lpstr>
      <vt:lpstr>Upper Bound Estimation </vt:lpstr>
      <vt:lpstr>Upper Bound Estimation </vt:lpstr>
      <vt:lpstr>Experiments</vt:lpstr>
      <vt:lpstr>Experiments</vt:lpstr>
      <vt:lpstr>Experiments</vt:lpstr>
      <vt:lpstr>Experiments</vt:lpstr>
      <vt:lpstr>Business Impact</vt:lpstr>
      <vt:lpstr>Other Applications</vt:lpstr>
      <vt:lpstr>作业</vt:lpstr>
      <vt:lpstr>随机点名五人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Frequent and Dominant Patterns for Recommendation </dc:title>
  <dc:creator>Ping</dc:creator>
  <cp:lastModifiedBy>Ping</cp:lastModifiedBy>
  <cp:revision>60</cp:revision>
  <dcterms:created xsi:type="dcterms:W3CDTF">2015-12-01T03:34:17Z</dcterms:created>
  <dcterms:modified xsi:type="dcterms:W3CDTF">2016-09-27T10:13:24Z</dcterms:modified>
</cp:coreProperties>
</file>