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Lst>
  <p:notesMasterIdLst>
    <p:notesMasterId r:id="rId82"/>
  </p:notesMasterIdLst>
  <p:sldIdLst>
    <p:sldId id="612" r:id="rId2"/>
    <p:sldId id="452" r:id="rId3"/>
    <p:sldId id="613" r:id="rId4"/>
    <p:sldId id="454" r:id="rId5"/>
    <p:sldId id="455" r:id="rId6"/>
    <p:sldId id="456" r:id="rId7"/>
    <p:sldId id="457" r:id="rId8"/>
    <p:sldId id="459" r:id="rId9"/>
    <p:sldId id="582" r:id="rId10"/>
    <p:sldId id="460" r:id="rId11"/>
    <p:sldId id="461" r:id="rId12"/>
    <p:sldId id="465" r:id="rId13"/>
    <p:sldId id="469" r:id="rId14"/>
    <p:sldId id="614" r:id="rId15"/>
    <p:sldId id="472" r:id="rId16"/>
    <p:sldId id="585" r:id="rId17"/>
    <p:sldId id="651" r:id="rId18"/>
    <p:sldId id="473" r:id="rId19"/>
    <p:sldId id="474" r:id="rId20"/>
    <p:sldId id="475" r:id="rId21"/>
    <p:sldId id="476" r:id="rId22"/>
    <p:sldId id="477" r:id="rId23"/>
    <p:sldId id="478" r:id="rId24"/>
    <p:sldId id="479" r:id="rId25"/>
    <p:sldId id="480" r:id="rId26"/>
    <p:sldId id="482" r:id="rId27"/>
    <p:sldId id="484" r:id="rId28"/>
    <p:sldId id="619" r:id="rId29"/>
    <p:sldId id="616" r:id="rId30"/>
    <p:sldId id="486" r:id="rId31"/>
    <p:sldId id="490" r:id="rId32"/>
    <p:sldId id="652" r:id="rId33"/>
    <p:sldId id="653" r:id="rId34"/>
    <p:sldId id="492" r:id="rId35"/>
    <p:sldId id="493" r:id="rId36"/>
    <p:sldId id="494" r:id="rId37"/>
    <p:sldId id="495" r:id="rId38"/>
    <p:sldId id="496" r:id="rId39"/>
    <p:sldId id="497" r:id="rId40"/>
    <p:sldId id="498" r:id="rId41"/>
    <p:sldId id="600" r:id="rId42"/>
    <p:sldId id="601" r:id="rId43"/>
    <p:sldId id="499" r:id="rId44"/>
    <p:sldId id="512" r:id="rId45"/>
    <p:sldId id="513" r:id="rId46"/>
    <p:sldId id="514" r:id="rId47"/>
    <p:sldId id="515" r:id="rId48"/>
    <p:sldId id="516" r:id="rId49"/>
    <p:sldId id="626" r:id="rId50"/>
    <p:sldId id="518" r:id="rId51"/>
    <p:sldId id="520" r:id="rId52"/>
    <p:sldId id="521" r:id="rId53"/>
    <p:sldId id="627" r:id="rId54"/>
    <p:sldId id="628" r:id="rId55"/>
    <p:sldId id="524" r:id="rId56"/>
    <p:sldId id="629" r:id="rId57"/>
    <p:sldId id="525" r:id="rId58"/>
    <p:sldId id="630" r:id="rId59"/>
    <p:sldId id="537" r:id="rId60"/>
    <p:sldId id="538" r:id="rId61"/>
    <p:sldId id="539" r:id="rId62"/>
    <p:sldId id="540" r:id="rId63"/>
    <p:sldId id="610" r:id="rId64"/>
    <p:sldId id="541" r:id="rId65"/>
    <p:sldId id="542" r:id="rId66"/>
    <p:sldId id="543" r:id="rId67"/>
    <p:sldId id="544" r:id="rId68"/>
    <p:sldId id="545" r:id="rId69"/>
    <p:sldId id="547" r:id="rId70"/>
    <p:sldId id="548" r:id="rId71"/>
    <p:sldId id="648" r:id="rId72"/>
    <p:sldId id="549" r:id="rId73"/>
    <p:sldId id="550" r:id="rId74"/>
    <p:sldId id="649" r:id="rId75"/>
    <p:sldId id="551" r:id="rId76"/>
    <p:sldId id="552" r:id="rId77"/>
    <p:sldId id="654" r:id="rId78"/>
    <p:sldId id="655" r:id="rId79"/>
    <p:sldId id="656" r:id="rId80"/>
    <p:sldId id="659" r:id="rId8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1F51B"/>
    <a:srgbClr val="FFFFCC"/>
    <a:srgbClr val="800000"/>
    <a:srgbClr val="FF00FF"/>
    <a:srgbClr val="FF9900"/>
    <a:srgbClr val="663300"/>
    <a:srgbClr val="0000CC"/>
    <a:srgbClr val="008000"/>
    <a:srgbClr val="FFEED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127" autoAdjust="0"/>
  </p:normalViewPr>
  <p:slideViewPr>
    <p:cSldViewPr>
      <p:cViewPr varScale="1">
        <p:scale>
          <a:sx n="49" d="100"/>
          <a:sy n="49" d="100"/>
        </p:scale>
        <p:origin x="-1214" y="-72"/>
      </p:cViewPr>
      <p:guideLst>
        <p:guide orient="horz" pos="2160"/>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7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4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4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34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4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4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39BF5F2-8CFC-4DCB-81DA-BDF144251789}" type="slidenum">
              <a:rPr lang="en-US" altLang="zh-CN"/>
              <a:pPr/>
              <a:t>‹#›</a:t>
            </a:fld>
            <a:endParaRPr lang="en-US" altLang="zh-CN"/>
          </a:p>
        </p:txBody>
      </p:sp>
    </p:spTree>
    <p:extLst>
      <p:ext uri="{BB962C8B-B14F-4D97-AF65-F5344CB8AC3E}">
        <p14:creationId xmlns:p14="http://schemas.microsoft.com/office/powerpoint/2010/main" xmlns="" val="10023848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Journal_of_Logic_Programmin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en.wikipedia.org/wiki/Journal_of_Logic_Programmin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Journal_of_Logic_Programmin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1</a:t>
            </a:fld>
            <a:endParaRPr lang="en-US" altLang="zh-CN"/>
          </a:p>
        </p:txBody>
      </p:sp>
    </p:spTree>
    <p:extLst>
      <p:ext uri="{BB962C8B-B14F-4D97-AF65-F5344CB8AC3E}">
        <p14:creationId xmlns:p14="http://schemas.microsoft.com/office/powerpoint/2010/main" xmlns=""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rPr>
              <a:t>推理过程一般表现为一种搜索过程，</a:t>
            </a:r>
            <a:r>
              <a:rPr lang="en-US" altLang="zh-CN" sz="1200" b="1" dirty="0" smtClean="0">
                <a:solidFill>
                  <a:srgbClr val="0000CC"/>
                </a:solidFill>
              </a:rPr>
              <a:t>==〉</a:t>
            </a:r>
            <a:r>
              <a:rPr lang="zh-CN" altLang="en-US" sz="1200" b="1" dirty="0" smtClean="0">
                <a:solidFill>
                  <a:srgbClr val="006600"/>
                </a:solidFill>
              </a:rPr>
              <a:t>推理策略 </a:t>
            </a:r>
            <a:r>
              <a:rPr lang="zh-CN" altLang="en-US" sz="1200" b="1" baseline="0" dirty="0" smtClean="0">
                <a:solidFill>
                  <a:srgbClr val="006600"/>
                </a:solidFill>
              </a:rPr>
              <a:t>  </a:t>
            </a:r>
            <a:r>
              <a:rPr lang="en-US" altLang="zh-CN" sz="1200" b="1" baseline="0" dirty="0" smtClean="0">
                <a:solidFill>
                  <a:srgbClr val="006600"/>
                </a:solidFill>
              </a:rPr>
              <a:t>/   </a:t>
            </a:r>
            <a:r>
              <a:rPr lang="zh-CN" altLang="en-US" sz="1200" b="1" dirty="0" smtClean="0">
                <a:solidFill>
                  <a:srgbClr val="006600"/>
                </a:solidFill>
              </a:rPr>
              <a:t>搜索策略</a:t>
            </a:r>
            <a:r>
              <a:rPr lang="zh-CN" altLang="en-US" sz="1200" b="1" dirty="0" smtClean="0">
                <a:solidFill>
                  <a:srgbClr val="0000CC"/>
                </a:solidFill>
              </a:rPr>
              <a:t>。</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10</a:t>
            </a:fld>
            <a:endParaRPr lang="en-US" altLang="zh-CN"/>
          </a:p>
        </p:txBody>
      </p:sp>
    </p:spTree>
    <p:extLst>
      <p:ext uri="{BB962C8B-B14F-4D97-AF65-F5344CB8AC3E}">
        <p14:creationId xmlns:p14="http://schemas.microsoft.com/office/powerpoint/2010/main" xmlns="" val="1866760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itchFamily="18" charset="0"/>
              </a:rPr>
              <a:t>如何到知识库中选取可用知识，当知识库中有多条知识可用时应该先使用那一条知识等。</a:t>
            </a:r>
            <a:r>
              <a:rPr lang="zh-CN" altLang="en-US" sz="1200" b="1" baseline="0" dirty="0" smtClean="0">
                <a:solidFill>
                  <a:srgbClr val="0000CC"/>
                </a:solidFill>
                <a:latin typeface="Times New Roman" pitchFamily="18" charset="0"/>
              </a:rPr>
              <a:t> </a:t>
            </a:r>
            <a:r>
              <a:rPr lang="en-US" altLang="zh-CN" sz="1200" b="1" baseline="0" dirty="0" smtClean="0">
                <a:solidFill>
                  <a:srgbClr val="0000CC"/>
                </a:solidFill>
                <a:latin typeface="Times New Roman" pitchFamily="18" charset="0"/>
              </a:rPr>
              <a:t>==〉</a:t>
            </a:r>
            <a:r>
              <a:rPr lang="zh-CN" altLang="en-US" sz="1200" b="1" dirty="0" smtClean="0">
                <a:solidFill>
                  <a:srgbClr val="0000CC"/>
                </a:solidFill>
                <a:latin typeface="Times New Roman" pitchFamily="18" charset="0"/>
              </a:rPr>
              <a:t>知识的匹配方法 </a:t>
            </a:r>
            <a:r>
              <a:rPr lang="zh-CN" altLang="en-US" sz="1200" b="1" baseline="0" dirty="0" smtClean="0">
                <a:solidFill>
                  <a:srgbClr val="0000CC"/>
                </a:solidFill>
                <a:latin typeface="Times New Roman" pitchFamily="18" charset="0"/>
              </a:rPr>
              <a:t> </a:t>
            </a:r>
            <a:r>
              <a:rPr lang="en-US" altLang="zh-CN" sz="1200" b="1" baseline="0"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冲突消解策略</a:t>
            </a:r>
            <a:endParaRPr lang="en-US" altLang="zh-CN" sz="1200" b="1" dirty="0" smtClean="0">
              <a:solidFill>
                <a:srgbClr val="0000CC"/>
              </a:solidFill>
              <a:latin typeface="Times New Roman" pitchFamily="18" charset="0"/>
            </a:endParaRPr>
          </a:p>
          <a:p>
            <a:endParaRPr lang="en-US" altLang="zh-CN" sz="1200" b="1" dirty="0" smtClean="0">
              <a:solidFill>
                <a:srgbClr val="0000CC"/>
              </a:solidFill>
              <a:latin typeface="Times New Roman" pitchFamily="18" charset="0"/>
            </a:endParaRPr>
          </a:p>
          <a:p>
            <a:r>
              <a:rPr lang="zh-CN" altLang="en-US" sz="1200" b="1" dirty="0" smtClean="0">
                <a:solidFill>
                  <a:srgbClr val="0000CC"/>
                </a:solidFill>
                <a:latin typeface="Times New Roman" pitchFamily="18" charset="0"/>
              </a:rPr>
              <a:t>在第二章中可以略去</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11</a:t>
            </a:fld>
            <a:endParaRPr lang="en-US" altLang="zh-CN"/>
          </a:p>
        </p:txBody>
      </p:sp>
    </p:spTree>
    <p:extLst>
      <p:ext uri="{BB962C8B-B14F-4D97-AF65-F5344CB8AC3E}">
        <p14:creationId xmlns:p14="http://schemas.microsoft.com/office/powerpoint/2010/main" xmlns="" val="832835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12</a:t>
            </a:fld>
            <a:endParaRPr lang="en-US" altLang="zh-CN"/>
          </a:p>
        </p:txBody>
      </p:sp>
    </p:spTree>
    <p:extLst>
      <p:ext uri="{BB962C8B-B14F-4D97-AF65-F5344CB8AC3E}">
        <p14:creationId xmlns:p14="http://schemas.microsoft.com/office/powerpoint/2010/main" xmlns="" val="193413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13</a:t>
            </a:fld>
            <a:endParaRPr lang="en-US" altLang="zh-CN"/>
          </a:p>
        </p:txBody>
      </p:sp>
    </p:spTree>
    <p:extLst>
      <p:ext uri="{BB962C8B-B14F-4D97-AF65-F5344CB8AC3E}">
        <p14:creationId xmlns:p14="http://schemas.microsoft.com/office/powerpoint/2010/main" xmlns="" val="1397059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智能系统的推理过程实际上就是一种思维过程，即运用知识推理和求解问题。按照推理过程所用知识的确定性，推理可分为确定性推理和不确定性推理。对于推理的这两种不同类型，本章重点讨论前一种，不确定性推理放到下一章讨论。</a:t>
            </a:r>
            <a:r>
              <a:rPr lang="zh-CN" altLang="en-US" sz="1200" dirty="0" smtClean="0">
                <a:solidFill>
                  <a:srgbClr val="0000CC"/>
                </a:solidFill>
                <a:latin typeface="Times New Roman" pitchFamily="18" charset="0"/>
              </a:rPr>
              <a:t> </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14</a:t>
            </a:fld>
            <a:endParaRPr lang="en-US" altLang="zh-CN"/>
          </a:p>
        </p:txBody>
      </p:sp>
    </p:spTree>
    <p:extLst>
      <p:ext uri="{BB962C8B-B14F-4D97-AF65-F5344CB8AC3E}">
        <p14:creationId xmlns:p14="http://schemas.microsoft.com/office/powerpoint/2010/main" xmlns="" val="1040007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smtClean="0"/>
              <a:t>P</a:t>
            </a:r>
            <a:r>
              <a:rPr lang="zh-CN" altLang="en-US" sz="2000" dirty="0" smtClean="0"/>
              <a:t>：星期四下雨了 </a:t>
            </a:r>
            <a:r>
              <a:rPr lang="en-US" altLang="zh-CN" sz="2000" dirty="0" smtClean="0"/>
              <a:t>Q</a:t>
            </a:r>
            <a:r>
              <a:rPr lang="zh-CN" altLang="en-US" sz="2000" dirty="0" smtClean="0"/>
              <a:t>：张三是李四的老师</a:t>
            </a:r>
            <a:endParaRPr lang="en-US" altLang="zh-CN" sz="200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sz="2000" dirty="0" smtClean="0"/>
          </a:p>
          <a:p>
            <a:pPr>
              <a:lnSpc>
                <a:spcPct val="85000"/>
              </a:lnSpc>
            </a:pPr>
            <a:r>
              <a:rPr lang="zh-CN" altLang="en-US" sz="2400" b="1" dirty="0" smtClean="0">
                <a:solidFill>
                  <a:srgbClr val="A50021"/>
                </a:solidFill>
                <a:latin typeface="Times New Roman" pitchFamily="18" charset="0"/>
              </a:rPr>
              <a:t>先确定谓词变元、函数的值  </a:t>
            </a:r>
            <a:r>
              <a:rPr lang="en-US" altLang="zh-CN" sz="2400" b="1" dirty="0" smtClean="0">
                <a:solidFill>
                  <a:srgbClr val="A50021"/>
                </a:solidFill>
                <a:latin typeface="Times New Roman" pitchFamily="18" charset="0"/>
              </a:rPr>
              <a:t>==〉 </a:t>
            </a:r>
            <a:r>
              <a:rPr lang="zh-CN" altLang="en-US" sz="2400" b="1" dirty="0" smtClean="0">
                <a:solidFill>
                  <a:srgbClr val="A50021"/>
                </a:solidFill>
                <a:latin typeface="Times New Roman" pitchFamily="18" charset="0"/>
              </a:rPr>
              <a:t>确定谓词公式的值</a:t>
            </a:r>
            <a:endParaRPr lang="zh-CN" altLang="en-US" sz="2400" b="1" dirty="0" smtClean="0">
              <a:solidFill>
                <a:srgbClr val="0000CC"/>
              </a:solidFill>
              <a:latin typeface="Times New Roman" pitchFamily="18"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zh-CN" altLang="en-US" sz="2000" dirty="0" smtClean="0"/>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15</a:t>
            </a:fld>
            <a:endParaRPr lang="en-US" altLang="zh-CN"/>
          </a:p>
        </p:txBody>
      </p:sp>
    </p:spTree>
    <p:extLst>
      <p:ext uri="{BB962C8B-B14F-4D97-AF65-F5344CB8AC3E}">
        <p14:creationId xmlns:p14="http://schemas.microsoft.com/office/powerpoint/2010/main" xmlns="" val="19660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16</a:t>
            </a:fld>
            <a:endParaRPr lang="en-US" altLang="zh-CN"/>
          </a:p>
        </p:txBody>
      </p:sp>
    </p:spTree>
    <p:extLst>
      <p:ext uri="{BB962C8B-B14F-4D97-AF65-F5344CB8AC3E}">
        <p14:creationId xmlns:p14="http://schemas.microsoft.com/office/powerpoint/2010/main" xmlns="" val="4211309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17</a:t>
            </a:fld>
            <a:endParaRPr lang="en-US" altLang="zh-CN"/>
          </a:p>
        </p:txBody>
      </p:sp>
    </p:spTree>
    <p:extLst>
      <p:ext uri="{BB962C8B-B14F-4D97-AF65-F5344CB8AC3E}">
        <p14:creationId xmlns:p14="http://schemas.microsoft.com/office/powerpoint/2010/main" xmlns="" val="40894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18</a:t>
            </a:fld>
            <a:endParaRPr lang="en-US" altLang="zh-CN"/>
          </a:p>
        </p:txBody>
      </p:sp>
    </p:spTree>
    <p:extLst>
      <p:ext uri="{BB962C8B-B14F-4D97-AF65-F5344CB8AC3E}">
        <p14:creationId xmlns:p14="http://schemas.microsoft.com/office/powerpoint/2010/main" xmlns="" val="40894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19</a:t>
            </a:fld>
            <a:endParaRPr lang="en-US" altLang="zh-CN"/>
          </a:p>
        </p:txBody>
      </p:sp>
    </p:spTree>
    <p:extLst>
      <p:ext uri="{BB962C8B-B14F-4D97-AF65-F5344CB8AC3E}">
        <p14:creationId xmlns:p14="http://schemas.microsoft.com/office/powerpoint/2010/main" xmlns="" val="349639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智能系统的推理过程实际上就是一种思维过程，即运用知识推理和求解问题。按照推理过程所用知识的确定性，推理可分为确定性推理和不确定性推理。对于推理的这两种不同类型，本章重点讨论前一种，不确定性推理放到下一章讨论。</a:t>
            </a:r>
            <a:r>
              <a:rPr lang="zh-CN" altLang="en-US" sz="1200" dirty="0" smtClean="0">
                <a:solidFill>
                  <a:srgbClr val="0000CC"/>
                </a:solidFill>
                <a:latin typeface="Times New Roman" pitchFamily="18" charset="0"/>
              </a:rPr>
              <a:t> </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a:t>
            </a:fld>
            <a:endParaRPr lang="en-US" altLang="zh-CN"/>
          </a:p>
        </p:txBody>
      </p:sp>
    </p:spTree>
    <p:extLst>
      <p:ext uri="{BB962C8B-B14F-4D97-AF65-F5344CB8AC3E}">
        <p14:creationId xmlns:p14="http://schemas.microsoft.com/office/powerpoint/2010/main" xmlns="" val="1040007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20</a:t>
            </a:fld>
            <a:endParaRPr lang="en-US" altLang="zh-CN"/>
          </a:p>
        </p:txBody>
      </p:sp>
    </p:spTree>
    <p:extLst>
      <p:ext uri="{BB962C8B-B14F-4D97-AF65-F5344CB8AC3E}">
        <p14:creationId xmlns:p14="http://schemas.microsoft.com/office/powerpoint/2010/main" xmlns="" val="3191576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latin typeface="Times New Roman" pitchFamily="18" charset="0"/>
              </a:rPr>
              <a:t>后面我们要给出的归结推理，就是采用一种逻辑上的反证法，</a:t>
            </a:r>
            <a:r>
              <a:rPr lang="zh-CN" altLang="en-US" sz="1200" b="1" dirty="0" smtClean="0">
                <a:solidFill>
                  <a:srgbClr val="FF0000"/>
                </a:solidFill>
                <a:latin typeface="Times New Roman" pitchFamily="18" charset="0"/>
              </a:rPr>
              <a:t>将永真性转换为不可满足性的证明</a:t>
            </a:r>
            <a:r>
              <a:rPr lang="zh-CN" altLang="en-US" sz="1200" b="1" dirty="0" smtClean="0">
                <a:solidFill>
                  <a:srgbClr val="0000CC"/>
                </a:solidFill>
                <a:latin typeface="Times New Roman" pitchFamily="18" charset="0"/>
              </a:rPr>
              <a:t>。</a:t>
            </a: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21</a:t>
            </a:fld>
            <a:endParaRPr lang="en-US" altLang="zh-CN"/>
          </a:p>
        </p:txBody>
      </p:sp>
    </p:spTree>
    <p:extLst>
      <p:ext uri="{BB962C8B-B14F-4D97-AF65-F5344CB8AC3E}">
        <p14:creationId xmlns:p14="http://schemas.microsoft.com/office/powerpoint/2010/main" xmlns="" val="3903972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en-US" dirty="0" smtClean="0"/>
              <a:t>逻辑推导要与事实变量的取值无关，如果真假性依赖于变量，那么就可能发生谬误。</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22</a:t>
            </a:fld>
            <a:endParaRPr lang="en-US" altLang="zh-CN"/>
          </a:p>
        </p:txBody>
      </p:sp>
    </p:spTree>
    <p:extLst>
      <p:ext uri="{BB962C8B-B14F-4D97-AF65-F5344CB8AC3E}">
        <p14:creationId xmlns:p14="http://schemas.microsoft.com/office/powerpoint/2010/main" xmlns="" val="119531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23</a:t>
            </a:fld>
            <a:endParaRPr lang="en-US" altLang="zh-CN"/>
          </a:p>
        </p:txBody>
      </p:sp>
    </p:spTree>
    <p:extLst>
      <p:ext uri="{BB962C8B-B14F-4D97-AF65-F5344CB8AC3E}">
        <p14:creationId xmlns:p14="http://schemas.microsoft.com/office/powerpoint/2010/main" xmlns="" val="1696636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24</a:t>
            </a:fld>
            <a:endParaRPr lang="en-US" altLang="zh-CN"/>
          </a:p>
        </p:txBody>
      </p:sp>
    </p:spTree>
    <p:extLst>
      <p:ext uri="{BB962C8B-B14F-4D97-AF65-F5344CB8AC3E}">
        <p14:creationId xmlns:p14="http://schemas.microsoft.com/office/powerpoint/2010/main" xmlns="" val="187091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注：书上的定义是错误的！</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25</a:t>
            </a:fld>
            <a:endParaRPr lang="en-US" altLang="zh-CN"/>
          </a:p>
        </p:txBody>
      </p:sp>
    </p:spTree>
    <p:extLst>
      <p:ext uri="{BB962C8B-B14F-4D97-AF65-F5344CB8AC3E}">
        <p14:creationId xmlns:p14="http://schemas.microsoft.com/office/powerpoint/2010/main" xmlns="" val="1383088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26</a:t>
            </a:fld>
            <a:endParaRPr lang="en-US" altLang="zh-CN"/>
          </a:p>
        </p:txBody>
      </p:sp>
    </p:spTree>
    <p:extLst>
      <p:ext uri="{BB962C8B-B14F-4D97-AF65-F5344CB8AC3E}">
        <p14:creationId xmlns:p14="http://schemas.microsoft.com/office/powerpoint/2010/main" xmlns="" val="188569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27</a:t>
            </a:fld>
            <a:endParaRPr lang="en-US" altLang="zh-CN"/>
          </a:p>
        </p:txBody>
      </p:sp>
    </p:spTree>
    <p:extLst>
      <p:ext uri="{BB962C8B-B14F-4D97-AF65-F5344CB8AC3E}">
        <p14:creationId xmlns:p14="http://schemas.microsoft.com/office/powerpoint/2010/main" xmlns="" val="3724608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28</a:t>
            </a:fld>
            <a:endParaRPr lang="en-US" altLang="zh-CN"/>
          </a:p>
        </p:txBody>
      </p:sp>
    </p:spTree>
    <p:extLst>
      <p:ext uri="{BB962C8B-B14F-4D97-AF65-F5344CB8AC3E}">
        <p14:creationId xmlns:p14="http://schemas.microsoft.com/office/powerpoint/2010/main" xmlns="" val="3923427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29</a:t>
            </a:fld>
            <a:endParaRPr lang="en-US" altLang="zh-CN"/>
          </a:p>
        </p:txBody>
      </p:sp>
    </p:spTree>
    <p:extLst>
      <p:ext uri="{BB962C8B-B14F-4D97-AF65-F5344CB8AC3E}">
        <p14:creationId xmlns:p14="http://schemas.microsoft.com/office/powerpoint/2010/main" xmlns="" val="104000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a:t>
            </a:fld>
            <a:endParaRPr lang="en-US" altLang="zh-CN"/>
          </a:p>
        </p:txBody>
      </p:sp>
    </p:spTree>
    <p:extLst>
      <p:ext uri="{BB962C8B-B14F-4D97-AF65-F5344CB8AC3E}">
        <p14:creationId xmlns:p14="http://schemas.microsoft.com/office/powerpoint/2010/main" xmlns="" val="1040007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30</a:t>
            </a:fld>
            <a:endParaRPr lang="en-US" altLang="zh-CN"/>
          </a:p>
        </p:txBody>
      </p:sp>
    </p:spTree>
    <p:extLst>
      <p:ext uri="{BB962C8B-B14F-4D97-AF65-F5344CB8AC3E}">
        <p14:creationId xmlns:p14="http://schemas.microsoft.com/office/powerpoint/2010/main" xmlns="" val="267431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Arial" charset="0"/>
                <a:ea typeface="宋体" pitchFamily="2" charset="-122"/>
                <a:cs typeface="+mn-cs"/>
              </a:rPr>
              <a:t>Founding Editor of the </a:t>
            </a:r>
            <a:r>
              <a:rPr lang="en-US" altLang="zh-CN" sz="1200" i="1" kern="1200" dirty="0" smtClean="0">
                <a:solidFill>
                  <a:schemeClr val="tx1"/>
                </a:solidFill>
                <a:latin typeface="Arial" charset="0"/>
                <a:ea typeface="宋体" pitchFamily="2" charset="-122"/>
                <a:cs typeface="+mn-cs"/>
                <a:hlinkClick r:id="rId3"/>
              </a:rPr>
              <a:t>Journal of Logic Programming,</a:t>
            </a:r>
            <a:endParaRPr lang="en-US" altLang="zh-CN" sz="1200" i="1"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American Mathematical Society Milestone Award in Automatic Theorem Proving 1985,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AAAI Fellowship 1990,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Humboldt Foundation Senior Scientist Award 1995</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31</a:t>
            </a:fld>
            <a:endParaRPr lang="en-US" altLang="zh-CN"/>
          </a:p>
        </p:txBody>
      </p:sp>
    </p:spTree>
    <p:extLst>
      <p:ext uri="{BB962C8B-B14F-4D97-AF65-F5344CB8AC3E}">
        <p14:creationId xmlns:p14="http://schemas.microsoft.com/office/powerpoint/2010/main" xmlns="" val="383267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Arial" charset="0"/>
                <a:ea typeface="宋体" pitchFamily="2" charset="-122"/>
                <a:cs typeface="+mn-cs"/>
              </a:rPr>
              <a:t>Founding Editor of the </a:t>
            </a:r>
            <a:r>
              <a:rPr lang="en-US" altLang="zh-CN" sz="1200" i="1" kern="1200" dirty="0" smtClean="0">
                <a:solidFill>
                  <a:schemeClr val="tx1"/>
                </a:solidFill>
                <a:latin typeface="Arial" charset="0"/>
                <a:ea typeface="宋体" pitchFamily="2" charset="-122"/>
                <a:cs typeface="+mn-cs"/>
                <a:hlinkClick r:id="rId3"/>
              </a:rPr>
              <a:t>Journal of Logic Programming,</a:t>
            </a:r>
            <a:endParaRPr lang="en-US" altLang="zh-CN" sz="1200" i="1"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American Mathematical Society Milestone Award in Automatic Theorem Proving 1985,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AAAI Fellowship 1990,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Humboldt Foundation Senior Scientist Award 1995</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32</a:t>
            </a:fld>
            <a:endParaRPr lang="en-US" altLang="zh-CN"/>
          </a:p>
        </p:txBody>
      </p:sp>
    </p:spTree>
    <p:extLst>
      <p:ext uri="{BB962C8B-B14F-4D97-AF65-F5344CB8AC3E}">
        <p14:creationId xmlns:p14="http://schemas.microsoft.com/office/powerpoint/2010/main" xmlns="" val="383267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Arial" charset="0"/>
                <a:ea typeface="宋体" pitchFamily="2" charset="-122"/>
                <a:cs typeface="+mn-cs"/>
              </a:rPr>
              <a:t>Founding Editor of the </a:t>
            </a:r>
            <a:r>
              <a:rPr lang="en-US" altLang="zh-CN" sz="1200" i="1" kern="1200" dirty="0" smtClean="0">
                <a:solidFill>
                  <a:schemeClr val="tx1"/>
                </a:solidFill>
                <a:latin typeface="Arial" charset="0"/>
                <a:ea typeface="宋体" pitchFamily="2" charset="-122"/>
                <a:cs typeface="+mn-cs"/>
                <a:hlinkClick r:id="rId3"/>
              </a:rPr>
              <a:t>Journal of Logic Programming,</a:t>
            </a:r>
            <a:endParaRPr lang="en-US" altLang="zh-CN" sz="1200" i="1" kern="1200" dirty="0" smtClean="0">
              <a:solidFill>
                <a:schemeClr val="tx1"/>
              </a:solidFill>
              <a:latin typeface="Arial" charset="0"/>
              <a:ea typeface="宋体" pitchFamily="2" charset="-122"/>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American Mathematical Society Milestone Award in Automatic Theorem Proving 1985,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AAAI Fellowship 1990,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Humboldt Foundation Senior Scientist Award 1995</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33</a:t>
            </a:fld>
            <a:endParaRPr lang="en-US" altLang="zh-CN"/>
          </a:p>
        </p:txBody>
      </p:sp>
    </p:spTree>
    <p:extLst>
      <p:ext uri="{BB962C8B-B14F-4D97-AF65-F5344CB8AC3E}">
        <p14:creationId xmlns:p14="http://schemas.microsoft.com/office/powerpoint/2010/main" xmlns="" val="383267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0000CC"/>
                </a:solidFill>
                <a:latin typeface="Times New Roman" pitchFamily="18" charset="0"/>
              </a:rPr>
              <a:t>由于空子句不含有任何文字，也就不能被任何解释所满足</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34</a:t>
            </a:fld>
            <a:endParaRPr lang="en-US" altLang="zh-CN"/>
          </a:p>
        </p:txBody>
      </p:sp>
    </p:spTree>
    <p:extLst>
      <p:ext uri="{BB962C8B-B14F-4D97-AF65-F5344CB8AC3E}">
        <p14:creationId xmlns:p14="http://schemas.microsoft.com/office/powerpoint/2010/main" xmlns="" val="873293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35</a:t>
            </a:fld>
            <a:endParaRPr lang="en-US" altLang="zh-CN"/>
          </a:p>
        </p:txBody>
      </p:sp>
    </p:spTree>
    <p:extLst>
      <p:ext uri="{BB962C8B-B14F-4D97-AF65-F5344CB8AC3E}">
        <p14:creationId xmlns:p14="http://schemas.microsoft.com/office/powerpoint/2010/main" xmlns="" val="3977087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36</a:t>
            </a:fld>
            <a:endParaRPr lang="en-US" altLang="zh-CN"/>
          </a:p>
        </p:txBody>
      </p:sp>
    </p:spTree>
    <p:extLst>
      <p:ext uri="{BB962C8B-B14F-4D97-AF65-F5344CB8AC3E}">
        <p14:creationId xmlns:p14="http://schemas.microsoft.com/office/powerpoint/2010/main" xmlns="" val="52035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37</a:t>
            </a:fld>
            <a:endParaRPr lang="en-US" altLang="zh-CN"/>
          </a:p>
        </p:txBody>
      </p:sp>
    </p:spTree>
    <p:extLst>
      <p:ext uri="{BB962C8B-B14F-4D97-AF65-F5344CB8AC3E}">
        <p14:creationId xmlns:p14="http://schemas.microsoft.com/office/powerpoint/2010/main" xmlns="" val="4180247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latin typeface="Times New Roman" pitchFamily="18" charset="0"/>
              </a:rPr>
              <a:t>消去存在量词时，需要区分以下两种情况</a:t>
            </a:r>
            <a:endParaRPr lang="en-US" altLang="zh-CN" sz="1200" b="1" dirty="0" smtClean="0">
              <a:solidFill>
                <a:srgbClr val="0000CC"/>
              </a:solidFill>
              <a:latin typeface="Times New Roman" pitchFamily="18" charset="0"/>
            </a:endParaRPr>
          </a:p>
          <a:p>
            <a:endParaRPr lang="en-US" altLang="zh-CN" sz="1200" b="1" dirty="0" smtClean="0">
              <a:solidFill>
                <a:srgbClr val="0000CC"/>
              </a:solidFill>
              <a:latin typeface="Times New Roman" pitchFamily="18" charset="0"/>
            </a:endParaRPr>
          </a:p>
          <a:p>
            <a:r>
              <a:rPr lang="zh-CN" altLang="en-US" sz="1200" b="1" dirty="0" smtClean="0">
                <a:solidFill>
                  <a:srgbClr val="00B050"/>
                </a:solidFill>
                <a:latin typeface="Times New Roman" pitchFamily="18" charset="0"/>
              </a:rPr>
              <a:t>上步所得公式中存在量词</a:t>
            </a:r>
            <a:r>
              <a:rPr lang="en-US" altLang="zh-CN" sz="1200" b="1" dirty="0" smtClean="0">
                <a:solidFill>
                  <a:srgbClr val="00B050"/>
                </a:solidFill>
                <a:latin typeface="Times New Roman" pitchFamily="18" charset="0"/>
              </a:rPr>
              <a:t>(∃y)</a:t>
            </a:r>
            <a:r>
              <a:rPr lang="zh-CN" altLang="en-US" sz="1200" b="1" dirty="0" smtClean="0">
                <a:solidFill>
                  <a:srgbClr val="00B050"/>
                </a:solidFill>
                <a:latin typeface="Times New Roman" pitchFamily="18" charset="0"/>
              </a:rPr>
              <a:t>和</a:t>
            </a:r>
            <a:r>
              <a:rPr lang="en-US" altLang="zh-CN" sz="1200" b="1" dirty="0" smtClean="0">
                <a:solidFill>
                  <a:srgbClr val="00B050"/>
                </a:solidFill>
                <a:latin typeface="Times New Roman" pitchFamily="18" charset="0"/>
              </a:rPr>
              <a:t>(∃z)</a:t>
            </a:r>
            <a:r>
              <a:rPr lang="zh-CN" altLang="en-US" sz="1200" b="1" dirty="0" smtClean="0">
                <a:solidFill>
                  <a:srgbClr val="00B050"/>
                </a:solidFill>
                <a:latin typeface="Times New Roman" pitchFamily="18" charset="0"/>
              </a:rPr>
              <a:t>都位于</a:t>
            </a:r>
            <a:r>
              <a:rPr lang="en-US" altLang="zh-CN" sz="1200" b="1" dirty="0" smtClean="0">
                <a:solidFill>
                  <a:srgbClr val="00B050"/>
                </a:solidFill>
                <a:latin typeface="Times New Roman" pitchFamily="18" charset="0"/>
              </a:rPr>
              <a:t>(∀x)</a:t>
            </a:r>
            <a:r>
              <a:rPr lang="zh-CN" altLang="en-US" sz="1200" b="1" dirty="0" smtClean="0">
                <a:solidFill>
                  <a:srgbClr val="00B050"/>
                </a:solidFill>
                <a:latin typeface="Times New Roman" pitchFamily="18" charset="0"/>
              </a:rPr>
              <a:t>的辖域内，因此都需要用</a:t>
            </a:r>
            <a:r>
              <a:rPr lang="en-US" altLang="zh-CN" sz="1200" b="1" dirty="0" err="1" smtClean="0">
                <a:solidFill>
                  <a:srgbClr val="00B050"/>
                </a:solidFill>
                <a:latin typeface="Times New Roman" pitchFamily="18" charset="0"/>
              </a:rPr>
              <a:t>Skolem</a:t>
            </a:r>
            <a:r>
              <a:rPr lang="zh-CN" altLang="en-US" sz="1200" b="1" dirty="0" smtClean="0">
                <a:solidFill>
                  <a:srgbClr val="00B050"/>
                </a:solidFill>
                <a:latin typeface="Times New Roman" pitchFamily="18" charset="0"/>
              </a:rPr>
              <a:t>函数来替换。设替换</a:t>
            </a:r>
            <a:r>
              <a:rPr lang="en-US" altLang="zh-CN" sz="1200" b="1" dirty="0" smtClean="0">
                <a:solidFill>
                  <a:srgbClr val="00B050"/>
                </a:solidFill>
                <a:latin typeface="Times New Roman" pitchFamily="18" charset="0"/>
              </a:rPr>
              <a:t>y</a:t>
            </a:r>
            <a:r>
              <a:rPr lang="zh-CN" altLang="en-US" sz="1200" b="1" dirty="0" smtClean="0">
                <a:solidFill>
                  <a:srgbClr val="00B050"/>
                </a:solidFill>
                <a:latin typeface="Times New Roman" pitchFamily="18" charset="0"/>
              </a:rPr>
              <a:t>和</a:t>
            </a:r>
            <a:r>
              <a:rPr lang="en-US" altLang="zh-CN" sz="1200" b="1" dirty="0" smtClean="0">
                <a:solidFill>
                  <a:srgbClr val="00B050"/>
                </a:solidFill>
                <a:latin typeface="Times New Roman" pitchFamily="18" charset="0"/>
              </a:rPr>
              <a:t>z</a:t>
            </a:r>
            <a:r>
              <a:rPr lang="zh-CN" altLang="en-US" sz="1200" b="1" dirty="0" smtClean="0">
                <a:solidFill>
                  <a:srgbClr val="00B050"/>
                </a:solidFill>
                <a:latin typeface="Times New Roman" pitchFamily="18" charset="0"/>
              </a:rPr>
              <a:t>的</a:t>
            </a:r>
            <a:r>
              <a:rPr lang="en-US" altLang="zh-CN" sz="1200" b="1" dirty="0" err="1" smtClean="0">
                <a:solidFill>
                  <a:srgbClr val="00B050"/>
                </a:solidFill>
                <a:latin typeface="Times New Roman" pitchFamily="18" charset="0"/>
              </a:rPr>
              <a:t>Skolem</a:t>
            </a:r>
            <a:r>
              <a:rPr lang="zh-CN" altLang="en-US" sz="1200" b="1" dirty="0" smtClean="0">
                <a:solidFill>
                  <a:srgbClr val="00B050"/>
                </a:solidFill>
                <a:latin typeface="Times New Roman" pitchFamily="18" charset="0"/>
              </a:rPr>
              <a:t>函数分别是</a:t>
            </a:r>
            <a:r>
              <a:rPr lang="en-US" altLang="zh-CN" sz="1200" b="1" dirty="0" smtClean="0">
                <a:solidFill>
                  <a:srgbClr val="00B050"/>
                </a:solidFill>
                <a:latin typeface="Times New Roman" pitchFamily="18" charset="0"/>
              </a:rPr>
              <a:t>f(x)</a:t>
            </a:r>
            <a:r>
              <a:rPr lang="zh-CN" altLang="en-US" sz="1200" b="1" dirty="0" smtClean="0">
                <a:solidFill>
                  <a:srgbClr val="00B050"/>
                </a:solidFill>
                <a:latin typeface="Times New Roman" pitchFamily="18" charset="0"/>
              </a:rPr>
              <a:t>和</a:t>
            </a:r>
            <a:r>
              <a:rPr lang="en-US" altLang="zh-CN" sz="1200" b="1" dirty="0" smtClean="0">
                <a:solidFill>
                  <a:srgbClr val="00B050"/>
                </a:solidFill>
                <a:latin typeface="Times New Roman" pitchFamily="18" charset="0"/>
              </a:rPr>
              <a:t>g(x)</a:t>
            </a:r>
            <a:r>
              <a:rPr lang="zh-CN" altLang="en-US" sz="1200" b="1" dirty="0" smtClean="0">
                <a:solidFill>
                  <a:srgbClr val="00B050"/>
                </a:solidFill>
                <a:latin typeface="Times New Roman" pitchFamily="18" charset="0"/>
              </a:rPr>
              <a:t>，则</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38</a:t>
            </a:fld>
            <a:endParaRPr lang="en-US" altLang="zh-CN"/>
          </a:p>
        </p:txBody>
      </p:sp>
    </p:spTree>
    <p:extLst>
      <p:ext uri="{BB962C8B-B14F-4D97-AF65-F5344CB8AC3E}">
        <p14:creationId xmlns:p14="http://schemas.microsoft.com/office/powerpoint/2010/main" xmlns="" val="2828131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39</a:t>
            </a:fld>
            <a:endParaRPr lang="en-US" altLang="zh-CN"/>
          </a:p>
        </p:txBody>
      </p:sp>
    </p:spTree>
    <p:extLst>
      <p:ext uri="{BB962C8B-B14F-4D97-AF65-F5344CB8AC3E}">
        <p14:creationId xmlns:p14="http://schemas.microsoft.com/office/powerpoint/2010/main" xmlns="" val="368973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a:t>
            </a:fld>
            <a:endParaRPr lang="en-US" altLang="zh-CN"/>
          </a:p>
        </p:txBody>
      </p:sp>
    </p:spTree>
    <p:extLst>
      <p:ext uri="{BB962C8B-B14F-4D97-AF65-F5344CB8AC3E}">
        <p14:creationId xmlns:p14="http://schemas.microsoft.com/office/powerpoint/2010/main" xmlns="" val="49292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200" b="0" dirty="0" smtClean="0">
                <a:latin typeface="Times New Roman" pitchFamily="18" charset="0"/>
              </a:rPr>
              <a:t>不对</a:t>
            </a:r>
            <a:r>
              <a:rPr lang="zh-CN" altLang="en-US" sz="2200" b="0" dirty="0" smtClean="0">
                <a:latin typeface="Times New Roman" pitchFamily="18" charset="0"/>
                <a:sym typeface="Wingdings"/>
              </a:rPr>
              <a:t></a:t>
            </a:r>
            <a:r>
              <a:rPr lang="zh-CN" altLang="en-US" sz="2200" b="0" dirty="0" smtClean="0">
                <a:latin typeface="Times New Roman" pitchFamily="18" charset="0"/>
              </a:rPr>
              <a:t>更名的可行性：由于</a:t>
            </a:r>
            <a:r>
              <a:rPr lang="zh-CN" altLang="en-US" sz="2200" dirty="0" smtClean="0">
                <a:solidFill>
                  <a:srgbClr val="7030A0"/>
                </a:solidFill>
                <a:latin typeface="Times New Roman" pitchFamily="18" charset="0"/>
              </a:rPr>
              <a:t>每一个子句都对应着母式中的一个合取元</a:t>
            </a:r>
            <a:r>
              <a:rPr lang="zh-CN" altLang="en-US" sz="2200" b="0" dirty="0" smtClean="0">
                <a:latin typeface="Times New Roman" pitchFamily="18" charset="0"/>
              </a:rPr>
              <a:t>，并且</a:t>
            </a:r>
            <a:r>
              <a:rPr lang="zh-CN" altLang="en-US" sz="2200" b="0" dirty="0" smtClean="0">
                <a:solidFill>
                  <a:srgbClr val="7030A0"/>
                </a:solidFill>
                <a:latin typeface="Times New Roman" pitchFamily="18" charset="0"/>
              </a:rPr>
              <a:t>所有变元都是由全称量词量化</a:t>
            </a:r>
            <a:r>
              <a:rPr lang="zh-CN" altLang="en-US" sz="2200" b="0" dirty="0" smtClean="0">
                <a:latin typeface="Times New Roman" pitchFamily="18" charset="0"/>
              </a:rPr>
              <a:t>的，因此</a:t>
            </a:r>
            <a:r>
              <a:rPr lang="zh-CN" altLang="en-US" sz="2200" b="0" dirty="0" smtClean="0">
                <a:solidFill>
                  <a:srgbClr val="7030A0"/>
                </a:solidFill>
                <a:latin typeface="Times New Roman" pitchFamily="18" charset="0"/>
              </a:rPr>
              <a:t>任意两个不同子句的变量之间实际上不存在任何关系</a:t>
            </a:r>
            <a:r>
              <a:rPr lang="zh-CN" altLang="en-US" sz="2200" b="0" dirty="0" smtClean="0">
                <a:latin typeface="Times New Roman" pitchFamily="18" charset="0"/>
              </a:rPr>
              <a:t>。这样，更换变量名是不会影响公式的真值的。</a:t>
            </a: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40</a:t>
            </a:fld>
            <a:endParaRPr lang="en-US" altLang="zh-CN"/>
          </a:p>
        </p:txBody>
      </p:sp>
    </p:spTree>
    <p:extLst>
      <p:ext uri="{BB962C8B-B14F-4D97-AF65-F5344CB8AC3E}">
        <p14:creationId xmlns:p14="http://schemas.microsoft.com/office/powerpoint/2010/main" xmlns="" val="3381570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41</a:t>
            </a:fld>
            <a:endParaRPr lang="en-US" altLang="zh-CN"/>
          </a:p>
        </p:txBody>
      </p:sp>
    </p:spTree>
    <p:extLst>
      <p:ext uri="{BB962C8B-B14F-4D97-AF65-F5344CB8AC3E}">
        <p14:creationId xmlns:p14="http://schemas.microsoft.com/office/powerpoint/2010/main" xmlns="" val="1787335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42</a:t>
            </a:fld>
            <a:endParaRPr lang="en-US" altLang="zh-CN"/>
          </a:p>
        </p:txBody>
      </p:sp>
    </p:spTree>
    <p:extLst>
      <p:ext uri="{BB962C8B-B14F-4D97-AF65-F5344CB8AC3E}">
        <p14:creationId xmlns:p14="http://schemas.microsoft.com/office/powerpoint/2010/main" xmlns="" val="3772213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5000"/>
              </a:lnSpc>
            </a:pPr>
            <a:r>
              <a:rPr lang="zh-CN" altLang="en-US" sz="1200" b="1" dirty="0" smtClean="0">
                <a:solidFill>
                  <a:srgbClr val="0000CC"/>
                </a:solidFill>
                <a:latin typeface="Times New Roman" pitchFamily="18" charset="0"/>
              </a:rPr>
              <a:t>由于在消去存在量词时所用的</a:t>
            </a:r>
            <a:r>
              <a:rPr lang="en-US" altLang="zh-CN" sz="1200" b="1" dirty="0" err="1" smtClean="0">
                <a:solidFill>
                  <a:srgbClr val="0000CC"/>
                </a:solidFill>
                <a:latin typeface="Times New Roman" pitchFamily="18" charset="0"/>
              </a:rPr>
              <a:t>Skolem</a:t>
            </a:r>
            <a:r>
              <a:rPr lang="zh-CN" altLang="en-US" sz="1200" b="1" dirty="0" smtClean="0">
                <a:solidFill>
                  <a:srgbClr val="0000CC"/>
                </a:solidFill>
                <a:latin typeface="Times New Roman" pitchFamily="18" charset="0"/>
              </a:rPr>
              <a:t>函数可以不同，因此</a:t>
            </a:r>
            <a:r>
              <a:rPr lang="zh-CN" altLang="en-US" sz="1200" b="1" dirty="0" smtClean="0">
                <a:solidFill>
                  <a:srgbClr val="008000"/>
                </a:solidFill>
                <a:latin typeface="Times New Roman" pitchFamily="18" charset="0"/>
              </a:rPr>
              <a:t>化简后的标准子句集是不唯一的</a:t>
            </a:r>
            <a:r>
              <a:rPr lang="zh-CN" altLang="en-US" sz="1200" b="1" dirty="0" smtClean="0">
                <a:solidFill>
                  <a:srgbClr val="0000CC"/>
                </a:solidFill>
                <a:latin typeface="Times New Roman" pitchFamily="18" charset="0"/>
              </a:rPr>
              <a:t>。</a:t>
            </a:r>
            <a:endParaRPr lang="en-US" altLang="zh-CN" sz="1200" b="1" dirty="0" smtClean="0">
              <a:solidFill>
                <a:srgbClr val="0000CC"/>
              </a:solidFill>
              <a:latin typeface="Times New Roman" pitchFamily="18" charset="0"/>
            </a:endParaRPr>
          </a:p>
          <a:p>
            <a:pPr>
              <a:lnSpc>
                <a:spcPct val="85000"/>
              </a:lnSpc>
            </a:pPr>
            <a:endParaRPr lang="zh-CN" altLang="en-US" sz="1200" b="1" dirty="0" smtClean="0">
              <a:solidFill>
                <a:srgbClr val="0000CC"/>
              </a:solidFill>
              <a:latin typeface="Times New Roman" pitchFamily="18" charset="0"/>
            </a:endParaRPr>
          </a:p>
          <a:p>
            <a:pPr>
              <a:lnSpc>
                <a:spcPct val="85000"/>
              </a:lnSpc>
            </a:pPr>
            <a:r>
              <a:rPr lang="zh-CN" altLang="en-US" sz="1200" b="1" dirty="0" smtClean="0">
                <a:solidFill>
                  <a:srgbClr val="0000CC"/>
                </a:solidFill>
                <a:latin typeface="Times New Roman" pitchFamily="18" charset="0"/>
              </a:rPr>
              <a:t>原谓词公式</a:t>
            </a:r>
            <a:r>
              <a:rPr lang="zh-CN" altLang="en-US" sz="1200" b="1" dirty="0" smtClean="0">
                <a:solidFill>
                  <a:srgbClr val="33CC33"/>
                </a:solidFill>
                <a:latin typeface="Times New Roman" pitchFamily="18" charset="0"/>
              </a:rPr>
              <a:t>非永假</a:t>
            </a:r>
            <a:r>
              <a:rPr lang="zh-CN" altLang="en-US" sz="1200" b="1" dirty="0" smtClean="0">
                <a:solidFill>
                  <a:srgbClr val="0000CC"/>
                </a:solidFill>
                <a:latin typeface="Times New Roman" pitchFamily="18" charset="0"/>
              </a:rPr>
              <a:t>，它与其标准子句集并不等价。</a:t>
            </a:r>
            <a:endParaRPr lang="en-US" altLang="zh-CN" sz="1200" b="1" dirty="0" smtClean="0">
              <a:solidFill>
                <a:srgbClr val="0000CC"/>
              </a:solidFill>
              <a:latin typeface="Times New Roman" pitchFamily="18" charset="0"/>
            </a:endParaRPr>
          </a:p>
          <a:p>
            <a:pPr>
              <a:lnSpc>
                <a:spcPct val="85000"/>
              </a:lnSpc>
            </a:pPr>
            <a:endParaRPr lang="en-US" altLang="zh-CN" sz="1200" b="1" dirty="0" smtClean="0">
              <a:solidFill>
                <a:srgbClr val="0000CC"/>
              </a:solidFill>
              <a:latin typeface="Times New Roman" pitchFamily="18" charset="0"/>
            </a:endParaRPr>
          </a:p>
          <a:p>
            <a:pPr>
              <a:lnSpc>
                <a:spcPct val="85000"/>
              </a:lnSpc>
            </a:pPr>
            <a:r>
              <a:rPr lang="zh-CN" altLang="en-US" sz="1200" b="1" dirty="0" smtClean="0">
                <a:solidFill>
                  <a:srgbClr val="33CC33"/>
                </a:solidFill>
                <a:latin typeface="Times New Roman" pitchFamily="18" charset="0"/>
              </a:rPr>
              <a:t>永假</a:t>
            </a:r>
            <a:r>
              <a:rPr lang="zh-CN" altLang="en-US" sz="1200" b="1" dirty="0" smtClean="0">
                <a:solidFill>
                  <a:srgbClr val="0000CC"/>
                </a:solidFill>
                <a:latin typeface="Times New Roman" pitchFamily="18" charset="0"/>
              </a:rPr>
              <a:t>（或不可满足）时，其标准子句集则一定是永假的</a:t>
            </a:r>
            <a:endParaRPr lang="en-US" altLang="zh-CN" sz="1200" b="1" dirty="0" smtClean="0">
              <a:solidFill>
                <a:srgbClr val="0000CC"/>
              </a:solidFill>
              <a:latin typeface="Times New Roman" pitchFamily="18" charset="0"/>
            </a:endParaRPr>
          </a:p>
          <a:p>
            <a:pPr>
              <a:lnSpc>
                <a:spcPct val="85000"/>
              </a:lnSpc>
            </a:pPr>
            <a:endParaRPr lang="en-US" altLang="zh-CN" sz="1200" b="1" dirty="0" smtClean="0">
              <a:solidFill>
                <a:srgbClr val="0000CC"/>
              </a:solidFill>
              <a:latin typeface="Times New Roman" pitchFamily="18" charset="0"/>
            </a:endParaRPr>
          </a:p>
          <a:p>
            <a:pPr>
              <a:lnSpc>
                <a:spcPct val="85000"/>
              </a:lnSpc>
            </a:pPr>
            <a:r>
              <a:rPr lang="zh-CN" altLang="en-US" sz="1200" b="1" dirty="0" smtClean="0">
                <a:solidFill>
                  <a:srgbClr val="008000"/>
                </a:solidFill>
                <a:latin typeface="Times New Roman" pitchFamily="18" charset="0"/>
              </a:rPr>
              <a:t>为证明此定理，先作如下说明：</a:t>
            </a:r>
          </a:p>
          <a:p>
            <a:pPr>
              <a:lnSpc>
                <a:spcPct val="85000"/>
              </a:lnSpc>
            </a:pPr>
            <a:r>
              <a:rPr lang="zh-CN" altLang="en-US" sz="1200" b="1" dirty="0" smtClean="0">
                <a:solidFill>
                  <a:srgbClr val="0000CC"/>
                </a:solidFill>
                <a:latin typeface="Times New Roman" pitchFamily="18" charset="0"/>
              </a:rPr>
              <a:t>     为讨论问题方便，设给定的谓词公式</a:t>
            </a:r>
            <a:r>
              <a:rPr lang="en-US" altLang="zh-CN" sz="1200" b="1" dirty="0" smtClean="0">
                <a:solidFill>
                  <a:srgbClr val="0000CC"/>
                </a:solidFill>
                <a:latin typeface="Times New Roman" pitchFamily="18" charset="0"/>
              </a:rPr>
              <a:t>F</a:t>
            </a:r>
            <a:r>
              <a:rPr lang="zh-CN" altLang="en-US" sz="1200" b="1" dirty="0" smtClean="0">
                <a:solidFill>
                  <a:srgbClr val="0000CC"/>
                </a:solidFill>
                <a:latin typeface="Times New Roman" pitchFamily="18" charset="0"/>
              </a:rPr>
              <a:t>已为前束形</a:t>
            </a:r>
          </a:p>
          <a:p>
            <a:pPr>
              <a:lnSpc>
                <a:spcPct val="85000"/>
              </a:lnSpc>
            </a:pPr>
            <a:r>
              <a:rPr lang="zh-CN" altLang="en-US" sz="1200" b="1" dirty="0" smtClean="0">
                <a:solidFill>
                  <a:srgbClr val="0000CC"/>
                </a:solidFill>
                <a:latin typeface="Times New Roman" pitchFamily="18" charset="0"/>
              </a:rPr>
              <a:t>         </a:t>
            </a:r>
            <a:r>
              <a:rPr lang="en-US" altLang="zh-CN" sz="1200" b="1" dirty="0" smtClean="0">
                <a:solidFill>
                  <a:srgbClr val="0000CC"/>
                </a:solidFill>
                <a:latin typeface="Times New Roman" pitchFamily="18" charset="0"/>
              </a:rPr>
              <a:t>(Q</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x</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 (</a:t>
            </a:r>
            <a:r>
              <a:rPr lang="en-US" altLang="zh-CN" sz="1200" b="1" dirty="0" err="1" smtClean="0">
                <a:solidFill>
                  <a:srgbClr val="0000CC"/>
                </a:solidFill>
                <a:latin typeface="Times New Roman" pitchFamily="18" charset="0"/>
              </a:rPr>
              <a:t>Q</a:t>
            </a:r>
            <a:r>
              <a:rPr lang="en-US" altLang="zh-CN" sz="1200" b="1" baseline="-25000" dirty="0" err="1" smtClean="0">
                <a:solidFill>
                  <a:srgbClr val="0000CC"/>
                </a:solidFill>
                <a:latin typeface="Times New Roman" pitchFamily="18" charset="0"/>
              </a:rPr>
              <a:t>r</a:t>
            </a:r>
            <a:r>
              <a:rPr lang="en-US" altLang="zh-CN" sz="1200" b="1" dirty="0" err="1" smtClean="0">
                <a:solidFill>
                  <a:srgbClr val="0000CC"/>
                </a:solidFill>
                <a:latin typeface="Times New Roman" pitchFamily="18" charset="0"/>
              </a:rPr>
              <a:t>x</a:t>
            </a:r>
            <a:r>
              <a:rPr lang="en-US" altLang="zh-CN" sz="1200" b="1" baseline="-25000" dirty="0" err="1" smtClean="0">
                <a:solidFill>
                  <a:srgbClr val="0000CC"/>
                </a:solidFill>
                <a:latin typeface="Times New Roman" pitchFamily="18" charset="0"/>
              </a:rPr>
              <a:t>r</a:t>
            </a:r>
            <a:r>
              <a:rPr lang="en-US" altLang="zh-CN" sz="1200" b="1" dirty="0" smtClean="0">
                <a:solidFill>
                  <a:srgbClr val="0000CC"/>
                </a:solidFill>
                <a:latin typeface="Times New Roman" pitchFamily="18" charset="0"/>
              </a:rPr>
              <a:t>)… (</a:t>
            </a:r>
            <a:r>
              <a:rPr lang="en-US" altLang="zh-CN" sz="1200" b="1" dirty="0" err="1" smtClean="0">
                <a:solidFill>
                  <a:srgbClr val="0000CC"/>
                </a:solidFill>
                <a:latin typeface="Times New Roman" pitchFamily="18" charset="0"/>
              </a:rPr>
              <a:t>Q</a:t>
            </a:r>
            <a:r>
              <a:rPr lang="en-US" altLang="zh-CN" sz="1200" b="1" baseline="-25000" dirty="0" err="1" smtClean="0">
                <a:solidFill>
                  <a:srgbClr val="0000CC"/>
                </a:solidFill>
                <a:latin typeface="Times New Roman" pitchFamily="18" charset="0"/>
              </a:rPr>
              <a:t>n</a:t>
            </a:r>
            <a:r>
              <a:rPr lang="en-US" altLang="zh-CN" sz="1200" b="1" dirty="0" err="1" smtClean="0">
                <a:solidFill>
                  <a:srgbClr val="0000CC"/>
                </a:solidFill>
                <a:latin typeface="Times New Roman" pitchFamily="18" charset="0"/>
              </a:rPr>
              <a:t>x</a:t>
            </a:r>
            <a:r>
              <a:rPr lang="en-US" altLang="zh-CN" sz="1200" b="1" baseline="-25000" dirty="0" err="1" smtClean="0">
                <a:solidFill>
                  <a:srgbClr val="0000CC"/>
                </a:solidFill>
                <a:latin typeface="Times New Roman" pitchFamily="18" charset="0"/>
              </a:rPr>
              <a:t>n</a:t>
            </a:r>
            <a:r>
              <a:rPr lang="en-US" altLang="zh-CN" sz="1200" b="1" dirty="0" smtClean="0">
                <a:solidFill>
                  <a:srgbClr val="0000CC"/>
                </a:solidFill>
                <a:latin typeface="Times New Roman" pitchFamily="18" charset="0"/>
              </a:rPr>
              <a:t>)M(x</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,x</a:t>
            </a:r>
            <a:r>
              <a:rPr lang="en-US" altLang="zh-CN" sz="1200" b="1" baseline="-25000" dirty="0" smtClean="0">
                <a:solidFill>
                  <a:srgbClr val="0000CC"/>
                </a:solidFill>
                <a:latin typeface="Times New Roman" pitchFamily="18" charset="0"/>
              </a:rPr>
              <a:t>2</a:t>
            </a:r>
            <a:r>
              <a:rPr lang="en-US" altLang="zh-CN" sz="1200" b="1" dirty="0" smtClean="0">
                <a:solidFill>
                  <a:srgbClr val="0000CC"/>
                </a:solidFill>
                <a:latin typeface="Times New Roman" pitchFamily="18" charset="0"/>
              </a:rPr>
              <a:t>,…,</a:t>
            </a:r>
            <a:r>
              <a:rPr lang="en-US" altLang="zh-CN" sz="1200" b="1" dirty="0" err="1" smtClean="0">
                <a:solidFill>
                  <a:srgbClr val="0000CC"/>
                </a:solidFill>
                <a:latin typeface="Times New Roman" pitchFamily="18" charset="0"/>
              </a:rPr>
              <a:t>x</a:t>
            </a:r>
            <a:r>
              <a:rPr lang="en-US" altLang="zh-CN" sz="1200" b="1" baseline="-25000" dirty="0" err="1" smtClean="0">
                <a:solidFill>
                  <a:srgbClr val="0000CC"/>
                </a:solidFill>
                <a:latin typeface="Times New Roman" pitchFamily="18" charset="0"/>
              </a:rPr>
              <a:t>n</a:t>
            </a:r>
            <a:r>
              <a:rPr lang="en-US" altLang="zh-CN" sz="1200" b="1" dirty="0" smtClean="0">
                <a:solidFill>
                  <a:srgbClr val="0000CC"/>
                </a:solidFill>
                <a:latin typeface="Times New Roman" pitchFamily="18" charset="0"/>
              </a:rPr>
              <a:t>)</a:t>
            </a:r>
          </a:p>
          <a:p>
            <a:pPr>
              <a:lnSpc>
                <a:spcPct val="85000"/>
              </a:lnSpc>
            </a:pPr>
            <a:r>
              <a:rPr lang="zh-CN" altLang="en-US" sz="1200" b="1" dirty="0" smtClean="0">
                <a:solidFill>
                  <a:srgbClr val="0000CC"/>
                </a:solidFill>
                <a:latin typeface="Times New Roman" pitchFamily="18" charset="0"/>
              </a:rPr>
              <a:t>其中，</a:t>
            </a:r>
            <a:r>
              <a:rPr lang="en-US" altLang="zh-CN" sz="1200" b="1" dirty="0" smtClean="0">
                <a:solidFill>
                  <a:srgbClr val="0000CC"/>
                </a:solidFill>
                <a:latin typeface="Times New Roman" pitchFamily="18" charset="0"/>
              </a:rPr>
              <a:t>M(x</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,x</a:t>
            </a:r>
            <a:r>
              <a:rPr lang="en-US" altLang="zh-CN" sz="1200" b="1" baseline="-25000" dirty="0" smtClean="0">
                <a:solidFill>
                  <a:srgbClr val="0000CC"/>
                </a:solidFill>
                <a:latin typeface="Times New Roman" pitchFamily="18" charset="0"/>
              </a:rPr>
              <a:t>2</a:t>
            </a:r>
            <a:r>
              <a:rPr lang="en-US" altLang="zh-CN" sz="1200" b="1" dirty="0" smtClean="0">
                <a:solidFill>
                  <a:srgbClr val="0000CC"/>
                </a:solidFill>
                <a:latin typeface="Times New Roman" pitchFamily="18" charset="0"/>
              </a:rPr>
              <a:t>,…,</a:t>
            </a:r>
            <a:r>
              <a:rPr lang="en-US" altLang="zh-CN" sz="1200" b="1" dirty="0" err="1" smtClean="0">
                <a:solidFill>
                  <a:srgbClr val="0000CC"/>
                </a:solidFill>
                <a:latin typeface="Times New Roman" pitchFamily="18" charset="0"/>
              </a:rPr>
              <a:t>x</a:t>
            </a:r>
            <a:r>
              <a:rPr lang="en-US" altLang="zh-CN" sz="1200" b="1" baseline="-25000" dirty="0" err="1" smtClean="0">
                <a:solidFill>
                  <a:srgbClr val="0000CC"/>
                </a:solidFill>
                <a:latin typeface="Times New Roman" pitchFamily="18" charset="0"/>
              </a:rPr>
              <a:t>n</a:t>
            </a:r>
            <a:r>
              <a:rPr lang="en-US" altLang="zh-CN" sz="1200" b="1" dirty="0" smtClean="0">
                <a:solidFill>
                  <a:srgbClr val="0000CC"/>
                </a:solidFill>
                <a:latin typeface="Times New Roman" pitchFamily="18" charset="0"/>
              </a:rPr>
              <a:t>)</a:t>
            </a:r>
            <a:r>
              <a:rPr lang="zh-CN" altLang="en-US" sz="1200" b="1" dirty="0" smtClean="0">
                <a:solidFill>
                  <a:srgbClr val="0000CC"/>
                </a:solidFill>
                <a:latin typeface="Times New Roman" pitchFamily="18" charset="0"/>
              </a:rPr>
              <a:t>已化为合取范式。</a:t>
            </a:r>
          </a:p>
          <a:p>
            <a:pPr>
              <a:lnSpc>
                <a:spcPct val="85000"/>
              </a:lnSpc>
            </a:pPr>
            <a:r>
              <a:rPr lang="zh-CN" altLang="en-US" sz="1200" b="1" dirty="0" smtClean="0">
                <a:solidFill>
                  <a:srgbClr val="0000CC"/>
                </a:solidFill>
                <a:latin typeface="Times New Roman" pitchFamily="18" charset="0"/>
              </a:rPr>
              <a:t>     由于将</a:t>
            </a:r>
            <a:r>
              <a:rPr lang="en-US" altLang="zh-CN" sz="1200" b="1" dirty="0" smtClean="0">
                <a:solidFill>
                  <a:srgbClr val="0000CC"/>
                </a:solidFill>
                <a:latin typeface="Times New Roman" pitchFamily="18" charset="0"/>
              </a:rPr>
              <a:t>F</a:t>
            </a:r>
            <a:r>
              <a:rPr lang="zh-CN" altLang="en-US" sz="1200" b="1" dirty="0" smtClean="0">
                <a:solidFill>
                  <a:srgbClr val="0000CC"/>
                </a:solidFill>
                <a:latin typeface="Times New Roman" pitchFamily="18" charset="0"/>
              </a:rPr>
              <a:t>化为这种前束形是一种很容易实现的等价运算，因此这种假设是可以的。</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43</a:t>
            </a:fld>
            <a:endParaRPr lang="en-US" altLang="zh-CN"/>
          </a:p>
        </p:txBody>
      </p:sp>
    </p:spTree>
    <p:extLst>
      <p:ext uri="{BB962C8B-B14F-4D97-AF65-F5344CB8AC3E}">
        <p14:creationId xmlns:p14="http://schemas.microsoft.com/office/powerpoint/2010/main" xmlns="" val="3261464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5000"/>
              </a:lnSpc>
            </a:pPr>
            <a:r>
              <a:rPr lang="zh-CN" altLang="en-US" sz="1200" b="1" dirty="0" smtClean="0">
                <a:solidFill>
                  <a:srgbClr val="A50021"/>
                </a:solidFill>
              </a:rPr>
              <a:t> 鲁滨逊归结原理包括</a:t>
            </a:r>
          </a:p>
          <a:p>
            <a:pPr>
              <a:lnSpc>
                <a:spcPct val="105000"/>
              </a:lnSpc>
            </a:pPr>
            <a:r>
              <a:rPr lang="zh-CN" altLang="en-US" sz="1200" b="1" dirty="0" smtClean="0">
                <a:solidFill>
                  <a:srgbClr val="0000CC"/>
                </a:solidFill>
              </a:rPr>
              <a:t>      命题逻辑归结原理</a:t>
            </a:r>
          </a:p>
          <a:p>
            <a:pPr>
              <a:lnSpc>
                <a:spcPct val="105000"/>
              </a:lnSpc>
            </a:pPr>
            <a:r>
              <a:rPr lang="zh-CN" altLang="en-US" sz="1200" b="1" dirty="0" smtClean="0">
                <a:solidFill>
                  <a:srgbClr val="0000CC"/>
                </a:solidFill>
              </a:rPr>
              <a:t>      谓词逻辑归结原理</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44</a:t>
            </a:fld>
            <a:endParaRPr lang="en-US" altLang="zh-CN"/>
          </a:p>
        </p:txBody>
      </p:sp>
    </p:spTree>
    <p:extLst>
      <p:ext uri="{BB962C8B-B14F-4D97-AF65-F5344CB8AC3E}">
        <p14:creationId xmlns:p14="http://schemas.microsoft.com/office/powerpoint/2010/main" xmlns="" val="3181740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45</a:t>
            </a:fld>
            <a:endParaRPr lang="en-US" altLang="zh-CN"/>
          </a:p>
        </p:txBody>
      </p:sp>
    </p:spTree>
    <p:extLst>
      <p:ext uri="{BB962C8B-B14F-4D97-AF65-F5344CB8AC3E}">
        <p14:creationId xmlns:p14="http://schemas.microsoft.com/office/powerpoint/2010/main" xmlns="" val="12848826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46</a:t>
            </a:fld>
            <a:endParaRPr lang="en-US" altLang="zh-CN"/>
          </a:p>
        </p:txBody>
      </p:sp>
    </p:spTree>
    <p:extLst>
      <p:ext uri="{BB962C8B-B14F-4D97-AF65-F5344CB8AC3E}">
        <p14:creationId xmlns:p14="http://schemas.microsoft.com/office/powerpoint/2010/main" xmlns="" val="1180287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47</a:t>
            </a:fld>
            <a:endParaRPr lang="en-US" altLang="zh-CN"/>
          </a:p>
        </p:txBody>
      </p:sp>
    </p:spTree>
    <p:extLst>
      <p:ext uri="{BB962C8B-B14F-4D97-AF65-F5344CB8AC3E}">
        <p14:creationId xmlns:p14="http://schemas.microsoft.com/office/powerpoint/2010/main" xmlns="" val="1174306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上述定理是归结原理中的一个重要定理，由它可得到以下两个推论：</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48</a:t>
            </a:fld>
            <a:endParaRPr lang="en-US" altLang="zh-CN"/>
          </a:p>
        </p:txBody>
      </p:sp>
    </p:spTree>
    <p:extLst>
      <p:ext uri="{BB962C8B-B14F-4D97-AF65-F5344CB8AC3E}">
        <p14:creationId xmlns:p14="http://schemas.microsoft.com/office/powerpoint/2010/main" xmlns="" val="742525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上述定理是归结原理中的一个重要定理，由它可得到以下两个推论：</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49</a:t>
            </a:fld>
            <a:endParaRPr lang="en-US" altLang="zh-CN"/>
          </a:p>
        </p:txBody>
      </p:sp>
    </p:spTree>
    <p:extLst>
      <p:ext uri="{BB962C8B-B14F-4D97-AF65-F5344CB8AC3E}">
        <p14:creationId xmlns:p14="http://schemas.microsoft.com/office/powerpoint/2010/main" xmlns="" val="74252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60000" indent="-324000">
              <a:lnSpc>
                <a:spcPct val="85000"/>
              </a:lnSpc>
            </a:pP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a:t>
            </a:fld>
            <a:endParaRPr lang="en-US" altLang="zh-CN"/>
          </a:p>
        </p:txBody>
      </p:sp>
    </p:spTree>
    <p:extLst>
      <p:ext uri="{BB962C8B-B14F-4D97-AF65-F5344CB8AC3E}">
        <p14:creationId xmlns:p14="http://schemas.microsoft.com/office/powerpoint/2010/main" xmlns="" val="25259559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50</a:t>
            </a:fld>
            <a:endParaRPr lang="en-US" altLang="zh-CN"/>
          </a:p>
        </p:txBody>
      </p:sp>
    </p:spTree>
    <p:extLst>
      <p:ext uri="{BB962C8B-B14F-4D97-AF65-F5344CB8AC3E}">
        <p14:creationId xmlns:p14="http://schemas.microsoft.com/office/powerpoint/2010/main" xmlns="" val="34431734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51</a:t>
            </a:fld>
            <a:endParaRPr lang="en-US" altLang="zh-CN"/>
          </a:p>
        </p:txBody>
      </p:sp>
    </p:spTree>
    <p:extLst>
      <p:ext uri="{BB962C8B-B14F-4D97-AF65-F5344CB8AC3E}">
        <p14:creationId xmlns:p14="http://schemas.microsoft.com/office/powerpoint/2010/main" xmlns="" val="2887833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8000"/>
                </a:solidFill>
                <a:latin typeface="Times New Roman" pitchFamily="18" charset="0"/>
              </a:rPr>
              <a:t>集合符号和集合的运算</a:t>
            </a:r>
            <a:r>
              <a:rPr lang="zh-CN" altLang="en-US" sz="1200" b="1" dirty="0" smtClean="0">
                <a:solidFill>
                  <a:srgbClr val="0000CC"/>
                </a:solidFill>
                <a:latin typeface="Times New Roman" pitchFamily="18" charset="0"/>
              </a:rPr>
              <a:t>，目的是为了说明问题的方便。</a:t>
            </a:r>
          </a:p>
          <a:p>
            <a:endParaRPr lang="en-US" altLang="zh-CN" dirty="0" smtClean="0"/>
          </a:p>
          <a:p>
            <a:pPr>
              <a:lnSpc>
                <a:spcPct val="110000"/>
              </a:lnSpc>
            </a:pPr>
            <a:r>
              <a:rPr lang="zh-CN" altLang="en-US" sz="1200" b="1" dirty="0" smtClean="0">
                <a:solidFill>
                  <a:srgbClr val="006600"/>
                </a:solidFill>
                <a:latin typeface="Times New Roman" pitchFamily="18" charset="0"/>
              </a:rPr>
              <a:t> </a:t>
            </a:r>
            <a:r>
              <a:rPr lang="en-US" altLang="zh-CN" sz="1200" b="1" dirty="0" smtClean="0">
                <a:solidFill>
                  <a:srgbClr val="006600"/>
                </a:solidFill>
                <a:latin typeface="Times New Roman" pitchFamily="18" charset="0"/>
              </a:rPr>
              <a:t>(2</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52</a:t>
            </a:fld>
            <a:endParaRPr lang="en-US" altLang="zh-CN"/>
          </a:p>
        </p:txBody>
      </p:sp>
    </p:spTree>
    <p:extLst>
      <p:ext uri="{BB962C8B-B14F-4D97-AF65-F5344CB8AC3E}">
        <p14:creationId xmlns:p14="http://schemas.microsoft.com/office/powerpoint/2010/main" xmlns="" val="328900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53</a:t>
            </a:fld>
            <a:endParaRPr lang="en-US" altLang="zh-CN"/>
          </a:p>
        </p:txBody>
      </p:sp>
    </p:spTree>
    <p:extLst>
      <p:ext uri="{BB962C8B-B14F-4D97-AF65-F5344CB8AC3E}">
        <p14:creationId xmlns:p14="http://schemas.microsoft.com/office/powerpoint/2010/main" xmlns="" val="1019862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pPr>
            <a:r>
              <a:rPr lang="en-US" altLang="zh-CN" sz="1200" b="1" dirty="0" smtClean="0">
                <a:solidFill>
                  <a:srgbClr val="006600"/>
                </a:solidFill>
                <a:latin typeface="Times New Roman" pitchFamily="18" charset="0"/>
              </a:rPr>
              <a:t>)</a:t>
            </a:r>
            <a:r>
              <a:rPr lang="en-US" altLang="zh-CN" sz="1200" b="1" dirty="0" smtClean="0">
                <a:solidFill>
                  <a:srgbClr val="0000CC"/>
                </a:solidFill>
                <a:latin typeface="Times New Roman" pitchFamily="18" charset="0"/>
              </a:rPr>
              <a:t> </a:t>
            </a:r>
            <a:r>
              <a:rPr lang="zh-CN" altLang="en-US" sz="1200" b="1" dirty="0" smtClean="0">
                <a:solidFill>
                  <a:srgbClr val="0000CC"/>
                </a:solidFill>
                <a:latin typeface="Times New Roman" pitchFamily="18" charset="0"/>
              </a:rPr>
              <a:t>定义中还</a:t>
            </a:r>
            <a:r>
              <a:rPr lang="zh-CN" altLang="en-US" sz="1200" b="1" dirty="0" smtClean="0">
                <a:solidFill>
                  <a:srgbClr val="008000"/>
                </a:solidFill>
                <a:latin typeface="Times New Roman" pitchFamily="18" charset="0"/>
              </a:rPr>
              <a:t>要求</a:t>
            </a:r>
            <a:r>
              <a:rPr lang="en-US" altLang="zh-CN" sz="1200" b="1" dirty="0" smtClean="0">
                <a:solidFill>
                  <a:srgbClr val="008000"/>
                </a:solidFill>
                <a:latin typeface="Times New Roman" pitchFamily="18" charset="0"/>
              </a:rPr>
              <a:t>C1</a:t>
            </a:r>
            <a:r>
              <a:rPr lang="zh-CN" altLang="en-US" sz="1200" b="1" dirty="0" smtClean="0">
                <a:solidFill>
                  <a:srgbClr val="008000"/>
                </a:solidFill>
                <a:latin typeface="Times New Roman" pitchFamily="18" charset="0"/>
              </a:rPr>
              <a:t>和</a:t>
            </a:r>
            <a:r>
              <a:rPr lang="en-US" altLang="zh-CN" sz="1200" b="1" dirty="0" smtClean="0">
                <a:solidFill>
                  <a:srgbClr val="008000"/>
                </a:solidFill>
                <a:latin typeface="Times New Roman" pitchFamily="18" charset="0"/>
              </a:rPr>
              <a:t>C2</a:t>
            </a:r>
            <a:r>
              <a:rPr lang="zh-CN" altLang="en-US" sz="1200" b="1" dirty="0" smtClean="0">
                <a:solidFill>
                  <a:srgbClr val="008000"/>
                </a:solidFill>
                <a:latin typeface="Times New Roman" pitchFamily="18" charset="0"/>
              </a:rPr>
              <a:t>无公共变元</a:t>
            </a:r>
            <a:r>
              <a:rPr lang="zh-CN" altLang="en-US" sz="1200" b="1" dirty="0" smtClean="0">
                <a:solidFill>
                  <a:srgbClr val="0000CC"/>
                </a:solidFill>
                <a:latin typeface="Times New Roman" pitchFamily="18" charset="0"/>
              </a:rPr>
              <a:t>，这也是合理的。</a:t>
            </a:r>
          </a:p>
          <a:p>
            <a:pPr>
              <a:lnSpc>
                <a:spcPct val="110000"/>
              </a:lnSpc>
            </a:pPr>
            <a:r>
              <a:rPr lang="zh-CN" altLang="en-US" sz="1200" b="1" dirty="0" smtClean="0">
                <a:solidFill>
                  <a:srgbClr val="0000CC"/>
                </a:solidFill>
                <a:latin typeface="Times New Roman" pitchFamily="18" charset="0"/>
              </a:rPr>
              <a:t>      例如</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=P(x)</a:t>
            </a:r>
            <a:r>
              <a:rPr lang="zh-CN" altLang="en-US" sz="1200" b="1" dirty="0" smtClean="0">
                <a:solidFill>
                  <a:srgbClr val="0000CC"/>
                </a:solidFill>
                <a:latin typeface="Times New Roman" pitchFamily="18" charset="0"/>
              </a:rPr>
              <a:t>，</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en-US" altLang="zh-CN" sz="1200" b="1" dirty="0" smtClean="0">
                <a:solidFill>
                  <a:srgbClr val="0000CC"/>
                </a:solidFill>
                <a:latin typeface="Times New Roman" pitchFamily="18" charset="0"/>
              </a:rPr>
              <a:t>=﹁P(f(x))</a:t>
            </a:r>
            <a:r>
              <a:rPr lang="zh-CN" altLang="en-US" sz="1200" b="1" dirty="0" smtClean="0">
                <a:solidFill>
                  <a:srgbClr val="0000CC"/>
                </a:solidFill>
                <a:latin typeface="Times New Roman" pitchFamily="18" charset="0"/>
              </a:rPr>
              <a:t>，而</a:t>
            </a:r>
            <a:r>
              <a:rPr lang="en-US" altLang="zh-CN" sz="1200" b="1" dirty="0" smtClean="0">
                <a:solidFill>
                  <a:srgbClr val="0000CC"/>
                </a:solidFill>
                <a:latin typeface="Times New Roman" pitchFamily="18" charset="0"/>
              </a:rPr>
              <a:t>S={ C</a:t>
            </a:r>
            <a:r>
              <a:rPr lang="en-US" altLang="zh-CN" sz="1200" b="1" baseline="-25000" dirty="0" smtClean="0">
                <a:solidFill>
                  <a:srgbClr val="0000CC"/>
                </a:solidFill>
                <a:latin typeface="Times New Roman" pitchFamily="18" charset="0"/>
              </a:rPr>
              <a:t>1</a:t>
            </a:r>
            <a:r>
              <a:rPr lang="en-US" altLang="zh-CN" sz="1200" b="1" dirty="0" smtClean="0">
                <a:solidFill>
                  <a:srgbClr val="0000CC"/>
                </a:solidFill>
                <a:latin typeface="Times New Roman" pitchFamily="18" charset="0"/>
              </a:rPr>
              <a:t>,  C</a:t>
            </a:r>
            <a:r>
              <a:rPr lang="en-US" altLang="zh-CN" sz="1200" b="1" baseline="-25000" dirty="0" smtClean="0">
                <a:solidFill>
                  <a:srgbClr val="0000CC"/>
                </a:solidFill>
                <a:latin typeface="Times New Roman" pitchFamily="18" charset="0"/>
              </a:rPr>
              <a:t>2</a:t>
            </a:r>
            <a:r>
              <a:rPr lang="en-US" altLang="zh-CN" sz="1200" b="1" dirty="0" smtClean="0">
                <a:solidFill>
                  <a:srgbClr val="0000CC"/>
                </a:solidFill>
                <a:latin typeface="Times New Roman" pitchFamily="18" charset="0"/>
              </a:rPr>
              <a:t>}</a:t>
            </a:r>
            <a:r>
              <a:rPr lang="zh-CN" altLang="en-US" sz="1200" b="1" dirty="0" smtClean="0">
                <a:solidFill>
                  <a:srgbClr val="0000CC"/>
                </a:solidFill>
                <a:latin typeface="Times New Roman" pitchFamily="18" charset="0"/>
              </a:rPr>
              <a:t>是不可满足的。但由于</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zh-CN" altLang="en-US" sz="1200" b="1" dirty="0" smtClean="0">
                <a:solidFill>
                  <a:srgbClr val="0000CC"/>
                </a:solidFill>
                <a:latin typeface="Times New Roman" pitchFamily="18" charset="0"/>
              </a:rPr>
              <a:t>和</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的变元相同，就无法合一了。没有归结式，就不能用归结法证明</a:t>
            </a:r>
            <a:r>
              <a:rPr lang="en-US" altLang="zh-CN" sz="1200" b="1" dirty="0" smtClean="0">
                <a:solidFill>
                  <a:srgbClr val="0000CC"/>
                </a:solidFill>
                <a:latin typeface="Times New Roman" pitchFamily="18" charset="0"/>
              </a:rPr>
              <a:t>S</a:t>
            </a:r>
            <a:r>
              <a:rPr lang="zh-CN" altLang="en-US" sz="1200" b="1" dirty="0" smtClean="0">
                <a:solidFill>
                  <a:srgbClr val="0000CC"/>
                </a:solidFill>
                <a:latin typeface="Times New Roman" pitchFamily="18" charset="0"/>
              </a:rPr>
              <a:t>的不可满足性，这就限制了归结法的使用范围。</a:t>
            </a:r>
          </a:p>
          <a:p>
            <a:pPr>
              <a:lnSpc>
                <a:spcPct val="110000"/>
              </a:lnSpc>
            </a:pPr>
            <a:r>
              <a:rPr lang="zh-CN" altLang="en-US" sz="1200" b="1" dirty="0" smtClean="0">
                <a:solidFill>
                  <a:srgbClr val="0000CC"/>
                </a:solidFill>
                <a:latin typeface="Times New Roman" pitchFamily="18" charset="0"/>
              </a:rPr>
              <a:t>      如果对</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zh-CN" altLang="en-US" sz="1200" b="1" dirty="0" smtClean="0">
                <a:solidFill>
                  <a:srgbClr val="0000CC"/>
                </a:solidFill>
                <a:latin typeface="Times New Roman" pitchFamily="18" charset="0"/>
              </a:rPr>
              <a:t>或</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的变元进行换名，便可通过合一，对</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zh-CN" altLang="en-US" sz="1200" b="1" dirty="0" smtClean="0">
                <a:solidFill>
                  <a:srgbClr val="0000CC"/>
                </a:solidFill>
                <a:latin typeface="Times New Roman" pitchFamily="18" charset="0"/>
              </a:rPr>
              <a:t>和</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进行归结。如上例，若先对</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进行换名，即</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en-US" altLang="zh-CN" sz="1200" b="1" dirty="0" smtClean="0">
                <a:solidFill>
                  <a:srgbClr val="0000CC"/>
                </a:solidFill>
                <a:latin typeface="Times New Roman" pitchFamily="18" charset="0"/>
              </a:rPr>
              <a:t>=﹁P(f(y))</a:t>
            </a:r>
            <a:r>
              <a:rPr lang="zh-CN" altLang="en-US" sz="1200" b="1" dirty="0" smtClean="0">
                <a:solidFill>
                  <a:srgbClr val="0000CC"/>
                </a:solidFill>
                <a:latin typeface="Times New Roman" pitchFamily="18" charset="0"/>
              </a:rPr>
              <a:t>，则可对</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zh-CN" altLang="en-US" sz="1200" b="1" dirty="0" smtClean="0">
                <a:solidFill>
                  <a:srgbClr val="0000CC"/>
                </a:solidFill>
                <a:latin typeface="Times New Roman" pitchFamily="18" charset="0"/>
              </a:rPr>
              <a:t>和</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进行归结，得到一个空子句，从而证明了</a:t>
            </a:r>
            <a:r>
              <a:rPr lang="en-US" altLang="zh-CN" sz="1200" b="1" dirty="0" smtClean="0">
                <a:solidFill>
                  <a:srgbClr val="0000CC"/>
                </a:solidFill>
                <a:latin typeface="Times New Roman" pitchFamily="18" charset="0"/>
              </a:rPr>
              <a:t>S</a:t>
            </a:r>
            <a:r>
              <a:rPr lang="zh-CN" altLang="en-US" sz="1200" b="1" dirty="0" smtClean="0">
                <a:solidFill>
                  <a:srgbClr val="0000CC"/>
                </a:solidFill>
                <a:latin typeface="Times New Roman" pitchFamily="18" charset="0"/>
              </a:rPr>
              <a:t>是不可满足的。</a:t>
            </a:r>
          </a:p>
          <a:p>
            <a:pPr>
              <a:lnSpc>
                <a:spcPct val="110000"/>
              </a:lnSpc>
            </a:pPr>
            <a:r>
              <a:rPr lang="zh-CN" altLang="en-US" sz="1200" b="1" dirty="0" smtClean="0">
                <a:solidFill>
                  <a:srgbClr val="0000CC"/>
                </a:solidFill>
                <a:latin typeface="Times New Roman" pitchFamily="18" charset="0"/>
              </a:rPr>
              <a:t>      事实上，在由公式集化为子句集的过程中，其最后一步就是做换名处理。因此，定义中假设</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1</a:t>
            </a:r>
            <a:r>
              <a:rPr lang="zh-CN" altLang="en-US" sz="1200" b="1" dirty="0" smtClean="0">
                <a:solidFill>
                  <a:srgbClr val="0000CC"/>
                </a:solidFill>
                <a:latin typeface="Times New Roman" pitchFamily="18" charset="0"/>
              </a:rPr>
              <a:t>和</a:t>
            </a:r>
            <a:r>
              <a:rPr lang="en-US" altLang="zh-CN" sz="1200" b="1" dirty="0" smtClean="0">
                <a:solidFill>
                  <a:srgbClr val="0000CC"/>
                </a:solidFill>
                <a:latin typeface="Times New Roman" pitchFamily="18" charset="0"/>
              </a:rPr>
              <a:t>C</a:t>
            </a:r>
            <a:r>
              <a:rPr lang="en-US" altLang="zh-CN" sz="1200" b="1" baseline="-25000" dirty="0" smtClean="0">
                <a:solidFill>
                  <a:srgbClr val="0000CC"/>
                </a:solidFill>
                <a:latin typeface="Times New Roman" pitchFamily="18" charset="0"/>
              </a:rPr>
              <a:t>2</a:t>
            </a:r>
            <a:r>
              <a:rPr lang="zh-CN" altLang="en-US" sz="1200" b="1" dirty="0" smtClean="0">
                <a:solidFill>
                  <a:srgbClr val="0000CC"/>
                </a:solidFill>
                <a:latin typeface="Times New Roman" pitchFamily="18" charset="0"/>
              </a:rPr>
              <a:t>没有相同变元是可以</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54</a:t>
            </a:fld>
            <a:endParaRPr lang="en-US" altLang="zh-CN"/>
          </a:p>
        </p:txBody>
      </p:sp>
    </p:spTree>
    <p:extLst>
      <p:ext uri="{BB962C8B-B14F-4D97-AF65-F5344CB8AC3E}">
        <p14:creationId xmlns:p14="http://schemas.microsoft.com/office/powerpoint/2010/main" xmlns="" val="41220936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55</a:t>
            </a:fld>
            <a:endParaRPr lang="en-US" altLang="zh-CN"/>
          </a:p>
        </p:txBody>
      </p:sp>
    </p:spTree>
    <p:extLst>
      <p:ext uri="{BB962C8B-B14F-4D97-AF65-F5344CB8AC3E}">
        <p14:creationId xmlns:p14="http://schemas.microsoft.com/office/powerpoint/2010/main" xmlns="" val="5045634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56</a:t>
            </a:fld>
            <a:endParaRPr lang="en-US" altLang="zh-CN"/>
          </a:p>
        </p:txBody>
      </p:sp>
    </p:spTree>
    <p:extLst>
      <p:ext uri="{BB962C8B-B14F-4D97-AF65-F5344CB8AC3E}">
        <p14:creationId xmlns:p14="http://schemas.microsoft.com/office/powerpoint/2010/main" xmlns="" val="1188116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57</a:t>
            </a:fld>
            <a:endParaRPr lang="en-US" altLang="zh-CN"/>
          </a:p>
        </p:txBody>
      </p:sp>
    </p:spTree>
    <p:extLst>
      <p:ext uri="{BB962C8B-B14F-4D97-AF65-F5344CB8AC3E}">
        <p14:creationId xmlns:p14="http://schemas.microsoft.com/office/powerpoint/2010/main" xmlns="" val="3658049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58</a:t>
            </a:fld>
            <a:endParaRPr lang="en-US" altLang="zh-CN"/>
          </a:p>
        </p:txBody>
      </p:sp>
    </p:spTree>
    <p:extLst>
      <p:ext uri="{BB962C8B-B14F-4D97-AF65-F5344CB8AC3E}">
        <p14:creationId xmlns:p14="http://schemas.microsoft.com/office/powerpoint/2010/main" xmlns="" val="34079872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59</a:t>
            </a:fld>
            <a:endParaRPr lang="en-US" altLang="zh-CN"/>
          </a:p>
        </p:txBody>
      </p:sp>
    </p:spTree>
    <p:extLst>
      <p:ext uri="{BB962C8B-B14F-4D97-AF65-F5344CB8AC3E}">
        <p14:creationId xmlns:p14="http://schemas.microsoft.com/office/powerpoint/2010/main" xmlns="" val="16663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a:t>
            </a:fld>
            <a:endParaRPr lang="en-US" altLang="zh-CN"/>
          </a:p>
        </p:txBody>
      </p:sp>
    </p:spTree>
    <p:extLst>
      <p:ext uri="{BB962C8B-B14F-4D97-AF65-F5344CB8AC3E}">
        <p14:creationId xmlns:p14="http://schemas.microsoft.com/office/powerpoint/2010/main" xmlns="" val="2819694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60</a:t>
            </a:fld>
            <a:endParaRPr lang="en-US" altLang="zh-CN"/>
          </a:p>
        </p:txBody>
      </p:sp>
    </p:spTree>
    <p:extLst>
      <p:ext uri="{BB962C8B-B14F-4D97-AF65-F5344CB8AC3E}">
        <p14:creationId xmlns:p14="http://schemas.microsoft.com/office/powerpoint/2010/main" xmlns="" val="13098245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61</a:t>
            </a:fld>
            <a:endParaRPr lang="en-US" altLang="zh-CN"/>
          </a:p>
        </p:txBody>
      </p:sp>
    </p:spTree>
    <p:extLst>
      <p:ext uri="{BB962C8B-B14F-4D97-AF65-F5344CB8AC3E}">
        <p14:creationId xmlns:p14="http://schemas.microsoft.com/office/powerpoint/2010/main" xmlns="" val="686687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62</a:t>
            </a:fld>
            <a:endParaRPr lang="en-US" altLang="zh-CN"/>
          </a:p>
        </p:txBody>
      </p:sp>
    </p:spTree>
    <p:extLst>
      <p:ext uri="{BB962C8B-B14F-4D97-AF65-F5344CB8AC3E}">
        <p14:creationId xmlns:p14="http://schemas.microsoft.com/office/powerpoint/2010/main" xmlns="" val="4090621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63</a:t>
            </a:fld>
            <a:endParaRPr lang="en-US" altLang="zh-CN"/>
          </a:p>
        </p:txBody>
      </p:sp>
    </p:spTree>
    <p:extLst>
      <p:ext uri="{BB962C8B-B14F-4D97-AF65-F5344CB8AC3E}">
        <p14:creationId xmlns:p14="http://schemas.microsoft.com/office/powerpoint/2010/main" xmlns="" val="36329054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64</a:t>
            </a:fld>
            <a:endParaRPr lang="en-US" altLang="zh-CN"/>
          </a:p>
        </p:txBody>
      </p:sp>
    </p:spTree>
    <p:extLst>
      <p:ext uri="{BB962C8B-B14F-4D97-AF65-F5344CB8AC3E}">
        <p14:creationId xmlns:p14="http://schemas.microsoft.com/office/powerpoint/2010/main" xmlns="" val="3050907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65</a:t>
            </a:fld>
            <a:endParaRPr lang="en-US" altLang="zh-CN"/>
          </a:p>
        </p:txBody>
      </p:sp>
    </p:spTree>
    <p:extLst>
      <p:ext uri="{BB962C8B-B14F-4D97-AF65-F5344CB8AC3E}">
        <p14:creationId xmlns:p14="http://schemas.microsoft.com/office/powerpoint/2010/main" xmlns="" val="26088798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66</a:t>
            </a:fld>
            <a:endParaRPr lang="en-US" altLang="zh-CN"/>
          </a:p>
        </p:txBody>
      </p:sp>
    </p:spTree>
    <p:extLst>
      <p:ext uri="{BB962C8B-B14F-4D97-AF65-F5344CB8AC3E}">
        <p14:creationId xmlns:p14="http://schemas.microsoft.com/office/powerpoint/2010/main" xmlns="" val="41006696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67</a:t>
            </a:fld>
            <a:endParaRPr lang="en-US" altLang="zh-CN"/>
          </a:p>
        </p:txBody>
      </p:sp>
    </p:spTree>
    <p:extLst>
      <p:ext uri="{BB962C8B-B14F-4D97-AF65-F5344CB8AC3E}">
        <p14:creationId xmlns:p14="http://schemas.microsoft.com/office/powerpoint/2010/main" xmlns="" val="566838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68</a:t>
            </a:fld>
            <a:endParaRPr lang="en-US" altLang="zh-CN"/>
          </a:p>
        </p:txBody>
      </p:sp>
    </p:spTree>
    <p:extLst>
      <p:ext uri="{BB962C8B-B14F-4D97-AF65-F5344CB8AC3E}">
        <p14:creationId xmlns:p14="http://schemas.microsoft.com/office/powerpoint/2010/main" xmlns="" val="21488237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 没有可用的单文字。例子： </a:t>
            </a:r>
            <a:r>
              <a:rPr lang="en-US" altLang="zh-CN" dirty="0" smtClean="0"/>
              <a:t>Q</a:t>
            </a:r>
            <a:r>
              <a:rPr lang="zh-CN" altLang="en-US" dirty="0" smtClean="0"/>
              <a:t> </a:t>
            </a:r>
            <a:r>
              <a:rPr lang="en-US" altLang="zh-CN" dirty="0" smtClean="0"/>
              <a:t>or</a:t>
            </a:r>
            <a:r>
              <a:rPr lang="zh-CN" altLang="en-US" dirty="0" smtClean="0"/>
              <a:t> </a:t>
            </a:r>
            <a:r>
              <a:rPr lang="en-US" altLang="zh-CN" dirty="0" smtClean="0"/>
              <a:t>R,</a:t>
            </a:r>
            <a:r>
              <a:rPr lang="zh-CN" altLang="en-US" dirty="0" smtClean="0"/>
              <a:t> </a:t>
            </a:r>
            <a:r>
              <a:rPr lang="en-US" altLang="zh-CN" dirty="0" smtClean="0"/>
              <a:t>Q</a:t>
            </a:r>
            <a:r>
              <a:rPr lang="zh-CN" altLang="en-US" dirty="0" smtClean="0"/>
              <a:t> </a:t>
            </a:r>
            <a:r>
              <a:rPr lang="en-US" altLang="zh-CN" dirty="0" smtClean="0"/>
              <a:t>or</a:t>
            </a:r>
            <a:r>
              <a:rPr lang="zh-CN" altLang="en-US" dirty="0" smtClean="0"/>
              <a:t> </a:t>
            </a:r>
            <a:r>
              <a:rPr lang="zh-CN" altLang="zh-CN" dirty="0" smtClean="0"/>
              <a:t>~</a:t>
            </a:r>
            <a:r>
              <a:rPr lang="en-US" altLang="zh-CN" dirty="0" smtClean="0"/>
              <a:t>R,</a:t>
            </a:r>
            <a:r>
              <a:rPr lang="zh-CN" altLang="en-US" dirty="0" smtClean="0"/>
              <a:t> </a:t>
            </a:r>
            <a:r>
              <a:rPr lang="en-US" altLang="zh-CN" dirty="0" smtClean="0"/>
              <a:t>~Q</a:t>
            </a:r>
            <a:r>
              <a:rPr lang="zh-CN" altLang="en-US" dirty="0" smtClean="0"/>
              <a:t> </a:t>
            </a:r>
            <a:r>
              <a:rPr lang="en-US" altLang="zh-CN" dirty="0" smtClean="0"/>
              <a:t>V</a:t>
            </a:r>
            <a:r>
              <a:rPr lang="zh-CN" altLang="en-US" dirty="0" smtClean="0"/>
              <a:t> </a:t>
            </a:r>
            <a:r>
              <a:rPr lang="en-US" altLang="zh-CN" dirty="0" smtClean="0"/>
              <a:t>R,</a:t>
            </a:r>
            <a:r>
              <a:rPr lang="zh-CN" altLang="en-US" dirty="0" smtClean="0"/>
              <a:t> 求证 </a:t>
            </a:r>
            <a:r>
              <a:rPr lang="en-US" altLang="zh-CN" dirty="0" smtClean="0"/>
              <a:t>Q</a:t>
            </a:r>
            <a:r>
              <a:rPr lang="zh-CN" altLang="en-US" dirty="0" smtClean="0"/>
              <a:t> </a:t>
            </a:r>
            <a:r>
              <a:rPr lang="en-US" altLang="zh-CN" dirty="0" smtClean="0"/>
              <a:t>and</a:t>
            </a:r>
            <a:r>
              <a:rPr lang="zh-CN" altLang="en-US" dirty="0" smtClean="0"/>
              <a:t> </a:t>
            </a:r>
            <a:r>
              <a:rPr lang="en-US" altLang="zh-CN" dirty="0" smtClean="0"/>
              <a:t>R</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69</a:t>
            </a:fld>
            <a:endParaRPr lang="en-US" altLang="zh-CN"/>
          </a:p>
        </p:txBody>
      </p:sp>
    </p:spTree>
    <p:extLst>
      <p:ext uri="{BB962C8B-B14F-4D97-AF65-F5344CB8AC3E}">
        <p14:creationId xmlns:p14="http://schemas.microsoft.com/office/powerpoint/2010/main" xmlns="" val="722826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B050"/>
                </a:solidFill>
                <a:latin typeface="Times New Roman" pitchFamily="18" charset="0"/>
              </a:rPr>
              <a:t>基础是相似原理</a:t>
            </a:r>
            <a:endParaRPr lang="en-US" altLang="zh-CN" sz="1200" b="1" dirty="0" smtClean="0">
              <a:solidFill>
                <a:srgbClr val="00B050"/>
              </a:solidFill>
              <a:latin typeface="Times New Roman" pitchFamily="18" charset="0"/>
            </a:endParaRPr>
          </a:p>
          <a:p>
            <a:r>
              <a:rPr lang="zh-CN" altLang="en-US" sz="1200" b="1" dirty="0" smtClean="0">
                <a:solidFill>
                  <a:srgbClr val="00B050"/>
                </a:solidFill>
                <a:latin typeface="Times New Roman" pitchFamily="18" charset="0"/>
              </a:rPr>
              <a:t>可靠程度取决于两个或两类事物的相似程度</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a:t>
            </a:fld>
            <a:endParaRPr lang="en-US" altLang="zh-CN"/>
          </a:p>
        </p:txBody>
      </p:sp>
    </p:spTree>
    <p:extLst>
      <p:ext uri="{BB962C8B-B14F-4D97-AF65-F5344CB8AC3E}">
        <p14:creationId xmlns:p14="http://schemas.microsoft.com/office/powerpoint/2010/main" xmlns="" val="4657237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70</a:t>
            </a:fld>
            <a:endParaRPr lang="en-US" altLang="zh-CN"/>
          </a:p>
        </p:txBody>
      </p:sp>
    </p:spTree>
    <p:extLst>
      <p:ext uri="{BB962C8B-B14F-4D97-AF65-F5344CB8AC3E}">
        <p14:creationId xmlns:p14="http://schemas.microsoft.com/office/powerpoint/2010/main" xmlns="" val="23106639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 没有可用的单文字。例子： </a:t>
            </a:r>
            <a:r>
              <a:rPr lang="en-US" altLang="zh-CN" dirty="0" smtClean="0"/>
              <a:t>Q</a:t>
            </a:r>
            <a:r>
              <a:rPr lang="zh-CN" altLang="en-US" dirty="0" smtClean="0"/>
              <a:t> </a:t>
            </a:r>
            <a:r>
              <a:rPr lang="en-US" altLang="zh-CN" dirty="0" smtClean="0"/>
              <a:t>or</a:t>
            </a:r>
            <a:r>
              <a:rPr lang="zh-CN" altLang="en-US" dirty="0" smtClean="0"/>
              <a:t> </a:t>
            </a:r>
            <a:r>
              <a:rPr lang="en-US" altLang="zh-CN" dirty="0" smtClean="0"/>
              <a:t>R,</a:t>
            </a:r>
            <a:r>
              <a:rPr lang="zh-CN" altLang="en-US" dirty="0" smtClean="0"/>
              <a:t> </a:t>
            </a:r>
            <a:r>
              <a:rPr lang="en-US" altLang="zh-CN" dirty="0" smtClean="0"/>
              <a:t>Q</a:t>
            </a:r>
            <a:r>
              <a:rPr lang="zh-CN" altLang="en-US" dirty="0" smtClean="0"/>
              <a:t> </a:t>
            </a:r>
            <a:r>
              <a:rPr lang="en-US" altLang="zh-CN" dirty="0" smtClean="0"/>
              <a:t>or</a:t>
            </a:r>
            <a:r>
              <a:rPr lang="zh-CN" altLang="en-US" dirty="0" smtClean="0"/>
              <a:t> </a:t>
            </a:r>
            <a:r>
              <a:rPr lang="zh-CN" altLang="zh-CN" dirty="0" smtClean="0"/>
              <a:t>~</a:t>
            </a:r>
            <a:r>
              <a:rPr lang="en-US" altLang="zh-CN" dirty="0" smtClean="0"/>
              <a:t>R,</a:t>
            </a:r>
            <a:r>
              <a:rPr lang="zh-CN" altLang="en-US" dirty="0" smtClean="0"/>
              <a:t> </a:t>
            </a:r>
            <a:r>
              <a:rPr lang="en-US" altLang="zh-CN" dirty="0" smtClean="0"/>
              <a:t>~Q</a:t>
            </a:r>
            <a:r>
              <a:rPr lang="zh-CN" altLang="en-US" dirty="0" smtClean="0"/>
              <a:t> </a:t>
            </a:r>
            <a:r>
              <a:rPr lang="en-US" altLang="zh-CN" dirty="0" smtClean="0"/>
              <a:t>V</a:t>
            </a:r>
            <a:r>
              <a:rPr lang="zh-CN" altLang="en-US" dirty="0" smtClean="0"/>
              <a:t> </a:t>
            </a:r>
            <a:r>
              <a:rPr lang="en-US" altLang="zh-CN" dirty="0" smtClean="0"/>
              <a:t>R,</a:t>
            </a:r>
            <a:r>
              <a:rPr lang="zh-CN" altLang="en-US" dirty="0" smtClean="0"/>
              <a:t> 求证 </a:t>
            </a:r>
            <a:r>
              <a:rPr lang="en-US" altLang="zh-CN" dirty="0" smtClean="0"/>
              <a:t>Q</a:t>
            </a:r>
            <a:r>
              <a:rPr lang="zh-CN" altLang="en-US" dirty="0" smtClean="0"/>
              <a:t> </a:t>
            </a:r>
            <a:r>
              <a:rPr lang="en-US" altLang="zh-CN" dirty="0" smtClean="0"/>
              <a:t>and</a:t>
            </a:r>
            <a:r>
              <a:rPr lang="zh-CN" altLang="en-US" dirty="0" smtClean="0"/>
              <a:t> </a:t>
            </a:r>
            <a:r>
              <a:rPr lang="en-US" altLang="zh-CN" dirty="0" smtClean="0"/>
              <a:t>R</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71</a:t>
            </a:fld>
            <a:endParaRPr lang="en-US" altLang="zh-CN"/>
          </a:p>
        </p:txBody>
      </p:sp>
    </p:spTree>
    <p:extLst>
      <p:ext uri="{BB962C8B-B14F-4D97-AF65-F5344CB8AC3E}">
        <p14:creationId xmlns:p14="http://schemas.microsoft.com/office/powerpoint/2010/main" xmlns="" val="7228267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72</a:t>
            </a:fld>
            <a:endParaRPr lang="en-US" altLang="zh-CN"/>
          </a:p>
        </p:txBody>
      </p:sp>
    </p:spTree>
    <p:extLst>
      <p:ext uri="{BB962C8B-B14F-4D97-AF65-F5344CB8AC3E}">
        <p14:creationId xmlns:p14="http://schemas.microsoft.com/office/powerpoint/2010/main" xmlns="" val="29855646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0000CC"/>
                </a:solidFill>
                <a:latin typeface="Times" pitchFamily="18" charset="0"/>
                <a:ea typeface="仿宋_GB2312" pitchFamily="49" charset="-122"/>
              </a:rPr>
              <a:t>例如，子句集</a:t>
            </a:r>
          </a:p>
          <a:p>
            <a:r>
              <a:rPr lang="zh-CN" altLang="en-US" b="1" dirty="0" smtClean="0">
                <a:solidFill>
                  <a:srgbClr val="0000CC"/>
                </a:solidFill>
                <a:latin typeface="Times" pitchFamily="18" charset="0"/>
                <a:ea typeface="仿宋_GB2312" pitchFamily="49" charset="-122"/>
              </a:rPr>
              <a:t> </a:t>
            </a:r>
            <a:r>
              <a:rPr lang="en-US" altLang="zh-CN" b="1" dirty="0" smtClean="0">
                <a:solidFill>
                  <a:srgbClr val="0000CC"/>
                </a:solidFill>
                <a:latin typeface="Times" pitchFamily="18" charset="0"/>
                <a:ea typeface="仿宋_GB2312" pitchFamily="49" charset="-122"/>
              </a:rPr>
              <a:t>S={Q(u)∨P(a), ﹁Q(w)∨P(w), ﹁Q(x)∨﹁ P(x), Q(y)∨﹁ P(y)}</a:t>
            </a:r>
          </a:p>
          <a:p>
            <a:r>
              <a:rPr lang="zh-CN" altLang="en-US" b="1" dirty="0" smtClean="0">
                <a:solidFill>
                  <a:srgbClr val="0000CC"/>
                </a:solidFill>
                <a:latin typeface="Times" pitchFamily="18" charset="0"/>
                <a:ea typeface="仿宋_GB2312" pitchFamily="49" charset="-122"/>
              </a:rPr>
              <a:t>从</a:t>
            </a:r>
            <a:r>
              <a:rPr lang="en-US" altLang="zh-CN" b="1" dirty="0" smtClean="0">
                <a:solidFill>
                  <a:srgbClr val="0000CC"/>
                </a:solidFill>
                <a:latin typeface="Times" pitchFamily="18" charset="0"/>
                <a:ea typeface="仿宋_GB2312" pitchFamily="49" charset="-122"/>
              </a:rPr>
              <a:t>S</a:t>
            </a:r>
            <a:r>
              <a:rPr lang="zh-CN" altLang="en-US" b="1" dirty="0" smtClean="0">
                <a:solidFill>
                  <a:srgbClr val="0000CC"/>
                </a:solidFill>
                <a:latin typeface="Times" pitchFamily="18" charset="0"/>
                <a:ea typeface="仿宋_GB2312" pitchFamily="49" charset="-122"/>
              </a:rPr>
              <a:t>出发很容易找到一棵归结反演树，但却不存在线性输入策略的归结反演树。</a:t>
            </a:r>
          </a:p>
          <a:p>
            <a:endParaRPr lang="en-US" altLang="zh-CN" dirty="0" smtClean="0"/>
          </a:p>
          <a:p>
            <a:r>
              <a:rPr lang="zh-CN" altLang="en-US" dirty="0" smtClean="0"/>
              <a:t>两两做</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73</a:t>
            </a:fld>
            <a:endParaRPr lang="en-US" altLang="zh-CN"/>
          </a:p>
        </p:txBody>
      </p:sp>
    </p:spTree>
    <p:extLst>
      <p:ext uri="{BB962C8B-B14F-4D97-AF65-F5344CB8AC3E}">
        <p14:creationId xmlns:p14="http://schemas.microsoft.com/office/powerpoint/2010/main" xmlns="" val="12825949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74</a:t>
            </a:fld>
            <a:endParaRPr lang="en-US" altLang="zh-CN"/>
          </a:p>
        </p:txBody>
      </p:sp>
    </p:spTree>
    <p:extLst>
      <p:ext uri="{BB962C8B-B14F-4D97-AF65-F5344CB8AC3E}">
        <p14:creationId xmlns:p14="http://schemas.microsoft.com/office/powerpoint/2010/main" xmlns="" val="29855646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rgbClr val="0000CC"/>
                </a:solidFill>
              </a:rPr>
              <a:t>这种策略与线性输入策略有点相似，但是，放宽了对子句的限制。每次参加归结的两个亲本子句</a:t>
            </a:r>
            <a:endParaRPr lang="en-US" altLang="zh-CN" sz="1200" b="1" dirty="0" smtClean="0">
              <a:solidFill>
                <a:srgbClr val="0000CC"/>
              </a:solidFill>
            </a:endParaRPr>
          </a:p>
          <a:p>
            <a:endParaRPr lang="en-US" altLang="zh-CN" sz="1200" b="1" dirty="0" smtClean="0">
              <a:solidFill>
                <a:srgbClr val="0000CC"/>
              </a:solidFill>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zh-CN" altLang="en-US" sz="1800" b="1" dirty="0" smtClean="0">
                <a:solidFill>
                  <a:srgbClr val="00B050"/>
                </a:solidFill>
                <a:latin typeface="楷体_GB2312" pitchFamily="49" charset="-122"/>
                <a:ea typeface="楷体_GB2312" pitchFamily="49" charset="-122"/>
              </a:rPr>
              <a:t>所谓一个子句</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例如</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1</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是另一个子句</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例如</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2</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的先辈子句是指</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2</a:t>
            </a:r>
            <a:r>
              <a:rPr lang="zh-CN" altLang="en-US" sz="1800" b="1" dirty="0" smtClean="0">
                <a:solidFill>
                  <a:srgbClr val="00B050"/>
                </a:solidFill>
                <a:latin typeface="楷体_GB2312" pitchFamily="49" charset="-122"/>
                <a:ea typeface="楷体_GB2312" pitchFamily="49" charset="-122"/>
              </a:rPr>
              <a:t>是由</a:t>
            </a:r>
            <a:r>
              <a:rPr lang="en-US" altLang="zh-CN" sz="1800" b="1" dirty="0" smtClean="0">
                <a:solidFill>
                  <a:srgbClr val="00B050"/>
                </a:solidFill>
                <a:latin typeface="楷体_GB2312" pitchFamily="49" charset="-122"/>
                <a:ea typeface="楷体_GB2312" pitchFamily="49" charset="-122"/>
              </a:rPr>
              <a:t>C</a:t>
            </a:r>
            <a:r>
              <a:rPr lang="en-US" altLang="zh-CN" sz="1800" b="1" baseline="-25000" dirty="0" smtClean="0">
                <a:solidFill>
                  <a:srgbClr val="00B050"/>
                </a:solidFill>
                <a:latin typeface="楷体_GB2312" pitchFamily="49" charset="-122"/>
                <a:ea typeface="楷体_GB2312" pitchFamily="49" charset="-122"/>
              </a:rPr>
              <a:t>1</a:t>
            </a:r>
            <a:r>
              <a:rPr lang="zh-CN" altLang="en-US" sz="1800" b="1" dirty="0" smtClean="0">
                <a:solidFill>
                  <a:srgbClr val="00B050"/>
                </a:solidFill>
                <a:latin typeface="楷体_GB2312" pitchFamily="49" charset="-122"/>
                <a:ea typeface="楷体_GB2312" pitchFamily="49" charset="-122"/>
              </a:rPr>
              <a:t>与别的子句归结后得到的归结式。</a:t>
            </a: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r>
              <a:rPr lang="en-US" altLang="zh-CN" sz="1800" b="1" dirty="0" smtClean="0">
                <a:solidFill>
                  <a:srgbClr val="00B050"/>
                </a:solidFill>
                <a:latin typeface="楷体_GB2312" pitchFamily="49" charset="-122"/>
                <a:ea typeface="楷体_GB2312" pitchFamily="49" charset="-122"/>
              </a:rPr>
              <a:t>[</a:t>
            </a:r>
            <a:r>
              <a:rPr lang="en-US" altLang="zh-CN" sz="1800" b="1" dirty="0" err="1" smtClean="0">
                <a:solidFill>
                  <a:srgbClr val="00B050"/>
                </a:solidFill>
                <a:latin typeface="楷体_GB2312" pitchFamily="49" charset="-122"/>
                <a:ea typeface="楷体_GB2312" pitchFamily="49" charset="-122"/>
              </a:rPr>
              <a:t>Luckham</a:t>
            </a:r>
            <a:r>
              <a:rPr lang="en-US" altLang="zh-CN" sz="1800" b="1" dirty="0" smtClean="0">
                <a:solidFill>
                  <a:srgbClr val="00B050"/>
                </a:solidFill>
                <a:latin typeface="楷体_GB2312" pitchFamily="49" charset="-122"/>
                <a:ea typeface="楷体_GB2312" pitchFamily="49" charset="-122"/>
              </a:rPr>
              <a:t>,</a:t>
            </a:r>
            <a:r>
              <a:rPr lang="zh-CN" altLang="en-US" sz="1800" b="1" dirty="0" smtClean="0">
                <a:solidFill>
                  <a:srgbClr val="00B050"/>
                </a:solidFill>
                <a:latin typeface="楷体_GB2312" pitchFamily="49" charset="-122"/>
                <a:ea typeface="楷体_GB2312" pitchFamily="49" charset="-122"/>
              </a:rPr>
              <a:t> </a:t>
            </a:r>
            <a:r>
              <a:rPr lang="en-US" altLang="zh-CN" sz="1800" b="1" dirty="0" smtClean="0">
                <a:solidFill>
                  <a:srgbClr val="00B050"/>
                </a:solidFill>
                <a:latin typeface="楷体_GB2312" pitchFamily="49" charset="-122"/>
                <a:ea typeface="楷体_GB2312" pitchFamily="49" charset="-122"/>
              </a:rPr>
              <a:t>1970]</a:t>
            </a:r>
            <a:r>
              <a:rPr lang="zh-CN" altLang="en-US" sz="1800" b="1" dirty="0" smtClean="0">
                <a:solidFill>
                  <a:srgbClr val="00B050"/>
                </a:solidFill>
                <a:latin typeface="楷体_GB2312" pitchFamily="49" charset="-122"/>
                <a:ea typeface="楷体_GB2312" pitchFamily="49" charset="-122"/>
              </a:rPr>
              <a:t>证明其是完备的</a:t>
            </a: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pPr marL="0" marR="0" lvl="2" indent="0" algn="l" defTabSz="914400" rtl="0" eaLnBrk="1" fontAlgn="base" latinLnBrk="0" hangingPunct="1">
              <a:lnSpc>
                <a:spcPct val="100000"/>
              </a:lnSpc>
              <a:spcBef>
                <a:spcPct val="30000"/>
              </a:spcBef>
              <a:spcAft>
                <a:spcPct val="0"/>
              </a:spcAft>
              <a:buClrTx/>
              <a:buSzTx/>
              <a:buFontTx/>
              <a:buNone/>
              <a:tabLst/>
              <a:defRPr/>
            </a:pPr>
            <a:endParaRPr lang="en-US" altLang="zh-CN" sz="1800" b="1" dirty="0" smtClean="0">
              <a:solidFill>
                <a:srgbClr val="00B050"/>
              </a:solidFill>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75</a:t>
            </a:fld>
            <a:endParaRPr lang="en-US" altLang="zh-CN"/>
          </a:p>
        </p:txBody>
      </p:sp>
    </p:spTree>
    <p:extLst>
      <p:ext uri="{BB962C8B-B14F-4D97-AF65-F5344CB8AC3E}">
        <p14:creationId xmlns:p14="http://schemas.microsoft.com/office/powerpoint/2010/main" xmlns="" val="28622116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76</a:t>
            </a:fld>
            <a:endParaRPr lang="en-US" altLang="zh-CN"/>
          </a:p>
        </p:txBody>
      </p:sp>
    </p:spTree>
    <p:extLst>
      <p:ext uri="{BB962C8B-B14F-4D97-AF65-F5344CB8AC3E}">
        <p14:creationId xmlns:p14="http://schemas.microsoft.com/office/powerpoint/2010/main" xmlns="" val="12673639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77</a:t>
            </a:fld>
            <a:endParaRPr lang="en-US" altLang="zh-CN"/>
          </a:p>
        </p:txBody>
      </p:sp>
    </p:spTree>
    <p:extLst>
      <p:ext uri="{BB962C8B-B14F-4D97-AF65-F5344CB8AC3E}">
        <p14:creationId xmlns:p14="http://schemas.microsoft.com/office/powerpoint/2010/main" xmlns="" val="26319905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1EDF00-595B-4DF6-9888-DBA8EAA1AA9C}" type="slidenum">
              <a:rPr lang="en-US" altLang="zh-CN" smtClean="0"/>
              <a:pPr/>
              <a:t>78</a:t>
            </a:fld>
            <a:endParaRPr lang="en-US" altLang="zh-CN"/>
          </a:p>
        </p:txBody>
      </p:sp>
    </p:spTree>
    <p:extLst>
      <p:ext uri="{BB962C8B-B14F-4D97-AF65-F5344CB8AC3E}">
        <p14:creationId xmlns:p14="http://schemas.microsoft.com/office/powerpoint/2010/main" xmlns="" val="263199055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latin typeface="Times New Roman" pitchFamily="18" charset="0"/>
              </a:rPr>
              <a:t>。</a:t>
            </a:r>
            <a:r>
              <a:rPr lang="zh-CN" altLang="en-US" sz="1200" b="0" dirty="0" smtClean="0">
                <a:latin typeface="Times New Roman" pitchFamily="18" charset="0"/>
              </a:rPr>
              <a:t>例如，在步骤</a:t>
            </a:r>
            <a:r>
              <a:rPr lang="en-US" altLang="zh-CN" sz="1200" b="0" dirty="0" smtClean="0">
                <a:latin typeface="Times New Roman" pitchFamily="18" charset="0"/>
              </a:rPr>
              <a:t>(3)</a:t>
            </a:r>
            <a:r>
              <a:rPr lang="zh-CN" altLang="en-US" sz="1200" b="0" dirty="0" smtClean="0">
                <a:latin typeface="Times New Roman" pitchFamily="18" charset="0"/>
              </a:rPr>
              <a:t>化简子句集时，谓词逻辑需要把由谓词构成的公式集化为子句集；</a:t>
            </a:r>
            <a:endParaRPr lang="en-US" altLang="zh-CN" sz="1200" b="0" dirty="0" smtClean="0">
              <a:latin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latin typeface="Times New Roman" pitchFamily="18" charset="0"/>
              </a:rPr>
              <a:t>在步骤</a:t>
            </a:r>
            <a:r>
              <a:rPr lang="en-US" altLang="zh-CN" sz="1200" b="0" dirty="0" smtClean="0">
                <a:latin typeface="Times New Roman" pitchFamily="18" charset="0"/>
              </a:rPr>
              <a:t>(4)</a:t>
            </a:r>
            <a:r>
              <a:rPr lang="zh-CN" altLang="en-US" sz="1200" b="0" dirty="0" smtClean="0">
                <a:latin typeface="Times New Roman" pitchFamily="18" charset="0"/>
              </a:rPr>
              <a:t>按归结原理进行归结时，谓词逻辑的归结原理需要考虑两个亲本子句的最一般合一。</a:t>
            </a:r>
            <a:endParaRPr lang="en-US" altLang="zh-CN" sz="1200" b="0" dirty="0" smtClean="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79</a:t>
            </a:fld>
            <a:endParaRPr lang="en-US" altLang="zh-CN"/>
          </a:p>
        </p:txBody>
      </p:sp>
    </p:spTree>
    <p:extLst>
      <p:ext uri="{BB962C8B-B14F-4D97-AF65-F5344CB8AC3E}">
        <p14:creationId xmlns:p14="http://schemas.microsoft.com/office/powerpoint/2010/main" xmlns="" val="159830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00B050"/>
                </a:solidFill>
              </a:rPr>
              <a:t> 例如，一位计算机维修员，从书本知识，到通过大量实例积累经验，是一种归纳推理方式。运用这些一般性知识去维修计算机的过程则是演绎推理。 </a:t>
            </a:r>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8</a:t>
            </a:fld>
            <a:endParaRPr lang="en-US" altLang="zh-CN"/>
          </a:p>
        </p:txBody>
      </p:sp>
    </p:spTree>
    <p:extLst>
      <p:ext uri="{BB962C8B-B14F-4D97-AF65-F5344CB8AC3E}">
        <p14:creationId xmlns:p14="http://schemas.microsoft.com/office/powerpoint/2010/main" xmlns="" val="71867834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solidFill>
                  <a:srgbClr val="0000CC"/>
                </a:solidFill>
                <a:latin typeface="Times New Roman" pitchFamily="18" charset="0"/>
              </a:rPr>
              <a:t>。</a:t>
            </a:r>
            <a:r>
              <a:rPr lang="zh-CN" altLang="en-US" sz="1200" b="0" dirty="0" smtClean="0">
                <a:latin typeface="Times New Roman" pitchFamily="18" charset="0"/>
              </a:rPr>
              <a:t>例如，在步骤</a:t>
            </a:r>
            <a:r>
              <a:rPr lang="en-US" altLang="zh-CN" sz="1200" b="0" dirty="0" smtClean="0">
                <a:latin typeface="Times New Roman" pitchFamily="18" charset="0"/>
              </a:rPr>
              <a:t>(3)</a:t>
            </a:r>
            <a:r>
              <a:rPr lang="zh-CN" altLang="en-US" sz="1200" b="0" dirty="0" smtClean="0">
                <a:latin typeface="Times New Roman" pitchFamily="18" charset="0"/>
              </a:rPr>
              <a:t>化简子句集时，谓词逻辑需要把由谓词构成的公式集化为子句集；</a:t>
            </a:r>
            <a:endParaRPr lang="en-US" altLang="zh-CN" sz="1200" b="0" dirty="0" smtClean="0">
              <a:latin typeface="Times New Roman"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dirty="0" smtClean="0">
                <a:latin typeface="Times New Roman" pitchFamily="18" charset="0"/>
              </a:rPr>
              <a:t>在步骤</a:t>
            </a:r>
            <a:r>
              <a:rPr lang="en-US" altLang="zh-CN" sz="1200" b="0" dirty="0" smtClean="0">
                <a:latin typeface="Times New Roman" pitchFamily="18" charset="0"/>
              </a:rPr>
              <a:t>(4)</a:t>
            </a:r>
            <a:r>
              <a:rPr lang="zh-CN" altLang="en-US" sz="1200" b="0" dirty="0" smtClean="0">
                <a:latin typeface="Times New Roman" pitchFamily="18" charset="0"/>
              </a:rPr>
              <a:t>按归结原理进行归结时，谓词逻辑的归结原理需要考虑两个亲本子句的最一般合一。</a:t>
            </a:r>
            <a:endParaRPr lang="en-US" altLang="zh-CN" sz="1200" b="0" dirty="0" smtClean="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80</a:t>
            </a:fld>
            <a:endParaRPr lang="en-US" altLang="zh-CN"/>
          </a:p>
        </p:txBody>
      </p:sp>
    </p:spTree>
    <p:extLst>
      <p:ext uri="{BB962C8B-B14F-4D97-AF65-F5344CB8AC3E}">
        <p14:creationId xmlns:p14="http://schemas.microsoft.com/office/powerpoint/2010/main" xmlns="" val="159830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Times New Roman" pitchFamily="18" charset="0"/>
              </a:rPr>
              <a:t>非单调：为使推理继续，需先进行一些假设，以此为基础进行推理；当引入某些新知识后，发现该假设不正确时，需撤销该假设及由该假设推出的一切结论</a:t>
            </a:r>
          </a:p>
          <a:p>
            <a:endParaRPr lang="en-US" altLang="zh-CN" dirty="0" smtClean="0"/>
          </a:p>
          <a:p>
            <a:r>
              <a:rPr lang="zh-CN" altLang="en-US" dirty="0" smtClean="0">
                <a:solidFill>
                  <a:srgbClr val="0000CC"/>
                </a:solidFill>
              </a:rPr>
              <a:t>非单调推理：</a:t>
            </a:r>
            <a:endParaRPr lang="en-US" altLang="zh-CN" dirty="0" smtClean="0">
              <a:solidFill>
                <a:srgbClr val="0000CC"/>
              </a:solidFill>
            </a:endParaRPr>
          </a:p>
          <a:p>
            <a:pPr marL="0" indent="0">
              <a:buNone/>
            </a:pPr>
            <a:endParaRPr lang="en-US" altLang="zh-CN" sz="800" dirty="0" smtClean="0">
              <a:solidFill>
                <a:srgbClr val="0000CC"/>
              </a:solidFill>
            </a:endParaRPr>
          </a:p>
          <a:p>
            <a:pPr marL="457200" lvl="1" indent="0">
              <a:buNone/>
            </a:pPr>
            <a:r>
              <a:rPr lang="zh-CN" altLang="en-US" dirty="0" smtClean="0">
                <a:solidFill>
                  <a:srgbClr val="0000CC"/>
                </a:solidFill>
              </a:rPr>
              <a:t>例子：</a:t>
            </a:r>
            <a:endParaRPr lang="en-US" altLang="zh-CN" dirty="0" smtClean="0">
              <a:solidFill>
                <a:srgbClr val="0000CC"/>
              </a:solidFill>
            </a:endParaRPr>
          </a:p>
          <a:p>
            <a:pPr marL="457200" lvl="1" indent="0">
              <a:buNone/>
            </a:pPr>
            <a:endParaRPr lang="zh-CN" altLang="en-US" dirty="0" smtClean="0">
              <a:solidFill>
                <a:srgbClr val="0000CC"/>
              </a:solidFill>
            </a:endParaRPr>
          </a:p>
          <a:p>
            <a:pPr marL="514350" lvl="1" indent="0">
              <a:buNone/>
            </a:pPr>
            <a:r>
              <a:rPr lang="zh-CN" altLang="en-US" sz="2200" dirty="0" smtClean="0"/>
              <a:t>一个是鸟的动物 </a:t>
            </a:r>
            <a:r>
              <a:rPr lang="en-US" altLang="zh-CN" sz="2200" dirty="0" smtClean="0"/>
              <a:t>-</a:t>
            </a:r>
            <a:r>
              <a:rPr lang="en-US" altLang="zh-CN" sz="2200" dirty="0" smtClean="0">
                <a:sym typeface="Wingdings" pitchFamily="2" charset="2"/>
              </a:rPr>
              <a:t> </a:t>
            </a:r>
            <a:r>
              <a:rPr lang="zh-CN" altLang="en-US" sz="2200" dirty="0" smtClean="0"/>
              <a:t>假定它会飞 </a:t>
            </a:r>
            <a:r>
              <a:rPr lang="en-US" altLang="zh-CN" sz="2200" dirty="0" smtClean="0">
                <a:sym typeface="Wingdings" pitchFamily="2" charset="2"/>
              </a:rPr>
              <a:t> </a:t>
            </a:r>
            <a:r>
              <a:rPr lang="zh-CN" altLang="en-US" sz="2200" dirty="0" smtClean="0"/>
              <a:t>知道是企鹅  </a:t>
            </a:r>
            <a:r>
              <a:rPr lang="en-US" altLang="zh-CN" sz="2200" dirty="0" smtClean="0">
                <a:sym typeface="Wingdings" pitchFamily="2" charset="2"/>
              </a:rPr>
              <a:t> </a:t>
            </a:r>
            <a:r>
              <a:rPr lang="zh-CN" altLang="en-US" sz="2200" dirty="0" smtClean="0"/>
              <a:t>撤销假设</a:t>
            </a:r>
            <a:endParaRPr lang="en-US" altLang="zh-CN" sz="2200" dirty="0" smtClean="0"/>
          </a:p>
          <a:p>
            <a:pPr marL="514350" lvl="1" indent="0">
              <a:buNone/>
            </a:pPr>
            <a:endParaRPr lang="en-US" altLang="zh-CN" sz="2200" dirty="0" smtClean="0"/>
          </a:p>
          <a:p>
            <a:pPr marL="514350" lvl="1" indent="0">
              <a:buNone/>
            </a:pPr>
            <a:r>
              <a:rPr lang="zh-CN" altLang="en-US" sz="2200" dirty="0" smtClean="0"/>
              <a:t>草地是潮湿的 </a:t>
            </a:r>
            <a:r>
              <a:rPr lang="en-US" altLang="zh-CN" sz="2200" dirty="0" smtClean="0">
                <a:sym typeface="Wingdings" pitchFamily="2" charset="2"/>
              </a:rPr>
              <a:t> </a:t>
            </a:r>
            <a:r>
              <a:rPr lang="zh-CN" altLang="en-US" sz="2200" dirty="0" smtClean="0">
                <a:sym typeface="Wingdings" pitchFamily="2" charset="2"/>
              </a:rPr>
              <a:t>假设下雨了</a:t>
            </a:r>
            <a:r>
              <a:rPr lang="en-US" altLang="zh-CN" sz="2200" dirty="0" smtClean="0">
                <a:sym typeface="Wingdings" pitchFamily="2" charset="2"/>
              </a:rPr>
              <a:t> </a:t>
            </a:r>
            <a:r>
              <a:rPr lang="zh-CN" altLang="en-US" sz="2200" dirty="0" smtClean="0">
                <a:sym typeface="Wingdings" pitchFamily="2" charset="2"/>
              </a:rPr>
              <a:t>洒水车经过 </a:t>
            </a:r>
            <a:r>
              <a:rPr lang="en-US" altLang="zh-CN" sz="2200" dirty="0" smtClean="0">
                <a:sym typeface="Wingdings" pitchFamily="2" charset="2"/>
              </a:rPr>
              <a:t> </a:t>
            </a:r>
            <a:r>
              <a:rPr lang="zh-CN" altLang="en-US" sz="2200" dirty="0" smtClean="0">
                <a:sym typeface="Wingdings" pitchFamily="2" charset="2"/>
              </a:rPr>
              <a:t>撤销下雨解释</a:t>
            </a:r>
            <a:endParaRPr lang="zh-CN" altLang="en-US" sz="2200" dirty="0" smtClean="0"/>
          </a:p>
          <a:p>
            <a:endParaRPr lang="zh-CN" altLang="en-US" dirty="0"/>
          </a:p>
        </p:txBody>
      </p:sp>
      <p:sp>
        <p:nvSpPr>
          <p:cNvPr id="4" name="灯片编号占位符 3"/>
          <p:cNvSpPr>
            <a:spLocks noGrp="1"/>
          </p:cNvSpPr>
          <p:nvPr>
            <p:ph type="sldNum" sz="quarter" idx="10"/>
          </p:nvPr>
        </p:nvSpPr>
        <p:spPr/>
        <p:txBody>
          <a:bodyPr/>
          <a:lstStyle/>
          <a:p>
            <a:fld id="{F39BF5F2-8CFC-4DCB-81DA-BDF144251789}" type="slidenum">
              <a:rPr lang="en-US" altLang="zh-CN" smtClean="0"/>
              <a:pPr/>
              <a:t>9</a:t>
            </a:fld>
            <a:endParaRPr lang="en-US" altLang="zh-CN"/>
          </a:p>
        </p:txBody>
      </p:sp>
    </p:spTree>
    <p:extLst>
      <p:ext uri="{BB962C8B-B14F-4D97-AF65-F5344CB8AC3E}">
        <p14:creationId xmlns:p14="http://schemas.microsoft.com/office/powerpoint/2010/main" xmlns="" val="121151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A5035D-A53B-4564-84C4-2A18BEFF8DE7}" type="slidenum">
              <a:rPr lang="en-US" altLang="zh-CN"/>
              <a:pPr/>
              <a:t>‹#›</a:t>
            </a:fld>
            <a:endParaRPr lang="en-US" altLang="zh-CN"/>
          </a:p>
        </p:txBody>
      </p:sp>
    </p:spTree>
    <p:extLst>
      <p:ext uri="{BB962C8B-B14F-4D97-AF65-F5344CB8AC3E}">
        <p14:creationId xmlns:p14="http://schemas.microsoft.com/office/powerpoint/2010/main" xmlns="" val="42029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2A33994-0144-44B8-98DA-C02615E91907}" type="slidenum">
              <a:rPr lang="en-US" altLang="zh-CN"/>
              <a:pPr/>
              <a:t>‹#›</a:t>
            </a:fld>
            <a:endParaRPr lang="en-US" altLang="zh-CN"/>
          </a:p>
        </p:txBody>
      </p:sp>
    </p:spTree>
    <p:extLst>
      <p:ext uri="{BB962C8B-B14F-4D97-AF65-F5344CB8AC3E}">
        <p14:creationId xmlns:p14="http://schemas.microsoft.com/office/powerpoint/2010/main" xmlns="" val="367108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689764D-60E7-42B9-8E40-46E586422E98}" type="slidenum">
              <a:rPr lang="en-US" altLang="zh-CN"/>
              <a:pPr/>
              <a:t>‹#›</a:t>
            </a:fld>
            <a:endParaRPr lang="en-US" altLang="zh-CN"/>
          </a:p>
        </p:txBody>
      </p:sp>
    </p:spTree>
    <p:extLst>
      <p:ext uri="{BB962C8B-B14F-4D97-AF65-F5344CB8AC3E}">
        <p14:creationId xmlns:p14="http://schemas.microsoft.com/office/powerpoint/2010/main" xmlns="" val="72982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96B844D8-A70A-4DCE-9AF4-7B92EDA9C295}" type="slidenum">
              <a:rPr lang="en-US" altLang="zh-CN"/>
              <a:pPr/>
              <a:t>‹#›</a:t>
            </a:fld>
            <a:endParaRPr lang="en-US" altLang="zh-CN"/>
          </a:p>
        </p:txBody>
      </p:sp>
    </p:spTree>
    <p:extLst>
      <p:ext uri="{BB962C8B-B14F-4D97-AF65-F5344CB8AC3E}">
        <p14:creationId xmlns:p14="http://schemas.microsoft.com/office/powerpoint/2010/main" xmlns="" val="89721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solidFill>
                  <a:schemeClr val="accent2"/>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D4C69854-9A6F-400B-8C76-9E5EE3D6376E}" type="slidenum">
              <a:rPr lang="en-US" altLang="zh-CN"/>
              <a:pPr/>
              <a:t>‹#›</a:t>
            </a:fld>
            <a:endParaRPr lang="en-US" altLang="zh-CN"/>
          </a:p>
        </p:txBody>
      </p:sp>
    </p:spTree>
    <p:extLst>
      <p:ext uri="{BB962C8B-B14F-4D97-AF65-F5344CB8AC3E}">
        <p14:creationId xmlns:p14="http://schemas.microsoft.com/office/powerpoint/2010/main" xmlns="" val="4922280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accent2"/>
                </a:solidFill>
                <a:latin typeface="Times New Roman" pitchFamily="18" charset="0"/>
                <a:ea typeface="方正姚体" pitchFamily="2" charset="-122"/>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600" b="1">
                <a:latin typeface="Times New Roman" pitchFamily="18" charset="0"/>
                <a:ea typeface="幼圆" pitchFamily="49" charset="-122"/>
                <a:cs typeface="Times New Roman" pitchFamily="18" charset="0"/>
              </a:defRPr>
            </a:lvl1pPr>
            <a:lvl2pPr>
              <a:defRPr sz="2400">
                <a:latin typeface="Times New Roman" pitchFamily="18" charset="0"/>
                <a:ea typeface="仿宋_GB2312" pitchFamily="49" charset="-122"/>
                <a:cs typeface="Times New Roman" pitchFamily="18" charset="0"/>
              </a:defRPr>
            </a:lvl2pPr>
            <a:lvl3pPr>
              <a:defRPr sz="2200" b="0">
                <a:latin typeface="Times New Roman" pitchFamily="18" charset="0"/>
                <a:ea typeface="仿宋_GB2312" pitchFamily="49" charset="-122"/>
                <a:cs typeface="Times New Roman" pitchFamily="18" charset="0"/>
              </a:defRPr>
            </a:lvl3pPr>
            <a:lvl4pPr>
              <a:defRPr sz="1800" b="0">
                <a:latin typeface="Times New Roman" pitchFamily="18" charset="0"/>
                <a:ea typeface="仿宋_GB2312" pitchFamily="49" charset="-122"/>
                <a:cs typeface="Times New Roman" pitchFamily="18" charset="0"/>
              </a:defRPr>
            </a:lvl4pPr>
            <a:lvl5pPr>
              <a:defRPr sz="1600" b="0">
                <a:latin typeface="Times New Roman" pitchFamily="18" charset="0"/>
                <a:ea typeface="仿宋_GB2312" pitchFamily="49" charset="-122"/>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445D8B-BDD6-464B-9FBD-8A33A4372F16}" type="slidenum">
              <a:rPr lang="en-US" altLang="zh-CN"/>
              <a:pPr/>
              <a:t>‹#›</a:t>
            </a:fld>
            <a:endParaRPr lang="en-US" altLang="zh-CN"/>
          </a:p>
        </p:txBody>
      </p:sp>
    </p:spTree>
    <p:extLst>
      <p:ext uri="{BB962C8B-B14F-4D97-AF65-F5344CB8AC3E}">
        <p14:creationId xmlns:p14="http://schemas.microsoft.com/office/powerpoint/2010/main" xmlns="" val="13441607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CA3EBC-D663-4C6D-93E4-228F675E2BC4}" type="slidenum">
              <a:rPr lang="en-US" altLang="zh-CN"/>
              <a:pPr/>
              <a:t>‹#›</a:t>
            </a:fld>
            <a:endParaRPr lang="en-US" altLang="zh-CN"/>
          </a:p>
        </p:txBody>
      </p:sp>
    </p:spTree>
    <p:extLst>
      <p:ext uri="{BB962C8B-B14F-4D97-AF65-F5344CB8AC3E}">
        <p14:creationId xmlns:p14="http://schemas.microsoft.com/office/powerpoint/2010/main" xmlns="" val="326584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A2FB06-BC6E-4BF0-8678-50206339E293}" type="slidenum">
              <a:rPr lang="en-US" altLang="zh-CN"/>
              <a:pPr/>
              <a:t>‹#›</a:t>
            </a:fld>
            <a:endParaRPr lang="en-US" altLang="zh-CN"/>
          </a:p>
        </p:txBody>
      </p:sp>
    </p:spTree>
    <p:extLst>
      <p:ext uri="{BB962C8B-B14F-4D97-AF65-F5344CB8AC3E}">
        <p14:creationId xmlns:p14="http://schemas.microsoft.com/office/powerpoint/2010/main" xmlns="" val="130106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0E3F492-76F5-4A34-AA22-C014944A2D13}" type="slidenum">
              <a:rPr lang="en-US" altLang="zh-CN"/>
              <a:pPr/>
              <a:t>‹#›</a:t>
            </a:fld>
            <a:endParaRPr lang="en-US" altLang="zh-CN"/>
          </a:p>
        </p:txBody>
      </p:sp>
    </p:spTree>
    <p:extLst>
      <p:ext uri="{BB962C8B-B14F-4D97-AF65-F5344CB8AC3E}">
        <p14:creationId xmlns:p14="http://schemas.microsoft.com/office/powerpoint/2010/main" xmlns="" val="369447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82C00D7-DF2B-4FAC-8F15-91596B49361E}" type="slidenum">
              <a:rPr lang="en-US" altLang="zh-CN"/>
              <a:pPr/>
              <a:t>‹#›</a:t>
            </a:fld>
            <a:endParaRPr lang="en-US" altLang="zh-CN"/>
          </a:p>
        </p:txBody>
      </p:sp>
    </p:spTree>
    <p:extLst>
      <p:ext uri="{BB962C8B-B14F-4D97-AF65-F5344CB8AC3E}">
        <p14:creationId xmlns:p14="http://schemas.microsoft.com/office/powerpoint/2010/main" xmlns="" val="213741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4DCA19-365F-42AF-88EC-778759A9DAA2}" type="slidenum">
              <a:rPr lang="en-US" altLang="zh-CN"/>
              <a:pPr/>
              <a:t>‹#›</a:t>
            </a:fld>
            <a:endParaRPr lang="en-US" altLang="zh-CN"/>
          </a:p>
        </p:txBody>
      </p:sp>
    </p:spTree>
    <p:extLst>
      <p:ext uri="{BB962C8B-B14F-4D97-AF65-F5344CB8AC3E}">
        <p14:creationId xmlns:p14="http://schemas.microsoft.com/office/powerpoint/2010/main" xmlns="" val="171619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025023-0C01-4364-BFF5-0E0D3DFF7954}" type="slidenum">
              <a:rPr lang="en-US" altLang="zh-CN"/>
              <a:pPr/>
              <a:t>‹#›</a:t>
            </a:fld>
            <a:endParaRPr lang="en-US" altLang="zh-CN"/>
          </a:p>
        </p:txBody>
      </p:sp>
    </p:spTree>
    <p:extLst>
      <p:ext uri="{BB962C8B-B14F-4D97-AF65-F5344CB8AC3E}">
        <p14:creationId xmlns:p14="http://schemas.microsoft.com/office/powerpoint/2010/main" xmlns="" val="118772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42ED571-551E-45DE-A628-42CB115C092C}" type="slidenum">
              <a:rPr lang="en-US" altLang="zh-CN"/>
              <a:pPr/>
              <a:t>‹#›</a:t>
            </a:fld>
            <a:endParaRPr lang="en-US" altLang="zh-CN"/>
          </a:p>
        </p:txBody>
      </p:sp>
    </p:spTree>
    <p:extLst>
      <p:ext uri="{BB962C8B-B14F-4D97-AF65-F5344CB8AC3E}">
        <p14:creationId xmlns:p14="http://schemas.microsoft.com/office/powerpoint/2010/main" xmlns="" val="30952744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375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375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375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375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50B7281-F5A3-4DCE-A89A-3D19FA2A507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timing>
    <p:tnLst>
      <p:par>
        <p:cTn id="1" dur="indefinite" restart="never" nodeType="tmRoot"/>
      </p:par>
    </p:tnLst>
  </p:timing>
  <p:hf hdr="0" ftr="0" dt="0"/>
  <p:txStyles>
    <p:titleStyle>
      <a:lvl1pPr algn="ctr" rtl="0" fontAlgn="base">
        <a:spcBef>
          <a:spcPct val="0"/>
        </a:spcBef>
        <a:spcAft>
          <a:spcPct val="0"/>
        </a:spcAft>
        <a:defRPr sz="4000">
          <a:solidFill>
            <a:schemeClr val="tx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Times New Roman" pitchFamily="18" charset="0"/>
          <a:ea typeface="仿宋_GB2312" pitchFamily="49" charset="-122"/>
          <a:cs typeface="Times New Roman" pitchFamily="18" charset="0"/>
        </a:defRPr>
      </a:lvl2pPr>
      <a:lvl3pPr marL="1143000" indent="-228600" algn="l" rtl="0" fontAlgn="base">
        <a:spcBef>
          <a:spcPct val="20000"/>
        </a:spcBef>
        <a:spcAft>
          <a:spcPct val="0"/>
        </a:spcAft>
        <a:buChar char="•"/>
        <a:defRPr sz="2200">
          <a:solidFill>
            <a:schemeClr val="tx1"/>
          </a:solidFill>
          <a:latin typeface="Times New Roman" pitchFamily="18" charset="0"/>
          <a:ea typeface="仿宋_GB2312" pitchFamily="49" charset="-122"/>
          <a:cs typeface="Times New Roman" pitchFamily="18" charset="0"/>
        </a:defRPr>
      </a:lvl3pPr>
      <a:lvl4pPr marL="1600200" indent="-228600" algn="l" rtl="0" fontAlgn="base">
        <a:spcBef>
          <a:spcPct val="20000"/>
        </a:spcBef>
        <a:spcAft>
          <a:spcPct val="0"/>
        </a:spcAft>
        <a:buChar char="–"/>
        <a:defRPr sz="2000">
          <a:solidFill>
            <a:schemeClr val="tx1"/>
          </a:solidFill>
          <a:latin typeface="Times New Roman" pitchFamily="18" charset="0"/>
          <a:ea typeface="仿宋_GB2312" pitchFamily="49" charset="-122"/>
          <a:cs typeface="Times New Roman" pitchFamily="18" charset="0"/>
        </a:defRPr>
      </a:lvl4pPr>
      <a:lvl5pPr marL="2057400" indent="-228600" algn="l" rtl="0" fontAlgn="base">
        <a:spcBef>
          <a:spcPct val="20000"/>
        </a:spcBef>
        <a:spcAft>
          <a:spcPct val="0"/>
        </a:spcAft>
        <a:buChar char="»"/>
        <a:defRPr sz="1800">
          <a:solidFill>
            <a:schemeClr val="tx1"/>
          </a:solidFill>
          <a:latin typeface="Times New Roman" pitchFamily="18" charset="0"/>
          <a:ea typeface="仿宋_GB2312" pitchFamily="49" charset="-122"/>
          <a:cs typeface="Times New Roman" pitchFamily="18"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smtClean="0">
                <a:solidFill>
                  <a:srgbClr val="FF0000"/>
                </a:solidFill>
                <a:ea typeface="隶书" pitchFamily="49" charset="-122"/>
              </a:rPr>
              <a:t>人工智能</a:t>
            </a:r>
          </a:p>
        </p:txBody>
      </p:sp>
      <p:sp>
        <p:nvSpPr>
          <p:cNvPr id="291843" name="Rectangle 3"/>
          <p:cNvSpPr>
            <a:spLocks noGrp="1" noChangeArrowheads="1"/>
          </p:cNvSpPr>
          <p:nvPr>
            <p:ph type="subTitle" idx="1"/>
          </p:nvPr>
        </p:nvSpPr>
        <p:spPr>
          <a:xfrm>
            <a:off x="1289050" y="1916113"/>
            <a:ext cx="6732588" cy="684212"/>
          </a:xfrm>
        </p:spPr>
        <p:txBody>
          <a:bodyPr/>
          <a:lstStyle/>
          <a:p>
            <a:pPr eaLnBrk="1" hangingPunct="1">
              <a:defRPr/>
            </a:pPr>
            <a:r>
              <a:rPr lang="zh-CN" altLang="en-US" sz="4000" b="1" dirty="0" smtClean="0">
                <a:solidFill>
                  <a:srgbClr val="0000FF"/>
                </a:solidFill>
                <a:effectLst>
                  <a:outerShdw blurRad="38100" dist="38100" dir="2700000" algn="tl">
                    <a:srgbClr val="000000">
                      <a:alpha val="43137"/>
                    </a:srgbClr>
                  </a:outerShdw>
                </a:effectLst>
                <a:latin typeface="Times New Roman" pitchFamily="18" charset="0"/>
              </a:rPr>
              <a:t>确定性</a:t>
            </a:r>
            <a:r>
              <a:rPr lang="zh-CN" altLang="en-US" sz="4000" b="1" dirty="0">
                <a:solidFill>
                  <a:srgbClr val="0000FF"/>
                </a:solidFill>
                <a:effectLst>
                  <a:outerShdw blurRad="38100" dist="38100" dir="2700000" algn="tl">
                    <a:srgbClr val="000000">
                      <a:alpha val="43137"/>
                    </a:srgbClr>
                  </a:outerShdw>
                </a:effectLst>
                <a:latin typeface="Times New Roman" pitchFamily="18" charset="0"/>
              </a:rPr>
              <a:t>推理</a:t>
            </a:r>
            <a:endParaRPr lang="en-US" altLang="zh-CN" sz="4200" i="1" dirty="0" smtClean="0">
              <a:effectLst>
                <a:outerShdw blurRad="38100" dist="38100" dir="2700000" algn="tl">
                  <a:srgbClr val="000000">
                    <a:alpha val="43137"/>
                  </a:srgbClr>
                </a:outerShdw>
              </a:effectLst>
              <a:latin typeface="Times New Roman" pitchFamily="18" charset="0"/>
            </a:endParaRP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zh-CN" sz="1400"/>
          </a:p>
        </p:txBody>
      </p:sp>
      <p:sp>
        <p:nvSpPr>
          <p:cNvPr id="12293" name="Rectangle 6"/>
          <p:cNvSpPr>
            <a:spLocks noChangeArrowheads="1"/>
          </p:cNvSpPr>
          <p:nvPr/>
        </p:nvSpPr>
        <p:spPr bwMode="auto">
          <a:xfrm>
            <a:off x="2303463" y="5437188"/>
            <a:ext cx="44640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20000"/>
              </a:spcBef>
            </a:pPr>
            <a:r>
              <a:rPr lang="zh-CN" altLang="zh-CN" sz="2000" dirty="0" smtClean="0">
                <a:solidFill>
                  <a:srgbClr val="7030A0"/>
                </a:solidFill>
                <a:latin typeface="微软雅黑" pitchFamily="34" charset="-122"/>
                <a:ea typeface="微软雅黑" pitchFamily="34" charset="-122"/>
              </a:rPr>
              <a:t>20</a:t>
            </a:r>
            <a:r>
              <a:rPr lang="en-US" altLang="zh-CN" sz="2000" dirty="0" smtClean="0">
                <a:solidFill>
                  <a:srgbClr val="7030A0"/>
                </a:solidFill>
                <a:latin typeface="微软雅黑" pitchFamily="34" charset="-122"/>
                <a:ea typeface="微软雅黑" pitchFamily="34" charset="-122"/>
              </a:rPr>
              <a:t>16</a:t>
            </a:r>
            <a:r>
              <a:rPr lang="zh-CN" altLang="zh-CN" sz="2000" dirty="0" smtClean="0">
                <a:solidFill>
                  <a:srgbClr val="7030A0"/>
                </a:solidFill>
                <a:latin typeface="微软雅黑" pitchFamily="34" charset="-122"/>
                <a:ea typeface="微软雅黑" pitchFamily="34" charset="-122"/>
              </a:rPr>
              <a:t>年</a:t>
            </a:r>
            <a:r>
              <a:rPr lang="zh-CN" altLang="en-US" dirty="0" smtClean="0">
                <a:solidFill>
                  <a:srgbClr val="7030A0"/>
                </a:solidFill>
                <a:latin typeface="微软雅黑" pitchFamily="34" charset="-122"/>
                <a:ea typeface="微软雅黑" pitchFamily="34" charset="-122"/>
              </a:rPr>
              <a:t>秋</a:t>
            </a:r>
            <a:r>
              <a:rPr lang="zh-CN" altLang="zh-CN" sz="2000" dirty="0" smtClean="0">
                <a:solidFill>
                  <a:srgbClr val="7030A0"/>
                </a:solidFill>
                <a:latin typeface="微软雅黑" pitchFamily="34" charset="-122"/>
                <a:ea typeface="微软雅黑" pitchFamily="34" charset="-122"/>
              </a:rPr>
              <a:t>季</a:t>
            </a:r>
            <a:r>
              <a:rPr lang="zh-CN" altLang="en-US" u="sng" dirty="0">
                <a:solidFill>
                  <a:srgbClr val="FF3300"/>
                </a:solidFill>
                <a:latin typeface="微软雅黑" pitchFamily="34" charset="-122"/>
                <a:ea typeface="微软雅黑" pitchFamily="34" charset="-122"/>
              </a:rPr>
              <a:t/>
            </a:r>
            <a:br>
              <a:rPr lang="zh-CN" altLang="en-US" u="sng" dirty="0">
                <a:solidFill>
                  <a:srgbClr val="FF3300"/>
                </a:solidFill>
                <a:latin typeface="微软雅黑" pitchFamily="34" charset="-122"/>
                <a:ea typeface="微软雅黑" pitchFamily="34" charset="-122"/>
              </a:rPr>
            </a:br>
            <a:endParaRPr lang="zh-CN" altLang="en-US" u="sng" dirty="0">
              <a:solidFill>
                <a:srgbClr val="FF3300"/>
              </a:solidFill>
              <a:latin typeface="微软雅黑" pitchFamily="34" charset="-122"/>
              <a:ea typeface="微软雅黑" pitchFamily="34" charset="-122"/>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xmlns=""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925" y="34925"/>
            <a:ext cx="1457325" cy="170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p:nvPr/>
        </p:nvSpPr>
        <p:spPr>
          <a:xfrm>
            <a:off x="2786088" y="4670425"/>
            <a:ext cx="3514104" cy="523220"/>
          </a:xfrm>
          <a:prstGeom prst="rect">
            <a:avLst/>
          </a:prstGeom>
        </p:spPr>
        <p:txBody>
          <a:bodyPr wrap="none">
            <a:spAutoFit/>
          </a:bodyPr>
          <a:lstStyle/>
          <a:p>
            <a:pPr>
              <a:defRPr/>
            </a:pPr>
            <a:r>
              <a:rPr lang="zh-CN" altLang="en-US" sz="2800" dirty="0" smtClean="0">
                <a:effectLst>
                  <a:outerShdw blurRad="38100" dist="38100" dir="2700000" algn="tl">
                    <a:srgbClr val="000000">
                      <a:alpha val="43137"/>
                    </a:srgbClr>
                  </a:outerShdw>
                </a:effectLst>
                <a:latin typeface="微软雅黑" pitchFamily="34" charset="-122"/>
                <a:ea typeface="微软雅黑" pitchFamily="34" charset="-122"/>
              </a:rPr>
              <a:t>罗平 </a:t>
            </a:r>
            <a:r>
              <a:rPr lang="en-US" altLang="zh-CN" sz="2800" dirty="0" smtClean="0">
                <a:effectLst>
                  <a:outerShdw blurRad="38100" dist="38100" dir="2700000" algn="tl">
                    <a:srgbClr val="000000">
                      <a:alpha val="43137"/>
                    </a:srgbClr>
                  </a:outerShdw>
                </a:effectLst>
                <a:latin typeface="微软雅黑" pitchFamily="34" charset="-122"/>
                <a:ea typeface="微软雅黑" pitchFamily="34" charset="-122"/>
              </a:rPr>
              <a:t>luop@ict.ac.cn</a:t>
            </a:r>
            <a:endParaRPr lang="zh-CN" altLang="en-US" sz="2800" dirty="0">
              <a:latin typeface="微软雅黑" pitchFamily="34" charset="-122"/>
              <a:ea typeface="微软雅黑" pitchFamily="34" charset="-122"/>
            </a:endParaRPr>
          </a:p>
        </p:txBody>
      </p:sp>
      <p:pic>
        <p:nvPicPr>
          <p:cNvPr id="12"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Tree>
    <p:extLst>
      <p:ext uri="{BB962C8B-B14F-4D97-AF65-F5344CB8AC3E}">
        <p14:creationId xmlns:p14="http://schemas.microsoft.com/office/powerpoint/2010/main" xmlns="" val="352339338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457200" y="0"/>
            <a:ext cx="8229600" cy="981075"/>
          </a:xfrm>
        </p:spPr>
        <p:txBody>
          <a:bodyPr/>
          <a:lstStyle/>
          <a:p>
            <a:r>
              <a:rPr lang="zh-CN" altLang="en-US" b="1" dirty="0" smtClean="0">
                <a:latin typeface="Times New Roman" pitchFamily="18" charset="0"/>
              </a:rPr>
              <a:t>推理</a:t>
            </a:r>
            <a:r>
              <a:rPr lang="zh-CN" altLang="en-US" b="1" dirty="0">
                <a:latin typeface="Times New Roman" pitchFamily="18" charset="0"/>
              </a:rPr>
              <a:t>的控制策略及其分类</a:t>
            </a:r>
            <a:endParaRPr lang="zh-CN" altLang="en-US" sz="2000" b="1" dirty="0">
              <a:latin typeface="Times New Roman" pitchFamily="18" charset="0"/>
            </a:endParaRPr>
          </a:p>
        </p:txBody>
      </p:sp>
      <p:sp>
        <p:nvSpPr>
          <p:cNvPr id="634883" name="Rectangle 3"/>
          <p:cNvSpPr>
            <a:spLocks noGrp="1" noChangeArrowheads="1"/>
          </p:cNvSpPr>
          <p:nvPr>
            <p:ph type="body" idx="1"/>
          </p:nvPr>
        </p:nvSpPr>
        <p:spPr>
          <a:xfrm>
            <a:off x="35496" y="1052736"/>
            <a:ext cx="8892480" cy="4680520"/>
          </a:xfrm>
        </p:spPr>
        <p:txBody>
          <a:bodyPr/>
          <a:lstStyle/>
          <a:p>
            <a:pPr>
              <a:spcBef>
                <a:spcPts val="1200"/>
              </a:spcBef>
            </a:pPr>
            <a:r>
              <a:rPr lang="zh-CN" altLang="en-US" sz="2200" b="1" dirty="0">
                <a:solidFill>
                  <a:srgbClr val="A50021"/>
                </a:solidFill>
              </a:rPr>
              <a:t>推理的控制策略</a:t>
            </a:r>
          </a:p>
          <a:p>
            <a:pPr lvl="1">
              <a:spcBef>
                <a:spcPts val="1200"/>
              </a:spcBef>
            </a:pPr>
            <a:r>
              <a:rPr lang="zh-CN" altLang="en-US" sz="2000" dirty="0" smtClean="0"/>
              <a:t>推理过程不仅依赖于所用的推理方法，同时也依赖于推理的控制策略</a:t>
            </a:r>
          </a:p>
          <a:p>
            <a:pPr lvl="1">
              <a:spcBef>
                <a:spcPts val="1200"/>
              </a:spcBef>
            </a:pPr>
            <a:r>
              <a:rPr lang="zh-CN" altLang="en-US" sz="2000" dirty="0" smtClean="0"/>
              <a:t>推理的控制策略是指</a:t>
            </a:r>
            <a:r>
              <a:rPr lang="zh-CN" altLang="en-US" sz="2000" b="1" dirty="0" smtClean="0">
                <a:solidFill>
                  <a:srgbClr val="0000FF"/>
                </a:solidFill>
              </a:rPr>
              <a:t>如何使用领域知识使推理过程尽快达到目标的策略</a:t>
            </a:r>
          </a:p>
          <a:p>
            <a:pPr>
              <a:spcBef>
                <a:spcPts val="1200"/>
              </a:spcBef>
            </a:pPr>
            <a:r>
              <a:rPr lang="zh-CN" altLang="en-US" sz="2200" b="1" dirty="0" smtClean="0">
                <a:solidFill>
                  <a:srgbClr val="A50021"/>
                </a:solidFill>
              </a:rPr>
              <a:t>控制</a:t>
            </a:r>
            <a:r>
              <a:rPr lang="zh-CN" altLang="en-US" sz="2200" b="1" dirty="0">
                <a:solidFill>
                  <a:srgbClr val="A50021"/>
                </a:solidFill>
              </a:rPr>
              <a:t>策略的分类</a:t>
            </a:r>
          </a:p>
          <a:p>
            <a:pPr lvl="1">
              <a:spcBef>
                <a:spcPts val="1200"/>
              </a:spcBef>
            </a:pPr>
            <a:r>
              <a:rPr lang="zh-CN" altLang="en-US" sz="2000" b="1" dirty="0" smtClean="0">
                <a:solidFill>
                  <a:srgbClr val="0000FF"/>
                </a:solidFill>
              </a:rPr>
              <a:t>推理策略主要</a:t>
            </a:r>
            <a:r>
              <a:rPr lang="zh-CN" altLang="en-US" sz="2000" b="1" dirty="0">
                <a:solidFill>
                  <a:srgbClr val="0000FF"/>
                </a:solidFill>
              </a:rPr>
              <a:t>解决推理方向、冲突消解等问题</a:t>
            </a:r>
            <a:r>
              <a:rPr lang="zh-CN" altLang="en-US" sz="2000" b="1" dirty="0"/>
              <a:t>，如推理方向控制策略、求解策略、限制策略、冲突消解策略等</a:t>
            </a:r>
          </a:p>
          <a:p>
            <a:pPr lvl="2">
              <a:spcBef>
                <a:spcPts val="1200"/>
              </a:spcBef>
            </a:pPr>
            <a:r>
              <a:rPr lang="zh-CN" altLang="en-US" sz="1800" b="1" dirty="0" smtClean="0">
                <a:solidFill>
                  <a:srgbClr val="00B050"/>
                </a:solidFill>
              </a:rPr>
              <a:t>推理</a:t>
            </a:r>
            <a:r>
              <a:rPr lang="zh-CN" altLang="en-US" sz="1800" b="1" dirty="0">
                <a:solidFill>
                  <a:srgbClr val="00B050"/>
                </a:solidFill>
              </a:rPr>
              <a:t>方向控制</a:t>
            </a:r>
            <a:r>
              <a:rPr lang="zh-CN" altLang="en-US" sz="1800" b="1" dirty="0" smtClean="0">
                <a:solidFill>
                  <a:srgbClr val="00B050"/>
                </a:solidFill>
              </a:rPr>
              <a:t>策略：</a:t>
            </a:r>
            <a:r>
              <a:rPr lang="zh-CN" altLang="en-US" sz="1800" dirty="0" smtClean="0"/>
              <a:t>确定</a:t>
            </a:r>
            <a:r>
              <a:rPr lang="zh-CN" altLang="en-US" sz="1800" dirty="0"/>
              <a:t>推理的控制方向，可分为正向推理、逆向推理、混合推理及双向推理。</a:t>
            </a:r>
          </a:p>
          <a:p>
            <a:pPr lvl="2">
              <a:spcBef>
                <a:spcPts val="1200"/>
              </a:spcBef>
            </a:pPr>
            <a:r>
              <a:rPr lang="zh-CN" altLang="en-US" sz="1800" b="1" dirty="0">
                <a:solidFill>
                  <a:srgbClr val="00B050"/>
                </a:solidFill>
              </a:rPr>
              <a:t>求解</a:t>
            </a:r>
            <a:r>
              <a:rPr lang="zh-CN" altLang="en-US" sz="1800" b="1" dirty="0" smtClean="0">
                <a:solidFill>
                  <a:srgbClr val="00B050"/>
                </a:solidFill>
              </a:rPr>
              <a:t>策略</a:t>
            </a:r>
            <a:r>
              <a:rPr lang="zh-CN" altLang="en-US" sz="1800" dirty="0" smtClean="0"/>
              <a:t>：确定是仅</a:t>
            </a:r>
            <a:r>
              <a:rPr lang="zh-CN" altLang="en-US" sz="1800" dirty="0"/>
              <a:t>求一个</a:t>
            </a:r>
            <a:r>
              <a:rPr lang="zh-CN" altLang="en-US" sz="1800" dirty="0" smtClean="0"/>
              <a:t>解、求</a:t>
            </a:r>
            <a:r>
              <a:rPr lang="zh-CN" altLang="en-US" sz="1800" dirty="0"/>
              <a:t>所有</a:t>
            </a:r>
            <a:r>
              <a:rPr lang="zh-CN" altLang="en-US" sz="1800" dirty="0" smtClean="0"/>
              <a:t>解、还是最优解</a:t>
            </a:r>
            <a:r>
              <a:rPr lang="zh-CN" altLang="en-US" sz="1800" dirty="0"/>
              <a:t>等。</a:t>
            </a:r>
          </a:p>
          <a:p>
            <a:pPr lvl="2">
              <a:spcBef>
                <a:spcPts val="1200"/>
              </a:spcBef>
            </a:pPr>
            <a:r>
              <a:rPr lang="zh-CN" altLang="en-US" sz="1800" b="1" dirty="0">
                <a:solidFill>
                  <a:srgbClr val="00B050"/>
                </a:solidFill>
              </a:rPr>
              <a:t>限制</a:t>
            </a:r>
            <a:r>
              <a:rPr lang="zh-CN" altLang="en-US" sz="1800" b="1" dirty="0" smtClean="0">
                <a:solidFill>
                  <a:srgbClr val="00B050"/>
                </a:solidFill>
              </a:rPr>
              <a:t>策略：</a:t>
            </a:r>
            <a:r>
              <a:rPr lang="zh-CN" altLang="en-US" sz="1800" dirty="0" smtClean="0"/>
              <a:t>对</a:t>
            </a:r>
            <a:r>
              <a:rPr lang="zh-CN" altLang="en-US" sz="1800" dirty="0"/>
              <a:t>推理的深度、宽度、时间、空间等进行的限制。</a:t>
            </a:r>
          </a:p>
          <a:p>
            <a:pPr lvl="2">
              <a:spcBef>
                <a:spcPts val="1200"/>
              </a:spcBef>
            </a:pPr>
            <a:r>
              <a:rPr lang="zh-CN" altLang="en-US" sz="1800" b="1" dirty="0">
                <a:solidFill>
                  <a:srgbClr val="00B050"/>
                </a:solidFill>
              </a:rPr>
              <a:t>冲突消解</a:t>
            </a:r>
            <a:r>
              <a:rPr lang="zh-CN" altLang="en-US" sz="1800" b="1" dirty="0" smtClean="0">
                <a:solidFill>
                  <a:srgbClr val="00B050"/>
                </a:solidFill>
              </a:rPr>
              <a:t>策略：</a:t>
            </a:r>
            <a:r>
              <a:rPr lang="zh-CN" altLang="en-US" sz="1800" dirty="0" smtClean="0"/>
              <a:t>当</a:t>
            </a:r>
            <a:r>
              <a:rPr lang="zh-CN" altLang="en-US" sz="1800" dirty="0"/>
              <a:t>推理过程有多条知识可用时，如何从这多条可用知识中选出一条最佳知识用于推理的策略。</a:t>
            </a:r>
          </a:p>
          <a:p>
            <a:pPr lvl="1">
              <a:spcBef>
                <a:spcPts val="1200"/>
              </a:spcBef>
            </a:pPr>
            <a:r>
              <a:rPr lang="zh-CN" altLang="en-US" sz="2000" b="1" dirty="0" smtClean="0">
                <a:solidFill>
                  <a:srgbClr val="0000FF"/>
                </a:solidFill>
              </a:rPr>
              <a:t>搜索策略主要</a:t>
            </a:r>
            <a:r>
              <a:rPr lang="zh-CN" altLang="en-US" sz="2000" b="1" dirty="0">
                <a:solidFill>
                  <a:srgbClr val="0000FF"/>
                </a:solidFill>
              </a:rPr>
              <a:t>解决推理线路、推理效果、推理效率等</a:t>
            </a:r>
            <a:r>
              <a:rPr lang="zh-CN" altLang="en-US" sz="2000" b="1" dirty="0" smtClean="0">
                <a:solidFill>
                  <a:srgbClr val="0000FF"/>
                </a:solidFill>
              </a:rPr>
              <a:t>问题</a:t>
            </a:r>
            <a:endParaRPr lang="zh-CN" altLang="en-US" sz="20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457200" y="116632"/>
            <a:ext cx="8229600" cy="1052513"/>
          </a:xfrm>
        </p:spPr>
        <p:txBody>
          <a:bodyPr/>
          <a:lstStyle/>
          <a:p>
            <a:r>
              <a:rPr lang="zh-CN" altLang="en-US" sz="4000" b="1" dirty="0" smtClean="0">
                <a:latin typeface="Times New Roman" pitchFamily="18" charset="0"/>
              </a:rPr>
              <a:t>正向推理</a:t>
            </a:r>
            <a:endParaRPr lang="zh-CN" altLang="en-US" sz="2000" b="1" dirty="0">
              <a:latin typeface="Times New Roman" pitchFamily="18" charset="0"/>
            </a:endParaRPr>
          </a:p>
        </p:txBody>
      </p:sp>
      <p:pic>
        <p:nvPicPr>
          <p:cNvPr id="8" name="图片 7"/>
          <p:cNvPicPr>
            <a:picLocks noChangeAspect="1"/>
          </p:cNvPicPr>
          <p:nvPr/>
        </p:nvPicPr>
        <p:blipFill>
          <a:blip r:embed="rId3" cstate="print"/>
          <a:stretch>
            <a:fillRect/>
          </a:stretch>
        </p:blipFill>
        <p:spPr>
          <a:xfrm>
            <a:off x="1007604" y="1412776"/>
            <a:ext cx="7975600" cy="40513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30956"/>
            <a:ext cx="8229600" cy="1052513"/>
          </a:xfrm>
        </p:spPr>
        <p:txBody>
          <a:bodyPr/>
          <a:lstStyle/>
          <a:p>
            <a:r>
              <a:rPr lang="zh-CN" altLang="en-US" sz="4000" b="1" dirty="0" smtClean="0">
                <a:latin typeface="Times New Roman" pitchFamily="18" charset="0"/>
              </a:rPr>
              <a:t>逆向推理</a:t>
            </a:r>
            <a:endParaRPr lang="zh-CN" altLang="en-US" sz="2000" b="1" dirty="0">
              <a:latin typeface="Times New Roman" pitchFamily="18" charset="0"/>
            </a:endParaRPr>
          </a:p>
        </p:txBody>
      </p:sp>
      <p:pic>
        <p:nvPicPr>
          <p:cNvPr id="11" name="图片 10"/>
          <p:cNvPicPr>
            <a:picLocks noChangeAspect="1"/>
          </p:cNvPicPr>
          <p:nvPr/>
        </p:nvPicPr>
        <p:blipFill>
          <a:blip r:embed="rId3" cstate="print"/>
          <a:stretch>
            <a:fillRect/>
          </a:stretch>
        </p:blipFill>
        <p:spPr>
          <a:xfrm>
            <a:off x="1151620" y="1808820"/>
            <a:ext cx="6718300" cy="4038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457200" y="0"/>
            <a:ext cx="8229600" cy="981075"/>
          </a:xfrm>
        </p:spPr>
        <p:txBody>
          <a:bodyPr/>
          <a:lstStyle/>
          <a:p>
            <a:r>
              <a:rPr lang="zh-CN" altLang="en-US" b="1" dirty="0" smtClean="0">
                <a:latin typeface="Times New Roman" pitchFamily="18" charset="0"/>
              </a:rPr>
              <a:t>混合</a:t>
            </a:r>
            <a:r>
              <a:rPr lang="zh-CN" altLang="en-US" b="1" dirty="0">
                <a:latin typeface="Times New Roman" pitchFamily="18" charset="0"/>
              </a:rPr>
              <a:t>推理</a:t>
            </a:r>
          </a:p>
        </p:txBody>
      </p:sp>
      <p:sp>
        <p:nvSpPr>
          <p:cNvPr id="644099" name="Rectangle 3"/>
          <p:cNvSpPr>
            <a:spLocks noGrp="1" noChangeArrowheads="1"/>
          </p:cNvSpPr>
          <p:nvPr>
            <p:ph type="body" idx="1"/>
          </p:nvPr>
        </p:nvSpPr>
        <p:spPr>
          <a:xfrm>
            <a:off x="179388" y="1052513"/>
            <a:ext cx="8785225" cy="5113337"/>
          </a:xfrm>
        </p:spPr>
        <p:txBody>
          <a:bodyPr/>
          <a:lstStyle/>
          <a:p>
            <a:pPr>
              <a:lnSpc>
                <a:spcPct val="120000"/>
              </a:lnSpc>
              <a:spcBef>
                <a:spcPts val="1200"/>
              </a:spcBef>
            </a:pPr>
            <a:r>
              <a:rPr lang="zh-CN" altLang="en-US" sz="2200" b="1" dirty="0">
                <a:solidFill>
                  <a:srgbClr val="A50021"/>
                </a:solidFill>
                <a:latin typeface="Times New Roman" pitchFamily="18" charset="0"/>
              </a:rPr>
              <a:t>混合</a:t>
            </a:r>
            <a:r>
              <a:rPr lang="zh-CN" altLang="en-US" sz="2200" b="1" dirty="0" smtClean="0">
                <a:solidFill>
                  <a:srgbClr val="A50021"/>
                </a:solidFill>
                <a:latin typeface="Times New Roman" pitchFamily="18" charset="0"/>
              </a:rPr>
              <a:t>推理</a:t>
            </a:r>
            <a:endParaRPr lang="en-US" altLang="zh-CN" sz="2200" b="1" dirty="0" smtClean="0">
              <a:solidFill>
                <a:srgbClr val="A50021"/>
              </a:solidFill>
              <a:latin typeface="Times New Roman" pitchFamily="18" charset="0"/>
            </a:endParaRPr>
          </a:p>
          <a:p>
            <a:pPr lvl="1">
              <a:lnSpc>
                <a:spcPct val="120000"/>
              </a:lnSpc>
              <a:spcBef>
                <a:spcPts val="1200"/>
              </a:spcBef>
            </a:pPr>
            <a:r>
              <a:rPr lang="zh-CN" altLang="en-US" sz="2000" b="1" dirty="0" smtClean="0">
                <a:solidFill>
                  <a:srgbClr val="0000CC"/>
                </a:solidFill>
                <a:latin typeface="Times New Roman" pitchFamily="18" charset="0"/>
              </a:rPr>
              <a:t>把</a:t>
            </a:r>
            <a:r>
              <a:rPr lang="zh-CN" altLang="en-US" sz="2000" b="1" dirty="0">
                <a:solidFill>
                  <a:srgbClr val="0000CC"/>
                </a:solidFill>
                <a:latin typeface="Times New Roman" pitchFamily="18" charset="0"/>
              </a:rPr>
              <a:t>正向推理和逆向推理结合起来所进行的</a:t>
            </a:r>
            <a:r>
              <a:rPr lang="zh-CN" altLang="en-US" sz="2000" b="1" dirty="0" smtClean="0">
                <a:solidFill>
                  <a:srgbClr val="0000CC"/>
                </a:solidFill>
                <a:latin typeface="Times New Roman" pitchFamily="18" charset="0"/>
              </a:rPr>
              <a:t>推理</a:t>
            </a:r>
            <a:endParaRPr lang="en-US" altLang="zh-CN" sz="2000" b="1" dirty="0" smtClean="0">
              <a:solidFill>
                <a:srgbClr val="0000CC"/>
              </a:solidFill>
              <a:latin typeface="Times New Roman" pitchFamily="18" charset="0"/>
            </a:endParaRPr>
          </a:p>
          <a:p>
            <a:pPr lvl="1">
              <a:lnSpc>
                <a:spcPct val="120000"/>
              </a:lnSpc>
              <a:spcBef>
                <a:spcPts val="1200"/>
              </a:spcBef>
            </a:pPr>
            <a:r>
              <a:rPr lang="zh-CN" altLang="en-US" sz="2000" b="1" dirty="0" smtClean="0">
                <a:solidFill>
                  <a:srgbClr val="0000CC"/>
                </a:solidFill>
                <a:latin typeface="Times New Roman" pitchFamily="18" charset="0"/>
              </a:rPr>
              <a:t>用于解决</a:t>
            </a:r>
            <a:r>
              <a:rPr lang="zh-CN" altLang="en-US" sz="2000" b="1" dirty="0">
                <a:solidFill>
                  <a:srgbClr val="0000CC"/>
                </a:solidFill>
                <a:latin typeface="Times New Roman" pitchFamily="18" charset="0"/>
              </a:rPr>
              <a:t>较复杂</a:t>
            </a:r>
            <a:r>
              <a:rPr lang="zh-CN" altLang="en-US" sz="2000" b="1" dirty="0" smtClean="0">
                <a:solidFill>
                  <a:srgbClr val="0000CC"/>
                </a:solidFill>
                <a:latin typeface="Times New Roman" pitchFamily="18" charset="0"/>
              </a:rPr>
              <a:t>问题。</a:t>
            </a:r>
            <a:endParaRPr lang="zh-CN" altLang="en-US" sz="2000" b="1" dirty="0">
              <a:solidFill>
                <a:srgbClr val="0000CC"/>
              </a:solidFill>
              <a:latin typeface="Times New Roman" pitchFamily="18" charset="0"/>
            </a:endParaRPr>
          </a:p>
          <a:p>
            <a:pPr>
              <a:lnSpc>
                <a:spcPct val="120000"/>
              </a:lnSpc>
              <a:spcBef>
                <a:spcPts val="1200"/>
              </a:spcBef>
            </a:pPr>
            <a:r>
              <a:rPr lang="zh-CN" altLang="en-US" sz="2200" b="1" dirty="0">
                <a:solidFill>
                  <a:srgbClr val="A50021"/>
                </a:solidFill>
                <a:latin typeface="Times New Roman" pitchFamily="18" charset="0"/>
              </a:rPr>
              <a:t>混合推理的方法</a:t>
            </a:r>
          </a:p>
          <a:p>
            <a:pPr lvl="1">
              <a:lnSpc>
                <a:spcPct val="120000"/>
              </a:lnSpc>
              <a:spcBef>
                <a:spcPts val="1200"/>
              </a:spcBef>
            </a:pPr>
            <a:r>
              <a:rPr lang="zh-CN" altLang="en-US" sz="2000" b="1" dirty="0" smtClean="0">
                <a:solidFill>
                  <a:srgbClr val="0000FF"/>
                </a:solidFill>
                <a:latin typeface="Times New Roman" pitchFamily="18" charset="0"/>
              </a:rPr>
              <a:t>先</a:t>
            </a:r>
            <a:r>
              <a:rPr lang="zh-CN" altLang="en-US" sz="2000" b="1" dirty="0">
                <a:solidFill>
                  <a:srgbClr val="0000FF"/>
                </a:solidFill>
                <a:latin typeface="Times New Roman" pitchFamily="18" charset="0"/>
              </a:rPr>
              <a:t>正向后</a:t>
            </a:r>
            <a:r>
              <a:rPr lang="zh-CN" altLang="en-US" sz="2000" b="1" dirty="0" smtClean="0">
                <a:solidFill>
                  <a:srgbClr val="0000FF"/>
                </a:solidFill>
                <a:latin typeface="Times New Roman" pitchFamily="18" charset="0"/>
              </a:rPr>
              <a:t>逆向：</a:t>
            </a:r>
            <a:r>
              <a:rPr lang="zh-CN" altLang="en-US" sz="2000" dirty="0"/>
              <a:t>先进行正向推理，从已知事实出发推出部分结果，然后再用逆向推理对这些结果进行证实或提高它们的可信度。 </a:t>
            </a:r>
          </a:p>
          <a:p>
            <a:pPr lvl="1">
              <a:lnSpc>
                <a:spcPct val="120000"/>
              </a:lnSpc>
              <a:spcBef>
                <a:spcPts val="1200"/>
              </a:spcBef>
            </a:pPr>
            <a:r>
              <a:rPr lang="zh-CN" altLang="en-US" sz="2000" b="1" dirty="0">
                <a:solidFill>
                  <a:srgbClr val="0000FF"/>
                </a:solidFill>
              </a:rPr>
              <a:t>先逆向后</a:t>
            </a:r>
            <a:r>
              <a:rPr lang="zh-CN" altLang="en-US" sz="2000" b="1" dirty="0" smtClean="0">
                <a:solidFill>
                  <a:srgbClr val="0000FF"/>
                </a:solidFill>
              </a:rPr>
              <a:t>正向：</a:t>
            </a:r>
            <a:r>
              <a:rPr lang="zh-CN" altLang="en-US" sz="2000" dirty="0" smtClean="0"/>
              <a:t>先</a:t>
            </a:r>
            <a:r>
              <a:rPr lang="zh-CN" altLang="en-US" sz="2000" dirty="0"/>
              <a:t>进行逆向推理，从假设目标出发推出一些中间假设，然后再用正向推理对这些中间假设进行证实。 </a:t>
            </a:r>
          </a:p>
          <a:p>
            <a:pPr lvl="1">
              <a:lnSpc>
                <a:spcPct val="120000"/>
              </a:lnSpc>
              <a:spcBef>
                <a:spcPts val="1200"/>
              </a:spcBef>
            </a:pPr>
            <a:r>
              <a:rPr lang="zh-CN" altLang="en-US" sz="2000" b="1" dirty="0">
                <a:solidFill>
                  <a:srgbClr val="0000FF"/>
                </a:solidFill>
              </a:rPr>
              <a:t>双向</a:t>
            </a:r>
            <a:r>
              <a:rPr lang="zh-CN" altLang="en-US" sz="2000" b="1" dirty="0" smtClean="0">
                <a:solidFill>
                  <a:srgbClr val="0000FF"/>
                </a:solidFill>
              </a:rPr>
              <a:t>混合：</a:t>
            </a:r>
            <a:r>
              <a:rPr lang="zh-CN" altLang="en-US" sz="2000" dirty="0"/>
              <a:t>正向推理和逆向推理同时进行，使推理过程在中间的某一步结合起来。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71488" y="188913"/>
            <a:ext cx="8215312" cy="912812"/>
          </a:xfrm>
        </p:spPr>
        <p:txBody>
          <a:bodyPr/>
          <a:lstStyle/>
          <a:p>
            <a:r>
              <a:rPr lang="zh-CN" altLang="en-US" b="1" dirty="0" smtClean="0"/>
              <a:t>本章内容</a:t>
            </a:r>
            <a:endParaRPr lang="zh-CN" altLang="en-US" b="1" dirty="0"/>
          </a:p>
        </p:txBody>
      </p:sp>
      <p:sp>
        <p:nvSpPr>
          <p:cNvPr id="626691" name="Rectangle 3"/>
          <p:cNvSpPr>
            <a:spLocks noGrp="1" noChangeArrowheads="1"/>
          </p:cNvSpPr>
          <p:nvPr>
            <p:ph type="body" idx="1"/>
          </p:nvPr>
        </p:nvSpPr>
        <p:spPr>
          <a:xfrm>
            <a:off x="899592" y="1484784"/>
            <a:ext cx="7787208" cy="5184775"/>
          </a:xfrm>
        </p:spPr>
        <p:txBody>
          <a:bodyPr/>
          <a:lstStyle/>
          <a:p>
            <a:pPr>
              <a:lnSpc>
                <a:spcPct val="120000"/>
              </a:lnSpc>
              <a:spcBef>
                <a:spcPts val="1800"/>
              </a:spcBef>
            </a:pPr>
            <a:r>
              <a:rPr lang="zh-CN" altLang="en-US" sz="3200" b="1" dirty="0" smtClean="0">
                <a:solidFill>
                  <a:schemeClr val="bg1">
                    <a:lumMod val="75000"/>
                  </a:schemeClr>
                </a:solidFill>
                <a:latin typeface="Times New Roman" pitchFamily="18" charset="0"/>
              </a:rPr>
              <a:t>推理</a:t>
            </a:r>
            <a:r>
              <a:rPr lang="zh-CN" altLang="en-US" sz="3200" b="1" dirty="0">
                <a:solidFill>
                  <a:schemeClr val="bg1">
                    <a:lumMod val="75000"/>
                  </a:schemeClr>
                </a:solidFill>
                <a:latin typeface="Times New Roman" pitchFamily="18" charset="0"/>
              </a:rPr>
              <a:t>的基本概念</a:t>
            </a:r>
          </a:p>
          <a:p>
            <a:pPr>
              <a:lnSpc>
                <a:spcPct val="120000"/>
              </a:lnSpc>
              <a:spcBef>
                <a:spcPts val="1800"/>
              </a:spcBef>
            </a:pPr>
            <a:r>
              <a:rPr lang="zh-CN" altLang="en-US" sz="3200" b="1" dirty="0" smtClean="0">
                <a:latin typeface="Times New Roman" pitchFamily="18" charset="0"/>
              </a:rPr>
              <a:t>推理</a:t>
            </a:r>
            <a:r>
              <a:rPr lang="zh-CN" altLang="en-US" sz="3200" b="1" dirty="0">
                <a:latin typeface="Times New Roman" pitchFamily="18" charset="0"/>
              </a:rPr>
              <a:t>的逻辑基础</a:t>
            </a:r>
          </a:p>
          <a:p>
            <a:pPr>
              <a:lnSpc>
                <a:spcPct val="120000"/>
              </a:lnSpc>
              <a:spcBef>
                <a:spcPts val="1800"/>
              </a:spcBef>
            </a:pPr>
            <a:r>
              <a:rPr lang="zh-CN" altLang="en-US" sz="3200" b="1" dirty="0" smtClean="0">
                <a:solidFill>
                  <a:schemeClr val="bg1">
                    <a:lumMod val="75000"/>
                  </a:schemeClr>
                </a:solidFill>
                <a:latin typeface="Times New Roman" pitchFamily="18" charset="0"/>
              </a:rPr>
              <a:t>自然演绎推理</a:t>
            </a:r>
            <a:endParaRPr lang="en-US" altLang="zh-CN" sz="3200" b="1" dirty="0" smtClean="0">
              <a:solidFill>
                <a:schemeClr val="bg1">
                  <a:lumMod val="75000"/>
                </a:schemeClr>
              </a:solidFill>
              <a:latin typeface="Times New Roman" pitchFamily="18" charset="0"/>
            </a:endParaRPr>
          </a:p>
          <a:p>
            <a:pPr lvl="1">
              <a:lnSpc>
                <a:spcPct val="120000"/>
              </a:lnSpc>
              <a:spcBef>
                <a:spcPts val="1800"/>
              </a:spcBef>
            </a:pPr>
            <a:r>
              <a:rPr lang="zh-CN" altLang="en-US" sz="3000" b="1" dirty="0" smtClean="0">
                <a:solidFill>
                  <a:schemeClr val="bg1">
                    <a:lumMod val="75000"/>
                  </a:schemeClr>
                </a:solidFill>
                <a:latin typeface="Times New Roman" pitchFamily="18" charset="0"/>
              </a:rPr>
              <a:t>归结推理</a:t>
            </a:r>
            <a:endParaRPr lang="zh-CN" altLang="en-US" sz="3000" b="1" dirty="0">
              <a:solidFill>
                <a:schemeClr val="bg1">
                  <a:lumMod val="75000"/>
                </a:schemeClr>
              </a:solidFill>
              <a:latin typeface="Times New Roman" pitchFamily="18" charset="0"/>
            </a:endParaRPr>
          </a:p>
        </p:txBody>
      </p:sp>
    </p:spTree>
    <p:extLst>
      <p:ext uri="{BB962C8B-B14F-4D97-AF65-F5344CB8AC3E}">
        <p14:creationId xmlns:p14="http://schemas.microsoft.com/office/powerpoint/2010/main" xmlns="" val="3247324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457200" y="0"/>
            <a:ext cx="8229600" cy="1125538"/>
          </a:xfrm>
        </p:spPr>
        <p:txBody>
          <a:bodyPr/>
          <a:lstStyle/>
          <a:p>
            <a:r>
              <a:rPr lang="zh-CN" altLang="en-US" sz="4000" b="1" dirty="0" smtClean="0">
                <a:latin typeface="Times New Roman" pitchFamily="18" charset="0"/>
              </a:rPr>
              <a:t>谓词</a:t>
            </a:r>
            <a:r>
              <a:rPr lang="zh-CN" altLang="en-US" sz="4000" b="1" dirty="0">
                <a:latin typeface="Times New Roman" pitchFamily="18" charset="0"/>
              </a:rPr>
              <a:t>公式的</a:t>
            </a:r>
            <a:r>
              <a:rPr lang="zh-CN" altLang="en-US" sz="4000" b="1" dirty="0" smtClean="0">
                <a:latin typeface="Times New Roman" pitchFamily="18" charset="0"/>
              </a:rPr>
              <a:t>解释</a:t>
            </a:r>
            <a:r>
              <a:rPr lang="zh-CN" altLang="en-US" b="1" dirty="0" smtClean="0"/>
              <a:t>（语义）</a:t>
            </a:r>
            <a:endParaRPr lang="zh-CN" altLang="en-US" sz="2000" b="1" dirty="0">
              <a:latin typeface="Times New Roman" pitchFamily="18" charset="0"/>
            </a:endParaRPr>
          </a:p>
        </p:txBody>
      </p:sp>
      <p:sp>
        <p:nvSpPr>
          <p:cNvPr id="647171" name="Rectangle 3"/>
          <p:cNvSpPr>
            <a:spLocks noGrp="1" noChangeArrowheads="1"/>
          </p:cNvSpPr>
          <p:nvPr>
            <p:ph type="body" idx="1"/>
          </p:nvPr>
        </p:nvSpPr>
        <p:spPr>
          <a:xfrm>
            <a:off x="179512" y="1052736"/>
            <a:ext cx="8785225" cy="5805264"/>
          </a:xfrm>
        </p:spPr>
        <p:txBody>
          <a:bodyPr/>
          <a:lstStyle/>
          <a:p>
            <a:pPr>
              <a:spcBef>
                <a:spcPts val="1200"/>
              </a:spcBef>
            </a:pPr>
            <a:r>
              <a:rPr lang="zh-CN" altLang="en-US" sz="2400" b="1" dirty="0">
                <a:solidFill>
                  <a:srgbClr val="A50021"/>
                </a:solidFill>
                <a:latin typeface="Times New Roman" pitchFamily="18" charset="0"/>
              </a:rPr>
              <a:t>命题逻辑 </a:t>
            </a:r>
            <a:r>
              <a:rPr lang="en-US" altLang="zh-CN" sz="2400" b="1" dirty="0">
                <a:solidFill>
                  <a:srgbClr val="A50021"/>
                </a:solidFill>
                <a:latin typeface="Times New Roman" pitchFamily="18" charset="0"/>
              </a:rPr>
              <a:t>vs. </a:t>
            </a:r>
            <a:r>
              <a:rPr lang="zh-CN" altLang="en-US" sz="2400" b="1" dirty="0">
                <a:solidFill>
                  <a:srgbClr val="A50021"/>
                </a:solidFill>
                <a:latin typeface="Times New Roman" pitchFamily="18" charset="0"/>
              </a:rPr>
              <a:t>谓词逻辑</a:t>
            </a:r>
          </a:p>
          <a:p>
            <a:pPr lvl="1">
              <a:spcBef>
                <a:spcPts val="600"/>
              </a:spcBef>
            </a:pPr>
            <a:r>
              <a:rPr lang="zh-CN" altLang="en-US" sz="2200" b="1" dirty="0" smtClean="0">
                <a:solidFill>
                  <a:srgbClr val="0000FF"/>
                </a:solidFill>
              </a:rPr>
              <a:t>命题逻辑：</a:t>
            </a:r>
            <a:endParaRPr lang="en-US" altLang="zh-CN" sz="2200" b="1" dirty="0">
              <a:solidFill>
                <a:srgbClr val="0000FF"/>
              </a:solidFill>
            </a:endParaRPr>
          </a:p>
          <a:p>
            <a:pPr marL="914400" lvl="2" indent="0">
              <a:spcBef>
                <a:spcPts val="600"/>
              </a:spcBef>
              <a:buNone/>
            </a:pPr>
            <a:r>
              <a:rPr lang="zh-CN" altLang="en-US" sz="2000" dirty="0" smtClean="0"/>
              <a:t>命题</a:t>
            </a:r>
            <a:r>
              <a:rPr lang="zh-CN" altLang="en-US" sz="2000" dirty="0"/>
              <a:t>符号</a:t>
            </a:r>
            <a:r>
              <a:rPr lang="en-US" altLang="zh-CN" sz="2000" dirty="0"/>
              <a:t>P</a:t>
            </a:r>
            <a:r>
              <a:rPr lang="zh-CN" altLang="en-US" sz="2000" dirty="0"/>
              <a:t>，</a:t>
            </a:r>
            <a:r>
              <a:rPr lang="en-US" altLang="zh-CN" sz="2000" dirty="0"/>
              <a:t>Q</a:t>
            </a:r>
            <a:r>
              <a:rPr lang="zh-CN" altLang="en-US" sz="2000" dirty="0"/>
              <a:t>代表一定的</a:t>
            </a:r>
            <a:r>
              <a:rPr lang="zh-CN" altLang="en-US" sz="2000" dirty="0" smtClean="0"/>
              <a:t>命题，看不出</a:t>
            </a:r>
            <a:r>
              <a:rPr lang="zh-CN" altLang="en-US" sz="2000" dirty="0"/>
              <a:t>关系，表达不出共同特征</a:t>
            </a:r>
          </a:p>
          <a:p>
            <a:pPr lvl="1">
              <a:spcBef>
                <a:spcPts val="600"/>
              </a:spcBef>
            </a:pPr>
            <a:r>
              <a:rPr lang="zh-CN" altLang="en-US" sz="2200" b="1" dirty="0" smtClean="0">
                <a:solidFill>
                  <a:srgbClr val="0000FF"/>
                </a:solidFill>
              </a:rPr>
              <a:t>谓词逻辑：</a:t>
            </a:r>
            <a:endParaRPr lang="en-US" altLang="zh-CN" sz="2200" b="1" dirty="0" smtClean="0">
              <a:solidFill>
                <a:srgbClr val="0000FF"/>
              </a:solidFill>
            </a:endParaRPr>
          </a:p>
          <a:p>
            <a:pPr lvl="2">
              <a:spcBef>
                <a:spcPts val="600"/>
              </a:spcBef>
            </a:pPr>
            <a:r>
              <a:rPr lang="zh-CN" altLang="en-US" sz="2000" dirty="0" smtClean="0"/>
              <a:t>可表示关系。如：</a:t>
            </a:r>
            <a:r>
              <a:rPr lang="en-US" altLang="zh-CN" sz="2000" dirty="0" smtClean="0"/>
              <a:t>Weather(Tuesday</a:t>
            </a:r>
            <a:r>
              <a:rPr lang="zh-CN" altLang="en-US" sz="2000" dirty="0"/>
              <a:t>，</a:t>
            </a:r>
            <a:r>
              <a:rPr lang="en-US" altLang="zh-CN" sz="2000" dirty="0"/>
              <a:t>Rain</a:t>
            </a:r>
            <a:r>
              <a:rPr lang="zh-CN" altLang="en-US" sz="2000" dirty="0" smtClean="0"/>
              <a:t>）</a:t>
            </a:r>
            <a:endParaRPr lang="en-US" altLang="zh-CN" sz="2000" dirty="0" smtClean="0"/>
          </a:p>
          <a:p>
            <a:pPr lvl="2">
              <a:spcBef>
                <a:spcPts val="600"/>
              </a:spcBef>
            </a:pPr>
            <a:r>
              <a:rPr lang="zh-CN" altLang="en-US" sz="2000" dirty="0" smtClean="0"/>
              <a:t>允许</a:t>
            </a:r>
            <a:r>
              <a:rPr lang="zh-CN" altLang="en-US" sz="2000" dirty="0"/>
              <a:t>包含变</a:t>
            </a:r>
            <a:r>
              <a:rPr lang="zh-CN" altLang="en-US" sz="2000" dirty="0" smtClean="0"/>
              <a:t>元。如： </a:t>
            </a:r>
            <a:r>
              <a:rPr lang="en-US" altLang="zh-CN" sz="2000" dirty="0"/>
              <a:t>Weather</a:t>
            </a:r>
            <a:r>
              <a:rPr lang="zh-CN" altLang="en-US" sz="2000" dirty="0"/>
              <a:t>（</a:t>
            </a:r>
            <a:r>
              <a:rPr lang="en-US" altLang="zh-CN" sz="2000" dirty="0"/>
              <a:t>X</a:t>
            </a:r>
            <a:r>
              <a:rPr lang="zh-CN" altLang="en-US" sz="2000" dirty="0"/>
              <a:t>，</a:t>
            </a:r>
            <a:r>
              <a:rPr lang="en-US" altLang="zh-CN" sz="2000" dirty="0"/>
              <a:t>Rain</a:t>
            </a:r>
            <a:r>
              <a:rPr lang="zh-CN" altLang="en-US" sz="2000" dirty="0"/>
              <a:t>）</a:t>
            </a:r>
          </a:p>
          <a:p>
            <a:pPr>
              <a:spcBef>
                <a:spcPts val="600"/>
              </a:spcBef>
            </a:pPr>
            <a:r>
              <a:rPr lang="zh-CN" altLang="en-US" sz="2400" b="1" dirty="0" smtClean="0">
                <a:solidFill>
                  <a:srgbClr val="A50021"/>
                </a:solidFill>
                <a:latin typeface="Times New Roman" pitchFamily="18" charset="0"/>
              </a:rPr>
              <a:t>命题公式</a:t>
            </a:r>
            <a:r>
              <a:rPr lang="zh-CN" altLang="en-US" sz="2400" b="1" dirty="0">
                <a:solidFill>
                  <a:srgbClr val="A50021"/>
                </a:solidFill>
                <a:latin typeface="Times New Roman" pitchFamily="18" charset="0"/>
              </a:rPr>
              <a:t>的</a:t>
            </a:r>
            <a:r>
              <a:rPr lang="zh-CN" altLang="en-US" sz="2400" b="1" dirty="0" smtClean="0">
                <a:solidFill>
                  <a:srgbClr val="A50021"/>
                </a:solidFill>
                <a:latin typeface="Times New Roman" pitchFamily="18" charset="0"/>
              </a:rPr>
              <a:t>解释：</a:t>
            </a:r>
            <a:endParaRPr lang="zh-CN" altLang="en-US" sz="2400" b="1" dirty="0">
              <a:solidFill>
                <a:srgbClr val="A50021"/>
              </a:solidFill>
              <a:latin typeface="Times New Roman" pitchFamily="18" charset="0"/>
            </a:endParaRPr>
          </a:p>
          <a:p>
            <a:pPr lvl="1">
              <a:spcBef>
                <a:spcPts val="600"/>
              </a:spcBef>
            </a:pPr>
            <a:r>
              <a:rPr lang="zh-CN" altLang="en-US" sz="2200" dirty="0" smtClean="0"/>
              <a:t>命题公式</a:t>
            </a:r>
            <a:r>
              <a:rPr lang="zh-CN" altLang="en-US" sz="2200" dirty="0"/>
              <a:t>的一个解释就是对该谓词公式中</a:t>
            </a:r>
            <a:r>
              <a:rPr lang="zh-CN" altLang="en-US" sz="2200" dirty="0" smtClean="0"/>
              <a:t>各个命题变</a:t>
            </a:r>
            <a:r>
              <a:rPr lang="zh-CN" altLang="en-US" sz="2200" dirty="0" smtClean="0">
                <a:solidFill>
                  <a:srgbClr val="660066"/>
                </a:solidFill>
              </a:rPr>
              <a:t>元的</a:t>
            </a:r>
            <a:r>
              <a:rPr lang="zh-CN" altLang="en-US" sz="2200" dirty="0">
                <a:solidFill>
                  <a:srgbClr val="660066"/>
                </a:solidFill>
              </a:rPr>
              <a:t>一次真值</a:t>
            </a:r>
            <a:r>
              <a:rPr lang="zh-CN" altLang="en-US" sz="2200" dirty="0" smtClean="0">
                <a:solidFill>
                  <a:srgbClr val="660066"/>
                </a:solidFill>
              </a:rPr>
              <a:t>指派</a:t>
            </a:r>
            <a:endParaRPr lang="zh-CN" altLang="en-US" sz="2200" dirty="0">
              <a:solidFill>
                <a:srgbClr val="660066"/>
              </a:solidFill>
            </a:endParaRPr>
          </a:p>
          <a:p>
            <a:pPr lvl="1">
              <a:spcBef>
                <a:spcPts val="600"/>
              </a:spcBef>
            </a:pPr>
            <a:r>
              <a:rPr lang="zh-CN" altLang="en-US" sz="2200" dirty="0" smtClean="0"/>
              <a:t>可根据解释求出该命题公式</a:t>
            </a:r>
            <a:r>
              <a:rPr lang="zh-CN" altLang="en-US" sz="2200" dirty="0"/>
              <a:t>的</a:t>
            </a:r>
            <a:r>
              <a:rPr lang="zh-CN" altLang="en-US" sz="2200" dirty="0" smtClean="0"/>
              <a:t>真值</a:t>
            </a:r>
            <a:endParaRPr lang="en-US" altLang="zh-CN" sz="2200" dirty="0" smtClean="0"/>
          </a:p>
          <a:p>
            <a:pPr>
              <a:spcBef>
                <a:spcPts val="600"/>
              </a:spcBef>
            </a:pPr>
            <a:r>
              <a:rPr lang="zh-CN" altLang="en-US" sz="2400" b="1" dirty="0" smtClean="0">
                <a:solidFill>
                  <a:srgbClr val="A50021"/>
                </a:solidFill>
              </a:rPr>
              <a:t>谓词公式</a:t>
            </a:r>
            <a:r>
              <a:rPr lang="zh-CN" altLang="en-US" sz="2400" b="1" dirty="0">
                <a:solidFill>
                  <a:srgbClr val="A50021"/>
                </a:solidFill>
              </a:rPr>
              <a:t>的解释</a:t>
            </a:r>
            <a:r>
              <a:rPr lang="zh-CN" altLang="en-US" sz="2400" b="1" dirty="0" smtClean="0">
                <a:solidFill>
                  <a:srgbClr val="A50021"/>
                </a:solidFill>
              </a:rPr>
              <a:t>：</a:t>
            </a:r>
            <a:endParaRPr lang="en-US" altLang="zh-CN" sz="2400" b="1" dirty="0" smtClean="0">
              <a:solidFill>
                <a:srgbClr val="A50021"/>
              </a:solidFill>
            </a:endParaRPr>
          </a:p>
          <a:p>
            <a:pPr lvl="1">
              <a:spcBef>
                <a:spcPts val="600"/>
              </a:spcBef>
            </a:pPr>
            <a:r>
              <a:rPr lang="zh-CN" altLang="en-US" sz="2200" dirty="0"/>
              <a:t>先考虑这些</a:t>
            </a:r>
            <a:r>
              <a:rPr lang="zh-CN" altLang="en-US" sz="2200" dirty="0">
                <a:solidFill>
                  <a:srgbClr val="660066"/>
                </a:solidFill>
              </a:rPr>
              <a:t>个体常量和函数在个体域上的取值</a:t>
            </a:r>
            <a:r>
              <a:rPr lang="zh-CN" altLang="en-US" sz="2200" dirty="0" smtClean="0">
                <a:solidFill>
                  <a:srgbClr val="660066"/>
                </a:solidFill>
              </a:rPr>
              <a:t>，</a:t>
            </a:r>
            <a:endParaRPr lang="en-US" altLang="zh-CN" sz="2200" dirty="0" smtClean="0">
              <a:solidFill>
                <a:srgbClr val="660066"/>
              </a:solidFill>
            </a:endParaRPr>
          </a:p>
          <a:p>
            <a:pPr lvl="1">
              <a:spcBef>
                <a:spcPts val="600"/>
              </a:spcBef>
            </a:pPr>
            <a:r>
              <a:rPr lang="zh-CN" altLang="en-US" sz="2200" dirty="0" smtClean="0"/>
              <a:t>然后根据其具体</a:t>
            </a:r>
            <a:r>
              <a:rPr lang="zh-CN" altLang="en-US" sz="2200" dirty="0"/>
              <a:t>取值为</a:t>
            </a:r>
            <a:r>
              <a:rPr lang="zh-CN" altLang="en-US" sz="2200" dirty="0">
                <a:solidFill>
                  <a:srgbClr val="660066"/>
                </a:solidFill>
              </a:rPr>
              <a:t>谓词分别指派真值</a:t>
            </a:r>
            <a:r>
              <a:rPr lang="zh-CN" altLang="en-US" sz="2200" dirty="0"/>
              <a:t>。</a:t>
            </a:r>
          </a:p>
          <a:p>
            <a:pPr lvl="1">
              <a:spcBef>
                <a:spcPts val="600"/>
              </a:spcBef>
            </a:pPr>
            <a:endParaRPr lang="zh-CN" altLang="en-US" sz="2200" b="1" dirty="0">
              <a:solidFill>
                <a:srgbClr val="A50021"/>
              </a:solidFill>
            </a:endParaRPr>
          </a:p>
          <a:p>
            <a:pPr lvl="1">
              <a:spcBef>
                <a:spcPts val="600"/>
              </a:spcBef>
            </a:pPr>
            <a:endParaRPr lang="zh-CN" altLang="en-US" sz="2200" b="1" dirty="0">
              <a:solidFill>
                <a:srgbClr val="A50021"/>
              </a:solidFill>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7" name="Rectangle 3"/>
          <p:cNvSpPr>
            <a:spLocks noGrp="1" noChangeArrowheads="1"/>
          </p:cNvSpPr>
          <p:nvPr>
            <p:ph type="body" idx="1"/>
          </p:nvPr>
        </p:nvSpPr>
        <p:spPr>
          <a:xfrm>
            <a:off x="179512" y="1412776"/>
            <a:ext cx="8785225" cy="4968875"/>
          </a:xfrm>
        </p:spPr>
        <p:txBody>
          <a:bodyPr/>
          <a:lstStyle/>
          <a:p>
            <a:pPr>
              <a:lnSpc>
                <a:spcPct val="85000"/>
              </a:lnSpc>
              <a:spcBef>
                <a:spcPts val="1200"/>
              </a:spcBef>
            </a:pPr>
            <a:r>
              <a:rPr lang="zh-CN" altLang="en-US" sz="2400" b="1" dirty="0" smtClean="0">
                <a:solidFill>
                  <a:srgbClr val="0000CC"/>
                </a:solidFill>
                <a:latin typeface="Times New Roman" pitchFamily="18" charset="0"/>
              </a:rPr>
              <a:t>设</a:t>
            </a:r>
            <a:r>
              <a:rPr lang="en-US" altLang="zh-CN" sz="2400" b="1" dirty="0">
                <a:solidFill>
                  <a:srgbClr val="0000CC"/>
                </a:solidFill>
                <a:latin typeface="Times New Roman" pitchFamily="18" charset="0"/>
              </a:rPr>
              <a:t>D</a:t>
            </a:r>
            <a:r>
              <a:rPr lang="zh-CN" altLang="en-US" sz="2400" b="1" dirty="0">
                <a:solidFill>
                  <a:srgbClr val="0000CC"/>
                </a:solidFill>
                <a:latin typeface="Times New Roman" pitchFamily="18" charset="0"/>
              </a:rPr>
              <a:t>是谓词公式</a:t>
            </a:r>
            <a:r>
              <a:rPr lang="en-US" altLang="zh-CN" sz="2400" b="1" dirty="0">
                <a:solidFill>
                  <a:srgbClr val="0000CC"/>
                </a:solidFill>
                <a:latin typeface="Times New Roman" pitchFamily="18" charset="0"/>
              </a:rPr>
              <a:t>P</a:t>
            </a:r>
            <a:r>
              <a:rPr lang="zh-CN" altLang="en-US" sz="2400" b="1" dirty="0">
                <a:solidFill>
                  <a:srgbClr val="0000CC"/>
                </a:solidFill>
                <a:latin typeface="Times New Roman" pitchFamily="18" charset="0"/>
              </a:rPr>
              <a:t>的非空个体域，若对</a:t>
            </a:r>
            <a:r>
              <a:rPr lang="en-US" altLang="zh-CN" sz="2400" b="1" dirty="0">
                <a:solidFill>
                  <a:srgbClr val="0000CC"/>
                </a:solidFill>
                <a:latin typeface="Times New Roman" pitchFamily="18" charset="0"/>
              </a:rPr>
              <a:t>P</a:t>
            </a:r>
            <a:r>
              <a:rPr lang="zh-CN" altLang="en-US" sz="2400" b="1" dirty="0">
                <a:solidFill>
                  <a:srgbClr val="0000CC"/>
                </a:solidFill>
                <a:latin typeface="Times New Roman" pitchFamily="18" charset="0"/>
              </a:rPr>
              <a:t>中的个体常量、函数和谓词按如下规定赋值：</a:t>
            </a:r>
          </a:p>
          <a:p>
            <a:pPr lvl="1">
              <a:lnSpc>
                <a:spcPct val="85000"/>
              </a:lnSpc>
              <a:spcBef>
                <a:spcPts val="1200"/>
              </a:spcBef>
            </a:pPr>
            <a:r>
              <a:rPr lang="zh-CN" altLang="en-US" sz="2200" b="1" dirty="0" smtClean="0">
                <a:solidFill>
                  <a:srgbClr val="0000CC"/>
                </a:solidFill>
                <a:latin typeface="幼圆" pitchFamily="49" charset="-122"/>
                <a:ea typeface="幼圆" pitchFamily="49" charset="-122"/>
              </a:rPr>
              <a:t>为</a:t>
            </a:r>
            <a:r>
              <a:rPr lang="zh-CN" altLang="en-US" sz="2200" b="1" dirty="0">
                <a:solidFill>
                  <a:srgbClr val="0000CC"/>
                </a:solidFill>
                <a:latin typeface="幼圆" pitchFamily="49" charset="-122"/>
                <a:ea typeface="幼圆" pitchFamily="49" charset="-122"/>
              </a:rPr>
              <a:t>每个个体常量指派</a:t>
            </a:r>
            <a:r>
              <a:rPr lang="en-US" altLang="zh-CN" sz="2200" b="1" dirty="0">
                <a:solidFill>
                  <a:srgbClr val="0000CC"/>
                </a:solidFill>
                <a:latin typeface="幼圆" pitchFamily="49" charset="-122"/>
                <a:ea typeface="幼圆" pitchFamily="49" charset="-122"/>
              </a:rPr>
              <a:t>D</a:t>
            </a:r>
            <a:r>
              <a:rPr lang="zh-CN" altLang="en-US" sz="2200" b="1" dirty="0">
                <a:solidFill>
                  <a:srgbClr val="0000CC"/>
                </a:solidFill>
                <a:latin typeface="幼圆" pitchFamily="49" charset="-122"/>
                <a:ea typeface="幼圆" pitchFamily="49" charset="-122"/>
              </a:rPr>
              <a:t>中的一个元素；</a:t>
            </a:r>
          </a:p>
          <a:p>
            <a:pPr lvl="1">
              <a:lnSpc>
                <a:spcPct val="105000"/>
              </a:lnSpc>
              <a:spcBef>
                <a:spcPts val="1200"/>
              </a:spcBef>
            </a:pPr>
            <a:r>
              <a:rPr lang="zh-CN" altLang="en-US" sz="2200" b="1" dirty="0" smtClean="0">
                <a:latin typeface="幼圆" pitchFamily="49" charset="-122"/>
                <a:ea typeface="幼圆" pitchFamily="49" charset="-122"/>
              </a:rPr>
              <a:t>对</a:t>
            </a:r>
            <a:r>
              <a:rPr lang="zh-CN" altLang="en-US" sz="2200" b="1" dirty="0">
                <a:latin typeface="幼圆" pitchFamily="49" charset="-122"/>
                <a:ea typeface="幼圆" pitchFamily="49" charset="-122"/>
              </a:rPr>
              <a:t>每一个变元，指派</a:t>
            </a:r>
            <a:r>
              <a:rPr lang="en-US" altLang="zh-CN" sz="2200" b="1" dirty="0">
                <a:latin typeface="幼圆" pitchFamily="49" charset="-122"/>
                <a:ea typeface="幼圆" pitchFamily="49" charset="-122"/>
              </a:rPr>
              <a:t>D</a:t>
            </a:r>
            <a:r>
              <a:rPr lang="zh-CN" altLang="en-US" sz="2200" b="1" dirty="0">
                <a:latin typeface="幼圆" pitchFamily="49" charset="-122"/>
                <a:ea typeface="幼圆" pitchFamily="49" charset="-122"/>
              </a:rPr>
              <a:t>的一个非空集合，这是该变元的变域</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个体域</a:t>
            </a:r>
            <a:r>
              <a:rPr lang="en-US" altLang="zh-CN" sz="2200" b="1" dirty="0">
                <a:latin typeface="幼圆" pitchFamily="49" charset="-122"/>
                <a:ea typeface="幼圆" pitchFamily="49" charset="-122"/>
              </a:rPr>
              <a:t>)</a:t>
            </a:r>
            <a:r>
              <a:rPr lang="zh-CN" altLang="en-US" sz="2200" b="1" dirty="0">
                <a:latin typeface="幼圆" pitchFamily="49" charset="-122"/>
                <a:ea typeface="幼圆" pitchFamily="49" charset="-122"/>
              </a:rPr>
              <a:t>；</a:t>
            </a:r>
          </a:p>
          <a:p>
            <a:pPr lvl="1">
              <a:lnSpc>
                <a:spcPct val="105000"/>
              </a:lnSpc>
              <a:spcBef>
                <a:spcPts val="1200"/>
              </a:spcBef>
            </a:pPr>
            <a:r>
              <a:rPr lang="zh-CN" altLang="en-US" sz="2200" b="1" dirty="0" smtClean="0">
                <a:solidFill>
                  <a:srgbClr val="0000CC"/>
                </a:solidFill>
                <a:latin typeface="幼圆" pitchFamily="49" charset="-122"/>
                <a:ea typeface="幼圆" pitchFamily="49" charset="-122"/>
              </a:rPr>
              <a:t>为</a:t>
            </a:r>
            <a:r>
              <a:rPr lang="zh-CN" altLang="en-US" sz="2200" b="1" dirty="0">
                <a:solidFill>
                  <a:srgbClr val="0000CC"/>
                </a:solidFill>
                <a:latin typeface="幼圆" pitchFamily="49" charset="-122"/>
                <a:ea typeface="幼圆" pitchFamily="49" charset="-122"/>
              </a:rPr>
              <a:t>每个</a:t>
            </a:r>
            <a:r>
              <a:rPr lang="en-US" altLang="zh-CN" sz="2200" b="1" dirty="0">
                <a:solidFill>
                  <a:srgbClr val="0000CC"/>
                </a:solidFill>
                <a:latin typeface="幼圆" pitchFamily="49" charset="-122"/>
                <a:ea typeface="幼圆" pitchFamily="49" charset="-122"/>
              </a:rPr>
              <a:t>n</a:t>
            </a:r>
            <a:r>
              <a:rPr lang="zh-CN" altLang="en-US" sz="2200" b="1" dirty="0">
                <a:solidFill>
                  <a:srgbClr val="0000CC"/>
                </a:solidFill>
                <a:latin typeface="幼圆" pitchFamily="49" charset="-122"/>
                <a:ea typeface="幼圆" pitchFamily="49" charset="-122"/>
              </a:rPr>
              <a:t>元函数指派一个从</a:t>
            </a:r>
            <a:r>
              <a:rPr lang="en-US" altLang="zh-CN" sz="2200" b="1" dirty="0" err="1">
                <a:solidFill>
                  <a:srgbClr val="0000CC"/>
                </a:solidFill>
                <a:latin typeface="幼圆" pitchFamily="49" charset="-122"/>
                <a:ea typeface="幼圆" pitchFamily="49" charset="-122"/>
              </a:rPr>
              <a:t>D</a:t>
            </a:r>
            <a:r>
              <a:rPr lang="en-US" altLang="zh-CN" sz="2200" b="1" baseline="40000" dirty="0" err="1">
                <a:solidFill>
                  <a:srgbClr val="0000CC"/>
                </a:solidFill>
                <a:latin typeface="幼圆" pitchFamily="49" charset="-122"/>
                <a:ea typeface="幼圆" pitchFamily="49" charset="-122"/>
              </a:rPr>
              <a:t>n</a:t>
            </a:r>
            <a:r>
              <a:rPr lang="zh-CN" altLang="en-US" sz="2200" b="1" dirty="0">
                <a:solidFill>
                  <a:srgbClr val="0000CC"/>
                </a:solidFill>
                <a:latin typeface="幼圆" pitchFamily="49" charset="-122"/>
                <a:ea typeface="幼圆" pitchFamily="49" charset="-122"/>
              </a:rPr>
              <a:t>到</a:t>
            </a:r>
            <a:r>
              <a:rPr lang="en-US" altLang="zh-CN" sz="2200" b="1" dirty="0">
                <a:solidFill>
                  <a:srgbClr val="0000CC"/>
                </a:solidFill>
                <a:latin typeface="幼圆" pitchFamily="49" charset="-122"/>
                <a:ea typeface="幼圆" pitchFamily="49" charset="-122"/>
              </a:rPr>
              <a:t>D</a:t>
            </a:r>
            <a:r>
              <a:rPr lang="zh-CN" altLang="en-US" sz="2200" b="1" dirty="0">
                <a:solidFill>
                  <a:srgbClr val="0000CC"/>
                </a:solidFill>
                <a:latin typeface="幼圆" pitchFamily="49" charset="-122"/>
                <a:ea typeface="幼圆" pitchFamily="49" charset="-122"/>
              </a:rPr>
              <a:t>的一个映射，其中</a:t>
            </a:r>
          </a:p>
          <a:p>
            <a:pPr marL="457200" lvl="1" indent="0">
              <a:lnSpc>
                <a:spcPct val="105000"/>
              </a:lnSpc>
              <a:spcBef>
                <a:spcPts val="1200"/>
              </a:spcBef>
              <a:buNone/>
            </a:pPr>
            <a:r>
              <a:rPr lang="en-US" altLang="zh-CN" sz="2200" b="1" dirty="0" smtClean="0">
                <a:solidFill>
                  <a:srgbClr val="0000CC"/>
                </a:solidFill>
                <a:latin typeface="幼圆" pitchFamily="49" charset="-122"/>
                <a:ea typeface="幼圆" pitchFamily="49" charset="-122"/>
              </a:rPr>
              <a:t>          </a:t>
            </a:r>
            <a:r>
              <a:rPr lang="en-US" altLang="zh-CN" sz="2200" b="1" dirty="0" err="1" smtClean="0">
                <a:solidFill>
                  <a:srgbClr val="0000CC"/>
                </a:solidFill>
                <a:latin typeface="幼圆" pitchFamily="49" charset="-122"/>
                <a:ea typeface="幼圆" pitchFamily="49" charset="-122"/>
              </a:rPr>
              <a:t>D</a:t>
            </a:r>
            <a:r>
              <a:rPr lang="en-US" altLang="zh-CN" sz="2200" b="1" baseline="40000" dirty="0" err="1" smtClean="0">
                <a:solidFill>
                  <a:srgbClr val="0000CC"/>
                </a:solidFill>
                <a:latin typeface="幼圆" pitchFamily="49" charset="-122"/>
                <a:ea typeface="幼圆" pitchFamily="49" charset="-122"/>
              </a:rPr>
              <a:t>n</a:t>
            </a:r>
            <a:r>
              <a:rPr lang="en-US" altLang="zh-CN" sz="2200" b="1" dirty="0" smtClean="0">
                <a:solidFill>
                  <a:srgbClr val="0000CC"/>
                </a:solidFill>
                <a:latin typeface="幼圆" pitchFamily="49" charset="-122"/>
                <a:ea typeface="幼圆" pitchFamily="49" charset="-122"/>
              </a:rPr>
              <a:t> </a:t>
            </a:r>
            <a:r>
              <a:rPr lang="en-US" altLang="zh-CN" sz="2200" b="1" dirty="0">
                <a:solidFill>
                  <a:srgbClr val="0000CC"/>
                </a:solidFill>
                <a:latin typeface="幼圆" pitchFamily="49" charset="-122"/>
                <a:ea typeface="幼圆" pitchFamily="49" charset="-122"/>
              </a:rPr>
              <a:t>={(x</a:t>
            </a:r>
            <a:r>
              <a:rPr lang="en-US" altLang="zh-CN" sz="2200" b="1" baseline="-25000" dirty="0">
                <a:solidFill>
                  <a:srgbClr val="0000CC"/>
                </a:solidFill>
                <a:latin typeface="幼圆" pitchFamily="49" charset="-122"/>
                <a:ea typeface="幼圆" pitchFamily="49" charset="-122"/>
              </a:rPr>
              <a:t>1</a:t>
            </a:r>
            <a:r>
              <a:rPr lang="en-US" altLang="zh-CN" sz="2200" b="1" dirty="0">
                <a:solidFill>
                  <a:srgbClr val="0000CC"/>
                </a:solidFill>
                <a:latin typeface="幼圆" pitchFamily="49" charset="-122"/>
                <a:ea typeface="幼圆" pitchFamily="49" charset="-122"/>
              </a:rPr>
              <a:t>, x</a:t>
            </a:r>
            <a:r>
              <a:rPr lang="en-US" altLang="zh-CN" sz="2200" b="1" baseline="-25000" dirty="0">
                <a:solidFill>
                  <a:srgbClr val="0000CC"/>
                </a:solidFill>
                <a:latin typeface="幼圆" pitchFamily="49" charset="-122"/>
                <a:ea typeface="幼圆" pitchFamily="49" charset="-122"/>
              </a:rPr>
              <a:t>2</a:t>
            </a:r>
            <a:r>
              <a:rPr lang="en-US" altLang="zh-CN" sz="2200" b="1" dirty="0">
                <a:solidFill>
                  <a:srgbClr val="0000CC"/>
                </a:solidFill>
                <a:latin typeface="幼圆" pitchFamily="49" charset="-122"/>
                <a:ea typeface="幼圆" pitchFamily="49" charset="-122"/>
              </a:rPr>
              <a:t>, …, </a:t>
            </a:r>
            <a:r>
              <a:rPr lang="en-US" altLang="zh-CN" sz="2200" b="1" dirty="0" err="1">
                <a:solidFill>
                  <a:srgbClr val="0000CC"/>
                </a:solidFill>
                <a:latin typeface="幼圆" pitchFamily="49" charset="-122"/>
                <a:ea typeface="幼圆" pitchFamily="49" charset="-122"/>
              </a:rPr>
              <a:t>x</a:t>
            </a:r>
            <a:r>
              <a:rPr lang="en-US" altLang="zh-CN" sz="2200" b="1" baseline="-25000" dirty="0" err="1">
                <a:solidFill>
                  <a:srgbClr val="0000CC"/>
                </a:solidFill>
                <a:latin typeface="幼圆" pitchFamily="49" charset="-122"/>
                <a:ea typeface="幼圆" pitchFamily="49" charset="-122"/>
              </a:rPr>
              <a:t>n</a:t>
            </a:r>
            <a:r>
              <a:rPr lang="en-US" altLang="zh-CN" sz="2200" b="1" dirty="0">
                <a:solidFill>
                  <a:srgbClr val="0000CC"/>
                </a:solidFill>
                <a:latin typeface="幼圆" pitchFamily="49" charset="-122"/>
                <a:ea typeface="幼圆" pitchFamily="49" charset="-122"/>
              </a:rPr>
              <a:t>)| x</a:t>
            </a:r>
            <a:r>
              <a:rPr lang="en-US" altLang="zh-CN" sz="2200" b="1" baseline="-25000" dirty="0">
                <a:solidFill>
                  <a:srgbClr val="0000CC"/>
                </a:solidFill>
                <a:latin typeface="幼圆" pitchFamily="49" charset="-122"/>
                <a:ea typeface="幼圆" pitchFamily="49" charset="-122"/>
              </a:rPr>
              <a:t>1</a:t>
            </a:r>
            <a:r>
              <a:rPr lang="en-US" altLang="zh-CN" sz="2200" b="1" dirty="0">
                <a:solidFill>
                  <a:srgbClr val="0000CC"/>
                </a:solidFill>
                <a:latin typeface="幼圆" pitchFamily="49" charset="-122"/>
                <a:ea typeface="幼圆" pitchFamily="49" charset="-122"/>
              </a:rPr>
              <a:t>, x</a:t>
            </a:r>
            <a:r>
              <a:rPr lang="en-US" altLang="zh-CN" sz="2200" b="1" baseline="-25000" dirty="0">
                <a:solidFill>
                  <a:srgbClr val="0000CC"/>
                </a:solidFill>
                <a:latin typeface="幼圆" pitchFamily="49" charset="-122"/>
                <a:ea typeface="幼圆" pitchFamily="49" charset="-122"/>
              </a:rPr>
              <a:t>2</a:t>
            </a:r>
            <a:r>
              <a:rPr lang="en-US" altLang="zh-CN" sz="2200" b="1" dirty="0">
                <a:solidFill>
                  <a:srgbClr val="0000CC"/>
                </a:solidFill>
                <a:latin typeface="幼圆" pitchFamily="49" charset="-122"/>
                <a:ea typeface="幼圆" pitchFamily="49" charset="-122"/>
              </a:rPr>
              <a:t>, …, </a:t>
            </a:r>
            <a:r>
              <a:rPr lang="en-US" altLang="zh-CN" sz="2200" b="1" dirty="0" err="1">
                <a:solidFill>
                  <a:srgbClr val="0000CC"/>
                </a:solidFill>
                <a:latin typeface="幼圆" pitchFamily="49" charset="-122"/>
                <a:ea typeface="幼圆" pitchFamily="49" charset="-122"/>
              </a:rPr>
              <a:t>x</a:t>
            </a:r>
            <a:r>
              <a:rPr lang="en-US" altLang="zh-CN" sz="2200" b="1" baseline="-25000" dirty="0" err="1">
                <a:solidFill>
                  <a:srgbClr val="0000CC"/>
                </a:solidFill>
                <a:latin typeface="幼圆" pitchFamily="49" charset="-122"/>
                <a:ea typeface="幼圆" pitchFamily="49" charset="-122"/>
              </a:rPr>
              <a:t>n</a:t>
            </a:r>
            <a:r>
              <a:rPr lang="en-US" altLang="zh-CN" sz="2200" b="1" dirty="0" err="1">
                <a:solidFill>
                  <a:srgbClr val="0000CC"/>
                </a:solidFill>
                <a:latin typeface="幼圆" pitchFamily="49" charset="-122"/>
                <a:ea typeface="幼圆" pitchFamily="49" charset="-122"/>
              </a:rPr>
              <a:t>∈D</a:t>
            </a:r>
            <a:r>
              <a:rPr lang="en-US" altLang="zh-CN" sz="2200" b="1" dirty="0">
                <a:solidFill>
                  <a:srgbClr val="0000CC"/>
                </a:solidFill>
                <a:latin typeface="幼圆" pitchFamily="49" charset="-122"/>
                <a:ea typeface="幼圆" pitchFamily="49" charset="-122"/>
              </a:rPr>
              <a:t>}</a:t>
            </a:r>
          </a:p>
          <a:p>
            <a:pPr lvl="1">
              <a:lnSpc>
                <a:spcPct val="105000"/>
              </a:lnSpc>
              <a:spcBef>
                <a:spcPts val="1200"/>
              </a:spcBef>
            </a:pPr>
            <a:r>
              <a:rPr lang="zh-CN" altLang="en-US" sz="2200" b="1" dirty="0" smtClean="0">
                <a:solidFill>
                  <a:srgbClr val="0000CC"/>
                </a:solidFill>
                <a:latin typeface="幼圆" pitchFamily="49" charset="-122"/>
                <a:ea typeface="幼圆" pitchFamily="49" charset="-122"/>
              </a:rPr>
              <a:t>为</a:t>
            </a:r>
            <a:r>
              <a:rPr lang="zh-CN" altLang="en-US" sz="2200" b="1" dirty="0">
                <a:solidFill>
                  <a:srgbClr val="0000CC"/>
                </a:solidFill>
                <a:latin typeface="幼圆" pitchFamily="49" charset="-122"/>
                <a:ea typeface="幼圆" pitchFamily="49" charset="-122"/>
              </a:rPr>
              <a:t>每个</a:t>
            </a:r>
            <a:r>
              <a:rPr lang="en-US" altLang="zh-CN" sz="2200" b="1" dirty="0">
                <a:solidFill>
                  <a:srgbClr val="0000CC"/>
                </a:solidFill>
                <a:latin typeface="幼圆" pitchFamily="49" charset="-122"/>
                <a:ea typeface="幼圆" pitchFamily="49" charset="-122"/>
              </a:rPr>
              <a:t>n</a:t>
            </a:r>
            <a:r>
              <a:rPr lang="zh-CN" altLang="en-US" sz="2200" b="1" dirty="0">
                <a:solidFill>
                  <a:srgbClr val="0000CC"/>
                </a:solidFill>
                <a:latin typeface="幼圆" pitchFamily="49" charset="-122"/>
                <a:ea typeface="幼圆" pitchFamily="49" charset="-122"/>
              </a:rPr>
              <a:t>元谓词指派一个从</a:t>
            </a:r>
            <a:r>
              <a:rPr lang="en-US" altLang="zh-CN" sz="2200" b="1" dirty="0" err="1">
                <a:solidFill>
                  <a:srgbClr val="0000CC"/>
                </a:solidFill>
                <a:latin typeface="幼圆" pitchFamily="49" charset="-122"/>
                <a:ea typeface="幼圆" pitchFamily="49" charset="-122"/>
              </a:rPr>
              <a:t>D</a:t>
            </a:r>
            <a:r>
              <a:rPr lang="en-US" altLang="zh-CN" sz="2200" b="1" baseline="40000" dirty="0" err="1">
                <a:solidFill>
                  <a:srgbClr val="0000CC"/>
                </a:solidFill>
                <a:latin typeface="幼圆" pitchFamily="49" charset="-122"/>
                <a:ea typeface="幼圆" pitchFamily="49" charset="-122"/>
              </a:rPr>
              <a:t>n</a:t>
            </a:r>
            <a:r>
              <a:rPr lang="zh-CN" altLang="en-US" sz="2200" b="1" dirty="0">
                <a:solidFill>
                  <a:srgbClr val="0000CC"/>
                </a:solidFill>
                <a:latin typeface="幼圆" pitchFamily="49" charset="-122"/>
                <a:ea typeface="幼圆" pitchFamily="49" charset="-122"/>
              </a:rPr>
              <a:t>到</a:t>
            </a:r>
            <a:r>
              <a:rPr lang="en-US" altLang="zh-CN" sz="2200" b="1" dirty="0">
                <a:solidFill>
                  <a:srgbClr val="0000CC"/>
                </a:solidFill>
                <a:latin typeface="幼圆" pitchFamily="49" charset="-122"/>
                <a:ea typeface="幼圆" pitchFamily="49" charset="-122"/>
              </a:rPr>
              <a:t>{F</a:t>
            </a:r>
            <a:r>
              <a:rPr lang="zh-CN" altLang="en-US" sz="2200" b="1" dirty="0">
                <a:solidFill>
                  <a:srgbClr val="0000CC"/>
                </a:solidFill>
                <a:latin typeface="幼圆" pitchFamily="49" charset="-122"/>
                <a:ea typeface="幼圆" pitchFamily="49" charset="-122"/>
              </a:rPr>
              <a:t>，</a:t>
            </a:r>
            <a:r>
              <a:rPr lang="en-US" altLang="zh-CN" sz="2200" b="1" dirty="0">
                <a:solidFill>
                  <a:srgbClr val="0000CC"/>
                </a:solidFill>
                <a:latin typeface="幼圆" pitchFamily="49" charset="-122"/>
                <a:ea typeface="幼圆" pitchFamily="49" charset="-122"/>
              </a:rPr>
              <a:t>T}</a:t>
            </a:r>
            <a:r>
              <a:rPr lang="zh-CN" altLang="en-US" sz="2200" b="1" dirty="0">
                <a:solidFill>
                  <a:srgbClr val="0000CC"/>
                </a:solidFill>
                <a:latin typeface="幼圆" pitchFamily="49" charset="-122"/>
                <a:ea typeface="幼圆" pitchFamily="49" charset="-122"/>
              </a:rPr>
              <a:t>的映射。</a:t>
            </a:r>
          </a:p>
          <a:p>
            <a:pPr marL="457200" lvl="1" indent="0">
              <a:lnSpc>
                <a:spcPct val="90000"/>
              </a:lnSpc>
              <a:spcBef>
                <a:spcPts val="1200"/>
              </a:spcBef>
              <a:buNone/>
            </a:pPr>
            <a:r>
              <a:rPr lang="zh-CN" altLang="en-US" sz="2200" b="1" dirty="0">
                <a:solidFill>
                  <a:srgbClr val="0000CC"/>
                </a:solidFill>
                <a:latin typeface="幼圆" pitchFamily="49" charset="-122"/>
                <a:ea typeface="幼圆" pitchFamily="49" charset="-122"/>
              </a:rPr>
              <a:t>则称这些指派为</a:t>
            </a:r>
            <a:r>
              <a:rPr lang="en-US" altLang="zh-CN" sz="2200" b="1" dirty="0">
                <a:solidFill>
                  <a:srgbClr val="FF0000"/>
                </a:solidFill>
                <a:latin typeface="幼圆" pitchFamily="49" charset="-122"/>
                <a:ea typeface="幼圆" pitchFamily="49" charset="-122"/>
              </a:rPr>
              <a:t>P</a:t>
            </a:r>
            <a:r>
              <a:rPr lang="zh-CN" altLang="en-US" sz="2200" b="1" dirty="0">
                <a:solidFill>
                  <a:srgbClr val="FF0000"/>
                </a:solidFill>
                <a:latin typeface="幼圆" pitchFamily="49" charset="-122"/>
                <a:ea typeface="幼圆" pitchFamily="49" charset="-122"/>
              </a:rPr>
              <a:t>在</a:t>
            </a:r>
            <a:r>
              <a:rPr lang="en-US" altLang="zh-CN" sz="2200" b="1" dirty="0">
                <a:solidFill>
                  <a:srgbClr val="FF0000"/>
                </a:solidFill>
                <a:latin typeface="幼圆" pitchFamily="49" charset="-122"/>
                <a:ea typeface="幼圆" pitchFamily="49" charset="-122"/>
              </a:rPr>
              <a:t>D</a:t>
            </a:r>
            <a:r>
              <a:rPr lang="zh-CN" altLang="en-US" sz="2200" b="1" dirty="0">
                <a:solidFill>
                  <a:srgbClr val="FF0000"/>
                </a:solidFill>
                <a:latin typeface="幼圆" pitchFamily="49" charset="-122"/>
                <a:ea typeface="幼圆" pitchFamily="49" charset="-122"/>
              </a:rPr>
              <a:t>上的一个解释</a:t>
            </a:r>
            <a:r>
              <a:rPr lang="en-US" altLang="zh-CN" sz="2200" b="1" dirty="0" smtClean="0">
                <a:solidFill>
                  <a:srgbClr val="FF0000"/>
                </a:solidFill>
                <a:latin typeface="幼圆" pitchFamily="49" charset="-122"/>
                <a:ea typeface="幼圆" pitchFamily="49" charset="-122"/>
              </a:rPr>
              <a:t>I</a:t>
            </a:r>
            <a:endParaRPr lang="zh-CN" altLang="en-US" sz="2200" dirty="0">
              <a:solidFill>
                <a:srgbClr val="0000CC"/>
              </a:solidFill>
              <a:latin typeface="幼圆" pitchFamily="49" charset="-122"/>
              <a:ea typeface="幼圆" pitchFamily="49" charset="-122"/>
            </a:endParaRPr>
          </a:p>
        </p:txBody>
      </p:sp>
      <p:sp>
        <p:nvSpPr>
          <p:cNvPr id="6" name="Rectangle 2"/>
          <p:cNvSpPr>
            <a:spLocks noGrp="1" noChangeArrowheads="1"/>
          </p:cNvSpPr>
          <p:nvPr>
            <p:ph type="title"/>
          </p:nvPr>
        </p:nvSpPr>
        <p:spPr>
          <a:xfrm>
            <a:off x="457200" y="0"/>
            <a:ext cx="8229600" cy="1125538"/>
          </a:xfrm>
        </p:spPr>
        <p:txBody>
          <a:bodyPr/>
          <a:lstStyle/>
          <a:p>
            <a:r>
              <a:rPr lang="zh-CN" altLang="en-US" sz="4000" b="1" dirty="0" smtClean="0">
                <a:latin typeface="Times New Roman" pitchFamily="18" charset="0"/>
              </a:rPr>
              <a:t>谓词</a:t>
            </a:r>
            <a:r>
              <a:rPr lang="zh-CN" altLang="en-US" sz="4000" b="1" dirty="0">
                <a:latin typeface="Times New Roman" pitchFamily="18" charset="0"/>
              </a:rPr>
              <a:t>公式的</a:t>
            </a:r>
            <a:r>
              <a:rPr lang="zh-CN" altLang="en-US" sz="4000" b="1" dirty="0" smtClean="0">
                <a:latin typeface="Times New Roman" pitchFamily="18" charset="0"/>
              </a:rPr>
              <a:t>解释</a:t>
            </a:r>
            <a:r>
              <a:rPr lang="zh-CN" altLang="en-US" b="1" dirty="0" smtClean="0">
                <a:solidFill>
                  <a:srgbClr val="333399"/>
                </a:solidFill>
              </a:rPr>
              <a:t>（语义）</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468313" y="260350"/>
            <a:ext cx="8229600" cy="836613"/>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a:t>
            </a:r>
            <a:r>
              <a:rPr lang="zh-CN" altLang="en-US" sz="4000" b="1" dirty="0" smtClean="0">
                <a:solidFill>
                  <a:schemeClr val="accent2"/>
                </a:solidFill>
                <a:latin typeface="Times New Roman" pitchFamily="18" charset="0"/>
                <a:ea typeface="方正姚体" pitchFamily="2" charset="-122"/>
                <a:cs typeface="Times New Roman" pitchFamily="18" charset="0"/>
              </a:rPr>
              <a:t>解释</a:t>
            </a:r>
            <a:r>
              <a:rPr lang="zh-CN" altLang="en-US" b="1" dirty="0" smtClean="0">
                <a:solidFill>
                  <a:srgbClr val="333399"/>
                </a:solidFill>
                <a:latin typeface="Times New Roman" pitchFamily="18" charset="0"/>
                <a:cs typeface="Times New Roman" pitchFamily="18" charset="0"/>
              </a:rPr>
              <a:t>（语义）</a:t>
            </a:r>
            <a:endParaRPr lang="en-US" altLang="zh-CN" sz="4000" b="1" dirty="0">
              <a:solidFill>
                <a:schemeClr val="accent2"/>
              </a:solidFill>
              <a:latin typeface="Times New Roman" pitchFamily="18" charset="0"/>
              <a:ea typeface="方正姚体" pitchFamily="2" charset="-122"/>
              <a:cs typeface="Times New Roman" pitchFamily="18" charset="0"/>
            </a:endParaRPr>
          </a:p>
        </p:txBody>
      </p:sp>
      <p:sp>
        <p:nvSpPr>
          <p:cNvPr id="648195" name="Rectangle 3"/>
          <p:cNvSpPr>
            <a:spLocks noGrp="1" noChangeArrowheads="1"/>
          </p:cNvSpPr>
          <p:nvPr>
            <p:ph type="body" sz="half" idx="1"/>
          </p:nvPr>
        </p:nvSpPr>
        <p:spPr>
          <a:xfrm>
            <a:off x="426592" y="1268760"/>
            <a:ext cx="8712968" cy="5256212"/>
          </a:xfrm>
        </p:spPr>
        <p:txBody>
          <a:bodyPr/>
          <a:lstStyle/>
          <a:p>
            <a:pPr marL="0" indent="0">
              <a:buNone/>
            </a:pPr>
            <a:r>
              <a:rPr lang="zh-CN" altLang="en-US" sz="2400" b="1" dirty="0" smtClean="0">
                <a:solidFill>
                  <a:srgbClr val="00B050"/>
                </a:solidFill>
                <a:latin typeface="仿宋_GB2312" pitchFamily="49" charset="-122"/>
                <a:ea typeface="仿宋_GB2312" pitchFamily="49" charset="-122"/>
              </a:rPr>
              <a:t>例</a:t>
            </a:r>
            <a:r>
              <a:rPr lang="en-US" altLang="zh-CN" sz="2400" b="1" dirty="0" smtClean="0">
                <a:solidFill>
                  <a:srgbClr val="00B050"/>
                </a:solidFill>
                <a:latin typeface="仿宋_GB2312" pitchFamily="49" charset="-122"/>
                <a:ea typeface="仿宋_GB2312" pitchFamily="49" charset="-122"/>
              </a:rPr>
              <a:t>1</a:t>
            </a:r>
            <a:r>
              <a:rPr lang="zh-CN" altLang="en-US" sz="2400" b="1" dirty="0" smtClean="0">
                <a:solidFill>
                  <a:srgbClr val="00B050"/>
                </a:solidFill>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设</a:t>
            </a:r>
            <a:r>
              <a:rPr lang="zh-CN" altLang="en-US" sz="2400" dirty="0">
                <a:latin typeface="仿宋_GB2312" pitchFamily="49" charset="-122"/>
                <a:ea typeface="仿宋_GB2312" pitchFamily="49" charset="-122"/>
              </a:rPr>
              <a:t>个体域</a:t>
            </a:r>
            <a:r>
              <a:rPr lang="en-US" altLang="zh-CN" sz="2400" dirty="0">
                <a:latin typeface="仿宋_GB2312" pitchFamily="49" charset="-122"/>
                <a:ea typeface="仿宋_GB2312" pitchFamily="49" charset="-122"/>
              </a:rPr>
              <a:t>D={1, 2}</a:t>
            </a:r>
            <a:r>
              <a:rPr lang="zh-CN" altLang="en-US" sz="2400" dirty="0">
                <a:latin typeface="仿宋_GB2312" pitchFamily="49" charset="-122"/>
                <a:ea typeface="仿宋_GB2312" pitchFamily="49" charset="-122"/>
              </a:rPr>
              <a:t>，求</a:t>
            </a:r>
            <a:r>
              <a:rPr lang="zh-CN" altLang="en-US" sz="2400" dirty="0">
                <a:solidFill>
                  <a:srgbClr val="FF0000"/>
                </a:solidFill>
                <a:latin typeface="仿宋_GB2312" pitchFamily="49" charset="-122"/>
                <a:ea typeface="仿宋_GB2312" pitchFamily="49" charset="-122"/>
              </a:rPr>
              <a:t>公式</a:t>
            </a:r>
            <a:r>
              <a:rPr lang="en-US" altLang="zh-CN" sz="2400" dirty="0">
                <a:solidFill>
                  <a:srgbClr val="FF0000"/>
                </a:solidFill>
                <a:latin typeface="仿宋_GB2312" pitchFamily="49" charset="-122"/>
                <a:ea typeface="仿宋_GB2312" pitchFamily="49" charset="-122"/>
              </a:rPr>
              <a:t>A=(∀x)(   y)P(x, y)</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a:t>
            </a:r>
            <a:r>
              <a:rPr lang="zh-CN" altLang="en-US" sz="2400" dirty="0">
                <a:latin typeface="仿宋_GB2312" pitchFamily="49" charset="-122"/>
                <a:ea typeface="仿宋_GB2312" pitchFamily="49" charset="-122"/>
              </a:rPr>
              <a:t>上的解释，并指出在每一种解释下公式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的真值。 </a:t>
            </a:r>
          </a:p>
          <a:p>
            <a:pPr marL="0" indent="0">
              <a:buNone/>
            </a:pPr>
            <a:r>
              <a:rPr lang="zh-CN" altLang="en-US" sz="2400" dirty="0" smtClean="0">
                <a:solidFill>
                  <a:srgbClr val="00B050"/>
                </a:solidFill>
                <a:latin typeface="仿宋_GB2312" pitchFamily="49" charset="-122"/>
                <a:ea typeface="仿宋_GB2312" pitchFamily="49" charset="-122"/>
              </a:rPr>
              <a:t>解</a:t>
            </a:r>
            <a:r>
              <a:rPr lang="zh-CN" altLang="en-US" sz="2400" dirty="0">
                <a:solidFill>
                  <a:srgbClr val="00B050"/>
                </a:solidFill>
                <a:latin typeface="仿宋_GB2312" pitchFamily="49" charset="-122"/>
                <a:ea typeface="仿宋_GB2312" pitchFamily="49" charset="-122"/>
              </a:rPr>
              <a:t>：</a:t>
            </a:r>
            <a:r>
              <a:rPr lang="zh-CN" altLang="en-US" sz="2400" dirty="0">
                <a:latin typeface="仿宋_GB2312" pitchFamily="49" charset="-122"/>
                <a:ea typeface="仿宋_GB2312" pitchFamily="49" charset="-122"/>
              </a:rPr>
              <a:t>由于公式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中没有包含个体常量和函数，故可直接为谓词指派真值，设有</a:t>
            </a: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r>
              <a:rPr lang="zh-CN" altLang="en-US" sz="2400" dirty="0" smtClean="0">
                <a:latin typeface="仿宋_GB2312" pitchFamily="49" charset="-122"/>
                <a:ea typeface="仿宋_GB2312" pitchFamily="49" charset="-122"/>
              </a:rPr>
              <a:t>把</a:t>
            </a:r>
            <a:r>
              <a:rPr lang="en-US" altLang="zh-CN" sz="2400" dirty="0" smtClean="0">
                <a:latin typeface="仿宋_GB2312" pitchFamily="49" charset="-122"/>
                <a:ea typeface="仿宋_GB2312" pitchFamily="49" charset="-122"/>
              </a:rPr>
              <a:t>P</a:t>
            </a:r>
            <a:r>
              <a:rPr lang="zh-CN" altLang="en-US" sz="2400" dirty="0" smtClean="0">
                <a:latin typeface="仿宋_GB2312" pitchFamily="49" charset="-122"/>
                <a:ea typeface="仿宋_GB2312" pitchFamily="49" charset="-122"/>
              </a:rPr>
              <a:t>理解为一个元素为二元组的集合</a:t>
            </a:r>
            <a:endParaRPr lang="en-US" altLang="zh-CN" sz="2400" dirty="0" smtClean="0">
              <a:latin typeface="仿宋_GB2312" pitchFamily="49" charset="-122"/>
              <a:ea typeface="仿宋_GB2312" pitchFamily="49" charset="-122"/>
            </a:endParaRPr>
          </a:p>
          <a:p>
            <a:pPr marL="0" indent="0">
              <a:buNone/>
            </a:pPr>
            <a:r>
              <a:rPr lang="en-US" altLang="zh-CN" sz="2400" dirty="0" smtClean="0">
                <a:latin typeface="仿宋_GB2312" pitchFamily="49" charset="-122"/>
                <a:ea typeface="仿宋_GB2312" pitchFamily="49" charset="-122"/>
              </a:rPr>
              <a:t>                P={(1,1),(2,1)}</a:t>
            </a:r>
            <a:endParaRPr lang="zh-CN" altLang="en-US" sz="2400" dirty="0">
              <a:latin typeface="仿宋_GB2312" pitchFamily="49" charset="-122"/>
              <a:ea typeface="仿宋_GB2312" pitchFamily="49" charset="-122"/>
            </a:endParaRPr>
          </a:p>
        </p:txBody>
      </p:sp>
      <p:sp>
        <p:nvSpPr>
          <p:cNvPr id="6481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8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81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8199" name="Object 7"/>
          <p:cNvGraphicFramePr>
            <a:graphicFrameLocks noGrp="1" noChangeAspect="1"/>
          </p:cNvGraphicFramePr>
          <p:nvPr>
            <p:ph sz="quarter" idx="2"/>
            <p:extLst>
              <p:ext uri="{D42A27DB-BD31-4B8C-83A1-F6EECF244321}">
                <p14:modId xmlns:p14="http://schemas.microsoft.com/office/powerpoint/2010/main" xmlns="" val="3697814369"/>
              </p:ext>
            </p:extLst>
          </p:nvPr>
        </p:nvGraphicFramePr>
        <p:xfrm>
          <a:off x="6156176" y="1340768"/>
          <a:ext cx="301625" cy="358775"/>
        </p:xfrm>
        <a:graphic>
          <a:graphicData uri="http://schemas.openxmlformats.org/presentationml/2006/ole">
            <p:oleObj spid="_x0000_s698370" name="公式" r:id="rId4" imgW="126720" imgH="152280" progId="Equation.3">
              <p:embed/>
            </p:oleObj>
          </a:graphicData>
        </a:graphic>
      </p:graphicFrame>
      <p:graphicFrame>
        <p:nvGraphicFramePr>
          <p:cNvPr id="648200" name="Group 8"/>
          <p:cNvGraphicFramePr>
            <a:graphicFrameLocks noGrp="1"/>
          </p:cNvGraphicFramePr>
          <p:nvPr/>
        </p:nvGraphicFramePr>
        <p:xfrm>
          <a:off x="1116013" y="3141663"/>
          <a:ext cx="6408737" cy="915988"/>
        </p:xfrm>
        <a:graphic>
          <a:graphicData uri="http://schemas.openxmlformats.org/drawingml/2006/table">
            <a:tbl>
              <a:tblPr/>
              <a:tblGrid>
                <a:gridCol w="1601787"/>
                <a:gridCol w="1603375"/>
                <a:gridCol w="1601788"/>
                <a:gridCol w="1601787"/>
              </a:tblGrid>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P(1,1)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P(1,2)</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P(2,1)</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P(2,2)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T</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F</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T</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0000CC"/>
                          </a:solidFill>
                          <a:effectLst/>
                          <a:latin typeface="Arial" charset="0"/>
                          <a:ea typeface="宋体" pitchFamily="2" charset="-122"/>
                        </a:rPr>
                        <a:t>       F</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468313" y="260350"/>
            <a:ext cx="8229600" cy="836613"/>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a:t>
            </a:r>
            <a:r>
              <a:rPr lang="zh-CN" altLang="en-US" sz="4000" b="1" dirty="0" smtClean="0">
                <a:solidFill>
                  <a:schemeClr val="accent2"/>
                </a:solidFill>
                <a:latin typeface="Times New Roman" pitchFamily="18" charset="0"/>
                <a:ea typeface="方正姚体" pitchFamily="2" charset="-122"/>
                <a:cs typeface="Times New Roman" pitchFamily="18" charset="0"/>
              </a:rPr>
              <a:t>解释</a:t>
            </a:r>
            <a:r>
              <a:rPr lang="zh-CN" altLang="en-US" b="1" dirty="0" smtClean="0">
                <a:solidFill>
                  <a:srgbClr val="333399"/>
                </a:solidFill>
                <a:latin typeface="Times New Roman" pitchFamily="18" charset="0"/>
                <a:cs typeface="Times New Roman" pitchFamily="18" charset="0"/>
              </a:rPr>
              <a:t>（语义）</a:t>
            </a:r>
            <a:endParaRPr lang="en-US" altLang="zh-CN" sz="4000" b="1" dirty="0">
              <a:solidFill>
                <a:schemeClr val="accent2"/>
              </a:solidFill>
              <a:latin typeface="Times New Roman" pitchFamily="18" charset="0"/>
              <a:ea typeface="方正姚体" pitchFamily="2" charset="-122"/>
              <a:cs typeface="Times New Roman" pitchFamily="18" charset="0"/>
            </a:endParaRPr>
          </a:p>
        </p:txBody>
      </p:sp>
      <p:sp>
        <p:nvSpPr>
          <p:cNvPr id="648195" name="Rectangle 3"/>
          <p:cNvSpPr>
            <a:spLocks noGrp="1" noChangeArrowheads="1"/>
          </p:cNvSpPr>
          <p:nvPr>
            <p:ph type="body" sz="half" idx="1"/>
          </p:nvPr>
        </p:nvSpPr>
        <p:spPr>
          <a:xfrm>
            <a:off x="426592" y="1268760"/>
            <a:ext cx="8712968" cy="5256212"/>
          </a:xfrm>
        </p:spPr>
        <p:txBody>
          <a:bodyPr/>
          <a:lstStyle/>
          <a:p>
            <a:pPr marL="0" indent="0">
              <a:buNone/>
            </a:pPr>
            <a:r>
              <a:rPr lang="zh-CN" altLang="en-US" sz="2400" b="1" dirty="0" smtClean="0">
                <a:solidFill>
                  <a:srgbClr val="00B050"/>
                </a:solidFill>
                <a:latin typeface="仿宋_GB2312" pitchFamily="49" charset="-122"/>
                <a:ea typeface="仿宋_GB2312" pitchFamily="49" charset="-122"/>
              </a:rPr>
              <a:t>例</a:t>
            </a:r>
            <a:r>
              <a:rPr lang="en-US" altLang="zh-CN" sz="2400" b="1" dirty="0" smtClean="0">
                <a:solidFill>
                  <a:srgbClr val="00B050"/>
                </a:solidFill>
                <a:latin typeface="仿宋_GB2312" pitchFamily="49" charset="-122"/>
                <a:ea typeface="仿宋_GB2312" pitchFamily="49" charset="-122"/>
              </a:rPr>
              <a:t>1</a:t>
            </a:r>
            <a:r>
              <a:rPr lang="zh-CN" altLang="en-US" sz="2400" b="1" dirty="0" smtClean="0">
                <a:solidFill>
                  <a:srgbClr val="00B050"/>
                </a:solidFill>
                <a:latin typeface="仿宋_GB2312" pitchFamily="49" charset="-122"/>
                <a:ea typeface="仿宋_GB2312" pitchFamily="49" charset="-122"/>
              </a:rPr>
              <a:t>：</a:t>
            </a:r>
            <a:r>
              <a:rPr lang="zh-CN" altLang="en-US" sz="2400" dirty="0" smtClean="0">
                <a:latin typeface="仿宋_GB2312" pitchFamily="49" charset="-122"/>
                <a:ea typeface="仿宋_GB2312" pitchFamily="49" charset="-122"/>
              </a:rPr>
              <a:t>设</a:t>
            </a:r>
            <a:r>
              <a:rPr lang="zh-CN" altLang="en-US" sz="2400" dirty="0">
                <a:latin typeface="仿宋_GB2312" pitchFamily="49" charset="-122"/>
                <a:ea typeface="仿宋_GB2312" pitchFamily="49" charset="-122"/>
              </a:rPr>
              <a:t>个体域</a:t>
            </a:r>
            <a:r>
              <a:rPr lang="en-US" altLang="zh-CN" sz="2400" dirty="0">
                <a:latin typeface="仿宋_GB2312" pitchFamily="49" charset="-122"/>
                <a:ea typeface="仿宋_GB2312" pitchFamily="49" charset="-122"/>
              </a:rPr>
              <a:t>D={1, 2}</a:t>
            </a:r>
            <a:r>
              <a:rPr lang="zh-CN" altLang="en-US" sz="2400" dirty="0">
                <a:latin typeface="仿宋_GB2312" pitchFamily="49" charset="-122"/>
                <a:ea typeface="仿宋_GB2312" pitchFamily="49" charset="-122"/>
              </a:rPr>
              <a:t>，求</a:t>
            </a:r>
            <a:r>
              <a:rPr lang="zh-CN" altLang="en-US" sz="2400" dirty="0">
                <a:solidFill>
                  <a:srgbClr val="FF0000"/>
                </a:solidFill>
                <a:latin typeface="仿宋_GB2312" pitchFamily="49" charset="-122"/>
                <a:ea typeface="仿宋_GB2312" pitchFamily="49" charset="-122"/>
              </a:rPr>
              <a:t>公式</a:t>
            </a:r>
            <a:r>
              <a:rPr lang="en-US" altLang="zh-CN" sz="2400" dirty="0">
                <a:solidFill>
                  <a:srgbClr val="FF0000"/>
                </a:solidFill>
                <a:latin typeface="仿宋_GB2312" pitchFamily="49" charset="-122"/>
                <a:ea typeface="仿宋_GB2312" pitchFamily="49" charset="-122"/>
              </a:rPr>
              <a:t>A=(∀x)(   y)P(x, y)</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a:t>
            </a:r>
            <a:r>
              <a:rPr lang="zh-CN" altLang="en-US" sz="2400" dirty="0">
                <a:latin typeface="仿宋_GB2312" pitchFamily="49" charset="-122"/>
                <a:ea typeface="仿宋_GB2312" pitchFamily="49" charset="-122"/>
              </a:rPr>
              <a:t>上的解释，并指出在每一种解释下公式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的真值。 </a:t>
            </a:r>
          </a:p>
          <a:p>
            <a:pPr marL="0" indent="0">
              <a:buNone/>
            </a:pPr>
            <a:r>
              <a:rPr lang="zh-CN" altLang="en-US" sz="2400" dirty="0" smtClean="0">
                <a:solidFill>
                  <a:srgbClr val="00B050"/>
                </a:solidFill>
                <a:latin typeface="仿宋_GB2312" pitchFamily="49" charset="-122"/>
                <a:ea typeface="仿宋_GB2312" pitchFamily="49" charset="-122"/>
              </a:rPr>
              <a:t>解</a:t>
            </a:r>
            <a:r>
              <a:rPr lang="zh-CN" altLang="en-US" sz="2400" dirty="0">
                <a:solidFill>
                  <a:srgbClr val="00B050"/>
                </a:solidFill>
                <a:latin typeface="仿宋_GB2312" pitchFamily="49" charset="-122"/>
                <a:ea typeface="仿宋_GB2312" pitchFamily="49" charset="-122"/>
              </a:rPr>
              <a:t>：</a:t>
            </a:r>
            <a:r>
              <a:rPr lang="zh-CN" altLang="en-US" sz="2400" dirty="0">
                <a:latin typeface="仿宋_GB2312" pitchFamily="49" charset="-122"/>
                <a:ea typeface="仿宋_GB2312" pitchFamily="49" charset="-122"/>
              </a:rPr>
              <a:t>由于公式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中没有包含个体常量和函数，故可直接为谓词指派真值，设有</a:t>
            </a: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r>
              <a:rPr lang="zh-CN" altLang="en-US" sz="2400" dirty="0">
                <a:latin typeface="仿宋_GB2312" pitchFamily="49" charset="-122"/>
                <a:ea typeface="仿宋_GB2312" pitchFamily="49" charset="-122"/>
              </a:rPr>
              <a:t>这就是公式</a:t>
            </a:r>
            <a:r>
              <a:rPr lang="en-US" altLang="zh-CN" sz="2400" dirty="0">
                <a:latin typeface="仿宋_GB2312" pitchFamily="49" charset="-122"/>
                <a:ea typeface="仿宋_GB2312" pitchFamily="49" charset="-122"/>
              </a:rPr>
              <a:t>A </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 </a:t>
            </a:r>
            <a:r>
              <a:rPr lang="zh-CN" altLang="en-US" sz="2400" dirty="0">
                <a:latin typeface="仿宋_GB2312" pitchFamily="49" charset="-122"/>
                <a:ea typeface="仿宋_GB2312" pitchFamily="49" charset="-122"/>
              </a:rPr>
              <a:t>上的一个解释。从这个解释可以看出：</a:t>
            </a:r>
          </a:p>
          <a:p>
            <a:pPr marL="0" indent="0">
              <a:buNone/>
            </a:pPr>
            <a:r>
              <a:rPr lang="zh-CN" altLang="en-US" sz="2400" dirty="0">
                <a:latin typeface="仿宋_GB2312" pitchFamily="49" charset="-122"/>
                <a:ea typeface="仿宋_GB2312" pitchFamily="49" charset="-122"/>
              </a:rPr>
              <a:t>      当</a:t>
            </a:r>
            <a:r>
              <a:rPr lang="en-US" altLang="zh-CN" sz="2400" dirty="0">
                <a:latin typeface="仿宋_GB2312" pitchFamily="49" charset="-122"/>
                <a:ea typeface="仿宋_GB2312" pitchFamily="49" charset="-122"/>
              </a:rPr>
              <a:t>x=1</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y=1</a:t>
            </a:r>
            <a:r>
              <a:rPr lang="zh-CN" altLang="en-US" sz="2400" dirty="0">
                <a:latin typeface="仿宋_GB2312" pitchFamily="49" charset="-122"/>
                <a:ea typeface="仿宋_GB2312" pitchFamily="49" charset="-122"/>
              </a:rPr>
              <a:t>时，有</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T;</a:t>
            </a:r>
          </a:p>
          <a:p>
            <a:pPr marL="0" indent="0">
              <a:buNone/>
            </a:pP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当</a:t>
            </a:r>
            <a:r>
              <a:rPr lang="en-US" altLang="zh-CN" sz="2400" dirty="0">
                <a:latin typeface="仿宋_GB2312" pitchFamily="49" charset="-122"/>
                <a:ea typeface="仿宋_GB2312" pitchFamily="49" charset="-122"/>
              </a:rPr>
              <a:t>x=2</a:t>
            </a:r>
            <a:r>
              <a:rPr lang="zh-CN" altLang="en-US" sz="2400" dirty="0">
                <a:latin typeface="仿宋_GB2312" pitchFamily="49" charset="-122"/>
                <a:ea typeface="仿宋_GB2312" pitchFamily="49" charset="-122"/>
              </a:rPr>
              <a:t>、</a:t>
            </a:r>
            <a:r>
              <a:rPr lang="en-US" altLang="zh-CN" sz="2400" dirty="0">
                <a:latin typeface="仿宋_GB2312" pitchFamily="49" charset="-122"/>
                <a:ea typeface="仿宋_GB2312" pitchFamily="49" charset="-122"/>
              </a:rPr>
              <a:t>y=1</a:t>
            </a:r>
            <a:r>
              <a:rPr lang="zh-CN" altLang="en-US" sz="2400" dirty="0">
                <a:latin typeface="仿宋_GB2312" pitchFamily="49" charset="-122"/>
                <a:ea typeface="仿宋_GB2312" pitchFamily="49" charset="-122"/>
              </a:rPr>
              <a:t>时，有</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T;</a:t>
            </a:r>
          </a:p>
          <a:p>
            <a:pPr marL="0" indent="0">
              <a:buNone/>
            </a:pP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即对</a:t>
            </a:r>
            <a:r>
              <a:rPr lang="en-US" altLang="zh-CN" sz="2400" dirty="0">
                <a:latin typeface="仿宋_GB2312" pitchFamily="49" charset="-122"/>
                <a:ea typeface="仿宋_GB2312" pitchFamily="49" charset="-122"/>
              </a:rPr>
              <a:t>x</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a:t>
            </a:r>
            <a:r>
              <a:rPr lang="zh-CN" altLang="en-US" sz="2400" dirty="0">
                <a:latin typeface="仿宋_GB2312" pitchFamily="49" charset="-122"/>
                <a:ea typeface="仿宋_GB2312" pitchFamily="49" charset="-122"/>
              </a:rPr>
              <a:t>上的任意取值，都存在</a:t>
            </a:r>
            <a:r>
              <a:rPr lang="en-US" altLang="zh-CN" sz="2400" dirty="0">
                <a:latin typeface="仿宋_GB2312" pitchFamily="49" charset="-122"/>
                <a:ea typeface="仿宋_GB2312" pitchFamily="49" charset="-122"/>
              </a:rPr>
              <a:t>y=1</a:t>
            </a:r>
            <a:r>
              <a:rPr lang="zh-CN" altLang="en-US" sz="2400" dirty="0">
                <a:latin typeface="仿宋_GB2312" pitchFamily="49" charset="-122"/>
                <a:ea typeface="仿宋_GB2312" pitchFamily="49" charset="-122"/>
              </a:rPr>
              <a:t>使</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T</a:t>
            </a:r>
            <a:r>
              <a:rPr lang="zh-CN" altLang="en-US" sz="2400" dirty="0">
                <a:latin typeface="仿宋_GB2312" pitchFamily="49" charset="-122"/>
                <a:ea typeface="仿宋_GB2312" pitchFamily="49" charset="-122"/>
              </a:rPr>
              <a:t>。因此，在此解释下公式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T</a:t>
            </a:r>
            <a:r>
              <a:rPr lang="zh-CN" altLang="en-US" sz="2400" dirty="0">
                <a:latin typeface="仿宋_GB2312" pitchFamily="49" charset="-122"/>
                <a:ea typeface="仿宋_GB2312" pitchFamily="49" charset="-122"/>
              </a:rPr>
              <a:t>。      </a:t>
            </a:r>
          </a:p>
        </p:txBody>
      </p:sp>
      <p:sp>
        <p:nvSpPr>
          <p:cNvPr id="64819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81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819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8199" name="Object 7"/>
          <p:cNvGraphicFramePr>
            <a:graphicFrameLocks noGrp="1" noChangeAspect="1"/>
          </p:cNvGraphicFramePr>
          <p:nvPr>
            <p:ph sz="quarter" idx="2"/>
            <p:extLst>
              <p:ext uri="{D42A27DB-BD31-4B8C-83A1-F6EECF244321}">
                <p14:modId xmlns:p14="http://schemas.microsoft.com/office/powerpoint/2010/main" xmlns="" val="3697814369"/>
              </p:ext>
            </p:extLst>
          </p:nvPr>
        </p:nvGraphicFramePr>
        <p:xfrm>
          <a:off x="6156176" y="1340768"/>
          <a:ext cx="301625" cy="358775"/>
        </p:xfrm>
        <a:graphic>
          <a:graphicData uri="http://schemas.openxmlformats.org/presentationml/2006/ole">
            <p:oleObj spid="_x0000_s648455" name="公式" r:id="rId4" imgW="126720" imgH="152280" progId="Equation.3">
              <p:embed/>
            </p:oleObj>
          </a:graphicData>
        </a:graphic>
      </p:graphicFrame>
      <p:sp>
        <p:nvSpPr>
          <p:cNvPr id="11" name="矩形 10"/>
          <p:cNvSpPr/>
          <p:nvPr/>
        </p:nvSpPr>
        <p:spPr>
          <a:xfrm>
            <a:off x="3131840" y="3212976"/>
            <a:ext cx="2517036" cy="461665"/>
          </a:xfrm>
          <a:prstGeom prst="rect">
            <a:avLst/>
          </a:prstGeom>
        </p:spPr>
        <p:txBody>
          <a:bodyPr wrap="none">
            <a:spAutoFit/>
          </a:bodyPr>
          <a:lstStyle/>
          <a:p>
            <a:r>
              <a:rPr lang="en-US" altLang="zh-CN" sz="2400" b="1" kern="0" dirty="0" smtClean="0">
                <a:solidFill>
                  <a:srgbClr val="000000"/>
                </a:solidFill>
                <a:latin typeface="仿宋_GB2312" pitchFamily="49" charset="-122"/>
                <a:ea typeface="仿宋_GB2312" pitchFamily="49" charset="-122"/>
              </a:rPr>
              <a:t>P={(1,1),(2,1)}</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9" name="Rectangle 3"/>
          <p:cNvSpPr>
            <a:spLocks noGrp="1" noChangeArrowheads="1"/>
          </p:cNvSpPr>
          <p:nvPr>
            <p:ph type="body" sz="half" idx="1"/>
          </p:nvPr>
        </p:nvSpPr>
        <p:spPr>
          <a:xfrm>
            <a:off x="377788" y="1556792"/>
            <a:ext cx="8388424" cy="5040312"/>
          </a:xfrm>
        </p:spPr>
        <p:txBody>
          <a:bodyPr/>
          <a:lstStyle/>
          <a:p>
            <a:pPr marL="0" indent="0">
              <a:buNone/>
            </a:pPr>
            <a:r>
              <a:rPr lang="zh-CN" altLang="en-US" sz="2400" dirty="0">
                <a:latin typeface="仿宋_GB2312" pitchFamily="49" charset="-122"/>
                <a:ea typeface="仿宋_GB2312" pitchFamily="49" charset="-122"/>
              </a:rPr>
              <a:t>说明：</a:t>
            </a:r>
            <a:r>
              <a:rPr lang="zh-CN" altLang="en-US" sz="2400" dirty="0">
                <a:solidFill>
                  <a:srgbClr val="FF0000"/>
                </a:solidFill>
                <a:latin typeface="仿宋_GB2312" pitchFamily="49" charset="-122"/>
                <a:ea typeface="仿宋_GB2312" pitchFamily="49" charset="-122"/>
              </a:rPr>
              <a:t>一个谓词公式在其个体域上的解释不是唯一的</a:t>
            </a:r>
            <a:r>
              <a:rPr lang="zh-CN" altLang="en-US" sz="2400" dirty="0">
                <a:latin typeface="仿宋_GB2312" pitchFamily="49" charset="-122"/>
                <a:ea typeface="仿宋_GB2312" pitchFamily="49" charset="-122"/>
              </a:rPr>
              <a:t>。例如，对公式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，若给出另一组真值指派</a:t>
            </a: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endParaRPr lang="zh-CN" altLang="en-US" sz="2400" dirty="0">
              <a:latin typeface="仿宋_GB2312" pitchFamily="49" charset="-122"/>
              <a:ea typeface="仿宋_GB2312" pitchFamily="49" charset="-122"/>
            </a:endParaRPr>
          </a:p>
          <a:p>
            <a:pPr marL="0" indent="0">
              <a:buNone/>
            </a:pPr>
            <a:endParaRPr lang="en-US" altLang="zh-CN" sz="2400" dirty="0" smtClean="0">
              <a:latin typeface="仿宋_GB2312" pitchFamily="49" charset="-122"/>
              <a:ea typeface="仿宋_GB2312" pitchFamily="49" charset="-122"/>
            </a:endParaRPr>
          </a:p>
          <a:p>
            <a:pPr marL="0" indent="0">
              <a:buNone/>
            </a:pPr>
            <a:r>
              <a:rPr lang="zh-CN" altLang="en-US" sz="2400" dirty="0" smtClean="0">
                <a:latin typeface="仿宋_GB2312" pitchFamily="49" charset="-122"/>
                <a:ea typeface="仿宋_GB2312" pitchFamily="49" charset="-122"/>
              </a:rPr>
              <a:t>这</a:t>
            </a:r>
            <a:r>
              <a:rPr lang="zh-CN" altLang="en-US" sz="2400" dirty="0">
                <a:latin typeface="仿宋_GB2312" pitchFamily="49" charset="-122"/>
                <a:ea typeface="仿宋_GB2312" pitchFamily="49" charset="-122"/>
              </a:rPr>
              <a:t>也是公式</a:t>
            </a:r>
            <a:r>
              <a:rPr lang="en-US" altLang="zh-CN" sz="2400" dirty="0">
                <a:latin typeface="仿宋_GB2312" pitchFamily="49" charset="-122"/>
                <a:ea typeface="仿宋_GB2312" pitchFamily="49" charset="-122"/>
              </a:rPr>
              <a:t>A </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 </a:t>
            </a:r>
            <a:r>
              <a:rPr lang="zh-CN" altLang="en-US" sz="2400" dirty="0">
                <a:latin typeface="仿宋_GB2312" pitchFamily="49" charset="-122"/>
                <a:ea typeface="仿宋_GB2312" pitchFamily="49" charset="-122"/>
              </a:rPr>
              <a:t>上的一个解释。从这个解释可以看出：</a:t>
            </a:r>
          </a:p>
          <a:p>
            <a:pPr marL="0" indent="0">
              <a:buNone/>
            </a:pPr>
            <a:r>
              <a:rPr lang="zh-CN" altLang="en-US" sz="2400" dirty="0">
                <a:latin typeface="仿宋_GB2312" pitchFamily="49" charset="-122"/>
                <a:ea typeface="仿宋_GB2312" pitchFamily="49" charset="-122"/>
              </a:rPr>
              <a:t>      当</a:t>
            </a:r>
            <a:r>
              <a:rPr lang="en-US" altLang="zh-CN" sz="2400" dirty="0" smtClean="0">
                <a:latin typeface="仿宋_GB2312" pitchFamily="49" charset="-122"/>
                <a:ea typeface="仿宋_GB2312" pitchFamily="49" charset="-122"/>
              </a:rPr>
              <a:t>x=2</a:t>
            </a:r>
            <a:r>
              <a:rPr lang="zh-CN" altLang="en-US" sz="2400" dirty="0" smtClean="0">
                <a:latin typeface="仿宋_GB2312" pitchFamily="49" charset="-122"/>
                <a:ea typeface="仿宋_GB2312" pitchFamily="49" charset="-122"/>
              </a:rPr>
              <a:t>、</a:t>
            </a:r>
            <a:r>
              <a:rPr lang="en-US" altLang="zh-CN" sz="2400" dirty="0">
                <a:latin typeface="仿宋_GB2312" pitchFamily="49" charset="-122"/>
                <a:ea typeface="仿宋_GB2312" pitchFamily="49" charset="-122"/>
              </a:rPr>
              <a:t>y=1</a:t>
            </a:r>
            <a:r>
              <a:rPr lang="zh-CN" altLang="en-US" sz="2400" dirty="0">
                <a:latin typeface="仿宋_GB2312" pitchFamily="49" charset="-122"/>
                <a:ea typeface="仿宋_GB2312" pitchFamily="49" charset="-122"/>
              </a:rPr>
              <a:t>时，有</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a:t>
            </a:r>
            <a:r>
              <a:rPr lang="zh-CN" altLang="en-US" sz="2400" dirty="0" smtClean="0">
                <a:latin typeface="仿宋_GB2312" pitchFamily="49" charset="-122"/>
                <a:ea typeface="仿宋_GB2312" pitchFamily="49" charset="-122"/>
              </a:rPr>
              <a:t>为</a:t>
            </a:r>
            <a:r>
              <a:rPr lang="en-US" altLang="zh-CN" sz="2400" dirty="0" smtClean="0">
                <a:latin typeface="仿宋_GB2312" pitchFamily="49" charset="-122"/>
                <a:ea typeface="仿宋_GB2312" pitchFamily="49" charset="-122"/>
              </a:rPr>
              <a:t>F;</a:t>
            </a:r>
            <a:endParaRPr lang="en-US" altLang="zh-CN" sz="2400" dirty="0">
              <a:latin typeface="仿宋_GB2312" pitchFamily="49" charset="-122"/>
              <a:ea typeface="仿宋_GB2312" pitchFamily="49" charset="-122"/>
            </a:endParaRPr>
          </a:p>
          <a:p>
            <a:pPr marL="0" indent="0">
              <a:buNone/>
            </a:pPr>
            <a:r>
              <a:rPr lang="en-US" altLang="zh-CN" sz="2400" dirty="0">
                <a:latin typeface="仿宋_GB2312" pitchFamily="49" charset="-122"/>
                <a:ea typeface="仿宋_GB2312" pitchFamily="49" charset="-122"/>
              </a:rPr>
              <a:t>      </a:t>
            </a:r>
            <a:r>
              <a:rPr lang="zh-CN" altLang="en-US" sz="2400" dirty="0">
                <a:latin typeface="仿宋_GB2312" pitchFamily="49" charset="-122"/>
                <a:ea typeface="仿宋_GB2312" pitchFamily="49" charset="-122"/>
              </a:rPr>
              <a:t>当</a:t>
            </a:r>
            <a:r>
              <a:rPr lang="en-US" altLang="zh-CN" sz="2400" dirty="0">
                <a:latin typeface="仿宋_GB2312" pitchFamily="49" charset="-122"/>
                <a:ea typeface="仿宋_GB2312" pitchFamily="49" charset="-122"/>
              </a:rPr>
              <a:t>x=2</a:t>
            </a:r>
            <a:r>
              <a:rPr lang="zh-CN" altLang="en-US" sz="2400" dirty="0">
                <a:latin typeface="仿宋_GB2312" pitchFamily="49" charset="-122"/>
                <a:ea typeface="仿宋_GB2312" pitchFamily="49" charset="-122"/>
              </a:rPr>
              <a:t>、</a:t>
            </a:r>
            <a:r>
              <a:rPr lang="en-US" altLang="zh-CN" sz="2400" dirty="0" smtClean="0">
                <a:latin typeface="仿宋_GB2312" pitchFamily="49" charset="-122"/>
                <a:ea typeface="仿宋_GB2312" pitchFamily="49" charset="-122"/>
              </a:rPr>
              <a:t>y=2</a:t>
            </a:r>
            <a:r>
              <a:rPr lang="zh-CN" altLang="en-US" sz="2400" dirty="0" smtClean="0">
                <a:latin typeface="仿宋_GB2312" pitchFamily="49" charset="-122"/>
                <a:ea typeface="仿宋_GB2312" pitchFamily="49" charset="-122"/>
              </a:rPr>
              <a:t>时</a:t>
            </a:r>
            <a:r>
              <a:rPr lang="zh-CN" altLang="en-US" sz="2400" dirty="0">
                <a:latin typeface="仿宋_GB2312" pitchFamily="49" charset="-122"/>
                <a:ea typeface="仿宋_GB2312" pitchFamily="49" charset="-122"/>
              </a:rPr>
              <a:t>，有</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F;</a:t>
            </a:r>
          </a:p>
          <a:p>
            <a:pPr marL="0" indent="0">
              <a:buNone/>
            </a:pPr>
            <a:r>
              <a:rPr lang="zh-CN" altLang="en-US" sz="2400" dirty="0">
                <a:latin typeface="仿宋_GB2312" pitchFamily="49" charset="-122"/>
                <a:ea typeface="仿宋_GB2312" pitchFamily="49" charset="-122"/>
              </a:rPr>
              <a:t>即对</a:t>
            </a:r>
            <a:r>
              <a:rPr lang="en-US" altLang="zh-CN" sz="2400" dirty="0">
                <a:latin typeface="仿宋_GB2312" pitchFamily="49" charset="-122"/>
                <a:ea typeface="仿宋_GB2312" pitchFamily="49" charset="-122"/>
              </a:rPr>
              <a:t>x</a:t>
            </a:r>
            <a:r>
              <a:rPr lang="zh-CN" altLang="en-US" sz="2400" dirty="0">
                <a:latin typeface="仿宋_GB2312" pitchFamily="49" charset="-122"/>
                <a:ea typeface="仿宋_GB2312" pitchFamily="49" charset="-122"/>
              </a:rPr>
              <a:t>在</a:t>
            </a:r>
            <a:r>
              <a:rPr lang="en-US" altLang="zh-CN" sz="2400" dirty="0">
                <a:latin typeface="仿宋_GB2312" pitchFamily="49" charset="-122"/>
                <a:ea typeface="仿宋_GB2312" pitchFamily="49" charset="-122"/>
              </a:rPr>
              <a:t>D</a:t>
            </a:r>
            <a:r>
              <a:rPr lang="zh-CN" altLang="en-US" sz="2400" dirty="0">
                <a:latin typeface="仿宋_GB2312" pitchFamily="49" charset="-122"/>
                <a:ea typeface="仿宋_GB2312" pitchFamily="49" charset="-122"/>
              </a:rPr>
              <a:t>上的任意取值，不存在一个</a:t>
            </a:r>
            <a:r>
              <a:rPr lang="en-US" altLang="zh-CN" sz="2400" dirty="0">
                <a:latin typeface="仿宋_GB2312" pitchFamily="49" charset="-122"/>
                <a:ea typeface="仿宋_GB2312" pitchFamily="49" charset="-122"/>
              </a:rPr>
              <a:t>y</a:t>
            </a:r>
            <a:r>
              <a:rPr lang="zh-CN" altLang="en-US" sz="2400" dirty="0">
                <a:latin typeface="仿宋_GB2312" pitchFamily="49" charset="-122"/>
                <a:ea typeface="仿宋_GB2312" pitchFamily="49" charset="-122"/>
              </a:rPr>
              <a:t>使得</a:t>
            </a:r>
            <a:r>
              <a:rPr lang="en-US" altLang="zh-CN" sz="2400" dirty="0">
                <a:latin typeface="仿宋_GB2312" pitchFamily="49" charset="-122"/>
                <a:ea typeface="仿宋_GB2312" pitchFamily="49" charset="-122"/>
              </a:rPr>
              <a:t>P(</a:t>
            </a:r>
            <a:r>
              <a:rPr lang="en-US" altLang="zh-CN" sz="2400" dirty="0" err="1">
                <a:latin typeface="仿宋_GB2312" pitchFamily="49" charset="-122"/>
                <a:ea typeface="仿宋_GB2312" pitchFamily="49" charset="-122"/>
              </a:rPr>
              <a:t>x,y</a:t>
            </a:r>
            <a:r>
              <a:rPr lang="en-US" altLang="zh-CN" sz="2400" dirty="0">
                <a:latin typeface="仿宋_GB2312" pitchFamily="49" charset="-122"/>
                <a:ea typeface="仿宋_GB2312" pitchFamily="49" charset="-122"/>
              </a:rPr>
              <a:t>)</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T</a:t>
            </a:r>
            <a:r>
              <a:rPr lang="zh-CN" altLang="en-US" sz="2400" dirty="0">
                <a:latin typeface="仿宋_GB2312" pitchFamily="49" charset="-122"/>
                <a:ea typeface="仿宋_GB2312" pitchFamily="49" charset="-122"/>
              </a:rPr>
              <a:t>。因此，在此解释下公式</a:t>
            </a:r>
            <a:r>
              <a:rPr lang="en-US" altLang="zh-CN" sz="2400" dirty="0">
                <a:latin typeface="仿宋_GB2312" pitchFamily="49" charset="-122"/>
                <a:ea typeface="仿宋_GB2312" pitchFamily="49" charset="-122"/>
              </a:rPr>
              <a:t>A</a:t>
            </a:r>
            <a:r>
              <a:rPr lang="zh-CN" altLang="en-US" sz="2400" dirty="0">
                <a:latin typeface="仿宋_GB2312" pitchFamily="49" charset="-122"/>
                <a:ea typeface="仿宋_GB2312" pitchFamily="49" charset="-122"/>
              </a:rPr>
              <a:t>的真值为</a:t>
            </a:r>
            <a:r>
              <a:rPr lang="en-US" altLang="zh-CN" sz="2400" dirty="0">
                <a:latin typeface="仿宋_GB2312" pitchFamily="49" charset="-122"/>
                <a:ea typeface="仿宋_GB2312" pitchFamily="49" charset="-122"/>
              </a:rPr>
              <a:t>F</a:t>
            </a:r>
            <a:r>
              <a:rPr lang="zh-CN" altLang="en-US" sz="2400" dirty="0" smtClean="0">
                <a:latin typeface="仿宋_GB2312" pitchFamily="49" charset="-122"/>
                <a:ea typeface="仿宋_GB2312" pitchFamily="49" charset="-122"/>
              </a:rPr>
              <a:t>。</a:t>
            </a:r>
            <a:endParaRPr lang="zh-CN" altLang="en-US" sz="2400" dirty="0">
              <a:latin typeface="仿宋_GB2312" pitchFamily="49" charset="-122"/>
              <a:ea typeface="仿宋_GB2312" pitchFamily="49" charset="-122"/>
            </a:endParaRPr>
          </a:p>
        </p:txBody>
      </p:sp>
      <p:sp>
        <p:nvSpPr>
          <p:cNvPr id="64922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92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492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49223" name="Group 7"/>
          <p:cNvGraphicFramePr>
            <a:graphicFrameLocks noGrp="1"/>
          </p:cNvGraphicFramePr>
          <p:nvPr/>
        </p:nvGraphicFramePr>
        <p:xfrm>
          <a:off x="1258888" y="2492375"/>
          <a:ext cx="6553200" cy="1081088"/>
        </p:xfrm>
        <a:graphic>
          <a:graphicData uri="http://schemas.openxmlformats.org/drawingml/2006/table">
            <a:tbl>
              <a:tblPr/>
              <a:tblGrid>
                <a:gridCol w="1638300"/>
                <a:gridCol w="1638300"/>
                <a:gridCol w="1638300"/>
                <a:gridCol w="1638300"/>
              </a:tblGrid>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P(1,1)</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P(1,2)</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P(2,1)</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P(2,2)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en-US" altLang="zh-CN" sz="2000" b="1" i="0" u="none" strike="noStrike" cap="none" normalizeH="0" baseline="0" smtClean="0">
                          <a:ln>
                            <a:noFill/>
                          </a:ln>
                          <a:solidFill>
                            <a:srgbClr val="0000CC"/>
                          </a:solidFill>
                          <a:effectLst/>
                          <a:latin typeface="Arial" charset="0"/>
                          <a:ea typeface="宋体" pitchFamily="2" charset="-122"/>
                        </a:rPr>
                        <a:t>T</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T</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F</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0000CC"/>
                          </a:solidFill>
                          <a:effectLst/>
                          <a:latin typeface="Arial" charset="0"/>
                          <a:ea typeface="宋体" pitchFamily="2" charset="-122"/>
                        </a:rPr>
                        <a:t>       F</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a:spLocks noGrp="1" noChangeArrowheads="1"/>
          </p:cNvSpPr>
          <p:nvPr>
            <p:ph type="title"/>
          </p:nvPr>
        </p:nvSpPr>
        <p:spPr>
          <a:xfrm>
            <a:off x="468313" y="260350"/>
            <a:ext cx="8229600" cy="836613"/>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a:t>
            </a:r>
            <a:r>
              <a:rPr lang="zh-CN" altLang="en-US" sz="4000" b="1" dirty="0" smtClean="0">
                <a:solidFill>
                  <a:schemeClr val="accent2"/>
                </a:solidFill>
                <a:latin typeface="Times New Roman" pitchFamily="18" charset="0"/>
                <a:ea typeface="方正姚体" pitchFamily="2" charset="-122"/>
                <a:cs typeface="Times New Roman" pitchFamily="18" charset="0"/>
              </a:rPr>
              <a:t>解释</a:t>
            </a:r>
            <a:r>
              <a:rPr lang="zh-CN" altLang="en-US" b="1" dirty="0" smtClean="0">
                <a:solidFill>
                  <a:srgbClr val="333399"/>
                </a:solidFill>
                <a:latin typeface="Times New Roman" pitchFamily="18" charset="0"/>
                <a:cs typeface="Times New Roman" pitchFamily="18" charset="0"/>
              </a:rPr>
              <a:t>（语义）</a:t>
            </a:r>
            <a:endParaRPr lang="en-US" altLang="zh-CN" sz="4000" b="1" dirty="0">
              <a:solidFill>
                <a:schemeClr val="accent2"/>
              </a:solidFill>
              <a:latin typeface="Times New Roman" pitchFamily="18" charset="0"/>
              <a:ea typeface="方正姚体" pitchFamily="2" charset="-122"/>
              <a:cs typeface="Times New Roman" pitchFamily="18" charset="0"/>
            </a:endParaRPr>
          </a:p>
        </p:txBody>
      </p:sp>
      <p:sp>
        <p:nvSpPr>
          <p:cNvPr id="9" name="矩形 8"/>
          <p:cNvSpPr/>
          <p:nvPr/>
        </p:nvSpPr>
        <p:spPr>
          <a:xfrm>
            <a:off x="2771800" y="1124744"/>
            <a:ext cx="3167855" cy="400110"/>
          </a:xfrm>
          <a:prstGeom prst="rect">
            <a:avLst/>
          </a:prstGeom>
        </p:spPr>
        <p:txBody>
          <a:bodyPr wrap="none">
            <a:spAutoFit/>
          </a:bodyPr>
          <a:lstStyle/>
          <a:p>
            <a:r>
              <a:rPr lang="zh-CN" altLang="en-US" b="1" dirty="0" smtClean="0">
                <a:solidFill>
                  <a:srgbClr val="FF0000"/>
                </a:solidFill>
                <a:latin typeface="仿宋_GB2312" pitchFamily="49" charset="-122"/>
                <a:ea typeface="仿宋_GB2312" pitchFamily="49" charset="-122"/>
              </a:rPr>
              <a:t>公式</a:t>
            </a:r>
            <a:r>
              <a:rPr lang="en-US" altLang="zh-CN" b="1" dirty="0" smtClean="0">
                <a:solidFill>
                  <a:srgbClr val="FF0000"/>
                </a:solidFill>
                <a:latin typeface="仿宋_GB2312" pitchFamily="49" charset="-122"/>
                <a:ea typeface="仿宋_GB2312" pitchFamily="49" charset="-122"/>
              </a:rPr>
              <a:t>A=(∀x)(   y)P(x, y)</a:t>
            </a:r>
            <a:endParaRPr lang="zh-CN" altLang="en-US" b="1" dirty="0"/>
          </a:p>
        </p:txBody>
      </p:sp>
      <p:graphicFrame>
        <p:nvGraphicFramePr>
          <p:cNvPr id="697346" name="Object 2"/>
          <p:cNvGraphicFramePr>
            <a:graphicFrameLocks noGrp="1" noChangeAspect="1"/>
          </p:cNvGraphicFramePr>
          <p:nvPr/>
        </p:nvGraphicFramePr>
        <p:xfrm>
          <a:off x="4355976" y="1124744"/>
          <a:ext cx="292100" cy="355600"/>
        </p:xfrm>
        <a:graphic>
          <a:graphicData uri="http://schemas.openxmlformats.org/presentationml/2006/ole">
            <p:oleObj spid="_x0000_s697346" name="公式" r:id="rId4" imgW="126720" imgH="152280" progId="Equation.3">
              <p:embed/>
            </p:oleObj>
          </a:graphicData>
        </a:graphic>
      </p:graphicFrame>
      <p:sp>
        <p:nvSpPr>
          <p:cNvPr id="12" name="矩形 11"/>
          <p:cNvSpPr/>
          <p:nvPr/>
        </p:nvSpPr>
        <p:spPr>
          <a:xfrm>
            <a:off x="2987824" y="3645024"/>
            <a:ext cx="2517036" cy="461665"/>
          </a:xfrm>
          <a:prstGeom prst="rect">
            <a:avLst/>
          </a:prstGeom>
        </p:spPr>
        <p:txBody>
          <a:bodyPr wrap="none">
            <a:spAutoFit/>
          </a:bodyPr>
          <a:lstStyle/>
          <a:p>
            <a:r>
              <a:rPr lang="en-US" altLang="zh-CN" sz="2400" b="1" kern="0" dirty="0" smtClean="0">
                <a:solidFill>
                  <a:srgbClr val="000000"/>
                </a:solidFill>
                <a:latin typeface="仿宋_GB2312" pitchFamily="49" charset="-122"/>
                <a:ea typeface="仿宋_GB2312" pitchFamily="49" charset="-122"/>
              </a:rPr>
              <a:t>P={(1,1),(1,2)}</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71488" y="188913"/>
            <a:ext cx="8215312" cy="912812"/>
          </a:xfrm>
        </p:spPr>
        <p:txBody>
          <a:bodyPr/>
          <a:lstStyle/>
          <a:p>
            <a:r>
              <a:rPr lang="zh-CN" altLang="en-US" b="1" dirty="0" smtClean="0"/>
              <a:t>本章内容</a:t>
            </a:r>
            <a:endParaRPr lang="zh-CN" altLang="en-US" b="1" dirty="0"/>
          </a:p>
        </p:txBody>
      </p:sp>
      <p:sp>
        <p:nvSpPr>
          <p:cNvPr id="626691" name="Rectangle 3"/>
          <p:cNvSpPr>
            <a:spLocks noGrp="1" noChangeArrowheads="1"/>
          </p:cNvSpPr>
          <p:nvPr>
            <p:ph type="body" idx="1"/>
          </p:nvPr>
        </p:nvSpPr>
        <p:spPr>
          <a:xfrm>
            <a:off x="899592" y="1484784"/>
            <a:ext cx="7787208" cy="5184775"/>
          </a:xfrm>
        </p:spPr>
        <p:txBody>
          <a:bodyPr/>
          <a:lstStyle/>
          <a:p>
            <a:pPr>
              <a:lnSpc>
                <a:spcPct val="120000"/>
              </a:lnSpc>
              <a:spcBef>
                <a:spcPts val="1800"/>
              </a:spcBef>
            </a:pPr>
            <a:r>
              <a:rPr lang="zh-CN" altLang="en-US" sz="3200" b="1" dirty="0" smtClean="0">
                <a:latin typeface="Times New Roman" pitchFamily="18" charset="0"/>
              </a:rPr>
              <a:t>推理</a:t>
            </a:r>
            <a:r>
              <a:rPr lang="zh-CN" altLang="en-US" sz="3200" b="1" dirty="0">
                <a:latin typeface="Times New Roman" pitchFamily="18" charset="0"/>
              </a:rPr>
              <a:t>的基本概念</a:t>
            </a:r>
          </a:p>
          <a:p>
            <a:pPr>
              <a:lnSpc>
                <a:spcPct val="120000"/>
              </a:lnSpc>
              <a:spcBef>
                <a:spcPts val="1800"/>
              </a:spcBef>
            </a:pPr>
            <a:r>
              <a:rPr lang="zh-CN" altLang="en-US" sz="3200" b="1" dirty="0" smtClean="0">
                <a:latin typeface="Times New Roman" pitchFamily="18" charset="0"/>
              </a:rPr>
              <a:t>推理</a:t>
            </a:r>
            <a:r>
              <a:rPr lang="zh-CN" altLang="en-US" sz="3200" b="1" dirty="0">
                <a:latin typeface="Times New Roman" pitchFamily="18" charset="0"/>
              </a:rPr>
              <a:t>的逻辑基础</a:t>
            </a:r>
          </a:p>
          <a:p>
            <a:pPr>
              <a:lnSpc>
                <a:spcPct val="120000"/>
              </a:lnSpc>
              <a:spcBef>
                <a:spcPts val="1800"/>
              </a:spcBef>
            </a:pPr>
            <a:r>
              <a:rPr lang="zh-CN" altLang="en-US" sz="3200" b="1" dirty="0" smtClean="0">
                <a:latin typeface="Times New Roman" pitchFamily="18" charset="0"/>
              </a:rPr>
              <a:t>自然演绎推理</a:t>
            </a:r>
            <a:endParaRPr lang="en-US" altLang="zh-CN" sz="3200" b="1" dirty="0" smtClean="0">
              <a:latin typeface="Times New Roman" pitchFamily="18" charset="0"/>
            </a:endParaRPr>
          </a:p>
          <a:p>
            <a:pPr lvl="1">
              <a:lnSpc>
                <a:spcPct val="120000"/>
              </a:lnSpc>
              <a:spcBef>
                <a:spcPts val="1800"/>
              </a:spcBef>
            </a:pPr>
            <a:r>
              <a:rPr lang="zh-CN" altLang="en-US" sz="3000" b="1" dirty="0" smtClean="0">
                <a:latin typeface="Times New Roman" pitchFamily="18" charset="0"/>
              </a:rPr>
              <a:t>归结推理</a:t>
            </a:r>
            <a:endParaRPr lang="zh-CN" altLang="en-US" sz="3000" b="1" dirty="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type="body" sz="half" idx="1"/>
          </p:nvPr>
        </p:nvSpPr>
        <p:spPr>
          <a:xfrm>
            <a:off x="539552" y="1051149"/>
            <a:ext cx="8244408" cy="5258171"/>
          </a:xfrm>
        </p:spPr>
        <p:txBody>
          <a:bodyPr/>
          <a:lstStyle/>
          <a:p>
            <a:pPr marL="0" indent="0">
              <a:lnSpc>
                <a:spcPct val="85000"/>
              </a:lnSpc>
              <a:buNone/>
            </a:pPr>
            <a:r>
              <a:rPr lang="zh-CN" altLang="en-US" sz="2000" b="1" dirty="0" smtClean="0">
                <a:solidFill>
                  <a:srgbClr val="00B050"/>
                </a:solidFill>
                <a:latin typeface="Times New Roman" pitchFamily="18" charset="0"/>
                <a:ea typeface="仿宋_GB2312" pitchFamily="49" charset="-122"/>
                <a:cs typeface="Times New Roman" pitchFamily="18" charset="0"/>
              </a:rPr>
              <a:t>例</a:t>
            </a:r>
            <a:r>
              <a:rPr lang="en-US" altLang="zh-CN" sz="2000" b="1" dirty="0" smtClean="0">
                <a:solidFill>
                  <a:srgbClr val="00B050"/>
                </a:solidFill>
                <a:latin typeface="Times New Roman" pitchFamily="18" charset="0"/>
                <a:ea typeface="仿宋_GB2312" pitchFamily="49" charset="-122"/>
                <a:cs typeface="Times New Roman" pitchFamily="18" charset="0"/>
              </a:rPr>
              <a:t>2 </a:t>
            </a:r>
            <a:r>
              <a:rPr lang="zh-CN" altLang="en-US" sz="2000" b="1" dirty="0">
                <a:solidFill>
                  <a:srgbClr val="00B050"/>
                </a:solidFill>
                <a:latin typeface="Times New Roman" pitchFamily="18" charset="0"/>
                <a:ea typeface="仿宋_GB2312" pitchFamily="49" charset="-122"/>
                <a:cs typeface="Times New Roman" pitchFamily="18" charset="0"/>
              </a:rPr>
              <a:t>设个体域</a:t>
            </a:r>
            <a:r>
              <a:rPr lang="en-US" altLang="zh-CN" sz="2000" b="1" dirty="0">
                <a:solidFill>
                  <a:srgbClr val="00B050"/>
                </a:solidFill>
                <a:latin typeface="Times New Roman" pitchFamily="18" charset="0"/>
                <a:ea typeface="仿宋_GB2312" pitchFamily="49" charset="-122"/>
                <a:cs typeface="Times New Roman" pitchFamily="18" charset="0"/>
              </a:rPr>
              <a:t>D={1, 2}</a:t>
            </a:r>
            <a:r>
              <a:rPr lang="zh-CN" altLang="en-US" sz="2000" b="1" dirty="0" smtClean="0">
                <a:solidFill>
                  <a:srgbClr val="00B050"/>
                </a:solidFill>
                <a:latin typeface="Times New Roman" pitchFamily="18" charset="0"/>
                <a:ea typeface="仿宋_GB2312" pitchFamily="49" charset="-122"/>
                <a:cs typeface="Times New Roman" pitchFamily="18" charset="0"/>
              </a:rPr>
              <a:t>，给出公式</a:t>
            </a:r>
            <a:r>
              <a:rPr lang="en-US" altLang="zh-CN" sz="2000" b="1" dirty="0">
                <a:solidFill>
                  <a:srgbClr val="00B050"/>
                </a:solidFill>
                <a:latin typeface="Times New Roman" pitchFamily="18" charset="0"/>
                <a:ea typeface="仿宋_GB2312" pitchFamily="49" charset="-122"/>
                <a:cs typeface="Times New Roman" pitchFamily="18" charset="0"/>
              </a:rPr>
              <a:t>B=(∀x)P(f(x), a)</a:t>
            </a:r>
            <a:r>
              <a:rPr lang="zh-CN" altLang="en-US" sz="2000" b="1" dirty="0">
                <a:solidFill>
                  <a:srgbClr val="00B050"/>
                </a:solidFill>
                <a:latin typeface="Times New Roman" pitchFamily="18" charset="0"/>
                <a:ea typeface="仿宋_GB2312" pitchFamily="49" charset="-122"/>
                <a:cs typeface="Times New Roman" pitchFamily="18" charset="0"/>
              </a:rPr>
              <a:t>在</a:t>
            </a:r>
            <a:r>
              <a:rPr lang="en-US" altLang="zh-CN" sz="2000" b="1" dirty="0">
                <a:solidFill>
                  <a:srgbClr val="00B050"/>
                </a:solidFill>
                <a:latin typeface="Times New Roman" pitchFamily="18" charset="0"/>
                <a:ea typeface="仿宋_GB2312" pitchFamily="49" charset="-122"/>
                <a:cs typeface="Times New Roman" pitchFamily="18" charset="0"/>
              </a:rPr>
              <a:t>D</a:t>
            </a:r>
            <a:r>
              <a:rPr lang="zh-CN" altLang="en-US" sz="2000" b="1" dirty="0">
                <a:solidFill>
                  <a:srgbClr val="00B050"/>
                </a:solidFill>
                <a:latin typeface="Times New Roman" pitchFamily="18" charset="0"/>
                <a:ea typeface="仿宋_GB2312" pitchFamily="49" charset="-122"/>
                <a:cs typeface="Times New Roman" pitchFamily="18" charset="0"/>
              </a:rPr>
              <a:t>上的解释，并指出在该解释下公式</a:t>
            </a:r>
            <a:r>
              <a:rPr lang="en-US" altLang="zh-CN" sz="2000" b="1" dirty="0">
                <a:solidFill>
                  <a:srgbClr val="00B050"/>
                </a:solidFill>
                <a:latin typeface="Times New Roman" pitchFamily="18" charset="0"/>
                <a:ea typeface="仿宋_GB2312" pitchFamily="49" charset="-122"/>
                <a:cs typeface="Times New Roman" pitchFamily="18" charset="0"/>
              </a:rPr>
              <a:t>B</a:t>
            </a:r>
            <a:r>
              <a:rPr lang="zh-CN" altLang="en-US" sz="2000" b="1" dirty="0">
                <a:solidFill>
                  <a:srgbClr val="00B050"/>
                </a:solidFill>
                <a:latin typeface="Times New Roman" pitchFamily="18" charset="0"/>
                <a:ea typeface="仿宋_GB2312" pitchFamily="49" charset="-122"/>
                <a:cs typeface="Times New Roman" pitchFamily="18" charset="0"/>
              </a:rPr>
              <a:t>的真值。</a:t>
            </a:r>
          </a:p>
          <a:p>
            <a:pPr marL="0" indent="0">
              <a:lnSpc>
                <a:spcPct val="85000"/>
              </a:lnSpc>
              <a:spcBef>
                <a:spcPts val="1200"/>
              </a:spcBef>
              <a:buNone/>
            </a:pPr>
            <a:r>
              <a:rPr lang="zh-CN" altLang="en-US" sz="2000" dirty="0" smtClean="0">
                <a:latin typeface="Times New Roman" pitchFamily="18" charset="0"/>
                <a:ea typeface="仿宋_GB2312" pitchFamily="49" charset="-122"/>
                <a:cs typeface="Times New Roman" pitchFamily="18" charset="0"/>
              </a:rPr>
              <a:t>解</a:t>
            </a:r>
            <a:r>
              <a:rPr lang="zh-CN" altLang="en-US" sz="2000" dirty="0">
                <a:latin typeface="Times New Roman" pitchFamily="18" charset="0"/>
                <a:ea typeface="仿宋_GB2312" pitchFamily="49" charset="-122"/>
                <a:cs typeface="Times New Roman" pitchFamily="18" charset="0"/>
              </a:rPr>
              <a:t>：设对个体常量</a:t>
            </a:r>
            <a:r>
              <a:rPr lang="en-US" altLang="zh-CN" sz="2000" dirty="0">
                <a:latin typeface="Times New Roman" pitchFamily="18" charset="0"/>
                <a:ea typeface="仿宋_GB2312" pitchFamily="49" charset="-122"/>
                <a:cs typeface="Times New Roman" pitchFamily="18" charset="0"/>
              </a:rPr>
              <a:t>a</a:t>
            </a:r>
            <a:r>
              <a:rPr lang="zh-CN" altLang="en-US" sz="2000" dirty="0">
                <a:latin typeface="Times New Roman" pitchFamily="18" charset="0"/>
                <a:ea typeface="仿宋_GB2312" pitchFamily="49" charset="-122"/>
                <a:cs typeface="Times New Roman" pitchFamily="18" charset="0"/>
              </a:rPr>
              <a:t>和函数</a:t>
            </a:r>
            <a:r>
              <a:rPr lang="en-US" altLang="zh-CN" sz="2000" dirty="0">
                <a:latin typeface="Times New Roman" pitchFamily="18" charset="0"/>
                <a:ea typeface="仿宋_GB2312" pitchFamily="49" charset="-122"/>
                <a:cs typeface="Times New Roman" pitchFamily="18" charset="0"/>
              </a:rPr>
              <a:t>f(x)</a:t>
            </a:r>
            <a:r>
              <a:rPr lang="zh-CN" altLang="en-US" sz="2000" dirty="0">
                <a:latin typeface="Times New Roman" pitchFamily="18" charset="0"/>
                <a:ea typeface="仿宋_GB2312" pitchFamily="49" charset="-122"/>
                <a:cs typeface="Times New Roman" pitchFamily="18" charset="0"/>
              </a:rPr>
              <a:t>的值指派为：</a:t>
            </a: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r>
              <a:rPr lang="zh-CN" altLang="en-US" sz="2000" dirty="0">
                <a:latin typeface="Times New Roman" pitchFamily="18" charset="0"/>
                <a:ea typeface="仿宋_GB2312" pitchFamily="49" charset="-122"/>
                <a:cs typeface="Times New Roman" pitchFamily="18" charset="0"/>
              </a:rPr>
              <a:t>对谓词的真值指派为：</a:t>
            </a: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endParaRPr lang="zh-CN" altLang="en-US" sz="2000" dirty="0">
              <a:latin typeface="Times New Roman" pitchFamily="18" charset="0"/>
              <a:ea typeface="仿宋_GB2312" pitchFamily="49" charset="-122"/>
              <a:cs typeface="Times New Roman" pitchFamily="18" charset="0"/>
            </a:endParaRPr>
          </a:p>
          <a:p>
            <a:pPr marL="0" indent="0">
              <a:lnSpc>
                <a:spcPct val="85000"/>
              </a:lnSpc>
              <a:buNone/>
            </a:pPr>
            <a:r>
              <a:rPr lang="zh-CN" altLang="en-US" sz="2000" dirty="0">
                <a:latin typeface="Times New Roman" pitchFamily="18" charset="0"/>
                <a:ea typeface="仿宋_GB2312" pitchFamily="49" charset="-122"/>
                <a:cs typeface="Times New Roman" pitchFamily="18" charset="0"/>
              </a:rPr>
              <a:t>根据</a:t>
            </a:r>
            <a:r>
              <a:rPr lang="zh-CN" altLang="en-US" sz="2000" dirty="0" smtClean="0">
                <a:latin typeface="Times New Roman" pitchFamily="18" charset="0"/>
                <a:ea typeface="仿宋_GB2312" pitchFamily="49" charset="-122"/>
                <a:cs typeface="Times New Roman" pitchFamily="18" charset="0"/>
              </a:rPr>
              <a:t>此</a:t>
            </a:r>
            <a:r>
              <a:rPr lang="zh-CN" altLang="en-US" sz="2000" dirty="0">
                <a:latin typeface="Times New Roman" pitchFamily="18" charset="0"/>
                <a:ea typeface="仿宋_GB2312" pitchFamily="49" charset="-122"/>
                <a:cs typeface="Times New Roman" pitchFamily="18" charset="0"/>
              </a:rPr>
              <a:t>解释下有</a:t>
            </a:r>
          </a:p>
          <a:p>
            <a:pPr marL="0" indent="0">
              <a:lnSpc>
                <a:spcPct val="85000"/>
              </a:lnSpc>
              <a:buNone/>
            </a:pPr>
            <a:r>
              <a:rPr lang="zh-CN" altLang="en-US" sz="2000" dirty="0">
                <a:latin typeface="Times New Roman" pitchFamily="18" charset="0"/>
                <a:ea typeface="仿宋_GB2312" pitchFamily="49" charset="-122"/>
                <a:cs typeface="Times New Roman" pitchFamily="18" charset="0"/>
              </a:rPr>
              <a:t>    </a:t>
            </a:r>
            <a:r>
              <a:rPr lang="en-US" altLang="zh-CN" sz="2000" dirty="0" smtClean="0">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当</a:t>
            </a:r>
            <a:r>
              <a:rPr lang="en-US" altLang="zh-CN" sz="2000" dirty="0" smtClean="0">
                <a:latin typeface="Times New Roman" pitchFamily="18" charset="0"/>
                <a:ea typeface="仿宋_GB2312" pitchFamily="49" charset="-122"/>
                <a:cs typeface="Times New Roman" pitchFamily="18" charset="0"/>
              </a:rPr>
              <a:t>x</a:t>
            </a:r>
            <a:r>
              <a:rPr lang="en-US" altLang="zh-CN" sz="2000" dirty="0">
                <a:latin typeface="Times New Roman" pitchFamily="18" charset="0"/>
                <a:ea typeface="仿宋_GB2312" pitchFamily="49" charset="-122"/>
                <a:cs typeface="Times New Roman" pitchFamily="18" charset="0"/>
              </a:rPr>
              <a:t>=1</a:t>
            </a:r>
            <a:r>
              <a:rPr lang="zh-CN" altLang="en-US" sz="2000" dirty="0">
                <a:latin typeface="Times New Roman" pitchFamily="18" charset="0"/>
                <a:ea typeface="仿宋_GB2312" pitchFamily="49" charset="-122"/>
                <a:cs typeface="Times New Roman" pitchFamily="18" charset="0"/>
              </a:rPr>
              <a:t>时，</a:t>
            </a:r>
            <a:r>
              <a:rPr lang="en-US" altLang="zh-CN" sz="2000" dirty="0">
                <a:latin typeface="Times New Roman" pitchFamily="18" charset="0"/>
                <a:ea typeface="仿宋_GB2312" pitchFamily="49" charset="-122"/>
                <a:cs typeface="Times New Roman" pitchFamily="18" charset="0"/>
              </a:rPr>
              <a:t>a=1</a:t>
            </a:r>
            <a:r>
              <a:rPr lang="zh-CN" altLang="en-US" sz="2000" dirty="0">
                <a:latin typeface="Times New Roman" pitchFamily="18" charset="0"/>
                <a:ea typeface="仿宋_GB2312" pitchFamily="49" charset="-122"/>
                <a:cs typeface="Times New Roman" pitchFamily="18" charset="0"/>
              </a:rPr>
              <a:t>使</a:t>
            </a:r>
            <a:r>
              <a:rPr lang="en-US" altLang="zh-CN" sz="2000" dirty="0">
                <a:latin typeface="Times New Roman" pitchFamily="18" charset="0"/>
                <a:ea typeface="仿宋_GB2312" pitchFamily="49" charset="-122"/>
                <a:cs typeface="Times New Roman" pitchFamily="18" charset="0"/>
              </a:rPr>
              <a:t>P(1,1)=T</a:t>
            </a:r>
          </a:p>
          <a:p>
            <a:pPr marL="0" indent="0">
              <a:lnSpc>
                <a:spcPct val="85000"/>
              </a:lnSpc>
              <a:buNone/>
            </a:pPr>
            <a:r>
              <a:rPr lang="en-US" altLang="zh-CN" sz="2000" dirty="0">
                <a:latin typeface="Times New Roman" pitchFamily="18" charset="0"/>
                <a:ea typeface="仿宋_GB2312" pitchFamily="49" charset="-122"/>
                <a:cs typeface="Times New Roman" pitchFamily="18" charset="0"/>
              </a:rPr>
              <a:t>     </a:t>
            </a:r>
            <a:r>
              <a:rPr lang="zh-CN" altLang="en-US" sz="2000" dirty="0" smtClean="0">
                <a:latin typeface="Times New Roman" pitchFamily="18" charset="0"/>
                <a:ea typeface="仿宋_GB2312" pitchFamily="49" charset="-122"/>
                <a:cs typeface="Times New Roman" pitchFamily="18" charset="0"/>
              </a:rPr>
              <a:t>当</a:t>
            </a:r>
            <a:r>
              <a:rPr lang="en-US" altLang="zh-CN" sz="2000" dirty="0">
                <a:latin typeface="Times New Roman" pitchFamily="18" charset="0"/>
                <a:ea typeface="仿宋_GB2312" pitchFamily="49" charset="-122"/>
                <a:cs typeface="Times New Roman" pitchFamily="18" charset="0"/>
              </a:rPr>
              <a:t>x=2</a:t>
            </a:r>
            <a:r>
              <a:rPr lang="zh-CN" altLang="en-US" sz="2000" dirty="0">
                <a:latin typeface="Times New Roman" pitchFamily="18" charset="0"/>
                <a:ea typeface="仿宋_GB2312" pitchFamily="49" charset="-122"/>
                <a:cs typeface="Times New Roman" pitchFamily="18" charset="0"/>
              </a:rPr>
              <a:t>时，</a:t>
            </a:r>
            <a:r>
              <a:rPr lang="en-US" altLang="zh-CN" sz="2000" dirty="0">
                <a:latin typeface="Times New Roman" pitchFamily="18" charset="0"/>
                <a:ea typeface="仿宋_GB2312" pitchFamily="49" charset="-122"/>
                <a:cs typeface="Times New Roman" pitchFamily="18" charset="0"/>
              </a:rPr>
              <a:t>a=1 </a:t>
            </a:r>
            <a:r>
              <a:rPr lang="zh-CN" altLang="en-US" sz="2000" dirty="0">
                <a:latin typeface="Times New Roman" pitchFamily="18" charset="0"/>
                <a:ea typeface="仿宋_GB2312" pitchFamily="49" charset="-122"/>
                <a:cs typeface="Times New Roman" pitchFamily="18" charset="0"/>
              </a:rPr>
              <a:t>使</a:t>
            </a:r>
            <a:r>
              <a:rPr lang="en-US" altLang="zh-CN" sz="2000" dirty="0">
                <a:latin typeface="Times New Roman" pitchFamily="18" charset="0"/>
                <a:ea typeface="仿宋_GB2312" pitchFamily="49" charset="-122"/>
                <a:cs typeface="Times New Roman" pitchFamily="18" charset="0"/>
              </a:rPr>
              <a:t>P(2,1)=T</a:t>
            </a:r>
          </a:p>
          <a:p>
            <a:pPr marL="0" indent="0">
              <a:lnSpc>
                <a:spcPct val="85000"/>
              </a:lnSpc>
              <a:buNone/>
            </a:pPr>
            <a:r>
              <a:rPr lang="zh-CN" altLang="en-US" sz="2000" dirty="0">
                <a:latin typeface="Times New Roman" pitchFamily="18" charset="0"/>
                <a:ea typeface="仿宋_GB2312" pitchFamily="49" charset="-122"/>
                <a:cs typeface="Times New Roman" pitchFamily="18" charset="0"/>
              </a:rPr>
              <a:t>即对</a:t>
            </a:r>
            <a:r>
              <a:rPr lang="en-US" altLang="zh-CN" sz="2000" dirty="0">
                <a:latin typeface="Times New Roman" pitchFamily="18" charset="0"/>
                <a:ea typeface="仿宋_GB2312" pitchFamily="49" charset="-122"/>
                <a:cs typeface="Times New Roman" pitchFamily="18" charset="0"/>
              </a:rPr>
              <a:t>x</a:t>
            </a:r>
            <a:r>
              <a:rPr lang="zh-CN" altLang="en-US" sz="2000" dirty="0">
                <a:latin typeface="Times New Roman" pitchFamily="18" charset="0"/>
                <a:ea typeface="仿宋_GB2312" pitchFamily="49" charset="-122"/>
                <a:cs typeface="Times New Roman" pitchFamily="18" charset="0"/>
              </a:rPr>
              <a:t>在</a:t>
            </a:r>
            <a:r>
              <a:rPr lang="en-US" altLang="zh-CN" sz="2000" dirty="0">
                <a:latin typeface="Times New Roman" pitchFamily="18" charset="0"/>
                <a:ea typeface="仿宋_GB2312" pitchFamily="49" charset="-122"/>
                <a:cs typeface="Times New Roman" pitchFamily="18" charset="0"/>
              </a:rPr>
              <a:t>D</a:t>
            </a:r>
            <a:r>
              <a:rPr lang="zh-CN" altLang="en-US" sz="2000" dirty="0">
                <a:latin typeface="Times New Roman" pitchFamily="18" charset="0"/>
                <a:ea typeface="仿宋_GB2312" pitchFamily="49" charset="-122"/>
                <a:cs typeface="Times New Roman" pitchFamily="18" charset="0"/>
              </a:rPr>
              <a:t>上的任意取值，都存在</a:t>
            </a:r>
            <a:r>
              <a:rPr lang="en-US" altLang="zh-CN" sz="2000" dirty="0">
                <a:latin typeface="Times New Roman" pitchFamily="18" charset="0"/>
                <a:ea typeface="仿宋_GB2312" pitchFamily="49" charset="-122"/>
                <a:cs typeface="Times New Roman" pitchFamily="18" charset="0"/>
              </a:rPr>
              <a:t>a=1</a:t>
            </a:r>
            <a:r>
              <a:rPr lang="zh-CN" altLang="en-US" sz="2000" dirty="0">
                <a:latin typeface="Times New Roman" pitchFamily="18" charset="0"/>
                <a:ea typeface="仿宋_GB2312" pitchFamily="49" charset="-122"/>
                <a:cs typeface="Times New Roman" pitchFamily="18" charset="0"/>
              </a:rPr>
              <a:t>使</a:t>
            </a:r>
            <a:r>
              <a:rPr lang="en-US" altLang="zh-CN" sz="2000" dirty="0">
                <a:latin typeface="Times New Roman" pitchFamily="18" charset="0"/>
                <a:ea typeface="仿宋_GB2312" pitchFamily="49" charset="-122"/>
                <a:cs typeface="Times New Roman" pitchFamily="18" charset="0"/>
              </a:rPr>
              <a:t>P(f(x), a)</a:t>
            </a:r>
            <a:r>
              <a:rPr lang="zh-CN" altLang="en-US" sz="2000" dirty="0">
                <a:latin typeface="Times New Roman" pitchFamily="18" charset="0"/>
                <a:ea typeface="仿宋_GB2312" pitchFamily="49" charset="-122"/>
                <a:cs typeface="Times New Roman" pitchFamily="18" charset="0"/>
              </a:rPr>
              <a:t>的真值为</a:t>
            </a:r>
            <a:r>
              <a:rPr lang="en-US" altLang="zh-CN" sz="2000" dirty="0">
                <a:latin typeface="Times New Roman" pitchFamily="18" charset="0"/>
                <a:ea typeface="仿宋_GB2312" pitchFamily="49" charset="-122"/>
                <a:cs typeface="Times New Roman" pitchFamily="18" charset="0"/>
              </a:rPr>
              <a:t>T</a:t>
            </a:r>
            <a:r>
              <a:rPr lang="zh-CN" altLang="en-US" sz="2000" dirty="0">
                <a:latin typeface="Times New Roman" pitchFamily="18" charset="0"/>
                <a:ea typeface="仿宋_GB2312" pitchFamily="49" charset="-122"/>
                <a:cs typeface="Times New Roman" pitchFamily="18" charset="0"/>
              </a:rPr>
              <a:t>。因此，在此解释下公式</a:t>
            </a:r>
            <a:r>
              <a:rPr lang="en-US" altLang="zh-CN" sz="2000" dirty="0">
                <a:latin typeface="Times New Roman" pitchFamily="18" charset="0"/>
                <a:ea typeface="仿宋_GB2312" pitchFamily="49" charset="-122"/>
                <a:cs typeface="Times New Roman" pitchFamily="18" charset="0"/>
              </a:rPr>
              <a:t>B</a:t>
            </a:r>
            <a:r>
              <a:rPr lang="zh-CN" altLang="en-US" sz="2000" dirty="0">
                <a:latin typeface="Times New Roman" pitchFamily="18" charset="0"/>
                <a:ea typeface="仿宋_GB2312" pitchFamily="49" charset="-122"/>
                <a:cs typeface="Times New Roman" pitchFamily="18" charset="0"/>
              </a:rPr>
              <a:t>的真值为</a:t>
            </a:r>
            <a:r>
              <a:rPr lang="en-US" altLang="zh-CN" sz="2000" dirty="0">
                <a:latin typeface="Times New Roman" pitchFamily="18" charset="0"/>
                <a:ea typeface="仿宋_GB2312" pitchFamily="49" charset="-122"/>
                <a:cs typeface="Times New Roman" pitchFamily="18" charset="0"/>
              </a:rPr>
              <a:t>T</a:t>
            </a:r>
            <a:r>
              <a:rPr lang="zh-CN" altLang="en-US" sz="2000" dirty="0">
                <a:latin typeface="Times New Roman" pitchFamily="18" charset="0"/>
                <a:ea typeface="仿宋_GB2312" pitchFamily="49" charset="-122"/>
                <a:cs typeface="Times New Roman" pitchFamily="18" charset="0"/>
              </a:rPr>
              <a:t>。</a:t>
            </a:r>
          </a:p>
          <a:p>
            <a:pPr marL="0" indent="0">
              <a:lnSpc>
                <a:spcPct val="85000"/>
              </a:lnSpc>
              <a:buNone/>
            </a:pPr>
            <a:r>
              <a:rPr lang="zh-CN" altLang="en-US" sz="2000" b="1" dirty="0" smtClean="0">
                <a:solidFill>
                  <a:srgbClr val="0000CC"/>
                </a:solidFill>
                <a:latin typeface="Times New Roman" pitchFamily="18" charset="0"/>
                <a:ea typeface="仿宋_GB2312" pitchFamily="49" charset="-122"/>
                <a:cs typeface="Times New Roman" pitchFamily="18" charset="0"/>
              </a:rPr>
              <a:t>可以</a:t>
            </a:r>
            <a:r>
              <a:rPr lang="zh-CN" altLang="en-US" sz="2000" b="1" dirty="0">
                <a:solidFill>
                  <a:srgbClr val="0000CC"/>
                </a:solidFill>
                <a:latin typeface="Times New Roman" pitchFamily="18" charset="0"/>
                <a:ea typeface="仿宋_GB2312" pitchFamily="49" charset="-122"/>
                <a:cs typeface="Times New Roman" pitchFamily="18" charset="0"/>
              </a:rPr>
              <a:t>看出，</a:t>
            </a:r>
            <a:r>
              <a:rPr lang="zh-CN" altLang="en-US" sz="2000" b="1" dirty="0">
                <a:solidFill>
                  <a:srgbClr val="FF0000"/>
                </a:solidFill>
                <a:latin typeface="Times New Roman" pitchFamily="18" charset="0"/>
                <a:ea typeface="仿宋_GB2312" pitchFamily="49" charset="-122"/>
                <a:cs typeface="Times New Roman" pitchFamily="18" charset="0"/>
              </a:rPr>
              <a:t>谓词公式的真值都是针对某一个解释而言的</a:t>
            </a:r>
            <a:r>
              <a:rPr lang="zh-CN" altLang="en-US" sz="2000" b="1" dirty="0">
                <a:solidFill>
                  <a:srgbClr val="0000CC"/>
                </a:solidFill>
                <a:latin typeface="Times New Roman" pitchFamily="18" charset="0"/>
                <a:ea typeface="仿宋_GB2312" pitchFamily="49" charset="-122"/>
                <a:cs typeface="Times New Roman" pitchFamily="18" charset="0"/>
              </a:rPr>
              <a:t>，它可能在某一个解释下真值为</a:t>
            </a:r>
            <a:r>
              <a:rPr lang="en-US" altLang="zh-CN" sz="2000" b="1" dirty="0">
                <a:solidFill>
                  <a:srgbClr val="0000CC"/>
                </a:solidFill>
                <a:latin typeface="Times New Roman" pitchFamily="18" charset="0"/>
                <a:ea typeface="仿宋_GB2312" pitchFamily="49" charset="-122"/>
                <a:cs typeface="Times New Roman" pitchFamily="18" charset="0"/>
              </a:rPr>
              <a:t>T</a:t>
            </a:r>
            <a:r>
              <a:rPr lang="zh-CN" altLang="en-US" sz="2000" b="1" dirty="0">
                <a:solidFill>
                  <a:srgbClr val="0000CC"/>
                </a:solidFill>
                <a:latin typeface="Times New Roman" pitchFamily="18" charset="0"/>
                <a:ea typeface="仿宋_GB2312" pitchFamily="49" charset="-122"/>
                <a:cs typeface="Times New Roman" pitchFamily="18" charset="0"/>
              </a:rPr>
              <a:t>，而在另一个解释下为</a:t>
            </a:r>
            <a:r>
              <a:rPr lang="en-US" altLang="zh-CN" sz="2000" b="1" dirty="0">
                <a:solidFill>
                  <a:srgbClr val="0000CC"/>
                </a:solidFill>
                <a:latin typeface="Times New Roman" pitchFamily="18" charset="0"/>
                <a:ea typeface="仿宋_GB2312" pitchFamily="49" charset="-122"/>
                <a:cs typeface="Times New Roman" pitchFamily="18" charset="0"/>
              </a:rPr>
              <a:t>F</a:t>
            </a:r>
            <a:r>
              <a:rPr lang="zh-CN" altLang="en-US" sz="2000" b="1" dirty="0">
                <a:solidFill>
                  <a:srgbClr val="0000CC"/>
                </a:solidFill>
                <a:latin typeface="Times New Roman" pitchFamily="18" charset="0"/>
                <a:ea typeface="仿宋_GB2312" pitchFamily="49" charset="-122"/>
                <a:cs typeface="Times New Roman" pitchFamily="18" charset="0"/>
              </a:rPr>
              <a:t>。</a:t>
            </a:r>
          </a:p>
        </p:txBody>
      </p:sp>
      <p:graphicFrame>
        <p:nvGraphicFramePr>
          <p:cNvPr id="650244" name="Group 4"/>
          <p:cNvGraphicFramePr>
            <a:graphicFrameLocks noGrp="1"/>
          </p:cNvGraphicFramePr>
          <p:nvPr>
            <p:ph sz="quarter" idx="3"/>
            <p:extLst>
              <p:ext uri="{D42A27DB-BD31-4B8C-83A1-F6EECF244321}">
                <p14:modId xmlns:p14="http://schemas.microsoft.com/office/powerpoint/2010/main" xmlns="" val="2392656603"/>
              </p:ext>
            </p:extLst>
          </p:nvPr>
        </p:nvGraphicFramePr>
        <p:xfrm>
          <a:off x="1547813" y="2060575"/>
          <a:ext cx="4038600" cy="731520"/>
        </p:xfrm>
        <a:graphic>
          <a:graphicData uri="http://schemas.openxmlformats.org/drawingml/2006/table">
            <a:tbl>
              <a:tblPr/>
              <a:tblGrid>
                <a:gridCol w="1346200"/>
                <a:gridCol w="1346200"/>
                <a:gridCol w="1346200"/>
              </a:tblGrid>
              <a:tr h="252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f(1)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Arial" charset="0"/>
                          <a:ea typeface="宋体" pitchFamily="2" charset="-122"/>
                        </a:rPr>
                        <a:t>f(2)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0258" name="Group 18"/>
          <p:cNvGraphicFramePr>
            <a:graphicFrameLocks noGrp="1"/>
          </p:cNvGraphicFramePr>
          <p:nvPr/>
        </p:nvGraphicFramePr>
        <p:xfrm>
          <a:off x="1547813" y="3357563"/>
          <a:ext cx="5761037" cy="738823"/>
        </p:xfrm>
        <a:graphic>
          <a:graphicData uri="http://schemas.openxmlformats.org/drawingml/2006/table">
            <a:tbl>
              <a:tblPr/>
              <a:tblGrid>
                <a:gridCol w="1368425"/>
                <a:gridCol w="1368425"/>
                <a:gridCol w="1366837"/>
                <a:gridCol w="1657350"/>
              </a:tblGrid>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Arial" charset="0"/>
                          <a:ea typeface="宋体" pitchFamily="2" charset="-122"/>
                        </a:rPr>
                        <a:t>P(1,1))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P(1,2)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P(2,1)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P(2,2)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0000CC"/>
                          </a:solidFill>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0000CC"/>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2"/>
          <p:cNvSpPr>
            <a:spLocks noGrp="1" noChangeArrowheads="1"/>
          </p:cNvSpPr>
          <p:nvPr>
            <p:ph type="title"/>
          </p:nvPr>
        </p:nvSpPr>
        <p:spPr>
          <a:xfrm>
            <a:off x="467544" y="188640"/>
            <a:ext cx="8229600" cy="836613"/>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a:t>
            </a:r>
            <a:r>
              <a:rPr lang="zh-CN" altLang="en-US" sz="4000" b="1" dirty="0" smtClean="0">
                <a:solidFill>
                  <a:schemeClr val="accent2"/>
                </a:solidFill>
                <a:latin typeface="Times New Roman" pitchFamily="18" charset="0"/>
                <a:ea typeface="方正姚体" pitchFamily="2" charset="-122"/>
                <a:cs typeface="Times New Roman" pitchFamily="18" charset="0"/>
              </a:rPr>
              <a:t>解释</a:t>
            </a:r>
            <a:r>
              <a:rPr lang="zh-CN" altLang="en-US" b="1" dirty="0" smtClean="0">
                <a:solidFill>
                  <a:srgbClr val="333399"/>
                </a:solidFill>
                <a:latin typeface="Times New Roman" pitchFamily="18" charset="0"/>
                <a:cs typeface="Times New Roman" pitchFamily="18" charset="0"/>
              </a:rPr>
              <a:t>（语义）</a:t>
            </a:r>
            <a:endParaRPr lang="en-US" altLang="zh-CN" sz="4000" b="1" dirty="0">
              <a:solidFill>
                <a:schemeClr val="accent2"/>
              </a:solidFill>
              <a:latin typeface="Times New Roman" pitchFamily="18" charset="0"/>
              <a:ea typeface="方正姚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250825" y="0"/>
            <a:ext cx="8642350" cy="908050"/>
          </a:xfrm>
        </p:spPr>
        <p:txBody>
          <a:bodyPr/>
          <a:lstStyle/>
          <a:p>
            <a:r>
              <a:rPr lang="zh-CN" altLang="en-US" sz="4000" b="1" dirty="0" smtClean="0">
                <a:latin typeface="Times New Roman" pitchFamily="18" charset="0"/>
              </a:rPr>
              <a:t>谓词</a:t>
            </a:r>
            <a:r>
              <a:rPr lang="zh-CN" altLang="en-US" sz="4000" b="1" dirty="0">
                <a:latin typeface="Times New Roman" pitchFamily="18" charset="0"/>
              </a:rPr>
              <a:t>公式的永真性和可满足性</a:t>
            </a:r>
          </a:p>
        </p:txBody>
      </p:sp>
      <p:sp>
        <p:nvSpPr>
          <p:cNvPr id="651267" name="Rectangle 3"/>
          <p:cNvSpPr>
            <a:spLocks noGrp="1" noChangeArrowheads="1"/>
          </p:cNvSpPr>
          <p:nvPr>
            <p:ph type="body" idx="1"/>
          </p:nvPr>
        </p:nvSpPr>
        <p:spPr>
          <a:xfrm>
            <a:off x="179512" y="1052736"/>
            <a:ext cx="8676456" cy="5645150"/>
          </a:xfrm>
        </p:spPr>
        <p:txBody>
          <a:bodyPr/>
          <a:lstStyle/>
          <a:p>
            <a:pPr>
              <a:lnSpc>
                <a:spcPct val="120000"/>
              </a:lnSpc>
              <a:spcBef>
                <a:spcPts val="1200"/>
              </a:spcBef>
            </a:pPr>
            <a:r>
              <a:rPr lang="zh-CN" altLang="en-US" sz="2400" b="1" dirty="0" smtClean="0">
                <a:solidFill>
                  <a:srgbClr val="0000FF"/>
                </a:solidFill>
                <a:latin typeface="Times New Roman" pitchFamily="18" charset="0"/>
              </a:rPr>
              <a:t>永真性：</a:t>
            </a:r>
            <a:r>
              <a:rPr lang="zh-CN" altLang="en-US" sz="2400" b="0" dirty="0" smtClean="0">
                <a:latin typeface="Times New Roman" pitchFamily="18" charset="0"/>
              </a:rPr>
              <a:t>如果</a:t>
            </a:r>
            <a:r>
              <a:rPr lang="zh-CN" altLang="en-US" sz="2400" b="0" dirty="0">
                <a:latin typeface="Times New Roman" pitchFamily="18" charset="0"/>
              </a:rPr>
              <a:t>谓词公式</a:t>
            </a:r>
            <a:r>
              <a:rPr lang="en-US" altLang="zh-CN" sz="2400" b="0" dirty="0">
                <a:latin typeface="Times New Roman" pitchFamily="18" charset="0"/>
              </a:rPr>
              <a:t>P</a:t>
            </a:r>
            <a:r>
              <a:rPr lang="zh-CN" altLang="en-US" sz="2400" b="0" dirty="0">
                <a:latin typeface="Times New Roman" pitchFamily="18" charset="0"/>
              </a:rPr>
              <a:t>对非空个体域</a:t>
            </a:r>
            <a:r>
              <a:rPr lang="en-US" altLang="zh-CN" sz="2400" b="0" dirty="0">
                <a:latin typeface="Times New Roman" pitchFamily="18" charset="0"/>
              </a:rPr>
              <a:t>D</a:t>
            </a:r>
            <a:r>
              <a:rPr lang="zh-CN" altLang="en-US" sz="2400" b="0" dirty="0">
                <a:latin typeface="Times New Roman" pitchFamily="18" charset="0"/>
              </a:rPr>
              <a:t>上的任一解释都取得真值</a:t>
            </a:r>
            <a:r>
              <a:rPr lang="en-US" altLang="zh-CN" sz="2400" b="0" dirty="0">
                <a:latin typeface="Times New Roman" pitchFamily="18" charset="0"/>
              </a:rPr>
              <a:t>T</a:t>
            </a:r>
            <a:r>
              <a:rPr lang="zh-CN" altLang="en-US" sz="2400" b="0" dirty="0">
                <a:latin typeface="Times New Roman" pitchFamily="18" charset="0"/>
              </a:rPr>
              <a:t>，则称</a:t>
            </a:r>
            <a:r>
              <a:rPr lang="en-US" altLang="zh-CN" sz="2400" b="0" dirty="0">
                <a:latin typeface="Times New Roman" pitchFamily="18" charset="0"/>
              </a:rPr>
              <a:t>P</a:t>
            </a:r>
            <a:r>
              <a:rPr lang="zh-CN" altLang="en-US" sz="2400" b="0" dirty="0">
                <a:latin typeface="Times New Roman" pitchFamily="18" charset="0"/>
              </a:rPr>
              <a:t>在</a:t>
            </a:r>
            <a:r>
              <a:rPr lang="en-US" altLang="zh-CN" sz="2400" b="0" dirty="0">
                <a:latin typeface="Times New Roman" pitchFamily="18" charset="0"/>
              </a:rPr>
              <a:t>D </a:t>
            </a:r>
            <a:r>
              <a:rPr lang="zh-CN" altLang="en-US" sz="2400" b="0" dirty="0">
                <a:latin typeface="Times New Roman" pitchFamily="18" charset="0"/>
              </a:rPr>
              <a:t>上是永真的；如果</a:t>
            </a:r>
            <a:r>
              <a:rPr lang="en-US" altLang="zh-CN" sz="2400" b="0" dirty="0">
                <a:latin typeface="Times New Roman" pitchFamily="18" charset="0"/>
              </a:rPr>
              <a:t>P</a:t>
            </a:r>
            <a:r>
              <a:rPr lang="zh-CN" altLang="en-US" sz="2400" b="0" dirty="0">
                <a:latin typeface="Times New Roman" pitchFamily="18" charset="0"/>
              </a:rPr>
              <a:t>在任何非空个体域上均是永真的，则称</a:t>
            </a:r>
            <a:r>
              <a:rPr lang="en-US" altLang="zh-CN" sz="2400" b="0" dirty="0">
                <a:latin typeface="Times New Roman" pitchFamily="18" charset="0"/>
              </a:rPr>
              <a:t>P</a:t>
            </a:r>
            <a:r>
              <a:rPr lang="zh-CN" altLang="en-US" sz="2400" b="0" dirty="0">
                <a:latin typeface="Times New Roman" pitchFamily="18" charset="0"/>
              </a:rPr>
              <a:t>永真。</a:t>
            </a:r>
          </a:p>
          <a:p>
            <a:pPr marL="457200" lvl="1" indent="0">
              <a:lnSpc>
                <a:spcPct val="120000"/>
              </a:lnSpc>
              <a:spcBef>
                <a:spcPts val="1200"/>
              </a:spcBef>
              <a:buNone/>
            </a:pPr>
            <a:r>
              <a:rPr lang="zh-CN" altLang="en-US" sz="2200" b="1" dirty="0" smtClean="0">
                <a:solidFill>
                  <a:srgbClr val="FF00FF"/>
                </a:solidFill>
                <a:effectLst>
                  <a:outerShdw blurRad="38100" dist="38100" dir="2700000" algn="tl">
                    <a:srgbClr val="000000">
                      <a:alpha val="43137"/>
                    </a:srgbClr>
                  </a:outerShdw>
                </a:effectLst>
                <a:latin typeface="Times New Roman" pitchFamily="18" charset="0"/>
              </a:rPr>
              <a:t> 判定一谓词公式为</a:t>
            </a:r>
            <a:r>
              <a:rPr lang="zh-CN" altLang="en-US" sz="2200" b="1" dirty="0">
                <a:solidFill>
                  <a:srgbClr val="FF00FF"/>
                </a:solidFill>
                <a:effectLst>
                  <a:outerShdw blurRad="38100" dist="38100" dir="2700000" algn="tl">
                    <a:srgbClr val="000000">
                      <a:alpha val="43137"/>
                    </a:srgbClr>
                  </a:outerShdw>
                </a:effectLst>
                <a:latin typeface="Times New Roman" pitchFamily="18" charset="0"/>
              </a:rPr>
              <a:t>永真，必须对每个非空个体域上的每个解释逐一进行</a:t>
            </a:r>
            <a:r>
              <a:rPr lang="zh-CN" altLang="en-US" sz="2200" b="1" dirty="0" smtClean="0">
                <a:solidFill>
                  <a:srgbClr val="FF00FF"/>
                </a:solidFill>
                <a:effectLst>
                  <a:outerShdw blurRad="38100" dist="38100" dir="2700000" algn="tl">
                    <a:srgbClr val="000000">
                      <a:alpha val="43137"/>
                    </a:srgbClr>
                  </a:outerShdw>
                </a:effectLst>
                <a:latin typeface="Times New Roman" pitchFamily="18" charset="0"/>
              </a:rPr>
              <a:t>判断</a:t>
            </a:r>
            <a:endParaRPr lang="en-US" altLang="zh-CN" sz="2200" b="1" dirty="0" smtClean="0">
              <a:solidFill>
                <a:srgbClr val="FF00FF"/>
              </a:solidFill>
              <a:effectLst>
                <a:outerShdw blurRad="38100" dist="38100" dir="2700000" algn="tl">
                  <a:srgbClr val="000000">
                    <a:alpha val="43137"/>
                  </a:srgbClr>
                </a:outerShdw>
              </a:effectLst>
              <a:latin typeface="Times New Roman" pitchFamily="18" charset="0"/>
            </a:endParaRPr>
          </a:p>
          <a:p>
            <a:pPr>
              <a:lnSpc>
                <a:spcPct val="120000"/>
              </a:lnSpc>
              <a:spcBef>
                <a:spcPts val="1200"/>
              </a:spcBef>
            </a:pPr>
            <a:r>
              <a:rPr lang="zh-CN" altLang="en-US" sz="2400" dirty="0" smtClean="0">
                <a:solidFill>
                  <a:srgbClr val="0000FF"/>
                </a:solidFill>
                <a:latin typeface="Times New Roman" pitchFamily="18" charset="0"/>
              </a:rPr>
              <a:t>可满足性（相容性）：</a:t>
            </a:r>
            <a:r>
              <a:rPr lang="zh-CN" altLang="en-US" sz="2400" b="0" dirty="0" smtClean="0">
                <a:latin typeface="Times New Roman" pitchFamily="18" charset="0"/>
              </a:rPr>
              <a:t>对于</a:t>
            </a:r>
            <a:r>
              <a:rPr lang="zh-CN" altLang="en-US" sz="2400" b="0" dirty="0">
                <a:latin typeface="Times New Roman" pitchFamily="18" charset="0"/>
              </a:rPr>
              <a:t>谓词公式</a:t>
            </a:r>
            <a:r>
              <a:rPr lang="en-US" altLang="zh-CN" sz="2400" b="0" dirty="0">
                <a:latin typeface="Times New Roman" pitchFamily="18" charset="0"/>
              </a:rPr>
              <a:t>P</a:t>
            </a:r>
            <a:r>
              <a:rPr lang="zh-CN" altLang="en-US" sz="2400" b="0" dirty="0">
                <a:latin typeface="Times New Roman" pitchFamily="18" charset="0"/>
              </a:rPr>
              <a:t>，如果至少存在</a:t>
            </a:r>
            <a:r>
              <a:rPr lang="en-US" altLang="zh-CN" sz="2400" b="0" dirty="0">
                <a:latin typeface="Times New Roman" pitchFamily="18" charset="0"/>
              </a:rPr>
              <a:t>D</a:t>
            </a:r>
            <a:r>
              <a:rPr lang="zh-CN" altLang="en-US" sz="2400" b="0" dirty="0">
                <a:latin typeface="Times New Roman" pitchFamily="18" charset="0"/>
              </a:rPr>
              <a:t>上的一个解释，使公式</a:t>
            </a:r>
            <a:r>
              <a:rPr lang="en-US" altLang="zh-CN" sz="2400" b="0" dirty="0">
                <a:latin typeface="Times New Roman" pitchFamily="18" charset="0"/>
              </a:rPr>
              <a:t>P</a:t>
            </a:r>
            <a:r>
              <a:rPr lang="zh-CN" altLang="en-US" sz="2400" b="0" dirty="0">
                <a:latin typeface="Times New Roman" pitchFamily="18" charset="0"/>
              </a:rPr>
              <a:t>在此解释下的真值为</a:t>
            </a:r>
            <a:r>
              <a:rPr lang="en-US" altLang="zh-CN" sz="2400" b="0" dirty="0">
                <a:latin typeface="Times New Roman" pitchFamily="18" charset="0"/>
              </a:rPr>
              <a:t>T</a:t>
            </a:r>
            <a:r>
              <a:rPr lang="zh-CN" altLang="en-US" sz="2400" b="0" dirty="0">
                <a:latin typeface="Times New Roman" pitchFamily="18" charset="0"/>
              </a:rPr>
              <a:t>，则称公式</a:t>
            </a:r>
            <a:r>
              <a:rPr lang="en-US" altLang="zh-CN" sz="2400" b="0" dirty="0">
                <a:latin typeface="Times New Roman" pitchFamily="18" charset="0"/>
              </a:rPr>
              <a:t>P</a:t>
            </a:r>
            <a:r>
              <a:rPr lang="zh-CN" altLang="en-US" sz="2400" b="0" dirty="0">
                <a:latin typeface="Times New Roman" pitchFamily="18" charset="0"/>
              </a:rPr>
              <a:t>在</a:t>
            </a:r>
            <a:r>
              <a:rPr lang="en-US" altLang="zh-CN" sz="2400" b="0" dirty="0">
                <a:latin typeface="Times New Roman" pitchFamily="18" charset="0"/>
              </a:rPr>
              <a:t>D</a:t>
            </a:r>
            <a:r>
              <a:rPr lang="zh-CN" altLang="en-US" sz="2400" b="0" dirty="0">
                <a:latin typeface="Times New Roman" pitchFamily="18" charset="0"/>
              </a:rPr>
              <a:t>上是可满足的。</a:t>
            </a:r>
          </a:p>
          <a:p>
            <a:pPr>
              <a:lnSpc>
                <a:spcPct val="120000"/>
              </a:lnSpc>
              <a:spcBef>
                <a:spcPts val="1200"/>
              </a:spcBef>
            </a:pPr>
            <a:r>
              <a:rPr lang="zh-CN" altLang="en-US" sz="2400" dirty="0" smtClean="0">
                <a:solidFill>
                  <a:srgbClr val="0000FF"/>
                </a:solidFill>
                <a:latin typeface="Times New Roman" pitchFamily="18" charset="0"/>
              </a:rPr>
              <a:t>永假性（不可满足性）：</a:t>
            </a:r>
            <a:r>
              <a:rPr lang="zh-CN" altLang="en-US" sz="2400" b="0" dirty="0" smtClean="0">
                <a:latin typeface="Times New Roman" pitchFamily="18" charset="0"/>
              </a:rPr>
              <a:t>如果</a:t>
            </a:r>
            <a:r>
              <a:rPr lang="zh-CN" altLang="en-US" sz="2400" b="0" dirty="0">
                <a:latin typeface="Times New Roman" pitchFamily="18" charset="0"/>
              </a:rPr>
              <a:t>谓词公式</a:t>
            </a:r>
            <a:r>
              <a:rPr lang="en-US" altLang="zh-CN" sz="2400" b="0" dirty="0">
                <a:latin typeface="Times New Roman" pitchFamily="18" charset="0"/>
              </a:rPr>
              <a:t>P</a:t>
            </a:r>
            <a:r>
              <a:rPr lang="zh-CN" altLang="en-US" sz="2400" b="0" dirty="0">
                <a:latin typeface="Times New Roman" pitchFamily="18" charset="0"/>
              </a:rPr>
              <a:t>对非空个体域</a:t>
            </a:r>
            <a:r>
              <a:rPr lang="en-US" altLang="zh-CN" sz="2400" b="0" dirty="0">
                <a:latin typeface="Times New Roman" pitchFamily="18" charset="0"/>
              </a:rPr>
              <a:t>D</a:t>
            </a:r>
            <a:r>
              <a:rPr lang="zh-CN" altLang="en-US" sz="2400" b="0" dirty="0">
                <a:latin typeface="Times New Roman" pitchFamily="18" charset="0"/>
              </a:rPr>
              <a:t>上的任一解释都取真值</a:t>
            </a:r>
            <a:r>
              <a:rPr lang="en-US" altLang="zh-CN" sz="2400" b="0" dirty="0">
                <a:latin typeface="Times New Roman" pitchFamily="18" charset="0"/>
              </a:rPr>
              <a:t>F</a:t>
            </a:r>
            <a:r>
              <a:rPr lang="zh-CN" altLang="en-US" sz="2400" b="0" dirty="0">
                <a:latin typeface="Times New Roman" pitchFamily="18" charset="0"/>
              </a:rPr>
              <a:t>，则称</a:t>
            </a:r>
            <a:r>
              <a:rPr lang="en-US" altLang="zh-CN" sz="2400" b="0" dirty="0">
                <a:latin typeface="Times New Roman" pitchFamily="18" charset="0"/>
              </a:rPr>
              <a:t>P</a:t>
            </a:r>
            <a:r>
              <a:rPr lang="zh-CN" altLang="en-US" sz="2400" b="0" dirty="0">
                <a:latin typeface="Times New Roman" pitchFamily="18" charset="0"/>
              </a:rPr>
              <a:t>在</a:t>
            </a:r>
            <a:r>
              <a:rPr lang="en-US" altLang="zh-CN" sz="2400" b="0" dirty="0">
                <a:latin typeface="Times New Roman" pitchFamily="18" charset="0"/>
              </a:rPr>
              <a:t>D</a:t>
            </a:r>
            <a:r>
              <a:rPr lang="zh-CN" altLang="en-US" sz="2400" b="0" dirty="0">
                <a:latin typeface="Times New Roman" pitchFamily="18" charset="0"/>
              </a:rPr>
              <a:t>上是永假的；如果</a:t>
            </a:r>
            <a:r>
              <a:rPr lang="en-US" altLang="zh-CN" sz="2400" b="0" dirty="0">
                <a:latin typeface="Times New Roman" pitchFamily="18" charset="0"/>
              </a:rPr>
              <a:t>P</a:t>
            </a:r>
            <a:r>
              <a:rPr lang="zh-CN" altLang="en-US" sz="2400" b="0" dirty="0">
                <a:latin typeface="Times New Roman" pitchFamily="18" charset="0"/>
              </a:rPr>
              <a:t>在任何非空个体域上均是永假的，则称</a:t>
            </a:r>
            <a:r>
              <a:rPr lang="en-US" altLang="zh-CN" sz="2400" b="0" dirty="0">
                <a:latin typeface="Times New Roman" pitchFamily="18" charset="0"/>
              </a:rPr>
              <a:t>P</a:t>
            </a:r>
            <a:r>
              <a:rPr lang="zh-CN" altLang="en-US" sz="2400" b="0" dirty="0">
                <a:latin typeface="Times New Roman" pitchFamily="18" charset="0"/>
              </a:rPr>
              <a:t>永假</a:t>
            </a:r>
            <a:r>
              <a:rPr lang="zh-CN" altLang="en-US" sz="2400" b="0" dirty="0" smtClean="0">
                <a:latin typeface="Times New Roman" pitchFamily="18" charset="0"/>
              </a:rPr>
              <a:t>。</a:t>
            </a:r>
            <a:endParaRPr lang="zh-CN" altLang="en-US" sz="2400" b="0" dirty="0">
              <a:latin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0" y="0"/>
            <a:ext cx="9144000" cy="1196975"/>
          </a:xfrm>
        </p:spPr>
        <p:txBody>
          <a:bodyPr/>
          <a:lstStyle/>
          <a:p>
            <a:r>
              <a:rPr lang="zh-CN" altLang="en-US" b="1" dirty="0" smtClean="0"/>
              <a:t>谓词公式的等价性</a:t>
            </a:r>
            <a:endParaRPr lang="en-US" altLang="zh-CN" b="1" dirty="0"/>
          </a:p>
        </p:txBody>
      </p:sp>
      <p:sp>
        <p:nvSpPr>
          <p:cNvPr id="652291" name="Rectangle 3"/>
          <p:cNvSpPr>
            <a:spLocks noGrp="1" noChangeArrowheads="1"/>
          </p:cNvSpPr>
          <p:nvPr>
            <p:ph type="body" idx="1"/>
          </p:nvPr>
        </p:nvSpPr>
        <p:spPr>
          <a:xfrm>
            <a:off x="250825" y="1341438"/>
            <a:ext cx="8713788" cy="5327650"/>
          </a:xfrm>
        </p:spPr>
        <p:txBody>
          <a:bodyPr/>
          <a:lstStyle/>
          <a:p>
            <a:pPr>
              <a:lnSpc>
                <a:spcPct val="110000"/>
              </a:lnSpc>
            </a:pPr>
            <a:endParaRPr lang="zh-CN" altLang="en-US" sz="1400" b="1" dirty="0">
              <a:solidFill>
                <a:srgbClr val="0000CC"/>
              </a:solidFill>
              <a:latin typeface="Times New Roman" pitchFamily="18" charset="0"/>
            </a:endParaRPr>
          </a:p>
          <a:p>
            <a:pPr>
              <a:lnSpc>
                <a:spcPct val="110000"/>
              </a:lnSpc>
            </a:pPr>
            <a:r>
              <a:rPr lang="zh-CN" altLang="en-US" sz="2800" b="1" dirty="0" smtClean="0">
                <a:solidFill>
                  <a:srgbClr val="C00000"/>
                </a:solidFill>
                <a:latin typeface="Times New Roman" pitchFamily="18" charset="0"/>
              </a:rPr>
              <a:t>谓词公式的等价性：</a:t>
            </a:r>
            <a:endParaRPr lang="en-US" altLang="zh-CN" sz="2800" b="1" dirty="0" smtClean="0">
              <a:solidFill>
                <a:srgbClr val="C00000"/>
              </a:solidFill>
              <a:latin typeface="Times New Roman" pitchFamily="18" charset="0"/>
            </a:endParaRPr>
          </a:p>
        </p:txBody>
      </p:sp>
      <p:sp>
        <p:nvSpPr>
          <p:cNvPr id="5" name="圆角矩形 4"/>
          <p:cNvSpPr/>
          <p:nvPr/>
        </p:nvSpPr>
        <p:spPr>
          <a:xfrm>
            <a:off x="755576" y="2708920"/>
            <a:ext cx="7632848" cy="1872208"/>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zh-CN" altLang="en-US" b="1" dirty="0">
                <a:solidFill>
                  <a:srgbClr val="0000FF"/>
                </a:solidFill>
                <a:latin typeface="Times New Roman" pitchFamily="18" charset="0"/>
                <a:ea typeface="幼圆" pitchFamily="49" charset="-122"/>
                <a:cs typeface="Times New Roman" pitchFamily="18" charset="0"/>
              </a:rPr>
              <a:t>设</a:t>
            </a:r>
            <a:r>
              <a:rPr lang="en-US" altLang="zh-CN" b="1" dirty="0">
                <a:solidFill>
                  <a:srgbClr val="0000FF"/>
                </a:solidFill>
                <a:latin typeface="Times New Roman" pitchFamily="18" charset="0"/>
                <a:ea typeface="幼圆" pitchFamily="49" charset="-122"/>
                <a:cs typeface="Times New Roman" pitchFamily="18" charset="0"/>
              </a:rPr>
              <a:t>P</a:t>
            </a:r>
            <a:r>
              <a:rPr lang="zh-CN" altLang="en-US" b="1" dirty="0">
                <a:solidFill>
                  <a:srgbClr val="0000FF"/>
                </a:solidFill>
                <a:latin typeface="Times New Roman" pitchFamily="18" charset="0"/>
                <a:ea typeface="幼圆" pitchFamily="49" charset="-122"/>
                <a:cs typeface="Times New Roman" pitchFamily="18" charset="0"/>
              </a:rPr>
              <a:t>与</a:t>
            </a:r>
            <a:r>
              <a:rPr lang="en-US" altLang="zh-CN" b="1" dirty="0">
                <a:solidFill>
                  <a:srgbClr val="0000FF"/>
                </a:solidFill>
                <a:latin typeface="Times New Roman" pitchFamily="18" charset="0"/>
                <a:ea typeface="幼圆" pitchFamily="49" charset="-122"/>
                <a:cs typeface="Times New Roman" pitchFamily="18" charset="0"/>
              </a:rPr>
              <a:t>Q</a:t>
            </a:r>
            <a:r>
              <a:rPr lang="zh-CN" altLang="en-US" b="1" dirty="0">
                <a:solidFill>
                  <a:srgbClr val="0000FF"/>
                </a:solidFill>
                <a:latin typeface="Times New Roman" pitchFamily="18" charset="0"/>
                <a:ea typeface="幼圆" pitchFamily="49" charset="-122"/>
                <a:cs typeface="Times New Roman" pitchFamily="18" charset="0"/>
              </a:rPr>
              <a:t>是</a:t>
            </a:r>
            <a:r>
              <a:rPr lang="en-US" altLang="zh-CN" b="1" dirty="0">
                <a:solidFill>
                  <a:srgbClr val="0000FF"/>
                </a:solidFill>
                <a:latin typeface="Times New Roman" pitchFamily="18" charset="0"/>
                <a:ea typeface="幼圆" pitchFamily="49" charset="-122"/>
                <a:cs typeface="Times New Roman" pitchFamily="18" charset="0"/>
              </a:rPr>
              <a:t>D</a:t>
            </a:r>
            <a:r>
              <a:rPr lang="zh-CN" altLang="en-US" b="1" dirty="0">
                <a:solidFill>
                  <a:srgbClr val="0000FF"/>
                </a:solidFill>
                <a:latin typeface="Times New Roman" pitchFamily="18" charset="0"/>
                <a:ea typeface="幼圆" pitchFamily="49" charset="-122"/>
                <a:cs typeface="Times New Roman" pitchFamily="18" charset="0"/>
              </a:rPr>
              <a:t>上的两个谓词公式，若对</a:t>
            </a:r>
            <a:r>
              <a:rPr lang="en-US" altLang="zh-CN" b="1" dirty="0">
                <a:solidFill>
                  <a:srgbClr val="0000FF"/>
                </a:solidFill>
                <a:latin typeface="Times New Roman" pitchFamily="18" charset="0"/>
                <a:ea typeface="幼圆" pitchFamily="49" charset="-122"/>
                <a:cs typeface="Times New Roman" pitchFamily="18" charset="0"/>
              </a:rPr>
              <a:t>D</a:t>
            </a:r>
            <a:r>
              <a:rPr lang="zh-CN" altLang="en-US" b="1" dirty="0">
                <a:solidFill>
                  <a:srgbClr val="0000FF"/>
                </a:solidFill>
                <a:latin typeface="Times New Roman" pitchFamily="18" charset="0"/>
                <a:ea typeface="幼圆" pitchFamily="49" charset="-122"/>
                <a:cs typeface="Times New Roman" pitchFamily="18" charset="0"/>
              </a:rPr>
              <a:t>上的任意解释，</a:t>
            </a:r>
            <a:r>
              <a:rPr lang="en-US" altLang="zh-CN" b="1" dirty="0">
                <a:solidFill>
                  <a:srgbClr val="0000FF"/>
                </a:solidFill>
                <a:latin typeface="Times New Roman" pitchFamily="18" charset="0"/>
                <a:ea typeface="幼圆" pitchFamily="49" charset="-122"/>
                <a:cs typeface="Times New Roman" pitchFamily="18" charset="0"/>
              </a:rPr>
              <a:t>P</a:t>
            </a:r>
            <a:r>
              <a:rPr lang="zh-CN" altLang="en-US" b="1" dirty="0">
                <a:solidFill>
                  <a:srgbClr val="0000FF"/>
                </a:solidFill>
                <a:latin typeface="Times New Roman" pitchFamily="18" charset="0"/>
                <a:ea typeface="幼圆" pitchFamily="49" charset="-122"/>
                <a:cs typeface="Times New Roman" pitchFamily="18" charset="0"/>
              </a:rPr>
              <a:t>与</a:t>
            </a:r>
            <a:r>
              <a:rPr lang="en-US" altLang="zh-CN" b="1" dirty="0">
                <a:solidFill>
                  <a:srgbClr val="0000FF"/>
                </a:solidFill>
                <a:latin typeface="Times New Roman" pitchFamily="18" charset="0"/>
                <a:ea typeface="幼圆" pitchFamily="49" charset="-122"/>
                <a:cs typeface="Times New Roman" pitchFamily="18" charset="0"/>
              </a:rPr>
              <a:t>Q</a:t>
            </a:r>
            <a:r>
              <a:rPr lang="zh-CN" altLang="en-US" b="1" dirty="0">
                <a:solidFill>
                  <a:srgbClr val="0000FF"/>
                </a:solidFill>
                <a:latin typeface="Times New Roman" pitchFamily="18" charset="0"/>
                <a:ea typeface="幼圆" pitchFamily="49" charset="-122"/>
                <a:cs typeface="Times New Roman" pitchFamily="18" charset="0"/>
              </a:rPr>
              <a:t>都有相同的真值，则称</a:t>
            </a:r>
            <a:r>
              <a:rPr lang="en-US" altLang="zh-CN" b="1" dirty="0">
                <a:solidFill>
                  <a:srgbClr val="0000FF"/>
                </a:solidFill>
                <a:latin typeface="Times New Roman" pitchFamily="18" charset="0"/>
                <a:ea typeface="幼圆" pitchFamily="49" charset="-122"/>
                <a:cs typeface="Times New Roman" pitchFamily="18" charset="0"/>
              </a:rPr>
              <a:t>P</a:t>
            </a:r>
            <a:r>
              <a:rPr lang="zh-CN" altLang="en-US" b="1" dirty="0">
                <a:solidFill>
                  <a:srgbClr val="0000FF"/>
                </a:solidFill>
                <a:latin typeface="Times New Roman" pitchFamily="18" charset="0"/>
                <a:ea typeface="幼圆" pitchFamily="49" charset="-122"/>
                <a:cs typeface="Times New Roman" pitchFamily="18" charset="0"/>
              </a:rPr>
              <a:t>与</a:t>
            </a:r>
            <a:r>
              <a:rPr lang="en-US" altLang="zh-CN" b="1" dirty="0">
                <a:solidFill>
                  <a:srgbClr val="0000FF"/>
                </a:solidFill>
                <a:latin typeface="Times New Roman" pitchFamily="18" charset="0"/>
                <a:ea typeface="幼圆" pitchFamily="49" charset="-122"/>
                <a:cs typeface="Times New Roman" pitchFamily="18" charset="0"/>
              </a:rPr>
              <a:t>Q</a:t>
            </a:r>
            <a:r>
              <a:rPr lang="zh-CN" altLang="en-US" b="1" dirty="0">
                <a:solidFill>
                  <a:srgbClr val="0000FF"/>
                </a:solidFill>
                <a:latin typeface="Times New Roman" pitchFamily="18" charset="0"/>
                <a:ea typeface="幼圆" pitchFamily="49" charset="-122"/>
                <a:cs typeface="Times New Roman" pitchFamily="18" charset="0"/>
              </a:rPr>
              <a:t>在</a:t>
            </a:r>
            <a:r>
              <a:rPr lang="en-US" altLang="zh-CN" b="1" dirty="0">
                <a:solidFill>
                  <a:srgbClr val="0000FF"/>
                </a:solidFill>
                <a:latin typeface="Times New Roman" pitchFamily="18" charset="0"/>
                <a:ea typeface="幼圆" pitchFamily="49" charset="-122"/>
                <a:cs typeface="Times New Roman" pitchFamily="18" charset="0"/>
              </a:rPr>
              <a:t>D </a:t>
            </a:r>
            <a:r>
              <a:rPr lang="zh-CN" altLang="en-US" b="1" dirty="0">
                <a:solidFill>
                  <a:srgbClr val="0000FF"/>
                </a:solidFill>
                <a:latin typeface="Times New Roman" pitchFamily="18" charset="0"/>
                <a:ea typeface="幼圆" pitchFamily="49" charset="-122"/>
                <a:cs typeface="Times New Roman" pitchFamily="18" charset="0"/>
              </a:rPr>
              <a:t>上是等价的</a:t>
            </a:r>
            <a:r>
              <a:rPr lang="zh-CN" altLang="en-US" b="1" dirty="0" smtClean="0">
                <a:solidFill>
                  <a:srgbClr val="0000FF"/>
                </a:solidFill>
                <a:latin typeface="Times New Roman" pitchFamily="18" charset="0"/>
                <a:ea typeface="幼圆" pitchFamily="49" charset="-122"/>
                <a:cs typeface="Times New Roman" pitchFamily="18" charset="0"/>
              </a:rPr>
              <a:t>。</a:t>
            </a:r>
            <a:endParaRPr lang="en-US" altLang="zh-CN" b="1" dirty="0" smtClean="0">
              <a:solidFill>
                <a:srgbClr val="0000FF"/>
              </a:solidFill>
              <a:latin typeface="Times New Roman" pitchFamily="18" charset="0"/>
              <a:ea typeface="幼圆" pitchFamily="49" charset="-122"/>
              <a:cs typeface="Times New Roman" pitchFamily="18" charset="0"/>
            </a:endParaRPr>
          </a:p>
          <a:p>
            <a:pPr>
              <a:lnSpc>
                <a:spcPct val="110000"/>
              </a:lnSpc>
            </a:pPr>
            <a:endParaRPr lang="en-US" altLang="zh-CN" b="1" dirty="0" smtClean="0">
              <a:solidFill>
                <a:srgbClr val="0000FF"/>
              </a:solidFill>
              <a:latin typeface="Times New Roman" pitchFamily="18" charset="0"/>
              <a:ea typeface="幼圆" pitchFamily="49" charset="-122"/>
              <a:cs typeface="Times New Roman" pitchFamily="18" charset="0"/>
            </a:endParaRPr>
          </a:p>
          <a:p>
            <a:pPr>
              <a:lnSpc>
                <a:spcPct val="110000"/>
              </a:lnSpc>
            </a:pPr>
            <a:r>
              <a:rPr lang="zh-CN" altLang="en-US" b="1" dirty="0" smtClean="0">
                <a:solidFill>
                  <a:srgbClr val="0000FF"/>
                </a:solidFill>
                <a:latin typeface="Times New Roman" pitchFamily="18" charset="0"/>
                <a:ea typeface="幼圆" pitchFamily="49" charset="-122"/>
                <a:cs typeface="Times New Roman" pitchFamily="18" charset="0"/>
              </a:rPr>
              <a:t>如果</a:t>
            </a:r>
            <a:r>
              <a:rPr lang="en-US" altLang="zh-CN" b="1" dirty="0">
                <a:solidFill>
                  <a:srgbClr val="0000FF"/>
                </a:solidFill>
                <a:latin typeface="Times New Roman" pitchFamily="18" charset="0"/>
                <a:ea typeface="幼圆" pitchFamily="49" charset="-122"/>
                <a:cs typeface="Times New Roman" pitchFamily="18" charset="0"/>
              </a:rPr>
              <a:t>D</a:t>
            </a:r>
            <a:r>
              <a:rPr lang="zh-CN" altLang="en-US" b="1" dirty="0">
                <a:solidFill>
                  <a:srgbClr val="0000FF"/>
                </a:solidFill>
                <a:latin typeface="Times New Roman" pitchFamily="18" charset="0"/>
                <a:ea typeface="幼圆" pitchFamily="49" charset="-122"/>
                <a:cs typeface="Times New Roman" pitchFamily="18" charset="0"/>
              </a:rPr>
              <a:t>是任意非空个体域，则称</a:t>
            </a:r>
            <a:r>
              <a:rPr lang="en-US" altLang="zh-CN" b="1" dirty="0">
                <a:solidFill>
                  <a:srgbClr val="0000FF"/>
                </a:solidFill>
                <a:latin typeface="Times New Roman" pitchFamily="18" charset="0"/>
                <a:ea typeface="幼圆" pitchFamily="49" charset="-122"/>
                <a:cs typeface="Times New Roman" pitchFamily="18" charset="0"/>
              </a:rPr>
              <a:t>P</a:t>
            </a:r>
            <a:r>
              <a:rPr lang="zh-CN" altLang="en-US" b="1" dirty="0">
                <a:solidFill>
                  <a:srgbClr val="0000FF"/>
                </a:solidFill>
                <a:latin typeface="Times New Roman" pitchFamily="18" charset="0"/>
                <a:ea typeface="幼圆" pitchFamily="49" charset="-122"/>
                <a:cs typeface="Times New Roman" pitchFamily="18" charset="0"/>
              </a:rPr>
              <a:t>与</a:t>
            </a:r>
            <a:r>
              <a:rPr lang="en-US" altLang="zh-CN" b="1" dirty="0">
                <a:solidFill>
                  <a:srgbClr val="0000FF"/>
                </a:solidFill>
                <a:latin typeface="Times New Roman" pitchFamily="18" charset="0"/>
                <a:ea typeface="幼圆" pitchFamily="49" charset="-122"/>
                <a:cs typeface="Times New Roman" pitchFamily="18" charset="0"/>
              </a:rPr>
              <a:t>Q</a:t>
            </a:r>
            <a:r>
              <a:rPr lang="zh-CN" altLang="en-US" b="1" dirty="0">
                <a:solidFill>
                  <a:srgbClr val="0000FF"/>
                </a:solidFill>
                <a:latin typeface="Times New Roman" pitchFamily="18" charset="0"/>
                <a:ea typeface="幼圆" pitchFamily="49" charset="-122"/>
                <a:cs typeface="Times New Roman" pitchFamily="18" charset="0"/>
              </a:rPr>
              <a:t>是等价的，记作</a:t>
            </a:r>
            <a:r>
              <a:rPr lang="en-US" altLang="zh-CN" b="1" dirty="0">
                <a:solidFill>
                  <a:srgbClr val="0000FF"/>
                </a:solidFill>
                <a:latin typeface="Times New Roman" pitchFamily="18" charset="0"/>
                <a:ea typeface="幼圆" pitchFamily="49" charset="-122"/>
                <a:cs typeface="Times New Roman" pitchFamily="18" charset="0"/>
              </a:rPr>
              <a:t>P⇔Q</a:t>
            </a:r>
            <a:r>
              <a:rPr lang="zh-CN" altLang="en-US" b="1" dirty="0">
                <a:solidFill>
                  <a:srgbClr val="0000FF"/>
                </a:solidFill>
                <a:latin typeface="Times New Roman" pitchFamily="18" charset="0"/>
                <a:ea typeface="幼圆"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Rectangle 3"/>
          <p:cNvSpPr>
            <a:spLocks noGrp="1" noChangeArrowheads="1"/>
          </p:cNvSpPr>
          <p:nvPr>
            <p:ph type="body" sz="half" idx="1"/>
          </p:nvPr>
        </p:nvSpPr>
        <p:spPr>
          <a:xfrm>
            <a:off x="395537" y="1052513"/>
            <a:ext cx="8208912" cy="5805487"/>
          </a:xfrm>
        </p:spPr>
        <p:txBody>
          <a:bodyPr/>
          <a:lstStyle/>
          <a:p>
            <a:pPr marL="0" indent="0">
              <a:lnSpc>
                <a:spcPct val="80000"/>
              </a:lnSpc>
              <a:buNone/>
            </a:pPr>
            <a:r>
              <a:rPr lang="en-US" altLang="zh-CN" sz="2000" b="1" dirty="0">
                <a:solidFill>
                  <a:srgbClr val="0000CC"/>
                </a:solidFill>
                <a:latin typeface="Times New Roman" pitchFamily="18" charset="0"/>
              </a:rPr>
              <a:t>(1) </a:t>
            </a:r>
            <a:r>
              <a:rPr lang="zh-CN" altLang="en-US" sz="2000" b="1" dirty="0">
                <a:solidFill>
                  <a:srgbClr val="FF0000"/>
                </a:solidFill>
                <a:latin typeface="Times New Roman" pitchFamily="18" charset="0"/>
              </a:rPr>
              <a:t>双重否定律</a:t>
            </a:r>
            <a:r>
              <a:rPr lang="zh-CN" altLang="en-US"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 P ⇔ P</a:t>
            </a:r>
          </a:p>
          <a:p>
            <a:pPr marL="0" indent="0">
              <a:lnSpc>
                <a:spcPct val="80000"/>
              </a:lnSpc>
              <a:buNone/>
            </a:pPr>
            <a:r>
              <a:rPr lang="en-US" altLang="zh-CN" sz="2000" b="1" dirty="0">
                <a:solidFill>
                  <a:srgbClr val="0000CC"/>
                </a:solidFill>
                <a:latin typeface="Times New Roman" pitchFamily="18" charset="0"/>
              </a:rPr>
              <a:t>(2) </a:t>
            </a:r>
            <a:r>
              <a:rPr lang="zh-CN" altLang="en-US" sz="2000" b="1" dirty="0">
                <a:solidFill>
                  <a:srgbClr val="0000CC"/>
                </a:solidFill>
                <a:latin typeface="Times New Roman" pitchFamily="18" charset="0"/>
              </a:rPr>
              <a:t>交换律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P∨Q) ⇔ (Q∨P)</a:t>
            </a:r>
            <a:r>
              <a:rPr lang="zh-CN" altLang="en-US" sz="2000" b="1" dirty="0">
                <a:solidFill>
                  <a:srgbClr val="0000CC"/>
                </a:solidFill>
                <a:latin typeface="Times New Roman" pitchFamily="18" charset="0"/>
              </a:rPr>
              <a:t>， </a:t>
            </a:r>
            <a:r>
              <a:rPr lang="en-US" altLang="zh-CN" sz="2000" b="1" dirty="0">
                <a:solidFill>
                  <a:srgbClr val="0000CC"/>
                </a:solidFill>
                <a:latin typeface="Times New Roman" pitchFamily="18" charset="0"/>
              </a:rPr>
              <a:t>( P∧Q) ⇔ ( Q∧P)</a:t>
            </a:r>
          </a:p>
          <a:p>
            <a:pPr marL="0" indent="0">
              <a:lnSpc>
                <a:spcPct val="80000"/>
              </a:lnSpc>
              <a:buNone/>
            </a:pPr>
            <a:r>
              <a:rPr lang="en-US" altLang="zh-CN" sz="2000" b="1" dirty="0">
                <a:solidFill>
                  <a:srgbClr val="0000CC"/>
                </a:solidFill>
                <a:latin typeface="Times New Roman" pitchFamily="18" charset="0"/>
              </a:rPr>
              <a:t>(3) </a:t>
            </a:r>
            <a:r>
              <a:rPr lang="zh-CN" altLang="en-US" sz="2000" b="1" dirty="0">
                <a:solidFill>
                  <a:srgbClr val="0000CC"/>
                </a:solidFill>
                <a:latin typeface="Times New Roman" pitchFamily="18" charset="0"/>
              </a:rPr>
              <a:t>结合律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a:t>
            </a:r>
            <a:r>
              <a:rPr lang="en-US" altLang="zh-CN" sz="2000" b="1" dirty="0">
                <a:solidFill>
                  <a:srgbClr val="0000CC"/>
                </a:solidFill>
                <a:latin typeface="Times New Roman" pitchFamily="18" charset="0"/>
              </a:rPr>
              <a:t>P∨Q)∨R ⇔ P∨(Q∨R) </a:t>
            </a:r>
          </a:p>
          <a:p>
            <a:pPr marL="0" indent="0">
              <a:lnSpc>
                <a:spcPct val="80000"/>
              </a:lnSpc>
              <a:buNone/>
            </a:pPr>
            <a:r>
              <a:rPr lang="en-US" altLang="zh-CN"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a:t>
            </a:r>
            <a:r>
              <a:rPr lang="en-US" altLang="zh-CN" sz="2000" b="1" dirty="0">
                <a:solidFill>
                  <a:srgbClr val="0000CC"/>
                </a:solidFill>
                <a:latin typeface="Times New Roman" pitchFamily="18" charset="0"/>
              </a:rPr>
              <a:t>P∧Q)∧R ⇔ P∧(Q∧R)</a:t>
            </a:r>
          </a:p>
          <a:p>
            <a:pPr marL="0" indent="0">
              <a:lnSpc>
                <a:spcPct val="80000"/>
              </a:lnSpc>
              <a:buNone/>
            </a:pPr>
            <a:r>
              <a:rPr lang="en-US" altLang="zh-CN" sz="2000" b="1" dirty="0">
                <a:solidFill>
                  <a:srgbClr val="0000CC"/>
                </a:solidFill>
                <a:latin typeface="Times New Roman" pitchFamily="18" charset="0"/>
              </a:rPr>
              <a:t>(4) </a:t>
            </a:r>
            <a:r>
              <a:rPr lang="zh-CN" altLang="en-US" sz="2000" b="1" dirty="0">
                <a:solidFill>
                  <a:srgbClr val="FF0000"/>
                </a:solidFill>
                <a:latin typeface="Times New Roman" pitchFamily="18" charset="0"/>
              </a:rPr>
              <a:t>分配律</a:t>
            </a:r>
            <a:r>
              <a:rPr lang="zh-CN" altLang="en-US"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P</a:t>
            </a:r>
            <a:r>
              <a:rPr lang="en-US" altLang="zh-CN" sz="2000" b="1" dirty="0">
                <a:solidFill>
                  <a:srgbClr val="0000CC"/>
                </a:solidFill>
                <a:latin typeface="Times New Roman" pitchFamily="18" charset="0"/>
              </a:rPr>
              <a:t>∨(Q∧R) ⇔ (P∨Q)∧(P∨R)</a:t>
            </a:r>
          </a:p>
          <a:p>
            <a:pPr marL="0" indent="0">
              <a:lnSpc>
                <a:spcPct val="80000"/>
              </a:lnSpc>
              <a:buNone/>
            </a:pPr>
            <a:r>
              <a:rPr lang="en-US" altLang="zh-CN" sz="2000" b="1" dirty="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P</a:t>
            </a:r>
            <a:r>
              <a:rPr lang="en-US" altLang="zh-CN" sz="2000" b="1" dirty="0">
                <a:solidFill>
                  <a:srgbClr val="0000CC"/>
                </a:solidFill>
                <a:latin typeface="Times New Roman" pitchFamily="18" charset="0"/>
              </a:rPr>
              <a:t>∧(Q∨R) ⇔ (P∧Q)∨(P∧R)</a:t>
            </a:r>
          </a:p>
          <a:p>
            <a:pPr marL="0" indent="0">
              <a:lnSpc>
                <a:spcPct val="80000"/>
              </a:lnSpc>
              <a:buNone/>
            </a:pPr>
            <a:r>
              <a:rPr lang="en-US" altLang="zh-CN" sz="2000" b="1" dirty="0">
                <a:solidFill>
                  <a:srgbClr val="0000CC"/>
                </a:solidFill>
                <a:latin typeface="Times New Roman" pitchFamily="18" charset="0"/>
              </a:rPr>
              <a:t>(5)</a:t>
            </a:r>
            <a:r>
              <a:rPr lang="zh-CN" altLang="zh-CN" sz="2000" b="1" dirty="0">
                <a:solidFill>
                  <a:srgbClr val="FF0000"/>
                </a:solidFill>
                <a:latin typeface="Times New Roman" pitchFamily="18" charset="0"/>
              </a:rPr>
              <a:t>德摩根(否定)</a:t>
            </a:r>
            <a:r>
              <a:rPr lang="zh-CN" altLang="en-US" sz="2000" b="1" dirty="0">
                <a:solidFill>
                  <a:srgbClr val="FF0000"/>
                </a:solidFill>
                <a:latin typeface="Times New Roman" pitchFamily="18" charset="0"/>
              </a:rPr>
              <a:t>律</a:t>
            </a:r>
            <a:r>
              <a:rPr lang="zh-CN" altLang="en-US"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(P∨Q) ⇔ </a:t>
            </a:r>
            <a:r>
              <a:rPr lang="en-US" altLang="zh-CN" sz="2000" dirty="0">
                <a:solidFill>
                  <a:srgbClr val="0000CC"/>
                </a:solidFill>
                <a:latin typeface="Times New Roman" pitchFamily="18" charset="0"/>
              </a:rPr>
              <a:t>¬ P∧ ¬ Q</a:t>
            </a:r>
            <a:endParaRPr lang="en-US" altLang="zh-CN" sz="2000" b="1" dirty="0">
              <a:solidFill>
                <a:srgbClr val="0000CC"/>
              </a:solidFill>
              <a:latin typeface="Times New Roman" pitchFamily="18" charset="0"/>
            </a:endParaRPr>
          </a:p>
          <a:p>
            <a:pPr marL="0" indent="0">
              <a:lnSpc>
                <a:spcPct val="80000"/>
              </a:lnSpc>
              <a:buNone/>
            </a:pPr>
            <a:r>
              <a:rPr lang="en-US" altLang="zh-CN" sz="2000" b="1" dirty="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 </a:t>
            </a:r>
            <a:r>
              <a:rPr lang="en-US" altLang="zh-CN" sz="2000" b="1" dirty="0">
                <a:solidFill>
                  <a:srgbClr val="0000CC"/>
                </a:solidFill>
                <a:latin typeface="Times New Roman" pitchFamily="18" charset="0"/>
              </a:rPr>
              <a:t>(P∧Q) ⇔ </a:t>
            </a:r>
            <a:r>
              <a:rPr lang="en-US" altLang="zh-CN" sz="2000" dirty="0">
                <a:solidFill>
                  <a:srgbClr val="0000CC"/>
                </a:solidFill>
                <a:latin typeface="Times New Roman" pitchFamily="18" charset="0"/>
              </a:rPr>
              <a:t>¬ P∨ ¬ Q</a:t>
            </a:r>
            <a:endParaRPr lang="en-US" altLang="zh-CN" sz="2000" b="1" dirty="0">
              <a:solidFill>
                <a:srgbClr val="0000CC"/>
              </a:solidFill>
              <a:latin typeface="Times New Roman" pitchFamily="18" charset="0"/>
            </a:endParaRPr>
          </a:p>
          <a:p>
            <a:pPr marL="0" indent="0">
              <a:lnSpc>
                <a:spcPct val="80000"/>
              </a:lnSpc>
              <a:buNone/>
            </a:pPr>
            <a:r>
              <a:rPr lang="en-US" altLang="zh-CN" sz="2000" b="1" dirty="0">
                <a:solidFill>
                  <a:srgbClr val="0000CC"/>
                </a:solidFill>
                <a:latin typeface="Times New Roman" pitchFamily="18" charset="0"/>
              </a:rPr>
              <a:t>(6) </a:t>
            </a:r>
            <a:r>
              <a:rPr lang="zh-CN" altLang="en-US" sz="2000" b="1" dirty="0">
                <a:solidFill>
                  <a:srgbClr val="0000CC"/>
                </a:solidFill>
                <a:latin typeface="Times New Roman" pitchFamily="18" charset="0"/>
              </a:rPr>
              <a:t>吸收律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P</a:t>
            </a:r>
            <a:r>
              <a:rPr lang="en-US" altLang="zh-CN" sz="2000" b="1" dirty="0">
                <a:solidFill>
                  <a:srgbClr val="0000CC"/>
                </a:solidFill>
                <a:latin typeface="Times New Roman" pitchFamily="18" charset="0"/>
              </a:rPr>
              <a:t>∨(P∧Q) ⇔ P    </a:t>
            </a:r>
          </a:p>
          <a:p>
            <a:pPr marL="0" indent="0">
              <a:lnSpc>
                <a:spcPct val="80000"/>
              </a:lnSpc>
              <a:buNone/>
            </a:pPr>
            <a:r>
              <a:rPr lang="en-US" altLang="zh-CN" sz="2000" b="1" dirty="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P</a:t>
            </a:r>
            <a:r>
              <a:rPr lang="en-US" altLang="zh-CN" sz="2000" b="1" dirty="0">
                <a:solidFill>
                  <a:srgbClr val="0000CC"/>
                </a:solidFill>
                <a:latin typeface="Times New Roman" pitchFamily="18" charset="0"/>
              </a:rPr>
              <a:t>∧(P∨Q) ⇔ P</a:t>
            </a:r>
          </a:p>
          <a:p>
            <a:pPr marL="0" indent="0">
              <a:lnSpc>
                <a:spcPct val="80000"/>
              </a:lnSpc>
              <a:buNone/>
            </a:pPr>
            <a:r>
              <a:rPr lang="en-US" altLang="zh-CN" sz="2000" b="1" dirty="0">
                <a:solidFill>
                  <a:srgbClr val="0000CC"/>
                </a:solidFill>
                <a:latin typeface="Times New Roman" pitchFamily="18" charset="0"/>
              </a:rPr>
              <a:t>(7) </a:t>
            </a:r>
            <a:r>
              <a:rPr lang="zh-CN" altLang="en-US" sz="2000" b="1" dirty="0">
                <a:solidFill>
                  <a:srgbClr val="0000CC"/>
                </a:solidFill>
                <a:latin typeface="Times New Roman" pitchFamily="18" charset="0"/>
              </a:rPr>
              <a:t>补余律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P</a:t>
            </a:r>
            <a:r>
              <a:rPr lang="en-US" altLang="zh-CN" sz="2000" b="1" dirty="0">
                <a:solidFill>
                  <a:srgbClr val="0000CC"/>
                </a:solidFill>
                <a:latin typeface="Times New Roman" pitchFamily="18" charset="0"/>
              </a:rPr>
              <a:t>∨ ¬ P ⇔ T,   P∧ ¬P ⇔ F </a:t>
            </a:r>
          </a:p>
          <a:p>
            <a:pPr marL="0" indent="0">
              <a:lnSpc>
                <a:spcPct val="80000"/>
              </a:lnSpc>
              <a:buNone/>
            </a:pPr>
            <a:r>
              <a:rPr lang="en-US" altLang="zh-CN" sz="2000" b="1" dirty="0">
                <a:solidFill>
                  <a:srgbClr val="0000CC"/>
                </a:solidFill>
                <a:latin typeface="Times New Roman" pitchFamily="18" charset="0"/>
              </a:rPr>
              <a:t>(8) </a:t>
            </a:r>
            <a:r>
              <a:rPr lang="zh-CN" altLang="en-US" sz="2000" b="1" dirty="0">
                <a:solidFill>
                  <a:srgbClr val="0000CC"/>
                </a:solidFill>
                <a:latin typeface="Times New Roman" pitchFamily="18" charset="0"/>
              </a:rPr>
              <a:t>连词化归律       </a:t>
            </a:r>
            <a:r>
              <a:rPr lang="zh-CN" altLang="en-US" sz="2000" b="1" dirty="0" smtClean="0">
                <a:solidFill>
                  <a:srgbClr val="0000CC"/>
                </a:solidFill>
                <a:latin typeface="Times New Roman" pitchFamily="18" charset="0"/>
              </a:rPr>
              <a:t> </a:t>
            </a:r>
            <a:r>
              <a:rPr lang="en-US" altLang="zh-CN" sz="2000" b="1" dirty="0" smtClean="0">
                <a:solidFill>
                  <a:srgbClr val="FF0000"/>
                </a:solidFill>
                <a:latin typeface="Times New Roman" pitchFamily="18" charset="0"/>
              </a:rPr>
              <a:t>P</a:t>
            </a:r>
            <a:r>
              <a:rPr lang="en-US" altLang="zh-CN" sz="2000" b="1" dirty="0">
                <a:solidFill>
                  <a:srgbClr val="FF0000"/>
                </a:solidFill>
                <a:latin typeface="Times New Roman" pitchFamily="18" charset="0"/>
              </a:rPr>
              <a:t>→Q ⇔ ¬P∨Q</a:t>
            </a:r>
          </a:p>
          <a:p>
            <a:pPr marL="0" indent="0">
              <a:lnSpc>
                <a:spcPct val="80000"/>
              </a:lnSpc>
              <a:buNone/>
            </a:pPr>
            <a:r>
              <a:rPr lang="en-US" altLang="zh-CN"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P</a:t>
            </a:r>
            <a:r>
              <a:rPr lang="en-US" altLang="zh-CN" sz="2000" b="1" dirty="0">
                <a:solidFill>
                  <a:srgbClr val="0000CC"/>
                </a:solidFill>
                <a:latin typeface="Times New Roman" pitchFamily="18" charset="0"/>
                <a:cs typeface="Arial" charset="0"/>
              </a:rPr>
              <a:t>↔</a:t>
            </a:r>
            <a:r>
              <a:rPr lang="en-US" altLang="zh-CN" sz="2000" b="1" dirty="0">
                <a:solidFill>
                  <a:srgbClr val="0000CC"/>
                </a:solidFill>
                <a:latin typeface="Times New Roman" pitchFamily="18" charset="0"/>
              </a:rPr>
              <a:t>Q ⇔ (P→Q)∧(Q→P)</a:t>
            </a:r>
          </a:p>
          <a:p>
            <a:pPr marL="0" indent="0">
              <a:lnSpc>
                <a:spcPct val="80000"/>
              </a:lnSpc>
              <a:buNone/>
            </a:pPr>
            <a:r>
              <a:rPr lang="en-US" altLang="zh-CN" sz="2000" b="1" dirty="0">
                <a:solidFill>
                  <a:srgbClr val="0000CC"/>
                </a:solidFill>
                <a:latin typeface="Times New Roman" pitchFamily="18" charset="0"/>
              </a:rPr>
              <a:t>                              </a:t>
            </a:r>
            <a:r>
              <a:rPr lang="zh-CN" altLang="en-US" sz="2000"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P</a:t>
            </a:r>
            <a:r>
              <a:rPr lang="en-US" altLang="zh-CN" sz="2000" b="1" dirty="0">
                <a:solidFill>
                  <a:srgbClr val="0000CC"/>
                </a:solidFill>
                <a:latin typeface="Times New Roman" pitchFamily="18" charset="0"/>
                <a:cs typeface="Arial" charset="0"/>
              </a:rPr>
              <a:t>↔</a:t>
            </a:r>
            <a:r>
              <a:rPr lang="en-US" altLang="zh-CN" sz="2000" b="1" dirty="0">
                <a:solidFill>
                  <a:srgbClr val="0000CC"/>
                </a:solidFill>
                <a:latin typeface="Times New Roman" pitchFamily="18" charset="0"/>
              </a:rPr>
              <a:t>Q ⇔ (P∧Q)∨(¬ Q∧ ¬ P)</a:t>
            </a:r>
          </a:p>
          <a:p>
            <a:pPr marL="0" indent="0">
              <a:lnSpc>
                <a:spcPct val="80000"/>
              </a:lnSpc>
              <a:buNone/>
            </a:pPr>
            <a:r>
              <a:rPr lang="en-US" altLang="zh-CN" sz="2000" b="1" dirty="0">
                <a:solidFill>
                  <a:srgbClr val="0000CC"/>
                </a:solidFill>
                <a:latin typeface="Times New Roman" pitchFamily="18" charset="0"/>
              </a:rPr>
              <a:t>(9) </a:t>
            </a:r>
            <a:r>
              <a:rPr lang="zh-CN" altLang="en-US" sz="2000" b="1" dirty="0">
                <a:solidFill>
                  <a:srgbClr val="FF0000"/>
                </a:solidFill>
                <a:latin typeface="Times New Roman" pitchFamily="18" charset="0"/>
              </a:rPr>
              <a:t>量词转换律</a:t>
            </a:r>
            <a:r>
              <a:rPr lang="zh-CN" altLang="en-US"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a:t>
            </a:r>
            <a:r>
              <a:rPr lang="en-US" altLang="zh-CN" sz="2000" b="1" dirty="0">
                <a:solidFill>
                  <a:srgbClr val="0000CC"/>
                </a:solidFill>
                <a:latin typeface="Times New Roman" pitchFamily="18" charset="0"/>
                <a:ea typeface="Batang" pitchFamily="18" charset="-127"/>
              </a:rPr>
              <a:t>∃</a:t>
            </a:r>
            <a:r>
              <a:rPr lang="en-US" altLang="zh-CN" sz="2000" b="1" dirty="0">
                <a:solidFill>
                  <a:srgbClr val="0000CC"/>
                </a:solidFill>
                <a:latin typeface="Times New Roman" pitchFamily="18" charset="0"/>
              </a:rPr>
              <a:t>x)P ⇔ (∀x)( ¬ P)</a:t>
            </a:r>
          </a:p>
          <a:p>
            <a:pPr marL="0" indent="0">
              <a:lnSpc>
                <a:spcPct val="80000"/>
              </a:lnSpc>
              <a:buNone/>
            </a:pPr>
            <a:r>
              <a:rPr lang="en-US" altLang="zh-CN"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(∀x)P ⇔ (</a:t>
            </a:r>
            <a:r>
              <a:rPr lang="en-US" altLang="zh-CN" sz="2000" b="1" dirty="0">
                <a:solidFill>
                  <a:srgbClr val="0000CC"/>
                </a:solidFill>
                <a:latin typeface="Times New Roman" pitchFamily="18" charset="0"/>
                <a:ea typeface="Batang" pitchFamily="18" charset="-127"/>
              </a:rPr>
              <a:t>∃</a:t>
            </a:r>
            <a:r>
              <a:rPr lang="en-US" altLang="zh-CN" sz="2000" b="1" dirty="0">
                <a:solidFill>
                  <a:srgbClr val="0000CC"/>
                </a:solidFill>
                <a:latin typeface="Times New Roman" pitchFamily="18" charset="0"/>
              </a:rPr>
              <a:t>x) (¬ P)</a:t>
            </a:r>
          </a:p>
          <a:p>
            <a:pPr marL="0" indent="0">
              <a:lnSpc>
                <a:spcPct val="80000"/>
              </a:lnSpc>
              <a:buNone/>
            </a:pPr>
            <a:r>
              <a:rPr lang="en-US" altLang="zh-CN" sz="2000" b="1" dirty="0">
                <a:solidFill>
                  <a:srgbClr val="0000CC"/>
                </a:solidFill>
                <a:latin typeface="Times New Roman" pitchFamily="18" charset="0"/>
              </a:rPr>
              <a:t>(10) </a:t>
            </a:r>
            <a:r>
              <a:rPr lang="zh-CN" altLang="en-US" sz="2000" b="1" dirty="0">
                <a:solidFill>
                  <a:srgbClr val="FF0000"/>
                </a:solidFill>
                <a:latin typeface="Times New Roman" pitchFamily="18" charset="0"/>
              </a:rPr>
              <a:t>量词分配律</a:t>
            </a:r>
            <a:r>
              <a:rPr lang="zh-CN" altLang="en-US"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a:t>
            </a:r>
            <a:r>
              <a:rPr lang="en-US" altLang="zh-CN" sz="2000" b="1" dirty="0">
                <a:solidFill>
                  <a:srgbClr val="0000CC"/>
                </a:solidFill>
                <a:latin typeface="Times New Roman" pitchFamily="18" charset="0"/>
              </a:rPr>
              <a:t>∀x) (P∧Q) ⇔ (∀x)P∧(∀x)Q</a:t>
            </a:r>
          </a:p>
          <a:p>
            <a:pPr marL="0" indent="0">
              <a:lnSpc>
                <a:spcPct val="80000"/>
              </a:lnSpc>
              <a:buNone/>
            </a:pPr>
            <a:r>
              <a:rPr lang="en-US" altLang="zh-CN" sz="2000" b="1" dirty="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zh-CN" altLang="en-US" sz="2000" b="1" dirty="0" smtClean="0">
                <a:solidFill>
                  <a:srgbClr val="0000CC"/>
                </a:solidFill>
                <a:latin typeface="Times New Roman" pitchFamily="18" charset="0"/>
              </a:rPr>
              <a:t> </a:t>
            </a:r>
            <a:r>
              <a:rPr lang="en-US" altLang="zh-CN" sz="2000" b="1" dirty="0" smtClean="0">
                <a:solidFill>
                  <a:srgbClr val="0000CC"/>
                </a:solidFill>
                <a:latin typeface="Times New Roman" pitchFamily="18" charset="0"/>
              </a:rPr>
              <a:t> </a:t>
            </a:r>
            <a:r>
              <a:rPr lang="en-US" altLang="zh-CN" sz="2000" b="1" dirty="0">
                <a:solidFill>
                  <a:srgbClr val="0000CC"/>
                </a:solidFill>
                <a:latin typeface="Times New Roman" pitchFamily="18" charset="0"/>
              </a:rPr>
              <a:t>(</a:t>
            </a:r>
            <a:r>
              <a:rPr lang="en-US" altLang="zh-CN" sz="2000" b="1" dirty="0">
                <a:solidFill>
                  <a:srgbClr val="0000CC"/>
                </a:solidFill>
                <a:latin typeface="Times New Roman" pitchFamily="18" charset="0"/>
                <a:ea typeface="Batang" pitchFamily="18" charset="-127"/>
              </a:rPr>
              <a:t>∃</a:t>
            </a:r>
            <a:r>
              <a:rPr lang="en-US" altLang="zh-CN" sz="2000" b="1" dirty="0">
                <a:solidFill>
                  <a:srgbClr val="0000CC"/>
                </a:solidFill>
                <a:latin typeface="Times New Roman" pitchFamily="18" charset="0"/>
              </a:rPr>
              <a:t>x) (P∨Q) ⇔ (</a:t>
            </a:r>
            <a:r>
              <a:rPr lang="en-US" altLang="zh-CN" sz="2000" b="1" dirty="0">
                <a:solidFill>
                  <a:srgbClr val="0000CC"/>
                </a:solidFill>
                <a:latin typeface="Times New Roman" pitchFamily="18" charset="0"/>
                <a:ea typeface="Batang" pitchFamily="18" charset="-127"/>
              </a:rPr>
              <a:t>∃</a:t>
            </a:r>
            <a:r>
              <a:rPr lang="en-US" altLang="zh-CN" sz="2000" b="1" dirty="0">
                <a:solidFill>
                  <a:srgbClr val="0000CC"/>
                </a:solidFill>
                <a:latin typeface="Times New Roman" pitchFamily="18" charset="0"/>
              </a:rPr>
              <a:t>x)P∨(</a:t>
            </a:r>
            <a:r>
              <a:rPr lang="en-US" altLang="zh-CN" sz="2000" b="1" dirty="0">
                <a:solidFill>
                  <a:srgbClr val="0000CC"/>
                </a:solidFill>
                <a:latin typeface="Times New Roman" pitchFamily="18" charset="0"/>
                <a:ea typeface="Batang" pitchFamily="18" charset="-127"/>
              </a:rPr>
              <a:t>∃</a:t>
            </a:r>
            <a:r>
              <a:rPr lang="en-US" altLang="zh-CN" sz="2000" b="1" dirty="0">
                <a:solidFill>
                  <a:srgbClr val="0000CC"/>
                </a:solidFill>
                <a:latin typeface="Times New Roman" pitchFamily="18" charset="0"/>
              </a:rPr>
              <a:t>x)Q</a:t>
            </a:r>
          </a:p>
        </p:txBody>
      </p:sp>
      <p:sp>
        <p:nvSpPr>
          <p:cNvPr id="653322" name="Text Box 10"/>
          <p:cNvSpPr txBox="1">
            <a:spLocks noChangeArrowheads="1"/>
          </p:cNvSpPr>
          <p:nvPr/>
        </p:nvSpPr>
        <p:spPr bwMode="auto">
          <a:xfrm>
            <a:off x="6156325" y="3141663"/>
            <a:ext cx="2592388"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00"/>
                </a:solidFill>
              </a:rPr>
              <a:t>置换律：</a:t>
            </a:r>
            <a:br>
              <a:rPr lang="zh-CN" altLang="en-US" b="1">
                <a:solidFill>
                  <a:srgbClr val="000000"/>
                </a:solidFill>
              </a:rPr>
            </a:br>
            <a:r>
              <a:rPr lang="en-US" altLang="zh-CN" b="1">
                <a:solidFill>
                  <a:srgbClr val="000000"/>
                </a:solidFill>
              </a:rPr>
              <a:t>(P</a:t>
            </a:r>
            <a:r>
              <a:rPr lang="en-US" altLang="zh-CN" b="1"/>
              <a:t>→</a:t>
            </a:r>
            <a:r>
              <a:rPr lang="en-US" altLang="zh-CN" b="1">
                <a:solidFill>
                  <a:srgbClr val="000000"/>
                </a:solidFill>
              </a:rPr>
              <a:t>Q) </a:t>
            </a:r>
            <a:r>
              <a:rPr lang="en-US" altLang="zh-CN" b="1">
                <a:solidFill>
                  <a:srgbClr val="0000CC"/>
                </a:solidFill>
              </a:rPr>
              <a:t>⇔</a:t>
            </a:r>
            <a:r>
              <a:rPr lang="en-US" altLang="zh-CN" b="1">
                <a:solidFill>
                  <a:srgbClr val="000000"/>
                </a:solidFill>
              </a:rPr>
              <a:t> (</a:t>
            </a:r>
            <a:r>
              <a:rPr lang="en-US" altLang="zh-CN" b="1">
                <a:solidFill>
                  <a:srgbClr val="0000CC"/>
                </a:solidFill>
              </a:rPr>
              <a:t>¬</a:t>
            </a:r>
            <a:r>
              <a:rPr lang="en-US" altLang="zh-CN" b="1">
                <a:solidFill>
                  <a:srgbClr val="000000"/>
                </a:solidFill>
              </a:rPr>
              <a:t>Q</a:t>
            </a:r>
            <a:r>
              <a:rPr lang="en-US" altLang="zh-CN" b="1"/>
              <a:t>→</a:t>
            </a:r>
            <a:r>
              <a:rPr lang="en-US" altLang="zh-CN" b="1">
                <a:solidFill>
                  <a:srgbClr val="0000CC"/>
                </a:solidFill>
              </a:rPr>
              <a:t>¬</a:t>
            </a:r>
            <a:r>
              <a:rPr lang="en-US" altLang="zh-CN" b="1">
                <a:solidFill>
                  <a:srgbClr val="000000"/>
                </a:solidFill>
              </a:rPr>
              <a:t>P)</a:t>
            </a:r>
          </a:p>
        </p:txBody>
      </p:sp>
      <p:sp>
        <p:nvSpPr>
          <p:cNvPr id="10" name="Rectangle 2"/>
          <p:cNvSpPr>
            <a:spLocks noGrp="1" noChangeArrowheads="1"/>
          </p:cNvSpPr>
          <p:nvPr>
            <p:ph type="title"/>
          </p:nvPr>
        </p:nvSpPr>
        <p:spPr>
          <a:xfrm>
            <a:off x="0" y="0"/>
            <a:ext cx="9144000" cy="1196975"/>
          </a:xfrm>
        </p:spPr>
        <p:txBody>
          <a:bodyPr/>
          <a:lstStyle/>
          <a:p>
            <a:r>
              <a:rPr lang="zh-CN" altLang="en-US" sz="4000" b="1" dirty="0" smtClean="0">
                <a:solidFill>
                  <a:schemeClr val="accent2"/>
                </a:solidFill>
                <a:latin typeface="Times New Roman" pitchFamily="18" charset="0"/>
                <a:ea typeface="方正姚体" pitchFamily="2" charset="-122"/>
                <a:cs typeface="Times New Roman" pitchFamily="18" charset="0"/>
              </a:rPr>
              <a:t>常用的等价式</a:t>
            </a:r>
            <a:endParaRPr lang="en-US" altLang="zh-CN" sz="4000" b="1" dirty="0">
              <a:solidFill>
                <a:schemeClr val="accent2"/>
              </a:solidFill>
              <a:latin typeface="Times New Roman" pitchFamily="18" charset="0"/>
              <a:ea typeface="方正姚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0" y="0"/>
            <a:ext cx="9144000" cy="1052513"/>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谓词公式的永真蕴含式</a:t>
            </a:r>
          </a:p>
        </p:txBody>
      </p:sp>
      <p:sp>
        <p:nvSpPr>
          <p:cNvPr id="654339" name="Rectangle 3"/>
          <p:cNvSpPr>
            <a:spLocks noGrp="1" noChangeArrowheads="1"/>
          </p:cNvSpPr>
          <p:nvPr>
            <p:ph type="body" sz="half" idx="1"/>
          </p:nvPr>
        </p:nvSpPr>
        <p:spPr>
          <a:xfrm>
            <a:off x="0" y="1052513"/>
            <a:ext cx="9144000" cy="5112791"/>
          </a:xfrm>
        </p:spPr>
        <p:txBody>
          <a:bodyPr/>
          <a:lstStyle/>
          <a:p>
            <a:r>
              <a:rPr lang="zh-CN" altLang="en-US" sz="2000" b="1" dirty="0" smtClean="0">
                <a:solidFill>
                  <a:srgbClr val="C00000"/>
                </a:solidFill>
                <a:latin typeface="幼圆" pitchFamily="49" charset="-122"/>
                <a:ea typeface="幼圆" pitchFamily="49" charset="-122"/>
              </a:rPr>
              <a:t>永真蕴含：</a:t>
            </a:r>
            <a:r>
              <a:rPr lang="zh-CN" altLang="en-US" sz="2000" b="1" dirty="0" smtClean="0">
                <a:latin typeface="幼圆" pitchFamily="49" charset="-122"/>
                <a:ea typeface="幼圆" pitchFamily="49" charset="-122"/>
              </a:rPr>
              <a:t>对</a:t>
            </a:r>
            <a:r>
              <a:rPr lang="zh-CN" altLang="en-US" sz="2000" b="1" dirty="0">
                <a:latin typeface="幼圆" pitchFamily="49" charset="-122"/>
                <a:ea typeface="幼圆" pitchFamily="49" charset="-122"/>
              </a:rPr>
              <a:t>谓词公式</a:t>
            </a:r>
            <a:r>
              <a:rPr lang="en-US" altLang="zh-CN" sz="2000" b="1" dirty="0">
                <a:latin typeface="幼圆" pitchFamily="49" charset="-122"/>
                <a:ea typeface="幼圆" pitchFamily="49" charset="-122"/>
              </a:rPr>
              <a:t>P</a:t>
            </a:r>
            <a:r>
              <a:rPr lang="zh-CN" altLang="en-US" sz="2000" b="1" dirty="0">
                <a:latin typeface="幼圆" pitchFamily="49" charset="-122"/>
                <a:ea typeface="幼圆" pitchFamily="49" charset="-122"/>
              </a:rPr>
              <a:t>和</a:t>
            </a:r>
            <a:r>
              <a:rPr lang="en-US" altLang="zh-CN" sz="2000" b="1" dirty="0">
                <a:latin typeface="幼圆" pitchFamily="49" charset="-122"/>
                <a:ea typeface="幼圆" pitchFamily="49" charset="-122"/>
              </a:rPr>
              <a:t>Q</a:t>
            </a:r>
            <a:r>
              <a:rPr lang="zh-CN" altLang="en-US" sz="2000" b="1" dirty="0">
                <a:latin typeface="幼圆" pitchFamily="49" charset="-122"/>
                <a:ea typeface="幼圆" pitchFamily="49" charset="-122"/>
              </a:rPr>
              <a:t>，如果</a:t>
            </a:r>
            <a:r>
              <a:rPr lang="en-US" altLang="zh-CN" sz="2000" b="1" dirty="0">
                <a:latin typeface="幼圆" pitchFamily="49" charset="-122"/>
                <a:ea typeface="幼圆" pitchFamily="49" charset="-122"/>
              </a:rPr>
              <a:t>P→Q</a:t>
            </a:r>
            <a:r>
              <a:rPr lang="zh-CN" altLang="en-US" sz="2000" b="1" dirty="0">
                <a:latin typeface="幼圆" pitchFamily="49" charset="-122"/>
                <a:ea typeface="幼圆" pitchFamily="49" charset="-122"/>
              </a:rPr>
              <a:t>永真，则称</a:t>
            </a:r>
            <a:r>
              <a:rPr lang="en-US" altLang="zh-CN" sz="2000" b="1" dirty="0">
                <a:latin typeface="幼圆" pitchFamily="49" charset="-122"/>
                <a:ea typeface="幼圆" pitchFamily="49" charset="-122"/>
              </a:rPr>
              <a:t>P </a:t>
            </a:r>
            <a:r>
              <a:rPr lang="zh-CN" altLang="en-US" sz="2000" b="1" dirty="0">
                <a:latin typeface="幼圆" pitchFamily="49" charset="-122"/>
                <a:ea typeface="幼圆" pitchFamily="49" charset="-122"/>
              </a:rPr>
              <a:t>永真蕴含</a:t>
            </a:r>
            <a:r>
              <a:rPr lang="en-US" altLang="zh-CN" sz="2000" b="1" dirty="0">
                <a:latin typeface="幼圆" pitchFamily="49" charset="-122"/>
                <a:ea typeface="幼圆" pitchFamily="49" charset="-122"/>
              </a:rPr>
              <a:t>Q</a:t>
            </a:r>
            <a:r>
              <a:rPr lang="zh-CN" altLang="en-US" sz="2000" b="1" dirty="0">
                <a:latin typeface="幼圆" pitchFamily="49" charset="-122"/>
                <a:ea typeface="幼圆" pitchFamily="49" charset="-122"/>
              </a:rPr>
              <a:t>，且称</a:t>
            </a:r>
            <a:r>
              <a:rPr lang="en-US" altLang="zh-CN" sz="2000" b="1" dirty="0">
                <a:latin typeface="幼圆" pitchFamily="49" charset="-122"/>
                <a:ea typeface="幼圆" pitchFamily="49" charset="-122"/>
              </a:rPr>
              <a:t>Q</a:t>
            </a:r>
            <a:r>
              <a:rPr lang="zh-CN" altLang="en-US" sz="2000" b="1" dirty="0">
                <a:latin typeface="幼圆" pitchFamily="49" charset="-122"/>
                <a:ea typeface="幼圆" pitchFamily="49" charset="-122"/>
              </a:rPr>
              <a:t>为</a:t>
            </a:r>
            <a:r>
              <a:rPr lang="en-US" altLang="zh-CN" sz="2000" b="1" dirty="0">
                <a:latin typeface="幼圆" pitchFamily="49" charset="-122"/>
                <a:ea typeface="幼圆" pitchFamily="49" charset="-122"/>
              </a:rPr>
              <a:t>P</a:t>
            </a:r>
            <a:r>
              <a:rPr lang="zh-CN" altLang="en-US" sz="2000" b="1" dirty="0">
                <a:latin typeface="幼圆" pitchFamily="49" charset="-122"/>
                <a:ea typeface="幼圆" pitchFamily="49" charset="-122"/>
              </a:rPr>
              <a:t>的逻辑结论，</a:t>
            </a:r>
            <a:r>
              <a:rPr lang="en-US" altLang="zh-CN" sz="2000" b="1" dirty="0">
                <a:latin typeface="幼圆" pitchFamily="49" charset="-122"/>
                <a:ea typeface="幼圆" pitchFamily="49" charset="-122"/>
              </a:rPr>
              <a:t>P</a:t>
            </a:r>
            <a:r>
              <a:rPr lang="zh-CN" altLang="en-US" sz="2000" b="1" dirty="0">
                <a:latin typeface="幼圆" pitchFamily="49" charset="-122"/>
                <a:ea typeface="幼圆" pitchFamily="49" charset="-122"/>
              </a:rPr>
              <a:t>为</a:t>
            </a:r>
            <a:r>
              <a:rPr lang="en-US" altLang="zh-CN" sz="2000" b="1" dirty="0">
                <a:latin typeface="幼圆" pitchFamily="49" charset="-122"/>
                <a:ea typeface="幼圆" pitchFamily="49" charset="-122"/>
              </a:rPr>
              <a:t>Q</a:t>
            </a:r>
            <a:r>
              <a:rPr lang="zh-CN" altLang="en-US" sz="2000" b="1" dirty="0">
                <a:latin typeface="幼圆" pitchFamily="49" charset="-122"/>
                <a:ea typeface="幼圆" pitchFamily="49" charset="-122"/>
              </a:rPr>
              <a:t>的前提，记作</a:t>
            </a:r>
            <a:r>
              <a:rPr lang="en-US" altLang="zh-CN" sz="2000" b="1" dirty="0">
                <a:latin typeface="幼圆" pitchFamily="49" charset="-122"/>
                <a:ea typeface="幼圆" pitchFamily="49" charset="-122"/>
              </a:rPr>
              <a:t>P ⇒ Q</a:t>
            </a:r>
            <a:r>
              <a:rPr lang="zh-CN" altLang="en-US" sz="2000" b="1" dirty="0">
                <a:latin typeface="幼圆" pitchFamily="49" charset="-122"/>
                <a:ea typeface="幼圆" pitchFamily="49" charset="-122"/>
              </a:rPr>
              <a:t>。</a:t>
            </a:r>
          </a:p>
          <a:p>
            <a:pPr>
              <a:spcBef>
                <a:spcPts val="1200"/>
              </a:spcBef>
            </a:pPr>
            <a:r>
              <a:rPr lang="zh-CN" altLang="en-US" sz="2000" b="1" dirty="0" smtClean="0">
                <a:solidFill>
                  <a:srgbClr val="FF00FF"/>
                </a:solidFill>
                <a:effectLst>
                  <a:outerShdw blurRad="38100" dist="38100" dir="2700000" algn="tl">
                    <a:srgbClr val="000000">
                      <a:alpha val="43137"/>
                    </a:srgbClr>
                  </a:outerShdw>
                </a:effectLst>
                <a:latin typeface="幼圆" pitchFamily="49" charset="-122"/>
                <a:ea typeface="幼圆" pitchFamily="49" charset="-122"/>
              </a:rPr>
              <a:t>常用</a:t>
            </a:r>
            <a:r>
              <a:rPr lang="zh-CN" altLang="en-US" sz="2000" b="1" dirty="0">
                <a:solidFill>
                  <a:srgbClr val="FF00FF"/>
                </a:solidFill>
                <a:effectLst>
                  <a:outerShdw blurRad="38100" dist="38100" dir="2700000" algn="tl">
                    <a:srgbClr val="000000">
                      <a:alpha val="43137"/>
                    </a:srgbClr>
                  </a:outerShdw>
                </a:effectLst>
                <a:latin typeface="幼圆" pitchFamily="49" charset="-122"/>
                <a:ea typeface="幼圆" pitchFamily="49" charset="-122"/>
              </a:rPr>
              <a:t>的永真蕴含式如下：</a:t>
            </a:r>
          </a:p>
          <a:p>
            <a:pPr marL="400050" lvl="1" indent="0">
              <a:buNone/>
            </a:pPr>
            <a:r>
              <a:rPr lang="zh-CN" altLang="en-US" sz="1800" b="1" dirty="0">
                <a:solidFill>
                  <a:srgbClr val="0000CC"/>
                </a:solidFill>
                <a:latin typeface="Times New Roman" pitchFamily="18" charset="0"/>
              </a:rPr>
              <a:t>  </a:t>
            </a:r>
            <a:r>
              <a:rPr lang="zh-CN" altLang="en-US" sz="1800" b="1" dirty="0" smtClean="0">
                <a:solidFill>
                  <a:srgbClr val="0000CC"/>
                </a:solidFill>
                <a:latin typeface="Times New Roman" pitchFamily="18" charset="0"/>
              </a:rPr>
              <a:t>    </a:t>
            </a:r>
            <a:r>
              <a:rPr lang="en-US" altLang="zh-CN" sz="1800" b="1" dirty="0" smtClean="0">
                <a:solidFill>
                  <a:srgbClr val="0000CC"/>
                </a:solidFill>
                <a:latin typeface="Times New Roman" pitchFamily="18" charset="0"/>
              </a:rPr>
              <a:t>(</a:t>
            </a:r>
            <a:r>
              <a:rPr lang="en-US" altLang="zh-CN" sz="1800" b="1" dirty="0">
                <a:solidFill>
                  <a:srgbClr val="0000CC"/>
                </a:solidFill>
                <a:latin typeface="Times New Roman" pitchFamily="18" charset="0"/>
              </a:rPr>
              <a:t>1) </a:t>
            </a:r>
            <a:r>
              <a:rPr lang="zh-CN" altLang="en-US" sz="1800" b="1" dirty="0">
                <a:solidFill>
                  <a:srgbClr val="0000CC"/>
                </a:solidFill>
                <a:latin typeface="Times New Roman" pitchFamily="18" charset="0"/>
              </a:rPr>
              <a:t>化简式     </a:t>
            </a:r>
            <a:r>
              <a:rPr lang="zh-CN" altLang="en-US" sz="1800" b="1" dirty="0" smtClean="0">
                <a:solidFill>
                  <a:srgbClr val="0000CC"/>
                </a:solidFill>
                <a:latin typeface="Times New Roman" pitchFamily="18" charset="0"/>
              </a:rPr>
              <a:t>   </a:t>
            </a:r>
            <a:r>
              <a:rPr lang="en-US" altLang="zh-CN" sz="1800" b="1" dirty="0" smtClean="0">
                <a:solidFill>
                  <a:srgbClr val="0000CC"/>
                </a:solidFill>
                <a:latin typeface="Times New Roman" pitchFamily="18" charset="0"/>
              </a:rPr>
              <a:t>P</a:t>
            </a:r>
            <a:r>
              <a:rPr lang="en-US" altLang="zh-CN" sz="1800" b="1" dirty="0">
                <a:solidFill>
                  <a:srgbClr val="0000CC"/>
                </a:solidFill>
                <a:latin typeface="Times New Roman" pitchFamily="18" charset="0"/>
              </a:rPr>
              <a:t>∧Q ⇒ P</a:t>
            </a:r>
            <a:r>
              <a:rPr lang="zh-CN" altLang="en-US" sz="1800" b="1" dirty="0">
                <a:solidFill>
                  <a:srgbClr val="0000CC"/>
                </a:solidFill>
                <a:latin typeface="Times New Roman" pitchFamily="18" charset="0"/>
              </a:rPr>
              <a:t>，  </a:t>
            </a:r>
            <a:r>
              <a:rPr lang="en-US" altLang="zh-CN" sz="1800" b="1" dirty="0">
                <a:solidFill>
                  <a:srgbClr val="0000CC"/>
                </a:solidFill>
                <a:latin typeface="Times New Roman" pitchFamily="18" charset="0"/>
              </a:rPr>
              <a:t>P∧Q ⇒ Q</a:t>
            </a:r>
          </a:p>
          <a:p>
            <a:pPr marL="400050" lvl="1" indent="0">
              <a:buNone/>
            </a:pPr>
            <a:r>
              <a:rPr lang="en-US" altLang="zh-CN" sz="1800" b="1" dirty="0">
                <a:solidFill>
                  <a:srgbClr val="0000CC"/>
                </a:solidFill>
                <a:latin typeface="Times New Roman" pitchFamily="18" charset="0"/>
              </a:rPr>
              <a:t>      (2) </a:t>
            </a:r>
            <a:r>
              <a:rPr lang="zh-CN" altLang="en-US" sz="1800" b="1" dirty="0">
                <a:solidFill>
                  <a:srgbClr val="0000CC"/>
                </a:solidFill>
                <a:latin typeface="Times New Roman" pitchFamily="18" charset="0"/>
              </a:rPr>
              <a:t>附加式     </a:t>
            </a:r>
            <a:r>
              <a:rPr lang="zh-CN" altLang="en-US" sz="1800" b="1" dirty="0" smtClean="0">
                <a:solidFill>
                  <a:srgbClr val="0000CC"/>
                </a:solidFill>
                <a:latin typeface="Times New Roman" pitchFamily="18" charset="0"/>
              </a:rPr>
              <a:t>   </a:t>
            </a:r>
            <a:r>
              <a:rPr lang="en-US" altLang="zh-CN" sz="1800" b="1" dirty="0" smtClean="0">
                <a:solidFill>
                  <a:srgbClr val="0000CC"/>
                </a:solidFill>
                <a:latin typeface="Times New Roman" pitchFamily="18" charset="0"/>
              </a:rPr>
              <a:t>P </a:t>
            </a:r>
            <a:r>
              <a:rPr lang="en-US" altLang="zh-CN" sz="1800" b="1" dirty="0">
                <a:solidFill>
                  <a:srgbClr val="0000CC"/>
                </a:solidFill>
                <a:latin typeface="Times New Roman" pitchFamily="18" charset="0"/>
              </a:rPr>
              <a:t>⇒ P∨Q</a:t>
            </a:r>
            <a:r>
              <a:rPr lang="zh-CN" altLang="en-US" sz="1800" b="1" dirty="0">
                <a:solidFill>
                  <a:srgbClr val="0000CC"/>
                </a:solidFill>
                <a:latin typeface="Times New Roman" pitchFamily="18" charset="0"/>
              </a:rPr>
              <a:t>，  </a:t>
            </a:r>
            <a:r>
              <a:rPr lang="en-US" altLang="zh-CN" sz="1800" b="1" dirty="0">
                <a:solidFill>
                  <a:srgbClr val="0000CC"/>
                </a:solidFill>
                <a:latin typeface="Times New Roman" pitchFamily="18" charset="0"/>
              </a:rPr>
              <a:t>Q ⇒ P∨Q</a:t>
            </a:r>
          </a:p>
          <a:p>
            <a:pPr marL="400050" lvl="1" indent="0">
              <a:buNone/>
            </a:pPr>
            <a:r>
              <a:rPr lang="en-US" altLang="zh-CN" sz="1800" b="1" dirty="0">
                <a:solidFill>
                  <a:srgbClr val="0000CC"/>
                </a:solidFill>
                <a:latin typeface="Times New Roman" pitchFamily="18" charset="0"/>
              </a:rPr>
              <a:t>      (3) </a:t>
            </a:r>
            <a:r>
              <a:rPr lang="zh-CN" altLang="en-US" sz="1800" b="1" dirty="0">
                <a:solidFill>
                  <a:srgbClr val="0000CC"/>
                </a:solidFill>
                <a:latin typeface="Times New Roman" pitchFamily="18" charset="0"/>
              </a:rPr>
              <a:t>析取三段论    </a:t>
            </a:r>
            <a:r>
              <a:rPr lang="en-US" altLang="zh-CN" sz="1800" b="1" dirty="0">
                <a:solidFill>
                  <a:srgbClr val="0000CC"/>
                </a:solidFill>
                <a:latin typeface="Times New Roman" pitchFamily="18" charset="0"/>
              </a:rPr>
              <a:t>﹁ P,  P∨Q ⇒ Q</a:t>
            </a:r>
          </a:p>
          <a:p>
            <a:pPr marL="400050" lvl="1" indent="0">
              <a:buNone/>
            </a:pPr>
            <a:r>
              <a:rPr lang="en-US" altLang="zh-CN" sz="1800" b="1" dirty="0">
                <a:solidFill>
                  <a:srgbClr val="0000CC"/>
                </a:solidFill>
                <a:latin typeface="Times New Roman" pitchFamily="18" charset="0"/>
              </a:rPr>
              <a:t>      (4) </a:t>
            </a:r>
            <a:r>
              <a:rPr lang="zh-CN" altLang="en-US" sz="1800" b="1" dirty="0">
                <a:solidFill>
                  <a:srgbClr val="FF0000"/>
                </a:solidFill>
                <a:latin typeface="Times New Roman" pitchFamily="18" charset="0"/>
              </a:rPr>
              <a:t>假言推理</a:t>
            </a:r>
            <a:r>
              <a:rPr lang="zh-CN" altLang="en-US" sz="1800" b="1" dirty="0">
                <a:solidFill>
                  <a:srgbClr val="0000CC"/>
                </a:solidFill>
                <a:latin typeface="Times New Roman" pitchFamily="18" charset="0"/>
              </a:rPr>
              <a:t>      </a:t>
            </a:r>
            <a:r>
              <a:rPr lang="en-US" altLang="zh-CN" sz="1800" b="1" dirty="0" smtClean="0">
                <a:solidFill>
                  <a:srgbClr val="0000CC"/>
                </a:solidFill>
                <a:latin typeface="Times New Roman" pitchFamily="18" charset="0"/>
              </a:rPr>
              <a:t>P</a:t>
            </a:r>
            <a:r>
              <a:rPr lang="en-US" altLang="zh-CN" sz="1800" b="1" dirty="0">
                <a:solidFill>
                  <a:srgbClr val="0000CC"/>
                </a:solidFill>
                <a:latin typeface="Times New Roman" pitchFamily="18" charset="0"/>
              </a:rPr>
              <a:t>,  P→Q ⇒ Q</a:t>
            </a:r>
          </a:p>
          <a:p>
            <a:pPr marL="400050" lvl="1" indent="0">
              <a:buNone/>
            </a:pPr>
            <a:r>
              <a:rPr lang="en-US" altLang="zh-CN" sz="1800" b="1" dirty="0">
                <a:solidFill>
                  <a:srgbClr val="0000CC"/>
                </a:solidFill>
                <a:latin typeface="Times New Roman" pitchFamily="18" charset="0"/>
              </a:rPr>
              <a:t>      (5) </a:t>
            </a:r>
            <a:r>
              <a:rPr lang="zh-CN" altLang="en-US" sz="1800" b="1" dirty="0">
                <a:solidFill>
                  <a:srgbClr val="FF0000"/>
                </a:solidFill>
                <a:latin typeface="Times New Roman" pitchFamily="18" charset="0"/>
              </a:rPr>
              <a:t>拒取式</a:t>
            </a:r>
            <a:r>
              <a:rPr lang="zh-CN" altLang="en-US" sz="1800" b="1" dirty="0">
                <a:solidFill>
                  <a:srgbClr val="0000CC"/>
                </a:solidFill>
                <a:latin typeface="Times New Roman" pitchFamily="18" charset="0"/>
              </a:rPr>
              <a:t>        </a:t>
            </a:r>
            <a:r>
              <a:rPr lang="en-US" altLang="zh-CN" sz="1800" b="1" dirty="0" smtClean="0">
                <a:solidFill>
                  <a:srgbClr val="0000CC"/>
                </a:solidFill>
                <a:latin typeface="Times New Roman" pitchFamily="18" charset="0"/>
                <a:cs typeface="Arial" charset="0"/>
              </a:rPr>
              <a:t>¬</a:t>
            </a:r>
            <a:r>
              <a:rPr lang="en-US" altLang="zh-CN" sz="1800" b="1" dirty="0">
                <a:solidFill>
                  <a:srgbClr val="0000CC"/>
                </a:solidFill>
                <a:latin typeface="Times New Roman" pitchFamily="18" charset="0"/>
              </a:rPr>
              <a:t>Q,  P→Q ⇒ </a:t>
            </a:r>
            <a:r>
              <a:rPr lang="en-US" altLang="zh-CN" sz="1800" b="1" dirty="0" smtClean="0">
                <a:solidFill>
                  <a:srgbClr val="0000CC"/>
                </a:solidFill>
                <a:latin typeface="Times New Roman" pitchFamily="18" charset="0"/>
                <a:cs typeface="Arial" charset="0"/>
              </a:rPr>
              <a:t>¬</a:t>
            </a:r>
            <a:r>
              <a:rPr lang="en-US" altLang="zh-CN" sz="1800" b="1" dirty="0" smtClean="0">
                <a:solidFill>
                  <a:srgbClr val="0000CC"/>
                </a:solidFill>
                <a:latin typeface="Times New Roman" pitchFamily="18" charset="0"/>
              </a:rPr>
              <a:t>P</a:t>
            </a:r>
            <a:endParaRPr lang="en-US" altLang="zh-CN" sz="1800" b="1" dirty="0">
              <a:solidFill>
                <a:srgbClr val="0000CC"/>
              </a:solidFill>
              <a:latin typeface="Times New Roman" pitchFamily="18" charset="0"/>
            </a:endParaRPr>
          </a:p>
          <a:p>
            <a:pPr marL="400050" lvl="1" indent="0">
              <a:buNone/>
            </a:pPr>
            <a:r>
              <a:rPr lang="en-US" altLang="zh-CN" sz="1800" b="1" dirty="0">
                <a:solidFill>
                  <a:srgbClr val="0000CC"/>
                </a:solidFill>
                <a:latin typeface="Times New Roman" pitchFamily="18" charset="0"/>
              </a:rPr>
              <a:t>      (6) </a:t>
            </a:r>
            <a:r>
              <a:rPr lang="zh-CN" altLang="en-US" sz="1800" b="1" dirty="0">
                <a:solidFill>
                  <a:srgbClr val="FF0000"/>
                </a:solidFill>
                <a:latin typeface="Times New Roman" pitchFamily="18" charset="0"/>
              </a:rPr>
              <a:t>假言三段论</a:t>
            </a:r>
            <a:r>
              <a:rPr lang="zh-CN" altLang="en-US" sz="1800" b="1" dirty="0">
                <a:solidFill>
                  <a:srgbClr val="0000CC"/>
                </a:solidFill>
                <a:latin typeface="Times New Roman" pitchFamily="18" charset="0"/>
              </a:rPr>
              <a:t>    </a:t>
            </a:r>
            <a:r>
              <a:rPr lang="en-US" altLang="zh-CN" sz="1800" b="1" dirty="0" smtClean="0">
                <a:solidFill>
                  <a:srgbClr val="0000CC"/>
                </a:solidFill>
                <a:latin typeface="Times New Roman" pitchFamily="18" charset="0"/>
              </a:rPr>
              <a:t>P</a:t>
            </a:r>
            <a:r>
              <a:rPr lang="en-US" altLang="zh-CN" sz="1800" b="1" dirty="0">
                <a:solidFill>
                  <a:srgbClr val="0000CC"/>
                </a:solidFill>
                <a:latin typeface="Times New Roman" pitchFamily="18" charset="0"/>
              </a:rPr>
              <a:t>→Q,  Q→R ⇒P→R</a:t>
            </a:r>
          </a:p>
          <a:p>
            <a:pPr marL="400050" lvl="1" indent="0">
              <a:buNone/>
            </a:pPr>
            <a:r>
              <a:rPr lang="en-US" altLang="zh-CN" sz="1800" b="1" dirty="0">
                <a:solidFill>
                  <a:srgbClr val="0000CC"/>
                </a:solidFill>
                <a:latin typeface="Times New Roman" pitchFamily="18" charset="0"/>
              </a:rPr>
              <a:t>      (7) </a:t>
            </a:r>
            <a:r>
              <a:rPr lang="zh-CN" altLang="en-US" sz="1800" b="1" dirty="0">
                <a:solidFill>
                  <a:srgbClr val="0000CC"/>
                </a:solidFill>
                <a:latin typeface="Times New Roman" pitchFamily="18" charset="0"/>
              </a:rPr>
              <a:t>二难推理      </a:t>
            </a:r>
            <a:r>
              <a:rPr lang="en-US" altLang="zh-CN" sz="1800" b="1" dirty="0" smtClean="0">
                <a:solidFill>
                  <a:srgbClr val="0000CC"/>
                </a:solidFill>
                <a:latin typeface="Times New Roman" pitchFamily="18" charset="0"/>
              </a:rPr>
              <a:t>P</a:t>
            </a:r>
            <a:r>
              <a:rPr lang="en-US" altLang="zh-CN" sz="1800" b="1" dirty="0">
                <a:solidFill>
                  <a:srgbClr val="0000CC"/>
                </a:solidFill>
                <a:latin typeface="Times New Roman" pitchFamily="18" charset="0"/>
              </a:rPr>
              <a:t>∨Q,  P→R,  Q→R ⇒ R </a:t>
            </a:r>
          </a:p>
          <a:p>
            <a:pPr marL="400050" lvl="1" indent="0">
              <a:buNone/>
            </a:pPr>
            <a:r>
              <a:rPr lang="en-US" altLang="zh-CN" sz="1800" b="1" dirty="0">
                <a:solidFill>
                  <a:srgbClr val="0000CC"/>
                </a:solidFill>
                <a:latin typeface="Times New Roman" pitchFamily="18" charset="0"/>
              </a:rPr>
              <a:t>      </a:t>
            </a:r>
            <a:r>
              <a:rPr lang="en-US" altLang="zh-CN" sz="1800" b="1" dirty="0">
                <a:solidFill>
                  <a:srgbClr val="FFC000"/>
                </a:solidFill>
                <a:effectLst>
                  <a:outerShdw blurRad="38100" dist="38100" dir="2700000" algn="tl">
                    <a:srgbClr val="000000">
                      <a:alpha val="43137"/>
                    </a:srgbClr>
                  </a:outerShdw>
                </a:effectLst>
                <a:latin typeface="Times New Roman" pitchFamily="18" charset="0"/>
              </a:rPr>
              <a:t>(8) </a:t>
            </a:r>
            <a:r>
              <a:rPr lang="zh-CN" altLang="en-US" sz="1800" b="1" dirty="0">
                <a:solidFill>
                  <a:srgbClr val="FFC000"/>
                </a:solidFill>
                <a:effectLst>
                  <a:outerShdw blurRad="38100" dist="38100" dir="2700000" algn="tl">
                    <a:srgbClr val="000000">
                      <a:alpha val="43137"/>
                    </a:srgbClr>
                  </a:outerShdw>
                </a:effectLst>
                <a:latin typeface="Times New Roman" pitchFamily="18" charset="0"/>
              </a:rPr>
              <a:t>全称固化      </a:t>
            </a:r>
            <a:r>
              <a:rPr lang="en-US" altLang="zh-CN" sz="1800" b="1" dirty="0" smtClean="0">
                <a:solidFill>
                  <a:srgbClr val="FFC000"/>
                </a:solidFill>
                <a:effectLst>
                  <a:outerShdw blurRad="38100" dist="38100" dir="2700000" algn="tl">
                    <a:srgbClr val="000000">
                      <a:alpha val="43137"/>
                    </a:srgbClr>
                  </a:outerShdw>
                </a:effectLst>
                <a:latin typeface="Times New Roman" pitchFamily="18" charset="0"/>
              </a:rPr>
              <a:t>(</a:t>
            </a:r>
            <a:r>
              <a:rPr lang="en-US" altLang="zh-CN" sz="1800" b="1" dirty="0">
                <a:solidFill>
                  <a:srgbClr val="FFC000"/>
                </a:solidFill>
                <a:effectLst>
                  <a:outerShdw blurRad="38100" dist="38100" dir="2700000" algn="tl">
                    <a:srgbClr val="000000">
                      <a:alpha val="43137"/>
                    </a:srgbClr>
                  </a:outerShdw>
                </a:effectLst>
                <a:latin typeface="Times New Roman" pitchFamily="18" charset="0"/>
                <a:ea typeface="Batang" pitchFamily="18" charset="-127"/>
              </a:rPr>
              <a:t>∀</a:t>
            </a:r>
            <a:r>
              <a:rPr lang="en-US" altLang="zh-CN" sz="1800" b="1" dirty="0">
                <a:solidFill>
                  <a:srgbClr val="FFC000"/>
                </a:solidFill>
                <a:effectLst>
                  <a:outerShdw blurRad="38100" dist="38100" dir="2700000" algn="tl">
                    <a:srgbClr val="000000">
                      <a:alpha val="43137"/>
                    </a:srgbClr>
                  </a:outerShdw>
                </a:effectLst>
                <a:latin typeface="Times New Roman" pitchFamily="18" charset="0"/>
              </a:rPr>
              <a:t>x)P(x) ⇒ P(y)</a:t>
            </a:r>
          </a:p>
          <a:p>
            <a:pPr marL="400050" lvl="1" indent="0">
              <a:buNone/>
            </a:pPr>
            <a:r>
              <a:rPr lang="en-US" altLang="zh-CN" sz="1800" b="1" dirty="0">
                <a:solidFill>
                  <a:srgbClr val="0000CC"/>
                </a:solidFill>
                <a:latin typeface="Times New Roman" pitchFamily="18" charset="0"/>
              </a:rPr>
              <a:t>     </a:t>
            </a:r>
            <a:r>
              <a:rPr lang="zh-CN" altLang="en-US" sz="1800" b="1" dirty="0">
                <a:solidFill>
                  <a:srgbClr val="0000CC"/>
                </a:solidFill>
                <a:effectLst>
                  <a:outerShdw blurRad="38100" dist="38100" dir="2700000" algn="tl">
                    <a:srgbClr val="000000">
                      <a:alpha val="43137"/>
                    </a:srgbClr>
                  </a:outerShdw>
                </a:effectLst>
                <a:latin typeface="Times New Roman" pitchFamily="18" charset="0"/>
              </a:rPr>
              <a:t>其中，</a:t>
            </a:r>
            <a:r>
              <a:rPr lang="en-US" altLang="zh-CN" sz="1800" b="1" dirty="0">
                <a:solidFill>
                  <a:srgbClr val="0000CC"/>
                </a:solidFill>
                <a:effectLst>
                  <a:outerShdw blurRad="38100" dist="38100" dir="2700000" algn="tl">
                    <a:srgbClr val="000000">
                      <a:alpha val="43137"/>
                    </a:srgbClr>
                  </a:outerShdw>
                </a:effectLst>
                <a:latin typeface="Times New Roman" pitchFamily="18" charset="0"/>
              </a:rPr>
              <a:t>y</a:t>
            </a:r>
            <a:r>
              <a:rPr lang="zh-CN" altLang="en-US" sz="1800" b="1" dirty="0">
                <a:solidFill>
                  <a:srgbClr val="0000CC"/>
                </a:solidFill>
                <a:effectLst>
                  <a:outerShdw blurRad="38100" dist="38100" dir="2700000" algn="tl">
                    <a:srgbClr val="000000">
                      <a:alpha val="43137"/>
                    </a:srgbClr>
                  </a:outerShdw>
                </a:effectLst>
                <a:latin typeface="Times New Roman" pitchFamily="18" charset="0"/>
              </a:rPr>
              <a:t>是个体域中的任一个体，依此可消去谓词公式中的全称量词。</a:t>
            </a:r>
          </a:p>
          <a:p>
            <a:pPr marL="400050" lvl="1" indent="0">
              <a:buNone/>
            </a:pPr>
            <a:r>
              <a:rPr lang="zh-CN" altLang="en-US" sz="1800" b="1" dirty="0">
                <a:solidFill>
                  <a:srgbClr val="0000CC"/>
                </a:solidFill>
                <a:latin typeface="Times New Roman" pitchFamily="18" charset="0"/>
              </a:rPr>
              <a:t>  </a:t>
            </a:r>
            <a:r>
              <a:rPr lang="zh-CN" altLang="en-US" sz="1800" b="1" dirty="0" smtClean="0">
                <a:solidFill>
                  <a:srgbClr val="0000CC"/>
                </a:solidFill>
                <a:latin typeface="Times New Roman" pitchFamily="18" charset="0"/>
              </a:rPr>
              <a:t>    </a:t>
            </a:r>
            <a:r>
              <a:rPr lang="en-US" altLang="zh-CN" sz="1800" b="1" dirty="0" smtClean="0">
                <a:solidFill>
                  <a:srgbClr val="0000CC"/>
                </a:solidFill>
                <a:latin typeface="Times New Roman" pitchFamily="18" charset="0"/>
              </a:rPr>
              <a:t>(</a:t>
            </a:r>
            <a:r>
              <a:rPr lang="en-US" altLang="zh-CN" sz="1800" b="1" dirty="0">
                <a:solidFill>
                  <a:srgbClr val="0000CC"/>
                </a:solidFill>
                <a:latin typeface="Times New Roman" pitchFamily="18" charset="0"/>
              </a:rPr>
              <a:t>9) </a:t>
            </a:r>
            <a:r>
              <a:rPr lang="zh-CN" altLang="en-US" sz="1800" b="1" dirty="0">
                <a:solidFill>
                  <a:srgbClr val="0000CC"/>
                </a:solidFill>
                <a:latin typeface="Times New Roman" pitchFamily="18" charset="0"/>
              </a:rPr>
              <a:t>存在固化         </a:t>
            </a:r>
            <a:r>
              <a:rPr lang="en-US" altLang="zh-CN" sz="1800" b="1" dirty="0">
                <a:solidFill>
                  <a:srgbClr val="0000CC"/>
                </a:solidFill>
                <a:latin typeface="Times New Roman" pitchFamily="18" charset="0"/>
              </a:rPr>
              <a:t>(</a:t>
            </a:r>
            <a:r>
              <a:rPr lang="en-US" altLang="zh-CN" sz="1800" b="1" dirty="0">
                <a:solidFill>
                  <a:srgbClr val="0000CC"/>
                </a:solidFill>
                <a:latin typeface="Times New Roman" pitchFamily="18" charset="0"/>
                <a:ea typeface="Batang" pitchFamily="18" charset="-127"/>
              </a:rPr>
              <a:t>∃</a:t>
            </a:r>
            <a:r>
              <a:rPr lang="en-US" altLang="zh-CN" sz="1800" b="1" dirty="0">
                <a:solidFill>
                  <a:srgbClr val="0000CC"/>
                </a:solidFill>
                <a:latin typeface="Times New Roman" pitchFamily="18" charset="0"/>
              </a:rPr>
              <a:t>x)P(x) ⇒ P(y)</a:t>
            </a:r>
          </a:p>
          <a:p>
            <a:pPr marL="800100" lvl="2" indent="0">
              <a:buNone/>
            </a:pPr>
            <a:r>
              <a:rPr lang="zh-CN" altLang="en-US" sz="1600" b="1" dirty="0" smtClean="0">
                <a:solidFill>
                  <a:srgbClr val="0000CC"/>
                </a:solidFill>
                <a:latin typeface="Times New Roman" pitchFamily="18" charset="0"/>
              </a:rPr>
              <a:t>其</a:t>
            </a:r>
            <a:r>
              <a:rPr lang="zh-CN" altLang="en-US" sz="1600" b="1" dirty="0">
                <a:solidFill>
                  <a:srgbClr val="0000CC"/>
                </a:solidFill>
                <a:latin typeface="Times New Roman" pitchFamily="18" charset="0"/>
              </a:rPr>
              <a:t>中，</a:t>
            </a:r>
            <a:r>
              <a:rPr lang="en-US" altLang="zh-CN" sz="1600" b="1" dirty="0">
                <a:solidFill>
                  <a:srgbClr val="0000CC"/>
                </a:solidFill>
                <a:latin typeface="Times New Roman" pitchFamily="18" charset="0"/>
              </a:rPr>
              <a:t>y</a:t>
            </a:r>
            <a:r>
              <a:rPr lang="zh-CN" altLang="en-US" sz="1600" b="1" dirty="0">
                <a:solidFill>
                  <a:srgbClr val="0000CC"/>
                </a:solidFill>
                <a:latin typeface="Times New Roman" pitchFamily="18" charset="0"/>
              </a:rPr>
              <a:t>是个体域中某一个可以使</a:t>
            </a:r>
            <a:r>
              <a:rPr lang="en-US" altLang="zh-CN" sz="1600" b="1" dirty="0">
                <a:solidFill>
                  <a:srgbClr val="0000CC"/>
                </a:solidFill>
                <a:latin typeface="Times New Roman" pitchFamily="18" charset="0"/>
              </a:rPr>
              <a:t>P(y)</a:t>
            </a:r>
            <a:r>
              <a:rPr lang="zh-CN" altLang="en-US" sz="1600" b="1" dirty="0">
                <a:solidFill>
                  <a:srgbClr val="0000CC"/>
                </a:solidFill>
                <a:latin typeface="Times New Roman" pitchFamily="18" charset="0"/>
              </a:rPr>
              <a:t>为真的个体，依此可消去谓词公式中的存在量词。</a:t>
            </a:r>
          </a:p>
          <a:p>
            <a:pPr>
              <a:spcBef>
                <a:spcPts val="1800"/>
              </a:spcBef>
            </a:pPr>
            <a:r>
              <a:rPr lang="zh-CN" altLang="en-US" sz="2000" b="1" dirty="0" smtClean="0">
                <a:solidFill>
                  <a:srgbClr val="FF0000"/>
                </a:solidFill>
                <a:latin typeface="幼圆" pitchFamily="49" charset="-122"/>
                <a:ea typeface="幼圆" pitchFamily="49" charset="-122"/>
              </a:rPr>
              <a:t>等价</a:t>
            </a:r>
            <a:r>
              <a:rPr lang="zh-CN" altLang="en-US" sz="2000" b="1" dirty="0">
                <a:solidFill>
                  <a:srgbClr val="FF0000"/>
                </a:solidFill>
                <a:latin typeface="幼圆" pitchFamily="49" charset="-122"/>
                <a:ea typeface="幼圆" pitchFamily="49" charset="-122"/>
              </a:rPr>
              <a:t>式和永真蕴含式也</a:t>
            </a:r>
            <a:r>
              <a:rPr lang="zh-CN" altLang="en-US" sz="2000" b="1" dirty="0" smtClean="0">
                <a:solidFill>
                  <a:srgbClr val="FF0000"/>
                </a:solidFill>
                <a:latin typeface="幼圆" pitchFamily="49" charset="-122"/>
                <a:ea typeface="幼圆" pitchFamily="49" charset="-122"/>
              </a:rPr>
              <a:t>称推理</a:t>
            </a:r>
            <a:r>
              <a:rPr lang="zh-CN" altLang="en-US" sz="2000" b="1" dirty="0">
                <a:solidFill>
                  <a:srgbClr val="FF0000"/>
                </a:solidFill>
                <a:latin typeface="幼圆" pitchFamily="49" charset="-122"/>
                <a:ea typeface="幼圆" pitchFamily="49" charset="-122"/>
              </a:rPr>
              <a:t>规则</a:t>
            </a:r>
          </a:p>
        </p:txBody>
      </p:sp>
      <p:sp>
        <p:nvSpPr>
          <p:cNvPr id="65434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457200" y="0"/>
            <a:ext cx="8229600" cy="765175"/>
          </a:xfrm>
        </p:spPr>
        <p:txBody>
          <a:bodyPr/>
          <a:lstStyle/>
          <a:p>
            <a:r>
              <a:rPr lang="zh-CN" altLang="en-US" sz="4000" b="1" dirty="0">
                <a:solidFill>
                  <a:schemeClr val="accent2"/>
                </a:solidFill>
                <a:latin typeface="Times New Roman" pitchFamily="18" charset="0"/>
                <a:ea typeface="方正姚体" pitchFamily="2" charset="-122"/>
                <a:cs typeface="Times New Roman" pitchFamily="18" charset="0"/>
              </a:rPr>
              <a:t>谓词公式的范式</a:t>
            </a:r>
          </a:p>
        </p:txBody>
      </p:sp>
      <p:sp>
        <p:nvSpPr>
          <p:cNvPr id="655363" name="Rectangle 3"/>
          <p:cNvSpPr>
            <a:spLocks noGrp="1" noChangeArrowheads="1"/>
          </p:cNvSpPr>
          <p:nvPr>
            <p:ph type="body" sz="half" idx="1"/>
          </p:nvPr>
        </p:nvSpPr>
        <p:spPr>
          <a:xfrm>
            <a:off x="95862" y="836613"/>
            <a:ext cx="8964613" cy="6021387"/>
          </a:xfrm>
        </p:spPr>
        <p:txBody>
          <a:bodyPr/>
          <a:lstStyle/>
          <a:p>
            <a:pPr marL="0" indent="0">
              <a:lnSpc>
                <a:spcPct val="110000"/>
              </a:lnSpc>
              <a:spcBef>
                <a:spcPct val="10000"/>
              </a:spcBef>
              <a:buNone/>
            </a:pPr>
            <a:r>
              <a:rPr lang="zh-CN" altLang="en-US" sz="2000" b="1" dirty="0" smtClean="0">
                <a:latin typeface="幼圆" pitchFamily="49" charset="-122"/>
                <a:ea typeface="幼圆" pitchFamily="49" charset="-122"/>
              </a:rPr>
              <a:t>范式</a:t>
            </a:r>
            <a:r>
              <a:rPr lang="zh-CN" altLang="en-US" sz="2000" b="1" dirty="0">
                <a:latin typeface="幼圆" pitchFamily="49" charset="-122"/>
                <a:ea typeface="幼圆" pitchFamily="49" charset="-122"/>
              </a:rPr>
              <a:t>是谓词公式的标准形式。在谓词逻辑中，范式分为两种：</a:t>
            </a:r>
          </a:p>
          <a:p>
            <a:pPr>
              <a:lnSpc>
                <a:spcPct val="110000"/>
              </a:lnSpc>
              <a:spcBef>
                <a:spcPts val="1200"/>
              </a:spcBef>
            </a:pPr>
            <a:r>
              <a:rPr lang="zh-CN" altLang="en-US" sz="2000" b="1" dirty="0" smtClean="0">
                <a:solidFill>
                  <a:srgbClr val="A50021"/>
                </a:solidFill>
                <a:latin typeface="幼圆" pitchFamily="49" charset="-122"/>
                <a:ea typeface="幼圆" pitchFamily="49" charset="-122"/>
              </a:rPr>
              <a:t>前束范式</a:t>
            </a:r>
            <a:endParaRPr lang="en-US" altLang="zh-CN" sz="2000" b="1" dirty="0" smtClean="0">
              <a:solidFill>
                <a:srgbClr val="A50021"/>
              </a:solidFill>
              <a:latin typeface="幼圆" pitchFamily="49" charset="-122"/>
              <a:ea typeface="幼圆" pitchFamily="49" charset="-122"/>
            </a:endParaRPr>
          </a:p>
          <a:p>
            <a:pPr>
              <a:lnSpc>
                <a:spcPct val="110000"/>
              </a:lnSpc>
              <a:spcBef>
                <a:spcPct val="10000"/>
              </a:spcBef>
            </a:pPr>
            <a:endParaRPr lang="en-US" altLang="zh-CN" sz="2000" b="1" dirty="0">
              <a:solidFill>
                <a:srgbClr val="A50021"/>
              </a:solidFill>
              <a:latin typeface="幼圆" pitchFamily="49" charset="-122"/>
              <a:ea typeface="幼圆" pitchFamily="49" charset="-122"/>
            </a:endParaRPr>
          </a:p>
          <a:p>
            <a:pPr>
              <a:lnSpc>
                <a:spcPct val="110000"/>
              </a:lnSpc>
              <a:spcBef>
                <a:spcPct val="10000"/>
              </a:spcBef>
            </a:pPr>
            <a:endParaRPr lang="en-US" altLang="zh-CN" sz="2000" b="1" dirty="0" smtClean="0">
              <a:solidFill>
                <a:srgbClr val="A50021"/>
              </a:solidFill>
              <a:latin typeface="幼圆" pitchFamily="49" charset="-122"/>
              <a:ea typeface="幼圆" pitchFamily="49" charset="-122"/>
            </a:endParaRPr>
          </a:p>
          <a:p>
            <a:pPr>
              <a:lnSpc>
                <a:spcPct val="110000"/>
              </a:lnSpc>
              <a:spcBef>
                <a:spcPct val="10000"/>
              </a:spcBef>
            </a:pPr>
            <a:endParaRPr lang="en-US" altLang="zh-CN" sz="2000" b="1" dirty="0">
              <a:solidFill>
                <a:srgbClr val="A50021"/>
              </a:solidFill>
              <a:latin typeface="幼圆" pitchFamily="49" charset="-122"/>
              <a:ea typeface="幼圆" pitchFamily="49" charset="-122"/>
            </a:endParaRPr>
          </a:p>
          <a:p>
            <a:pPr>
              <a:lnSpc>
                <a:spcPct val="110000"/>
              </a:lnSpc>
              <a:spcBef>
                <a:spcPct val="10000"/>
              </a:spcBef>
            </a:pPr>
            <a:endParaRPr lang="en-US" altLang="zh-CN" sz="2000" b="1" dirty="0" smtClean="0">
              <a:solidFill>
                <a:srgbClr val="A50021"/>
              </a:solidFill>
              <a:latin typeface="幼圆" pitchFamily="49" charset="-122"/>
              <a:ea typeface="幼圆" pitchFamily="49" charset="-122"/>
            </a:endParaRPr>
          </a:p>
          <a:p>
            <a:pPr>
              <a:lnSpc>
                <a:spcPct val="110000"/>
              </a:lnSpc>
              <a:spcBef>
                <a:spcPct val="10000"/>
              </a:spcBef>
            </a:pPr>
            <a:endParaRPr lang="en-US" altLang="zh-CN" sz="2000" b="1" dirty="0">
              <a:solidFill>
                <a:srgbClr val="A50021"/>
              </a:solidFill>
              <a:latin typeface="幼圆" pitchFamily="49" charset="-122"/>
              <a:ea typeface="幼圆" pitchFamily="49" charset="-122"/>
            </a:endParaRPr>
          </a:p>
          <a:p>
            <a:pPr>
              <a:lnSpc>
                <a:spcPct val="110000"/>
              </a:lnSpc>
              <a:spcBef>
                <a:spcPct val="10000"/>
              </a:spcBef>
            </a:pPr>
            <a:endParaRPr lang="zh-CN" altLang="en-US" sz="1200" b="1" dirty="0">
              <a:solidFill>
                <a:srgbClr val="A50021"/>
              </a:solidFill>
              <a:latin typeface="幼圆" pitchFamily="49" charset="-122"/>
              <a:ea typeface="幼圆" pitchFamily="49" charset="-122"/>
            </a:endParaRPr>
          </a:p>
          <a:p>
            <a:pPr lvl="2">
              <a:lnSpc>
                <a:spcPct val="110000"/>
              </a:lnSpc>
              <a:spcBef>
                <a:spcPct val="10000"/>
              </a:spcBef>
            </a:pPr>
            <a:r>
              <a:rPr lang="zh-CN" altLang="en-US" sz="1600" b="1" dirty="0" smtClean="0">
                <a:solidFill>
                  <a:srgbClr val="00B050"/>
                </a:solidFill>
                <a:latin typeface="Times New Roman" pitchFamily="18" charset="0"/>
                <a:ea typeface="仿宋_GB2312" pitchFamily="49" charset="-122"/>
                <a:cs typeface="Times New Roman" pitchFamily="18" charset="0"/>
              </a:rPr>
              <a:t>例如</a:t>
            </a:r>
            <a:r>
              <a:rPr lang="zh-CN" altLang="en-US" sz="1600" b="1" dirty="0">
                <a:solidFill>
                  <a:srgbClr val="00B050"/>
                </a:solidFill>
                <a:latin typeface="Times New Roman" pitchFamily="18" charset="0"/>
                <a:ea typeface="仿宋_GB2312" pitchFamily="49" charset="-122"/>
                <a:cs typeface="Times New Roman" pitchFamily="18" charset="0"/>
              </a:rPr>
              <a:t>，</a:t>
            </a:r>
            <a:r>
              <a:rPr lang="en-US" altLang="zh-CN" sz="1600" b="1" dirty="0">
                <a:solidFill>
                  <a:srgbClr val="00B050"/>
                </a:solidFill>
                <a:latin typeface="Times New Roman" pitchFamily="18" charset="0"/>
                <a:ea typeface="仿宋_GB2312" pitchFamily="49" charset="-122"/>
                <a:cs typeface="Times New Roman" pitchFamily="18" charset="0"/>
              </a:rPr>
              <a:t>(∀x) (∀y) (∃z)(P(x)∧Q(</a:t>
            </a:r>
            <a:r>
              <a:rPr lang="en-US" altLang="zh-CN" sz="1600" b="1" dirty="0" err="1">
                <a:solidFill>
                  <a:srgbClr val="00B050"/>
                </a:solidFill>
                <a:latin typeface="Times New Roman" pitchFamily="18" charset="0"/>
                <a:ea typeface="仿宋_GB2312" pitchFamily="49" charset="-122"/>
                <a:cs typeface="Times New Roman" pitchFamily="18" charset="0"/>
              </a:rPr>
              <a:t>y,z</a:t>
            </a:r>
            <a:r>
              <a:rPr lang="en-US" altLang="zh-CN" sz="1600" b="1" dirty="0">
                <a:solidFill>
                  <a:srgbClr val="00B050"/>
                </a:solidFill>
                <a:latin typeface="Times New Roman" pitchFamily="18" charset="0"/>
                <a:ea typeface="仿宋_GB2312" pitchFamily="49" charset="-122"/>
                <a:cs typeface="Times New Roman" pitchFamily="18" charset="0"/>
              </a:rPr>
              <a:t>)∨R(</a:t>
            </a:r>
            <a:r>
              <a:rPr lang="en-US" altLang="zh-CN" sz="1600" b="1" dirty="0" err="1">
                <a:solidFill>
                  <a:srgbClr val="00B050"/>
                </a:solidFill>
                <a:latin typeface="Times New Roman" pitchFamily="18" charset="0"/>
                <a:ea typeface="仿宋_GB2312" pitchFamily="49" charset="-122"/>
                <a:cs typeface="Times New Roman" pitchFamily="18" charset="0"/>
              </a:rPr>
              <a:t>x,z</a:t>
            </a:r>
            <a:r>
              <a:rPr lang="en-US" altLang="zh-CN" sz="1600" b="1" dirty="0">
                <a:solidFill>
                  <a:srgbClr val="00B050"/>
                </a:solidFill>
                <a:latin typeface="Times New Roman" pitchFamily="18" charset="0"/>
                <a:ea typeface="仿宋_GB2312" pitchFamily="49" charset="-122"/>
                <a:cs typeface="Times New Roman" pitchFamily="18" charset="0"/>
              </a:rPr>
              <a:t>))</a:t>
            </a:r>
            <a:r>
              <a:rPr lang="zh-CN" altLang="en-US" sz="1600" b="1" dirty="0">
                <a:solidFill>
                  <a:srgbClr val="00B050"/>
                </a:solidFill>
                <a:latin typeface="Times New Roman" pitchFamily="18" charset="0"/>
                <a:ea typeface="仿宋_GB2312" pitchFamily="49" charset="-122"/>
                <a:cs typeface="Times New Roman" pitchFamily="18" charset="0"/>
              </a:rPr>
              <a:t>是前束范式。</a:t>
            </a:r>
          </a:p>
          <a:p>
            <a:pPr lvl="2">
              <a:lnSpc>
                <a:spcPct val="110000"/>
              </a:lnSpc>
              <a:spcBef>
                <a:spcPct val="10000"/>
              </a:spcBef>
            </a:pPr>
            <a:r>
              <a:rPr lang="zh-CN" altLang="en-US" sz="1600" b="1" dirty="0" smtClean="0">
                <a:solidFill>
                  <a:srgbClr val="7030A0"/>
                </a:solidFill>
                <a:latin typeface="Times New Roman" pitchFamily="18" charset="0"/>
                <a:ea typeface="仿宋_GB2312" pitchFamily="49" charset="-122"/>
                <a:cs typeface="Times New Roman" pitchFamily="18" charset="0"/>
              </a:rPr>
              <a:t>任</a:t>
            </a:r>
            <a:r>
              <a:rPr lang="zh-CN" altLang="en-US" sz="1600" b="1" dirty="0">
                <a:solidFill>
                  <a:srgbClr val="7030A0"/>
                </a:solidFill>
                <a:latin typeface="Times New Roman" pitchFamily="18" charset="0"/>
                <a:ea typeface="仿宋_GB2312" pitchFamily="49" charset="-122"/>
                <a:cs typeface="Times New Roman" pitchFamily="18" charset="0"/>
              </a:rPr>
              <a:t>一谓词公式均可化为与其对应的</a:t>
            </a:r>
            <a:r>
              <a:rPr lang="zh-CN" altLang="en-US" sz="1600" b="1" dirty="0" smtClean="0">
                <a:solidFill>
                  <a:srgbClr val="7030A0"/>
                </a:solidFill>
                <a:latin typeface="Times New Roman" pitchFamily="18" charset="0"/>
                <a:ea typeface="仿宋_GB2312" pitchFamily="49" charset="-122"/>
                <a:cs typeface="Times New Roman" pitchFamily="18" charset="0"/>
              </a:rPr>
              <a:t>前束范式</a:t>
            </a:r>
            <a:endParaRPr lang="en-US" altLang="zh-CN" sz="1600" b="1" dirty="0" smtClean="0">
              <a:solidFill>
                <a:srgbClr val="7030A0"/>
              </a:solidFill>
              <a:latin typeface="Times New Roman" pitchFamily="18" charset="0"/>
              <a:ea typeface="仿宋_GB2312" pitchFamily="49" charset="-122"/>
              <a:cs typeface="Times New Roman" pitchFamily="18" charset="0"/>
            </a:endParaRPr>
          </a:p>
          <a:p>
            <a:pPr lvl="2">
              <a:lnSpc>
                <a:spcPct val="110000"/>
              </a:lnSpc>
              <a:spcBef>
                <a:spcPct val="10000"/>
              </a:spcBef>
            </a:pPr>
            <a:endParaRPr lang="zh-CN" altLang="en-US" sz="900" b="1" dirty="0" smtClean="0">
              <a:solidFill>
                <a:srgbClr val="7030A0"/>
              </a:solidFill>
              <a:latin typeface="Times New Roman" pitchFamily="18" charset="0"/>
              <a:ea typeface="仿宋_GB2312" pitchFamily="49" charset="-122"/>
              <a:cs typeface="Times New Roman" pitchFamily="18" charset="0"/>
            </a:endParaRPr>
          </a:p>
          <a:p>
            <a:pPr>
              <a:lnSpc>
                <a:spcPct val="110000"/>
              </a:lnSpc>
              <a:spcBef>
                <a:spcPct val="10000"/>
              </a:spcBef>
            </a:pPr>
            <a:r>
              <a:rPr lang="en-US" altLang="zh-CN" sz="2000" b="1" dirty="0" err="1" smtClean="0">
                <a:solidFill>
                  <a:srgbClr val="A50021"/>
                </a:solidFill>
                <a:latin typeface="Times New Roman"/>
                <a:ea typeface="幼圆" pitchFamily="49" charset="-122"/>
                <a:cs typeface="Times New Roman"/>
              </a:rPr>
              <a:t>Skolem</a:t>
            </a:r>
            <a:r>
              <a:rPr lang="zh-CN" altLang="en-US" sz="2000" b="1" dirty="0" smtClean="0">
                <a:solidFill>
                  <a:srgbClr val="A50021"/>
                </a:solidFill>
                <a:latin typeface="幼圆" pitchFamily="49" charset="-122"/>
                <a:ea typeface="幼圆" pitchFamily="49" charset="-122"/>
              </a:rPr>
              <a:t>范式</a:t>
            </a:r>
            <a:endParaRPr lang="en-US" altLang="zh-CN" sz="2000" b="1" dirty="0" smtClean="0">
              <a:solidFill>
                <a:srgbClr val="A50021"/>
              </a:solidFill>
              <a:latin typeface="幼圆" pitchFamily="49" charset="-122"/>
              <a:ea typeface="幼圆" pitchFamily="49" charset="-122"/>
            </a:endParaRPr>
          </a:p>
          <a:p>
            <a:pPr>
              <a:lnSpc>
                <a:spcPct val="110000"/>
              </a:lnSpc>
              <a:spcBef>
                <a:spcPct val="10000"/>
              </a:spcBef>
            </a:pPr>
            <a:endParaRPr lang="en-US" altLang="zh-CN" sz="2000" b="1" dirty="0">
              <a:solidFill>
                <a:srgbClr val="A50021"/>
              </a:solidFill>
              <a:latin typeface="幼圆" pitchFamily="49" charset="-122"/>
              <a:ea typeface="幼圆" pitchFamily="49" charset="-122"/>
            </a:endParaRPr>
          </a:p>
          <a:p>
            <a:pPr>
              <a:lnSpc>
                <a:spcPct val="110000"/>
              </a:lnSpc>
              <a:spcBef>
                <a:spcPct val="10000"/>
              </a:spcBef>
            </a:pPr>
            <a:endParaRPr lang="en-US" altLang="zh-CN" sz="2000" b="1" dirty="0" smtClean="0">
              <a:solidFill>
                <a:srgbClr val="A50021"/>
              </a:solidFill>
              <a:latin typeface="幼圆" pitchFamily="49" charset="-122"/>
              <a:ea typeface="幼圆" pitchFamily="49" charset="-122"/>
            </a:endParaRPr>
          </a:p>
          <a:p>
            <a:pPr>
              <a:lnSpc>
                <a:spcPct val="110000"/>
              </a:lnSpc>
              <a:spcBef>
                <a:spcPct val="10000"/>
              </a:spcBef>
            </a:pPr>
            <a:endParaRPr lang="en-US" altLang="zh-CN" sz="2000" b="1" dirty="0">
              <a:solidFill>
                <a:srgbClr val="A50021"/>
              </a:solidFill>
              <a:latin typeface="幼圆" pitchFamily="49" charset="-122"/>
              <a:ea typeface="幼圆" pitchFamily="49" charset="-122"/>
            </a:endParaRPr>
          </a:p>
          <a:p>
            <a:pPr lvl="2">
              <a:lnSpc>
                <a:spcPct val="110000"/>
              </a:lnSpc>
              <a:spcBef>
                <a:spcPct val="10000"/>
              </a:spcBef>
            </a:pPr>
            <a:r>
              <a:rPr lang="zh-CN" altLang="en-US" sz="1600" b="1" dirty="0">
                <a:solidFill>
                  <a:srgbClr val="7030A0"/>
                </a:solidFill>
                <a:latin typeface="Times New Roman" pitchFamily="18" charset="0"/>
                <a:ea typeface="仿宋_GB2312" pitchFamily="49" charset="-122"/>
                <a:cs typeface="Times New Roman" pitchFamily="18" charset="0"/>
              </a:rPr>
              <a:t>任一谓词公式均可化为与其对应的</a:t>
            </a:r>
            <a:r>
              <a:rPr lang="en-US" altLang="zh-CN" sz="1600" b="1" dirty="0" err="1">
                <a:solidFill>
                  <a:srgbClr val="7030A0"/>
                </a:solidFill>
                <a:latin typeface="Times New Roman" pitchFamily="18" charset="0"/>
                <a:ea typeface="仿宋_GB2312" pitchFamily="49" charset="-122"/>
                <a:cs typeface="Times New Roman" pitchFamily="18" charset="0"/>
              </a:rPr>
              <a:t>Skolem</a:t>
            </a:r>
            <a:r>
              <a:rPr lang="zh-CN" altLang="en-US" sz="1600" b="1" dirty="0">
                <a:solidFill>
                  <a:srgbClr val="7030A0"/>
                </a:solidFill>
                <a:latin typeface="Times New Roman" pitchFamily="18" charset="0"/>
                <a:ea typeface="仿宋_GB2312" pitchFamily="49" charset="-122"/>
                <a:cs typeface="Times New Roman" pitchFamily="18" charset="0"/>
              </a:rPr>
              <a:t>范式</a:t>
            </a:r>
          </a:p>
        </p:txBody>
      </p:sp>
      <p:grpSp>
        <p:nvGrpSpPr>
          <p:cNvPr id="5" name="组合 4"/>
          <p:cNvGrpSpPr/>
          <p:nvPr/>
        </p:nvGrpSpPr>
        <p:grpSpPr>
          <a:xfrm>
            <a:off x="644605" y="1810028"/>
            <a:ext cx="7651104" cy="1728192"/>
            <a:chOff x="611560" y="4653136"/>
            <a:chExt cx="7651104" cy="1728192"/>
          </a:xfrm>
          <a:solidFill>
            <a:srgbClr val="FFFFCC"/>
          </a:solidFill>
        </p:grpSpPr>
        <p:sp>
          <p:nvSpPr>
            <p:cNvPr id="3" name="圆角矩形 2"/>
            <p:cNvSpPr/>
            <p:nvPr/>
          </p:nvSpPr>
          <p:spPr>
            <a:xfrm>
              <a:off x="611560" y="4653136"/>
              <a:ext cx="7651104" cy="1728192"/>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27584" y="4806547"/>
              <a:ext cx="7311771" cy="1495794"/>
            </a:xfrm>
            <a:prstGeom prst="rect">
              <a:avLst/>
            </a:prstGeom>
            <a:grpFill/>
          </p:spPr>
          <p:txBody>
            <a:bodyPr wrap="square">
              <a:spAutoFit/>
            </a:bodyPr>
            <a:lstStyle/>
            <a:p>
              <a:pPr>
                <a:lnSpc>
                  <a:spcPct val="110000"/>
                </a:lnSpc>
                <a:spcBef>
                  <a:spcPct val="10000"/>
                </a:spcBef>
              </a:pPr>
              <a:r>
                <a:rPr lang="zh-CN" altLang="en-US" sz="1600" b="1" dirty="0">
                  <a:solidFill>
                    <a:srgbClr val="0000CC"/>
                  </a:solidFill>
                  <a:latin typeface="Times New Roman" pitchFamily="18" charset="0"/>
                  <a:ea typeface="仿宋_GB2312" pitchFamily="49" charset="-122"/>
                  <a:cs typeface="Times New Roman" pitchFamily="18" charset="0"/>
                </a:rPr>
                <a:t>设</a:t>
              </a:r>
              <a:r>
                <a:rPr lang="en-US" altLang="zh-CN" sz="1600" b="1" dirty="0">
                  <a:solidFill>
                    <a:srgbClr val="0000CC"/>
                  </a:solidFill>
                  <a:latin typeface="Times New Roman" pitchFamily="18" charset="0"/>
                  <a:ea typeface="仿宋_GB2312" pitchFamily="49" charset="-122"/>
                  <a:cs typeface="Times New Roman" pitchFamily="18" charset="0"/>
                </a:rPr>
                <a:t>F</a:t>
              </a:r>
              <a:r>
                <a:rPr lang="zh-CN" altLang="en-US" sz="1600" b="1" dirty="0">
                  <a:solidFill>
                    <a:srgbClr val="0000CC"/>
                  </a:solidFill>
                  <a:latin typeface="Times New Roman" pitchFamily="18" charset="0"/>
                  <a:ea typeface="仿宋_GB2312" pitchFamily="49" charset="-122"/>
                  <a:cs typeface="Times New Roman" pitchFamily="18" charset="0"/>
                </a:rPr>
                <a:t>为一谓词公式，如果其中的所有量词</a:t>
              </a:r>
              <a:r>
                <a:rPr lang="zh-CN" altLang="en-US" sz="1600" b="1" dirty="0">
                  <a:solidFill>
                    <a:srgbClr val="FF0000"/>
                  </a:solidFill>
                  <a:latin typeface="Times New Roman" pitchFamily="18" charset="0"/>
                  <a:ea typeface="仿宋_GB2312" pitchFamily="49" charset="-122"/>
                  <a:cs typeface="Times New Roman" pitchFamily="18" charset="0"/>
                </a:rPr>
                <a:t>均非否定地</a:t>
              </a:r>
              <a:r>
                <a:rPr lang="zh-CN" altLang="en-US" sz="1600" b="1" dirty="0">
                  <a:solidFill>
                    <a:srgbClr val="0000CC"/>
                  </a:solidFill>
                  <a:latin typeface="Times New Roman" pitchFamily="18" charset="0"/>
                  <a:ea typeface="仿宋_GB2312" pitchFamily="49" charset="-122"/>
                  <a:cs typeface="Times New Roman" pitchFamily="18" charset="0"/>
                </a:rPr>
                <a:t>出现在公式的最前面，且它们的辖域为整个公式，则称</a:t>
              </a:r>
              <a:r>
                <a:rPr lang="en-US" altLang="zh-CN" sz="1600" b="1" dirty="0">
                  <a:solidFill>
                    <a:srgbClr val="0000CC"/>
                  </a:solidFill>
                  <a:latin typeface="Times New Roman" pitchFamily="18" charset="0"/>
                  <a:ea typeface="仿宋_GB2312" pitchFamily="49" charset="-122"/>
                  <a:cs typeface="Times New Roman" pitchFamily="18" charset="0"/>
                </a:rPr>
                <a:t>F</a:t>
              </a:r>
              <a:r>
                <a:rPr lang="zh-CN" altLang="en-US" sz="1600" b="1" dirty="0">
                  <a:solidFill>
                    <a:srgbClr val="0000CC"/>
                  </a:solidFill>
                  <a:latin typeface="Times New Roman" pitchFamily="18" charset="0"/>
                  <a:ea typeface="仿宋_GB2312" pitchFamily="49" charset="-122"/>
                  <a:cs typeface="Times New Roman" pitchFamily="18" charset="0"/>
                </a:rPr>
                <a:t>为前束范式。一般形式：</a:t>
              </a:r>
            </a:p>
            <a:p>
              <a:pPr>
                <a:lnSpc>
                  <a:spcPct val="110000"/>
                </a:lnSpc>
                <a:spcBef>
                  <a:spcPct val="10000"/>
                </a:spcBef>
              </a:pPr>
              <a:r>
                <a:rPr lang="zh-CN" altLang="en-US" sz="1600" b="1" dirty="0">
                  <a:solidFill>
                    <a:srgbClr val="0000CC"/>
                  </a:solidFill>
                  <a:latin typeface="Times New Roman" pitchFamily="18" charset="0"/>
                  <a:ea typeface="仿宋_GB2312" pitchFamily="49" charset="-122"/>
                  <a:cs typeface="Times New Roman" pitchFamily="18" charset="0"/>
                </a:rPr>
                <a:t>        </a:t>
              </a:r>
              <a:r>
                <a:rPr lang="zh-CN" altLang="en-US" sz="1600" b="1" dirty="0" smtClean="0">
                  <a:solidFill>
                    <a:srgbClr val="0000CC"/>
                  </a:solidFill>
                  <a:latin typeface="Times New Roman" pitchFamily="18" charset="0"/>
                  <a:ea typeface="仿宋_GB2312" pitchFamily="49" charset="-122"/>
                  <a:cs typeface="Times New Roman" pitchFamily="18" charset="0"/>
                </a:rPr>
                <a:t>           </a:t>
              </a:r>
              <a:r>
                <a:rPr lang="en-US" altLang="zh-CN" sz="1600" b="1" dirty="0" smtClean="0">
                  <a:solidFill>
                    <a:srgbClr val="0000CC"/>
                  </a:solidFill>
                  <a:latin typeface="Times New Roman" pitchFamily="18" charset="0"/>
                  <a:ea typeface="仿宋_GB2312" pitchFamily="49" charset="-122"/>
                  <a:cs typeface="Times New Roman" pitchFamily="18" charset="0"/>
                </a:rPr>
                <a:t>(</a:t>
              </a:r>
              <a:r>
                <a:rPr lang="en-US" altLang="zh-CN" sz="1600" b="1" dirty="0">
                  <a:solidFill>
                    <a:srgbClr val="0000CC"/>
                  </a:solidFill>
                  <a:latin typeface="Times New Roman" pitchFamily="18" charset="0"/>
                  <a:ea typeface="仿宋_GB2312" pitchFamily="49" charset="-122"/>
                  <a:cs typeface="Times New Roman" pitchFamily="18" charset="0"/>
                </a:rPr>
                <a:t>Q</a:t>
              </a:r>
              <a:r>
                <a:rPr lang="en-US" altLang="zh-CN" sz="1600" b="1" baseline="-25000" dirty="0">
                  <a:solidFill>
                    <a:srgbClr val="0000CC"/>
                  </a:solidFill>
                  <a:latin typeface="Times New Roman" pitchFamily="18" charset="0"/>
                  <a:ea typeface="仿宋_GB2312" pitchFamily="49" charset="-122"/>
                  <a:cs typeface="Times New Roman" pitchFamily="18" charset="0"/>
                </a:rPr>
                <a:t>1</a:t>
              </a:r>
              <a:r>
                <a:rPr lang="en-US" altLang="zh-CN" sz="1600" b="1" dirty="0">
                  <a:solidFill>
                    <a:srgbClr val="0000CC"/>
                  </a:solidFill>
                  <a:latin typeface="Times New Roman" pitchFamily="18" charset="0"/>
                  <a:ea typeface="仿宋_GB2312" pitchFamily="49" charset="-122"/>
                  <a:cs typeface="Times New Roman" pitchFamily="18" charset="0"/>
                </a:rPr>
                <a:t>x</a:t>
              </a:r>
              <a:r>
                <a:rPr lang="en-US" altLang="zh-CN" sz="1600" b="1" baseline="-25000" dirty="0">
                  <a:solidFill>
                    <a:srgbClr val="0000CC"/>
                  </a:solidFill>
                  <a:latin typeface="Times New Roman" pitchFamily="18" charset="0"/>
                  <a:ea typeface="仿宋_GB2312" pitchFamily="49" charset="-122"/>
                  <a:cs typeface="Times New Roman" pitchFamily="18" charset="0"/>
                </a:rPr>
                <a:t>1</a:t>
              </a:r>
              <a:r>
                <a:rPr lang="en-US" altLang="zh-CN" sz="1600" b="1" dirty="0">
                  <a:solidFill>
                    <a:srgbClr val="0000CC"/>
                  </a:solidFill>
                  <a:latin typeface="Times New Roman" pitchFamily="18" charset="0"/>
                  <a:ea typeface="仿宋_GB2312" pitchFamily="49" charset="-122"/>
                  <a:cs typeface="Times New Roman" pitchFamily="18" charset="0"/>
                </a:rPr>
                <a:t>)……(</a:t>
              </a:r>
              <a:r>
                <a:rPr lang="en-US" altLang="zh-CN" sz="1600" b="1" dirty="0" err="1">
                  <a:solidFill>
                    <a:srgbClr val="0000CC"/>
                  </a:solidFill>
                  <a:latin typeface="Times New Roman" pitchFamily="18" charset="0"/>
                  <a:ea typeface="仿宋_GB2312" pitchFamily="49" charset="-122"/>
                  <a:cs typeface="Times New Roman" pitchFamily="18" charset="0"/>
                </a:rPr>
                <a:t>Q</a:t>
              </a:r>
              <a:r>
                <a:rPr lang="en-US" altLang="zh-CN" sz="1600" b="1" baseline="-25000" dirty="0" err="1">
                  <a:solidFill>
                    <a:srgbClr val="0000CC"/>
                  </a:solidFill>
                  <a:latin typeface="Times New Roman" pitchFamily="18" charset="0"/>
                  <a:ea typeface="仿宋_GB2312" pitchFamily="49" charset="-122"/>
                  <a:cs typeface="Times New Roman" pitchFamily="18" charset="0"/>
                </a:rPr>
                <a:t>n</a:t>
              </a:r>
              <a:r>
                <a:rPr lang="en-US" altLang="zh-CN" sz="1600" b="1" dirty="0" err="1">
                  <a:solidFill>
                    <a:srgbClr val="0000CC"/>
                  </a:solidFill>
                  <a:latin typeface="Times New Roman" pitchFamily="18" charset="0"/>
                  <a:ea typeface="仿宋_GB2312" pitchFamily="49" charset="-122"/>
                  <a:cs typeface="Times New Roman" pitchFamily="18" charset="0"/>
                </a:rPr>
                <a:t>x</a:t>
              </a:r>
              <a:r>
                <a:rPr lang="en-US" altLang="zh-CN" sz="1600" b="1" baseline="-25000" dirty="0" err="1">
                  <a:solidFill>
                    <a:srgbClr val="0000CC"/>
                  </a:solidFill>
                  <a:latin typeface="Times New Roman" pitchFamily="18" charset="0"/>
                  <a:ea typeface="仿宋_GB2312" pitchFamily="49" charset="-122"/>
                  <a:cs typeface="Times New Roman" pitchFamily="18" charset="0"/>
                </a:rPr>
                <a:t>n</a:t>
              </a:r>
              <a:r>
                <a:rPr lang="en-US" altLang="zh-CN" sz="1600" b="1" dirty="0">
                  <a:solidFill>
                    <a:srgbClr val="0000CC"/>
                  </a:solidFill>
                  <a:latin typeface="Times New Roman" pitchFamily="18" charset="0"/>
                  <a:ea typeface="仿宋_GB2312" pitchFamily="49" charset="-122"/>
                  <a:cs typeface="Times New Roman" pitchFamily="18" charset="0"/>
                </a:rPr>
                <a:t>)M(x</a:t>
              </a:r>
              <a:r>
                <a:rPr lang="en-US" altLang="zh-CN" sz="1600" b="1" baseline="-25000" dirty="0">
                  <a:solidFill>
                    <a:srgbClr val="0000CC"/>
                  </a:solidFill>
                  <a:latin typeface="Times New Roman" pitchFamily="18" charset="0"/>
                  <a:ea typeface="仿宋_GB2312" pitchFamily="49" charset="-122"/>
                  <a:cs typeface="Times New Roman" pitchFamily="18" charset="0"/>
                </a:rPr>
                <a:t>1</a:t>
              </a:r>
              <a:r>
                <a:rPr lang="en-US" altLang="zh-CN" sz="1600" b="1" dirty="0">
                  <a:solidFill>
                    <a:srgbClr val="0000CC"/>
                  </a:solidFill>
                  <a:latin typeface="Times New Roman" pitchFamily="18" charset="0"/>
                  <a:ea typeface="仿宋_GB2312" pitchFamily="49" charset="-122"/>
                  <a:cs typeface="Times New Roman" pitchFamily="18" charset="0"/>
                </a:rPr>
                <a:t>,x</a:t>
              </a:r>
              <a:r>
                <a:rPr lang="en-US" altLang="zh-CN" sz="1600" b="1" baseline="-25000" dirty="0">
                  <a:solidFill>
                    <a:srgbClr val="0000CC"/>
                  </a:solidFill>
                  <a:latin typeface="Times New Roman" pitchFamily="18" charset="0"/>
                  <a:ea typeface="仿宋_GB2312" pitchFamily="49" charset="-122"/>
                  <a:cs typeface="Times New Roman" pitchFamily="18" charset="0"/>
                </a:rPr>
                <a:t>2</a:t>
              </a:r>
              <a:r>
                <a:rPr lang="en-US" altLang="zh-CN" sz="1600" b="1" dirty="0">
                  <a:solidFill>
                    <a:srgbClr val="0000CC"/>
                  </a:solidFill>
                  <a:latin typeface="Times New Roman" pitchFamily="18" charset="0"/>
                  <a:ea typeface="仿宋_GB2312" pitchFamily="49" charset="-122"/>
                  <a:cs typeface="Times New Roman" pitchFamily="18" charset="0"/>
                </a:rPr>
                <a:t>,……,</a:t>
              </a:r>
              <a:r>
                <a:rPr lang="en-US" altLang="zh-CN" sz="1600" b="1" dirty="0" err="1">
                  <a:solidFill>
                    <a:srgbClr val="0000CC"/>
                  </a:solidFill>
                  <a:latin typeface="Times New Roman" pitchFamily="18" charset="0"/>
                  <a:ea typeface="仿宋_GB2312" pitchFamily="49" charset="-122"/>
                  <a:cs typeface="Times New Roman" pitchFamily="18" charset="0"/>
                </a:rPr>
                <a:t>x</a:t>
              </a:r>
              <a:r>
                <a:rPr lang="en-US" altLang="zh-CN" sz="1600" b="1" baseline="-25000" dirty="0" err="1">
                  <a:solidFill>
                    <a:srgbClr val="0000CC"/>
                  </a:solidFill>
                  <a:latin typeface="Times New Roman" pitchFamily="18" charset="0"/>
                  <a:ea typeface="仿宋_GB2312" pitchFamily="49" charset="-122"/>
                  <a:cs typeface="Times New Roman" pitchFamily="18" charset="0"/>
                </a:rPr>
                <a:t>n</a:t>
              </a:r>
              <a:r>
                <a:rPr lang="en-US" altLang="zh-CN" sz="1600" b="1" dirty="0">
                  <a:solidFill>
                    <a:srgbClr val="0000CC"/>
                  </a:solidFill>
                  <a:latin typeface="Times New Roman" pitchFamily="18" charset="0"/>
                  <a:ea typeface="仿宋_GB2312" pitchFamily="49" charset="-122"/>
                  <a:cs typeface="Times New Roman" pitchFamily="18" charset="0"/>
                </a:rPr>
                <a:t>)</a:t>
              </a:r>
            </a:p>
            <a:p>
              <a:pPr>
                <a:lnSpc>
                  <a:spcPct val="110000"/>
                </a:lnSpc>
                <a:spcBef>
                  <a:spcPct val="10000"/>
                </a:spcBef>
              </a:pPr>
              <a:r>
                <a:rPr lang="zh-CN" altLang="en-US" sz="1600" b="1" dirty="0">
                  <a:solidFill>
                    <a:srgbClr val="0000CC"/>
                  </a:solidFill>
                  <a:latin typeface="Times New Roman" pitchFamily="18" charset="0"/>
                  <a:ea typeface="仿宋_GB2312" pitchFamily="49" charset="-122"/>
                  <a:cs typeface="Times New Roman" pitchFamily="18" charset="0"/>
                </a:rPr>
                <a:t>其中，</a:t>
              </a:r>
              <a:r>
                <a:rPr lang="en-US" altLang="zh-CN" sz="1600" b="1" dirty="0">
                  <a:solidFill>
                    <a:srgbClr val="0000CC"/>
                  </a:solidFill>
                  <a:latin typeface="Times New Roman" pitchFamily="18" charset="0"/>
                  <a:ea typeface="仿宋_GB2312" pitchFamily="49" charset="-122"/>
                  <a:cs typeface="Times New Roman" pitchFamily="18" charset="0"/>
                </a:rPr>
                <a:t>Q</a:t>
              </a:r>
              <a:r>
                <a:rPr lang="en-US" altLang="zh-CN" sz="1600" b="1" baseline="-25000" dirty="0">
                  <a:solidFill>
                    <a:srgbClr val="0000CC"/>
                  </a:solidFill>
                  <a:latin typeface="Times New Roman" pitchFamily="18" charset="0"/>
                  <a:ea typeface="仿宋_GB2312" pitchFamily="49" charset="-122"/>
                  <a:cs typeface="Times New Roman" pitchFamily="18" charset="0"/>
                </a:rPr>
                <a:t>i</a:t>
              </a:r>
              <a:r>
                <a:rPr lang="en-US" altLang="zh-CN" sz="1600" b="1" dirty="0">
                  <a:solidFill>
                    <a:srgbClr val="0000CC"/>
                  </a:solidFill>
                  <a:latin typeface="Times New Roman" pitchFamily="18" charset="0"/>
                  <a:ea typeface="仿宋_GB2312" pitchFamily="49" charset="-122"/>
                  <a:cs typeface="Times New Roman" pitchFamily="18" charset="0"/>
                </a:rPr>
                <a:t>(i=1,2,……,n)</a:t>
              </a:r>
              <a:r>
                <a:rPr lang="zh-CN" altLang="en-US" sz="1600" b="1" dirty="0">
                  <a:solidFill>
                    <a:srgbClr val="0000CC"/>
                  </a:solidFill>
                  <a:latin typeface="Times New Roman" pitchFamily="18" charset="0"/>
                  <a:ea typeface="仿宋_GB2312" pitchFamily="49" charset="-122"/>
                  <a:cs typeface="Times New Roman" pitchFamily="18" charset="0"/>
                </a:rPr>
                <a:t>为前缀，它是一个由全称量词或存在量词组成的量词串； </a:t>
              </a:r>
              <a:r>
                <a:rPr lang="en-US" altLang="zh-CN" sz="1600" b="1" dirty="0">
                  <a:solidFill>
                    <a:srgbClr val="0000CC"/>
                  </a:solidFill>
                  <a:latin typeface="Times New Roman" pitchFamily="18" charset="0"/>
                  <a:ea typeface="仿宋_GB2312" pitchFamily="49" charset="-122"/>
                  <a:cs typeface="Times New Roman" pitchFamily="18" charset="0"/>
                </a:rPr>
                <a:t>M(x</a:t>
              </a:r>
              <a:r>
                <a:rPr lang="en-US" altLang="zh-CN" sz="1600" b="1" baseline="-25000" dirty="0">
                  <a:solidFill>
                    <a:srgbClr val="0000CC"/>
                  </a:solidFill>
                  <a:latin typeface="Times New Roman" pitchFamily="18" charset="0"/>
                  <a:ea typeface="仿宋_GB2312" pitchFamily="49" charset="-122"/>
                  <a:cs typeface="Times New Roman" pitchFamily="18" charset="0"/>
                </a:rPr>
                <a:t>1</a:t>
              </a:r>
              <a:r>
                <a:rPr lang="en-US" altLang="zh-CN" sz="1600" b="1" dirty="0">
                  <a:solidFill>
                    <a:srgbClr val="0000CC"/>
                  </a:solidFill>
                  <a:latin typeface="Times New Roman" pitchFamily="18" charset="0"/>
                  <a:ea typeface="仿宋_GB2312" pitchFamily="49" charset="-122"/>
                  <a:cs typeface="Times New Roman" pitchFamily="18" charset="0"/>
                </a:rPr>
                <a:t>,x</a:t>
              </a:r>
              <a:r>
                <a:rPr lang="en-US" altLang="zh-CN" sz="1600" b="1" baseline="-25000" dirty="0">
                  <a:solidFill>
                    <a:srgbClr val="0000CC"/>
                  </a:solidFill>
                  <a:latin typeface="Times New Roman" pitchFamily="18" charset="0"/>
                  <a:ea typeface="仿宋_GB2312" pitchFamily="49" charset="-122"/>
                  <a:cs typeface="Times New Roman" pitchFamily="18" charset="0"/>
                </a:rPr>
                <a:t>2</a:t>
              </a:r>
              <a:r>
                <a:rPr lang="en-US" altLang="zh-CN" sz="1600" b="1" dirty="0">
                  <a:solidFill>
                    <a:srgbClr val="0000CC"/>
                  </a:solidFill>
                  <a:latin typeface="Times New Roman" pitchFamily="18" charset="0"/>
                  <a:ea typeface="仿宋_GB2312" pitchFamily="49" charset="-122"/>
                  <a:cs typeface="Times New Roman" pitchFamily="18" charset="0"/>
                </a:rPr>
                <a:t>,……,</a:t>
              </a:r>
              <a:r>
                <a:rPr lang="en-US" altLang="zh-CN" sz="1600" b="1" dirty="0" err="1">
                  <a:solidFill>
                    <a:srgbClr val="0000CC"/>
                  </a:solidFill>
                  <a:latin typeface="Times New Roman" pitchFamily="18" charset="0"/>
                  <a:ea typeface="仿宋_GB2312" pitchFamily="49" charset="-122"/>
                  <a:cs typeface="Times New Roman" pitchFamily="18" charset="0"/>
                </a:rPr>
                <a:t>x</a:t>
              </a:r>
              <a:r>
                <a:rPr lang="en-US" altLang="zh-CN" sz="1600" b="1" baseline="-25000" dirty="0" err="1">
                  <a:solidFill>
                    <a:srgbClr val="0000CC"/>
                  </a:solidFill>
                  <a:latin typeface="Times New Roman" pitchFamily="18" charset="0"/>
                  <a:ea typeface="仿宋_GB2312" pitchFamily="49" charset="-122"/>
                  <a:cs typeface="Times New Roman" pitchFamily="18" charset="0"/>
                </a:rPr>
                <a:t>n</a:t>
              </a:r>
              <a:r>
                <a:rPr lang="en-US" altLang="zh-CN" sz="1600" b="1" dirty="0">
                  <a:solidFill>
                    <a:srgbClr val="0000CC"/>
                  </a:solidFill>
                  <a:latin typeface="Times New Roman" pitchFamily="18" charset="0"/>
                  <a:ea typeface="仿宋_GB2312" pitchFamily="49" charset="-122"/>
                  <a:cs typeface="Times New Roman" pitchFamily="18" charset="0"/>
                </a:rPr>
                <a:t>)</a:t>
              </a:r>
              <a:r>
                <a:rPr lang="zh-CN" altLang="en-US" sz="1600" b="1" dirty="0">
                  <a:solidFill>
                    <a:srgbClr val="0000CC"/>
                  </a:solidFill>
                  <a:latin typeface="Times New Roman" pitchFamily="18" charset="0"/>
                  <a:ea typeface="仿宋_GB2312" pitchFamily="49" charset="-122"/>
                  <a:cs typeface="Times New Roman" pitchFamily="18" charset="0"/>
                </a:rPr>
                <a:t>为母式，它是一个不含任何量词的谓词公式。</a:t>
              </a:r>
            </a:p>
          </p:txBody>
        </p:sp>
      </p:grpSp>
      <p:grpSp>
        <p:nvGrpSpPr>
          <p:cNvPr id="8" name="组合 7"/>
          <p:cNvGrpSpPr/>
          <p:nvPr/>
        </p:nvGrpSpPr>
        <p:grpSpPr>
          <a:xfrm>
            <a:off x="644605" y="5012466"/>
            <a:ext cx="7651104" cy="864096"/>
            <a:chOff x="611560" y="4653136"/>
            <a:chExt cx="7651104" cy="864096"/>
          </a:xfrm>
          <a:solidFill>
            <a:srgbClr val="FFFFCC"/>
          </a:solidFill>
        </p:grpSpPr>
        <p:sp>
          <p:nvSpPr>
            <p:cNvPr id="9" name="圆角矩形 8"/>
            <p:cNvSpPr/>
            <p:nvPr/>
          </p:nvSpPr>
          <p:spPr>
            <a:xfrm>
              <a:off x="611560" y="4653136"/>
              <a:ext cx="7651104" cy="864096"/>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27584" y="4806547"/>
              <a:ext cx="7311771" cy="634020"/>
            </a:xfrm>
            <a:prstGeom prst="rect">
              <a:avLst/>
            </a:prstGeom>
            <a:grpFill/>
          </p:spPr>
          <p:txBody>
            <a:bodyPr wrap="square">
              <a:spAutoFit/>
            </a:bodyPr>
            <a:lstStyle/>
            <a:p>
              <a:pPr>
                <a:lnSpc>
                  <a:spcPct val="110000"/>
                </a:lnSpc>
                <a:spcBef>
                  <a:spcPct val="10000"/>
                </a:spcBef>
              </a:pPr>
              <a:r>
                <a:rPr lang="zh-CN" altLang="en-US" sz="1600" b="1" dirty="0">
                  <a:solidFill>
                    <a:srgbClr val="0000CC"/>
                  </a:solidFill>
                  <a:latin typeface="仿宋_GB2312" pitchFamily="49" charset="-122"/>
                  <a:ea typeface="仿宋_GB2312" pitchFamily="49" charset="-122"/>
                </a:rPr>
                <a:t>如果前束范式</a:t>
              </a:r>
              <a:r>
                <a:rPr lang="zh-CN" altLang="en-US" sz="1600" b="1" dirty="0" smtClean="0">
                  <a:solidFill>
                    <a:srgbClr val="0000CC"/>
                  </a:solidFill>
                  <a:latin typeface="仿宋_GB2312" pitchFamily="49" charset="-122"/>
                  <a:ea typeface="仿宋_GB2312" pitchFamily="49" charset="-122"/>
                </a:rPr>
                <a:t>中</a:t>
              </a:r>
              <a:r>
                <a:rPr lang="zh-CN" altLang="en-US" sz="1600" b="1" dirty="0" smtClean="0">
                  <a:solidFill>
                    <a:srgbClr val="FF0000"/>
                  </a:solidFill>
                  <a:latin typeface="仿宋_GB2312" pitchFamily="49" charset="-122"/>
                  <a:ea typeface="仿宋_GB2312" pitchFamily="49" charset="-122"/>
                </a:rPr>
                <a:t>不包含存在量词且</a:t>
              </a:r>
              <a:r>
                <a:rPr lang="zh-CN" altLang="en-US" sz="1600" b="1" dirty="0">
                  <a:solidFill>
                    <a:srgbClr val="FF0000"/>
                  </a:solidFill>
                  <a:latin typeface="仿宋_GB2312" pitchFamily="49" charset="-122"/>
                  <a:ea typeface="仿宋_GB2312" pitchFamily="49" charset="-122"/>
                </a:rPr>
                <a:t>母</a:t>
              </a:r>
              <a:r>
                <a:rPr lang="zh-CN" altLang="en-US" sz="1600" b="1" dirty="0" smtClean="0">
                  <a:solidFill>
                    <a:srgbClr val="FF0000"/>
                  </a:solidFill>
                  <a:latin typeface="仿宋_GB2312" pitchFamily="49" charset="-122"/>
                  <a:ea typeface="仿宋_GB2312" pitchFamily="49" charset="-122"/>
                </a:rPr>
                <a:t>式</a:t>
              </a:r>
              <a:r>
                <a:rPr lang="en-US" altLang="zh-CN" sz="1600" b="1" dirty="0" smtClean="0">
                  <a:solidFill>
                    <a:srgbClr val="FF0000"/>
                  </a:solidFill>
                  <a:latin typeface="仿宋_GB2312" pitchFamily="49" charset="-122"/>
                  <a:ea typeface="仿宋_GB2312" pitchFamily="49" charset="-122"/>
                </a:rPr>
                <a:t>M</a:t>
              </a:r>
              <a:r>
                <a:rPr lang="zh-CN" altLang="en-US" sz="1600" b="1" dirty="0" smtClean="0">
                  <a:solidFill>
                    <a:srgbClr val="FF0000"/>
                  </a:solidFill>
                  <a:latin typeface="仿宋_GB2312" pitchFamily="49" charset="-122"/>
                  <a:ea typeface="仿宋_GB2312" pitchFamily="49" charset="-122"/>
                </a:rPr>
                <a:t>是“合取范式”</a:t>
              </a:r>
              <a:r>
                <a:rPr lang="zh-CN" altLang="en-US" sz="1600" b="1" dirty="0" smtClean="0">
                  <a:solidFill>
                    <a:srgbClr val="0000CC"/>
                  </a:solidFill>
                  <a:latin typeface="仿宋_GB2312" pitchFamily="49" charset="-122"/>
                  <a:ea typeface="仿宋_GB2312" pitchFamily="49" charset="-122"/>
                </a:rPr>
                <a:t>，</a:t>
              </a:r>
              <a:r>
                <a:rPr lang="zh-CN" altLang="en-US" sz="1600" b="1" dirty="0">
                  <a:solidFill>
                    <a:srgbClr val="0000CC"/>
                  </a:solidFill>
                  <a:latin typeface="仿宋_GB2312" pitchFamily="49" charset="-122"/>
                  <a:ea typeface="仿宋_GB2312" pitchFamily="49" charset="-122"/>
                </a:rPr>
                <a:t>则称这种形式的谓词公式为</a:t>
              </a:r>
              <a:r>
                <a:rPr lang="en-US" altLang="zh-CN" sz="1600" b="1" dirty="0" err="1">
                  <a:solidFill>
                    <a:srgbClr val="0000CC"/>
                  </a:solidFill>
                  <a:latin typeface="仿宋_GB2312" pitchFamily="49" charset="-122"/>
                  <a:ea typeface="仿宋_GB2312" pitchFamily="49" charset="-122"/>
                </a:rPr>
                <a:t>Skolem</a:t>
              </a:r>
              <a:r>
                <a:rPr lang="zh-CN" altLang="en-US" sz="1600" b="1" dirty="0">
                  <a:solidFill>
                    <a:srgbClr val="0000CC"/>
                  </a:solidFill>
                  <a:latin typeface="仿宋_GB2312" pitchFamily="49" charset="-122"/>
                  <a:ea typeface="仿宋_GB2312" pitchFamily="49" charset="-122"/>
                </a:rPr>
                <a:t>范式。</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type="body" idx="1"/>
          </p:nvPr>
        </p:nvSpPr>
        <p:spPr>
          <a:xfrm>
            <a:off x="0" y="1052513"/>
            <a:ext cx="9144000" cy="504279"/>
          </a:xfrm>
        </p:spPr>
        <p:txBody>
          <a:bodyPr/>
          <a:lstStyle/>
          <a:p>
            <a:r>
              <a:rPr lang="zh-CN" altLang="en-US" sz="2000" b="1" dirty="0" smtClean="0">
                <a:latin typeface="Times New Roman" pitchFamily="18" charset="0"/>
              </a:rPr>
              <a:t>置换</a:t>
            </a:r>
            <a:r>
              <a:rPr lang="zh-CN" altLang="en-US" sz="2000" b="1" dirty="0">
                <a:latin typeface="Times New Roman" pitchFamily="18" charset="0"/>
              </a:rPr>
              <a:t>可简单的理解为是在一个谓词公式中</a:t>
            </a:r>
            <a:r>
              <a:rPr lang="zh-CN" altLang="en-US" sz="2000" b="1" dirty="0">
                <a:solidFill>
                  <a:srgbClr val="FF00FF"/>
                </a:solidFill>
                <a:effectLst>
                  <a:outerShdw blurRad="38100" dist="38100" dir="2700000" algn="tl">
                    <a:srgbClr val="000000">
                      <a:alpha val="43137"/>
                    </a:srgbClr>
                  </a:outerShdw>
                </a:effectLst>
                <a:latin typeface="Times New Roman" pitchFamily="18" charset="0"/>
              </a:rPr>
              <a:t>用置换项去替换</a:t>
            </a:r>
            <a:r>
              <a:rPr lang="zh-CN" altLang="en-US" sz="2000" b="1" dirty="0" smtClean="0">
                <a:solidFill>
                  <a:srgbClr val="FF00FF"/>
                </a:solidFill>
                <a:effectLst>
                  <a:outerShdw blurRad="38100" dist="38100" dir="2700000" algn="tl">
                    <a:srgbClr val="000000">
                      <a:alpha val="43137"/>
                    </a:srgbClr>
                  </a:outerShdw>
                </a:effectLst>
                <a:latin typeface="Times New Roman" pitchFamily="18" charset="0"/>
              </a:rPr>
              <a:t>变量</a:t>
            </a:r>
            <a:endParaRPr lang="en-US" altLang="zh-CN" sz="2000" b="1" dirty="0" smtClean="0">
              <a:solidFill>
                <a:srgbClr val="FF00FF"/>
              </a:solidFill>
              <a:effectLst>
                <a:outerShdw blurRad="38100" dist="38100" dir="2700000" algn="tl">
                  <a:srgbClr val="000000">
                    <a:alpha val="43137"/>
                  </a:srgbClr>
                </a:outerShdw>
              </a:effectLst>
              <a:latin typeface="Times New Roman" pitchFamily="18" charset="0"/>
            </a:endParaRPr>
          </a:p>
          <a:p>
            <a:pPr marL="0" indent="0">
              <a:buNone/>
            </a:pPr>
            <a:endParaRPr lang="en-US" altLang="zh-CN" sz="2000" b="1" dirty="0" smtClean="0">
              <a:solidFill>
                <a:srgbClr val="0000FF"/>
              </a:solidFill>
              <a:latin typeface="Times New Roman" pitchFamily="18" charset="0"/>
            </a:endParaRPr>
          </a:p>
          <a:p>
            <a:endParaRPr lang="en-US" altLang="zh-CN" sz="2000" dirty="0">
              <a:solidFill>
                <a:srgbClr val="0000FF"/>
              </a:solidFill>
            </a:endParaRPr>
          </a:p>
          <a:p>
            <a:endParaRPr lang="en-US" altLang="zh-CN" sz="2000" dirty="0" smtClean="0">
              <a:solidFill>
                <a:srgbClr val="0000FF"/>
              </a:solidFill>
            </a:endParaRPr>
          </a:p>
          <a:p>
            <a:endParaRPr lang="en-US" altLang="zh-CN" sz="2000" dirty="0">
              <a:solidFill>
                <a:srgbClr val="0000FF"/>
              </a:solidFill>
            </a:endParaRPr>
          </a:p>
          <a:p>
            <a:endParaRPr lang="en-US" altLang="zh-CN" sz="2000" b="1" dirty="0" smtClean="0">
              <a:solidFill>
                <a:srgbClr val="0000FF"/>
              </a:solidFill>
              <a:latin typeface="Times New Roman" pitchFamily="18" charset="0"/>
            </a:endParaRPr>
          </a:p>
          <a:p>
            <a:endParaRPr lang="en-US" altLang="zh-CN" sz="2000" dirty="0">
              <a:solidFill>
                <a:srgbClr val="0000FF"/>
              </a:solidFill>
            </a:endParaRPr>
          </a:p>
          <a:p>
            <a:endParaRPr lang="en-US" altLang="zh-CN" sz="2000" b="1" dirty="0" smtClean="0">
              <a:solidFill>
                <a:srgbClr val="0000FF"/>
              </a:solidFill>
              <a:latin typeface="Times New Roman" pitchFamily="18" charset="0"/>
            </a:endParaRPr>
          </a:p>
          <a:p>
            <a:endParaRPr lang="en-US" altLang="zh-CN" sz="2000" dirty="0">
              <a:solidFill>
                <a:srgbClr val="0000FF"/>
              </a:solidFill>
            </a:endParaRPr>
          </a:p>
          <a:p>
            <a:endParaRPr lang="en-US" altLang="zh-CN" sz="2000" b="1" dirty="0" smtClean="0">
              <a:solidFill>
                <a:srgbClr val="0000FF"/>
              </a:solidFill>
              <a:latin typeface="Times New Roman" pitchFamily="18" charset="0"/>
            </a:endParaRPr>
          </a:p>
          <a:p>
            <a:endParaRPr lang="en-US" altLang="zh-CN" sz="2000" dirty="0">
              <a:solidFill>
                <a:srgbClr val="FF00FF"/>
              </a:solidFill>
            </a:endParaRPr>
          </a:p>
          <a:p>
            <a:pPr marL="457200" lvl="1" indent="0">
              <a:buNone/>
            </a:pPr>
            <a:r>
              <a:rPr lang="en-US" altLang="zh-CN" sz="1800" dirty="0" smtClean="0">
                <a:solidFill>
                  <a:srgbClr val="0000CC"/>
                </a:solidFill>
              </a:rPr>
              <a:t>	</a:t>
            </a:r>
            <a:endParaRPr lang="zh-CN" altLang="en-US" sz="1800" b="1" dirty="0">
              <a:solidFill>
                <a:srgbClr val="0000FF"/>
              </a:solidFill>
              <a:latin typeface="Times New Roman" pitchFamily="18" charset="0"/>
            </a:endParaRPr>
          </a:p>
        </p:txBody>
      </p:sp>
      <p:sp>
        <p:nvSpPr>
          <p:cNvPr id="6" name="Rectangle 2"/>
          <p:cNvSpPr>
            <a:spLocks noGrp="1" noChangeArrowheads="1"/>
          </p:cNvSpPr>
          <p:nvPr>
            <p:ph type="title"/>
          </p:nvPr>
        </p:nvSpPr>
        <p:spPr>
          <a:xfrm>
            <a:off x="467544" y="116632"/>
            <a:ext cx="8229600" cy="706090"/>
          </a:xfrm>
        </p:spPr>
        <p:txBody>
          <a:bodyPr/>
          <a:lstStyle/>
          <a:p>
            <a:r>
              <a:rPr lang="zh-CN" altLang="en-US" sz="4000" b="1" dirty="0" smtClean="0">
                <a:solidFill>
                  <a:schemeClr val="accent2"/>
                </a:solidFill>
                <a:latin typeface="Times New Roman" pitchFamily="18" charset="0"/>
                <a:ea typeface="方正姚体" pitchFamily="2" charset="-122"/>
                <a:cs typeface="Times New Roman" pitchFamily="18" charset="0"/>
              </a:rPr>
              <a:t>置换</a:t>
            </a:r>
            <a:endParaRPr lang="zh-CN" altLang="en-US" sz="4000" b="1" dirty="0">
              <a:solidFill>
                <a:schemeClr val="accent2"/>
              </a:solidFill>
              <a:latin typeface="Times New Roman" pitchFamily="18" charset="0"/>
              <a:ea typeface="方正姚体" pitchFamily="2" charset="-122"/>
              <a:cs typeface="Times New Roman" pitchFamily="18" charset="0"/>
            </a:endParaRPr>
          </a:p>
        </p:txBody>
      </p:sp>
      <p:grpSp>
        <p:nvGrpSpPr>
          <p:cNvPr id="7" name="组合 6"/>
          <p:cNvGrpSpPr/>
          <p:nvPr/>
        </p:nvGrpSpPr>
        <p:grpSpPr>
          <a:xfrm>
            <a:off x="458931" y="1556792"/>
            <a:ext cx="7651104" cy="1153903"/>
            <a:chOff x="611560" y="4684160"/>
            <a:chExt cx="7651104" cy="1028832"/>
          </a:xfrm>
        </p:grpSpPr>
        <p:sp>
          <p:nvSpPr>
            <p:cNvPr id="8" name="圆角矩形 7"/>
            <p:cNvSpPr/>
            <p:nvPr/>
          </p:nvSpPr>
          <p:spPr>
            <a:xfrm>
              <a:off x="611560" y="4684160"/>
              <a:ext cx="7651104" cy="1028832"/>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3480" y="4746144"/>
              <a:ext cx="7435080" cy="904863"/>
            </a:xfrm>
            <a:prstGeom prst="rect">
              <a:avLst/>
            </a:prstGeom>
          </p:spPr>
          <p:txBody>
            <a:bodyPr wrap="square">
              <a:spAutoFit/>
            </a:bodyPr>
            <a:lstStyle/>
            <a:p>
              <a:pPr>
                <a:lnSpc>
                  <a:spcPct val="110000"/>
                </a:lnSpc>
                <a:spcBef>
                  <a:spcPct val="10000"/>
                </a:spcBef>
              </a:pPr>
              <a:r>
                <a:rPr lang="zh-CN" altLang="en-US" sz="1800" b="1" dirty="0" smtClean="0">
                  <a:solidFill>
                    <a:srgbClr val="FF0000"/>
                  </a:solidFill>
                  <a:latin typeface="Times New Roman" pitchFamily="18" charset="0"/>
                  <a:ea typeface="仿宋_GB2312" pitchFamily="49" charset="-122"/>
                  <a:cs typeface="Times New Roman" pitchFamily="18" charset="0"/>
                </a:rPr>
                <a:t>置换</a:t>
              </a:r>
              <a:r>
                <a:rPr lang="zh-CN" altLang="en-US" sz="1800" b="1" dirty="0">
                  <a:solidFill>
                    <a:srgbClr val="0000CC"/>
                  </a:solidFill>
                  <a:latin typeface="Times New Roman" pitchFamily="18" charset="0"/>
                  <a:ea typeface="仿宋_GB2312" pitchFamily="49" charset="-122"/>
                  <a:cs typeface="Times New Roman" pitchFamily="18" charset="0"/>
                </a:rPr>
                <a:t>是形</a:t>
              </a:r>
              <a:r>
                <a:rPr lang="zh-CN" altLang="en-US" sz="1800" b="1" dirty="0" smtClean="0">
                  <a:solidFill>
                    <a:srgbClr val="0000CC"/>
                  </a:solidFill>
                  <a:latin typeface="Times New Roman" pitchFamily="18" charset="0"/>
                  <a:ea typeface="仿宋_GB2312" pitchFamily="49" charset="-122"/>
                  <a:cs typeface="Times New Roman" pitchFamily="18" charset="0"/>
                </a:rPr>
                <a:t>如  </a:t>
              </a:r>
              <a:r>
                <a:rPr lang="en-US" altLang="zh-CN" sz="1800" b="1" dirty="0" smtClean="0">
                  <a:solidFill>
                    <a:srgbClr val="0000CC"/>
                  </a:solidFill>
                  <a:latin typeface="Times New Roman" pitchFamily="18" charset="0"/>
                  <a:ea typeface="仿宋_GB2312" pitchFamily="49" charset="-122"/>
                  <a:cs typeface="Times New Roman" pitchFamily="18" charset="0"/>
                </a:rPr>
                <a:t>{t</a:t>
              </a:r>
              <a:r>
                <a:rPr lang="en-US" altLang="zh-CN" sz="1800" b="1" baseline="-25000" dirty="0" smtClean="0">
                  <a:solidFill>
                    <a:srgbClr val="0000CC"/>
                  </a:solidFill>
                  <a:latin typeface="Times New Roman" pitchFamily="18" charset="0"/>
                  <a:ea typeface="仿宋_GB2312" pitchFamily="49" charset="-122"/>
                  <a:cs typeface="Times New Roman" pitchFamily="18" charset="0"/>
                </a:rPr>
                <a:t>1</a:t>
              </a:r>
              <a:r>
                <a:rPr lang="en-US" altLang="zh-CN" sz="1800" b="1" dirty="0" smtClean="0">
                  <a:solidFill>
                    <a:srgbClr val="0000CC"/>
                  </a:solidFill>
                  <a:latin typeface="Times New Roman" pitchFamily="18" charset="0"/>
                  <a:ea typeface="仿宋_GB2312" pitchFamily="49" charset="-122"/>
                  <a:cs typeface="Times New Roman" pitchFamily="18" charset="0"/>
                </a:rPr>
                <a:t>/</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1</a:t>
              </a:r>
              <a:r>
                <a:rPr lang="en-US" altLang="zh-CN" sz="1800" b="1" dirty="0">
                  <a:solidFill>
                    <a:srgbClr val="0000CC"/>
                  </a:solidFill>
                  <a:latin typeface="Times New Roman" pitchFamily="18" charset="0"/>
                  <a:ea typeface="仿宋_GB2312" pitchFamily="49" charset="-122"/>
                  <a:cs typeface="Times New Roman" pitchFamily="18" charset="0"/>
                </a:rPr>
                <a:t>,t</a:t>
              </a:r>
              <a:r>
                <a:rPr lang="en-US" altLang="zh-CN" sz="1800" b="1" baseline="-25000" dirty="0">
                  <a:solidFill>
                    <a:srgbClr val="0000CC"/>
                  </a:solidFill>
                  <a:latin typeface="Times New Roman" pitchFamily="18" charset="0"/>
                  <a:ea typeface="仿宋_GB2312" pitchFamily="49" charset="-122"/>
                  <a:cs typeface="Times New Roman" pitchFamily="18" charset="0"/>
                </a:rPr>
                <a:t>2</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2</a:t>
              </a:r>
              <a:r>
                <a:rPr lang="en-US" altLang="zh-CN" sz="1800" b="1" dirty="0">
                  <a:solidFill>
                    <a:srgbClr val="0000CC"/>
                  </a:solidFill>
                  <a:latin typeface="Times New Roman" pitchFamily="18" charset="0"/>
                  <a:ea typeface="仿宋_GB2312" pitchFamily="49" charset="-122"/>
                  <a:cs typeface="Times New Roman" pitchFamily="18" charset="0"/>
                </a:rPr>
                <a:t>,…,</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n</a:t>
              </a:r>
              <a:r>
                <a:rPr lang="en-US" altLang="zh-CN" sz="1800" b="1" dirty="0">
                  <a:solidFill>
                    <a:srgbClr val="0000CC"/>
                  </a:solidFill>
                  <a:latin typeface="Times New Roman" pitchFamily="18" charset="0"/>
                  <a:ea typeface="仿宋_GB2312" pitchFamily="49" charset="-122"/>
                  <a:cs typeface="Times New Roman" pitchFamily="18" charset="0"/>
                </a:rPr>
                <a:t>/</a:t>
              </a:r>
              <a:r>
                <a:rPr lang="en-US" altLang="zh-CN" sz="1800" b="1" dirty="0" err="1">
                  <a:solidFill>
                    <a:srgbClr val="0000CC"/>
                  </a:solidFill>
                  <a:latin typeface="Times New Roman" pitchFamily="18" charset="0"/>
                  <a:ea typeface="仿宋_GB2312" pitchFamily="49" charset="-122"/>
                  <a:cs typeface="Times New Roman" pitchFamily="18" charset="0"/>
                </a:rPr>
                <a:t>x</a:t>
              </a:r>
              <a:r>
                <a:rPr lang="en-US" altLang="zh-CN" sz="1800" b="1" baseline="-25000" dirty="0" err="1">
                  <a:solidFill>
                    <a:srgbClr val="0000CC"/>
                  </a:solidFill>
                  <a:latin typeface="Times New Roman" pitchFamily="18" charset="0"/>
                  <a:ea typeface="仿宋_GB2312" pitchFamily="49" charset="-122"/>
                  <a:cs typeface="Times New Roman" pitchFamily="18" charset="0"/>
                </a:rPr>
                <a:t>n</a:t>
              </a:r>
              <a:r>
                <a:rPr lang="en-US" altLang="zh-CN" sz="1800" b="1" dirty="0" smtClean="0">
                  <a:solidFill>
                    <a:srgbClr val="0000CC"/>
                  </a:solidFill>
                  <a:latin typeface="Times New Roman" pitchFamily="18" charset="0"/>
                  <a:ea typeface="仿宋_GB2312" pitchFamily="49" charset="-122"/>
                  <a:cs typeface="Times New Roman" pitchFamily="18" charset="0"/>
                </a:rPr>
                <a:t>} </a:t>
              </a:r>
              <a:r>
                <a:rPr lang="zh-CN" altLang="en-US" sz="1800" b="1" dirty="0" smtClean="0">
                  <a:solidFill>
                    <a:srgbClr val="0000CC"/>
                  </a:solidFill>
                  <a:latin typeface="Times New Roman" pitchFamily="18" charset="0"/>
                  <a:ea typeface="仿宋_GB2312" pitchFamily="49" charset="-122"/>
                  <a:cs typeface="Times New Roman" pitchFamily="18" charset="0"/>
                </a:rPr>
                <a:t>的</a:t>
              </a:r>
              <a:r>
                <a:rPr lang="zh-CN" altLang="en-US" sz="1800" b="1" dirty="0">
                  <a:solidFill>
                    <a:srgbClr val="0000CC"/>
                  </a:solidFill>
                  <a:latin typeface="Times New Roman" pitchFamily="18" charset="0"/>
                  <a:ea typeface="仿宋_GB2312" pitchFamily="49" charset="-122"/>
                  <a:cs typeface="Times New Roman" pitchFamily="18" charset="0"/>
                </a:rPr>
                <a:t>有限集合。其中，</a:t>
              </a:r>
              <a:r>
                <a:rPr lang="en-US" altLang="zh-CN" sz="1800" b="1" dirty="0">
                  <a:solidFill>
                    <a:srgbClr val="0000CC"/>
                  </a:solidFill>
                  <a:latin typeface="Times New Roman" pitchFamily="18" charset="0"/>
                  <a:ea typeface="仿宋_GB2312" pitchFamily="49" charset="-122"/>
                  <a:cs typeface="Times New Roman" pitchFamily="18" charset="0"/>
                </a:rPr>
                <a:t>t</a:t>
              </a:r>
              <a:r>
                <a:rPr lang="en-US" altLang="zh-CN" sz="1800" b="1" baseline="-25000" dirty="0">
                  <a:solidFill>
                    <a:srgbClr val="0000CC"/>
                  </a:solidFill>
                  <a:latin typeface="Times New Roman" pitchFamily="18" charset="0"/>
                  <a:ea typeface="仿宋_GB2312" pitchFamily="49" charset="-122"/>
                  <a:cs typeface="Times New Roman" pitchFamily="18" charset="0"/>
                </a:rPr>
                <a:t>1</a:t>
              </a:r>
              <a:r>
                <a:rPr lang="en-US" altLang="zh-CN" sz="1800" b="1" dirty="0">
                  <a:solidFill>
                    <a:srgbClr val="0000CC"/>
                  </a:solidFill>
                  <a:latin typeface="Times New Roman" pitchFamily="18" charset="0"/>
                  <a:ea typeface="仿宋_GB2312" pitchFamily="49" charset="-122"/>
                  <a:cs typeface="Times New Roman" pitchFamily="18" charset="0"/>
                </a:rPr>
                <a:t>,t</a:t>
              </a:r>
              <a:r>
                <a:rPr lang="en-US" altLang="zh-CN" sz="1800" b="1" baseline="-25000" dirty="0">
                  <a:solidFill>
                    <a:srgbClr val="0000CC"/>
                  </a:solidFill>
                  <a:latin typeface="Times New Roman" pitchFamily="18" charset="0"/>
                  <a:ea typeface="仿宋_GB2312" pitchFamily="49" charset="-122"/>
                  <a:cs typeface="Times New Roman" pitchFamily="18" charset="0"/>
                </a:rPr>
                <a:t>2</a:t>
              </a:r>
              <a:r>
                <a:rPr lang="en-US" altLang="zh-CN" sz="1800" b="1" dirty="0">
                  <a:solidFill>
                    <a:srgbClr val="0000CC"/>
                  </a:solidFill>
                  <a:latin typeface="Times New Roman" pitchFamily="18" charset="0"/>
                  <a:ea typeface="仿宋_GB2312" pitchFamily="49" charset="-122"/>
                  <a:cs typeface="Times New Roman" pitchFamily="18" charset="0"/>
                </a:rPr>
                <a:t>,…,</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n</a:t>
              </a:r>
              <a:r>
                <a:rPr lang="zh-CN" altLang="en-US" sz="1800" b="1" dirty="0">
                  <a:solidFill>
                    <a:srgbClr val="0000CC"/>
                  </a:solidFill>
                  <a:latin typeface="Times New Roman" pitchFamily="18" charset="0"/>
                  <a:ea typeface="仿宋_GB2312" pitchFamily="49" charset="-122"/>
                  <a:cs typeface="Times New Roman" pitchFamily="18" charset="0"/>
                </a:rPr>
                <a:t>是项</a:t>
              </a:r>
              <a:r>
                <a:rPr lang="zh-CN" altLang="en-US" sz="1800" b="1" dirty="0" smtClean="0">
                  <a:solidFill>
                    <a:srgbClr val="0000CC"/>
                  </a:solidFill>
                  <a:latin typeface="Times New Roman" pitchFamily="18" charset="0"/>
                  <a:ea typeface="仿宋_GB2312" pitchFamily="49" charset="-122"/>
                  <a:cs typeface="Times New Roman" pitchFamily="18" charset="0"/>
                </a:rPr>
                <a:t>；</a:t>
              </a:r>
              <a:r>
                <a:rPr lang="en-US" altLang="zh-CN" sz="1800" b="1" dirty="0" smtClean="0">
                  <a:solidFill>
                    <a:srgbClr val="0000CC"/>
                  </a:solidFill>
                  <a:latin typeface="Times New Roman" pitchFamily="18" charset="0"/>
                  <a:ea typeface="仿宋_GB2312" pitchFamily="49" charset="-122"/>
                  <a:cs typeface="Times New Roman" pitchFamily="18" charset="0"/>
                </a:rPr>
                <a:t>x</a:t>
              </a:r>
              <a:r>
                <a:rPr lang="en-US" altLang="zh-CN" sz="1800" b="1" baseline="-25000" dirty="0" smtClean="0">
                  <a:solidFill>
                    <a:srgbClr val="0000CC"/>
                  </a:solidFill>
                  <a:latin typeface="Times New Roman" pitchFamily="18" charset="0"/>
                  <a:ea typeface="仿宋_GB2312" pitchFamily="49" charset="-122"/>
                  <a:cs typeface="Times New Roman" pitchFamily="18" charset="0"/>
                </a:rPr>
                <a:t>1</a:t>
              </a:r>
              <a:r>
                <a:rPr lang="en-US" altLang="zh-CN" sz="1800" b="1" dirty="0" smtClean="0">
                  <a:solidFill>
                    <a:srgbClr val="0000CC"/>
                  </a:solidFill>
                  <a:latin typeface="Times New Roman" pitchFamily="18" charset="0"/>
                  <a:ea typeface="仿宋_GB2312" pitchFamily="49" charset="-122"/>
                  <a:cs typeface="Times New Roman" pitchFamily="18" charset="0"/>
                </a:rPr>
                <a:t>,x</a:t>
              </a:r>
              <a:r>
                <a:rPr lang="en-US" altLang="zh-CN" sz="1800" b="1" baseline="-25000" dirty="0" smtClean="0">
                  <a:solidFill>
                    <a:srgbClr val="0000CC"/>
                  </a:solidFill>
                  <a:latin typeface="Times New Roman" pitchFamily="18" charset="0"/>
                  <a:ea typeface="仿宋_GB2312" pitchFamily="49" charset="-122"/>
                  <a:cs typeface="Times New Roman" pitchFamily="18" charset="0"/>
                </a:rPr>
                <a:t>2</a:t>
              </a:r>
              <a:r>
                <a:rPr lang="en-US" altLang="zh-CN" sz="1800" b="1" dirty="0" smtClean="0">
                  <a:solidFill>
                    <a:srgbClr val="0000CC"/>
                  </a:solidFill>
                  <a:latin typeface="Times New Roman" pitchFamily="18" charset="0"/>
                  <a:ea typeface="仿宋_GB2312" pitchFamily="49" charset="-122"/>
                  <a:cs typeface="Times New Roman" pitchFamily="18" charset="0"/>
                </a:rPr>
                <a:t>,…, </a:t>
              </a:r>
              <a:r>
                <a:rPr lang="en-US" altLang="zh-CN" sz="1800" b="1" dirty="0" err="1" smtClean="0">
                  <a:solidFill>
                    <a:srgbClr val="0000CC"/>
                  </a:solidFill>
                  <a:latin typeface="Times New Roman" pitchFamily="18" charset="0"/>
                  <a:ea typeface="仿宋_GB2312" pitchFamily="49" charset="-122"/>
                  <a:cs typeface="Times New Roman" pitchFamily="18" charset="0"/>
                </a:rPr>
                <a:t>x</a:t>
              </a:r>
              <a:r>
                <a:rPr lang="en-US" altLang="zh-CN" sz="1800" b="1" baseline="-25000" dirty="0" err="1" smtClean="0">
                  <a:solidFill>
                    <a:srgbClr val="0000CC"/>
                  </a:solidFill>
                  <a:latin typeface="Times New Roman" pitchFamily="18" charset="0"/>
                  <a:ea typeface="仿宋_GB2312" pitchFamily="49" charset="-122"/>
                  <a:cs typeface="Times New Roman" pitchFamily="18" charset="0"/>
                </a:rPr>
                <a:t>n</a:t>
              </a:r>
              <a:r>
                <a:rPr lang="zh-CN" altLang="en-US" sz="1800" b="1" dirty="0">
                  <a:solidFill>
                    <a:srgbClr val="0000CC"/>
                  </a:solidFill>
                  <a:latin typeface="Times New Roman" pitchFamily="18" charset="0"/>
                  <a:ea typeface="仿宋_GB2312" pitchFamily="49" charset="-122"/>
                  <a:cs typeface="Times New Roman" pitchFamily="18" charset="0"/>
                </a:rPr>
                <a:t>是互不相同的变元；</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i</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i</a:t>
              </a:r>
              <a:r>
                <a:rPr lang="zh-CN" altLang="en-US" sz="1800" b="1" dirty="0">
                  <a:solidFill>
                    <a:srgbClr val="0000CC"/>
                  </a:solidFill>
                  <a:latin typeface="Times New Roman" pitchFamily="18" charset="0"/>
                  <a:ea typeface="仿宋_GB2312" pitchFamily="49" charset="-122"/>
                  <a:cs typeface="Times New Roman" pitchFamily="18" charset="0"/>
                </a:rPr>
                <a:t>表示用</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i</a:t>
              </a:r>
              <a:r>
                <a:rPr lang="zh-CN" altLang="en-US" sz="1800" b="1" dirty="0">
                  <a:solidFill>
                    <a:srgbClr val="0000CC"/>
                  </a:solidFill>
                  <a:latin typeface="Times New Roman" pitchFamily="18" charset="0"/>
                  <a:ea typeface="仿宋_GB2312" pitchFamily="49" charset="-122"/>
                  <a:cs typeface="Times New Roman" pitchFamily="18" charset="0"/>
                </a:rPr>
                <a:t>替换</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i</a:t>
              </a:r>
              <a:r>
                <a:rPr lang="zh-CN" altLang="en-US" sz="1800" b="1" dirty="0">
                  <a:solidFill>
                    <a:srgbClr val="0000CC"/>
                  </a:solidFill>
                  <a:latin typeface="Times New Roman" pitchFamily="18" charset="0"/>
                  <a:ea typeface="仿宋_GB2312" pitchFamily="49" charset="-122"/>
                  <a:cs typeface="Times New Roman" pitchFamily="18" charset="0"/>
                </a:rPr>
                <a:t>。并且</a:t>
              </a:r>
              <a:r>
                <a:rPr lang="zh-CN" altLang="en-US" sz="1800" b="1" dirty="0">
                  <a:solidFill>
                    <a:srgbClr val="FF0000"/>
                  </a:solidFill>
                  <a:latin typeface="Times New Roman" pitchFamily="18" charset="0"/>
                  <a:ea typeface="仿宋_GB2312" pitchFamily="49" charset="-122"/>
                  <a:cs typeface="Times New Roman" pitchFamily="18" charset="0"/>
                </a:rPr>
                <a:t>要求</a:t>
              </a:r>
              <a:r>
                <a:rPr lang="en-US" altLang="zh-CN" sz="1800" b="1" dirty="0" err="1">
                  <a:solidFill>
                    <a:srgbClr val="FF0000"/>
                  </a:solidFill>
                  <a:latin typeface="Times New Roman" pitchFamily="18" charset="0"/>
                  <a:ea typeface="仿宋_GB2312" pitchFamily="49" charset="-122"/>
                  <a:cs typeface="Times New Roman" pitchFamily="18" charset="0"/>
                </a:rPr>
                <a:t>t</a:t>
              </a:r>
              <a:r>
                <a:rPr lang="en-US" altLang="zh-CN" sz="1800" b="1" baseline="-25000" dirty="0" err="1">
                  <a:solidFill>
                    <a:srgbClr val="FF0000"/>
                  </a:solidFill>
                  <a:latin typeface="Times New Roman" pitchFamily="18" charset="0"/>
                  <a:ea typeface="仿宋_GB2312" pitchFamily="49" charset="-122"/>
                  <a:cs typeface="Times New Roman" pitchFamily="18" charset="0"/>
                </a:rPr>
                <a:t>i</a:t>
              </a:r>
              <a:r>
                <a:rPr lang="zh-CN" altLang="en-US" sz="1800" b="1" dirty="0">
                  <a:solidFill>
                    <a:srgbClr val="FF0000"/>
                  </a:solidFill>
                  <a:latin typeface="Times New Roman" pitchFamily="18" charset="0"/>
                  <a:ea typeface="仿宋_GB2312" pitchFamily="49" charset="-122"/>
                  <a:cs typeface="Times New Roman" pitchFamily="18" charset="0"/>
                </a:rPr>
                <a:t>与</a:t>
              </a:r>
              <a:r>
                <a:rPr lang="en-US" altLang="zh-CN" sz="1800" b="1" dirty="0">
                  <a:solidFill>
                    <a:srgbClr val="FF0000"/>
                  </a:solidFill>
                  <a:latin typeface="Times New Roman" pitchFamily="18" charset="0"/>
                  <a:ea typeface="仿宋_GB2312" pitchFamily="49" charset="-122"/>
                  <a:cs typeface="Times New Roman" pitchFamily="18" charset="0"/>
                </a:rPr>
                <a:t>x</a:t>
              </a:r>
              <a:r>
                <a:rPr lang="en-US" altLang="zh-CN" sz="1800" b="1" baseline="-25000" dirty="0">
                  <a:solidFill>
                    <a:srgbClr val="FF0000"/>
                  </a:solidFill>
                  <a:latin typeface="Times New Roman" pitchFamily="18" charset="0"/>
                  <a:ea typeface="仿宋_GB2312" pitchFamily="49" charset="-122"/>
                  <a:cs typeface="Times New Roman" pitchFamily="18" charset="0"/>
                </a:rPr>
                <a:t>i</a:t>
              </a:r>
              <a:r>
                <a:rPr lang="zh-CN" altLang="en-US" sz="1800" b="1" dirty="0">
                  <a:solidFill>
                    <a:srgbClr val="FF0000"/>
                  </a:solidFill>
                  <a:latin typeface="Times New Roman" pitchFamily="18" charset="0"/>
                  <a:ea typeface="仿宋_GB2312" pitchFamily="49" charset="-122"/>
                  <a:cs typeface="Times New Roman" pitchFamily="18" charset="0"/>
                </a:rPr>
                <a:t>不能相同，</a:t>
              </a:r>
              <a:r>
                <a:rPr lang="en-US" altLang="zh-CN" sz="1800" b="1" dirty="0">
                  <a:solidFill>
                    <a:srgbClr val="FF0000"/>
                  </a:solidFill>
                  <a:latin typeface="Times New Roman" pitchFamily="18" charset="0"/>
                  <a:ea typeface="仿宋_GB2312" pitchFamily="49" charset="-122"/>
                  <a:cs typeface="Times New Roman" pitchFamily="18" charset="0"/>
                </a:rPr>
                <a:t>x</a:t>
              </a:r>
              <a:r>
                <a:rPr lang="en-US" altLang="zh-CN" sz="1800" b="1" baseline="-25000" dirty="0">
                  <a:solidFill>
                    <a:srgbClr val="FF0000"/>
                  </a:solidFill>
                  <a:latin typeface="Times New Roman" pitchFamily="18" charset="0"/>
                  <a:ea typeface="仿宋_GB2312" pitchFamily="49" charset="-122"/>
                  <a:cs typeface="Times New Roman" pitchFamily="18" charset="0"/>
                </a:rPr>
                <a:t>i</a:t>
              </a:r>
              <a:r>
                <a:rPr lang="zh-CN" altLang="en-US" sz="1800" b="1" dirty="0" smtClean="0">
                  <a:solidFill>
                    <a:srgbClr val="FF0000"/>
                  </a:solidFill>
                  <a:latin typeface="Times New Roman" pitchFamily="18" charset="0"/>
                  <a:ea typeface="仿宋_GB2312" pitchFamily="49" charset="-122"/>
                  <a:cs typeface="Times New Roman" pitchFamily="18" charset="0"/>
                </a:rPr>
                <a:t>不能循环地出现在</a:t>
              </a:r>
              <a:r>
                <a:rPr lang="en-US" altLang="zh-CN" sz="1800" b="1" dirty="0" err="1" smtClean="0">
                  <a:solidFill>
                    <a:srgbClr val="FF0000"/>
                  </a:solidFill>
                  <a:latin typeface="Times New Roman" pitchFamily="18" charset="0"/>
                  <a:ea typeface="仿宋_GB2312" pitchFamily="49" charset="-122"/>
                  <a:cs typeface="Times New Roman" pitchFamily="18" charset="0"/>
                </a:rPr>
                <a:t>t</a:t>
              </a:r>
              <a:r>
                <a:rPr lang="en-US" altLang="zh-CN" sz="1800" b="1" baseline="-25000" dirty="0" err="1" smtClean="0">
                  <a:solidFill>
                    <a:srgbClr val="FF0000"/>
                  </a:solidFill>
                  <a:latin typeface="Times New Roman" pitchFamily="18" charset="0"/>
                  <a:ea typeface="仿宋_GB2312" pitchFamily="49" charset="-122"/>
                  <a:cs typeface="Times New Roman" pitchFamily="18" charset="0"/>
                </a:rPr>
                <a:t>j</a:t>
              </a:r>
              <a:r>
                <a:rPr lang="zh-CN" altLang="en-US" sz="1800" b="1" dirty="0" smtClean="0">
                  <a:solidFill>
                    <a:srgbClr val="FF0000"/>
                  </a:solidFill>
                  <a:latin typeface="Times New Roman" pitchFamily="18" charset="0"/>
                  <a:ea typeface="仿宋_GB2312" pitchFamily="49" charset="-122"/>
                  <a:cs typeface="Times New Roman" pitchFamily="18" charset="0"/>
                </a:rPr>
                <a:t>（</a:t>
              </a:r>
              <a:r>
                <a:rPr lang="en-US" altLang="zh-CN" sz="1800" b="1" i="1" dirty="0" smtClean="0">
                  <a:solidFill>
                    <a:srgbClr val="FF0000"/>
                  </a:solidFill>
                  <a:latin typeface="Times New Roman" pitchFamily="18" charset="0"/>
                  <a:ea typeface="仿宋_GB2312" pitchFamily="49" charset="-122"/>
                  <a:cs typeface="Times New Roman" pitchFamily="18" charset="0"/>
                </a:rPr>
                <a:t>j</a:t>
              </a:r>
              <a:r>
                <a:rPr lang="en-US" altLang="zh-CN" sz="1800" b="1" dirty="0" smtClean="0">
                  <a:solidFill>
                    <a:srgbClr val="FF0000"/>
                  </a:solidFill>
                  <a:latin typeface="Times New Roman" pitchFamily="18" charset="0"/>
                  <a:ea typeface="仿宋_GB2312" pitchFamily="49" charset="-122"/>
                  <a:cs typeface="Times New Roman" pitchFamily="18" charset="0"/>
                </a:rPr>
                <a:t>=1…</a:t>
              </a:r>
              <a:r>
                <a:rPr lang="en-US" altLang="zh-CN" sz="1800" b="1" i="1" dirty="0" smtClean="0">
                  <a:solidFill>
                    <a:srgbClr val="FF0000"/>
                  </a:solidFill>
                  <a:latin typeface="Times New Roman" pitchFamily="18" charset="0"/>
                  <a:ea typeface="仿宋_GB2312" pitchFamily="49" charset="-122"/>
                  <a:cs typeface="Times New Roman" pitchFamily="18" charset="0"/>
                </a:rPr>
                <a:t>n</a:t>
              </a:r>
              <a:r>
                <a:rPr lang="zh-CN" altLang="en-US" sz="1800" b="1" dirty="0" smtClean="0">
                  <a:solidFill>
                    <a:srgbClr val="FF0000"/>
                  </a:solidFill>
                  <a:latin typeface="Times New Roman" pitchFamily="18" charset="0"/>
                  <a:ea typeface="仿宋_GB2312" pitchFamily="49" charset="-122"/>
                  <a:cs typeface="Times New Roman" pitchFamily="18" charset="0"/>
                </a:rPr>
                <a:t>）中</a:t>
              </a:r>
              <a:r>
                <a:rPr lang="zh-CN" altLang="en-US" sz="1800" b="1" dirty="0">
                  <a:solidFill>
                    <a:srgbClr val="0000CC"/>
                  </a:solidFill>
                  <a:latin typeface="Times New Roman" pitchFamily="18" charset="0"/>
                  <a:ea typeface="仿宋_GB2312" pitchFamily="49" charset="-122"/>
                  <a:cs typeface="Times New Roman" pitchFamily="18" charset="0"/>
                </a:rPr>
                <a:t>。</a:t>
              </a:r>
            </a:p>
          </p:txBody>
        </p:sp>
      </p:grpSp>
      <p:sp>
        <p:nvSpPr>
          <p:cNvPr id="3" name="矩形 2"/>
          <p:cNvSpPr/>
          <p:nvPr/>
        </p:nvSpPr>
        <p:spPr>
          <a:xfrm>
            <a:off x="487309" y="2906653"/>
            <a:ext cx="2100319" cy="369332"/>
          </a:xfrm>
          <a:prstGeom prst="rect">
            <a:avLst/>
          </a:prstGeom>
        </p:spPr>
        <p:txBody>
          <a:bodyPr wrap="none">
            <a:spAutoFit/>
          </a:bodyPr>
          <a:lstStyle/>
          <a:p>
            <a:r>
              <a:rPr lang="en-US" altLang="zh-CN" sz="1800" b="1" dirty="0">
                <a:latin typeface="Times New Roman" pitchFamily="18" charset="0"/>
              </a:rPr>
              <a:t>{a/x, c/y, f(b)/z} </a:t>
            </a:r>
            <a:r>
              <a:rPr lang="en-US" altLang="zh-CN" sz="1800" b="1" dirty="0" smtClean="0">
                <a:latin typeface="Times New Roman" pitchFamily="18" charset="0"/>
              </a:rPr>
              <a:t>   </a:t>
            </a:r>
            <a:r>
              <a:rPr lang="en-US" altLang="zh-CN" sz="1800" b="1" dirty="0" smtClean="0">
                <a:latin typeface="Times New Roman" pitchFamily="18" charset="0"/>
                <a:sym typeface="Wingdings"/>
              </a:rPr>
              <a:t></a:t>
            </a:r>
            <a:endParaRPr lang="zh-CN" altLang="en-US" sz="1800" dirty="0"/>
          </a:p>
        </p:txBody>
      </p:sp>
      <p:sp>
        <p:nvSpPr>
          <p:cNvPr id="5" name="矩形 4"/>
          <p:cNvSpPr/>
          <p:nvPr/>
        </p:nvSpPr>
        <p:spPr>
          <a:xfrm>
            <a:off x="2991494" y="2944342"/>
            <a:ext cx="2008883" cy="369332"/>
          </a:xfrm>
          <a:prstGeom prst="rect">
            <a:avLst/>
          </a:prstGeom>
        </p:spPr>
        <p:txBody>
          <a:bodyPr wrap="none">
            <a:spAutoFit/>
          </a:bodyPr>
          <a:lstStyle/>
          <a:p>
            <a:r>
              <a:rPr lang="en-US" altLang="zh-CN" sz="1800" b="1" dirty="0">
                <a:latin typeface="Times New Roman" pitchFamily="18" charset="0"/>
              </a:rPr>
              <a:t>{g(y)/x, f(x)/y</a:t>
            </a:r>
            <a:r>
              <a:rPr lang="en-US" altLang="zh-CN" sz="1800" b="1" dirty="0" smtClean="0">
                <a:latin typeface="Times New Roman" pitchFamily="18" charset="0"/>
              </a:rPr>
              <a:t>}     </a:t>
            </a:r>
            <a:r>
              <a:rPr lang="en-US" altLang="zh-CN" sz="1800" b="1" dirty="0" smtClean="0">
                <a:latin typeface="Times New Roman" pitchFamily="18" charset="0"/>
                <a:sym typeface="Wingdings"/>
              </a:rPr>
              <a:t></a:t>
            </a:r>
            <a:endParaRPr lang="zh-CN" altLang="en-US" sz="1800" dirty="0"/>
          </a:p>
        </p:txBody>
      </p:sp>
      <p:sp>
        <p:nvSpPr>
          <p:cNvPr id="10" name="矩形标注 9"/>
          <p:cNvSpPr/>
          <p:nvPr/>
        </p:nvSpPr>
        <p:spPr>
          <a:xfrm>
            <a:off x="487309" y="3507188"/>
            <a:ext cx="4660755" cy="642152"/>
          </a:xfrm>
          <a:prstGeom prst="wedgeRectCallout">
            <a:avLst>
              <a:gd name="adj1" fmla="val 40788"/>
              <a:gd name="adj2" fmla="val -8703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FF0000"/>
                </a:solidFill>
              </a:rPr>
              <a:t>x</a:t>
            </a:r>
            <a:r>
              <a:rPr lang="zh-CN" altLang="en-US" sz="1600" dirty="0">
                <a:solidFill>
                  <a:srgbClr val="FF0000"/>
                </a:solidFill>
              </a:rPr>
              <a:t>与</a:t>
            </a:r>
            <a:r>
              <a:rPr lang="en-US" altLang="zh-CN" sz="1600" dirty="0">
                <a:solidFill>
                  <a:srgbClr val="FF0000"/>
                </a:solidFill>
              </a:rPr>
              <a:t>y</a:t>
            </a:r>
            <a:r>
              <a:rPr lang="zh-CN" altLang="en-US" sz="1600" dirty="0">
                <a:solidFill>
                  <a:srgbClr val="FF0000"/>
                </a:solidFill>
              </a:rPr>
              <a:t>之间出现了循环置换现象。即当用</a:t>
            </a:r>
            <a:r>
              <a:rPr lang="en-US" altLang="zh-CN" sz="1600" dirty="0">
                <a:solidFill>
                  <a:srgbClr val="FF0000"/>
                </a:solidFill>
              </a:rPr>
              <a:t>g(y)</a:t>
            </a:r>
            <a:r>
              <a:rPr lang="zh-CN" altLang="en-US" sz="1600" dirty="0">
                <a:solidFill>
                  <a:srgbClr val="FF0000"/>
                </a:solidFill>
              </a:rPr>
              <a:t>置换</a:t>
            </a:r>
            <a:r>
              <a:rPr lang="en-US" altLang="zh-CN" sz="1600" dirty="0">
                <a:solidFill>
                  <a:srgbClr val="FF0000"/>
                </a:solidFill>
              </a:rPr>
              <a:t>x,</a:t>
            </a:r>
            <a:r>
              <a:rPr lang="zh-CN" altLang="en-US" sz="1600" dirty="0">
                <a:solidFill>
                  <a:srgbClr val="FF0000"/>
                </a:solidFill>
              </a:rPr>
              <a:t>用</a:t>
            </a:r>
            <a:r>
              <a:rPr lang="en-US" altLang="zh-CN" sz="1600" dirty="0">
                <a:solidFill>
                  <a:srgbClr val="FF0000"/>
                </a:solidFill>
              </a:rPr>
              <a:t>f(g(y))</a:t>
            </a:r>
            <a:r>
              <a:rPr lang="zh-CN" altLang="en-US" sz="1600" dirty="0">
                <a:solidFill>
                  <a:srgbClr val="FF0000"/>
                </a:solidFill>
              </a:rPr>
              <a:t>置换</a:t>
            </a:r>
            <a:r>
              <a:rPr lang="en-US" altLang="zh-CN" sz="1600" dirty="0">
                <a:solidFill>
                  <a:srgbClr val="FF0000"/>
                </a:solidFill>
              </a:rPr>
              <a:t>y</a:t>
            </a:r>
            <a:r>
              <a:rPr lang="zh-CN" altLang="en-US" sz="1600" dirty="0">
                <a:solidFill>
                  <a:srgbClr val="FF0000"/>
                </a:solidFill>
              </a:rPr>
              <a:t>时，既没有消去</a:t>
            </a:r>
            <a:r>
              <a:rPr lang="en-US" altLang="zh-CN" sz="1600" dirty="0">
                <a:solidFill>
                  <a:srgbClr val="FF0000"/>
                </a:solidFill>
              </a:rPr>
              <a:t>x</a:t>
            </a:r>
            <a:r>
              <a:rPr lang="zh-CN" altLang="en-US" sz="1600" dirty="0">
                <a:solidFill>
                  <a:srgbClr val="FF0000"/>
                </a:solidFill>
              </a:rPr>
              <a:t>，也没有消去</a:t>
            </a:r>
            <a:r>
              <a:rPr lang="en-US" altLang="zh-CN" sz="1600" dirty="0">
                <a:solidFill>
                  <a:srgbClr val="FF0000"/>
                </a:solidFill>
              </a:rPr>
              <a:t>y</a:t>
            </a:r>
            <a:endParaRPr lang="zh-CN" altLang="en-US" sz="1600" dirty="0">
              <a:solidFill>
                <a:srgbClr val="FF0000"/>
              </a:solidFill>
            </a:endParaRPr>
          </a:p>
        </p:txBody>
      </p:sp>
      <p:sp>
        <p:nvSpPr>
          <p:cNvPr id="11" name="矩形 10"/>
          <p:cNvSpPr/>
          <p:nvPr/>
        </p:nvSpPr>
        <p:spPr>
          <a:xfrm>
            <a:off x="5470096" y="2944342"/>
            <a:ext cx="2092239" cy="369332"/>
          </a:xfrm>
          <a:prstGeom prst="rect">
            <a:avLst/>
          </a:prstGeom>
        </p:spPr>
        <p:txBody>
          <a:bodyPr wrap="none">
            <a:spAutoFit/>
          </a:bodyPr>
          <a:lstStyle/>
          <a:p>
            <a:r>
              <a:rPr lang="en-US" altLang="zh-CN" sz="1800" b="1" dirty="0">
                <a:solidFill>
                  <a:srgbClr val="0000CC"/>
                </a:solidFill>
                <a:latin typeface="Times New Roman" pitchFamily="18" charset="0"/>
              </a:rPr>
              <a:t>{g(a)/x, f(x)/y</a:t>
            </a:r>
            <a:r>
              <a:rPr lang="en-US" altLang="zh-CN" sz="1800" b="1" dirty="0" smtClean="0">
                <a:solidFill>
                  <a:srgbClr val="0000CC"/>
                </a:solidFill>
                <a:latin typeface="Times New Roman" pitchFamily="18" charset="0"/>
              </a:rPr>
              <a:t>}     </a:t>
            </a:r>
            <a:r>
              <a:rPr lang="en-US" altLang="zh-CN" sz="1800" b="1" dirty="0" smtClean="0">
                <a:solidFill>
                  <a:srgbClr val="0000CC"/>
                </a:solidFill>
                <a:latin typeface="Times New Roman" pitchFamily="18" charset="0"/>
                <a:sym typeface="Wingdings"/>
              </a:rPr>
              <a:t></a:t>
            </a:r>
            <a:endParaRPr lang="zh-CN" altLang="en-US" sz="1800" dirty="0"/>
          </a:p>
        </p:txBody>
      </p:sp>
      <p:sp>
        <p:nvSpPr>
          <p:cNvPr id="14" name="矩形标注 13"/>
          <p:cNvSpPr/>
          <p:nvPr/>
        </p:nvSpPr>
        <p:spPr>
          <a:xfrm>
            <a:off x="5652120" y="3645024"/>
            <a:ext cx="2304256" cy="504315"/>
          </a:xfrm>
          <a:prstGeom prst="wedgeRectCallout">
            <a:avLst>
              <a:gd name="adj1" fmla="val 20181"/>
              <a:gd name="adj2" fmla="val -1294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FF0000"/>
                </a:solidFill>
              </a:rPr>
              <a:t>用</a:t>
            </a:r>
            <a:r>
              <a:rPr lang="en-US" altLang="zh-CN" sz="1600" dirty="0">
                <a:solidFill>
                  <a:srgbClr val="FF0000"/>
                </a:solidFill>
              </a:rPr>
              <a:t>g(a)</a:t>
            </a:r>
            <a:r>
              <a:rPr lang="zh-CN" altLang="en-US" sz="1600" dirty="0">
                <a:solidFill>
                  <a:srgbClr val="FF0000"/>
                </a:solidFill>
              </a:rPr>
              <a:t>置换</a:t>
            </a:r>
            <a:r>
              <a:rPr lang="en-US" altLang="zh-CN" sz="1600" dirty="0">
                <a:solidFill>
                  <a:srgbClr val="FF0000"/>
                </a:solidFill>
              </a:rPr>
              <a:t>x </a:t>
            </a:r>
            <a:r>
              <a:rPr lang="zh-CN" altLang="en-US" sz="1600" dirty="0">
                <a:solidFill>
                  <a:srgbClr val="FF0000"/>
                </a:solidFill>
              </a:rPr>
              <a:t>，用</a:t>
            </a:r>
            <a:r>
              <a:rPr lang="en-US" altLang="zh-CN" sz="1600" dirty="0">
                <a:solidFill>
                  <a:srgbClr val="FF0000"/>
                </a:solidFill>
              </a:rPr>
              <a:t>f(g(a))</a:t>
            </a:r>
            <a:r>
              <a:rPr lang="zh-CN" altLang="en-US" sz="1600" dirty="0">
                <a:solidFill>
                  <a:srgbClr val="FF0000"/>
                </a:solidFill>
              </a:rPr>
              <a:t>置换</a:t>
            </a:r>
            <a:r>
              <a:rPr lang="en-US" altLang="zh-CN" sz="1600" dirty="0">
                <a:solidFill>
                  <a:srgbClr val="FF0000"/>
                </a:solidFill>
              </a:rPr>
              <a:t>y </a:t>
            </a:r>
            <a:r>
              <a:rPr lang="zh-CN" altLang="en-US" sz="1600" dirty="0">
                <a:solidFill>
                  <a:srgbClr val="FF0000"/>
                </a:solidFill>
              </a:rPr>
              <a:t>，则消去了</a:t>
            </a:r>
            <a:r>
              <a:rPr lang="en-US" altLang="zh-CN" sz="1600" dirty="0">
                <a:solidFill>
                  <a:srgbClr val="FF0000"/>
                </a:solidFill>
              </a:rPr>
              <a:t>x</a:t>
            </a:r>
            <a:r>
              <a:rPr lang="zh-CN" altLang="en-US" sz="1600" dirty="0">
                <a:solidFill>
                  <a:srgbClr val="FF0000"/>
                </a:solidFill>
              </a:rPr>
              <a:t>和</a:t>
            </a:r>
            <a:r>
              <a:rPr lang="en-US" altLang="zh-CN" sz="1600" dirty="0">
                <a:solidFill>
                  <a:srgbClr val="FF0000"/>
                </a:solidFill>
              </a:rPr>
              <a:t>y</a:t>
            </a:r>
            <a:endParaRPr lang="zh-CN" altLang="en-US" sz="1600" dirty="0">
              <a:solidFill>
                <a:srgbClr val="FF0000"/>
              </a:solidFill>
            </a:endParaRPr>
          </a:p>
        </p:txBody>
      </p:sp>
      <p:sp>
        <p:nvSpPr>
          <p:cNvPr id="12" name="矩形 11"/>
          <p:cNvSpPr/>
          <p:nvPr/>
        </p:nvSpPr>
        <p:spPr>
          <a:xfrm>
            <a:off x="769260" y="4378326"/>
            <a:ext cx="6473646" cy="400110"/>
          </a:xfrm>
          <a:prstGeom prst="rect">
            <a:avLst/>
          </a:prstGeom>
        </p:spPr>
        <p:txBody>
          <a:bodyPr wrap="square">
            <a:spAutoFit/>
          </a:bodyPr>
          <a:lstStyle/>
          <a:p>
            <a:r>
              <a:rPr lang="zh-CN" altLang="en-US" b="1" dirty="0">
                <a:solidFill>
                  <a:srgbClr val="7030A0"/>
                </a:solidFill>
                <a:latin typeface="仿宋_GB2312" pitchFamily="49" charset="-122"/>
                <a:ea typeface="仿宋_GB2312" pitchFamily="49" charset="-122"/>
              </a:rPr>
              <a:t>通常，置换是用希腊字母</a:t>
            </a:r>
            <a:r>
              <a:rPr lang="en-US" altLang="zh-CN" b="1" dirty="0">
                <a:solidFill>
                  <a:srgbClr val="7030A0"/>
                </a:solidFill>
                <a:latin typeface="仿宋_GB2312" pitchFamily="49" charset="-122"/>
                <a:ea typeface="仿宋_GB2312" pitchFamily="49" charset="-122"/>
              </a:rPr>
              <a:t>θ</a:t>
            </a:r>
            <a:r>
              <a:rPr lang="zh-CN" altLang="en-US" b="1" dirty="0">
                <a:solidFill>
                  <a:srgbClr val="7030A0"/>
                </a:solidFill>
                <a:latin typeface="仿宋_GB2312" pitchFamily="49" charset="-122"/>
                <a:ea typeface="仿宋_GB2312" pitchFamily="49" charset="-122"/>
              </a:rPr>
              <a:t>、</a:t>
            </a:r>
            <a:r>
              <a:rPr lang="en-US" altLang="zh-CN" b="1" dirty="0">
                <a:solidFill>
                  <a:srgbClr val="7030A0"/>
                </a:solidFill>
                <a:latin typeface="仿宋_GB2312" pitchFamily="49" charset="-122"/>
                <a:ea typeface="仿宋_GB2312" pitchFamily="49" charset="-122"/>
              </a:rPr>
              <a:t>σ</a:t>
            </a:r>
            <a:r>
              <a:rPr lang="zh-CN" altLang="en-US" b="1" dirty="0">
                <a:solidFill>
                  <a:srgbClr val="7030A0"/>
                </a:solidFill>
                <a:latin typeface="仿宋_GB2312" pitchFamily="49" charset="-122"/>
                <a:ea typeface="仿宋_GB2312" pitchFamily="49" charset="-122"/>
              </a:rPr>
              <a:t>、 </a:t>
            </a:r>
            <a:r>
              <a:rPr lang="en-US" altLang="zh-CN" b="1" dirty="0">
                <a:solidFill>
                  <a:srgbClr val="7030A0"/>
                </a:solidFill>
                <a:latin typeface="仿宋_GB2312" pitchFamily="49" charset="-122"/>
                <a:ea typeface="仿宋_GB2312" pitchFamily="49" charset="-122"/>
              </a:rPr>
              <a:t>α</a:t>
            </a:r>
            <a:r>
              <a:rPr lang="zh-CN" altLang="en-US" b="1" dirty="0">
                <a:solidFill>
                  <a:srgbClr val="7030A0"/>
                </a:solidFill>
                <a:latin typeface="仿宋_GB2312" pitchFamily="49" charset="-122"/>
                <a:ea typeface="仿宋_GB2312" pitchFamily="49" charset="-122"/>
              </a:rPr>
              <a:t>、 </a:t>
            </a:r>
            <a:r>
              <a:rPr lang="en-US" altLang="zh-CN" b="1" dirty="0">
                <a:solidFill>
                  <a:srgbClr val="7030A0"/>
                </a:solidFill>
                <a:latin typeface="仿宋_GB2312" pitchFamily="49" charset="-122"/>
                <a:ea typeface="仿宋_GB2312" pitchFamily="49" charset="-122"/>
              </a:rPr>
              <a:t>λ</a:t>
            </a:r>
            <a:r>
              <a:rPr lang="zh-CN" altLang="en-US" b="1" dirty="0">
                <a:solidFill>
                  <a:srgbClr val="7030A0"/>
                </a:solidFill>
                <a:latin typeface="仿宋_GB2312" pitchFamily="49" charset="-122"/>
                <a:ea typeface="仿宋_GB2312" pitchFamily="49" charset="-122"/>
              </a:rPr>
              <a:t>等来表示的</a:t>
            </a:r>
            <a:endParaRPr lang="zh-CN" altLang="en-US" dirty="0">
              <a:solidFill>
                <a:srgbClr val="7030A0"/>
              </a:solidFill>
              <a:latin typeface="仿宋_GB2312" pitchFamily="49" charset="-122"/>
              <a:ea typeface="仿宋_GB2312" pitchFamily="49" charset="-122"/>
            </a:endParaRPr>
          </a:p>
        </p:txBody>
      </p:sp>
      <p:grpSp>
        <p:nvGrpSpPr>
          <p:cNvPr id="15" name="组合 14"/>
          <p:cNvGrpSpPr/>
          <p:nvPr/>
        </p:nvGrpSpPr>
        <p:grpSpPr>
          <a:xfrm>
            <a:off x="505544" y="4869160"/>
            <a:ext cx="7651104" cy="1153903"/>
            <a:chOff x="611560" y="4684160"/>
            <a:chExt cx="7651104" cy="1028832"/>
          </a:xfrm>
        </p:grpSpPr>
        <p:sp>
          <p:nvSpPr>
            <p:cNvPr id="16" name="圆角矩形 15"/>
            <p:cNvSpPr/>
            <p:nvPr/>
          </p:nvSpPr>
          <p:spPr>
            <a:xfrm>
              <a:off x="611560" y="4684160"/>
              <a:ext cx="7651104" cy="1028832"/>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03480" y="4746144"/>
              <a:ext cx="7435080" cy="934389"/>
            </a:xfrm>
            <a:prstGeom prst="rect">
              <a:avLst/>
            </a:prstGeom>
          </p:spPr>
          <p:txBody>
            <a:bodyPr wrap="square">
              <a:spAutoFit/>
            </a:bodyPr>
            <a:lstStyle/>
            <a:p>
              <a:pPr>
                <a:lnSpc>
                  <a:spcPct val="115000"/>
                </a:lnSpc>
              </a:pPr>
              <a:r>
                <a:rPr lang="zh-CN" altLang="en-US" sz="1800" b="1" dirty="0">
                  <a:solidFill>
                    <a:srgbClr val="0000CC"/>
                  </a:solidFill>
                  <a:latin typeface="Times New Roman" pitchFamily="18" charset="0"/>
                  <a:ea typeface="仿宋_GB2312" pitchFamily="49" charset="-122"/>
                  <a:cs typeface="Times New Roman" pitchFamily="18" charset="0"/>
                </a:rPr>
                <a:t>设</a:t>
              </a:r>
              <a:r>
                <a:rPr lang="en-US" altLang="zh-CN" sz="1800" b="1" dirty="0">
                  <a:solidFill>
                    <a:srgbClr val="0000CC"/>
                  </a:solidFill>
                  <a:latin typeface="Times New Roman" pitchFamily="18" charset="0"/>
                  <a:ea typeface="仿宋_GB2312" pitchFamily="49" charset="-122"/>
                  <a:cs typeface="Times New Roman" pitchFamily="18" charset="0"/>
                </a:rPr>
                <a:t>θ={t</a:t>
              </a:r>
              <a:r>
                <a:rPr lang="en-US" altLang="zh-CN" sz="1800" b="1" baseline="-25000" dirty="0">
                  <a:solidFill>
                    <a:srgbClr val="0000CC"/>
                  </a:solidFill>
                  <a:latin typeface="Times New Roman" pitchFamily="18" charset="0"/>
                  <a:ea typeface="仿宋_GB2312" pitchFamily="49" charset="-122"/>
                  <a:cs typeface="Times New Roman" pitchFamily="18" charset="0"/>
                </a:rPr>
                <a:t>1</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1</a:t>
              </a:r>
              <a:r>
                <a:rPr lang="en-US" altLang="zh-CN" sz="1800" b="1" dirty="0">
                  <a:solidFill>
                    <a:srgbClr val="0000CC"/>
                  </a:solidFill>
                  <a:latin typeface="Times New Roman" pitchFamily="18" charset="0"/>
                  <a:ea typeface="仿宋_GB2312" pitchFamily="49" charset="-122"/>
                  <a:cs typeface="Times New Roman" pitchFamily="18" charset="0"/>
                </a:rPr>
                <a:t>,t</a:t>
              </a:r>
              <a:r>
                <a:rPr lang="en-US" altLang="zh-CN" sz="1800" b="1" baseline="-25000" dirty="0">
                  <a:solidFill>
                    <a:srgbClr val="0000CC"/>
                  </a:solidFill>
                  <a:latin typeface="Times New Roman" pitchFamily="18" charset="0"/>
                  <a:ea typeface="仿宋_GB2312" pitchFamily="49" charset="-122"/>
                  <a:cs typeface="Times New Roman" pitchFamily="18" charset="0"/>
                </a:rPr>
                <a:t>2</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2</a:t>
              </a:r>
              <a:r>
                <a:rPr lang="en-US" altLang="zh-CN" sz="1800" b="1" dirty="0">
                  <a:solidFill>
                    <a:srgbClr val="0000CC"/>
                  </a:solidFill>
                  <a:latin typeface="Times New Roman" pitchFamily="18" charset="0"/>
                  <a:ea typeface="仿宋_GB2312" pitchFamily="49" charset="-122"/>
                  <a:cs typeface="Times New Roman" pitchFamily="18" charset="0"/>
                </a:rPr>
                <a:t>,…,</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n</a:t>
              </a:r>
              <a:r>
                <a:rPr lang="en-US" altLang="zh-CN" sz="1800" b="1" dirty="0">
                  <a:solidFill>
                    <a:srgbClr val="0000CC"/>
                  </a:solidFill>
                  <a:latin typeface="Times New Roman" pitchFamily="18" charset="0"/>
                  <a:ea typeface="仿宋_GB2312" pitchFamily="49" charset="-122"/>
                  <a:cs typeface="Times New Roman" pitchFamily="18" charset="0"/>
                </a:rPr>
                <a:t>/</a:t>
              </a:r>
              <a:r>
                <a:rPr lang="en-US" altLang="zh-CN" sz="1800" b="1" dirty="0" err="1">
                  <a:solidFill>
                    <a:srgbClr val="0000CC"/>
                  </a:solidFill>
                  <a:latin typeface="Times New Roman" pitchFamily="18" charset="0"/>
                  <a:ea typeface="仿宋_GB2312" pitchFamily="49" charset="-122"/>
                  <a:cs typeface="Times New Roman" pitchFamily="18" charset="0"/>
                </a:rPr>
                <a:t>x</a:t>
              </a:r>
              <a:r>
                <a:rPr lang="en-US" altLang="zh-CN" sz="1800" b="1" baseline="-25000" dirty="0" err="1">
                  <a:solidFill>
                    <a:srgbClr val="0000CC"/>
                  </a:solidFill>
                  <a:latin typeface="Times New Roman" pitchFamily="18" charset="0"/>
                  <a:ea typeface="仿宋_GB2312" pitchFamily="49" charset="-122"/>
                  <a:cs typeface="Times New Roman" pitchFamily="18" charset="0"/>
                </a:rPr>
                <a:t>n</a:t>
              </a:r>
              <a:r>
                <a:rPr lang="en-US" altLang="zh-CN" sz="1800" b="1" dirty="0">
                  <a:solidFill>
                    <a:srgbClr val="0000CC"/>
                  </a:solidFill>
                  <a:latin typeface="Times New Roman" pitchFamily="18" charset="0"/>
                  <a:ea typeface="仿宋_GB2312" pitchFamily="49" charset="-122"/>
                  <a:cs typeface="Times New Roman" pitchFamily="18" charset="0"/>
                </a:rPr>
                <a:t>}</a:t>
              </a:r>
              <a:r>
                <a:rPr lang="zh-CN" altLang="en-US" sz="1800" b="1" dirty="0">
                  <a:solidFill>
                    <a:srgbClr val="0000CC"/>
                  </a:solidFill>
                  <a:latin typeface="Times New Roman" pitchFamily="18" charset="0"/>
                  <a:ea typeface="仿宋_GB2312" pitchFamily="49" charset="-122"/>
                  <a:cs typeface="Times New Roman" pitchFamily="18" charset="0"/>
                </a:rPr>
                <a:t>是一个置换，</a:t>
              </a:r>
              <a:r>
                <a:rPr lang="en-US" altLang="zh-CN" sz="1800" b="1" dirty="0">
                  <a:solidFill>
                    <a:srgbClr val="0000CC"/>
                  </a:solidFill>
                  <a:latin typeface="Times New Roman" pitchFamily="18" charset="0"/>
                  <a:ea typeface="仿宋_GB2312" pitchFamily="49" charset="-122"/>
                  <a:cs typeface="Times New Roman" pitchFamily="18" charset="0"/>
                </a:rPr>
                <a:t>F</a:t>
              </a:r>
              <a:r>
                <a:rPr lang="zh-CN" altLang="en-US" sz="1800" b="1" dirty="0">
                  <a:solidFill>
                    <a:srgbClr val="0000CC"/>
                  </a:solidFill>
                  <a:latin typeface="Times New Roman" pitchFamily="18" charset="0"/>
                  <a:ea typeface="仿宋_GB2312" pitchFamily="49" charset="-122"/>
                  <a:cs typeface="Times New Roman" pitchFamily="18" charset="0"/>
                </a:rPr>
                <a:t>是一个谓词公式，把公式</a:t>
              </a:r>
              <a:r>
                <a:rPr lang="en-US" altLang="zh-CN" sz="1800" b="1" dirty="0">
                  <a:solidFill>
                    <a:srgbClr val="0000CC"/>
                  </a:solidFill>
                  <a:latin typeface="Times New Roman" pitchFamily="18" charset="0"/>
                  <a:ea typeface="仿宋_GB2312" pitchFamily="49" charset="-122"/>
                  <a:cs typeface="Times New Roman" pitchFamily="18" charset="0"/>
                </a:rPr>
                <a:t>F</a:t>
              </a:r>
              <a:r>
                <a:rPr lang="zh-CN" altLang="en-US" sz="1800" b="1" dirty="0">
                  <a:solidFill>
                    <a:srgbClr val="0000CC"/>
                  </a:solidFill>
                  <a:latin typeface="Times New Roman" pitchFamily="18" charset="0"/>
                  <a:ea typeface="仿宋_GB2312" pitchFamily="49" charset="-122"/>
                  <a:cs typeface="Times New Roman" pitchFamily="18" charset="0"/>
                </a:rPr>
                <a:t>中出现的所有</a:t>
              </a:r>
              <a:r>
                <a:rPr lang="en-US" altLang="zh-CN" sz="1800" b="1" dirty="0">
                  <a:solidFill>
                    <a:srgbClr val="0000CC"/>
                  </a:solidFill>
                  <a:latin typeface="Times New Roman" pitchFamily="18" charset="0"/>
                  <a:ea typeface="仿宋_GB2312" pitchFamily="49" charset="-122"/>
                  <a:cs typeface="Times New Roman" pitchFamily="18" charset="0"/>
                </a:rPr>
                <a:t>x</a:t>
              </a:r>
              <a:r>
                <a:rPr lang="en-US" altLang="zh-CN" sz="1800" b="1" baseline="-25000" dirty="0">
                  <a:solidFill>
                    <a:srgbClr val="0000CC"/>
                  </a:solidFill>
                  <a:latin typeface="Times New Roman" pitchFamily="18" charset="0"/>
                  <a:ea typeface="仿宋_GB2312" pitchFamily="49" charset="-122"/>
                  <a:cs typeface="Times New Roman" pitchFamily="18" charset="0"/>
                </a:rPr>
                <a:t>i</a:t>
              </a:r>
              <a:r>
                <a:rPr lang="zh-CN" altLang="en-US" sz="1800" b="1" dirty="0">
                  <a:solidFill>
                    <a:srgbClr val="0000CC"/>
                  </a:solidFill>
                  <a:latin typeface="Times New Roman" pitchFamily="18" charset="0"/>
                  <a:ea typeface="仿宋_GB2312" pitchFamily="49" charset="-122"/>
                  <a:cs typeface="Times New Roman" pitchFamily="18" charset="0"/>
                </a:rPr>
                <a:t>换成</a:t>
              </a:r>
              <a:r>
                <a:rPr lang="en-US" altLang="zh-CN" sz="1800" b="1" dirty="0" err="1">
                  <a:solidFill>
                    <a:srgbClr val="0000CC"/>
                  </a:solidFill>
                  <a:latin typeface="Times New Roman" pitchFamily="18" charset="0"/>
                  <a:ea typeface="仿宋_GB2312" pitchFamily="49" charset="-122"/>
                  <a:cs typeface="Times New Roman" pitchFamily="18" charset="0"/>
                </a:rPr>
                <a:t>t</a:t>
              </a:r>
              <a:r>
                <a:rPr lang="en-US" altLang="zh-CN" sz="1800" b="1" baseline="-25000" dirty="0" err="1">
                  <a:solidFill>
                    <a:srgbClr val="0000CC"/>
                  </a:solidFill>
                  <a:latin typeface="Times New Roman" pitchFamily="18" charset="0"/>
                  <a:ea typeface="仿宋_GB2312" pitchFamily="49" charset="-122"/>
                  <a:cs typeface="Times New Roman" pitchFamily="18" charset="0"/>
                </a:rPr>
                <a:t>i</a:t>
              </a:r>
              <a:r>
                <a:rPr lang="en-US" altLang="zh-CN" sz="1800" b="1" dirty="0">
                  <a:solidFill>
                    <a:srgbClr val="0000CC"/>
                  </a:solidFill>
                  <a:latin typeface="Times New Roman" pitchFamily="18" charset="0"/>
                  <a:ea typeface="仿宋_GB2312" pitchFamily="49" charset="-122"/>
                  <a:cs typeface="Times New Roman" pitchFamily="18" charset="0"/>
                </a:rPr>
                <a:t>(i=1,2,…,n)</a:t>
              </a:r>
              <a:r>
                <a:rPr lang="zh-CN" altLang="en-US" sz="1800" b="1" dirty="0">
                  <a:solidFill>
                    <a:srgbClr val="0000CC"/>
                  </a:solidFill>
                  <a:latin typeface="Times New Roman" pitchFamily="18" charset="0"/>
                  <a:ea typeface="仿宋_GB2312" pitchFamily="49" charset="-122"/>
                  <a:cs typeface="Times New Roman" pitchFamily="18" charset="0"/>
                </a:rPr>
                <a:t>，得到一个新的公式</a:t>
              </a:r>
              <a:r>
                <a:rPr lang="en-US" altLang="zh-CN" sz="1800" b="1" dirty="0">
                  <a:solidFill>
                    <a:srgbClr val="0000CC"/>
                  </a:solidFill>
                  <a:latin typeface="Times New Roman" pitchFamily="18" charset="0"/>
                  <a:ea typeface="仿宋_GB2312" pitchFamily="49" charset="-122"/>
                  <a:cs typeface="Times New Roman" pitchFamily="18" charset="0"/>
                </a:rPr>
                <a:t>G</a:t>
              </a:r>
              <a:r>
                <a:rPr lang="zh-CN" altLang="en-US" sz="1800" b="1" dirty="0">
                  <a:solidFill>
                    <a:srgbClr val="0000CC"/>
                  </a:solidFill>
                  <a:latin typeface="Times New Roman" pitchFamily="18" charset="0"/>
                  <a:ea typeface="仿宋_GB2312" pitchFamily="49" charset="-122"/>
                  <a:cs typeface="Times New Roman" pitchFamily="18" charset="0"/>
                </a:rPr>
                <a:t>，称</a:t>
              </a:r>
              <a:r>
                <a:rPr lang="en-US" altLang="zh-CN" sz="1800" b="1" dirty="0">
                  <a:solidFill>
                    <a:srgbClr val="0000CC"/>
                  </a:solidFill>
                  <a:latin typeface="Times New Roman" pitchFamily="18" charset="0"/>
                  <a:ea typeface="仿宋_GB2312" pitchFamily="49" charset="-122"/>
                  <a:cs typeface="Times New Roman" pitchFamily="18" charset="0"/>
                </a:rPr>
                <a:t>G</a:t>
              </a:r>
              <a:r>
                <a:rPr lang="zh-CN" altLang="en-US" sz="1800" b="1" dirty="0">
                  <a:solidFill>
                    <a:srgbClr val="0000CC"/>
                  </a:solidFill>
                  <a:latin typeface="Times New Roman" pitchFamily="18" charset="0"/>
                  <a:ea typeface="仿宋_GB2312" pitchFamily="49" charset="-122"/>
                  <a:cs typeface="Times New Roman" pitchFamily="18" charset="0"/>
                </a:rPr>
                <a:t>为</a:t>
              </a:r>
              <a:r>
                <a:rPr lang="en-US" altLang="zh-CN" sz="1800" b="1" dirty="0">
                  <a:solidFill>
                    <a:srgbClr val="0000CC"/>
                  </a:solidFill>
                  <a:latin typeface="Times New Roman" pitchFamily="18" charset="0"/>
                  <a:ea typeface="仿宋_GB2312" pitchFamily="49" charset="-122"/>
                  <a:cs typeface="Times New Roman" pitchFamily="18" charset="0"/>
                </a:rPr>
                <a:t>F</a:t>
              </a:r>
              <a:r>
                <a:rPr lang="zh-CN" altLang="en-US" sz="1800" b="1" dirty="0">
                  <a:solidFill>
                    <a:srgbClr val="0000CC"/>
                  </a:solidFill>
                  <a:latin typeface="Times New Roman" pitchFamily="18" charset="0"/>
                  <a:ea typeface="仿宋_GB2312" pitchFamily="49" charset="-122"/>
                  <a:cs typeface="Times New Roman" pitchFamily="18" charset="0"/>
                </a:rPr>
                <a:t>在置换</a:t>
              </a:r>
              <a:r>
                <a:rPr lang="en-US" altLang="zh-CN" sz="1800" b="1" dirty="0">
                  <a:solidFill>
                    <a:srgbClr val="0000CC"/>
                  </a:solidFill>
                  <a:latin typeface="Times New Roman" pitchFamily="18" charset="0"/>
                  <a:ea typeface="仿宋_GB2312" pitchFamily="49" charset="-122"/>
                  <a:cs typeface="Times New Roman" pitchFamily="18" charset="0"/>
                </a:rPr>
                <a:t>θ</a:t>
              </a:r>
              <a:r>
                <a:rPr lang="zh-CN" altLang="en-US" sz="1800" b="1" dirty="0">
                  <a:solidFill>
                    <a:srgbClr val="0000CC"/>
                  </a:solidFill>
                  <a:latin typeface="Times New Roman" pitchFamily="18" charset="0"/>
                  <a:ea typeface="仿宋_GB2312" pitchFamily="49" charset="-122"/>
                  <a:cs typeface="Times New Roman" pitchFamily="18" charset="0"/>
                </a:rPr>
                <a:t>下的</a:t>
              </a:r>
              <a:r>
                <a:rPr lang="zh-CN" altLang="en-US" sz="1800" b="1" dirty="0">
                  <a:solidFill>
                    <a:srgbClr val="FF0000"/>
                  </a:solidFill>
                  <a:latin typeface="Times New Roman" pitchFamily="18" charset="0"/>
                  <a:ea typeface="仿宋_GB2312" pitchFamily="49" charset="-122"/>
                  <a:cs typeface="Times New Roman" pitchFamily="18" charset="0"/>
                </a:rPr>
                <a:t>例示</a:t>
              </a:r>
              <a:r>
                <a:rPr lang="zh-CN" altLang="en-US" sz="1800" b="1" dirty="0">
                  <a:solidFill>
                    <a:srgbClr val="0000CC"/>
                  </a:solidFill>
                  <a:latin typeface="Times New Roman" pitchFamily="18" charset="0"/>
                  <a:ea typeface="仿宋_GB2312" pitchFamily="49" charset="-122"/>
                  <a:cs typeface="Times New Roman" pitchFamily="18" charset="0"/>
                </a:rPr>
                <a:t>，记作</a:t>
              </a:r>
              <a:r>
                <a:rPr lang="en-US" altLang="zh-CN" sz="1800" b="1" dirty="0">
                  <a:solidFill>
                    <a:srgbClr val="0000CC"/>
                  </a:solidFill>
                  <a:latin typeface="Times New Roman" pitchFamily="18" charset="0"/>
                  <a:ea typeface="仿宋_GB2312" pitchFamily="49" charset="-122"/>
                  <a:cs typeface="Times New Roman" pitchFamily="18" charset="0"/>
                </a:rPr>
                <a:t>G=</a:t>
              </a:r>
              <a:r>
                <a:rPr lang="en-US" altLang="zh-CN" sz="1800" b="1" dirty="0" err="1">
                  <a:solidFill>
                    <a:srgbClr val="0000CC"/>
                  </a:solidFill>
                  <a:latin typeface="Times New Roman" pitchFamily="18" charset="0"/>
                  <a:ea typeface="仿宋_GB2312" pitchFamily="49" charset="-122"/>
                  <a:cs typeface="Times New Roman" pitchFamily="18" charset="0"/>
                </a:rPr>
                <a:t>Fθ</a:t>
              </a:r>
              <a:r>
                <a:rPr lang="zh-CN" altLang="en-US" sz="1800" b="1" dirty="0">
                  <a:solidFill>
                    <a:srgbClr val="0000CC"/>
                  </a:solidFill>
                  <a:latin typeface="Times New Roman" pitchFamily="18" charset="0"/>
                  <a:ea typeface="仿宋_GB2312" pitchFamily="49" charset="-122"/>
                  <a:cs typeface="Times New Roman" pitchFamily="18" charset="0"/>
                </a:rPr>
                <a:t>。</a:t>
              </a:r>
            </a:p>
          </p:txBody>
        </p:sp>
      </p:grpSp>
      <p:sp>
        <p:nvSpPr>
          <p:cNvPr id="18" name="矩形 17"/>
          <p:cNvSpPr/>
          <p:nvPr/>
        </p:nvSpPr>
        <p:spPr>
          <a:xfrm>
            <a:off x="1017751" y="6135840"/>
            <a:ext cx="5976664" cy="400110"/>
          </a:xfrm>
          <a:prstGeom prst="rect">
            <a:avLst/>
          </a:prstGeom>
        </p:spPr>
        <p:txBody>
          <a:bodyPr wrap="square">
            <a:spAutoFit/>
          </a:bodyPr>
          <a:lstStyle/>
          <a:p>
            <a:r>
              <a:rPr lang="zh-CN" altLang="en-US" b="1" dirty="0">
                <a:solidFill>
                  <a:srgbClr val="FF00FF"/>
                </a:solidFill>
                <a:latin typeface="仿宋_GB2312" pitchFamily="49" charset="-122"/>
                <a:ea typeface="仿宋_GB2312" pitchFamily="49" charset="-122"/>
              </a:rPr>
              <a:t>一个谓词公式的任何例示都是该公式的逻辑结论</a:t>
            </a:r>
            <a:endParaRPr lang="zh-CN" altLang="en-US" dirty="0">
              <a:latin typeface="仿宋_GB2312" pitchFamily="49" charset="-122"/>
              <a:ea typeface="仿宋_GB2312" pitchFamily="49"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animBg="1"/>
      <p:bldP spid="11" grpId="0"/>
      <p:bldP spid="14" grpId="0" animBg="1"/>
      <p:bldP spid="12"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idx="1"/>
          </p:nvPr>
        </p:nvSpPr>
        <p:spPr>
          <a:xfrm>
            <a:off x="179388" y="1196975"/>
            <a:ext cx="8785225" cy="5400675"/>
          </a:xfrm>
        </p:spPr>
        <p:txBody>
          <a:bodyPr/>
          <a:lstStyle/>
          <a:p>
            <a:pPr>
              <a:lnSpc>
                <a:spcPct val="110000"/>
              </a:lnSpc>
            </a:pPr>
            <a:r>
              <a:rPr lang="zh-CN" altLang="en-US" sz="2200" b="1" dirty="0" smtClean="0">
                <a:solidFill>
                  <a:srgbClr val="A50021"/>
                </a:solidFill>
                <a:latin typeface="Times New Roman" pitchFamily="18" charset="0"/>
              </a:rPr>
              <a:t>合一</a:t>
            </a:r>
            <a:r>
              <a:rPr lang="en-US" altLang="zh-CN" sz="2200" b="1" dirty="0" smtClean="0">
                <a:solidFill>
                  <a:srgbClr val="A50021"/>
                </a:solidFill>
                <a:latin typeface="Times New Roman" pitchFamily="18" charset="0"/>
              </a:rPr>
              <a:t>: </a:t>
            </a:r>
            <a:r>
              <a:rPr lang="zh-CN" altLang="en-US" sz="2200" b="1" dirty="0" smtClean="0">
                <a:solidFill>
                  <a:srgbClr val="0000FF"/>
                </a:solidFill>
                <a:latin typeface="Times New Roman" pitchFamily="18" charset="0"/>
              </a:rPr>
              <a:t>寻找</a:t>
            </a:r>
            <a:r>
              <a:rPr lang="zh-CN" altLang="en-US" sz="2200" b="1" dirty="0">
                <a:solidFill>
                  <a:srgbClr val="0000FF"/>
                </a:solidFill>
                <a:latin typeface="Times New Roman" pitchFamily="18" charset="0"/>
              </a:rPr>
              <a:t>项对变量的置换，使两个谓词公式</a:t>
            </a:r>
            <a:r>
              <a:rPr lang="zh-CN" altLang="en-US" sz="2200" b="1" dirty="0" smtClean="0">
                <a:solidFill>
                  <a:srgbClr val="0000FF"/>
                </a:solidFill>
              </a:rPr>
              <a:t>一致</a:t>
            </a:r>
            <a:endParaRPr lang="en-US" altLang="zh-CN" sz="2200" dirty="0">
              <a:solidFill>
                <a:srgbClr val="0000FF"/>
              </a:solidFill>
            </a:endParaRPr>
          </a:p>
          <a:p>
            <a:pPr>
              <a:lnSpc>
                <a:spcPct val="110000"/>
              </a:lnSpc>
            </a:pPr>
            <a:endParaRPr lang="en-US" altLang="zh-CN" sz="2200" b="1" dirty="0" smtClean="0">
              <a:solidFill>
                <a:srgbClr val="0000CC"/>
              </a:solidFill>
              <a:latin typeface="Times New Roman" pitchFamily="18" charset="0"/>
            </a:endParaRPr>
          </a:p>
          <a:p>
            <a:pPr>
              <a:lnSpc>
                <a:spcPct val="110000"/>
              </a:lnSpc>
            </a:pPr>
            <a:endParaRPr lang="en-US" altLang="zh-CN" sz="2200" dirty="0" smtClean="0">
              <a:solidFill>
                <a:srgbClr val="0000CC"/>
              </a:solidFill>
            </a:endParaRPr>
          </a:p>
          <a:p>
            <a:pPr>
              <a:lnSpc>
                <a:spcPct val="110000"/>
              </a:lnSpc>
            </a:pPr>
            <a:endParaRPr lang="en-US" altLang="zh-CN" sz="2200" dirty="0">
              <a:solidFill>
                <a:srgbClr val="0000CC"/>
              </a:solidFill>
            </a:endParaRPr>
          </a:p>
          <a:p>
            <a:pPr>
              <a:lnSpc>
                <a:spcPct val="110000"/>
              </a:lnSpc>
            </a:pPr>
            <a:endParaRPr lang="en-US" altLang="zh-CN" sz="2200" dirty="0" smtClean="0">
              <a:solidFill>
                <a:srgbClr val="0000CC"/>
              </a:solidFill>
            </a:endParaRPr>
          </a:p>
          <a:p>
            <a:pPr marL="800100" lvl="2" indent="0">
              <a:lnSpc>
                <a:spcPct val="110000"/>
              </a:lnSpc>
              <a:buNone/>
            </a:pPr>
            <a:endParaRPr lang="en-US" altLang="zh-CN" sz="1050" b="1" dirty="0" smtClean="0">
              <a:solidFill>
                <a:srgbClr val="00B050"/>
              </a:solidFill>
              <a:latin typeface="Times New Roman" pitchFamily="18" charset="0"/>
            </a:endParaRPr>
          </a:p>
          <a:p>
            <a:pPr marL="800100" lvl="2" indent="0">
              <a:lnSpc>
                <a:spcPct val="110000"/>
              </a:lnSpc>
              <a:buNone/>
            </a:pPr>
            <a:r>
              <a:rPr lang="zh-CN" altLang="en-US" sz="1800" b="1" dirty="0" smtClean="0">
                <a:solidFill>
                  <a:srgbClr val="00B050"/>
                </a:solidFill>
                <a:latin typeface="Times New Roman" pitchFamily="18" charset="0"/>
              </a:rPr>
              <a:t>例如，设有公式集</a:t>
            </a:r>
            <a:r>
              <a:rPr lang="en-US" altLang="zh-CN" sz="1800" b="1" dirty="0" smtClean="0">
                <a:solidFill>
                  <a:srgbClr val="00B050"/>
                </a:solidFill>
                <a:latin typeface="Times New Roman" pitchFamily="18" charset="0"/>
              </a:rPr>
              <a:t>F={P(</a:t>
            </a:r>
            <a:r>
              <a:rPr lang="en-US" altLang="zh-CN" sz="1800" b="1" dirty="0" err="1" smtClean="0">
                <a:solidFill>
                  <a:srgbClr val="00B050"/>
                </a:solidFill>
                <a:latin typeface="Times New Roman" pitchFamily="18" charset="0"/>
              </a:rPr>
              <a:t>x,y,f</a:t>
            </a:r>
            <a:r>
              <a:rPr lang="en-US" altLang="zh-CN" sz="1800" b="1" dirty="0" smtClean="0">
                <a:solidFill>
                  <a:srgbClr val="00B050"/>
                </a:solidFill>
                <a:latin typeface="Times New Roman" pitchFamily="18" charset="0"/>
              </a:rPr>
              <a:t>(y)), P(</a:t>
            </a:r>
            <a:r>
              <a:rPr lang="en-US" altLang="zh-CN" sz="1800" b="1" dirty="0" err="1" smtClean="0">
                <a:solidFill>
                  <a:srgbClr val="00B050"/>
                </a:solidFill>
                <a:latin typeface="Times New Roman" pitchFamily="18" charset="0"/>
              </a:rPr>
              <a:t>a,g</a:t>
            </a:r>
            <a:r>
              <a:rPr lang="en-US" altLang="zh-CN" sz="1800" b="1" dirty="0" smtClean="0">
                <a:solidFill>
                  <a:srgbClr val="00B050"/>
                </a:solidFill>
                <a:latin typeface="Times New Roman" pitchFamily="18" charset="0"/>
              </a:rPr>
              <a:t>(x),z)}</a:t>
            </a:r>
            <a:r>
              <a:rPr lang="zh-CN" altLang="en-US" sz="1800" b="1" dirty="0" smtClean="0">
                <a:solidFill>
                  <a:srgbClr val="00B050"/>
                </a:solidFill>
                <a:latin typeface="Times New Roman" pitchFamily="18" charset="0"/>
              </a:rPr>
              <a:t>，则</a:t>
            </a:r>
            <a:r>
              <a:rPr lang="en-US" altLang="zh-CN" sz="1800" b="1" dirty="0" smtClean="0">
                <a:solidFill>
                  <a:srgbClr val="00B050"/>
                </a:solidFill>
                <a:latin typeface="Times New Roman" pitchFamily="18" charset="0"/>
              </a:rPr>
              <a:t>λ</a:t>
            </a:r>
            <a:r>
              <a:rPr lang="en-US" altLang="zh-CN" sz="1800" b="1" dirty="0">
                <a:solidFill>
                  <a:srgbClr val="00B050"/>
                </a:solidFill>
                <a:latin typeface="Times New Roman" pitchFamily="18" charset="0"/>
              </a:rPr>
              <a:t>={a/x, g(a)/y, f(g(a))/z}</a:t>
            </a:r>
          </a:p>
          <a:p>
            <a:pPr marL="800100" lvl="2" indent="0">
              <a:lnSpc>
                <a:spcPct val="110000"/>
              </a:lnSpc>
              <a:buNone/>
            </a:pPr>
            <a:r>
              <a:rPr lang="zh-CN" altLang="en-US" sz="1800" b="1" dirty="0">
                <a:solidFill>
                  <a:srgbClr val="00B050"/>
                </a:solidFill>
                <a:latin typeface="Times New Roman" pitchFamily="18" charset="0"/>
              </a:rPr>
              <a:t>是它的一个合一</a:t>
            </a:r>
            <a:r>
              <a:rPr lang="zh-CN" altLang="en-US" sz="1800" b="1" dirty="0" smtClean="0">
                <a:solidFill>
                  <a:srgbClr val="00B050"/>
                </a:solidFill>
                <a:latin typeface="Times New Roman" pitchFamily="18" charset="0"/>
              </a:rPr>
              <a:t>。</a:t>
            </a:r>
            <a:endParaRPr lang="en-US" altLang="zh-CN" sz="1800" b="1" dirty="0" smtClean="0">
              <a:solidFill>
                <a:srgbClr val="00B050"/>
              </a:solidFill>
              <a:latin typeface="Times New Roman" pitchFamily="18" charset="0"/>
            </a:endParaRPr>
          </a:p>
          <a:p>
            <a:pPr marL="800100" lvl="2" indent="0">
              <a:lnSpc>
                <a:spcPct val="110000"/>
              </a:lnSpc>
              <a:buNone/>
            </a:pPr>
            <a:endParaRPr lang="en-US" altLang="zh-CN" sz="2400" b="1" dirty="0">
              <a:solidFill>
                <a:srgbClr val="00B050"/>
              </a:solidFill>
            </a:endParaRPr>
          </a:p>
          <a:p>
            <a:pPr marL="800100" lvl="2" indent="0">
              <a:lnSpc>
                <a:spcPct val="110000"/>
              </a:lnSpc>
              <a:buNone/>
            </a:pPr>
            <a:endParaRPr lang="en-US" altLang="zh-CN" sz="1800" b="1" dirty="0" smtClean="0">
              <a:solidFill>
                <a:srgbClr val="00B050"/>
              </a:solidFill>
              <a:latin typeface="Times New Roman" pitchFamily="18" charset="0"/>
            </a:endParaRPr>
          </a:p>
          <a:p>
            <a:pPr marL="800100" lvl="2" indent="0">
              <a:lnSpc>
                <a:spcPct val="110000"/>
              </a:lnSpc>
              <a:buNone/>
            </a:pPr>
            <a:endParaRPr lang="en-US" altLang="zh-CN" sz="1800" b="1" dirty="0">
              <a:solidFill>
                <a:srgbClr val="00B050"/>
              </a:solidFill>
            </a:endParaRPr>
          </a:p>
          <a:p>
            <a:pPr marL="800100" lvl="2" indent="0">
              <a:lnSpc>
                <a:spcPct val="110000"/>
              </a:lnSpc>
              <a:buNone/>
            </a:pPr>
            <a:endParaRPr lang="zh-CN" altLang="en-US" sz="1800" b="1" dirty="0">
              <a:solidFill>
                <a:srgbClr val="00B050"/>
              </a:solidFill>
              <a:latin typeface="Times New Roman" pitchFamily="18" charset="0"/>
            </a:endParaRPr>
          </a:p>
          <a:p>
            <a:pPr marL="457200" lvl="1" indent="0">
              <a:lnSpc>
                <a:spcPct val="110000"/>
              </a:lnSpc>
              <a:spcBef>
                <a:spcPts val="1200"/>
              </a:spcBef>
              <a:buNone/>
            </a:pPr>
            <a:r>
              <a:rPr lang="zh-CN" altLang="en-US" sz="1800" b="1" dirty="0" smtClean="0">
                <a:solidFill>
                  <a:srgbClr val="FF0000"/>
                </a:solidFill>
                <a:latin typeface="Times New Roman" pitchFamily="18" charset="0"/>
              </a:rPr>
              <a:t>       一</a:t>
            </a:r>
            <a:r>
              <a:rPr lang="zh-CN" altLang="en-US" sz="1800" b="1" dirty="0">
                <a:solidFill>
                  <a:srgbClr val="FF0000"/>
                </a:solidFill>
                <a:latin typeface="Times New Roman" pitchFamily="18" charset="0"/>
              </a:rPr>
              <a:t>个公式集的合一不是唯一</a:t>
            </a:r>
            <a:r>
              <a:rPr lang="zh-CN" altLang="en-US" sz="1800" b="1" dirty="0" smtClean="0">
                <a:solidFill>
                  <a:srgbClr val="FF0000"/>
                </a:solidFill>
                <a:latin typeface="Times New Roman" pitchFamily="18" charset="0"/>
              </a:rPr>
              <a:t>的</a:t>
            </a:r>
            <a:r>
              <a:rPr lang="zh-CN" altLang="en-US" sz="1800" dirty="0" smtClean="0">
                <a:solidFill>
                  <a:srgbClr val="FF0000"/>
                </a:solidFill>
              </a:rPr>
              <a:t>，但最一般合一是唯一的。</a:t>
            </a:r>
            <a:endParaRPr lang="zh-CN" altLang="en-US" sz="1800" b="1" dirty="0">
              <a:solidFill>
                <a:srgbClr val="0000CC"/>
              </a:solidFill>
              <a:latin typeface="Times New Roman" pitchFamily="18" charset="0"/>
            </a:endParaRPr>
          </a:p>
          <a:p>
            <a:pPr marL="0" indent="0">
              <a:lnSpc>
                <a:spcPct val="110000"/>
              </a:lnSpc>
              <a:buNone/>
            </a:pPr>
            <a:endParaRPr lang="zh-CN" altLang="en-US" sz="2000" dirty="0">
              <a:solidFill>
                <a:srgbClr val="0000CC"/>
              </a:solidFill>
              <a:latin typeface="Times New Roman" pitchFamily="18" charset="0"/>
            </a:endParaRPr>
          </a:p>
        </p:txBody>
      </p:sp>
      <p:sp>
        <p:nvSpPr>
          <p:cNvPr id="7" name="Rectangle 2"/>
          <p:cNvSpPr txBox="1">
            <a:spLocks noChangeArrowheads="1"/>
          </p:cNvSpPr>
          <p:nvPr/>
        </p:nvSpPr>
        <p:spPr bwMode="auto">
          <a:xfrm>
            <a:off x="467544" y="116632"/>
            <a:ext cx="8229600" cy="7060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合一</a:t>
            </a:r>
            <a:endParaRPr lang="zh-CN" altLang="en-US" b="1" dirty="0"/>
          </a:p>
        </p:txBody>
      </p:sp>
      <p:grpSp>
        <p:nvGrpSpPr>
          <p:cNvPr id="8" name="组合 7"/>
          <p:cNvGrpSpPr/>
          <p:nvPr/>
        </p:nvGrpSpPr>
        <p:grpSpPr>
          <a:xfrm>
            <a:off x="1115616" y="1844824"/>
            <a:ext cx="6768752" cy="1656183"/>
            <a:chOff x="1058068" y="4684158"/>
            <a:chExt cx="6768752" cy="1476669"/>
          </a:xfrm>
        </p:grpSpPr>
        <p:sp>
          <p:nvSpPr>
            <p:cNvPr id="9" name="圆角矩形 8"/>
            <p:cNvSpPr/>
            <p:nvPr/>
          </p:nvSpPr>
          <p:spPr>
            <a:xfrm>
              <a:off x="1058068" y="4684158"/>
              <a:ext cx="6768752" cy="1476669"/>
            </a:xfrm>
            <a:prstGeom prst="roundRect">
              <a:avLst>
                <a:gd name="adj" fmla="val 9533"/>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1274092" y="4746144"/>
              <a:ext cx="6336704" cy="1317201"/>
            </a:xfrm>
            <a:prstGeom prst="rect">
              <a:avLst/>
            </a:prstGeom>
          </p:spPr>
          <p:txBody>
            <a:bodyPr wrap="square">
              <a:spAutoFit/>
            </a:bodyPr>
            <a:lstStyle/>
            <a:p>
              <a:pPr>
                <a:lnSpc>
                  <a:spcPct val="150000"/>
                </a:lnSpc>
              </a:pPr>
              <a:r>
                <a:rPr lang="zh-CN" altLang="en-US" b="1" dirty="0">
                  <a:solidFill>
                    <a:srgbClr val="0000CC"/>
                  </a:solidFill>
                  <a:latin typeface="Times New Roman" pitchFamily="18" charset="0"/>
                  <a:ea typeface="仿宋_GB2312" pitchFamily="49" charset="-122"/>
                  <a:cs typeface="Times New Roman" pitchFamily="18" charset="0"/>
                </a:rPr>
                <a:t>设有公式集</a:t>
              </a:r>
              <a:r>
                <a:rPr lang="en-US" altLang="zh-CN" b="1" dirty="0">
                  <a:solidFill>
                    <a:srgbClr val="0000CC"/>
                  </a:solidFill>
                  <a:latin typeface="Times New Roman" pitchFamily="18" charset="0"/>
                  <a:ea typeface="仿宋_GB2312" pitchFamily="49" charset="-122"/>
                  <a:cs typeface="Times New Roman" pitchFamily="18" charset="0"/>
                </a:rPr>
                <a:t>F={F</a:t>
              </a:r>
              <a:r>
                <a:rPr lang="en-US" altLang="zh-CN" b="1" baseline="-25000" dirty="0">
                  <a:solidFill>
                    <a:srgbClr val="0000CC"/>
                  </a:solidFill>
                  <a:latin typeface="Times New Roman" pitchFamily="18" charset="0"/>
                  <a:ea typeface="仿宋_GB2312" pitchFamily="49" charset="-122"/>
                  <a:cs typeface="Times New Roman" pitchFamily="18" charset="0"/>
                </a:rPr>
                <a:t>1</a:t>
              </a:r>
              <a:r>
                <a:rPr lang="en-US" altLang="zh-CN" b="1" dirty="0">
                  <a:solidFill>
                    <a:srgbClr val="0000CC"/>
                  </a:solidFill>
                  <a:latin typeface="Times New Roman" pitchFamily="18" charset="0"/>
                  <a:ea typeface="仿宋_GB2312" pitchFamily="49" charset="-122"/>
                  <a:cs typeface="Times New Roman" pitchFamily="18" charset="0"/>
                </a:rPr>
                <a:t>, F</a:t>
              </a:r>
              <a:r>
                <a:rPr lang="en-US" altLang="zh-CN" b="1" baseline="-25000" dirty="0">
                  <a:solidFill>
                    <a:srgbClr val="0000CC"/>
                  </a:solidFill>
                  <a:latin typeface="Times New Roman" pitchFamily="18" charset="0"/>
                  <a:ea typeface="仿宋_GB2312" pitchFamily="49" charset="-122"/>
                  <a:cs typeface="Times New Roman" pitchFamily="18" charset="0"/>
                </a:rPr>
                <a:t>2</a:t>
              </a:r>
              <a:r>
                <a:rPr lang="en-US" altLang="zh-CN" b="1" dirty="0">
                  <a:solidFill>
                    <a:srgbClr val="0000CC"/>
                  </a:solidFill>
                  <a:latin typeface="Times New Roman" pitchFamily="18" charset="0"/>
                  <a:ea typeface="仿宋_GB2312" pitchFamily="49" charset="-122"/>
                  <a:cs typeface="Times New Roman" pitchFamily="18" charset="0"/>
                </a:rPr>
                <a:t>,…,</a:t>
              </a:r>
              <a:r>
                <a:rPr lang="en-US" altLang="zh-CN" b="1" dirty="0" err="1">
                  <a:solidFill>
                    <a:srgbClr val="0000CC"/>
                  </a:solidFill>
                  <a:latin typeface="Times New Roman" pitchFamily="18" charset="0"/>
                  <a:ea typeface="仿宋_GB2312" pitchFamily="49" charset="-122"/>
                  <a:cs typeface="Times New Roman" pitchFamily="18" charset="0"/>
                </a:rPr>
                <a:t>F</a:t>
              </a:r>
              <a:r>
                <a:rPr lang="en-US" altLang="zh-CN" b="1" baseline="-25000" dirty="0" err="1">
                  <a:solidFill>
                    <a:srgbClr val="0000CC"/>
                  </a:solidFill>
                  <a:latin typeface="Times New Roman" pitchFamily="18" charset="0"/>
                  <a:ea typeface="仿宋_GB2312" pitchFamily="49" charset="-122"/>
                  <a:cs typeface="Times New Roman" pitchFamily="18" charset="0"/>
                </a:rPr>
                <a:t>n</a:t>
              </a:r>
              <a:r>
                <a:rPr lang="en-US" altLang="zh-CN" b="1" dirty="0">
                  <a:solidFill>
                    <a:srgbClr val="0000CC"/>
                  </a:solidFill>
                  <a:latin typeface="Times New Roman" pitchFamily="18" charset="0"/>
                  <a:ea typeface="仿宋_GB2312" pitchFamily="49" charset="-122"/>
                  <a:cs typeface="Times New Roman" pitchFamily="18" charset="0"/>
                </a:rPr>
                <a:t>}</a:t>
              </a:r>
              <a:r>
                <a:rPr lang="zh-CN" altLang="en-US" b="1" dirty="0">
                  <a:solidFill>
                    <a:srgbClr val="0000CC"/>
                  </a:solidFill>
                  <a:latin typeface="Times New Roman" pitchFamily="18" charset="0"/>
                  <a:ea typeface="仿宋_GB2312" pitchFamily="49" charset="-122"/>
                  <a:cs typeface="Times New Roman" pitchFamily="18" charset="0"/>
                </a:rPr>
                <a:t>，若存在一个置换</a:t>
              </a:r>
              <a:r>
                <a:rPr lang="en-US" altLang="zh-CN" b="1" dirty="0">
                  <a:solidFill>
                    <a:srgbClr val="0000CC"/>
                  </a:solidFill>
                  <a:latin typeface="Times New Roman" pitchFamily="18" charset="0"/>
                  <a:ea typeface="仿宋_GB2312" pitchFamily="49" charset="-122"/>
                  <a:cs typeface="Times New Roman" pitchFamily="18" charset="0"/>
                </a:rPr>
                <a:t>θ</a:t>
              </a:r>
              <a:r>
                <a:rPr lang="zh-CN" altLang="en-US" b="1" dirty="0">
                  <a:solidFill>
                    <a:srgbClr val="0000CC"/>
                  </a:solidFill>
                  <a:latin typeface="Times New Roman" pitchFamily="18" charset="0"/>
                  <a:ea typeface="仿宋_GB2312" pitchFamily="49" charset="-122"/>
                  <a:cs typeface="Times New Roman" pitchFamily="18" charset="0"/>
                </a:rPr>
                <a:t>，可使</a:t>
              </a:r>
            </a:p>
            <a:p>
              <a:pPr>
                <a:lnSpc>
                  <a:spcPct val="150000"/>
                </a:lnSpc>
              </a:pPr>
              <a:r>
                <a:rPr lang="zh-CN" altLang="en-US" b="1" dirty="0">
                  <a:solidFill>
                    <a:srgbClr val="0000CC"/>
                  </a:solidFill>
                  <a:latin typeface="Times New Roman" pitchFamily="18" charset="0"/>
                  <a:ea typeface="仿宋_GB2312" pitchFamily="49" charset="-122"/>
                  <a:cs typeface="Times New Roman" pitchFamily="18" charset="0"/>
                </a:rPr>
                <a:t>                  </a:t>
              </a:r>
              <a:r>
                <a:rPr lang="en-US" altLang="zh-CN" b="1" dirty="0">
                  <a:solidFill>
                    <a:srgbClr val="FF0000"/>
                  </a:solidFill>
                  <a:latin typeface="Times New Roman" pitchFamily="18" charset="0"/>
                  <a:ea typeface="仿宋_GB2312" pitchFamily="49" charset="-122"/>
                  <a:cs typeface="Times New Roman" pitchFamily="18" charset="0"/>
                </a:rPr>
                <a:t>F</a:t>
              </a:r>
              <a:r>
                <a:rPr lang="en-US" altLang="zh-CN" b="1" baseline="-25000" dirty="0">
                  <a:solidFill>
                    <a:srgbClr val="FF0000"/>
                  </a:solidFill>
                  <a:latin typeface="Times New Roman" pitchFamily="18" charset="0"/>
                  <a:ea typeface="仿宋_GB2312" pitchFamily="49" charset="-122"/>
                  <a:cs typeface="Times New Roman" pitchFamily="18" charset="0"/>
                </a:rPr>
                <a:t>1</a:t>
              </a:r>
              <a:r>
                <a:rPr lang="en-US" altLang="zh-CN" b="1" dirty="0">
                  <a:solidFill>
                    <a:srgbClr val="FF0000"/>
                  </a:solidFill>
                  <a:latin typeface="Times New Roman" pitchFamily="18" charset="0"/>
                  <a:ea typeface="仿宋_GB2312" pitchFamily="49" charset="-122"/>
                  <a:cs typeface="Times New Roman" pitchFamily="18" charset="0"/>
                </a:rPr>
                <a:t>θ=F</a:t>
              </a:r>
              <a:r>
                <a:rPr lang="en-US" altLang="zh-CN" b="1" baseline="-25000" dirty="0">
                  <a:solidFill>
                    <a:srgbClr val="FF0000"/>
                  </a:solidFill>
                  <a:latin typeface="Times New Roman" pitchFamily="18" charset="0"/>
                  <a:ea typeface="仿宋_GB2312" pitchFamily="49" charset="-122"/>
                  <a:cs typeface="Times New Roman" pitchFamily="18" charset="0"/>
                </a:rPr>
                <a:t>2</a:t>
              </a:r>
              <a:r>
                <a:rPr lang="en-US" altLang="zh-CN" b="1" dirty="0">
                  <a:solidFill>
                    <a:srgbClr val="FF0000"/>
                  </a:solidFill>
                  <a:latin typeface="Times New Roman" pitchFamily="18" charset="0"/>
                  <a:ea typeface="仿宋_GB2312" pitchFamily="49" charset="-122"/>
                  <a:cs typeface="Times New Roman" pitchFamily="18" charset="0"/>
                </a:rPr>
                <a:t>θ=…=</a:t>
              </a:r>
              <a:r>
                <a:rPr lang="en-US" altLang="zh-CN" b="1" dirty="0" err="1">
                  <a:solidFill>
                    <a:srgbClr val="FF0000"/>
                  </a:solidFill>
                  <a:latin typeface="Times New Roman" pitchFamily="18" charset="0"/>
                  <a:ea typeface="仿宋_GB2312" pitchFamily="49" charset="-122"/>
                  <a:cs typeface="Times New Roman" pitchFamily="18" charset="0"/>
                </a:rPr>
                <a:t>F</a:t>
              </a:r>
              <a:r>
                <a:rPr lang="en-US" altLang="zh-CN" b="1" baseline="-25000" dirty="0" err="1">
                  <a:solidFill>
                    <a:srgbClr val="FF0000"/>
                  </a:solidFill>
                  <a:latin typeface="Times New Roman" pitchFamily="18" charset="0"/>
                  <a:ea typeface="仿宋_GB2312" pitchFamily="49" charset="-122"/>
                  <a:cs typeface="Times New Roman" pitchFamily="18" charset="0"/>
                </a:rPr>
                <a:t>n</a:t>
              </a:r>
              <a:r>
                <a:rPr lang="en-US" altLang="zh-CN" b="1" dirty="0" err="1">
                  <a:solidFill>
                    <a:srgbClr val="FF0000"/>
                  </a:solidFill>
                  <a:latin typeface="Times New Roman" pitchFamily="18" charset="0"/>
                  <a:ea typeface="仿宋_GB2312" pitchFamily="49" charset="-122"/>
                  <a:cs typeface="Times New Roman" pitchFamily="18" charset="0"/>
                </a:rPr>
                <a:t>θ</a:t>
              </a:r>
              <a:r>
                <a:rPr lang="zh-CN" altLang="en-US" b="1" dirty="0">
                  <a:solidFill>
                    <a:srgbClr val="0000CC"/>
                  </a:solidFill>
                  <a:latin typeface="Times New Roman" pitchFamily="18" charset="0"/>
                  <a:ea typeface="仿宋_GB2312" pitchFamily="49" charset="-122"/>
                  <a:cs typeface="Times New Roman" pitchFamily="18" charset="0"/>
                </a:rPr>
                <a:t>，</a:t>
              </a:r>
            </a:p>
            <a:p>
              <a:pPr>
                <a:lnSpc>
                  <a:spcPct val="150000"/>
                </a:lnSpc>
              </a:pPr>
              <a:r>
                <a:rPr lang="zh-CN" altLang="en-US" b="1" dirty="0">
                  <a:solidFill>
                    <a:srgbClr val="0000CC"/>
                  </a:solidFill>
                  <a:latin typeface="Times New Roman" pitchFamily="18" charset="0"/>
                  <a:ea typeface="仿宋_GB2312" pitchFamily="49" charset="-122"/>
                  <a:cs typeface="Times New Roman" pitchFamily="18" charset="0"/>
                </a:rPr>
                <a:t>则称</a:t>
              </a:r>
              <a:r>
                <a:rPr lang="en-US" altLang="zh-CN" b="1" dirty="0">
                  <a:solidFill>
                    <a:srgbClr val="0000CC"/>
                  </a:solidFill>
                  <a:latin typeface="Times New Roman" pitchFamily="18" charset="0"/>
                  <a:ea typeface="仿宋_GB2312" pitchFamily="49" charset="-122"/>
                  <a:cs typeface="Times New Roman" pitchFamily="18" charset="0"/>
                </a:rPr>
                <a:t>θ</a:t>
              </a:r>
              <a:r>
                <a:rPr lang="zh-CN" altLang="en-US" b="1" dirty="0">
                  <a:solidFill>
                    <a:srgbClr val="0000CC"/>
                  </a:solidFill>
                  <a:latin typeface="Times New Roman" pitchFamily="18" charset="0"/>
                  <a:ea typeface="仿宋_GB2312" pitchFamily="49" charset="-122"/>
                  <a:cs typeface="Times New Roman" pitchFamily="18" charset="0"/>
                </a:rPr>
                <a:t>是</a:t>
              </a:r>
              <a:r>
                <a:rPr lang="en-US" altLang="zh-CN" b="1" dirty="0">
                  <a:solidFill>
                    <a:srgbClr val="0000CC"/>
                  </a:solidFill>
                  <a:latin typeface="Times New Roman" pitchFamily="18" charset="0"/>
                  <a:ea typeface="仿宋_GB2312" pitchFamily="49" charset="-122"/>
                  <a:cs typeface="Times New Roman" pitchFamily="18" charset="0"/>
                </a:rPr>
                <a:t>F</a:t>
              </a:r>
              <a:r>
                <a:rPr lang="zh-CN" altLang="en-US" b="1" dirty="0">
                  <a:solidFill>
                    <a:srgbClr val="0000CC"/>
                  </a:solidFill>
                  <a:latin typeface="Times New Roman" pitchFamily="18" charset="0"/>
                  <a:ea typeface="仿宋_GB2312" pitchFamily="49" charset="-122"/>
                  <a:cs typeface="Times New Roman" pitchFamily="18" charset="0"/>
                </a:rPr>
                <a:t>的一个合一。称</a:t>
              </a:r>
              <a:r>
                <a:rPr lang="en-US" altLang="zh-CN" b="1" dirty="0">
                  <a:solidFill>
                    <a:srgbClr val="0000CC"/>
                  </a:solidFill>
                  <a:latin typeface="Times New Roman" pitchFamily="18" charset="0"/>
                  <a:ea typeface="仿宋_GB2312" pitchFamily="49" charset="-122"/>
                  <a:cs typeface="Times New Roman" pitchFamily="18" charset="0"/>
                </a:rPr>
                <a:t>F</a:t>
              </a:r>
              <a:r>
                <a:rPr lang="en-US" altLang="zh-CN" b="1" baseline="-25000" dirty="0">
                  <a:solidFill>
                    <a:srgbClr val="0000CC"/>
                  </a:solidFill>
                  <a:latin typeface="Times New Roman" pitchFamily="18" charset="0"/>
                  <a:ea typeface="仿宋_GB2312" pitchFamily="49" charset="-122"/>
                  <a:cs typeface="Times New Roman" pitchFamily="18" charset="0"/>
                </a:rPr>
                <a:t>1</a:t>
              </a:r>
              <a:r>
                <a:rPr lang="en-US" altLang="zh-CN" b="1" dirty="0">
                  <a:solidFill>
                    <a:srgbClr val="0000CC"/>
                  </a:solidFill>
                  <a:latin typeface="Times New Roman" pitchFamily="18" charset="0"/>
                  <a:ea typeface="仿宋_GB2312" pitchFamily="49" charset="-122"/>
                  <a:cs typeface="Times New Roman" pitchFamily="18" charset="0"/>
                </a:rPr>
                <a:t>,F</a:t>
              </a:r>
              <a:r>
                <a:rPr lang="en-US" altLang="zh-CN" b="1" baseline="-25000" dirty="0">
                  <a:solidFill>
                    <a:srgbClr val="0000CC"/>
                  </a:solidFill>
                  <a:latin typeface="Times New Roman" pitchFamily="18" charset="0"/>
                  <a:ea typeface="仿宋_GB2312" pitchFamily="49" charset="-122"/>
                  <a:cs typeface="Times New Roman" pitchFamily="18" charset="0"/>
                </a:rPr>
                <a:t>2</a:t>
              </a:r>
              <a:r>
                <a:rPr lang="en-US" altLang="zh-CN" b="1" dirty="0">
                  <a:solidFill>
                    <a:srgbClr val="0000CC"/>
                  </a:solidFill>
                  <a:latin typeface="Times New Roman" pitchFamily="18" charset="0"/>
                  <a:ea typeface="仿宋_GB2312" pitchFamily="49" charset="-122"/>
                  <a:cs typeface="Times New Roman" pitchFamily="18" charset="0"/>
                </a:rPr>
                <a:t>,…,</a:t>
              </a:r>
              <a:r>
                <a:rPr lang="en-US" altLang="zh-CN" b="1" dirty="0" err="1">
                  <a:solidFill>
                    <a:srgbClr val="0000CC"/>
                  </a:solidFill>
                  <a:latin typeface="Times New Roman" pitchFamily="18" charset="0"/>
                  <a:ea typeface="仿宋_GB2312" pitchFamily="49" charset="-122"/>
                  <a:cs typeface="Times New Roman" pitchFamily="18" charset="0"/>
                </a:rPr>
                <a:t>F</a:t>
              </a:r>
              <a:r>
                <a:rPr lang="en-US" altLang="zh-CN" b="1" baseline="-25000" dirty="0" err="1">
                  <a:solidFill>
                    <a:srgbClr val="0000CC"/>
                  </a:solidFill>
                  <a:latin typeface="Times New Roman" pitchFamily="18" charset="0"/>
                  <a:ea typeface="仿宋_GB2312" pitchFamily="49" charset="-122"/>
                  <a:cs typeface="Times New Roman" pitchFamily="18" charset="0"/>
                </a:rPr>
                <a:t>n</a:t>
              </a:r>
              <a:r>
                <a:rPr lang="zh-CN" altLang="en-US" b="1" dirty="0">
                  <a:solidFill>
                    <a:srgbClr val="0000CC"/>
                  </a:solidFill>
                  <a:latin typeface="Times New Roman" pitchFamily="18" charset="0"/>
                  <a:ea typeface="仿宋_GB2312" pitchFamily="49" charset="-122"/>
                  <a:cs typeface="Times New Roman" pitchFamily="18" charset="0"/>
                </a:rPr>
                <a:t>是可合一的</a:t>
              </a:r>
              <a:endParaRPr lang="en-US" altLang="zh-CN" b="1" dirty="0">
                <a:solidFill>
                  <a:srgbClr val="0000CC"/>
                </a:solidFill>
                <a:latin typeface="Times New Roman" pitchFamily="18" charset="0"/>
                <a:ea typeface="仿宋_GB2312" pitchFamily="49" charset="-122"/>
                <a:cs typeface="Times New Roman" pitchFamily="18" charset="0"/>
              </a:endParaRPr>
            </a:p>
          </p:txBody>
        </p:sp>
      </p:grpSp>
      <p:grpSp>
        <p:nvGrpSpPr>
          <p:cNvPr id="11" name="组合 10"/>
          <p:cNvGrpSpPr/>
          <p:nvPr/>
        </p:nvGrpSpPr>
        <p:grpSpPr>
          <a:xfrm>
            <a:off x="1007604" y="4584313"/>
            <a:ext cx="6768752" cy="1224138"/>
            <a:chOff x="1058068" y="4684158"/>
            <a:chExt cx="6768752" cy="1091453"/>
          </a:xfrm>
        </p:grpSpPr>
        <p:sp>
          <p:nvSpPr>
            <p:cNvPr id="12" name="圆角矩形 11"/>
            <p:cNvSpPr/>
            <p:nvPr/>
          </p:nvSpPr>
          <p:spPr>
            <a:xfrm>
              <a:off x="1058068" y="4684158"/>
              <a:ext cx="6768752" cy="1091453"/>
            </a:xfrm>
            <a:prstGeom prst="roundRect">
              <a:avLst>
                <a:gd name="adj" fmla="val 9533"/>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a:off x="1274092" y="4746143"/>
              <a:ext cx="6552728" cy="905575"/>
            </a:xfrm>
            <a:prstGeom prst="rect">
              <a:avLst/>
            </a:prstGeom>
          </p:spPr>
          <p:txBody>
            <a:bodyPr wrap="square">
              <a:spAutoFit/>
            </a:bodyPr>
            <a:lstStyle/>
            <a:p>
              <a:pPr>
                <a:lnSpc>
                  <a:spcPct val="150000"/>
                </a:lnSpc>
              </a:pPr>
              <a:r>
                <a:rPr lang="zh-CN" altLang="en-US" b="1" dirty="0">
                  <a:solidFill>
                    <a:srgbClr val="0000CC"/>
                  </a:solidFill>
                  <a:latin typeface="Times New Roman" pitchFamily="18" charset="0"/>
                  <a:ea typeface="仿宋_GB2312" pitchFamily="49" charset="-122"/>
                  <a:cs typeface="Times New Roman" pitchFamily="18" charset="0"/>
                </a:rPr>
                <a:t>设</a:t>
              </a:r>
              <a:r>
                <a:rPr lang="en-US" altLang="zh-CN" b="1" dirty="0">
                  <a:solidFill>
                    <a:srgbClr val="0000CC"/>
                  </a:solidFill>
                  <a:latin typeface="Times New Roman" pitchFamily="18" charset="0"/>
                  <a:ea typeface="仿宋_GB2312" pitchFamily="49" charset="-122"/>
                  <a:cs typeface="Times New Roman" pitchFamily="18" charset="0"/>
                </a:rPr>
                <a:t>σ</a:t>
              </a:r>
              <a:r>
                <a:rPr lang="zh-CN" altLang="en-US" b="1" dirty="0">
                  <a:solidFill>
                    <a:srgbClr val="0000CC"/>
                  </a:solidFill>
                  <a:latin typeface="Times New Roman" pitchFamily="18" charset="0"/>
                  <a:ea typeface="仿宋_GB2312" pitchFamily="49" charset="-122"/>
                  <a:cs typeface="Times New Roman" pitchFamily="18" charset="0"/>
                </a:rPr>
                <a:t>是公式集</a:t>
              </a:r>
              <a:r>
                <a:rPr lang="en-US" altLang="zh-CN" b="1" dirty="0">
                  <a:solidFill>
                    <a:srgbClr val="0000CC"/>
                  </a:solidFill>
                  <a:latin typeface="Times New Roman" pitchFamily="18" charset="0"/>
                  <a:ea typeface="仿宋_GB2312" pitchFamily="49" charset="-122"/>
                  <a:cs typeface="Times New Roman" pitchFamily="18" charset="0"/>
                </a:rPr>
                <a:t>F</a:t>
              </a:r>
              <a:r>
                <a:rPr lang="zh-CN" altLang="en-US" b="1" dirty="0">
                  <a:solidFill>
                    <a:srgbClr val="0000CC"/>
                  </a:solidFill>
                  <a:latin typeface="Times New Roman" pitchFamily="18" charset="0"/>
                  <a:ea typeface="仿宋_GB2312" pitchFamily="49" charset="-122"/>
                  <a:cs typeface="Times New Roman" pitchFamily="18" charset="0"/>
                </a:rPr>
                <a:t>的一个合一，如果对</a:t>
              </a:r>
              <a:r>
                <a:rPr lang="en-US" altLang="zh-CN" b="1" dirty="0">
                  <a:solidFill>
                    <a:srgbClr val="0000CC"/>
                  </a:solidFill>
                  <a:latin typeface="Times New Roman" pitchFamily="18" charset="0"/>
                  <a:ea typeface="仿宋_GB2312" pitchFamily="49" charset="-122"/>
                  <a:cs typeface="Times New Roman" pitchFamily="18" charset="0"/>
                </a:rPr>
                <a:t>F</a:t>
              </a:r>
              <a:r>
                <a:rPr lang="zh-CN" altLang="en-US" b="1" dirty="0">
                  <a:solidFill>
                    <a:srgbClr val="0000CC"/>
                  </a:solidFill>
                  <a:latin typeface="Times New Roman" pitchFamily="18" charset="0"/>
                  <a:ea typeface="仿宋_GB2312" pitchFamily="49" charset="-122"/>
                  <a:cs typeface="Times New Roman" pitchFamily="18" charset="0"/>
                </a:rPr>
                <a:t>的任一个合一</a:t>
              </a:r>
              <a:r>
                <a:rPr lang="en-US" altLang="zh-CN" b="1" dirty="0">
                  <a:solidFill>
                    <a:srgbClr val="0000CC"/>
                  </a:solidFill>
                  <a:latin typeface="Times New Roman" pitchFamily="18" charset="0"/>
                  <a:ea typeface="仿宋_GB2312" pitchFamily="49" charset="-122"/>
                  <a:cs typeface="Times New Roman" pitchFamily="18" charset="0"/>
                </a:rPr>
                <a:t>θ</a:t>
              </a:r>
              <a:r>
                <a:rPr lang="zh-CN" altLang="en-US" b="1" dirty="0">
                  <a:solidFill>
                    <a:srgbClr val="0000CC"/>
                  </a:solidFill>
                  <a:latin typeface="Times New Roman" pitchFamily="18" charset="0"/>
                  <a:ea typeface="仿宋_GB2312" pitchFamily="49" charset="-122"/>
                  <a:cs typeface="Times New Roman" pitchFamily="18" charset="0"/>
                </a:rPr>
                <a:t>都存在一个置换</a:t>
              </a:r>
              <a:r>
                <a:rPr lang="en-US" altLang="zh-CN" b="1" dirty="0">
                  <a:solidFill>
                    <a:srgbClr val="0000CC"/>
                  </a:solidFill>
                  <a:latin typeface="Times New Roman" pitchFamily="18" charset="0"/>
                  <a:ea typeface="仿宋_GB2312" pitchFamily="49" charset="-122"/>
                  <a:cs typeface="Times New Roman" pitchFamily="18" charset="0"/>
                </a:rPr>
                <a:t>λ</a:t>
              </a:r>
              <a:r>
                <a:rPr lang="zh-CN" altLang="en-US" b="1" dirty="0">
                  <a:solidFill>
                    <a:srgbClr val="0000CC"/>
                  </a:solidFill>
                  <a:latin typeface="Times New Roman" pitchFamily="18" charset="0"/>
                  <a:ea typeface="仿宋_GB2312" pitchFamily="49" charset="-122"/>
                  <a:cs typeface="Times New Roman" pitchFamily="18" charset="0"/>
                </a:rPr>
                <a:t>，使得</a:t>
              </a:r>
              <a:r>
                <a:rPr lang="en-US" altLang="zh-CN" b="1" dirty="0">
                  <a:solidFill>
                    <a:srgbClr val="0000CC"/>
                  </a:solidFill>
                  <a:latin typeface="Times New Roman" pitchFamily="18" charset="0"/>
                  <a:ea typeface="仿宋_GB2312" pitchFamily="49" charset="-122"/>
                  <a:cs typeface="Times New Roman" pitchFamily="18" charset="0"/>
                </a:rPr>
                <a:t>θ=</a:t>
              </a:r>
              <a:r>
                <a:rPr lang="en-US" altLang="zh-CN" b="1" dirty="0" err="1">
                  <a:solidFill>
                    <a:srgbClr val="0000CC"/>
                  </a:solidFill>
                  <a:latin typeface="Times New Roman" pitchFamily="18" charset="0"/>
                  <a:ea typeface="仿宋_GB2312" pitchFamily="49" charset="-122"/>
                  <a:cs typeface="Times New Roman" pitchFamily="18" charset="0"/>
                </a:rPr>
                <a:t>σ°λ</a:t>
              </a:r>
              <a:r>
                <a:rPr lang="zh-CN" altLang="en-US" b="1" dirty="0">
                  <a:solidFill>
                    <a:srgbClr val="0000CC"/>
                  </a:solidFill>
                  <a:latin typeface="Times New Roman" pitchFamily="18" charset="0"/>
                  <a:ea typeface="仿宋_GB2312" pitchFamily="49" charset="-122"/>
                  <a:cs typeface="Times New Roman" pitchFamily="18" charset="0"/>
                </a:rPr>
                <a:t>，则称</a:t>
              </a:r>
              <a:r>
                <a:rPr lang="en-US" altLang="zh-CN" b="1" dirty="0">
                  <a:solidFill>
                    <a:srgbClr val="0000CC"/>
                  </a:solidFill>
                  <a:latin typeface="Times New Roman" pitchFamily="18" charset="0"/>
                  <a:ea typeface="仿宋_GB2312" pitchFamily="49" charset="-122"/>
                  <a:cs typeface="Times New Roman" pitchFamily="18" charset="0"/>
                </a:rPr>
                <a:t>σ</a:t>
              </a:r>
              <a:r>
                <a:rPr lang="zh-CN" altLang="en-US" b="1" dirty="0">
                  <a:solidFill>
                    <a:srgbClr val="0000CC"/>
                  </a:solidFill>
                  <a:latin typeface="Times New Roman" pitchFamily="18" charset="0"/>
                  <a:ea typeface="仿宋_GB2312" pitchFamily="49" charset="-122"/>
                  <a:cs typeface="Times New Roman" pitchFamily="18" charset="0"/>
                </a:rPr>
                <a:t>是一个</a:t>
              </a:r>
              <a:r>
                <a:rPr lang="zh-CN" altLang="en-US" b="1" dirty="0">
                  <a:solidFill>
                    <a:srgbClr val="FF0000"/>
                  </a:solidFill>
                  <a:latin typeface="Times New Roman" pitchFamily="18" charset="0"/>
                  <a:ea typeface="仿宋_GB2312" pitchFamily="49" charset="-122"/>
                  <a:cs typeface="Times New Roman" pitchFamily="18" charset="0"/>
                </a:rPr>
                <a:t>最一般合一</a:t>
              </a:r>
              <a:endParaRPr lang="en-US" altLang="zh-CN" b="1" dirty="0">
                <a:solidFill>
                  <a:srgbClr val="FF0000"/>
                </a:solidFill>
                <a:latin typeface="Times New Roman" pitchFamily="18" charset="0"/>
                <a:ea typeface="仿宋_GB2312" pitchFamily="49" charset="-122"/>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合一</a:t>
            </a:r>
            <a:endParaRPr lang="zh-CN" altLang="en-US" dirty="0"/>
          </a:p>
        </p:txBody>
      </p:sp>
      <p:sp>
        <p:nvSpPr>
          <p:cNvPr id="3" name="内容占位符 2"/>
          <p:cNvSpPr>
            <a:spLocks noGrp="1"/>
          </p:cNvSpPr>
          <p:nvPr>
            <p:ph idx="1"/>
          </p:nvPr>
        </p:nvSpPr>
        <p:spPr/>
        <p:txBody>
          <a:bodyPr/>
          <a:lstStyle/>
          <a:p>
            <a:r>
              <a:rPr lang="zh-CN" altLang="en-US" dirty="0" smtClean="0"/>
              <a:t>如何高效实现合一算法呢？</a:t>
            </a:r>
            <a:endParaRPr lang="en-US" altLang="zh-CN" dirty="0" smtClean="0"/>
          </a:p>
          <a:p>
            <a:pPr marL="457200" lvl="1" indent="0">
              <a:buNone/>
            </a:pPr>
            <a:endParaRPr lang="en-US" altLang="zh-CN" dirty="0" smtClean="0"/>
          </a:p>
          <a:p>
            <a:pPr marL="457200" lvl="1" indent="0">
              <a:buNone/>
            </a:pPr>
            <a:r>
              <a:rPr lang="zh-CN" altLang="en-US" dirty="0" smtClean="0"/>
              <a:t>提示：由于谓词、函数等只是符号，合一过程中没有使用其语义信息，仅仅使用其语法信息，因此，将其转换成</a:t>
            </a:r>
            <a:r>
              <a:rPr lang="en-US" altLang="zh-CN" dirty="0" smtClean="0"/>
              <a:t>list</a:t>
            </a:r>
            <a:r>
              <a:rPr lang="zh-CN" altLang="en-US" dirty="0" smtClean="0"/>
              <a:t>的表示形式</a:t>
            </a:r>
            <a:endParaRPr lang="en-US" altLang="zh-CN" dirty="0" smtClean="0"/>
          </a:p>
        </p:txBody>
      </p:sp>
      <p:pic>
        <p:nvPicPr>
          <p:cNvPr id="64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4077072"/>
            <a:ext cx="7589555" cy="1758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文本框 3"/>
          <p:cNvSpPr txBox="1"/>
          <p:nvPr/>
        </p:nvSpPr>
        <p:spPr>
          <a:xfrm>
            <a:off x="1907704" y="6021288"/>
            <a:ext cx="4176464" cy="461665"/>
          </a:xfrm>
          <a:prstGeom prst="rect">
            <a:avLst/>
          </a:prstGeom>
          <a:noFill/>
        </p:spPr>
        <p:txBody>
          <a:bodyPr wrap="square" rtlCol="0">
            <a:spAutoFit/>
          </a:bodyPr>
          <a:lstStyle/>
          <a:p>
            <a:r>
              <a:rPr kumimoji="1" lang="zh-CN" altLang="en-US" sz="2400" dirty="0" smtClean="0">
                <a:solidFill>
                  <a:srgbClr val="FF0000"/>
                </a:solidFill>
                <a:latin typeface="Heiti SC Light"/>
                <a:ea typeface="Heiti SC Light"/>
                <a:cs typeface="Heiti SC Light"/>
              </a:rPr>
              <a:t>合一的算法可以通过递归实现</a:t>
            </a:r>
            <a:endParaRPr kumimoji="1" lang="zh-CN" altLang="en-US" sz="2400" dirty="0">
              <a:solidFill>
                <a:srgbClr val="FF0000"/>
              </a:solidFill>
              <a:latin typeface="Heiti SC Light"/>
              <a:ea typeface="Heiti SC Light"/>
              <a:cs typeface="Heiti SC Light"/>
            </a:endParaRPr>
          </a:p>
        </p:txBody>
      </p:sp>
    </p:spTree>
    <p:extLst>
      <p:ext uri="{BB962C8B-B14F-4D97-AF65-F5344CB8AC3E}">
        <p14:creationId xmlns:p14="http://schemas.microsoft.com/office/powerpoint/2010/main" xmlns="" val="2845018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71488" y="188913"/>
            <a:ext cx="8215312" cy="912812"/>
          </a:xfrm>
        </p:spPr>
        <p:txBody>
          <a:bodyPr/>
          <a:lstStyle/>
          <a:p>
            <a:r>
              <a:rPr lang="zh-CN" altLang="en-US" b="1" dirty="0" smtClean="0"/>
              <a:t>本章内容</a:t>
            </a:r>
            <a:endParaRPr lang="zh-CN" altLang="en-US" b="1" dirty="0"/>
          </a:p>
        </p:txBody>
      </p:sp>
      <p:sp>
        <p:nvSpPr>
          <p:cNvPr id="626691" name="Rectangle 3"/>
          <p:cNvSpPr>
            <a:spLocks noGrp="1" noChangeArrowheads="1"/>
          </p:cNvSpPr>
          <p:nvPr>
            <p:ph type="body" idx="1"/>
          </p:nvPr>
        </p:nvSpPr>
        <p:spPr>
          <a:xfrm>
            <a:off x="899592" y="1484784"/>
            <a:ext cx="7787208" cy="5184775"/>
          </a:xfrm>
        </p:spPr>
        <p:txBody>
          <a:bodyPr/>
          <a:lstStyle/>
          <a:p>
            <a:pPr>
              <a:lnSpc>
                <a:spcPct val="120000"/>
              </a:lnSpc>
              <a:spcBef>
                <a:spcPts val="1800"/>
              </a:spcBef>
            </a:pPr>
            <a:r>
              <a:rPr lang="zh-CN" altLang="en-US" sz="3200" b="1" dirty="0" smtClean="0">
                <a:solidFill>
                  <a:schemeClr val="bg1">
                    <a:lumMod val="75000"/>
                  </a:schemeClr>
                </a:solidFill>
                <a:latin typeface="Times New Roman" pitchFamily="18" charset="0"/>
              </a:rPr>
              <a:t>推理</a:t>
            </a:r>
            <a:r>
              <a:rPr lang="zh-CN" altLang="en-US" sz="3200" b="1" dirty="0">
                <a:solidFill>
                  <a:schemeClr val="bg1">
                    <a:lumMod val="75000"/>
                  </a:schemeClr>
                </a:solidFill>
                <a:latin typeface="Times New Roman" pitchFamily="18" charset="0"/>
              </a:rPr>
              <a:t>的基本概念</a:t>
            </a:r>
          </a:p>
          <a:p>
            <a:pPr>
              <a:lnSpc>
                <a:spcPct val="120000"/>
              </a:lnSpc>
              <a:spcBef>
                <a:spcPts val="1800"/>
              </a:spcBef>
            </a:pPr>
            <a:r>
              <a:rPr lang="zh-CN" altLang="en-US" sz="3200" b="1" dirty="0" smtClean="0">
                <a:solidFill>
                  <a:schemeClr val="bg1">
                    <a:lumMod val="75000"/>
                  </a:schemeClr>
                </a:solidFill>
                <a:latin typeface="Times New Roman" pitchFamily="18" charset="0"/>
              </a:rPr>
              <a:t>推理</a:t>
            </a:r>
            <a:r>
              <a:rPr lang="zh-CN" altLang="en-US" sz="3200" b="1" dirty="0">
                <a:solidFill>
                  <a:schemeClr val="bg1">
                    <a:lumMod val="75000"/>
                  </a:schemeClr>
                </a:solidFill>
                <a:latin typeface="Times New Roman" pitchFamily="18" charset="0"/>
              </a:rPr>
              <a:t>的逻辑基础</a:t>
            </a:r>
          </a:p>
          <a:p>
            <a:pPr>
              <a:lnSpc>
                <a:spcPct val="120000"/>
              </a:lnSpc>
              <a:spcBef>
                <a:spcPts val="1800"/>
              </a:spcBef>
            </a:pPr>
            <a:r>
              <a:rPr lang="zh-CN" altLang="en-US" sz="3200" b="1" dirty="0" smtClean="0">
                <a:latin typeface="Times New Roman" pitchFamily="18" charset="0"/>
              </a:rPr>
              <a:t>自然演绎推理</a:t>
            </a:r>
            <a:endParaRPr lang="en-US" altLang="zh-CN" sz="3200" b="1" dirty="0" smtClean="0">
              <a:latin typeface="Times New Roman" pitchFamily="18" charset="0"/>
            </a:endParaRPr>
          </a:p>
          <a:p>
            <a:pPr lvl="1">
              <a:lnSpc>
                <a:spcPct val="120000"/>
              </a:lnSpc>
              <a:spcBef>
                <a:spcPts val="1800"/>
              </a:spcBef>
            </a:pPr>
            <a:r>
              <a:rPr lang="zh-CN" altLang="en-US" sz="3000" b="1" dirty="0" smtClean="0">
                <a:latin typeface="Times New Roman" pitchFamily="18" charset="0"/>
              </a:rPr>
              <a:t>归结推理</a:t>
            </a:r>
            <a:endParaRPr lang="zh-CN" altLang="en-US" sz="3000" b="1" dirty="0">
              <a:latin typeface="Times New Roman" pitchFamily="18" charset="0"/>
            </a:endParaRPr>
          </a:p>
        </p:txBody>
      </p:sp>
    </p:spTree>
    <p:extLst>
      <p:ext uri="{BB962C8B-B14F-4D97-AF65-F5344CB8AC3E}">
        <p14:creationId xmlns:p14="http://schemas.microsoft.com/office/powerpoint/2010/main" xmlns="" val="719850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471488" y="188913"/>
            <a:ext cx="8215312" cy="912812"/>
          </a:xfrm>
        </p:spPr>
        <p:txBody>
          <a:bodyPr/>
          <a:lstStyle/>
          <a:p>
            <a:r>
              <a:rPr lang="zh-CN" altLang="en-US" b="1" dirty="0" smtClean="0"/>
              <a:t>本章内容</a:t>
            </a:r>
            <a:endParaRPr lang="zh-CN" altLang="en-US" b="1" dirty="0"/>
          </a:p>
        </p:txBody>
      </p:sp>
      <p:sp>
        <p:nvSpPr>
          <p:cNvPr id="626691" name="Rectangle 3"/>
          <p:cNvSpPr>
            <a:spLocks noGrp="1" noChangeArrowheads="1"/>
          </p:cNvSpPr>
          <p:nvPr>
            <p:ph type="body" idx="1"/>
          </p:nvPr>
        </p:nvSpPr>
        <p:spPr>
          <a:xfrm>
            <a:off x="899592" y="1484784"/>
            <a:ext cx="7787208" cy="5184775"/>
          </a:xfrm>
        </p:spPr>
        <p:txBody>
          <a:bodyPr/>
          <a:lstStyle/>
          <a:p>
            <a:pPr>
              <a:lnSpc>
                <a:spcPct val="120000"/>
              </a:lnSpc>
              <a:spcBef>
                <a:spcPts val="1800"/>
              </a:spcBef>
            </a:pPr>
            <a:r>
              <a:rPr lang="zh-CN" altLang="en-US" sz="3200" b="1" dirty="0" smtClean="0">
                <a:latin typeface="Times New Roman" pitchFamily="18" charset="0"/>
              </a:rPr>
              <a:t>推理</a:t>
            </a:r>
            <a:r>
              <a:rPr lang="zh-CN" altLang="en-US" sz="3200" b="1" dirty="0">
                <a:latin typeface="Times New Roman" pitchFamily="18" charset="0"/>
              </a:rPr>
              <a:t>的基本概念</a:t>
            </a:r>
          </a:p>
          <a:p>
            <a:pPr>
              <a:lnSpc>
                <a:spcPct val="120000"/>
              </a:lnSpc>
              <a:spcBef>
                <a:spcPts val="1800"/>
              </a:spcBef>
            </a:pPr>
            <a:r>
              <a:rPr lang="zh-CN" altLang="en-US" sz="3200" b="1" dirty="0" smtClean="0">
                <a:solidFill>
                  <a:schemeClr val="bg1">
                    <a:lumMod val="75000"/>
                  </a:schemeClr>
                </a:solidFill>
                <a:latin typeface="Times New Roman" pitchFamily="18" charset="0"/>
              </a:rPr>
              <a:t>推理</a:t>
            </a:r>
            <a:r>
              <a:rPr lang="zh-CN" altLang="en-US" sz="3200" b="1" dirty="0">
                <a:solidFill>
                  <a:schemeClr val="bg1">
                    <a:lumMod val="75000"/>
                  </a:schemeClr>
                </a:solidFill>
                <a:latin typeface="Times New Roman" pitchFamily="18" charset="0"/>
              </a:rPr>
              <a:t>的逻辑基础</a:t>
            </a:r>
          </a:p>
          <a:p>
            <a:pPr>
              <a:lnSpc>
                <a:spcPct val="120000"/>
              </a:lnSpc>
              <a:spcBef>
                <a:spcPts val="1800"/>
              </a:spcBef>
            </a:pPr>
            <a:r>
              <a:rPr lang="zh-CN" altLang="en-US" sz="3200" b="1" dirty="0" smtClean="0">
                <a:solidFill>
                  <a:schemeClr val="bg1">
                    <a:lumMod val="75000"/>
                  </a:schemeClr>
                </a:solidFill>
                <a:latin typeface="Times New Roman" pitchFamily="18" charset="0"/>
              </a:rPr>
              <a:t>自然演绎推理</a:t>
            </a:r>
            <a:endParaRPr lang="en-US" altLang="zh-CN" sz="3200" b="1" dirty="0" smtClean="0">
              <a:solidFill>
                <a:schemeClr val="bg1">
                  <a:lumMod val="75000"/>
                </a:schemeClr>
              </a:solidFill>
              <a:latin typeface="Times New Roman" pitchFamily="18" charset="0"/>
            </a:endParaRPr>
          </a:p>
          <a:p>
            <a:pPr lvl="1">
              <a:lnSpc>
                <a:spcPct val="120000"/>
              </a:lnSpc>
              <a:spcBef>
                <a:spcPts val="1800"/>
              </a:spcBef>
            </a:pPr>
            <a:r>
              <a:rPr lang="zh-CN" altLang="en-US" sz="3000" b="1" dirty="0" smtClean="0">
                <a:solidFill>
                  <a:schemeClr val="bg1">
                    <a:lumMod val="75000"/>
                  </a:schemeClr>
                </a:solidFill>
                <a:latin typeface="Times New Roman" pitchFamily="18" charset="0"/>
              </a:rPr>
              <a:t>归结推理</a:t>
            </a:r>
            <a:endParaRPr lang="zh-CN" altLang="en-US" sz="3000" b="1" dirty="0">
              <a:solidFill>
                <a:schemeClr val="bg1">
                  <a:lumMod val="75000"/>
                </a:schemeClr>
              </a:solidFill>
              <a:latin typeface="Times New Roman" pitchFamily="18" charset="0"/>
            </a:endParaRPr>
          </a:p>
        </p:txBody>
      </p:sp>
    </p:spTree>
    <p:extLst>
      <p:ext uri="{BB962C8B-B14F-4D97-AF65-F5344CB8AC3E}">
        <p14:creationId xmlns:p14="http://schemas.microsoft.com/office/powerpoint/2010/main" xmlns="" val="1277131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457200" y="0"/>
            <a:ext cx="8229600" cy="908050"/>
          </a:xfrm>
        </p:spPr>
        <p:txBody>
          <a:bodyPr/>
          <a:lstStyle/>
          <a:p>
            <a:pPr marL="838200" indent="-838200"/>
            <a:r>
              <a:rPr lang="zh-CN" altLang="en-US" b="1" dirty="0" smtClean="0">
                <a:solidFill>
                  <a:schemeClr val="accent2"/>
                </a:solidFill>
                <a:latin typeface="Times New Roman" pitchFamily="18" charset="0"/>
              </a:rPr>
              <a:t>自然</a:t>
            </a:r>
            <a:r>
              <a:rPr lang="zh-CN" altLang="en-US" b="1" dirty="0">
                <a:solidFill>
                  <a:schemeClr val="accent2"/>
                </a:solidFill>
                <a:latin typeface="Times New Roman" pitchFamily="18" charset="0"/>
              </a:rPr>
              <a:t>演绎推理</a:t>
            </a:r>
            <a:endParaRPr lang="zh-CN" altLang="en-US" dirty="0">
              <a:solidFill>
                <a:schemeClr val="accent2"/>
              </a:solidFill>
              <a:latin typeface="Times New Roman" pitchFamily="18" charset="0"/>
            </a:endParaRPr>
          </a:p>
        </p:txBody>
      </p:sp>
      <p:sp>
        <p:nvSpPr>
          <p:cNvPr id="661507" name="Rectangle 3"/>
          <p:cNvSpPr>
            <a:spLocks noGrp="1" noChangeArrowheads="1"/>
          </p:cNvSpPr>
          <p:nvPr>
            <p:ph type="body" sz="half" idx="1"/>
          </p:nvPr>
        </p:nvSpPr>
        <p:spPr>
          <a:xfrm>
            <a:off x="0" y="981075"/>
            <a:ext cx="8964613" cy="5876925"/>
          </a:xfrm>
        </p:spPr>
        <p:txBody>
          <a:bodyPr/>
          <a:lstStyle/>
          <a:p>
            <a:pPr>
              <a:lnSpc>
                <a:spcPct val="120000"/>
              </a:lnSpc>
            </a:pPr>
            <a:r>
              <a:rPr lang="zh-CN" altLang="en-US" sz="2400" b="1" dirty="0">
                <a:solidFill>
                  <a:srgbClr val="CC3300"/>
                </a:solidFill>
                <a:latin typeface="幼圆" pitchFamily="49" charset="-122"/>
                <a:ea typeface="幼圆" pitchFamily="49" charset="-122"/>
              </a:rPr>
              <a:t>自然</a:t>
            </a:r>
            <a:r>
              <a:rPr lang="zh-CN" altLang="en-US" sz="2400" b="1" dirty="0" smtClean="0">
                <a:solidFill>
                  <a:srgbClr val="CC3300"/>
                </a:solidFill>
                <a:latin typeface="幼圆" pitchFamily="49" charset="-122"/>
                <a:ea typeface="幼圆" pitchFamily="49" charset="-122"/>
              </a:rPr>
              <a:t>演绎推理：</a:t>
            </a:r>
            <a:r>
              <a:rPr lang="zh-CN" altLang="en-US" sz="2400" dirty="0"/>
              <a:t>从一组已知为真的事实出发，直接运用经典逻辑中的推理规则推出结论的过程称为自然演绎推理。</a:t>
            </a:r>
            <a:endParaRPr lang="en-US" altLang="zh-CN" sz="2400" dirty="0"/>
          </a:p>
          <a:p>
            <a:pPr marL="457200" lvl="1" indent="0">
              <a:lnSpc>
                <a:spcPct val="80000"/>
              </a:lnSpc>
              <a:buNone/>
            </a:pPr>
            <a:endParaRPr lang="zh-CN" altLang="en-US" sz="1050" b="1" dirty="0">
              <a:solidFill>
                <a:srgbClr val="0000CC"/>
              </a:solidFill>
              <a:latin typeface="仿宋_GB2312" pitchFamily="49" charset="-122"/>
              <a:ea typeface="仿宋_GB2312" pitchFamily="49" charset="-122"/>
            </a:endParaRPr>
          </a:p>
          <a:p>
            <a:pPr>
              <a:lnSpc>
                <a:spcPct val="80000"/>
              </a:lnSpc>
            </a:pPr>
            <a:r>
              <a:rPr lang="zh-CN" altLang="en-US" sz="2400" b="1" dirty="0" smtClean="0">
                <a:latin typeface="幼圆" pitchFamily="49" charset="-122"/>
                <a:ea typeface="幼圆" pitchFamily="49" charset="-122"/>
              </a:rPr>
              <a:t>自然</a:t>
            </a:r>
            <a:r>
              <a:rPr lang="zh-CN" altLang="en-US" sz="2400" b="1" dirty="0">
                <a:latin typeface="幼圆" pitchFamily="49" charset="-122"/>
                <a:ea typeface="幼圆" pitchFamily="49" charset="-122"/>
              </a:rPr>
              <a:t>演绎推理最基本的推理规则是</a:t>
            </a:r>
            <a:r>
              <a:rPr lang="zh-CN" altLang="en-US" sz="2400" b="1" dirty="0">
                <a:solidFill>
                  <a:srgbClr val="0000FF"/>
                </a:solidFill>
                <a:latin typeface="幼圆" pitchFamily="49" charset="-122"/>
                <a:ea typeface="幼圆" pitchFamily="49" charset="-122"/>
              </a:rPr>
              <a:t>三段论推理</a:t>
            </a:r>
            <a:r>
              <a:rPr lang="zh-CN" altLang="en-US" sz="2400" b="1" dirty="0">
                <a:latin typeface="幼圆" pitchFamily="49" charset="-122"/>
                <a:ea typeface="幼圆" pitchFamily="49" charset="-122"/>
              </a:rPr>
              <a:t>，它包括：</a:t>
            </a:r>
          </a:p>
          <a:p>
            <a:pPr lvl="1">
              <a:lnSpc>
                <a:spcPct val="120000"/>
              </a:lnSpc>
            </a:pPr>
            <a:r>
              <a:rPr lang="zh-CN" altLang="en-US" sz="2000" b="1" dirty="0" smtClean="0">
                <a:solidFill>
                  <a:srgbClr val="33CC33"/>
                </a:solidFill>
              </a:rPr>
              <a:t>假言推理</a:t>
            </a:r>
            <a:r>
              <a:rPr lang="zh-CN" altLang="en-US" sz="2000" b="1" dirty="0" smtClean="0">
                <a:solidFill>
                  <a:srgbClr val="0000CC"/>
                </a:solidFill>
              </a:rPr>
              <a:t>       </a:t>
            </a:r>
            <a:r>
              <a:rPr lang="en-US" altLang="zh-CN" sz="2000" b="1" dirty="0" smtClean="0">
                <a:solidFill>
                  <a:srgbClr val="0000CC"/>
                </a:solidFill>
              </a:rPr>
              <a:t>P</a:t>
            </a:r>
            <a:r>
              <a:rPr lang="en-US" altLang="zh-CN" sz="2000" b="1" dirty="0">
                <a:solidFill>
                  <a:srgbClr val="0000CC"/>
                </a:solidFill>
              </a:rPr>
              <a:t>,  P→Q ⇒ Q</a:t>
            </a:r>
          </a:p>
          <a:p>
            <a:pPr lvl="1">
              <a:lnSpc>
                <a:spcPct val="120000"/>
              </a:lnSpc>
            </a:pPr>
            <a:r>
              <a:rPr lang="zh-CN" altLang="en-US" sz="2000" b="1" dirty="0" smtClean="0">
                <a:solidFill>
                  <a:srgbClr val="33CC33"/>
                </a:solidFill>
              </a:rPr>
              <a:t>拒</a:t>
            </a:r>
            <a:r>
              <a:rPr lang="zh-CN" altLang="en-US" sz="2000" b="1" dirty="0">
                <a:solidFill>
                  <a:srgbClr val="33CC33"/>
                </a:solidFill>
              </a:rPr>
              <a:t>取式</a:t>
            </a:r>
            <a:r>
              <a:rPr lang="zh-CN" altLang="en-US" sz="2000" b="1" dirty="0">
                <a:solidFill>
                  <a:srgbClr val="0000CC"/>
                </a:solidFill>
              </a:rPr>
              <a:t>         </a:t>
            </a:r>
            <a:r>
              <a:rPr lang="en-US" altLang="zh-CN" sz="2000" b="1" dirty="0" smtClean="0">
                <a:solidFill>
                  <a:srgbClr val="0000CC"/>
                </a:solidFill>
              </a:rPr>
              <a:t>﹁ </a:t>
            </a:r>
            <a:r>
              <a:rPr lang="en-US" altLang="zh-CN" sz="2000" b="1" dirty="0">
                <a:solidFill>
                  <a:srgbClr val="0000CC"/>
                </a:solidFill>
              </a:rPr>
              <a:t>Q,  P→Q ⇒ </a:t>
            </a:r>
            <a:r>
              <a:rPr lang="en-US" altLang="zh-CN" sz="2000" dirty="0">
                <a:solidFill>
                  <a:srgbClr val="0000CC"/>
                </a:solidFill>
              </a:rPr>
              <a:t>﹁ </a:t>
            </a:r>
            <a:r>
              <a:rPr lang="en-US" altLang="zh-CN" sz="2000" b="1" dirty="0" smtClean="0">
                <a:solidFill>
                  <a:srgbClr val="0000CC"/>
                </a:solidFill>
              </a:rPr>
              <a:t>P</a:t>
            </a:r>
            <a:endParaRPr lang="en-US" altLang="zh-CN" sz="2000" b="1" dirty="0">
              <a:solidFill>
                <a:srgbClr val="0000CC"/>
              </a:solidFill>
            </a:endParaRPr>
          </a:p>
          <a:p>
            <a:pPr lvl="1">
              <a:lnSpc>
                <a:spcPct val="120000"/>
              </a:lnSpc>
            </a:pPr>
            <a:r>
              <a:rPr lang="zh-CN" altLang="en-US" sz="2000" b="1" dirty="0" smtClean="0">
                <a:solidFill>
                  <a:srgbClr val="33CC33"/>
                </a:solidFill>
              </a:rPr>
              <a:t>假言</a:t>
            </a:r>
            <a:r>
              <a:rPr lang="zh-CN" altLang="en-US" sz="2000" b="1" dirty="0">
                <a:solidFill>
                  <a:srgbClr val="33CC33"/>
                </a:solidFill>
              </a:rPr>
              <a:t>三段论</a:t>
            </a:r>
            <a:r>
              <a:rPr lang="zh-CN" altLang="en-US" sz="2000" b="1" dirty="0">
                <a:solidFill>
                  <a:srgbClr val="0000CC"/>
                </a:solidFill>
              </a:rPr>
              <a:t>     </a:t>
            </a:r>
            <a:r>
              <a:rPr lang="en-US" altLang="zh-CN" sz="2000" b="1" dirty="0">
                <a:solidFill>
                  <a:srgbClr val="0000CC"/>
                </a:solidFill>
              </a:rPr>
              <a:t>P→Q,  Q→R ⇒ P→</a:t>
            </a:r>
            <a:r>
              <a:rPr lang="en-US" altLang="zh-CN" sz="2000" b="1" dirty="0" smtClean="0">
                <a:solidFill>
                  <a:srgbClr val="0000CC"/>
                </a:solidFill>
              </a:rPr>
              <a:t>R</a:t>
            </a:r>
          </a:p>
          <a:p>
            <a:pPr lvl="1">
              <a:lnSpc>
                <a:spcPct val="120000"/>
              </a:lnSpc>
            </a:pPr>
            <a:endParaRPr lang="en-US" altLang="zh-CN" sz="1200" b="1" dirty="0">
              <a:solidFill>
                <a:srgbClr val="0000CC"/>
              </a:solidFill>
              <a:latin typeface="Times New Roman"/>
              <a:cs typeface="Times New Roman"/>
            </a:endParaRPr>
          </a:p>
          <a:p>
            <a:pPr marL="400050" lvl="1" indent="0">
              <a:lnSpc>
                <a:spcPct val="80000"/>
              </a:lnSpc>
              <a:buNone/>
            </a:pPr>
            <a:r>
              <a:rPr lang="zh-CN" altLang="en-US" sz="2000" b="0" dirty="0" smtClean="0">
                <a:latin typeface="Times New Roman"/>
                <a:cs typeface="Times New Roman"/>
              </a:rPr>
              <a:t>例：设</a:t>
            </a:r>
            <a:r>
              <a:rPr lang="zh-CN" altLang="en-US" sz="2000" b="0" dirty="0">
                <a:latin typeface="Times New Roman"/>
                <a:cs typeface="Times New Roman"/>
              </a:rPr>
              <a:t>已知如下事实</a:t>
            </a:r>
            <a:r>
              <a:rPr lang="zh-CN" altLang="en-US" sz="2000" b="0" dirty="0" smtClean="0">
                <a:latin typeface="Times New Roman"/>
                <a:cs typeface="Times New Roman"/>
              </a:rPr>
              <a:t>：</a:t>
            </a:r>
            <a:r>
              <a:rPr lang="en-US" altLang="zh-CN" sz="2000" b="0" dirty="0" smtClean="0">
                <a:latin typeface="Times New Roman"/>
                <a:cs typeface="Times New Roman"/>
              </a:rPr>
              <a:t>A</a:t>
            </a:r>
            <a:r>
              <a:rPr lang="en-US" altLang="zh-CN" sz="2000" b="0" dirty="0">
                <a:latin typeface="Times New Roman"/>
                <a:cs typeface="Times New Roman"/>
              </a:rPr>
              <a:t>,  B,  A→C,  B∧C→D,  D→</a:t>
            </a:r>
            <a:r>
              <a:rPr lang="en-US" altLang="zh-CN" sz="2000" b="0" dirty="0" smtClean="0">
                <a:latin typeface="Times New Roman"/>
                <a:cs typeface="Times New Roman"/>
              </a:rPr>
              <a:t>Q</a:t>
            </a:r>
            <a:r>
              <a:rPr lang="zh-CN" altLang="en-US" sz="2000" b="0" dirty="0" smtClean="0">
                <a:latin typeface="Times New Roman"/>
                <a:cs typeface="Times New Roman"/>
              </a:rPr>
              <a:t>。求证</a:t>
            </a:r>
            <a:r>
              <a:rPr lang="zh-CN" altLang="en-US" sz="2000" b="0" dirty="0">
                <a:latin typeface="Times New Roman"/>
                <a:cs typeface="Times New Roman"/>
              </a:rPr>
              <a:t>：</a:t>
            </a:r>
            <a:r>
              <a:rPr lang="en-US" altLang="zh-CN" sz="2000" b="0" dirty="0">
                <a:latin typeface="Times New Roman"/>
                <a:cs typeface="Times New Roman"/>
              </a:rPr>
              <a:t>Q</a:t>
            </a:r>
            <a:r>
              <a:rPr lang="zh-CN" altLang="en-US" sz="2000" b="0" dirty="0">
                <a:latin typeface="Times New Roman"/>
                <a:cs typeface="Times New Roman"/>
              </a:rPr>
              <a:t>为真。</a:t>
            </a:r>
          </a:p>
          <a:p>
            <a:pPr marL="400050" lvl="1" indent="0">
              <a:lnSpc>
                <a:spcPct val="80000"/>
              </a:lnSpc>
              <a:buNone/>
            </a:pPr>
            <a:r>
              <a:rPr lang="zh-CN" altLang="en-US" sz="2000" b="0" dirty="0">
                <a:latin typeface="Times New Roman"/>
                <a:cs typeface="Times New Roman"/>
              </a:rPr>
              <a:t>    </a:t>
            </a:r>
            <a:endParaRPr lang="en-US" altLang="zh-CN" sz="2000" b="0" dirty="0" smtClean="0">
              <a:latin typeface="Times New Roman"/>
              <a:cs typeface="Times New Roman"/>
            </a:endParaRPr>
          </a:p>
          <a:p>
            <a:pPr marL="400050" lvl="1" indent="0">
              <a:lnSpc>
                <a:spcPct val="80000"/>
              </a:lnSpc>
              <a:buNone/>
            </a:pPr>
            <a:r>
              <a:rPr lang="en-US" altLang="zh-CN" sz="2000" b="0" dirty="0">
                <a:latin typeface="Times New Roman"/>
                <a:cs typeface="Times New Roman"/>
              </a:rPr>
              <a:t> </a:t>
            </a:r>
            <a:r>
              <a:rPr lang="en-US" altLang="zh-CN" sz="2000" b="0" dirty="0" smtClean="0">
                <a:latin typeface="Times New Roman"/>
                <a:cs typeface="Times New Roman"/>
              </a:rPr>
              <a:t>   </a:t>
            </a:r>
            <a:r>
              <a:rPr lang="zh-CN" altLang="en-US" sz="2000" b="0" dirty="0" smtClean="0">
                <a:latin typeface="Times New Roman"/>
                <a:cs typeface="Times New Roman"/>
              </a:rPr>
              <a:t>证明： 因为  </a:t>
            </a:r>
            <a:r>
              <a:rPr lang="en-US" altLang="zh-CN" sz="2000" b="0" dirty="0">
                <a:latin typeface="Times New Roman"/>
                <a:cs typeface="Times New Roman"/>
              </a:rPr>
              <a:t>A, A→C⇒ C          </a:t>
            </a:r>
            <a:r>
              <a:rPr lang="zh-CN" altLang="en-US" sz="2000" b="0" dirty="0">
                <a:latin typeface="Times New Roman"/>
                <a:cs typeface="Times New Roman"/>
              </a:rPr>
              <a:t>假言推理</a:t>
            </a:r>
          </a:p>
          <a:p>
            <a:pPr marL="400050" lvl="1" indent="0">
              <a:lnSpc>
                <a:spcPct val="80000"/>
              </a:lnSpc>
              <a:buNone/>
            </a:pPr>
            <a:r>
              <a:rPr lang="zh-CN" altLang="en-US" sz="2000" b="0" dirty="0">
                <a:latin typeface="Times New Roman"/>
                <a:cs typeface="Times New Roman"/>
              </a:rPr>
              <a:t>               </a:t>
            </a:r>
            <a:r>
              <a:rPr lang="en-US" altLang="zh-CN" sz="2000" b="0" dirty="0" smtClean="0">
                <a:latin typeface="Times New Roman"/>
                <a:cs typeface="Times New Roman"/>
              </a:rPr>
              <a:t>B, C</a:t>
            </a:r>
            <a:r>
              <a:rPr lang="en-US" altLang="zh-CN" sz="2000" b="0" dirty="0">
                <a:latin typeface="Times New Roman"/>
                <a:cs typeface="Times New Roman"/>
              </a:rPr>
              <a:t>⇒ B∧C          </a:t>
            </a:r>
            <a:r>
              <a:rPr lang="zh-CN" altLang="en-US" sz="2000" b="0" dirty="0" smtClean="0">
                <a:latin typeface="Times New Roman"/>
                <a:cs typeface="Times New Roman"/>
              </a:rPr>
              <a:t>引入</a:t>
            </a:r>
            <a:r>
              <a:rPr lang="zh-CN" altLang="en-US" sz="2000" b="0" dirty="0">
                <a:latin typeface="Times New Roman"/>
                <a:cs typeface="Times New Roman"/>
              </a:rPr>
              <a:t>合取词 </a:t>
            </a:r>
          </a:p>
          <a:p>
            <a:pPr marL="400050" lvl="1" indent="0">
              <a:lnSpc>
                <a:spcPct val="80000"/>
              </a:lnSpc>
              <a:buNone/>
            </a:pPr>
            <a:r>
              <a:rPr lang="zh-CN" altLang="en-US" sz="2000" b="0" dirty="0">
                <a:latin typeface="Times New Roman"/>
                <a:cs typeface="Times New Roman"/>
              </a:rPr>
              <a:t>               </a:t>
            </a:r>
            <a:r>
              <a:rPr lang="en-US" altLang="zh-CN" sz="2000" b="0" dirty="0" smtClean="0">
                <a:latin typeface="Times New Roman"/>
                <a:cs typeface="Times New Roman"/>
              </a:rPr>
              <a:t>B</a:t>
            </a:r>
            <a:r>
              <a:rPr lang="en-US" altLang="zh-CN" sz="2000" b="0" dirty="0">
                <a:latin typeface="Times New Roman"/>
                <a:cs typeface="Times New Roman"/>
              </a:rPr>
              <a:t>∧C</a:t>
            </a:r>
            <a:r>
              <a:rPr lang="zh-CN" altLang="en-US" sz="2000" b="0" dirty="0">
                <a:latin typeface="Times New Roman"/>
                <a:cs typeface="Times New Roman"/>
              </a:rPr>
              <a:t>，</a:t>
            </a:r>
            <a:r>
              <a:rPr lang="en-US" altLang="zh-CN" sz="2000" b="0" dirty="0">
                <a:latin typeface="Times New Roman"/>
                <a:cs typeface="Times New Roman"/>
              </a:rPr>
              <a:t>B∧C→D ⇒ D   </a:t>
            </a:r>
            <a:r>
              <a:rPr lang="zh-CN" altLang="en-US" sz="2000" b="0" dirty="0" smtClean="0">
                <a:latin typeface="Times New Roman"/>
                <a:cs typeface="Times New Roman"/>
              </a:rPr>
              <a:t>假言推理</a:t>
            </a:r>
            <a:endParaRPr lang="zh-CN" altLang="en-US" sz="2000" b="0" dirty="0">
              <a:latin typeface="Times New Roman"/>
              <a:cs typeface="Times New Roman"/>
            </a:endParaRPr>
          </a:p>
          <a:p>
            <a:pPr marL="400050" lvl="1" indent="0">
              <a:lnSpc>
                <a:spcPct val="80000"/>
              </a:lnSpc>
              <a:buNone/>
            </a:pPr>
            <a:r>
              <a:rPr lang="zh-CN" altLang="en-US" sz="2000" b="0" dirty="0">
                <a:latin typeface="Times New Roman"/>
                <a:cs typeface="Times New Roman"/>
              </a:rPr>
              <a:t>               </a:t>
            </a:r>
            <a:r>
              <a:rPr lang="en-US" altLang="zh-CN" sz="2000" b="0" dirty="0" smtClean="0">
                <a:latin typeface="Times New Roman"/>
                <a:cs typeface="Times New Roman"/>
              </a:rPr>
              <a:t>D, D</a:t>
            </a:r>
            <a:r>
              <a:rPr lang="en-US" altLang="zh-CN" sz="2000" b="0" dirty="0">
                <a:latin typeface="Times New Roman"/>
                <a:cs typeface="Times New Roman"/>
              </a:rPr>
              <a:t>→Q ⇒ Q         </a:t>
            </a:r>
            <a:r>
              <a:rPr lang="zh-CN" altLang="en-US" sz="2000" b="0" dirty="0" smtClean="0">
                <a:latin typeface="Times New Roman"/>
                <a:cs typeface="Times New Roman"/>
              </a:rPr>
              <a:t>假言推理</a:t>
            </a:r>
            <a:endParaRPr lang="zh-CN" altLang="en-US" sz="2000" b="0" dirty="0">
              <a:latin typeface="Times New Roman"/>
              <a:cs typeface="Times New Roman"/>
            </a:endParaRPr>
          </a:p>
          <a:p>
            <a:pPr marL="400050" lvl="1" indent="0">
              <a:lnSpc>
                <a:spcPct val="80000"/>
              </a:lnSpc>
              <a:buNone/>
            </a:pPr>
            <a:r>
              <a:rPr lang="zh-CN" altLang="en-US" sz="2000" b="0" dirty="0" smtClean="0">
                <a:latin typeface="Times New Roman"/>
                <a:cs typeface="Times New Roman"/>
              </a:rPr>
              <a:t>    因此</a:t>
            </a:r>
            <a:r>
              <a:rPr lang="zh-CN" altLang="en-US" sz="2000" b="0" dirty="0">
                <a:latin typeface="Times New Roman"/>
                <a:cs typeface="Times New Roman"/>
              </a:rPr>
              <a:t>，</a:t>
            </a:r>
            <a:r>
              <a:rPr lang="en-US" altLang="zh-CN" sz="2000" b="0" dirty="0">
                <a:latin typeface="Times New Roman"/>
                <a:cs typeface="Times New Roman"/>
              </a:rPr>
              <a:t>Q</a:t>
            </a:r>
            <a:r>
              <a:rPr lang="zh-CN" altLang="en-US" sz="2000" b="0" dirty="0">
                <a:latin typeface="Times New Roman"/>
                <a:cs typeface="Times New Roman"/>
              </a:rPr>
              <a:t>为真</a:t>
            </a:r>
          </a:p>
          <a:p>
            <a:pPr>
              <a:lnSpc>
                <a:spcPct val="80000"/>
              </a:lnSpc>
            </a:pPr>
            <a:endParaRPr lang="zh-CN" altLang="en-US" sz="2400" b="1" dirty="0">
              <a:solidFill>
                <a:srgbClr val="0000CC"/>
              </a:solidFill>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27384"/>
            <a:ext cx="8229600" cy="922337"/>
          </a:xfrm>
        </p:spPr>
        <p:txBody>
          <a:bodyPr/>
          <a:lstStyle/>
          <a:p>
            <a:r>
              <a:rPr lang="zh-CN" altLang="en-US" b="1" dirty="0" smtClean="0"/>
              <a:t>机器自动推理</a:t>
            </a:r>
            <a:endParaRPr lang="zh-CN" altLang="en-US" b="1" dirty="0">
              <a:latin typeface="Times New Roman" pitchFamily="18" charset="0"/>
            </a:endParaRPr>
          </a:p>
        </p:txBody>
      </p:sp>
      <p:sp>
        <p:nvSpPr>
          <p:cNvPr id="665603" name="Rectangle 3"/>
          <p:cNvSpPr>
            <a:spLocks noGrp="1" noChangeArrowheads="1"/>
          </p:cNvSpPr>
          <p:nvPr>
            <p:ph type="body" idx="1"/>
          </p:nvPr>
        </p:nvSpPr>
        <p:spPr>
          <a:xfrm>
            <a:off x="0" y="1700808"/>
            <a:ext cx="9144000" cy="3312368"/>
          </a:xfrm>
        </p:spPr>
        <p:txBody>
          <a:bodyPr/>
          <a:lstStyle/>
          <a:p>
            <a:r>
              <a:rPr lang="zh-CN" altLang="en-US" sz="4000" b="1" dirty="0" smtClean="0"/>
              <a:t>能否设计一个算法，自动证明</a:t>
            </a:r>
            <a:r>
              <a:rPr lang="en-US" altLang="zh-CN" sz="4000" b="1" dirty="0"/>
              <a:t>P→Q</a:t>
            </a:r>
            <a:r>
              <a:rPr lang="zh-CN" altLang="en-US" sz="4000" b="1" dirty="0"/>
              <a:t>永</a:t>
            </a:r>
            <a:r>
              <a:rPr lang="zh-CN" altLang="en-US" sz="4000" b="1" dirty="0" smtClean="0"/>
              <a:t>真。</a:t>
            </a:r>
            <a:endParaRPr lang="en-US" altLang="zh-CN" sz="4000" b="1" dirty="0" smtClean="0"/>
          </a:p>
          <a:p>
            <a:pPr>
              <a:buNone/>
            </a:pPr>
            <a:endParaRPr lang="en-US" altLang="zh-CN" sz="4000" b="1" dirty="0" smtClean="0"/>
          </a:p>
          <a:p>
            <a:r>
              <a:rPr lang="zh-CN" altLang="en-US" sz="4000" dirty="0" smtClean="0"/>
              <a:t>如果这个算法存在，则证明过程，变成了一个计算过程</a:t>
            </a:r>
            <a:endParaRPr lang="en-US" altLang="zh-CN" sz="4000" b="1" dirty="0" smtClean="0"/>
          </a:p>
        </p:txBody>
      </p:sp>
      <p:sp>
        <p:nvSpPr>
          <p:cNvPr id="6656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27384"/>
            <a:ext cx="8229600" cy="922337"/>
          </a:xfrm>
        </p:spPr>
        <p:txBody>
          <a:bodyPr/>
          <a:lstStyle/>
          <a:p>
            <a:r>
              <a:rPr lang="zh-CN" altLang="en-US" b="1" dirty="0" smtClean="0">
                <a:latin typeface="Times New Roman" pitchFamily="18" charset="0"/>
              </a:rPr>
              <a:t>归结</a:t>
            </a:r>
            <a:r>
              <a:rPr lang="zh-CN" altLang="en-US" b="1" dirty="0">
                <a:latin typeface="Times New Roman" pitchFamily="18" charset="0"/>
              </a:rPr>
              <a:t>演绎推理</a:t>
            </a:r>
          </a:p>
        </p:txBody>
      </p:sp>
      <p:sp>
        <p:nvSpPr>
          <p:cNvPr id="665603" name="Rectangle 3"/>
          <p:cNvSpPr>
            <a:spLocks noGrp="1" noChangeArrowheads="1"/>
          </p:cNvSpPr>
          <p:nvPr>
            <p:ph type="body" idx="1"/>
          </p:nvPr>
        </p:nvSpPr>
        <p:spPr>
          <a:xfrm>
            <a:off x="0" y="980728"/>
            <a:ext cx="9144000" cy="5445125"/>
          </a:xfrm>
        </p:spPr>
        <p:txBody>
          <a:bodyPr/>
          <a:lstStyle/>
          <a:p>
            <a:r>
              <a:rPr lang="zh-CN" altLang="en-US" sz="2200" b="1" dirty="0" smtClean="0">
                <a:latin typeface="Times New Roman" pitchFamily="18" charset="0"/>
              </a:rPr>
              <a:t>在</a:t>
            </a:r>
            <a:r>
              <a:rPr lang="zh-CN" altLang="en-US" sz="2200" b="1" dirty="0">
                <a:latin typeface="Times New Roman" pitchFamily="18" charset="0"/>
              </a:rPr>
              <a:t>人工智能中</a:t>
            </a:r>
            <a:r>
              <a:rPr lang="zh-CN" altLang="en-US" sz="2200" b="1" dirty="0" smtClean="0">
                <a:latin typeface="Times New Roman" pitchFamily="18" charset="0"/>
              </a:rPr>
              <a:t>，很多问题</a:t>
            </a:r>
            <a:r>
              <a:rPr lang="zh-CN" altLang="en-US" sz="2200" b="1" dirty="0">
                <a:latin typeface="Times New Roman" pitchFamily="18" charset="0"/>
              </a:rPr>
              <a:t>都可以转化为一个定理证明</a:t>
            </a:r>
            <a:r>
              <a:rPr lang="zh-CN" altLang="en-US" sz="2200" b="1" dirty="0" smtClean="0">
                <a:latin typeface="Times New Roman" pitchFamily="18" charset="0"/>
              </a:rPr>
              <a:t>问题</a:t>
            </a:r>
            <a:r>
              <a:rPr lang="zh-CN" altLang="en-US" sz="2200" dirty="0"/>
              <a:t>，</a:t>
            </a:r>
            <a:r>
              <a:rPr lang="zh-CN" altLang="en-US" sz="2200" b="1" dirty="0" smtClean="0">
                <a:latin typeface="Times New Roman" pitchFamily="18" charset="0"/>
              </a:rPr>
              <a:t>即对</a:t>
            </a:r>
            <a:r>
              <a:rPr lang="zh-CN" altLang="en-US" sz="2200" b="1" dirty="0">
                <a:latin typeface="Times New Roman" pitchFamily="18" charset="0"/>
              </a:rPr>
              <a:t>前提</a:t>
            </a:r>
            <a:r>
              <a:rPr lang="en-US" altLang="zh-CN" sz="2000" b="1" dirty="0"/>
              <a:t>P</a:t>
            </a:r>
            <a:r>
              <a:rPr lang="zh-CN" altLang="en-US" sz="2000" b="1" dirty="0"/>
              <a:t>和结论</a:t>
            </a:r>
            <a:r>
              <a:rPr lang="en-US" altLang="zh-CN" sz="2000" b="1" dirty="0"/>
              <a:t>Q</a:t>
            </a:r>
            <a:r>
              <a:rPr lang="zh-CN" altLang="en-US" sz="2000" b="1" dirty="0"/>
              <a:t>，证明</a:t>
            </a:r>
            <a:r>
              <a:rPr lang="en-US" altLang="zh-CN" sz="2000" b="1" dirty="0"/>
              <a:t>P→Q</a:t>
            </a:r>
            <a:r>
              <a:rPr lang="zh-CN" altLang="en-US" sz="2000" b="1" dirty="0"/>
              <a:t>永</a:t>
            </a:r>
            <a:r>
              <a:rPr lang="zh-CN" altLang="en-US" sz="2000" b="1" dirty="0" smtClean="0"/>
              <a:t>真。</a:t>
            </a:r>
            <a:endParaRPr lang="en-US" altLang="zh-CN" sz="2000" b="1" dirty="0" smtClean="0"/>
          </a:p>
          <a:p>
            <a:pPr lvl="1">
              <a:spcBef>
                <a:spcPts val="1200"/>
              </a:spcBef>
            </a:pPr>
            <a:r>
              <a:rPr lang="zh-CN" altLang="en-US" sz="2000" dirty="0" smtClean="0">
                <a:solidFill>
                  <a:srgbClr val="0000FF"/>
                </a:solidFill>
              </a:rPr>
              <a:t>途径</a:t>
            </a:r>
            <a:r>
              <a:rPr lang="en-US" altLang="zh-CN" sz="2000" dirty="0" smtClean="0">
                <a:solidFill>
                  <a:srgbClr val="0000FF"/>
                </a:solidFill>
              </a:rPr>
              <a:t>1</a:t>
            </a:r>
            <a:r>
              <a:rPr lang="zh-CN" altLang="en-US" sz="2000" dirty="0" smtClean="0">
                <a:solidFill>
                  <a:srgbClr val="0000FF"/>
                </a:solidFill>
              </a:rPr>
              <a:t>：</a:t>
            </a:r>
            <a:r>
              <a:rPr lang="zh-CN" altLang="en-US" sz="2000" b="0" dirty="0" smtClean="0"/>
              <a:t>证明</a:t>
            </a:r>
            <a:r>
              <a:rPr lang="en-US" altLang="zh-CN" sz="2000" b="0" dirty="0"/>
              <a:t>P→Q</a:t>
            </a:r>
            <a:r>
              <a:rPr lang="zh-CN" altLang="en-US" sz="2000" b="0" dirty="0"/>
              <a:t>在任何一个非空的个体域上</a:t>
            </a:r>
            <a:r>
              <a:rPr lang="zh-CN" altLang="en-US" sz="2000" b="0" dirty="0" smtClean="0"/>
              <a:t>都永真  （非常困难，甚至不可实现）的</a:t>
            </a:r>
            <a:endParaRPr lang="en-US" altLang="zh-CN" sz="2000" b="0" dirty="0" smtClean="0"/>
          </a:p>
          <a:p>
            <a:pPr lvl="1">
              <a:spcBef>
                <a:spcPts val="1200"/>
              </a:spcBef>
            </a:pPr>
            <a:r>
              <a:rPr lang="zh-CN" altLang="en-US" sz="2000" dirty="0" smtClean="0">
                <a:solidFill>
                  <a:srgbClr val="0000FF"/>
                </a:solidFill>
              </a:rPr>
              <a:t>途径</a:t>
            </a:r>
            <a:r>
              <a:rPr lang="en-US" altLang="zh-CN" sz="2000" dirty="0" smtClean="0">
                <a:solidFill>
                  <a:srgbClr val="0000FF"/>
                </a:solidFill>
              </a:rPr>
              <a:t>2</a:t>
            </a:r>
            <a:r>
              <a:rPr lang="zh-CN" altLang="en-US" sz="2000" dirty="0" smtClean="0">
                <a:solidFill>
                  <a:srgbClr val="0000FF"/>
                </a:solidFill>
              </a:rPr>
              <a:t>：</a:t>
            </a:r>
            <a:r>
              <a:rPr lang="zh-CN" altLang="en-US" sz="2000" b="0" dirty="0" smtClean="0"/>
              <a:t>反证法</a:t>
            </a:r>
            <a:r>
              <a:rPr lang="en-US" altLang="zh-CN" sz="2000" b="0" dirty="0" smtClean="0"/>
              <a:t>. </a:t>
            </a:r>
            <a:r>
              <a:rPr lang="zh-CN" altLang="en-US" sz="2000" dirty="0" smtClean="0">
                <a:solidFill>
                  <a:srgbClr val="FF0000"/>
                </a:solidFill>
              </a:rPr>
              <a:t>把</a:t>
            </a:r>
            <a:r>
              <a:rPr lang="zh-CN" altLang="en-US" sz="2000" dirty="0">
                <a:solidFill>
                  <a:srgbClr val="FF0000"/>
                </a:solidFill>
              </a:rPr>
              <a:t>关于永真性的证明转化为关于不可满足性的证明</a:t>
            </a:r>
            <a:r>
              <a:rPr lang="zh-CN" altLang="en-US" sz="2000" b="0" dirty="0" smtClean="0"/>
              <a:t>。即：证明</a:t>
            </a:r>
            <a:r>
              <a:rPr lang="en-US" altLang="zh-CN" sz="2000" b="0" dirty="0"/>
              <a:t>﹁ (P→Q) </a:t>
            </a:r>
            <a:r>
              <a:rPr lang="en-US" altLang="zh-CN" sz="2000" b="0" dirty="0" smtClean="0"/>
              <a:t> </a:t>
            </a:r>
            <a:r>
              <a:rPr lang="zh-CN" altLang="en-US" sz="2000" b="0" dirty="0" smtClean="0"/>
              <a:t>或 </a:t>
            </a:r>
            <a:r>
              <a:rPr lang="en-US" altLang="zh-CN" sz="2000" b="0" dirty="0" smtClean="0"/>
              <a:t>P ∧</a:t>
            </a:r>
            <a:r>
              <a:rPr lang="en-US" altLang="zh-CN" sz="2000" b="0" dirty="0"/>
              <a:t>﹁Q</a:t>
            </a:r>
            <a:r>
              <a:rPr lang="zh-CN" altLang="en-US" sz="2000" b="0" dirty="0"/>
              <a:t>是不可</a:t>
            </a:r>
            <a:r>
              <a:rPr lang="zh-CN" altLang="en-US" sz="2000" b="0" dirty="0" smtClean="0"/>
              <a:t>满足</a:t>
            </a:r>
            <a:endParaRPr lang="zh-CN" altLang="en-US" sz="2000" b="0" dirty="0"/>
          </a:p>
          <a:p>
            <a:pPr>
              <a:spcBef>
                <a:spcPts val="1800"/>
              </a:spcBef>
            </a:pPr>
            <a:r>
              <a:rPr lang="zh-CN" altLang="en-US" sz="2400" dirty="0"/>
              <a:t>鲁宾逊</a:t>
            </a:r>
            <a:r>
              <a:rPr lang="zh-CN" altLang="en-US" sz="2400" dirty="0" smtClean="0"/>
              <a:t>归结原理</a:t>
            </a:r>
            <a:r>
              <a:rPr lang="en-US" altLang="zh-CN" sz="2400" dirty="0" smtClean="0"/>
              <a:t>(</a:t>
            </a:r>
            <a:r>
              <a:rPr lang="zh-CN" altLang="en-US" sz="2400" dirty="0" smtClean="0"/>
              <a:t>亦</a:t>
            </a:r>
            <a:r>
              <a:rPr lang="zh-CN" altLang="en-US" sz="2400" dirty="0"/>
              <a:t>称为消解</a:t>
            </a:r>
            <a:r>
              <a:rPr lang="zh-CN" altLang="en-US" sz="2400" dirty="0" smtClean="0"/>
              <a:t>原理</a:t>
            </a:r>
            <a:r>
              <a:rPr lang="en-US" altLang="zh-CN" sz="2400" dirty="0" smtClean="0"/>
              <a:t>): </a:t>
            </a:r>
          </a:p>
          <a:p>
            <a:pPr lvl="1">
              <a:spcBef>
                <a:spcPts val="1200"/>
              </a:spcBef>
            </a:pPr>
            <a:r>
              <a:rPr lang="zh-CN" altLang="en-US" sz="2000" b="0" dirty="0" smtClean="0"/>
              <a:t>鲁宾逊</a:t>
            </a:r>
            <a:r>
              <a:rPr lang="zh-CN" altLang="en-US" sz="2000" b="0" dirty="0"/>
              <a:t>于</a:t>
            </a:r>
            <a:r>
              <a:rPr lang="en-US" altLang="zh-CN" sz="2000" b="0" dirty="0"/>
              <a:t>1965</a:t>
            </a:r>
            <a:r>
              <a:rPr lang="zh-CN" altLang="en-US" sz="2000" b="0" dirty="0"/>
              <a:t>年在海伯伦（</a:t>
            </a:r>
            <a:r>
              <a:rPr lang="en-US" altLang="zh-CN" sz="2000" b="0" dirty="0" err="1"/>
              <a:t>Herbrand</a:t>
            </a:r>
            <a:r>
              <a:rPr lang="zh-CN" altLang="en-US" sz="2000" b="0" dirty="0"/>
              <a:t>）理论</a:t>
            </a:r>
            <a:r>
              <a:rPr lang="zh-CN" altLang="en-US" sz="2000" b="0" dirty="0" smtClean="0"/>
              <a:t>的</a:t>
            </a:r>
            <a:r>
              <a:rPr lang="en-US" altLang="zh-CN" sz="2000" b="0" dirty="0" smtClean="0"/>
              <a:t/>
            </a:r>
            <a:br>
              <a:rPr lang="en-US" altLang="zh-CN" sz="2000" b="0" dirty="0" smtClean="0"/>
            </a:br>
            <a:r>
              <a:rPr lang="zh-CN" altLang="en-US" sz="2000" b="0" dirty="0" smtClean="0"/>
              <a:t>基础</a:t>
            </a:r>
            <a:r>
              <a:rPr lang="zh-CN" altLang="en-US" sz="2000" b="0" dirty="0"/>
              <a:t>上提出</a:t>
            </a:r>
            <a:r>
              <a:rPr lang="zh-CN" altLang="en-US" sz="2000" b="0" dirty="0" smtClean="0"/>
              <a:t>的基于</a:t>
            </a:r>
            <a:r>
              <a:rPr lang="zh-CN" altLang="en-US" sz="2000" b="0" dirty="0"/>
              <a:t>逻辑的</a:t>
            </a:r>
            <a:r>
              <a:rPr lang="zh-CN" altLang="en-US" sz="2000" b="0" dirty="0" smtClean="0"/>
              <a:t>“反证法”</a:t>
            </a:r>
            <a:endParaRPr lang="en-US" altLang="zh-CN" sz="2000" b="0" dirty="0" smtClean="0"/>
          </a:p>
          <a:p>
            <a:pPr lvl="1">
              <a:spcBef>
                <a:spcPts val="1200"/>
              </a:spcBef>
            </a:pPr>
            <a:r>
              <a:rPr lang="zh-CN" altLang="en-US" sz="2000" b="0" dirty="0" smtClean="0"/>
              <a:t>使定理证明</a:t>
            </a:r>
            <a:r>
              <a:rPr lang="zh-CN" altLang="en-US" sz="2000" b="0" dirty="0"/>
              <a:t>的机械化成为现实</a:t>
            </a:r>
            <a:r>
              <a:rPr lang="zh-CN" altLang="en-US" sz="2000" b="0" dirty="0" smtClean="0"/>
              <a:t>。</a:t>
            </a:r>
            <a:endParaRPr lang="en-US" altLang="zh-CN" sz="2000" b="0" dirty="0" smtClean="0"/>
          </a:p>
          <a:p>
            <a:pPr lvl="1"/>
            <a:endParaRPr lang="en-US" altLang="zh-CN" sz="800" dirty="0">
              <a:solidFill>
                <a:srgbClr val="0000CC"/>
              </a:solidFill>
            </a:endParaRPr>
          </a:p>
          <a:p>
            <a:r>
              <a:rPr lang="zh-CN" altLang="en-US" sz="2000" dirty="0">
                <a:solidFill>
                  <a:srgbClr val="C00000"/>
                </a:solidFill>
              </a:rPr>
              <a:t>归结演绎推理</a:t>
            </a:r>
            <a:r>
              <a:rPr lang="zh-CN" altLang="en-US" sz="2000" dirty="0">
                <a:solidFill>
                  <a:srgbClr val="0000CC"/>
                </a:solidFill>
              </a:rPr>
              <a:t>是一种基于鲁宾逊（</a:t>
            </a:r>
            <a:r>
              <a:rPr lang="en-US" altLang="zh-CN" sz="2000" dirty="0">
                <a:solidFill>
                  <a:srgbClr val="0000CC"/>
                </a:solidFill>
              </a:rPr>
              <a:t>Robinson</a:t>
            </a:r>
            <a:r>
              <a:rPr lang="zh-CN" altLang="en-US" sz="2000" dirty="0" smtClean="0">
                <a:solidFill>
                  <a:srgbClr val="0000CC"/>
                </a:solidFill>
              </a:rPr>
              <a:t>）</a:t>
            </a:r>
            <a:r>
              <a:rPr lang="en-US" altLang="zh-CN" sz="2000" dirty="0" smtClean="0">
                <a:solidFill>
                  <a:srgbClr val="0000CC"/>
                </a:solidFill>
              </a:rPr>
              <a:t/>
            </a:r>
            <a:br>
              <a:rPr lang="en-US" altLang="zh-CN" sz="2000" dirty="0" smtClean="0">
                <a:solidFill>
                  <a:srgbClr val="0000CC"/>
                </a:solidFill>
              </a:rPr>
            </a:br>
            <a:r>
              <a:rPr lang="zh-CN" altLang="en-US" sz="2000" dirty="0" smtClean="0">
                <a:solidFill>
                  <a:srgbClr val="0000CC"/>
                </a:solidFill>
              </a:rPr>
              <a:t>归结</a:t>
            </a:r>
            <a:r>
              <a:rPr lang="zh-CN" altLang="en-US" sz="2000" dirty="0">
                <a:solidFill>
                  <a:srgbClr val="0000CC"/>
                </a:solidFill>
              </a:rPr>
              <a:t>原理的机器推理技术。</a:t>
            </a:r>
            <a:endParaRPr lang="en-US" altLang="zh-CN" sz="2000" dirty="0">
              <a:solidFill>
                <a:srgbClr val="0000CC"/>
              </a:solidFill>
            </a:endParaRPr>
          </a:p>
          <a:p>
            <a:pPr lvl="1"/>
            <a:endParaRPr lang="zh-CN" altLang="en-US" sz="2000" b="1" dirty="0">
              <a:solidFill>
                <a:srgbClr val="0000CC"/>
              </a:solidFill>
              <a:latin typeface="Times New Roman" pitchFamily="18" charset="0"/>
            </a:endParaRPr>
          </a:p>
        </p:txBody>
      </p:sp>
      <p:sp>
        <p:nvSpPr>
          <p:cNvPr id="6656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 name="图片 1"/>
          <p:cNvPicPr>
            <a:picLocks noChangeAspect="1"/>
          </p:cNvPicPr>
          <p:nvPr/>
        </p:nvPicPr>
        <p:blipFill rotWithShape="1">
          <a:blip r:embed="rId3" cstate="print"/>
          <a:srcRect l="9177" r="18574"/>
          <a:stretch/>
        </p:blipFill>
        <p:spPr>
          <a:xfrm>
            <a:off x="6804248" y="3356992"/>
            <a:ext cx="2018631" cy="2095500"/>
          </a:xfrm>
          <a:prstGeom prst="rect">
            <a:avLst/>
          </a:prstGeom>
        </p:spPr>
      </p:pic>
      <p:sp>
        <p:nvSpPr>
          <p:cNvPr id="3" name="矩形 2"/>
          <p:cNvSpPr/>
          <p:nvPr/>
        </p:nvSpPr>
        <p:spPr>
          <a:xfrm>
            <a:off x="6516216" y="5589240"/>
            <a:ext cx="2466190" cy="400110"/>
          </a:xfrm>
          <a:prstGeom prst="rect">
            <a:avLst/>
          </a:prstGeom>
        </p:spPr>
        <p:txBody>
          <a:bodyPr wrap="none">
            <a:spAutoFit/>
          </a:bodyPr>
          <a:lstStyle/>
          <a:p>
            <a:r>
              <a:rPr lang="en-US" altLang="zh-CN" dirty="0"/>
              <a:t>John Alan Robinson</a:t>
            </a:r>
            <a:endParaRPr lang="zh-CN" altLang="en-US" dirty="0"/>
          </a:p>
        </p:txBody>
      </p:sp>
      <p:sp>
        <p:nvSpPr>
          <p:cNvPr id="4" name="矩形 3"/>
          <p:cNvSpPr/>
          <p:nvPr/>
        </p:nvSpPr>
        <p:spPr>
          <a:xfrm>
            <a:off x="611560" y="6093296"/>
            <a:ext cx="8352928" cy="646331"/>
          </a:xfrm>
          <a:prstGeom prst="rect">
            <a:avLst/>
          </a:prstGeom>
        </p:spPr>
        <p:txBody>
          <a:bodyPr wrap="square">
            <a:spAutoFit/>
          </a:bodyPr>
          <a:lstStyle/>
          <a:p>
            <a:r>
              <a:rPr lang="en-US" altLang="zh-CN" sz="1800" dirty="0" smtClean="0">
                <a:solidFill>
                  <a:srgbClr val="008000"/>
                </a:solidFill>
              </a:rPr>
              <a:t>J</a:t>
            </a:r>
            <a:r>
              <a:rPr lang="en-US" altLang="zh-CN" sz="1800" dirty="0">
                <a:solidFill>
                  <a:srgbClr val="008000"/>
                </a:solidFill>
              </a:rPr>
              <a:t>. A. </a:t>
            </a:r>
            <a:r>
              <a:rPr lang="en-US" altLang="zh-CN" sz="1800" dirty="0" smtClean="0">
                <a:solidFill>
                  <a:srgbClr val="008000"/>
                </a:solidFill>
              </a:rPr>
              <a:t>Robinson</a:t>
            </a:r>
            <a:r>
              <a:rPr lang="zh-CN" altLang="en-US" sz="1800" dirty="0" smtClean="0">
                <a:solidFill>
                  <a:srgbClr val="008000"/>
                </a:solidFill>
              </a:rPr>
              <a:t>. </a:t>
            </a:r>
            <a:r>
              <a:rPr lang="en-US" altLang="zh-CN" sz="1800" dirty="0">
                <a:solidFill>
                  <a:srgbClr val="008000"/>
                </a:solidFill>
              </a:rPr>
              <a:t>A </a:t>
            </a:r>
            <a:r>
              <a:rPr lang="en-US" altLang="zh-CN" sz="1800" dirty="0" smtClean="0">
                <a:solidFill>
                  <a:srgbClr val="008000"/>
                </a:solidFill>
              </a:rPr>
              <a:t>machine-oriented </a:t>
            </a:r>
            <a:r>
              <a:rPr lang="en-US" altLang="zh-CN" sz="1800" dirty="0">
                <a:solidFill>
                  <a:srgbClr val="008000"/>
                </a:solidFill>
              </a:rPr>
              <a:t>l</a:t>
            </a:r>
            <a:r>
              <a:rPr lang="en-US" altLang="zh-CN" sz="1800" dirty="0" smtClean="0">
                <a:solidFill>
                  <a:srgbClr val="008000"/>
                </a:solidFill>
              </a:rPr>
              <a:t>ogic </a:t>
            </a:r>
            <a:r>
              <a:rPr lang="en-US" altLang="zh-CN" sz="1800" dirty="0">
                <a:solidFill>
                  <a:srgbClr val="008000"/>
                </a:solidFill>
              </a:rPr>
              <a:t>b</a:t>
            </a:r>
            <a:r>
              <a:rPr lang="en-US" altLang="zh-CN" sz="1800" dirty="0" smtClean="0">
                <a:solidFill>
                  <a:srgbClr val="008000"/>
                </a:solidFill>
              </a:rPr>
              <a:t>ased </a:t>
            </a:r>
            <a:r>
              <a:rPr lang="en-US" altLang="zh-CN" sz="1800" dirty="0">
                <a:solidFill>
                  <a:srgbClr val="008000"/>
                </a:solidFill>
              </a:rPr>
              <a:t>on the </a:t>
            </a:r>
            <a:r>
              <a:rPr lang="en-US" altLang="zh-CN" sz="1800" dirty="0" smtClean="0">
                <a:solidFill>
                  <a:srgbClr val="008000"/>
                </a:solidFill>
              </a:rPr>
              <a:t>resolution principle.</a:t>
            </a:r>
            <a:r>
              <a:rPr lang="zh-CN" altLang="en-US" sz="1800" dirty="0" smtClean="0">
                <a:solidFill>
                  <a:srgbClr val="008000"/>
                </a:solidFill>
              </a:rPr>
              <a:t>  </a:t>
            </a:r>
            <a:r>
              <a:rPr lang="en-US" altLang="zh-CN" sz="1800" b="1" dirty="0" smtClean="0">
                <a:solidFill>
                  <a:srgbClr val="008000"/>
                </a:solidFill>
              </a:rPr>
              <a:t>Journal</a:t>
            </a:r>
            <a:r>
              <a:rPr lang="zh-CN" altLang="en-US" sz="1800" b="1" dirty="0" smtClean="0">
                <a:solidFill>
                  <a:srgbClr val="008000"/>
                </a:solidFill>
              </a:rPr>
              <a:t> </a:t>
            </a:r>
            <a:r>
              <a:rPr lang="en-US" altLang="zh-CN" sz="1800" b="1" dirty="0" smtClean="0">
                <a:solidFill>
                  <a:srgbClr val="008000"/>
                </a:solidFill>
              </a:rPr>
              <a:t>of</a:t>
            </a:r>
            <a:r>
              <a:rPr lang="zh-CN" altLang="en-US" sz="1800" b="1" dirty="0" smtClean="0">
                <a:solidFill>
                  <a:srgbClr val="008000"/>
                </a:solidFill>
              </a:rPr>
              <a:t> </a:t>
            </a:r>
            <a:r>
              <a:rPr lang="en-US" altLang="zh-CN" sz="1800" b="1" dirty="0" smtClean="0">
                <a:solidFill>
                  <a:srgbClr val="008000"/>
                </a:solidFill>
              </a:rPr>
              <a:t>the</a:t>
            </a:r>
            <a:r>
              <a:rPr lang="zh-CN" altLang="en-US" sz="1800" b="1" dirty="0" smtClean="0">
                <a:solidFill>
                  <a:srgbClr val="008000"/>
                </a:solidFill>
              </a:rPr>
              <a:t> </a:t>
            </a:r>
            <a:r>
              <a:rPr lang="en-US" altLang="zh-CN" sz="1800" b="1" dirty="0" smtClean="0">
                <a:solidFill>
                  <a:srgbClr val="008000"/>
                </a:solidFill>
              </a:rPr>
              <a:t>ACM</a:t>
            </a:r>
            <a:r>
              <a:rPr lang="en-US" altLang="zh-CN" sz="1800" dirty="0" smtClean="0">
                <a:solidFill>
                  <a:srgbClr val="008000"/>
                </a:solidFill>
              </a:rPr>
              <a:t>,</a:t>
            </a:r>
            <a:r>
              <a:rPr lang="zh-CN" altLang="en-US" sz="1800" dirty="0" smtClean="0">
                <a:solidFill>
                  <a:srgbClr val="008000"/>
                </a:solidFill>
              </a:rPr>
              <a:t> </a:t>
            </a:r>
            <a:r>
              <a:rPr lang="en-US" altLang="zh-CN" sz="1800" dirty="0" smtClean="0">
                <a:solidFill>
                  <a:srgbClr val="008000"/>
                </a:solidFill>
              </a:rPr>
              <a:t>1965,</a:t>
            </a:r>
            <a:r>
              <a:rPr lang="zh-CN" altLang="en-US" sz="1800" dirty="0" smtClean="0">
                <a:solidFill>
                  <a:srgbClr val="008000"/>
                </a:solidFill>
              </a:rPr>
              <a:t> </a:t>
            </a:r>
            <a:r>
              <a:rPr lang="zh-CN" altLang="zh-CN" sz="1800" dirty="0" smtClean="0">
                <a:solidFill>
                  <a:srgbClr val="008000"/>
                </a:solidFill>
              </a:rPr>
              <a:t>1</a:t>
            </a:r>
            <a:r>
              <a:rPr lang="en-US" altLang="zh-CN" sz="1800" dirty="0" smtClean="0">
                <a:solidFill>
                  <a:srgbClr val="008000"/>
                </a:solidFill>
              </a:rPr>
              <a:t>2(1):23-41</a:t>
            </a:r>
            <a:r>
              <a:rPr lang="en-US" altLang="zh-CN" sz="1800" dirty="0">
                <a:solidFill>
                  <a:srgbClr val="008000"/>
                </a:solidFill>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27384"/>
            <a:ext cx="8229600" cy="922337"/>
          </a:xfrm>
        </p:spPr>
        <p:txBody>
          <a:bodyPr/>
          <a:lstStyle/>
          <a:p>
            <a:r>
              <a:rPr lang="zh-CN" altLang="en-US" b="1" dirty="0" smtClean="0"/>
              <a:t>机器自动推理</a:t>
            </a:r>
            <a:endParaRPr lang="zh-CN" altLang="en-US" b="1" dirty="0">
              <a:latin typeface="Times New Roman" pitchFamily="18" charset="0"/>
            </a:endParaRPr>
          </a:p>
        </p:txBody>
      </p:sp>
      <p:sp>
        <p:nvSpPr>
          <p:cNvPr id="665603" name="Rectangle 3"/>
          <p:cNvSpPr>
            <a:spLocks noGrp="1" noChangeArrowheads="1"/>
          </p:cNvSpPr>
          <p:nvPr>
            <p:ph type="body" idx="1"/>
          </p:nvPr>
        </p:nvSpPr>
        <p:spPr>
          <a:xfrm>
            <a:off x="0" y="1700808"/>
            <a:ext cx="9144000" cy="3312368"/>
          </a:xfrm>
        </p:spPr>
        <p:txBody>
          <a:bodyPr/>
          <a:lstStyle/>
          <a:p>
            <a:r>
              <a:rPr lang="zh-CN" altLang="en-US" sz="4000" b="1" dirty="0" smtClean="0"/>
              <a:t>子句集的化简</a:t>
            </a:r>
            <a:endParaRPr lang="en-US" altLang="zh-CN" sz="4000" b="1" dirty="0" smtClean="0"/>
          </a:p>
          <a:p>
            <a:r>
              <a:rPr lang="zh-CN" altLang="en-US" sz="4000" b="1" dirty="0" smtClean="0"/>
              <a:t>归结</a:t>
            </a:r>
            <a:endParaRPr lang="en-US" altLang="zh-CN" sz="4000" b="1" dirty="0" smtClean="0"/>
          </a:p>
        </p:txBody>
      </p:sp>
      <p:sp>
        <p:nvSpPr>
          <p:cNvPr id="6656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57200" y="0"/>
            <a:ext cx="8229600" cy="1268413"/>
          </a:xfrm>
        </p:spPr>
        <p:txBody>
          <a:bodyPr/>
          <a:lstStyle/>
          <a:p>
            <a:r>
              <a:rPr lang="zh-CN" altLang="en-US" b="1" dirty="0"/>
              <a:t>子句和子句集</a:t>
            </a:r>
          </a:p>
        </p:txBody>
      </p:sp>
      <p:sp>
        <p:nvSpPr>
          <p:cNvPr id="667651" name="Rectangle 3"/>
          <p:cNvSpPr>
            <a:spLocks noGrp="1" noChangeArrowheads="1"/>
          </p:cNvSpPr>
          <p:nvPr>
            <p:ph type="body" idx="1"/>
          </p:nvPr>
        </p:nvSpPr>
        <p:spPr>
          <a:xfrm>
            <a:off x="179388" y="1341438"/>
            <a:ext cx="8785225" cy="5327650"/>
          </a:xfrm>
        </p:spPr>
        <p:txBody>
          <a:bodyPr/>
          <a:lstStyle/>
          <a:p>
            <a:r>
              <a:rPr lang="zh-CN" altLang="en-US" sz="2400" b="1" dirty="0" smtClean="0">
                <a:solidFill>
                  <a:srgbClr val="0000CC"/>
                </a:solidFill>
                <a:latin typeface="Times New Roman" pitchFamily="18" charset="0"/>
              </a:rPr>
              <a:t>鲁</a:t>
            </a:r>
            <a:r>
              <a:rPr lang="zh-CN" altLang="en-US" sz="2400" b="1" dirty="0">
                <a:solidFill>
                  <a:srgbClr val="0000CC"/>
                </a:solidFill>
                <a:latin typeface="Times New Roman" pitchFamily="18" charset="0"/>
              </a:rPr>
              <a:t>滨逊</a:t>
            </a:r>
            <a:r>
              <a:rPr lang="zh-CN" altLang="en-US" sz="2400" b="1" dirty="0" smtClean="0">
                <a:solidFill>
                  <a:srgbClr val="0000CC"/>
                </a:solidFill>
                <a:latin typeface="Times New Roman" pitchFamily="18" charset="0"/>
              </a:rPr>
              <a:t>归结原理</a:t>
            </a:r>
            <a:r>
              <a:rPr lang="zh-CN" altLang="en-US" sz="2400" dirty="0" smtClean="0">
                <a:solidFill>
                  <a:srgbClr val="0000CC"/>
                </a:solidFill>
              </a:rPr>
              <a:t>的基础是</a:t>
            </a:r>
            <a:r>
              <a:rPr lang="zh-CN" altLang="en-US" sz="2400" b="1" dirty="0" smtClean="0">
                <a:solidFill>
                  <a:srgbClr val="0000CC"/>
                </a:solidFill>
                <a:latin typeface="Times New Roman" pitchFamily="18" charset="0"/>
              </a:rPr>
              <a:t>子句集</a:t>
            </a:r>
            <a:endParaRPr lang="en-US" altLang="zh-CN" sz="2400" b="1" dirty="0" smtClean="0">
              <a:solidFill>
                <a:srgbClr val="0000CC"/>
              </a:solidFill>
              <a:latin typeface="Times New Roman" pitchFamily="18" charset="0"/>
            </a:endParaRPr>
          </a:p>
          <a:p>
            <a:endParaRPr lang="en-US" altLang="zh-CN" sz="1200" b="1" dirty="0" smtClean="0">
              <a:solidFill>
                <a:srgbClr val="0000CC"/>
              </a:solidFill>
              <a:latin typeface="Times New Roman" pitchFamily="18" charset="0"/>
            </a:endParaRPr>
          </a:p>
          <a:p>
            <a:r>
              <a:rPr lang="zh-CN" altLang="en-US" sz="2400" b="1" dirty="0" smtClean="0">
                <a:solidFill>
                  <a:srgbClr val="A50021"/>
                </a:solidFill>
                <a:latin typeface="Times New Roman" pitchFamily="18" charset="0"/>
              </a:rPr>
              <a:t>子句</a:t>
            </a:r>
            <a:r>
              <a:rPr lang="zh-CN" altLang="en-US" sz="2400" b="1" dirty="0">
                <a:solidFill>
                  <a:srgbClr val="A50021"/>
                </a:solidFill>
                <a:latin typeface="Times New Roman" pitchFamily="18" charset="0"/>
              </a:rPr>
              <a:t>和子句集</a:t>
            </a:r>
          </a:p>
          <a:p>
            <a:pPr lvl="1">
              <a:lnSpc>
                <a:spcPct val="120000"/>
              </a:lnSpc>
              <a:spcBef>
                <a:spcPts val="1200"/>
              </a:spcBef>
            </a:pPr>
            <a:r>
              <a:rPr lang="zh-CN" altLang="en-US" sz="2200" dirty="0" smtClean="0">
                <a:solidFill>
                  <a:srgbClr val="0000FF"/>
                </a:solidFill>
              </a:rPr>
              <a:t>文字：</a:t>
            </a:r>
            <a:r>
              <a:rPr lang="zh-CN" altLang="en-US" sz="2200" b="0" dirty="0" smtClean="0"/>
              <a:t>原子</a:t>
            </a:r>
            <a:r>
              <a:rPr lang="zh-CN" altLang="en-US" sz="2200" b="0" dirty="0"/>
              <a:t>谓词公式及其</a:t>
            </a:r>
            <a:r>
              <a:rPr lang="zh-CN" altLang="en-US" sz="2200" b="0" dirty="0" smtClean="0"/>
              <a:t>否定</a:t>
            </a:r>
            <a:endParaRPr lang="zh-CN" altLang="en-US" sz="2200" b="0" dirty="0"/>
          </a:p>
          <a:p>
            <a:pPr lvl="2">
              <a:lnSpc>
                <a:spcPct val="120000"/>
              </a:lnSpc>
              <a:spcBef>
                <a:spcPts val="600"/>
              </a:spcBef>
            </a:pPr>
            <a:r>
              <a:rPr lang="zh-CN" altLang="en-US" sz="2000" b="1" dirty="0" smtClean="0">
                <a:solidFill>
                  <a:srgbClr val="00B050"/>
                </a:solidFill>
              </a:rPr>
              <a:t>例如：</a:t>
            </a:r>
            <a:r>
              <a:rPr lang="en-US" altLang="zh-CN" sz="2000" b="1" dirty="0" smtClean="0">
                <a:solidFill>
                  <a:srgbClr val="00B050"/>
                </a:solidFill>
              </a:rPr>
              <a:t>P(x</a:t>
            </a:r>
            <a:r>
              <a:rPr lang="en-US" altLang="zh-CN" sz="2000" b="1" dirty="0">
                <a:solidFill>
                  <a:srgbClr val="00B050"/>
                </a:solidFill>
              </a:rPr>
              <a:t>)</a:t>
            </a:r>
            <a:r>
              <a:rPr lang="zh-CN" altLang="en-US" sz="2000" b="1" dirty="0">
                <a:solidFill>
                  <a:srgbClr val="00B050"/>
                </a:solidFill>
              </a:rPr>
              <a:t>、</a:t>
            </a:r>
            <a:r>
              <a:rPr lang="en-US" altLang="zh-CN" sz="2000" b="1" dirty="0">
                <a:solidFill>
                  <a:srgbClr val="00B050"/>
                </a:solidFill>
              </a:rPr>
              <a:t>Q(x)</a:t>
            </a:r>
            <a:r>
              <a:rPr lang="zh-CN" altLang="en-US" sz="2000" b="1" dirty="0">
                <a:solidFill>
                  <a:srgbClr val="00B050"/>
                </a:solidFill>
              </a:rPr>
              <a:t>、</a:t>
            </a:r>
            <a:r>
              <a:rPr lang="en-US" altLang="zh-CN" sz="2000" b="1" dirty="0">
                <a:solidFill>
                  <a:srgbClr val="00B050"/>
                </a:solidFill>
              </a:rPr>
              <a:t>﹁ P(x)</a:t>
            </a:r>
            <a:r>
              <a:rPr lang="zh-CN" altLang="en-US" sz="2000" b="1" dirty="0">
                <a:solidFill>
                  <a:srgbClr val="00B050"/>
                </a:solidFill>
              </a:rPr>
              <a:t>、 </a:t>
            </a:r>
            <a:r>
              <a:rPr lang="en-US" altLang="zh-CN" sz="2000" b="1" dirty="0">
                <a:solidFill>
                  <a:srgbClr val="00B050"/>
                </a:solidFill>
              </a:rPr>
              <a:t>﹁ Q(x</a:t>
            </a:r>
            <a:r>
              <a:rPr lang="en-US" altLang="zh-CN" sz="2000" b="1" dirty="0" smtClean="0">
                <a:solidFill>
                  <a:srgbClr val="00B050"/>
                </a:solidFill>
              </a:rPr>
              <a:t>)</a:t>
            </a:r>
            <a:endParaRPr lang="zh-CN" altLang="en-US" sz="2000" b="1" dirty="0" smtClean="0">
              <a:solidFill>
                <a:srgbClr val="00B050"/>
              </a:solidFill>
            </a:endParaRPr>
          </a:p>
          <a:p>
            <a:pPr lvl="1">
              <a:lnSpc>
                <a:spcPct val="120000"/>
              </a:lnSpc>
              <a:spcBef>
                <a:spcPts val="1200"/>
              </a:spcBef>
            </a:pPr>
            <a:r>
              <a:rPr lang="zh-CN" altLang="en-US" sz="2200" dirty="0" smtClean="0">
                <a:solidFill>
                  <a:srgbClr val="0000FF"/>
                </a:solidFill>
              </a:rPr>
              <a:t>子句：</a:t>
            </a:r>
            <a:r>
              <a:rPr lang="zh-CN" altLang="en-US" sz="2200" b="0" dirty="0" smtClean="0"/>
              <a:t>任何文字的析取式</a:t>
            </a:r>
          </a:p>
          <a:p>
            <a:pPr lvl="2">
              <a:lnSpc>
                <a:spcPct val="120000"/>
              </a:lnSpc>
              <a:spcBef>
                <a:spcPts val="1200"/>
              </a:spcBef>
            </a:pPr>
            <a:r>
              <a:rPr lang="zh-CN" altLang="en-US" sz="2000" b="1" dirty="0" smtClean="0">
                <a:solidFill>
                  <a:srgbClr val="00B050"/>
                </a:solidFill>
              </a:rPr>
              <a:t>例如：</a:t>
            </a:r>
            <a:r>
              <a:rPr lang="en-US" altLang="zh-CN" sz="2000" b="1" dirty="0" smtClean="0">
                <a:solidFill>
                  <a:srgbClr val="00B050"/>
                </a:solidFill>
              </a:rPr>
              <a:t>P(x</a:t>
            </a:r>
            <a:r>
              <a:rPr lang="en-US" altLang="zh-CN" sz="2000" b="1" dirty="0">
                <a:solidFill>
                  <a:srgbClr val="00B050"/>
                </a:solidFill>
              </a:rPr>
              <a:t>)∨Q(x)</a:t>
            </a:r>
            <a:r>
              <a:rPr lang="zh-CN" altLang="en-US" sz="2000" b="1" dirty="0">
                <a:solidFill>
                  <a:srgbClr val="00B050"/>
                </a:solidFill>
              </a:rPr>
              <a:t>，</a:t>
            </a:r>
            <a:r>
              <a:rPr lang="en-US" altLang="zh-CN" sz="2000" b="1" dirty="0">
                <a:solidFill>
                  <a:srgbClr val="00B050"/>
                </a:solidFill>
              </a:rPr>
              <a:t>P(x</a:t>
            </a:r>
            <a:r>
              <a:rPr lang="zh-CN" altLang="en-US" sz="2000" b="1" dirty="0">
                <a:solidFill>
                  <a:srgbClr val="00B050"/>
                </a:solidFill>
              </a:rPr>
              <a:t>，</a:t>
            </a:r>
            <a:r>
              <a:rPr lang="en-US" altLang="zh-CN" sz="2000" b="1" dirty="0">
                <a:solidFill>
                  <a:srgbClr val="00B050"/>
                </a:solidFill>
              </a:rPr>
              <a:t>f(x))∨Q(x</a:t>
            </a:r>
            <a:r>
              <a:rPr lang="zh-CN" altLang="en-US" sz="2000" b="1" dirty="0">
                <a:solidFill>
                  <a:srgbClr val="00B050"/>
                </a:solidFill>
              </a:rPr>
              <a:t>，</a:t>
            </a:r>
            <a:r>
              <a:rPr lang="en-US" altLang="zh-CN" sz="2000" b="1" dirty="0">
                <a:solidFill>
                  <a:srgbClr val="00B050"/>
                </a:solidFill>
              </a:rPr>
              <a:t>g(x</a:t>
            </a:r>
            <a:r>
              <a:rPr lang="en-US" altLang="zh-CN" sz="2000" b="1" dirty="0" smtClean="0">
                <a:solidFill>
                  <a:srgbClr val="00B050"/>
                </a:solidFill>
              </a:rPr>
              <a:t>))</a:t>
            </a:r>
            <a:endParaRPr lang="zh-CN" altLang="en-US" sz="2000" b="1" dirty="0">
              <a:solidFill>
                <a:srgbClr val="00B050"/>
              </a:solidFill>
            </a:endParaRPr>
          </a:p>
          <a:p>
            <a:pPr lvl="1">
              <a:lnSpc>
                <a:spcPct val="120000"/>
              </a:lnSpc>
              <a:spcBef>
                <a:spcPts val="1200"/>
              </a:spcBef>
            </a:pPr>
            <a:r>
              <a:rPr lang="zh-CN" altLang="en-US" sz="2200" dirty="0" smtClean="0">
                <a:solidFill>
                  <a:srgbClr val="0000FF"/>
                </a:solidFill>
              </a:rPr>
              <a:t>空子句：</a:t>
            </a:r>
            <a:r>
              <a:rPr lang="zh-CN" altLang="en-US" sz="2200" b="0" dirty="0" smtClean="0"/>
              <a:t>不</a:t>
            </a:r>
            <a:r>
              <a:rPr lang="zh-CN" altLang="en-US" sz="2200" b="0" dirty="0"/>
              <a:t>含任何文字的</a:t>
            </a:r>
            <a:r>
              <a:rPr lang="zh-CN" altLang="en-US" sz="2200" b="0" dirty="0" smtClean="0"/>
              <a:t>子句，通常</a:t>
            </a:r>
            <a:r>
              <a:rPr lang="zh-CN" altLang="en-US" sz="2200" b="0" dirty="0"/>
              <a:t>被一般被记为□或</a:t>
            </a:r>
            <a:r>
              <a:rPr lang="en-US" altLang="zh-CN" sz="2200" b="0" dirty="0"/>
              <a:t>NIL</a:t>
            </a:r>
            <a:endParaRPr lang="zh-CN" altLang="en-US" sz="2200" b="0" dirty="0"/>
          </a:p>
          <a:p>
            <a:pPr lvl="2">
              <a:lnSpc>
                <a:spcPct val="120000"/>
              </a:lnSpc>
              <a:spcBef>
                <a:spcPts val="1200"/>
              </a:spcBef>
            </a:pPr>
            <a:r>
              <a:rPr lang="zh-CN" altLang="en-US" b="1" dirty="0" smtClean="0">
                <a:solidFill>
                  <a:srgbClr val="FF0000"/>
                </a:solidFill>
              </a:rPr>
              <a:t>空子</a:t>
            </a:r>
            <a:r>
              <a:rPr lang="zh-CN" altLang="en-US" b="1" dirty="0">
                <a:solidFill>
                  <a:srgbClr val="FF0000"/>
                </a:solidFill>
              </a:rPr>
              <a:t>句是永假的，不可满足的</a:t>
            </a:r>
            <a:r>
              <a:rPr lang="zh-CN" altLang="en-US" b="0" dirty="0"/>
              <a:t>。</a:t>
            </a:r>
          </a:p>
          <a:p>
            <a:pPr lvl="1">
              <a:lnSpc>
                <a:spcPct val="120000"/>
              </a:lnSpc>
              <a:spcBef>
                <a:spcPts val="1200"/>
              </a:spcBef>
            </a:pPr>
            <a:r>
              <a:rPr lang="zh-CN" altLang="en-US" sz="2200" dirty="0">
                <a:solidFill>
                  <a:srgbClr val="0000FF"/>
                </a:solidFill>
              </a:rPr>
              <a:t>子句</a:t>
            </a:r>
            <a:r>
              <a:rPr lang="zh-CN" altLang="en-US" sz="2200" dirty="0" smtClean="0">
                <a:solidFill>
                  <a:srgbClr val="0000FF"/>
                </a:solidFill>
              </a:rPr>
              <a:t>集：</a:t>
            </a:r>
            <a:r>
              <a:rPr lang="zh-CN" altLang="en-US" sz="2200" b="0" dirty="0" smtClean="0"/>
              <a:t>由子句</a:t>
            </a:r>
            <a:r>
              <a:rPr lang="zh-CN" altLang="en-US" sz="2200" b="0" dirty="0"/>
              <a:t>或空子句所构成的</a:t>
            </a:r>
            <a:r>
              <a:rPr lang="zh-CN" altLang="en-US" sz="2200" b="0" dirty="0" smtClean="0"/>
              <a:t>集合</a:t>
            </a:r>
            <a:endParaRPr lang="zh-CN" altLang="en-US" sz="2200" b="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468313" y="26035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sp>
        <p:nvSpPr>
          <p:cNvPr id="668675" name="Rectangle 3"/>
          <p:cNvSpPr>
            <a:spLocks noGrp="1" noChangeArrowheads="1"/>
          </p:cNvSpPr>
          <p:nvPr>
            <p:ph type="body" sz="half" idx="1"/>
          </p:nvPr>
        </p:nvSpPr>
        <p:spPr>
          <a:xfrm>
            <a:off x="457200" y="1412776"/>
            <a:ext cx="8435975" cy="4968875"/>
          </a:xfrm>
        </p:spPr>
        <p:txBody>
          <a:bodyPr/>
          <a:lstStyle/>
          <a:p>
            <a:r>
              <a:rPr lang="zh-CN" altLang="en-US" sz="2400" b="1" dirty="0" smtClean="0">
                <a:solidFill>
                  <a:srgbClr val="C00000"/>
                </a:solidFill>
                <a:latin typeface="Times New Roman" pitchFamily="18" charset="0"/>
              </a:rPr>
              <a:t>任何</a:t>
            </a:r>
            <a:r>
              <a:rPr lang="zh-CN" altLang="en-US" sz="2400" b="1" dirty="0">
                <a:solidFill>
                  <a:srgbClr val="C00000"/>
                </a:solidFill>
                <a:latin typeface="Times New Roman" pitchFamily="18" charset="0"/>
              </a:rPr>
              <a:t>一个谓词公式都可以通过应用等价关系及推理规则化成相应的子句集</a:t>
            </a:r>
            <a:r>
              <a:rPr lang="zh-CN" altLang="en-US" sz="2400" b="1" dirty="0" smtClean="0">
                <a:latin typeface="Times New Roman" pitchFamily="18" charset="0"/>
              </a:rPr>
              <a:t>。</a:t>
            </a:r>
            <a:endParaRPr lang="en-US" altLang="zh-CN" sz="2400" b="1" dirty="0" smtClean="0">
              <a:latin typeface="Times New Roman" pitchFamily="18" charset="0"/>
            </a:endParaRPr>
          </a:p>
          <a:p>
            <a:pPr>
              <a:spcBef>
                <a:spcPts val="1800"/>
              </a:spcBef>
            </a:pPr>
            <a:r>
              <a:rPr lang="zh-CN" altLang="en-US" sz="2400" b="1" dirty="0" smtClean="0">
                <a:latin typeface="Times New Roman" pitchFamily="18" charset="0"/>
              </a:rPr>
              <a:t>化</a:t>
            </a:r>
            <a:r>
              <a:rPr lang="zh-CN" altLang="en-US" sz="2400" b="1" dirty="0">
                <a:latin typeface="Times New Roman" pitchFamily="18" charset="0"/>
              </a:rPr>
              <a:t>简</a:t>
            </a:r>
            <a:r>
              <a:rPr lang="zh-CN" altLang="en-US" sz="2400" b="1" dirty="0" smtClean="0">
                <a:latin typeface="Times New Roman" pitchFamily="18" charset="0"/>
              </a:rPr>
              <a:t>步骤：</a:t>
            </a:r>
            <a:endParaRPr lang="zh-CN" altLang="en-US" sz="2400" b="1" dirty="0">
              <a:latin typeface="Times New Roman" pitchFamily="18" charset="0"/>
            </a:endParaRPr>
          </a:p>
          <a:p>
            <a:pPr marL="0" indent="0">
              <a:spcBef>
                <a:spcPts val="1200"/>
              </a:spcBef>
              <a:buNone/>
            </a:pPr>
            <a:r>
              <a:rPr lang="zh-CN" altLang="en-US" sz="2200" b="1" dirty="0" smtClean="0">
                <a:solidFill>
                  <a:srgbClr val="0000FF"/>
                </a:solidFill>
                <a:latin typeface="Times New Roman" pitchFamily="18" charset="0"/>
              </a:rPr>
              <a:t>     </a:t>
            </a:r>
            <a:r>
              <a:rPr lang="en-US" altLang="zh-CN" sz="2200" b="1" dirty="0">
                <a:solidFill>
                  <a:srgbClr val="0000FF"/>
                </a:solidFill>
                <a:latin typeface="Times New Roman" pitchFamily="18" charset="0"/>
              </a:rPr>
              <a:t>(1) </a:t>
            </a:r>
            <a:r>
              <a:rPr lang="zh-CN" altLang="en-US" sz="2200" b="1" dirty="0">
                <a:solidFill>
                  <a:srgbClr val="0000FF"/>
                </a:solidFill>
                <a:latin typeface="Times New Roman" pitchFamily="18" charset="0"/>
              </a:rPr>
              <a:t>消去连接词“→”和“</a:t>
            </a:r>
            <a:r>
              <a:rPr lang="zh-CN" altLang="en-US" sz="2200" b="1" dirty="0">
                <a:solidFill>
                  <a:srgbClr val="0000FF"/>
                </a:solidFill>
                <a:latin typeface="Times New Roman" pitchFamily="18" charset="0"/>
                <a:cs typeface="Arial" charset="0"/>
              </a:rPr>
              <a:t>↔</a:t>
            </a:r>
            <a:r>
              <a:rPr lang="zh-CN" altLang="en-US" sz="2200" b="1" dirty="0">
                <a:solidFill>
                  <a:srgbClr val="0000FF"/>
                </a:solidFill>
                <a:latin typeface="Times New Roman" pitchFamily="18" charset="0"/>
              </a:rPr>
              <a:t>”</a:t>
            </a:r>
          </a:p>
          <a:p>
            <a:pPr marL="400050" lvl="1" indent="0">
              <a:spcBef>
                <a:spcPts val="1800"/>
              </a:spcBef>
              <a:buNone/>
            </a:pPr>
            <a:r>
              <a:rPr lang="zh-CN" altLang="en-US" sz="2200" b="0" dirty="0" smtClean="0">
                <a:latin typeface="Times New Roman" pitchFamily="18" charset="0"/>
              </a:rPr>
              <a:t>     反复使用</a:t>
            </a:r>
            <a:r>
              <a:rPr lang="zh-CN" altLang="en-US" sz="2200" dirty="0" smtClean="0">
                <a:solidFill>
                  <a:srgbClr val="FF9900"/>
                </a:solidFill>
                <a:effectLst>
                  <a:outerShdw blurRad="38100" dist="38100" dir="2700000" algn="tl">
                    <a:srgbClr val="000000">
                      <a:alpha val="43137"/>
                    </a:srgbClr>
                  </a:outerShdw>
                </a:effectLst>
                <a:latin typeface="Times New Roman" pitchFamily="18" charset="0"/>
              </a:rPr>
              <a:t>等价</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公式：</a:t>
            </a:r>
          </a:p>
          <a:p>
            <a:pPr marL="400050" lvl="1" indent="0">
              <a:buNone/>
            </a:pPr>
            <a:r>
              <a:rPr lang="zh-CN" altLang="en-US" sz="2200" dirty="0">
                <a:solidFill>
                  <a:srgbClr val="FF9900"/>
                </a:solidFill>
                <a:effectLst>
                  <a:outerShdw blurRad="38100" dist="38100" dir="2700000" algn="tl">
                    <a:srgbClr val="000000">
                      <a:alpha val="43137"/>
                    </a:srgbClr>
                  </a:outerShdw>
                </a:effectLst>
                <a:latin typeface="Times New Roman" pitchFamily="18" charset="0"/>
              </a:rPr>
              <a:t>             </a:t>
            </a:r>
            <a:r>
              <a:rPr lang="en-US" altLang="zh-CN" sz="2200" dirty="0">
                <a:solidFill>
                  <a:srgbClr val="FF9900"/>
                </a:solidFill>
                <a:effectLst>
                  <a:outerShdw blurRad="38100" dist="38100" dir="2700000" algn="tl">
                    <a:srgbClr val="000000">
                      <a:alpha val="43137"/>
                    </a:srgbClr>
                  </a:outerShdw>
                </a:effectLst>
                <a:latin typeface="Times New Roman" pitchFamily="18" charset="0"/>
              </a:rPr>
              <a:t>P→Q ⇔﹁ P∨Q </a:t>
            </a:r>
          </a:p>
          <a:p>
            <a:pPr marL="400050" lvl="1" indent="0">
              <a:buNone/>
            </a:pPr>
            <a:r>
              <a:rPr lang="en-US" altLang="zh-CN" sz="2200" dirty="0">
                <a:solidFill>
                  <a:srgbClr val="FF9900"/>
                </a:solidFill>
                <a:effectLst>
                  <a:outerShdw blurRad="38100" dist="38100" dir="2700000" algn="tl">
                    <a:srgbClr val="000000">
                      <a:alpha val="43137"/>
                    </a:srgbClr>
                  </a:outerShdw>
                </a:effectLst>
                <a:latin typeface="Times New Roman" pitchFamily="18" charset="0"/>
              </a:rPr>
              <a:t>             </a:t>
            </a:r>
            <a:r>
              <a:rPr lang="en-US" altLang="zh-CN" sz="2200" dirty="0" smtClean="0">
                <a:solidFill>
                  <a:srgbClr val="FF9900"/>
                </a:solidFill>
                <a:effectLst>
                  <a:outerShdw blurRad="38100" dist="38100" dir="2700000" algn="tl">
                    <a:srgbClr val="000000">
                      <a:alpha val="43137"/>
                    </a:srgbClr>
                  </a:outerShdw>
                </a:effectLst>
                <a:latin typeface="Times New Roman" pitchFamily="18" charset="0"/>
              </a:rPr>
              <a:t>             P</a:t>
            </a:r>
            <a:r>
              <a:rPr lang="en-US" altLang="zh-CN" sz="2200" dirty="0">
                <a:solidFill>
                  <a:srgbClr val="FF9900"/>
                </a:solidFill>
                <a:effectLst>
                  <a:outerShdw blurRad="38100" dist="38100" dir="2700000" algn="tl">
                    <a:srgbClr val="000000">
                      <a:alpha val="43137"/>
                    </a:srgbClr>
                  </a:outerShdw>
                </a:effectLst>
                <a:latin typeface="Times New Roman" pitchFamily="18" charset="0"/>
                <a:cs typeface="Arial" charset="0"/>
              </a:rPr>
              <a:t>↔</a:t>
            </a:r>
            <a:r>
              <a:rPr lang="en-US" altLang="zh-CN" sz="2200" dirty="0">
                <a:solidFill>
                  <a:srgbClr val="FF9900"/>
                </a:solidFill>
                <a:effectLst>
                  <a:outerShdw blurRad="38100" dist="38100" dir="2700000" algn="tl">
                    <a:srgbClr val="000000">
                      <a:alpha val="43137"/>
                    </a:srgbClr>
                  </a:outerShdw>
                </a:effectLst>
                <a:latin typeface="Times New Roman" pitchFamily="18" charset="0"/>
              </a:rPr>
              <a:t>Q ⇔ (P∧Q)∨(﹁P∧﹁Q</a:t>
            </a:r>
            <a:r>
              <a:rPr lang="en-US" altLang="zh-CN" sz="2200" dirty="0" smtClean="0">
                <a:solidFill>
                  <a:srgbClr val="FF9900"/>
                </a:solidFill>
                <a:effectLst>
                  <a:outerShdw blurRad="38100" dist="38100" dir="2700000" algn="tl">
                    <a:srgbClr val="000000">
                      <a:alpha val="43137"/>
                    </a:srgbClr>
                  </a:outerShdw>
                </a:effectLst>
                <a:latin typeface="Times New Roman" pitchFamily="18" charset="0"/>
              </a:rPr>
              <a:t>)</a:t>
            </a:r>
          </a:p>
          <a:p>
            <a:pPr marL="400050" lvl="1" indent="0">
              <a:buNone/>
            </a:pPr>
            <a:endParaRPr lang="en-US" altLang="zh-CN" sz="2200" dirty="0">
              <a:solidFill>
                <a:srgbClr val="FF9900"/>
              </a:solidFill>
              <a:effectLst>
                <a:outerShdw blurRad="38100" dist="38100" dir="2700000" algn="tl">
                  <a:srgbClr val="000000">
                    <a:alpha val="43137"/>
                  </a:srgbClr>
                </a:outerShdw>
              </a:effectLst>
              <a:latin typeface="Times New Roman" pitchFamily="18" charset="0"/>
            </a:endParaRPr>
          </a:p>
          <a:p>
            <a:pPr marL="800100" lvl="2" indent="0">
              <a:buNone/>
            </a:pPr>
            <a:r>
              <a:rPr lang="zh-CN" altLang="en-US" sz="2000" b="1" dirty="0" smtClean="0">
                <a:solidFill>
                  <a:srgbClr val="00B050"/>
                </a:solidFill>
                <a:latin typeface="Times New Roman" pitchFamily="18" charset="0"/>
              </a:rPr>
              <a:t>例如： </a:t>
            </a:r>
            <a:r>
              <a:rPr lang="en-US" altLang="zh-CN" sz="2000" b="1" dirty="0">
                <a:solidFill>
                  <a:srgbClr val="00B050"/>
                </a:solidFill>
                <a:latin typeface="Times New Roman" pitchFamily="18" charset="0"/>
              </a:rPr>
              <a:t>(∀x)((∀y)P(</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 (∀y)(Q(</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)→R(</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a:t>
            </a:r>
          </a:p>
          <a:p>
            <a:pPr marL="800100" lvl="2" indent="0">
              <a:buNone/>
            </a:pPr>
            <a:r>
              <a:rPr lang="zh-CN" altLang="en-US" sz="2000" b="1" dirty="0">
                <a:solidFill>
                  <a:srgbClr val="00B050"/>
                </a:solidFill>
                <a:latin typeface="Times New Roman" pitchFamily="18" charset="0"/>
              </a:rPr>
              <a:t>经等价变化后为</a:t>
            </a:r>
          </a:p>
          <a:p>
            <a:pPr marL="800100" lvl="2" indent="0">
              <a:buNone/>
            </a:pPr>
            <a:r>
              <a:rPr lang="zh-CN" altLang="en-US" sz="2000" b="1" dirty="0">
                <a:solidFill>
                  <a:srgbClr val="00B050"/>
                </a:solidFill>
                <a:latin typeface="Times New Roman" pitchFamily="18" charset="0"/>
              </a:rPr>
              <a:t>        </a:t>
            </a:r>
            <a:r>
              <a:rPr lang="en-US" altLang="zh-CN" sz="2000" b="1" dirty="0">
                <a:solidFill>
                  <a:srgbClr val="00B050"/>
                </a:solidFill>
                <a:latin typeface="Times New Roman" pitchFamily="18" charset="0"/>
              </a:rPr>
              <a:t>(∀x)(﹁(∀y)P(</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 (∀y)(﹁Q(</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)∨R(</a:t>
            </a:r>
            <a:r>
              <a:rPr lang="en-US" altLang="zh-CN" sz="2000" b="1" dirty="0" err="1">
                <a:solidFill>
                  <a:srgbClr val="00B050"/>
                </a:solidFill>
                <a:latin typeface="Times New Roman" pitchFamily="18" charset="0"/>
              </a:rPr>
              <a:t>x,y</a:t>
            </a:r>
            <a:r>
              <a:rPr lang="en-US" altLang="zh-CN" sz="2000" b="1" dirty="0">
                <a:solidFill>
                  <a:srgbClr val="00B050"/>
                </a:solidFill>
                <a:latin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type="body" sz="half" idx="1"/>
          </p:nvPr>
        </p:nvSpPr>
        <p:spPr>
          <a:xfrm>
            <a:off x="179388" y="1412875"/>
            <a:ext cx="8785225" cy="5256213"/>
          </a:xfrm>
        </p:spPr>
        <p:txBody>
          <a:bodyPr/>
          <a:lstStyle/>
          <a:p>
            <a:pPr marL="0" indent="0">
              <a:lnSpc>
                <a:spcPct val="90000"/>
              </a:lnSpc>
              <a:buNone/>
            </a:pPr>
            <a:r>
              <a:rPr lang="en-US" altLang="zh-CN" sz="2200" dirty="0">
                <a:solidFill>
                  <a:srgbClr val="0000FF"/>
                </a:solidFill>
                <a:latin typeface="Times New Roman" pitchFamily="18" charset="0"/>
              </a:rPr>
              <a:t>(2) </a:t>
            </a:r>
            <a:r>
              <a:rPr lang="zh-CN" altLang="en-US" sz="2200" dirty="0">
                <a:solidFill>
                  <a:srgbClr val="0000FF"/>
                </a:solidFill>
                <a:latin typeface="Times New Roman" pitchFamily="18" charset="0"/>
              </a:rPr>
              <a:t>减少否定符号的辖域</a:t>
            </a:r>
          </a:p>
          <a:p>
            <a:pPr marL="400050" lvl="1" indent="0">
              <a:lnSpc>
                <a:spcPct val="110000"/>
              </a:lnSpc>
              <a:buNone/>
            </a:pPr>
            <a:r>
              <a:rPr lang="zh-CN" altLang="en-US" sz="2200" b="0" dirty="0">
                <a:latin typeface="Times New Roman" pitchFamily="18" charset="0"/>
              </a:rPr>
              <a:t>反复</a:t>
            </a:r>
            <a:r>
              <a:rPr lang="zh-CN" altLang="en-US" sz="2200" b="0" dirty="0" smtClean="0">
                <a:latin typeface="Times New Roman" pitchFamily="18" charset="0"/>
              </a:rPr>
              <a:t>使用</a:t>
            </a:r>
            <a:endParaRPr lang="en-US" altLang="zh-CN" sz="2200" b="0" dirty="0" smtClean="0">
              <a:latin typeface="Times New Roman" pitchFamily="18" charset="0"/>
            </a:endParaRPr>
          </a:p>
          <a:p>
            <a:pPr lvl="1" indent="-342900">
              <a:lnSpc>
                <a:spcPct val="110000"/>
              </a:lnSpc>
            </a:pPr>
            <a:r>
              <a:rPr lang="zh-CN" altLang="en-US" sz="2200" dirty="0">
                <a:solidFill>
                  <a:srgbClr val="FF9900"/>
                </a:solidFill>
                <a:effectLst>
                  <a:outerShdw blurRad="38100" dist="38100" dir="2700000" algn="tl">
                    <a:srgbClr val="000000">
                      <a:alpha val="43137"/>
                    </a:srgbClr>
                  </a:outerShdw>
                </a:effectLst>
              </a:rPr>
              <a:t>双重否定</a:t>
            </a:r>
            <a:r>
              <a:rPr lang="zh-CN" altLang="en-US" sz="2200" dirty="0" smtClean="0">
                <a:solidFill>
                  <a:srgbClr val="FF9900"/>
                </a:solidFill>
                <a:effectLst>
                  <a:outerShdw blurRad="38100" dist="38100" dir="2700000" algn="tl">
                    <a:srgbClr val="000000">
                      <a:alpha val="43137"/>
                    </a:srgbClr>
                  </a:outerShdw>
                </a:effectLst>
              </a:rPr>
              <a:t>律：  </a:t>
            </a:r>
            <a:r>
              <a:rPr lang="en-US" altLang="zh-CN" sz="2200" dirty="0" smtClean="0">
                <a:solidFill>
                  <a:srgbClr val="FF9900"/>
                </a:solidFill>
                <a:effectLst>
                  <a:outerShdw blurRad="38100" dist="38100" dir="2700000" algn="tl">
                    <a:srgbClr val="000000">
                      <a:alpha val="43137"/>
                    </a:srgbClr>
                  </a:outerShdw>
                </a:effectLst>
              </a:rPr>
              <a:t>﹁</a:t>
            </a:r>
            <a:r>
              <a:rPr lang="en-US" altLang="zh-CN" sz="2200" dirty="0">
                <a:solidFill>
                  <a:srgbClr val="FF9900"/>
                </a:solidFill>
                <a:effectLst>
                  <a:outerShdw blurRad="38100" dist="38100" dir="2700000" algn="tl">
                    <a:srgbClr val="000000">
                      <a:alpha val="43137"/>
                    </a:srgbClr>
                  </a:outerShdw>
                </a:effectLst>
              </a:rPr>
              <a:t>(﹁P) ⇔ P</a:t>
            </a:r>
          </a:p>
          <a:p>
            <a:pPr lvl="1" indent="-342900">
              <a:lnSpc>
                <a:spcPct val="110000"/>
              </a:lnSpc>
              <a:spcBef>
                <a:spcPts val="2400"/>
              </a:spcBef>
            </a:pPr>
            <a:r>
              <a:rPr lang="zh-CN" altLang="en-US" sz="2200" dirty="0">
                <a:solidFill>
                  <a:srgbClr val="FF9900"/>
                </a:solidFill>
                <a:effectLst>
                  <a:outerShdw blurRad="38100" dist="38100" dir="2700000" algn="tl">
                    <a:srgbClr val="000000">
                      <a:alpha val="43137"/>
                    </a:srgbClr>
                  </a:outerShdw>
                </a:effectLst>
              </a:rPr>
              <a:t>摩根</a:t>
            </a:r>
            <a:r>
              <a:rPr lang="zh-CN" altLang="en-US" sz="2200" dirty="0" smtClean="0">
                <a:solidFill>
                  <a:srgbClr val="FF9900"/>
                </a:solidFill>
                <a:effectLst>
                  <a:outerShdw blurRad="38100" dist="38100" dir="2700000" algn="tl">
                    <a:srgbClr val="000000">
                      <a:alpha val="43137"/>
                    </a:srgbClr>
                  </a:outerShdw>
                </a:effectLst>
              </a:rPr>
              <a:t>定律：    </a:t>
            </a:r>
            <a:r>
              <a:rPr lang="en-US" altLang="zh-CN" sz="2200" dirty="0" smtClean="0">
                <a:solidFill>
                  <a:srgbClr val="FF9900"/>
                </a:solidFill>
                <a:effectLst>
                  <a:outerShdw blurRad="38100" dist="38100" dir="2700000" algn="tl">
                    <a:srgbClr val="000000">
                      <a:alpha val="43137"/>
                    </a:srgbClr>
                  </a:outerShdw>
                </a:effectLst>
              </a:rPr>
              <a:t>﹁(</a:t>
            </a:r>
            <a:r>
              <a:rPr lang="en-US" altLang="zh-CN" sz="2200" dirty="0">
                <a:solidFill>
                  <a:srgbClr val="FF9900"/>
                </a:solidFill>
                <a:effectLst>
                  <a:outerShdw blurRad="38100" dist="38100" dir="2700000" algn="tl">
                    <a:srgbClr val="000000">
                      <a:alpha val="43137"/>
                    </a:srgbClr>
                  </a:outerShdw>
                </a:effectLst>
              </a:rPr>
              <a:t>P∧Q) ⇔﹁P∨﹁Q</a:t>
            </a:r>
          </a:p>
          <a:p>
            <a:pPr marL="400050" lvl="1" indent="0">
              <a:lnSpc>
                <a:spcPct val="110000"/>
              </a:lnSpc>
              <a:buNone/>
            </a:pPr>
            <a:r>
              <a:rPr lang="en-US" altLang="zh-CN" sz="2200" dirty="0">
                <a:solidFill>
                  <a:srgbClr val="FF9900"/>
                </a:solidFill>
                <a:effectLst>
                  <a:outerShdw blurRad="38100" dist="38100" dir="2700000" algn="tl">
                    <a:srgbClr val="000000">
                      <a:alpha val="43137"/>
                    </a:srgbClr>
                  </a:outerShdw>
                </a:effectLst>
              </a:rPr>
              <a:t>       </a:t>
            </a:r>
            <a:r>
              <a:rPr lang="en-US" altLang="zh-CN" sz="2200" dirty="0" smtClean="0">
                <a:solidFill>
                  <a:srgbClr val="FF9900"/>
                </a:solidFill>
                <a:effectLst>
                  <a:outerShdw blurRad="38100" dist="38100" dir="2700000" algn="tl">
                    <a:srgbClr val="000000">
                      <a:alpha val="43137"/>
                    </a:srgbClr>
                  </a:outerShdw>
                </a:effectLst>
              </a:rPr>
              <a:t>                         ﹁(</a:t>
            </a:r>
            <a:r>
              <a:rPr lang="en-US" altLang="zh-CN" sz="2200" dirty="0">
                <a:solidFill>
                  <a:srgbClr val="FF9900"/>
                </a:solidFill>
                <a:effectLst>
                  <a:outerShdw blurRad="38100" dist="38100" dir="2700000" algn="tl">
                    <a:srgbClr val="000000">
                      <a:alpha val="43137"/>
                    </a:srgbClr>
                  </a:outerShdw>
                </a:effectLst>
              </a:rPr>
              <a:t>P∨Q) ⇔﹁P∧﹁Q</a:t>
            </a:r>
          </a:p>
          <a:p>
            <a:pPr lvl="1" indent="-342900">
              <a:lnSpc>
                <a:spcPct val="110000"/>
              </a:lnSpc>
              <a:spcBef>
                <a:spcPts val="1800"/>
              </a:spcBef>
            </a:pPr>
            <a:r>
              <a:rPr lang="zh-CN" altLang="en-US" sz="2200" dirty="0">
                <a:solidFill>
                  <a:srgbClr val="FF9900"/>
                </a:solidFill>
                <a:effectLst>
                  <a:outerShdw blurRad="38100" dist="38100" dir="2700000" algn="tl">
                    <a:srgbClr val="000000">
                      <a:alpha val="43137"/>
                    </a:srgbClr>
                  </a:outerShdw>
                </a:effectLst>
              </a:rPr>
              <a:t>量词转换</a:t>
            </a:r>
            <a:r>
              <a:rPr lang="zh-CN" altLang="en-US" sz="2200" dirty="0" smtClean="0">
                <a:solidFill>
                  <a:srgbClr val="FF9900"/>
                </a:solidFill>
                <a:effectLst>
                  <a:outerShdw blurRad="38100" dist="38100" dir="2700000" algn="tl">
                    <a:srgbClr val="000000">
                      <a:alpha val="43137"/>
                    </a:srgbClr>
                  </a:outerShdw>
                </a:effectLst>
              </a:rPr>
              <a:t>律：  </a:t>
            </a:r>
            <a:r>
              <a:rPr lang="en-US" altLang="zh-CN" sz="2200" dirty="0" smtClean="0">
                <a:solidFill>
                  <a:srgbClr val="FF9900"/>
                </a:solidFill>
                <a:effectLst>
                  <a:outerShdw blurRad="38100" dist="38100" dir="2700000" algn="tl">
                    <a:srgbClr val="000000">
                      <a:alpha val="43137"/>
                    </a:srgbClr>
                  </a:outerShdw>
                </a:effectLst>
              </a:rPr>
              <a:t>﹁ </a:t>
            </a:r>
            <a:r>
              <a:rPr lang="en-US" altLang="zh-CN" sz="2200" dirty="0">
                <a:solidFill>
                  <a:srgbClr val="FF9900"/>
                </a:solidFill>
                <a:effectLst>
                  <a:outerShdw blurRad="38100" dist="38100" dir="2700000" algn="tl">
                    <a:srgbClr val="000000">
                      <a:alpha val="43137"/>
                    </a:srgbClr>
                  </a:outerShdw>
                </a:effectLst>
              </a:rPr>
              <a:t>(∀x)P(x) ⇔ (∃x) ﹁P(x)</a:t>
            </a:r>
          </a:p>
          <a:p>
            <a:pPr marL="400050" lvl="1" indent="0">
              <a:lnSpc>
                <a:spcPct val="110000"/>
              </a:lnSpc>
              <a:buNone/>
            </a:pPr>
            <a:r>
              <a:rPr lang="en-US" altLang="zh-CN" sz="2200" dirty="0">
                <a:solidFill>
                  <a:srgbClr val="FF9900"/>
                </a:solidFill>
                <a:effectLst>
                  <a:outerShdw blurRad="38100" dist="38100" dir="2700000" algn="tl">
                    <a:srgbClr val="000000">
                      <a:alpha val="43137"/>
                    </a:srgbClr>
                  </a:outerShdw>
                </a:effectLst>
              </a:rPr>
              <a:t>       </a:t>
            </a:r>
            <a:r>
              <a:rPr lang="en-US" altLang="zh-CN" sz="2200" dirty="0" smtClean="0">
                <a:solidFill>
                  <a:srgbClr val="FF9900"/>
                </a:solidFill>
                <a:effectLst>
                  <a:outerShdw blurRad="38100" dist="38100" dir="2700000" algn="tl">
                    <a:srgbClr val="000000">
                      <a:alpha val="43137"/>
                    </a:srgbClr>
                  </a:outerShdw>
                </a:effectLst>
              </a:rPr>
              <a:t>                          ﹁ </a:t>
            </a:r>
            <a:r>
              <a:rPr lang="en-US" altLang="zh-CN" sz="2200" dirty="0">
                <a:solidFill>
                  <a:srgbClr val="FF9900"/>
                </a:solidFill>
                <a:effectLst>
                  <a:outerShdw blurRad="38100" dist="38100" dir="2700000" algn="tl">
                    <a:srgbClr val="000000">
                      <a:alpha val="43137"/>
                    </a:srgbClr>
                  </a:outerShdw>
                </a:effectLst>
              </a:rPr>
              <a:t>(∃x)P(x) ⇔ (∀x)</a:t>
            </a:r>
            <a:r>
              <a:rPr lang="zh-CN" altLang="en-US" sz="2200" dirty="0">
                <a:solidFill>
                  <a:srgbClr val="FF9900"/>
                </a:solidFill>
                <a:effectLst>
                  <a:outerShdw blurRad="38100" dist="38100" dir="2700000" algn="tl">
                    <a:srgbClr val="000000">
                      <a:alpha val="43137"/>
                    </a:srgbClr>
                  </a:outerShdw>
                </a:effectLst>
              </a:rPr>
              <a:t>￢</a:t>
            </a:r>
            <a:r>
              <a:rPr lang="en-US" altLang="zh-CN" sz="2200" dirty="0">
                <a:solidFill>
                  <a:srgbClr val="FF9900"/>
                </a:solidFill>
                <a:effectLst>
                  <a:outerShdw blurRad="38100" dist="38100" dir="2700000" algn="tl">
                    <a:srgbClr val="000000">
                      <a:alpha val="43137"/>
                    </a:srgbClr>
                  </a:outerShdw>
                </a:effectLst>
              </a:rPr>
              <a:t>P(x)</a:t>
            </a:r>
          </a:p>
          <a:p>
            <a:pPr marL="800100" lvl="2" indent="0">
              <a:lnSpc>
                <a:spcPct val="110000"/>
              </a:lnSpc>
              <a:spcBef>
                <a:spcPts val="1200"/>
              </a:spcBef>
              <a:buNone/>
            </a:pPr>
            <a:r>
              <a:rPr lang="zh-CN" altLang="en-US" sz="2000" b="0" dirty="0">
                <a:solidFill>
                  <a:srgbClr val="7030A0"/>
                </a:solidFill>
                <a:latin typeface="Times New Roman" pitchFamily="18" charset="0"/>
              </a:rPr>
              <a:t>将每个否定符号“</a:t>
            </a:r>
            <a:r>
              <a:rPr lang="en-US" altLang="zh-CN" sz="2000" b="0" dirty="0">
                <a:solidFill>
                  <a:srgbClr val="7030A0"/>
                </a:solidFill>
                <a:latin typeface="Times New Roman" pitchFamily="18" charset="0"/>
              </a:rPr>
              <a:t>﹁”</a:t>
            </a:r>
            <a:r>
              <a:rPr lang="zh-CN" altLang="en-US" sz="2000" b="0" dirty="0" smtClean="0">
                <a:solidFill>
                  <a:srgbClr val="7030A0"/>
                </a:solidFill>
                <a:latin typeface="Times New Roman" pitchFamily="18" charset="0"/>
              </a:rPr>
              <a:t>移到</a:t>
            </a:r>
            <a:r>
              <a:rPr lang="zh-CN" altLang="en-US" sz="2000" dirty="0" smtClean="0">
                <a:solidFill>
                  <a:srgbClr val="7030A0"/>
                </a:solidFill>
              </a:rPr>
              <a:t>紧</a:t>
            </a:r>
            <a:r>
              <a:rPr lang="zh-CN" altLang="en-US" sz="2000" b="0" dirty="0" smtClean="0">
                <a:solidFill>
                  <a:srgbClr val="7030A0"/>
                </a:solidFill>
                <a:latin typeface="Times New Roman" pitchFamily="18" charset="0"/>
              </a:rPr>
              <a:t>靠谓词</a:t>
            </a:r>
            <a:r>
              <a:rPr lang="zh-CN" altLang="en-US" sz="2000" b="0" dirty="0">
                <a:solidFill>
                  <a:srgbClr val="7030A0"/>
                </a:solidFill>
                <a:latin typeface="Times New Roman" pitchFamily="18" charset="0"/>
              </a:rPr>
              <a:t>的位置，使得每个否定符号最多只作用于一个谓词上。</a:t>
            </a:r>
          </a:p>
          <a:p>
            <a:pPr marL="800100" lvl="2" indent="0">
              <a:lnSpc>
                <a:spcPct val="110000"/>
              </a:lnSpc>
              <a:buNone/>
            </a:pPr>
            <a:r>
              <a:rPr lang="zh-CN" altLang="en-US" sz="2000" b="1" dirty="0" smtClean="0">
                <a:solidFill>
                  <a:srgbClr val="00B050"/>
                </a:solidFill>
              </a:rPr>
              <a:t>例如</a:t>
            </a:r>
            <a:r>
              <a:rPr lang="zh-CN" altLang="en-US" sz="2000" b="1" dirty="0">
                <a:solidFill>
                  <a:srgbClr val="00B050"/>
                </a:solidFill>
              </a:rPr>
              <a:t>： </a:t>
            </a:r>
            <a:r>
              <a:rPr lang="en-US" altLang="zh-CN" sz="2000" b="1" dirty="0">
                <a:solidFill>
                  <a:srgbClr val="00B050"/>
                </a:solidFill>
              </a:rPr>
              <a:t>(∀x)(﹁(∀y)P(</a:t>
            </a:r>
            <a:r>
              <a:rPr lang="en-US" altLang="zh-CN" sz="2000" b="1" dirty="0" err="1">
                <a:solidFill>
                  <a:srgbClr val="00B050"/>
                </a:solidFill>
              </a:rPr>
              <a:t>x,y</a:t>
            </a:r>
            <a:r>
              <a:rPr lang="en-US" altLang="zh-CN" sz="2000" b="1" dirty="0">
                <a:solidFill>
                  <a:srgbClr val="00B050"/>
                </a:solidFill>
              </a:rPr>
              <a:t>)∨﹁ (∀y)(﹁Q(</a:t>
            </a:r>
            <a:r>
              <a:rPr lang="en-US" altLang="zh-CN" sz="2000" b="1" dirty="0" err="1">
                <a:solidFill>
                  <a:srgbClr val="00B050"/>
                </a:solidFill>
              </a:rPr>
              <a:t>x,y</a:t>
            </a:r>
            <a:r>
              <a:rPr lang="en-US" altLang="zh-CN" sz="2000" b="1" dirty="0">
                <a:solidFill>
                  <a:srgbClr val="00B050"/>
                </a:solidFill>
              </a:rPr>
              <a:t>)∨R(</a:t>
            </a:r>
            <a:r>
              <a:rPr lang="en-US" altLang="zh-CN" sz="2000" b="1" dirty="0" err="1">
                <a:solidFill>
                  <a:srgbClr val="00B050"/>
                </a:solidFill>
              </a:rPr>
              <a:t>x,y</a:t>
            </a:r>
            <a:r>
              <a:rPr lang="en-US" altLang="zh-CN" sz="2000" b="1" dirty="0">
                <a:solidFill>
                  <a:srgbClr val="00B050"/>
                </a:solidFill>
              </a:rPr>
              <a:t>)))</a:t>
            </a:r>
            <a:r>
              <a:rPr lang="zh-CN" altLang="en-US" sz="2000" b="1" dirty="0" smtClean="0">
                <a:solidFill>
                  <a:srgbClr val="00B050"/>
                </a:solidFill>
                <a:latin typeface="Times New Roman" pitchFamily="18" charset="0"/>
              </a:rPr>
              <a:t>经</a:t>
            </a:r>
            <a:r>
              <a:rPr lang="zh-CN" altLang="en-US" sz="2000" b="1" dirty="0">
                <a:solidFill>
                  <a:srgbClr val="00B050"/>
                </a:solidFill>
                <a:latin typeface="Times New Roman" pitchFamily="18" charset="0"/>
              </a:rPr>
              <a:t>等价变换后为</a:t>
            </a:r>
          </a:p>
          <a:p>
            <a:pPr marL="800100" lvl="2" indent="0">
              <a:lnSpc>
                <a:spcPct val="110000"/>
              </a:lnSpc>
              <a:buNone/>
            </a:pPr>
            <a:r>
              <a:rPr lang="zh-CN" altLang="en-US" sz="2000" b="1" dirty="0">
                <a:solidFill>
                  <a:srgbClr val="00B050"/>
                </a:solidFill>
                <a:latin typeface="Times New Roman" pitchFamily="18" charset="0"/>
              </a:rPr>
              <a:t>       </a:t>
            </a:r>
            <a:r>
              <a:rPr lang="en-US" altLang="zh-CN" sz="2000" b="1" dirty="0" smtClean="0">
                <a:solidFill>
                  <a:srgbClr val="00B050"/>
                </a:solidFill>
                <a:latin typeface="Times New Roman" pitchFamily="18" charset="0"/>
              </a:rPr>
              <a:t>(</a:t>
            </a:r>
            <a:r>
              <a:rPr lang="en-US" altLang="zh-CN" sz="2000" b="1" dirty="0">
                <a:solidFill>
                  <a:srgbClr val="00B050"/>
                </a:solidFill>
                <a:latin typeface="Times New Roman" pitchFamily="18" charset="0"/>
              </a:rPr>
              <a:t>∀x)((∃y)﹁P(x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y)∨(∃y)( Q(x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y) ∧﹁R(x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y)))</a:t>
            </a:r>
          </a:p>
        </p:txBody>
      </p:sp>
      <p:sp>
        <p:nvSpPr>
          <p:cNvPr id="6" name="Rectangle 2"/>
          <p:cNvSpPr>
            <a:spLocks noGrp="1" noChangeArrowheads="1"/>
          </p:cNvSpPr>
          <p:nvPr>
            <p:ph type="title"/>
          </p:nvPr>
        </p:nvSpPr>
        <p:spPr>
          <a:xfrm>
            <a:off x="468313" y="26035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3" name="Rectangle 3"/>
          <p:cNvSpPr>
            <a:spLocks noGrp="1" noChangeArrowheads="1"/>
          </p:cNvSpPr>
          <p:nvPr>
            <p:ph type="body" sz="half" idx="1"/>
          </p:nvPr>
        </p:nvSpPr>
        <p:spPr>
          <a:xfrm>
            <a:off x="0" y="1196975"/>
            <a:ext cx="9144000" cy="5661025"/>
          </a:xfrm>
        </p:spPr>
        <p:txBody>
          <a:bodyPr/>
          <a:lstStyle/>
          <a:p>
            <a:pPr marL="0" indent="0">
              <a:buNone/>
            </a:pPr>
            <a:r>
              <a:rPr lang="en-US" altLang="zh-CN" sz="2200" dirty="0">
                <a:solidFill>
                  <a:srgbClr val="0000FF"/>
                </a:solidFill>
                <a:latin typeface="Times New Roman" pitchFamily="18" charset="0"/>
              </a:rPr>
              <a:t>(3) </a:t>
            </a:r>
            <a:r>
              <a:rPr lang="zh-CN" altLang="en-US" sz="2200" dirty="0">
                <a:solidFill>
                  <a:srgbClr val="0000FF"/>
                </a:solidFill>
                <a:latin typeface="Times New Roman" pitchFamily="18" charset="0"/>
              </a:rPr>
              <a:t>对变元标准化</a:t>
            </a:r>
          </a:p>
          <a:p>
            <a:pPr marL="400050" lvl="1" indent="0">
              <a:buNone/>
            </a:pPr>
            <a:r>
              <a:rPr lang="zh-CN" altLang="en-US" sz="2200" b="0" dirty="0" smtClean="0">
                <a:latin typeface="Times New Roman" pitchFamily="18" charset="0"/>
              </a:rPr>
              <a:t>在</a:t>
            </a:r>
            <a:r>
              <a:rPr lang="zh-CN" altLang="en-US" sz="2200" b="0" dirty="0">
                <a:latin typeface="Times New Roman" pitchFamily="18" charset="0"/>
              </a:rPr>
              <a:t>一个量词的辖域内，把谓词公式中</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受该量词约束的变元全部用另外一个没有出现过的任意变元代替</a:t>
            </a:r>
            <a:r>
              <a:rPr lang="zh-CN" altLang="en-US" sz="2200" b="0" dirty="0">
                <a:latin typeface="Times New Roman" pitchFamily="18" charset="0"/>
              </a:rPr>
              <a:t>，使不同量词约束的变元有不同的</a:t>
            </a:r>
            <a:r>
              <a:rPr lang="zh-CN" altLang="en-US" sz="2200" b="0" dirty="0" smtClean="0">
                <a:latin typeface="Times New Roman" pitchFamily="18" charset="0"/>
              </a:rPr>
              <a:t>名字。</a:t>
            </a:r>
          </a:p>
          <a:p>
            <a:pPr marL="800100" lvl="2" indent="0">
              <a:buNone/>
            </a:pPr>
            <a:r>
              <a:rPr lang="zh-CN" altLang="en-US" sz="2000" b="1" dirty="0" smtClean="0">
                <a:solidFill>
                  <a:srgbClr val="00B050"/>
                </a:solidFill>
                <a:latin typeface="Times New Roman" pitchFamily="18" charset="0"/>
              </a:rPr>
              <a:t> 例如</a:t>
            </a:r>
            <a:r>
              <a:rPr lang="zh-CN" altLang="en-US" sz="2000" b="1" dirty="0" smtClean="0">
                <a:solidFill>
                  <a:srgbClr val="00B050"/>
                </a:solidFill>
              </a:rPr>
              <a:t>：</a:t>
            </a:r>
            <a:r>
              <a:rPr lang="en-US" altLang="zh-CN" sz="2000" b="1" dirty="0" smtClean="0">
                <a:solidFill>
                  <a:srgbClr val="00B050"/>
                </a:solidFill>
              </a:rPr>
              <a:t>(∀x)((∃y)﹁P(x</a:t>
            </a:r>
            <a:r>
              <a:rPr lang="zh-CN" altLang="en-US" sz="2000" b="1" dirty="0" smtClean="0">
                <a:solidFill>
                  <a:srgbClr val="00B050"/>
                </a:solidFill>
              </a:rPr>
              <a:t>，</a:t>
            </a:r>
            <a:r>
              <a:rPr lang="en-US" altLang="zh-CN" sz="2000" b="1" dirty="0" smtClean="0">
                <a:solidFill>
                  <a:srgbClr val="00B050"/>
                </a:solidFill>
              </a:rPr>
              <a:t>y)∨(∃y)( Q(x</a:t>
            </a:r>
            <a:r>
              <a:rPr lang="zh-CN" altLang="en-US" sz="2000" b="1" dirty="0" smtClean="0">
                <a:solidFill>
                  <a:srgbClr val="00B050"/>
                </a:solidFill>
              </a:rPr>
              <a:t>，</a:t>
            </a:r>
            <a:r>
              <a:rPr lang="en-US" altLang="zh-CN" sz="2000" b="1" dirty="0" smtClean="0">
                <a:solidFill>
                  <a:srgbClr val="00B050"/>
                </a:solidFill>
              </a:rPr>
              <a:t>y) ∧﹁R(x</a:t>
            </a:r>
            <a:r>
              <a:rPr lang="zh-CN" altLang="en-US" sz="2000" b="1" dirty="0" smtClean="0">
                <a:solidFill>
                  <a:srgbClr val="00B050"/>
                </a:solidFill>
              </a:rPr>
              <a:t>，</a:t>
            </a:r>
            <a:r>
              <a:rPr lang="en-US" altLang="zh-CN" sz="2000" b="1" dirty="0" smtClean="0">
                <a:solidFill>
                  <a:srgbClr val="00B050"/>
                </a:solidFill>
              </a:rPr>
              <a:t>y)))</a:t>
            </a:r>
          </a:p>
          <a:p>
            <a:pPr marL="800100" lvl="2" indent="0">
              <a:buNone/>
            </a:pPr>
            <a:r>
              <a:rPr lang="zh-CN" altLang="en-US" sz="2000" b="1" dirty="0" smtClean="0">
                <a:solidFill>
                  <a:srgbClr val="00B050"/>
                </a:solidFill>
                <a:latin typeface="Times New Roman" pitchFamily="18" charset="0"/>
              </a:rPr>
              <a:t> 经变换后为 </a:t>
            </a:r>
            <a:r>
              <a:rPr lang="en-US" altLang="zh-CN" sz="2000" b="1" dirty="0" smtClean="0">
                <a:solidFill>
                  <a:srgbClr val="00B050"/>
                </a:solidFill>
                <a:latin typeface="Times New Roman" pitchFamily="18" charset="0"/>
              </a:rPr>
              <a:t>(</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x)((</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y)﹁P(x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y)∨(</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z)( Q(x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z) ∧﹁R(x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z)))</a:t>
            </a:r>
          </a:p>
          <a:p>
            <a:pPr marL="0" indent="0">
              <a:buNone/>
            </a:pPr>
            <a:r>
              <a:rPr lang="en-US" altLang="zh-CN" sz="2200" dirty="0">
                <a:solidFill>
                  <a:srgbClr val="0000FF"/>
                </a:solidFill>
                <a:latin typeface="Times New Roman" pitchFamily="18" charset="0"/>
              </a:rPr>
              <a:t>(4) </a:t>
            </a:r>
            <a:r>
              <a:rPr lang="zh-CN" altLang="en-US" sz="2200" dirty="0">
                <a:solidFill>
                  <a:srgbClr val="0000FF"/>
                </a:solidFill>
                <a:latin typeface="Times New Roman" pitchFamily="18" charset="0"/>
              </a:rPr>
              <a:t>化为前束范式</a:t>
            </a:r>
          </a:p>
          <a:p>
            <a:pPr lvl="1" indent="-342900"/>
            <a:r>
              <a:rPr lang="zh-CN" altLang="en-US" sz="2200" dirty="0" smtClean="0">
                <a:solidFill>
                  <a:srgbClr val="FF9900"/>
                </a:solidFill>
                <a:effectLst>
                  <a:outerShdw blurRad="38100" dist="38100" dir="2700000" algn="tl">
                    <a:srgbClr val="000000">
                      <a:alpha val="43137"/>
                    </a:srgbClr>
                  </a:outerShdw>
                </a:effectLst>
                <a:latin typeface="Times New Roman" pitchFamily="18" charset="0"/>
              </a:rPr>
              <a:t>把</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所有量词都移到公式的左边，并且在移动时</a:t>
            </a:r>
            <a:r>
              <a:rPr lang="zh-CN" altLang="en-US" sz="2200" dirty="0">
                <a:solidFill>
                  <a:srgbClr val="FF0000"/>
                </a:solidFill>
                <a:latin typeface="Times New Roman" pitchFamily="18" charset="0"/>
              </a:rPr>
              <a:t>不能改变其相对顺序</a:t>
            </a:r>
            <a:r>
              <a:rPr lang="zh-CN" altLang="en-US" sz="2200" dirty="0" smtClean="0">
                <a:solidFill>
                  <a:srgbClr val="FF9900"/>
                </a:solidFill>
                <a:effectLst>
                  <a:outerShdw blurRad="38100" dist="38100" dir="2700000" algn="tl">
                    <a:srgbClr val="000000">
                      <a:alpha val="43137"/>
                    </a:srgbClr>
                  </a:outerShdw>
                </a:effectLst>
                <a:latin typeface="Times New Roman" pitchFamily="18" charset="0"/>
              </a:rPr>
              <a:t>。</a:t>
            </a:r>
            <a:endParaRPr lang="en-US" altLang="zh-CN" sz="2200" dirty="0" smtClean="0">
              <a:solidFill>
                <a:srgbClr val="FF9900"/>
              </a:solidFill>
              <a:effectLst>
                <a:outerShdw blurRad="38100" dist="38100" dir="2700000" algn="tl">
                  <a:srgbClr val="000000">
                    <a:alpha val="43137"/>
                  </a:srgbClr>
                </a:outerShdw>
              </a:effectLst>
              <a:latin typeface="Times New Roman" pitchFamily="18" charset="0"/>
            </a:endParaRPr>
          </a:p>
          <a:p>
            <a:pPr lvl="1" indent="-342900"/>
            <a:r>
              <a:rPr lang="zh-CN" altLang="en-US" sz="2200" b="0" dirty="0" smtClean="0"/>
              <a:t>移动的可行性：由于</a:t>
            </a:r>
            <a:r>
              <a:rPr lang="zh-CN" altLang="en-US" sz="2200" b="0" dirty="0" smtClean="0">
                <a:latin typeface="Times New Roman" pitchFamily="18" charset="0"/>
              </a:rPr>
              <a:t>变元已被标准化</a:t>
            </a:r>
            <a:r>
              <a:rPr lang="zh-CN" altLang="en-US" sz="2200" b="0" dirty="0">
                <a:latin typeface="Times New Roman" pitchFamily="18" charset="0"/>
              </a:rPr>
              <a:t>，每个量词都有自己的变元</a:t>
            </a:r>
            <a:r>
              <a:rPr lang="zh-CN" altLang="en-US" sz="2200" b="0" dirty="0" smtClean="0">
                <a:latin typeface="Times New Roman" pitchFamily="18" charset="0"/>
              </a:rPr>
              <a:t>，消除</a:t>
            </a:r>
            <a:r>
              <a:rPr lang="zh-CN" altLang="en-US" sz="2200" b="0" dirty="0">
                <a:latin typeface="Times New Roman" pitchFamily="18" charset="0"/>
              </a:rPr>
              <a:t>了任何由变元引起冲突的</a:t>
            </a:r>
            <a:r>
              <a:rPr lang="zh-CN" altLang="en-US" sz="2200" b="0" dirty="0" smtClean="0">
                <a:latin typeface="Times New Roman" pitchFamily="18" charset="0"/>
              </a:rPr>
              <a:t>可能</a:t>
            </a:r>
            <a:r>
              <a:rPr lang="zh-CN" altLang="en-US" sz="2200" b="0" dirty="0"/>
              <a:t>。</a:t>
            </a:r>
            <a:endParaRPr lang="zh-CN" altLang="en-US" sz="2200" b="0" dirty="0">
              <a:latin typeface="Times New Roman" pitchFamily="18" charset="0"/>
            </a:endParaRPr>
          </a:p>
          <a:p>
            <a:pPr marL="800100" lvl="2" indent="0">
              <a:buNone/>
            </a:pPr>
            <a:r>
              <a:rPr lang="zh-CN" altLang="en-US" sz="2000" b="1" dirty="0" smtClean="0">
                <a:solidFill>
                  <a:srgbClr val="00B050"/>
                </a:solidFill>
                <a:latin typeface="Times New Roman" pitchFamily="18" charset="0"/>
              </a:rPr>
              <a:t>例如</a:t>
            </a:r>
            <a:r>
              <a:rPr lang="zh-CN" altLang="en-US" sz="2000" b="1" dirty="0" smtClean="0">
                <a:solidFill>
                  <a:srgbClr val="00B050"/>
                </a:solidFill>
              </a:rPr>
              <a:t>，</a:t>
            </a:r>
            <a:r>
              <a:rPr lang="en-US" altLang="zh-CN" sz="2000" b="1" dirty="0" smtClean="0">
                <a:solidFill>
                  <a:srgbClr val="00B050"/>
                </a:solidFill>
              </a:rPr>
              <a:t>(</a:t>
            </a:r>
            <a:r>
              <a:rPr lang="en-US" altLang="zh-CN" sz="2000" b="1" dirty="0">
                <a:solidFill>
                  <a:srgbClr val="00B050"/>
                </a:solidFill>
              </a:rPr>
              <a:t>∀x)((∃y)﹁P(x</a:t>
            </a:r>
            <a:r>
              <a:rPr lang="zh-CN" altLang="en-US" sz="2000" b="1" dirty="0">
                <a:solidFill>
                  <a:srgbClr val="00B050"/>
                </a:solidFill>
              </a:rPr>
              <a:t>，</a:t>
            </a:r>
            <a:r>
              <a:rPr lang="en-US" altLang="zh-CN" sz="2000" b="1" dirty="0">
                <a:solidFill>
                  <a:srgbClr val="00B050"/>
                </a:solidFill>
              </a:rPr>
              <a:t>y)∨(∃z)( Q(x</a:t>
            </a:r>
            <a:r>
              <a:rPr lang="zh-CN" altLang="en-US" sz="2000" b="1" dirty="0">
                <a:solidFill>
                  <a:srgbClr val="00B050"/>
                </a:solidFill>
              </a:rPr>
              <a:t>，</a:t>
            </a:r>
            <a:r>
              <a:rPr lang="en-US" altLang="zh-CN" sz="2000" b="1" dirty="0">
                <a:solidFill>
                  <a:srgbClr val="00B050"/>
                </a:solidFill>
              </a:rPr>
              <a:t>z) ∧﹁R(x</a:t>
            </a:r>
            <a:r>
              <a:rPr lang="zh-CN" altLang="en-US" sz="2000" b="1" dirty="0">
                <a:solidFill>
                  <a:srgbClr val="00B050"/>
                </a:solidFill>
              </a:rPr>
              <a:t>，</a:t>
            </a:r>
            <a:r>
              <a:rPr lang="en-US" altLang="zh-CN" sz="2000" b="1" dirty="0">
                <a:solidFill>
                  <a:srgbClr val="00B050"/>
                </a:solidFill>
              </a:rPr>
              <a:t>z)))</a:t>
            </a:r>
          </a:p>
          <a:p>
            <a:pPr marL="800100" lvl="2" indent="0">
              <a:buNone/>
            </a:pPr>
            <a:r>
              <a:rPr lang="zh-CN" altLang="en-US" sz="2000" b="1" dirty="0" smtClean="0">
                <a:solidFill>
                  <a:srgbClr val="00B050"/>
                </a:solidFill>
                <a:latin typeface="Times New Roman" pitchFamily="18" charset="0"/>
              </a:rPr>
              <a:t>化为</a:t>
            </a:r>
            <a:r>
              <a:rPr lang="zh-CN" altLang="en-US" sz="2000" b="1" dirty="0">
                <a:solidFill>
                  <a:srgbClr val="00B050"/>
                </a:solidFill>
                <a:latin typeface="Times New Roman" pitchFamily="18" charset="0"/>
              </a:rPr>
              <a:t>前束范式后</a:t>
            </a:r>
            <a:r>
              <a:rPr lang="zh-CN" altLang="en-US" sz="2000" b="1" dirty="0" smtClean="0">
                <a:solidFill>
                  <a:srgbClr val="00B050"/>
                </a:solidFill>
                <a:latin typeface="Times New Roman" pitchFamily="18" charset="0"/>
              </a:rPr>
              <a:t>为  </a:t>
            </a:r>
            <a:r>
              <a:rPr lang="en-US" altLang="zh-CN" sz="2000" b="1" dirty="0">
                <a:solidFill>
                  <a:srgbClr val="00B050"/>
                </a:solidFill>
                <a:latin typeface="Times New Roman" pitchFamily="18" charset="0"/>
              </a:rPr>
              <a:t>(</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x)(</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y) (</a:t>
            </a:r>
            <a:r>
              <a:rPr lang="en-US" altLang="zh-CN" sz="2000" b="1" dirty="0">
                <a:solidFill>
                  <a:srgbClr val="00B050"/>
                </a:solidFill>
                <a:latin typeface="Times New Roman" pitchFamily="18" charset="0"/>
                <a:ea typeface="Batang" pitchFamily="18" charset="-127"/>
              </a:rPr>
              <a:t>∃</a:t>
            </a:r>
            <a:r>
              <a:rPr lang="en-US" altLang="zh-CN" sz="2000" b="1" dirty="0">
                <a:solidFill>
                  <a:srgbClr val="00B050"/>
                </a:solidFill>
                <a:latin typeface="Times New Roman" pitchFamily="18" charset="0"/>
              </a:rPr>
              <a:t>z)(﹁P(x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y)∨( Q(x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z) ∧﹁R(x</a:t>
            </a:r>
            <a:r>
              <a:rPr lang="zh-CN" altLang="en-US" sz="2000" b="1" dirty="0">
                <a:solidFill>
                  <a:srgbClr val="00B050"/>
                </a:solidFill>
                <a:latin typeface="Times New Roman" pitchFamily="18" charset="0"/>
              </a:rPr>
              <a:t>，</a:t>
            </a:r>
            <a:r>
              <a:rPr lang="en-US" altLang="zh-CN" sz="2000" b="1" dirty="0">
                <a:solidFill>
                  <a:srgbClr val="00B050"/>
                </a:solidFill>
                <a:latin typeface="Times New Roman" pitchFamily="18" charset="0"/>
              </a:rPr>
              <a:t>z)))</a:t>
            </a:r>
          </a:p>
        </p:txBody>
      </p:sp>
      <p:sp>
        <p:nvSpPr>
          <p:cNvPr id="6" name="Rectangle 2"/>
          <p:cNvSpPr>
            <a:spLocks noGrp="1" noChangeArrowheads="1"/>
          </p:cNvSpPr>
          <p:nvPr>
            <p:ph type="title"/>
          </p:nvPr>
        </p:nvSpPr>
        <p:spPr>
          <a:xfrm>
            <a:off x="468313" y="26035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0723">
                                            <p:txEl>
                                              <p:pRg st="4" end="4"/>
                                            </p:txEl>
                                          </p:spTgt>
                                        </p:tgtEl>
                                        <p:attrNameLst>
                                          <p:attrName>style.visibility</p:attrName>
                                        </p:attrNameLst>
                                      </p:cBhvr>
                                      <p:to>
                                        <p:strVal val="visible"/>
                                      </p:to>
                                    </p:set>
                                    <p:animEffect transition="in" filter="fade">
                                      <p:cBhvr>
                                        <p:cTn id="7" dur="500"/>
                                        <p:tgtEl>
                                          <p:spTgt spid="67072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0723">
                                            <p:txEl>
                                              <p:pRg st="5" end="5"/>
                                            </p:txEl>
                                          </p:spTgt>
                                        </p:tgtEl>
                                        <p:attrNameLst>
                                          <p:attrName>style.visibility</p:attrName>
                                        </p:attrNameLst>
                                      </p:cBhvr>
                                      <p:to>
                                        <p:strVal val="visible"/>
                                      </p:to>
                                    </p:set>
                                    <p:animEffect transition="in" filter="fade">
                                      <p:cBhvr>
                                        <p:cTn id="10" dur="500"/>
                                        <p:tgtEl>
                                          <p:spTgt spid="67072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0723">
                                            <p:txEl>
                                              <p:pRg st="6" end="6"/>
                                            </p:txEl>
                                          </p:spTgt>
                                        </p:tgtEl>
                                        <p:attrNameLst>
                                          <p:attrName>style.visibility</p:attrName>
                                        </p:attrNameLst>
                                      </p:cBhvr>
                                      <p:to>
                                        <p:strVal val="visible"/>
                                      </p:to>
                                    </p:set>
                                    <p:animEffect transition="in" filter="fade">
                                      <p:cBhvr>
                                        <p:cTn id="13" dur="500"/>
                                        <p:tgtEl>
                                          <p:spTgt spid="67072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70723">
                                            <p:txEl>
                                              <p:pRg st="7" end="7"/>
                                            </p:txEl>
                                          </p:spTgt>
                                        </p:tgtEl>
                                        <p:attrNameLst>
                                          <p:attrName>style.visibility</p:attrName>
                                        </p:attrNameLst>
                                      </p:cBhvr>
                                      <p:to>
                                        <p:strVal val="visible"/>
                                      </p:to>
                                    </p:set>
                                    <p:animEffect transition="in" filter="fade">
                                      <p:cBhvr>
                                        <p:cTn id="16" dur="500"/>
                                        <p:tgtEl>
                                          <p:spTgt spid="67072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70723">
                                            <p:txEl>
                                              <p:pRg st="8" end="8"/>
                                            </p:txEl>
                                          </p:spTgt>
                                        </p:tgtEl>
                                        <p:attrNameLst>
                                          <p:attrName>style.visibility</p:attrName>
                                        </p:attrNameLst>
                                      </p:cBhvr>
                                      <p:to>
                                        <p:strVal val="visible"/>
                                      </p:to>
                                    </p:set>
                                    <p:animEffect transition="in" filter="fade">
                                      <p:cBhvr>
                                        <p:cTn id="19" dur="500"/>
                                        <p:tgtEl>
                                          <p:spTgt spid="67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7" name="Rectangle 3"/>
          <p:cNvSpPr>
            <a:spLocks noGrp="1" noChangeArrowheads="1"/>
          </p:cNvSpPr>
          <p:nvPr>
            <p:ph type="body" sz="half" idx="1"/>
          </p:nvPr>
        </p:nvSpPr>
        <p:spPr>
          <a:xfrm>
            <a:off x="216024" y="1368822"/>
            <a:ext cx="8460432" cy="5156522"/>
          </a:xfrm>
        </p:spPr>
        <p:txBody>
          <a:bodyPr/>
          <a:lstStyle/>
          <a:p>
            <a:pPr marL="0" indent="0">
              <a:lnSpc>
                <a:spcPct val="120000"/>
              </a:lnSpc>
              <a:buNone/>
            </a:pPr>
            <a:r>
              <a:rPr lang="en-US" altLang="zh-CN" sz="2200" dirty="0">
                <a:solidFill>
                  <a:srgbClr val="0000FF"/>
                </a:solidFill>
                <a:latin typeface="Times New Roman" pitchFamily="18" charset="0"/>
              </a:rPr>
              <a:t>(5) </a:t>
            </a:r>
            <a:r>
              <a:rPr lang="zh-CN" altLang="en-US" sz="2200" dirty="0">
                <a:solidFill>
                  <a:srgbClr val="0000FF"/>
                </a:solidFill>
                <a:latin typeface="Times New Roman" pitchFamily="18" charset="0"/>
              </a:rPr>
              <a:t>消去存在量词</a:t>
            </a:r>
          </a:p>
          <a:p>
            <a:pPr lvl="1" indent="-342900">
              <a:lnSpc>
                <a:spcPct val="120000"/>
              </a:lnSpc>
            </a:pPr>
            <a:r>
              <a:rPr lang="zh-CN" altLang="en-US" sz="2200" b="1" dirty="0" smtClean="0">
                <a:solidFill>
                  <a:srgbClr val="C00000"/>
                </a:solidFill>
                <a:latin typeface="Times New Roman" pitchFamily="18" charset="0"/>
              </a:rPr>
              <a:t>存在量词</a:t>
            </a:r>
            <a:r>
              <a:rPr lang="zh-CN" altLang="en-US" sz="2200" b="1" dirty="0">
                <a:solidFill>
                  <a:srgbClr val="C00000"/>
                </a:solidFill>
                <a:latin typeface="Times New Roman" pitchFamily="18" charset="0"/>
              </a:rPr>
              <a:t>不出现在全称量词的辖域内（即它的左边没有全称量词</a:t>
            </a:r>
            <a:r>
              <a:rPr lang="zh-CN" altLang="en-US" sz="2200" b="1" dirty="0" smtClean="0">
                <a:solidFill>
                  <a:srgbClr val="C00000"/>
                </a:solidFill>
                <a:latin typeface="Times New Roman" pitchFamily="18" charset="0"/>
              </a:rPr>
              <a:t>）：</a:t>
            </a:r>
            <a:r>
              <a:rPr lang="zh-CN" altLang="en-US" sz="2200" b="0" dirty="0" smtClean="0">
                <a:latin typeface="Times New Roman" pitchFamily="18" charset="0"/>
              </a:rPr>
              <a:t>只要</a:t>
            </a:r>
            <a:r>
              <a:rPr lang="zh-CN" altLang="en-US" sz="2200" b="0" dirty="0">
                <a:latin typeface="Times New Roman" pitchFamily="18" charset="0"/>
              </a:rPr>
              <a:t>用一个</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新的个体常量替换受该存在量词约束的变元</a:t>
            </a:r>
            <a:r>
              <a:rPr lang="zh-CN" altLang="en-US" sz="2200" b="0" dirty="0">
                <a:latin typeface="Times New Roman" pitchFamily="18" charset="0"/>
              </a:rPr>
              <a:t>，</a:t>
            </a:r>
            <a:r>
              <a:rPr lang="zh-CN" altLang="en-US" sz="2200" b="0" dirty="0" smtClean="0">
                <a:latin typeface="Times New Roman" pitchFamily="18" charset="0"/>
              </a:rPr>
              <a:t>就可消去该存在量词</a:t>
            </a:r>
            <a:endParaRPr lang="en-US" altLang="zh-CN" sz="2200" b="0" dirty="0" smtClean="0">
              <a:latin typeface="Times New Roman" pitchFamily="18" charset="0"/>
            </a:endParaRPr>
          </a:p>
          <a:p>
            <a:pPr lvl="1" indent="-342900">
              <a:lnSpc>
                <a:spcPct val="120000"/>
              </a:lnSpc>
              <a:spcBef>
                <a:spcPts val="1200"/>
              </a:spcBef>
            </a:pPr>
            <a:r>
              <a:rPr lang="zh-CN" altLang="en-US" sz="2200" b="1" dirty="0" smtClean="0">
                <a:solidFill>
                  <a:srgbClr val="C00000"/>
                </a:solidFill>
                <a:latin typeface="Times New Roman" pitchFamily="18" charset="0"/>
              </a:rPr>
              <a:t>若</a:t>
            </a:r>
            <a:r>
              <a:rPr lang="zh-CN" altLang="en-US" sz="2200" b="1" dirty="0">
                <a:solidFill>
                  <a:srgbClr val="C00000"/>
                </a:solidFill>
                <a:latin typeface="Times New Roman" pitchFamily="18" charset="0"/>
              </a:rPr>
              <a:t>存在量词位于一个或多个全称量词的辖域内</a:t>
            </a:r>
            <a:r>
              <a:rPr lang="zh-CN" altLang="en-US" sz="2200" b="1" dirty="0">
                <a:solidFill>
                  <a:srgbClr val="0000FF"/>
                </a:solidFill>
                <a:latin typeface="Times New Roman" pitchFamily="18" charset="0"/>
              </a:rPr>
              <a:t>，</a:t>
            </a:r>
            <a:r>
              <a:rPr lang="zh-CN" altLang="en-US" sz="2200" b="0" dirty="0">
                <a:latin typeface="Times New Roman" pitchFamily="18" charset="0"/>
              </a:rPr>
              <a:t>例如</a:t>
            </a:r>
          </a:p>
          <a:p>
            <a:pPr marL="400050" lvl="1" indent="0">
              <a:lnSpc>
                <a:spcPct val="120000"/>
              </a:lnSpc>
              <a:buNone/>
            </a:pPr>
            <a:r>
              <a:rPr lang="zh-CN" altLang="en-US" sz="2200" b="0" dirty="0">
                <a:latin typeface="Times New Roman" pitchFamily="18" charset="0"/>
              </a:rPr>
              <a:t>       </a:t>
            </a:r>
            <a:r>
              <a:rPr lang="en-US" altLang="zh-CN" sz="2200" b="0" dirty="0">
                <a:latin typeface="Times New Roman" pitchFamily="18" charset="0"/>
              </a:rPr>
              <a:t>(∀x</a:t>
            </a:r>
            <a:r>
              <a:rPr lang="en-US" altLang="zh-CN" sz="2200" b="0" baseline="-25000" dirty="0">
                <a:latin typeface="Times New Roman" pitchFamily="18" charset="0"/>
              </a:rPr>
              <a:t>1</a:t>
            </a:r>
            <a:r>
              <a:rPr lang="en-US" altLang="zh-CN" sz="2200" b="0" dirty="0">
                <a:latin typeface="Times New Roman" pitchFamily="18" charset="0"/>
              </a:rPr>
              <a:t>)…(∀</a:t>
            </a:r>
            <a:r>
              <a:rPr lang="en-US" altLang="zh-CN" sz="2200" b="0" dirty="0" err="1">
                <a:latin typeface="Times New Roman" pitchFamily="18" charset="0"/>
              </a:rPr>
              <a:t>x</a:t>
            </a:r>
            <a:r>
              <a:rPr lang="en-US" altLang="zh-CN" sz="2200" b="0" baseline="-25000" dirty="0" err="1">
                <a:latin typeface="Times New Roman" pitchFamily="18" charset="0"/>
              </a:rPr>
              <a:t>n</a:t>
            </a:r>
            <a:r>
              <a:rPr lang="en-US" altLang="zh-CN" sz="2200" b="0" dirty="0">
                <a:latin typeface="Times New Roman" pitchFamily="18" charset="0"/>
              </a:rPr>
              <a:t>) (∃y)P(x</a:t>
            </a:r>
            <a:r>
              <a:rPr lang="en-US" altLang="zh-CN" sz="2200" b="0" baseline="-25000" dirty="0">
                <a:latin typeface="Times New Roman" pitchFamily="18" charset="0"/>
              </a:rPr>
              <a:t>1</a:t>
            </a:r>
            <a:r>
              <a:rPr lang="zh-CN" altLang="en-US" sz="2200" b="0" dirty="0">
                <a:latin typeface="Times New Roman" pitchFamily="18" charset="0"/>
              </a:rPr>
              <a:t>，</a:t>
            </a:r>
            <a:r>
              <a:rPr lang="en-US" altLang="zh-CN" sz="2200" b="0" dirty="0">
                <a:latin typeface="Times New Roman" pitchFamily="18" charset="0"/>
              </a:rPr>
              <a:t>x</a:t>
            </a:r>
            <a:r>
              <a:rPr lang="en-US" altLang="zh-CN" sz="2200" b="0" baseline="-25000" dirty="0">
                <a:latin typeface="Times New Roman" pitchFamily="18" charset="0"/>
              </a:rPr>
              <a:t>2 </a:t>
            </a:r>
            <a:r>
              <a:rPr lang="en-US" altLang="zh-CN" sz="2200" b="0" dirty="0">
                <a:latin typeface="Times New Roman" pitchFamily="18" charset="0"/>
              </a:rPr>
              <a:t>,…, </a:t>
            </a:r>
            <a:r>
              <a:rPr lang="en-US" altLang="zh-CN" sz="2200" b="0" dirty="0" err="1">
                <a:latin typeface="Times New Roman" pitchFamily="18" charset="0"/>
              </a:rPr>
              <a:t>x</a:t>
            </a:r>
            <a:r>
              <a:rPr lang="en-US" altLang="zh-CN" sz="2200" b="0" baseline="-25000" dirty="0" err="1">
                <a:latin typeface="Times New Roman" pitchFamily="18" charset="0"/>
              </a:rPr>
              <a:t>n</a:t>
            </a:r>
            <a:r>
              <a:rPr lang="en-US" altLang="zh-CN" sz="2200" b="0" baseline="-25000" dirty="0">
                <a:latin typeface="Times New Roman" pitchFamily="18" charset="0"/>
              </a:rPr>
              <a:t> </a:t>
            </a:r>
            <a:r>
              <a:rPr lang="en-US" altLang="zh-CN" sz="2200" b="0" dirty="0">
                <a:latin typeface="Times New Roman" pitchFamily="18" charset="0"/>
              </a:rPr>
              <a:t>,y)</a:t>
            </a:r>
          </a:p>
          <a:p>
            <a:pPr marL="800100" lvl="2" indent="0">
              <a:lnSpc>
                <a:spcPct val="120000"/>
              </a:lnSpc>
              <a:buNone/>
            </a:pPr>
            <a:r>
              <a:rPr lang="zh-CN" altLang="en-US" dirty="0">
                <a:latin typeface="Times New Roman" pitchFamily="18" charset="0"/>
              </a:rPr>
              <a:t>则</a:t>
            </a:r>
            <a:r>
              <a:rPr lang="zh-CN" altLang="en-US" dirty="0" smtClean="0">
                <a:latin typeface="Times New Roman" pitchFamily="18" charset="0"/>
              </a:rPr>
              <a:t>需要</a:t>
            </a:r>
            <a:r>
              <a:rPr lang="zh-CN" altLang="en-US" b="1" dirty="0" smtClean="0">
                <a:solidFill>
                  <a:srgbClr val="FF9900"/>
                </a:solidFill>
                <a:effectLst>
                  <a:outerShdw blurRad="38100" dist="38100" dir="2700000" algn="tl">
                    <a:srgbClr val="000000">
                      <a:alpha val="43137"/>
                    </a:srgbClr>
                  </a:outerShdw>
                </a:effectLst>
                <a:latin typeface="Times New Roman" pitchFamily="18" charset="0"/>
              </a:rPr>
              <a:t>用</a:t>
            </a:r>
            <a:r>
              <a:rPr lang="en-US" altLang="zh-CN" b="1" dirty="0" err="1" smtClean="0">
                <a:solidFill>
                  <a:srgbClr val="FF9900"/>
                </a:solidFill>
                <a:effectLst>
                  <a:outerShdw blurRad="38100" dist="38100" dir="2700000" algn="tl">
                    <a:srgbClr val="000000">
                      <a:alpha val="43137"/>
                    </a:srgbClr>
                  </a:outerShdw>
                </a:effectLst>
                <a:latin typeface="Times New Roman" pitchFamily="18" charset="0"/>
              </a:rPr>
              <a:t>Skolem</a:t>
            </a:r>
            <a:r>
              <a:rPr lang="zh-CN" altLang="en-US" b="1" dirty="0" smtClean="0">
                <a:solidFill>
                  <a:srgbClr val="FF9900"/>
                </a:solidFill>
                <a:effectLst>
                  <a:outerShdw blurRad="38100" dist="38100" dir="2700000" algn="tl">
                    <a:srgbClr val="000000">
                      <a:alpha val="43137"/>
                    </a:srgbClr>
                  </a:outerShdw>
                </a:effectLst>
                <a:latin typeface="Times New Roman" pitchFamily="18" charset="0"/>
              </a:rPr>
              <a:t>函数</a:t>
            </a:r>
            <a:r>
              <a:rPr lang="en-US" altLang="zh-CN" b="1" dirty="0">
                <a:solidFill>
                  <a:srgbClr val="FF9900"/>
                </a:solidFill>
                <a:effectLst>
                  <a:outerShdw blurRad="38100" dist="38100" dir="2700000" algn="tl">
                    <a:srgbClr val="000000">
                      <a:alpha val="43137"/>
                    </a:srgbClr>
                  </a:outerShdw>
                </a:effectLst>
                <a:latin typeface="Times New Roman" pitchFamily="18" charset="0"/>
              </a:rPr>
              <a:t>f(x</a:t>
            </a:r>
            <a:r>
              <a:rPr lang="en-US" altLang="zh-CN" b="1" baseline="-25000" dirty="0">
                <a:solidFill>
                  <a:srgbClr val="FF9900"/>
                </a:solidFill>
                <a:effectLst>
                  <a:outerShdw blurRad="38100" dist="38100" dir="2700000" algn="tl">
                    <a:srgbClr val="000000">
                      <a:alpha val="43137"/>
                    </a:srgbClr>
                  </a:outerShdw>
                </a:effectLst>
                <a:latin typeface="Times New Roman" pitchFamily="18" charset="0"/>
              </a:rPr>
              <a:t>1</a:t>
            </a:r>
            <a:r>
              <a:rPr lang="zh-CN" altLang="en-US" b="1" dirty="0">
                <a:solidFill>
                  <a:srgbClr val="FF9900"/>
                </a:solidFill>
                <a:effectLst>
                  <a:outerShdw blurRad="38100" dist="38100" dir="2700000" algn="tl">
                    <a:srgbClr val="000000">
                      <a:alpha val="43137"/>
                    </a:srgbClr>
                  </a:outerShdw>
                </a:effectLst>
                <a:latin typeface="Times New Roman" pitchFamily="18" charset="0"/>
              </a:rPr>
              <a:t>，</a:t>
            </a:r>
            <a:r>
              <a:rPr lang="en-US" altLang="zh-CN" b="1" dirty="0">
                <a:solidFill>
                  <a:srgbClr val="FF9900"/>
                </a:solidFill>
                <a:effectLst>
                  <a:outerShdw blurRad="38100" dist="38100" dir="2700000" algn="tl">
                    <a:srgbClr val="000000">
                      <a:alpha val="43137"/>
                    </a:srgbClr>
                  </a:outerShdw>
                </a:effectLst>
                <a:latin typeface="Times New Roman" pitchFamily="18" charset="0"/>
              </a:rPr>
              <a:t>x</a:t>
            </a:r>
            <a:r>
              <a:rPr lang="en-US" altLang="zh-CN" b="1" baseline="-25000" dirty="0">
                <a:solidFill>
                  <a:srgbClr val="FF9900"/>
                </a:solidFill>
                <a:effectLst>
                  <a:outerShdw blurRad="38100" dist="38100" dir="2700000" algn="tl">
                    <a:srgbClr val="000000">
                      <a:alpha val="43137"/>
                    </a:srgbClr>
                  </a:outerShdw>
                </a:effectLst>
                <a:latin typeface="Times New Roman" pitchFamily="18" charset="0"/>
              </a:rPr>
              <a:t>2 </a:t>
            </a:r>
            <a:r>
              <a:rPr lang="en-US" altLang="zh-CN" b="1" dirty="0">
                <a:solidFill>
                  <a:srgbClr val="FF9900"/>
                </a:solidFill>
                <a:effectLst>
                  <a:outerShdw blurRad="38100" dist="38100" dir="2700000" algn="tl">
                    <a:srgbClr val="000000">
                      <a:alpha val="43137"/>
                    </a:srgbClr>
                  </a:outerShdw>
                </a:effectLst>
                <a:latin typeface="Times New Roman" pitchFamily="18" charset="0"/>
              </a:rPr>
              <a:t>,…, </a:t>
            </a:r>
            <a:r>
              <a:rPr lang="en-US" altLang="zh-CN" b="1" dirty="0" err="1">
                <a:solidFill>
                  <a:srgbClr val="FF9900"/>
                </a:solidFill>
                <a:effectLst>
                  <a:outerShdw blurRad="38100" dist="38100" dir="2700000" algn="tl">
                    <a:srgbClr val="000000">
                      <a:alpha val="43137"/>
                    </a:srgbClr>
                  </a:outerShdw>
                </a:effectLst>
                <a:latin typeface="Times New Roman" pitchFamily="18" charset="0"/>
              </a:rPr>
              <a:t>x</a:t>
            </a:r>
            <a:r>
              <a:rPr lang="en-US" altLang="zh-CN" b="1" baseline="-25000" dirty="0" err="1">
                <a:solidFill>
                  <a:srgbClr val="FF9900"/>
                </a:solidFill>
                <a:effectLst>
                  <a:outerShdw blurRad="38100" dist="38100" dir="2700000" algn="tl">
                    <a:srgbClr val="000000">
                      <a:alpha val="43137"/>
                    </a:srgbClr>
                  </a:outerShdw>
                </a:effectLst>
                <a:latin typeface="Times New Roman" pitchFamily="18" charset="0"/>
              </a:rPr>
              <a:t>n</a:t>
            </a:r>
            <a:r>
              <a:rPr lang="en-US" altLang="zh-CN" b="1" dirty="0">
                <a:solidFill>
                  <a:srgbClr val="FF9900"/>
                </a:solidFill>
                <a:effectLst>
                  <a:outerShdw blurRad="38100" dist="38100" dir="2700000" algn="tl">
                    <a:srgbClr val="000000">
                      <a:alpha val="43137"/>
                    </a:srgbClr>
                  </a:outerShdw>
                </a:effectLst>
                <a:latin typeface="Times New Roman" pitchFamily="18" charset="0"/>
              </a:rPr>
              <a:t>)</a:t>
            </a:r>
            <a:r>
              <a:rPr lang="zh-CN" altLang="en-US" b="1" dirty="0">
                <a:solidFill>
                  <a:srgbClr val="FF9900"/>
                </a:solidFill>
                <a:effectLst>
                  <a:outerShdw blurRad="38100" dist="38100" dir="2700000" algn="tl">
                    <a:srgbClr val="000000">
                      <a:alpha val="43137"/>
                    </a:srgbClr>
                  </a:outerShdw>
                </a:effectLst>
                <a:latin typeface="Times New Roman" pitchFamily="18" charset="0"/>
              </a:rPr>
              <a:t>替换受该存在量词约束的变元</a:t>
            </a:r>
            <a:r>
              <a:rPr lang="en-US" altLang="zh-CN" b="1" dirty="0">
                <a:solidFill>
                  <a:srgbClr val="FF9900"/>
                </a:solidFill>
                <a:effectLst>
                  <a:outerShdw blurRad="38100" dist="38100" dir="2700000" algn="tl">
                    <a:srgbClr val="000000">
                      <a:alpha val="43137"/>
                    </a:srgbClr>
                  </a:outerShdw>
                </a:effectLst>
                <a:latin typeface="Times New Roman" pitchFamily="18" charset="0"/>
              </a:rPr>
              <a:t>y</a:t>
            </a:r>
            <a:r>
              <a:rPr lang="zh-CN" altLang="en-US" dirty="0">
                <a:latin typeface="Times New Roman" pitchFamily="18" charset="0"/>
              </a:rPr>
              <a:t>，然后再消去该</a:t>
            </a:r>
            <a:r>
              <a:rPr lang="zh-CN" altLang="en-US" dirty="0" smtClean="0">
                <a:latin typeface="Times New Roman" pitchFamily="18" charset="0"/>
              </a:rPr>
              <a:t>存在量词</a:t>
            </a:r>
            <a:endParaRPr lang="zh-CN" altLang="en-US" dirty="0">
              <a:latin typeface="Times New Roman" pitchFamily="18" charset="0"/>
            </a:endParaRPr>
          </a:p>
          <a:p>
            <a:pPr marL="1257300" lvl="3" indent="0">
              <a:lnSpc>
                <a:spcPct val="120000"/>
              </a:lnSpc>
              <a:spcBef>
                <a:spcPts val="1800"/>
              </a:spcBef>
              <a:buNone/>
            </a:pPr>
            <a:r>
              <a:rPr lang="zh-CN" altLang="en-US" b="1" dirty="0">
                <a:solidFill>
                  <a:srgbClr val="00B050"/>
                </a:solidFill>
              </a:rPr>
              <a:t>例如</a:t>
            </a:r>
            <a:r>
              <a:rPr lang="zh-CN" altLang="en-US" b="1" dirty="0" smtClean="0">
                <a:solidFill>
                  <a:srgbClr val="00B050"/>
                </a:solidFill>
              </a:rPr>
              <a:t>， </a:t>
            </a:r>
            <a:r>
              <a:rPr lang="en-US" altLang="zh-CN" b="1" dirty="0">
                <a:solidFill>
                  <a:srgbClr val="00B050"/>
                </a:solidFill>
              </a:rPr>
              <a:t>(</a:t>
            </a:r>
            <a:r>
              <a:rPr lang="en-US" altLang="zh-CN" b="1" dirty="0">
                <a:solidFill>
                  <a:srgbClr val="00B050"/>
                </a:solidFill>
                <a:ea typeface="Batang" pitchFamily="18" charset="-127"/>
              </a:rPr>
              <a:t>∀</a:t>
            </a:r>
            <a:r>
              <a:rPr lang="en-US" altLang="zh-CN" b="1" dirty="0">
                <a:solidFill>
                  <a:srgbClr val="00B050"/>
                </a:solidFill>
              </a:rPr>
              <a:t>x)(</a:t>
            </a:r>
            <a:r>
              <a:rPr lang="en-US" altLang="zh-CN" b="1" dirty="0">
                <a:solidFill>
                  <a:srgbClr val="00B050"/>
                </a:solidFill>
                <a:ea typeface="Batang" pitchFamily="18" charset="-127"/>
              </a:rPr>
              <a:t>∃</a:t>
            </a:r>
            <a:r>
              <a:rPr lang="en-US" altLang="zh-CN" b="1" dirty="0">
                <a:solidFill>
                  <a:srgbClr val="00B050"/>
                </a:solidFill>
              </a:rPr>
              <a:t>y) (</a:t>
            </a:r>
            <a:r>
              <a:rPr lang="en-US" altLang="zh-CN" b="1" dirty="0">
                <a:solidFill>
                  <a:srgbClr val="00B050"/>
                </a:solidFill>
                <a:ea typeface="Batang" pitchFamily="18" charset="-127"/>
              </a:rPr>
              <a:t>∃</a:t>
            </a:r>
            <a:r>
              <a:rPr lang="en-US" altLang="zh-CN" b="1" dirty="0">
                <a:solidFill>
                  <a:srgbClr val="00B050"/>
                </a:solidFill>
              </a:rPr>
              <a:t>z)(﹁P(x</a:t>
            </a:r>
            <a:r>
              <a:rPr lang="zh-CN" altLang="en-US" b="1" dirty="0">
                <a:solidFill>
                  <a:srgbClr val="00B050"/>
                </a:solidFill>
              </a:rPr>
              <a:t>，</a:t>
            </a:r>
            <a:r>
              <a:rPr lang="en-US" altLang="zh-CN" b="1" dirty="0">
                <a:solidFill>
                  <a:srgbClr val="00B050"/>
                </a:solidFill>
              </a:rPr>
              <a:t>y)∨( Q(x</a:t>
            </a:r>
            <a:r>
              <a:rPr lang="zh-CN" altLang="en-US" b="1" dirty="0">
                <a:solidFill>
                  <a:srgbClr val="00B050"/>
                </a:solidFill>
              </a:rPr>
              <a:t>，</a:t>
            </a:r>
            <a:r>
              <a:rPr lang="en-US" altLang="zh-CN" b="1" dirty="0">
                <a:solidFill>
                  <a:srgbClr val="00B050"/>
                </a:solidFill>
              </a:rPr>
              <a:t>z) ∧﹁R(x</a:t>
            </a:r>
            <a:r>
              <a:rPr lang="zh-CN" altLang="en-US" b="1" dirty="0">
                <a:solidFill>
                  <a:srgbClr val="00B050"/>
                </a:solidFill>
              </a:rPr>
              <a:t>，</a:t>
            </a:r>
            <a:r>
              <a:rPr lang="en-US" altLang="zh-CN" b="1" dirty="0">
                <a:solidFill>
                  <a:srgbClr val="00B050"/>
                </a:solidFill>
              </a:rPr>
              <a:t>z)))</a:t>
            </a:r>
          </a:p>
          <a:p>
            <a:pPr marL="1257300" lvl="3" indent="0">
              <a:lnSpc>
                <a:spcPct val="120000"/>
              </a:lnSpc>
              <a:buNone/>
            </a:pPr>
            <a:r>
              <a:rPr lang="zh-CN" altLang="en-US" b="1" dirty="0" smtClean="0">
                <a:solidFill>
                  <a:srgbClr val="00B050"/>
                </a:solidFill>
              </a:rPr>
              <a:t>替换</a:t>
            </a:r>
            <a:r>
              <a:rPr lang="zh-CN" altLang="en-US" b="1" dirty="0">
                <a:solidFill>
                  <a:srgbClr val="00B050"/>
                </a:solidFill>
              </a:rPr>
              <a:t>后的式子</a:t>
            </a:r>
            <a:r>
              <a:rPr lang="zh-CN" altLang="en-US" b="1" dirty="0" smtClean="0">
                <a:solidFill>
                  <a:srgbClr val="00B050"/>
                </a:solidFill>
              </a:rPr>
              <a:t>为  </a:t>
            </a:r>
            <a:r>
              <a:rPr lang="en-US" altLang="zh-CN" b="1" dirty="0">
                <a:solidFill>
                  <a:srgbClr val="00B050"/>
                </a:solidFill>
              </a:rPr>
              <a:t>(∀x)(﹁P(</a:t>
            </a:r>
            <a:r>
              <a:rPr lang="en-US" altLang="zh-CN" b="1" dirty="0" err="1">
                <a:solidFill>
                  <a:srgbClr val="00B050"/>
                </a:solidFill>
              </a:rPr>
              <a:t>x,f</a:t>
            </a:r>
            <a:r>
              <a:rPr lang="en-US" altLang="zh-CN" b="1" dirty="0">
                <a:solidFill>
                  <a:srgbClr val="00B050"/>
                </a:solidFill>
              </a:rPr>
              <a:t>(x))∨(Q(</a:t>
            </a:r>
            <a:r>
              <a:rPr lang="en-US" altLang="zh-CN" b="1" dirty="0" err="1">
                <a:solidFill>
                  <a:srgbClr val="00B050"/>
                </a:solidFill>
              </a:rPr>
              <a:t>x,g</a:t>
            </a:r>
            <a:r>
              <a:rPr lang="en-US" altLang="zh-CN" b="1" dirty="0">
                <a:solidFill>
                  <a:srgbClr val="00B050"/>
                </a:solidFill>
              </a:rPr>
              <a:t>(x))∧﹁R(</a:t>
            </a:r>
            <a:r>
              <a:rPr lang="en-US" altLang="zh-CN" b="1" dirty="0" err="1">
                <a:solidFill>
                  <a:srgbClr val="00B050"/>
                </a:solidFill>
              </a:rPr>
              <a:t>x,g</a:t>
            </a:r>
            <a:r>
              <a:rPr lang="en-US" altLang="zh-CN" b="1" dirty="0">
                <a:solidFill>
                  <a:srgbClr val="00B050"/>
                </a:solidFill>
              </a:rPr>
              <a:t>(x))))</a:t>
            </a:r>
          </a:p>
        </p:txBody>
      </p:sp>
      <p:sp>
        <p:nvSpPr>
          <p:cNvPr id="6" name="Rectangle 2"/>
          <p:cNvSpPr>
            <a:spLocks noGrp="1" noChangeArrowheads="1"/>
          </p:cNvSpPr>
          <p:nvPr>
            <p:ph type="title"/>
          </p:nvPr>
        </p:nvSpPr>
        <p:spPr>
          <a:xfrm>
            <a:off x="468313" y="26035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noChangeArrowheads="1"/>
          </p:cNvSpPr>
          <p:nvPr>
            <p:ph type="body" sz="half" idx="1"/>
          </p:nvPr>
        </p:nvSpPr>
        <p:spPr>
          <a:xfrm>
            <a:off x="0" y="1052736"/>
            <a:ext cx="8820472" cy="5589587"/>
          </a:xfrm>
        </p:spPr>
        <p:txBody>
          <a:bodyPr/>
          <a:lstStyle/>
          <a:p>
            <a:pPr marL="0" indent="0">
              <a:spcBef>
                <a:spcPts val="600"/>
              </a:spcBef>
              <a:buNone/>
            </a:pPr>
            <a:r>
              <a:rPr lang="en-US" altLang="zh-CN" sz="2400" b="1" dirty="0" smtClean="0">
                <a:solidFill>
                  <a:srgbClr val="0000FF"/>
                </a:solidFill>
                <a:latin typeface="Times New Roman" pitchFamily="18" charset="0"/>
              </a:rPr>
              <a:t>(</a:t>
            </a:r>
            <a:r>
              <a:rPr lang="en-US" altLang="zh-CN" sz="2400" b="1" dirty="0">
                <a:solidFill>
                  <a:srgbClr val="0000FF"/>
                </a:solidFill>
                <a:latin typeface="Times New Roman" pitchFamily="18" charset="0"/>
              </a:rPr>
              <a:t>6) </a:t>
            </a:r>
            <a:r>
              <a:rPr lang="zh-CN" altLang="en-US" sz="2400" b="1" dirty="0">
                <a:solidFill>
                  <a:srgbClr val="0000FF"/>
                </a:solidFill>
                <a:latin typeface="Times New Roman" pitchFamily="18" charset="0"/>
              </a:rPr>
              <a:t>化为</a:t>
            </a:r>
            <a:r>
              <a:rPr lang="en-US" altLang="zh-CN" sz="2400" b="1" dirty="0" err="1">
                <a:solidFill>
                  <a:srgbClr val="0000FF"/>
                </a:solidFill>
                <a:latin typeface="Times New Roman" pitchFamily="18" charset="0"/>
              </a:rPr>
              <a:t>Skolem</a:t>
            </a:r>
            <a:r>
              <a:rPr lang="zh-CN" altLang="en-US" sz="2400" b="1" dirty="0">
                <a:solidFill>
                  <a:srgbClr val="0000FF"/>
                </a:solidFill>
                <a:latin typeface="Times New Roman" pitchFamily="18" charset="0"/>
              </a:rPr>
              <a:t>标准</a:t>
            </a:r>
            <a:r>
              <a:rPr lang="zh-CN" altLang="en-US" sz="2400" b="1" dirty="0" smtClean="0">
                <a:solidFill>
                  <a:srgbClr val="0000FF"/>
                </a:solidFill>
                <a:latin typeface="Times New Roman" pitchFamily="18" charset="0"/>
              </a:rPr>
              <a:t>形</a:t>
            </a:r>
            <a:endParaRPr lang="zh-CN" altLang="en-US" sz="2400" b="1" dirty="0">
              <a:solidFill>
                <a:srgbClr val="0000FF"/>
              </a:solidFill>
              <a:latin typeface="Times New Roman" pitchFamily="18" charset="0"/>
            </a:endParaRPr>
          </a:p>
          <a:p>
            <a:pPr marL="400050" lvl="1" indent="0">
              <a:spcBef>
                <a:spcPts val="600"/>
              </a:spcBef>
              <a:buNone/>
            </a:pPr>
            <a:r>
              <a:rPr lang="en-US" altLang="zh-CN" sz="2200" b="0" dirty="0" smtClean="0">
                <a:latin typeface="Times New Roman" pitchFamily="18" charset="0"/>
              </a:rPr>
              <a:t>   </a:t>
            </a:r>
            <a:r>
              <a:rPr lang="en-US" altLang="zh-CN" sz="2200" b="0" dirty="0" err="1" smtClean="0">
                <a:latin typeface="Times New Roman" pitchFamily="18" charset="0"/>
              </a:rPr>
              <a:t>Skolem</a:t>
            </a:r>
            <a:r>
              <a:rPr lang="zh-CN" altLang="en-US" sz="2200" b="0" dirty="0" smtClean="0">
                <a:latin typeface="Times New Roman" pitchFamily="18" charset="0"/>
              </a:rPr>
              <a:t>标准形</a:t>
            </a:r>
            <a:r>
              <a:rPr lang="en-US" altLang="zh-CN" sz="2200" b="0" dirty="0" smtClean="0">
                <a:latin typeface="Times New Roman" pitchFamily="18" charset="0"/>
              </a:rPr>
              <a:t>:  </a:t>
            </a:r>
            <a:r>
              <a:rPr lang="zh-CN" altLang="en-US" sz="2200" b="0" dirty="0" smtClean="0">
                <a:latin typeface="Times New Roman" pitchFamily="18" charset="0"/>
              </a:rPr>
              <a:t> </a:t>
            </a:r>
            <a:endParaRPr lang="en-US" altLang="zh-CN" sz="2200" b="0" dirty="0" smtClean="0">
              <a:latin typeface="Times New Roman" pitchFamily="18" charset="0"/>
            </a:endParaRPr>
          </a:p>
          <a:p>
            <a:pPr marL="400050" lvl="1" indent="0">
              <a:spcBef>
                <a:spcPts val="600"/>
              </a:spcBef>
              <a:buNone/>
            </a:pPr>
            <a:r>
              <a:rPr lang="en-US" altLang="zh-CN" sz="2200" b="0" dirty="0"/>
              <a:t>	</a:t>
            </a:r>
            <a:r>
              <a:rPr lang="en-US" altLang="zh-CN" sz="2200" b="0" dirty="0" smtClean="0"/>
              <a:t>	</a:t>
            </a:r>
            <a:r>
              <a:rPr lang="en-US" altLang="zh-CN" sz="2200" b="0" dirty="0" smtClean="0">
                <a:latin typeface="Times New Roman" pitchFamily="18" charset="0"/>
              </a:rPr>
              <a:t>(∀x</a:t>
            </a:r>
            <a:r>
              <a:rPr lang="en-US" altLang="zh-CN" sz="2200" b="0" baseline="-25000" dirty="0" smtClean="0">
                <a:latin typeface="Times New Roman" pitchFamily="18" charset="0"/>
              </a:rPr>
              <a:t>1</a:t>
            </a:r>
            <a:r>
              <a:rPr lang="en-US" altLang="zh-CN" sz="2200" b="0" dirty="0" smtClean="0">
                <a:latin typeface="Times New Roman" pitchFamily="18" charset="0"/>
              </a:rPr>
              <a:t>)…(∀</a:t>
            </a:r>
            <a:r>
              <a:rPr lang="en-US" altLang="zh-CN" sz="2200" b="0" dirty="0" err="1" smtClean="0">
                <a:latin typeface="Times New Roman" pitchFamily="18" charset="0"/>
              </a:rPr>
              <a:t>x</a:t>
            </a:r>
            <a:r>
              <a:rPr lang="en-US" altLang="zh-CN" sz="2200" b="0" baseline="-25000" dirty="0" err="1" smtClean="0">
                <a:latin typeface="Times New Roman" pitchFamily="18" charset="0"/>
              </a:rPr>
              <a:t>n</a:t>
            </a:r>
            <a:r>
              <a:rPr lang="en-US" altLang="zh-CN" sz="2200" b="0" dirty="0" smtClean="0">
                <a:latin typeface="Times New Roman" pitchFamily="18" charset="0"/>
              </a:rPr>
              <a:t>) M(x</a:t>
            </a:r>
            <a:r>
              <a:rPr lang="en-US" altLang="zh-CN" sz="2200" b="0" baseline="-25000" dirty="0" smtClean="0">
                <a:latin typeface="Times New Roman" pitchFamily="18" charset="0"/>
              </a:rPr>
              <a:t>1</a:t>
            </a:r>
            <a:r>
              <a:rPr lang="en-US" altLang="zh-CN" sz="2200" b="0" dirty="0" smtClean="0">
                <a:latin typeface="Times New Roman" pitchFamily="18" charset="0"/>
              </a:rPr>
              <a:t>,x</a:t>
            </a:r>
            <a:r>
              <a:rPr lang="en-US" altLang="zh-CN" sz="2200" b="0" baseline="-25000" dirty="0" smtClean="0">
                <a:latin typeface="Times New Roman" pitchFamily="18" charset="0"/>
              </a:rPr>
              <a:t>2</a:t>
            </a:r>
            <a:r>
              <a:rPr lang="en-US" altLang="zh-CN" sz="2200" b="0" dirty="0" smtClean="0">
                <a:latin typeface="Times New Roman" pitchFamily="18" charset="0"/>
              </a:rPr>
              <a:t>,……,</a:t>
            </a:r>
            <a:r>
              <a:rPr lang="en-US" altLang="zh-CN" sz="2200" b="0" dirty="0" err="1" smtClean="0">
                <a:latin typeface="Times New Roman" pitchFamily="18" charset="0"/>
              </a:rPr>
              <a:t>x</a:t>
            </a:r>
            <a:r>
              <a:rPr lang="en-US" altLang="zh-CN" sz="2200" b="0" baseline="-25000" dirty="0" err="1" smtClean="0">
                <a:latin typeface="Times New Roman" pitchFamily="18" charset="0"/>
              </a:rPr>
              <a:t>n</a:t>
            </a:r>
            <a:r>
              <a:rPr lang="en-US" altLang="zh-CN" sz="2200" b="0" dirty="0" smtClean="0">
                <a:latin typeface="Times New Roman" pitchFamily="18" charset="0"/>
              </a:rPr>
              <a:t>)</a:t>
            </a:r>
            <a:endParaRPr lang="en-US" altLang="zh-CN" sz="2200" b="0" dirty="0">
              <a:solidFill>
                <a:srgbClr val="7030A0"/>
              </a:solidFill>
            </a:endParaRPr>
          </a:p>
          <a:p>
            <a:pPr marL="400050" lvl="1" indent="0">
              <a:spcBef>
                <a:spcPts val="600"/>
              </a:spcBef>
              <a:buNone/>
            </a:pPr>
            <a:endParaRPr lang="zh-CN" altLang="en-US" sz="800" b="0" dirty="0" smtClean="0">
              <a:solidFill>
                <a:srgbClr val="7030A0"/>
              </a:solidFill>
              <a:latin typeface="Times New Roman" pitchFamily="18" charset="0"/>
            </a:endParaRPr>
          </a:p>
          <a:p>
            <a:pPr marL="400050" lvl="1" indent="0">
              <a:spcBef>
                <a:spcPts val="600"/>
              </a:spcBef>
              <a:buNone/>
            </a:pPr>
            <a:r>
              <a:rPr lang="en-US" altLang="zh-CN" sz="2200" b="1" dirty="0" smtClean="0">
                <a:solidFill>
                  <a:srgbClr val="FF9900"/>
                </a:solidFill>
                <a:effectLst>
                  <a:outerShdw blurRad="38100" dist="38100" dir="2700000" algn="tl">
                    <a:srgbClr val="000000">
                      <a:alpha val="43137"/>
                    </a:srgbClr>
                  </a:outerShdw>
                </a:effectLst>
                <a:latin typeface="Times New Roman" pitchFamily="18" charset="0"/>
              </a:rPr>
              <a:t>   </a:t>
            </a:r>
            <a:r>
              <a:rPr lang="zh-CN" altLang="en-US" sz="2200" b="1" dirty="0" smtClean="0">
                <a:solidFill>
                  <a:srgbClr val="FF9900"/>
                </a:solidFill>
                <a:effectLst>
                  <a:outerShdw blurRad="38100" dist="38100" dir="2700000" algn="tl">
                    <a:srgbClr val="000000">
                      <a:alpha val="43137"/>
                    </a:srgbClr>
                  </a:outerShdw>
                </a:effectLst>
                <a:latin typeface="Times New Roman" pitchFamily="18" charset="0"/>
              </a:rPr>
              <a:t>把谓词公式化为</a:t>
            </a:r>
            <a:r>
              <a:rPr lang="en-US" altLang="zh-CN" sz="2200" b="1" dirty="0" err="1">
                <a:solidFill>
                  <a:srgbClr val="FF9900"/>
                </a:solidFill>
                <a:effectLst>
                  <a:outerShdw blurRad="38100" dist="38100" dir="2700000" algn="tl">
                    <a:srgbClr val="000000">
                      <a:alpha val="43137"/>
                    </a:srgbClr>
                  </a:outerShdw>
                </a:effectLst>
                <a:latin typeface="Times New Roman" pitchFamily="18" charset="0"/>
              </a:rPr>
              <a:t>Skolem</a:t>
            </a:r>
            <a:r>
              <a:rPr lang="zh-CN" altLang="en-US" sz="2200" b="1" dirty="0">
                <a:solidFill>
                  <a:srgbClr val="FF9900"/>
                </a:solidFill>
                <a:effectLst>
                  <a:outerShdw blurRad="38100" dist="38100" dir="2700000" algn="tl">
                    <a:srgbClr val="000000">
                      <a:alpha val="43137"/>
                    </a:srgbClr>
                  </a:outerShdw>
                </a:effectLst>
                <a:latin typeface="Times New Roman" pitchFamily="18" charset="0"/>
              </a:rPr>
              <a:t>标准形需要使用以下等价关系</a:t>
            </a:r>
          </a:p>
          <a:p>
            <a:pPr marL="400050" lvl="1" indent="0">
              <a:spcBef>
                <a:spcPts val="600"/>
              </a:spcBef>
              <a:buNone/>
            </a:pPr>
            <a:r>
              <a:rPr lang="zh-CN" altLang="en-US" sz="2200" b="1" dirty="0">
                <a:solidFill>
                  <a:srgbClr val="FF9900"/>
                </a:solidFill>
                <a:effectLst>
                  <a:outerShdw blurRad="38100" dist="38100" dir="2700000" algn="tl">
                    <a:srgbClr val="000000">
                      <a:alpha val="43137"/>
                    </a:srgbClr>
                  </a:outerShdw>
                </a:effectLst>
                <a:latin typeface="Times New Roman" pitchFamily="18" charset="0"/>
              </a:rPr>
              <a:t>        </a:t>
            </a:r>
            <a:r>
              <a:rPr lang="en-US" altLang="zh-CN" sz="2200" b="1" dirty="0" smtClean="0">
                <a:solidFill>
                  <a:srgbClr val="FF9900"/>
                </a:solidFill>
                <a:effectLst>
                  <a:outerShdw blurRad="38100" dist="38100" dir="2700000" algn="tl">
                    <a:srgbClr val="000000">
                      <a:alpha val="43137"/>
                    </a:srgbClr>
                  </a:outerShdw>
                </a:effectLst>
                <a:latin typeface="Times New Roman" pitchFamily="18" charset="0"/>
              </a:rPr>
              <a:t>        P</a:t>
            </a:r>
            <a:r>
              <a:rPr lang="en-US" altLang="zh-CN" sz="2200" b="1" dirty="0">
                <a:solidFill>
                  <a:srgbClr val="FF9900"/>
                </a:solidFill>
                <a:effectLst>
                  <a:outerShdw blurRad="38100" dist="38100" dir="2700000" algn="tl">
                    <a:srgbClr val="000000">
                      <a:alpha val="43137"/>
                    </a:srgbClr>
                  </a:outerShdw>
                </a:effectLst>
                <a:latin typeface="Times New Roman" pitchFamily="18" charset="0"/>
              </a:rPr>
              <a:t>∨(Q∧R) ⇔ (P∨Q)∧(P∨R)</a:t>
            </a:r>
          </a:p>
          <a:p>
            <a:pPr marL="800100" lvl="2" indent="0">
              <a:spcBef>
                <a:spcPts val="600"/>
              </a:spcBef>
              <a:buNone/>
            </a:pPr>
            <a:r>
              <a:rPr lang="zh-CN" altLang="en-US" sz="2000" b="1" dirty="0">
                <a:solidFill>
                  <a:srgbClr val="00B050"/>
                </a:solidFill>
                <a:latin typeface="Times New Roman" pitchFamily="18" charset="0"/>
              </a:rPr>
              <a:t>例如</a:t>
            </a:r>
            <a:r>
              <a:rPr lang="zh-CN" altLang="en-US" sz="2000" b="1" dirty="0" smtClean="0">
                <a:solidFill>
                  <a:srgbClr val="00B050"/>
                </a:solidFill>
                <a:latin typeface="Times New Roman" pitchFamily="18" charset="0"/>
              </a:rPr>
              <a:t>，</a:t>
            </a:r>
            <a:r>
              <a:rPr lang="zh-CN" altLang="en-US" sz="2000" b="1" dirty="0">
                <a:solidFill>
                  <a:srgbClr val="00B050"/>
                </a:solidFill>
              </a:rPr>
              <a:t>为 </a:t>
            </a:r>
            <a:r>
              <a:rPr lang="en-US" altLang="zh-CN" sz="2000" b="1" dirty="0" smtClean="0">
                <a:solidFill>
                  <a:srgbClr val="00B050"/>
                </a:solidFill>
              </a:rPr>
              <a:t>(</a:t>
            </a:r>
            <a:r>
              <a:rPr lang="en-US" altLang="zh-CN" sz="2000" b="1" dirty="0">
                <a:solidFill>
                  <a:srgbClr val="00B050"/>
                </a:solidFill>
              </a:rPr>
              <a:t>∀x)(﹁P(</a:t>
            </a:r>
            <a:r>
              <a:rPr lang="en-US" altLang="zh-CN" sz="2000" b="1" dirty="0" err="1">
                <a:solidFill>
                  <a:srgbClr val="00B050"/>
                </a:solidFill>
              </a:rPr>
              <a:t>x,f</a:t>
            </a:r>
            <a:r>
              <a:rPr lang="en-US" altLang="zh-CN" sz="2000" b="1" dirty="0">
                <a:solidFill>
                  <a:srgbClr val="00B050"/>
                </a:solidFill>
              </a:rPr>
              <a:t>(x))∨(Q(</a:t>
            </a:r>
            <a:r>
              <a:rPr lang="en-US" altLang="zh-CN" sz="2000" b="1" dirty="0" err="1">
                <a:solidFill>
                  <a:srgbClr val="00B050"/>
                </a:solidFill>
              </a:rPr>
              <a:t>x,g</a:t>
            </a:r>
            <a:r>
              <a:rPr lang="en-US" altLang="zh-CN" sz="2000" b="1" dirty="0">
                <a:solidFill>
                  <a:srgbClr val="00B050"/>
                </a:solidFill>
              </a:rPr>
              <a:t>(x))∧﹁R(</a:t>
            </a:r>
            <a:r>
              <a:rPr lang="en-US" altLang="zh-CN" sz="2000" b="1" dirty="0" err="1">
                <a:solidFill>
                  <a:srgbClr val="00B050"/>
                </a:solidFill>
              </a:rPr>
              <a:t>x,g</a:t>
            </a:r>
            <a:r>
              <a:rPr lang="en-US" altLang="zh-CN" sz="2000" b="1" dirty="0">
                <a:solidFill>
                  <a:srgbClr val="00B050"/>
                </a:solidFill>
              </a:rPr>
              <a:t>(x</a:t>
            </a:r>
            <a:r>
              <a:rPr lang="en-US" altLang="zh-CN" sz="2000" b="1" dirty="0" smtClean="0">
                <a:solidFill>
                  <a:srgbClr val="00B050"/>
                </a:solidFill>
              </a:rPr>
              <a:t>)))) </a:t>
            </a:r>
            <a:r>
              <a:rPr lang="zh-CN" altLang="en-US" sz="2000" b="1" dirty="0" smtClean="0">
                <a:solidFill>
                  <a:srgbClr val="00B050"/>
                </a:solidFill>
              </a:rPr>
              <a:t>化为</a:t>
            </a:r>
            <a:r>
              <a:rPr lang="en-US" altLang="zh-CN" sz="2000" b="1" dirty="0" err="1" smtClean="0">
                <a:solidFill>
                  <a:srgbClr val="00B050"/>
                </a:solidFill>
                <a:latin typeface="Times New Roman" pitchFamily="18" charset="0"/>
              </a:rPr>
              <a:t>Skolem</a:t>
            </a:r>
            <a:r>
              <a:rPr lang="zh-CN" altLang="en-US" sz="2000" b="1" dirty="0" smtClean="0">
                <a:solidFill>
                  <a:srgbClr val="00B050"/>
                </a:solidFill>
                <a:latin typeface="Times New Roman" pitchFamily="18" charset="0"/>
              </a:rPr>
              <a:t>标准</a:t>
            </a:r>
            <a:r>
              <a:rPr lang="en-US" altLang="zh-CN" sz="2000" b="1" dirty="0" smtClean="0">
                <a:solidFill>
                  <a:srgbClr val="00B050"/>
                </a:solidFill>
                <a:latin typeface="Times New Roman" pitchFamily="18" charset="0"/>
              </a:rPr>
              <a:t>  </a:t>
            </a:r>
            <a:r>
              <a:rPr lang="zh-CN" altLang="en-US" sz="2000" b="1" dirty="0" smtClean="0">
                <a:solidFill>
                  <a:srgbClr val="00B050"/>
                </a:solidFill>
                <a:latin typeface="Times New Roman" pitchFamily="18" charset="0"/>
              </a:rPr>
              <a:t>形后为  </a:t>
            </a:r>
            <a:r>
              <a:rPr lang="en-US" altLang="zh-CN" sz="2000" b="1" dirty="0">
                <a:solidFill>
                  <a:srgbClr val="00B050"/>
                </a:solidFill>
                <a:latin typeface="Times New Roman" pitchFamily="18" charset="0"/>
              </a:rPr>
              <a:t>(∀x)((﹁P(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(x))∨Q(</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(x))∨﹁R(</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a:t>
            </a:r>
          </a:p>
          <a:p>
            <a:pPr marL="0" indent="0">
              <a:spcBef>
                <a:spcPts val="1800"/>
              </a:spcBef>
              <a:buNone/>
            </a:pPr>
            <a:r>
              <a:rPr lang="en-US" altLang="zh-CN" sz="2400" dirty="0">
                <a:solidFill>
                  <a:srgbClr val="0000FF"/>
                </a:solidFill>
                <a:latin typeface="Times New Roman" pitchFamily="18" charset="0"/>
              </a:rPr>
              <a:t>(7) </a:t>
            </a:r>
            <a:r>
              <a:rPr lang="zh-CN" altLang="en-US" sz="2400" dirty="0">
                <a:solidFill>
                  <a:srgbClr val="0000FF"/>
                </a:solidFill>
                <a:latin typeface="Times New Roman" pitchFamily="18" charset="0"/>
              </a:rPr>
              <a:t>消去全称量词</a:t>
            </a:r>
          </a:p>
          <a:p>
            <a:pPr lvl="1" indent="-342900">
              <a:spcBef>
                <a:spcPts val="600"/>
              </a:spcBef>
            </a:pPr>
            <a:r>
              <a:rPr lang="zh-CN" altLang="en-US" sz="2200" b="0" dirty="0" smtClean="0">
                <a:latin typeface="Times New Roman" pitchFamily="18" charset="0"/>
              </a:rPr>
              <a:t>由于</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母式中的全部变元均受全称量词的约束</a:t>
            </a:r>
            <a:r>
              <a:rPr lang="zh-CN" altLang="en-US" sz="2200" b="0" dirty="0">
                <a:latin typeface="Times New Roman" pitchFamily="18" charset="0"/>
              </a:rPr>
              <a:t>，并且全称量词的</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次序已无关紧要</a:t>
            </a:r>
            <a:r>
              <a:rPr lang="zh-CN" altLang="en-US" sz="2200" b="0" dirty="0">
                <a:latin typeface="Times New Roman" pitchFamily="18" charset="0"/>
              </a:rPr>
              <a:t>，因此</a:t>
            </a:r>
            <a:r>
              <a:rPr lang="zh-CN" altLang="en-US" sz="2200" dirty="0">
                <a:solidFill>
                  <a:srgbClr val="FF9900"/>
                </a:solidFill>
                <a:effectLst>
                  <a:outerShdw blurRad="38100" dist="38100" dir="2700000" algn="tl">
                    <a:srgbClr val="000000">
                      <a:alpha val="43137"/>
                    </a:srgbClr>
                  </a:outerShdw>
                </a:effectLst>
                <a:latin typeface="Times New Roman" pitchFamily="18" charset="0"/>
              </a:rPr>
              <a:t>可以省掉全称量词</a:t>
            </a:r>
            <a:r>
              <a:rPr lang="zh-CN" altLang="en-US" sz="2200" b="0" dirty="0" smtClean="0">
                <a:latin typeface="Times New Roman" pitchFamily="18" charset="0"/>
              </a:rPr>
              <a:t>。</a:t>
            </a:r>
            <a:endParaRPr lang="en-US" altLang="zh-CN" sz="2200" b="0" dirty="0" smtClean="0">
              <a:latin typeface="Times New Roman" pitchFamily="18" charset="0"/>
            </a:endParaRPr>
          </a:p>
          <a:p>
            <a:pPr lvl="1" indent="-342900">
              <a:spcBef>
                <a:spcPts val="600"/>
              </a:spcBef>
            </a:pPr>
            <a:r>
              <a:rPr lang="zh-CN" altLang="en-US" sz="2200" dirty="0" smtClean="0">
                <a:solidFill>
                  <a:srgbClr val="FF0000"/>
                </a:solidFill>
                <a:latin typeface="Times New Roman" pitchFamily="18" charset="0"/>
              </a:rPr>
              <a:t>剩下</a:t>
            </a:r>
            <a:r>
              <a:rPr lang="zh-CN" altLang="en-US" sz="2200" dirty="0">
                <a:solidFill>
                  <a:srgbClr val="FF0000"/>
                </a:solidFill>
                <a:latin typeface="Times New Roman" pitchFamily="18" charset="0"/>
              </a:rPr>
              <a:t>的母式，仍假设其变元是被全称量词量化的</a:t>
            </a:r>
            <a:r>
              <a:rPr lang="zh-CN" altLang="en-US" sz="2200" b="0" dirty="0">
                <a:latin typeface="Times New Roman" pitchFamily="18" charset="0"/>
              </a:rPr>
              <a:t>。</a:t>
            </a:r>
          </a:p>
          <a:p>
            <a:pPr marL="800100" lvl="2" indent="0">
              <a:spcBef>
                <a:spcPts val="1200"/>
              </a:spcBef>
              <a:buNone/>
            </a:pPr>
            <a:r>
              <a:rPr lang="zh-CN" altLang="en-US" sz="2000" b="1" dirty="0" smtClean="0">
                <a:solidFill>
                  <a:srgbClr val="00B050"/>
                </a:solidFill>
                <a:latin typeface="Times New Roman" pitchFamily="18" charset="0"/>
              </a:rPr>
              <a:t>例如，</a:t>
            </a:r>
            <a:r>
              <a:rPr lang="en-US" altLang="zh-CN" sz="2000" b="1" dirty="0">
                <a:solidFill>
                  <a:srgbClr val="00B050"/>
                </a:solidFill>
              </a:rPr>
              <a:t>(∀x)((﹁P(</a:t>
            </a:r>
            <a:r>
              <a:rPr lang="en-US" altLang="zh-CN" sz="2000" b="1" dirty="0" err="1">
                <a:solidFill>
                  <a:srgbClr val="00B050"/>
                </a:solidFill>
              </a:rPr>
              <a:t>x,f</a:t>
            </a:r>
            <a:r>
              <a:rPr lang="en-US" altLang="zh-CN" sz="2000" b="1" dirty="0">
                <a:solidFill>
                  <a:srgbClr val="00B050"/>
                </a:solidFill>
              </a:rPr>
              <a:t>(x))∨Q(</a:t>
            </a:r>
            <a:r>
              <a:rPr lang="en-US" altLang="zh-CN" sz="2000" b="1" dirty="0" err="1">
                <a:solidFill>
                  <a:srgbClr val="00B050"/>
                </a:solidFill>
              </a:rPr>
              <a:t>x,g</a:t>
            </a:r>
            <a:r>
              <a:rPr lang="en-US" altLang="zh-CN" sz="2000" b="1" dirty="0">
                <a:solidFill>
                  <a:srgbClr val="00B050"/>
                </a:solidFill>
              </a:rPr>
              <a:t>(x))∧(﹁P(</a:t>
            </a:r>
            <a:r>
              <a:rPr lang="en-US" altLang="zh-CN" sz="2000" b="1" dirty="0" err="1">
                <a:solidFill>
                  <a:srgbClr val="00B050"/>
                </a:solidFill>
              </a:rPr>
              <a:t>x,f</a:t>
            </a:r>
            <a:r>
              <a:rPr lang="en-US" altLang="zh-CN" sz="2000" b="1" dirty="0">
                <a:solidFill>
                  <a:srgbClr val="00B050"/>
                </a:solidFill>
              </a:rPr>
              <a:t>(x))∨﹁R(</a:t>
            </a:r>
            <a:r>
              <a:rPr lang="en-US" altLang="zh-CN" sz="2000" b="1" dirty="0" err="1">
                <a:solidFill>
                  <a:srgbClr val="00B050"/>
                </a:solidFill>
              </a:rPr>
              <a:t>x,g</a:t>
            </a:r>
            <a:r>
              <a:rPr lang="en-US" altLang="zh-CN" sz="2000" b="1" dirty="0">
                <a:solidFill>
                  <a:srgbClr val="00B050"/>
                </a:solidFill>
              </a:rPr>
              <a:t>(x</a:t>
            </a:r>
            <a:r>
              <a:rPr lang="en-US" altLang="zh-CN" sz="2000" b="1" dirty="0" smtClean="0">
                <a:solidFill>
                  <a:srgbClr val="00B050"/>
                </a:solidFill>
              </a:rPr>
              <a:t>)))) </a:t>
            </a:r>
            <a:r>
              <a:rPr lang="zh-CN" altLang="en-US" sz="2000" b="1" dirty="0" smtClean="0">
                <a:solidFill>
                  <a:srgbClr val="00B050"/>
                </a:solidFill>
                <a:latin typeface="Times New Roman" pitchFamily="18" charset="0"/>
              </a:rPr>
              <a:t>消</a:t>
            </a:r>
            <a:r>
              <a:rPr lang="zh-CN" altLang="en-US" sz="2000" b="1" dirty="0">
                <a:solidFill>
                  <a:srgbClr val="00B050"/>
                </a:solidFill>
                <a:latin typeface="Times New Roman" pitchFamily="18" charset="0"/>
              </a:rPr>
              <a:t>去全称量词后</a:t>
            </a:r>
            <a:r>
              <a:rPr lang="zh-CN" altLang="en-US" sz="2000" b="1" dirty="0" smtClean="0">
                <a:solidFill>
                  <a:srgbClr val="00B050"/>
                </a:solidFill>
                <a:latin typeface="Times New Roman" pitchFamily="18" charset="0"/>
              </a:rPr>
              <a:t>为 </a:t>
            </a:r>
            <a:r>
              <a:rPr lang="en-US" altLang="zh-CN" sz="2000" b="1" dirty="0">
                <a:solidFill>
                  <a:srgbClr val="00B050"/>
                </a:solidFill>
                <a:latin typeface="Times New Roman" pitchFamily="18" charset="0"/>
              </a:rPr>
              <a:t>(﹁P(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(x))∨Q(</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 ∧(﹁P(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(x))∨﹁R(</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a:t>
            </a:r>
          </a:p>
        </p:txBody>
      </p:sp>
      <p:sp>
        <p:nvSpPr>
          <p:cNvPr id="6" name="Rectangle 2"/>
          <p:cNvSpPr>
            <a:spLocks noGrp="1" noChangeArrowheads="1"/>
          </p:cNvSpPr>
          <p:nvPr>
            <p:ph type="title"/>
          </p:nvPr>
        </p:nvSpPr>
        <p:spPr>
          <a:xfrm>
            <a:off x="467544" y="18864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grpSp>
        <p:nvGrpSpPr>
          <p:cNvPr id="9" name="组合 8"/>
          <p:cNvGrpSpPr/>
          <p:nvPr/>
        </p:nvGrpSpPr>
        <p:grpSpPr>
          <a:xfrm>
            <a:off x="3419872" y="1336702"/>
            <a:ext cx="5472608" cy="1012178"/>
            <a:chOff x="3419872" y="1336702"/>
            <a:chExt cx="5472608" cy="1012178"/>
          </a:xfrm>
        </p:grpSpPr>
        <p:sp>
          <p:nvSpPr>
            <p:cNvPr id="3" name="矩形 2"/>
            <p:cNvSpPr/>
            <p:nvPr/>
          </p:nvSpPr>
          <p:spPr>
            <a:xfrm>
              <a:off x="3419872" y="1916832"/>
              <a:ext cx="2088232" cy="432048"/>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5508104" y="1556792"/>
              <a:ext cx="792088" cy="360040"/>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00192" y="1336702"/>
              <a:ext cx="2592288" cy="400110"/>
            </a:xfrm>
            <a:prstGeom prst="rect">
              <a:avLst/>
            </a:prstGeom>
            <a:noFill/>
          </p:spPr>
          <p:txBody>
            <a:bodyPr wrap="square" rtlCol="0">
              <a:spAutoFit/>
            </a:bodyPr>
            <a:lstStyle/>
            <a:p>
              <a:r>
                <a:rPr lang="zh-CN" altLang="en-US" b="1" dirty="0" smtClean="0">
                  <a:solidFill>
                    <a:srgbClr val="FF00FF"/>
                  </a:solidFill>
                  <a:effectLst>
                    <a:outerShdw blurRad="38100" dist="38100" dir="2700000" algn="tl">
                      <a:srgbClr val="000000">
                        <a:alpha val="43137"/>
                      </a:srgbClr>
                    </a:outerShdw>
                  </a:effectLst>
                </a:rPr>
                <a:t>母式：子句的合取式</a:t>
              </a:r>
              <a:endParaRPr lang="zh-CN" altLang="en-US" b="1" dirty="0">
                <a:solidFill>
                  <a:srgbClr val="FF00FF"/>
                </a:solidFill>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2771">
                                            <p:txEl>
                                              <p:pRg st="7" end="7"/>
                                            </p:txEl>
                                          </p:spTgt>
                                        </p:tgtEl>
                                        <p:attrNameLst>
                                          <p:attrName>style.visibility</p:attrName>
                                        </p:attrNameLst>
                                      </p:cBhvr>
                                      <p:to>
                                        <p:strVal val="visible"/>
                                      </p:to>
                                    </p:set>
                                    <p:animEffect transition="in" filter="fade">
                                      <p:cBhvr>
                                        <p:cTn id="11" dur="500"/>
                                        <p:tgtEl>
                                          <p:spTgt spid="672771">
                                            <p:txEl>
                                              <p:pRg st="7" end="7"/>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672771">
                                            <p:txEl>
                                              <p:pRg st="8" end="8"/>
                                            </p:txEl>
                                          </p:spTgt>
                                        </p:tgtEl>
                                        <p:attrNameLst>
                                          <p:attrName>style.visibility</p:attrName>
                                        </p:attrNameLst>
                                      </p:cBhvr>
                                      <p:to>
                                        <p:strVal val="visible"/>
                                      </p:to>
                                    </p:set>
                                    <p:animEffect transition="in" filter="fade">
                                      <p:cBhvr>
                                        <p:cTn id="14" dur="500"/>
                                        <p:tgtEl>
                                          <p:spTgt spid="672771">
                                            <p:txEl>
                                              <p:pRg st="8" end="8"/>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72771">
                                            <p:txEl>
                                              <p:pRg st="9" end="9"/>
                                            </p:txEl>
                                          </p:spTgt>
                                        </p:tgtEl>
                                        <p:attrNameLst>
                                          <p:attrName>style.visibility</p:attrName>
                                        </p:attrNameLst>
                                      </p:cBhvr>
                                      <p:to>
                                        <p:strVal val="visible"/>
                                      </p:to>
                                    </p:set>
                                    <p:animEffect transition="in" filter="fade">
                                      <p:cBhvr>
                                        <p:cTn id="17" dur="500"/>
                                        <p:tgtEl>
                                          <p:spTgt spid="672771">
                                            <p:txEl>
                                              <p:pRg st="9" end="9"/>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72771">
                                            <p:txEl>
                                              <p:pRg st="10" end="10"/>
                                            </p:txEl>
                                          </p:spTgt>
                                        </p:tgtEl>
                                        <p:attrNameLst>
                                          <p:attrName>style.visibility</p:attrName>
                                        </p:attrNameLst>
                                      </p:cBhvr>
                                      <p:to>
                                        <p:strVal val="visible"/>
                                      </p:to>
                                    </p:set>
                                    <p:animEffect transition="in" filter="fade">
                                      <p:cBhvr>
                                        <p:cTn id="20" dur="500"/>
                                        <p:tgtEl>
                                          <p:spTgt spid="67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57200" y="115888"/>
            <a:ext cx="8229600" cy="865187"/>
          </a:xfrm>
        </p:spPr>
        <p:txBody>
          <a:bodyPr/>
          <a:lstStyle/>
          <a:p>
            <a:r>
              <a:rPr lang="zh-CN" altLang="en-US" b="1" dirty="0" smtClean="0">
                <a:latin typeface="Times New Roman" pitchFamily="18" charset="0"/>
              </a:rPr>
              <a:t>什么</a:t>
            </a:r>
            <a:r>
              <a:rPr lang="zh-CN" altLang="en-US" b="1" dirty="0">
                <a:latin typeface="Times New Roman" pitchFamily="18" charset="0"/>
              </a:rPr>
              <a:t>是推理</a:t>
            </a:r>
          </a:p>
        </p:txBody>
      </p:sp>
      <p:sp>
        <p:nvSpPr>
          <p:cNvPr id="628739" name="Rectangle 3"/>
          <p:cNvSpPr>
            <a:spLocks noGrp="1" noChangeArrowheads="1"/>
          </p:cNvSpPr>
          <p:nvPr>
            <p:ph type="body" idx="1"/>
          </p:nvPr>
        </p:nvSpPr>
        <p:spPr>
          <a:xfrm>
            <a:off x="179389" y="1196975"/>
            <a:ext cx="8641084" cy="5661025"/>
          </a:xfrm>
        </p:spPr>
        <p:txBody>
          <a:bodyPr/>
          <a:lstStyle/>
          <a:p>
            <a:pPr>
              <a:spcBef>
                <a:spcPts val="600"/>
              </a:spcBef>
            </a:pPr>
            <a:r>
              <a:rPr lang="zh-CN" altLang="en-US" b="1" dirty="0" smtClean="0">
                <a:solidFill>
                  <a:srgbClr val="0000CC"/>
                </a:solidFill>
              </a:rPr>
              <a:t>推理</a:t>
            </a:r>
            <a:r>
              <a:rPr lang="zh-CN" altLang="en-US" b="1" dirty="0" smtClean="0"/>
              <a:t>是</a:t>
            </a:r>
            <a:r>
              <a:rPr lang="zh-CN" altLang="en-US" b="1" dirty="0"/>
              <a:t>指按照某种策略从已知事实出发去推出结论的过程。</a:t>
            </a:r>
          </a:p>
          <a:p>
            <a:pPr lvl="1">
              <a:spcBef>
                <a:spcPts val="600"/>
              </a:spcBef>
            </a:pPr>
            <a:r>
              <a:rPr lang="zh-CN" altLang="en-US" b="1" dirty="0" smtClean="0"/>
              <a:t>推理</a:t>
            </a:r>
            <a:r>
              <a:rPr lang="zh-CN" altLang="en-US" b="1" dirty="0"/>
              <a:t>所用的事实：</a:t>
            </a:r>
          </a:p>
          <a:p>
            <a:pPr lvl="2">
              <a:spcBef>
                <a:spcPts val="600"/>
              </a:spcBef>
            </a:pPr>
            <a:r>
              <a:rPr lang="zh-CN" altLang="en-US" b="1" dirty="0" smtClean="0">
                <a:solidFill>
                  <a:srgbClr val="0000FF"/>
                </a:solidFill>
              </a:rPr>
              <a:t>初始</a:t>
            </a:r>
            <a:r>
              <a:rPr lang="zh-CN" altLang="en-US" b="1" dirty="0">
                <a:solidFill>
                  <a:srgbClr val="0000FF"/>
                </a:solidFill>
              </a:rPr>
              <a:t>证据：</a:t>
            </a:r>
            <a:r>
              <a:rPr lang="zh-CN" altLang="en-US" dirty="0"/>
              <a:t>推理前用户提供的</a:t>
            </a:r>
          </a:p>
          <a:p>
            <a:pPr lvl="2">
              <a:spcBef>
                <a:spcPts val="600"/>
              </a:spcBef>
            </a:pPr>
            <a:r>
              <a:rPr lang="zh-CN" altLang="en-US" b="1" dirty="0">
                <a:solidFill>
                  <a:srgbClr val="0000FF"/>
                </a:solidFill>
              </a:rPr>
              <a:t>中间结论：</a:t>
            </a:r>
            <a:r>
              <a:rPr lang="zh-CN" altLang="en-US" dirty="0"/>
              <a:t>推理过程中所得到的</a:t>
            </a:r>
          </a:p>
          <a:p>
            <a:pPr lvl="1">
              <a:spcBef>
                <a:spcPts val="600"/>
              </a:spcBef>
            </a:pPr>
            <a:r>
              <a:rPr lang="zh-CN" altLang="en-US" b="1" dirty="0" smtClean="0">
                <a:solidFill>
                  <a:srgbClr val="006600"/>
                </a:solidFill>
              </a:rPr>
              <a:t>推理</a:t>
            </a:r>
            <a:r>
              <a:rPr lang="zh-CN" altLang="en-US" b="1" dirty="0">
                <a:solidFill>
                  <a:srgbClr val="006600"/>
                </a:solidFill>
              </a:rPr>
              <a:t>过程：</a:t>
            </a:r>
            <a:r>
              <a:rPr lang="zh-CN" altLang="en-US" b="1" dirty="0">
                <a:solidFill>
                  <a:srgbClr val="0000CC"/>
                </a:solidFill>
              </a:rPr>
              <a:t>由推理机来</a:t>
            </a:r>
            <a:r>
              <a:rPr lang="zh-CN" altLang="en-US" b="1" dirty="0" smtClean="0">
                <a:solidFill>
                  <a:srgbClr val="0000CC"/>
                </a:solidFill>
              </a:rPr>
              <a:t>完成</a:t>
            </a:r>
            <a:endParaRPr lang="zh-CN" altLang="en-US" b="1" dirty="0">
              <a:solidFill>
                <a:srgbClr val="0000CC"/>
              </a:solidFill>
            </a:endParaRPr>
          </a:p>
          <a:p>
            <a:pPr>
              <a:spcBef>
                <a:spcPts val="3000"/>
              </a:spcBef>
            </a:pPr>
            <a:r>
              <a:rPr lang="zh-CN" altLang="en-US" b="1" dirty="0" smtClean="0">
                <a:solidFill>
                  <a:srgbClr val="A50021"/>
                </a:solidFill>
              </a:rPr>
              <a:t>推理</a:t>
            </a:r>
            <a:r>
              <a:rPr lang="zh-CN" altLang="en-US" b="1" dirty="0">
                <a:solidFill>
                  <a:srgbClr val="A50021"/>
                </a:solidFill>
              </a:rPr>
              <a:t>的两个基本问题</a:t>
            </a:r>
          </a:p>
          <a:p>
            <a:pPr lvl="1">
              <a:spcBef>
                <a:spcPts val="1200"/>
              </a:spcBef>
            </a:pPr>
            <a:r>
              <a:rPr lang="zh-CN" altLang="en-US" b="1" dirty="0" smtClean="0">
                <a:solidFill>
                  <a:srgbClr val="0000FF"/>
                </a:solidFill>
              </a:rPr>
              <a:t>推理的方法：</a:t>
            </a:r>
            <a:r>
              <a:rPr lang="zh-CN" altLang="en-US" dirty="0" smtClean="0"/>
              <a:t>解决</a:t>
            </a:r>
            <a:r>
              <a:rPr lang="zh-CN" altLang="en-US" dirty="0"/>
              <a:t>前提和结论的逻辑关系，不确定性传递</a:t>
            </a:r>
          </a:p>
          <a:p>
            <a:pPr lvl="1">
              <a:spcBef>
                <a:spcPts val="1200"/>
              </a:spcBef>
            </a:pPr>
            <a:r>
              <a:rPr lang="zh-CN" altLang="en-US" b="1" dirty="0">
                <a:solidFill>
                  <a:srgbClr val="0000FF"/>
                </a:solidFill>
              </a:rPr>
              <a:t>推理的控制策略：</a:t>
            </a:r>
            <a:r>
              <a:rPr lang="zh-CN" altLang="en-US" dirty="0"/>
              <a:t>解决推理方向，冲突消解策略</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5" name="Rectangle 3"/>
          <p:cNvSpPr>
            <a:spLocks noGrp="1" noChangeArrowheads="1"/>
          </p:cNvSpPr>
          <p:nvPr>
            <p:ph type="body" idx="1"/>
          </p:nvPr>
        </p:nvSpPr>
        <p:spPr>
          <a:xfrm>
            <a:off x="395536" y="1197247"/>
            <a:ext cx="8281044" cy="5472113"/>
          </a:xfrm>
        </p:spPr>
        <p:txBody>
          <a:bodyPr/>
          <a:lstStyle/>
          <a:p>
            <a:pPr marL="0" indent="0">
              <a:spcBef>
                <a:spcPts val="600"/>
              </a:spcBef>
              <a:buNone/>
            </a:pPr>
            <a:r>
              <a:rPr lang="en-US" altLang="zh-CN" sz="2400" dirty="0">
                <a:solidFill>
                  <a:srgbClr val="0000FF"/>
                </a:solidFill>
                <a:cs typeface="+mn-cs"/>
              </a:rPr>
              <a:t>(8) </a:t>
            </a:r>
            <a:r>
              <a:rPr lang="zh-CN" altLang="en-US" sz="2400" dirty="0">
                <a:solidFill>
                  <a:srgbClr val="0000FF"/>
                </a:solidFill>
                <a:cs typeface="+mn-cs"/>
              </a:rPr>
              <a:t>消去合取词</a:t>
            </a:r>
          </a:p>
          <a:p>
            <a:pPr marL="400050" lvl="1" indent="0">
              <a:spcBef>
                <a:spcPts val="600"/>
              </a:spcBef>
              <a:buNone/>
            </a:pPr>
            <a:r>
              <a:rPr lang="zh-CN" altLang="en-US" sz="2200" b="1" dirty="0" smtClean="0">
                <a:solidFill>
                  <a:srgbClr val="FF9900"/>
                </a:solidFill>
                <a:effectLst>
                  <a:outerShdw blurRad="38100" dist="38100" dir="2700000" algn="tl">
                    <a:srgbClr val="000000">
                      <a:alpha val="43137"/>
                    </a:srgbClr>
                  </a:outerShdw>
                </a:effectLst>
                <a:latin typeface="Times New Roman" pitchFamily="18" charset="0"/>
              </a:rPr>
              <a:t>在</a:t>
            </a:r>
            <a:r>
              <a:rPr lang="zh-CN" altLang="en-US" sz="2200" b="1" dirty="0">
                <a:solidFill>
                  <a:srgbClr val="FF9900"/>
                </a:solidFill>
                <a:effectLst>
                  <a:outerShdw blurRad="38100" dist="38100" dir="2700000" algn="tl">
                    <a:srgbClr val="000000">
                      <a:alpha val="43137"/>
                    </a:srgbClr>
                  </a:outerShdw>
                </a:effectLst>
                <a:latin typeface="Times New Roman" pitchFamily="18" charset="0"/>
              </a:rPr>
              <a:t>母式中消去所有合取词</a:t>
            </a:r>
            <a:r>
              <a:rPr lang="zh-CN" altLang="en-US" sz="2200" b="1" dirty="0">
                <a:latin typeface="Times New Roman" pitchFamily="18" charset="0"/>
              </a:rPr>
              <a:t>，</a:t>
            </a:r>
            <a:r>
              <a:rPr lang="zh-CN" altLang="en-US" sz="2200" b="0" dirty="0">
                <a:latin typeface="Times New Roman" pitchFamily="18" charset="0"/>
              </a:rPr>
              <a:t>把母式用子句集的形式表示</a:t>
            </a:r>
            <a:r>
              <a:rPr lang="zh-CN" altLang="en-US" sz="2200" b="0" dirty="0" smtClean="0">
                <a:latin typeface="Times New Roman" pitchFamily="18" charset="0"/>
              </a:rPr>
              <a:t>出来</a:t>
            </a:r>
            <a:endParaRPr lang="zh-CN" altLang="en-US" sz="2200" b="0" dirty="0">
              <a:latin typeface="Times New Roman" pitchFamily="18" charset="0"/>
            </a:endParaRPr>
          </a:p>
          <a:p>
            <a:pPr marL="800100" lvl="2" indent="0">
              <a:spcBef>
                <a:spcPts val="600"/>
              </a:spcBef>
              <a:buNone/>
            </a:pPr>
            <a:r>
              <a:rPr lang="zh-CN" altLang="en-US" sz="2000" b="1" dirty="0" smtClean="0">
                <a:solidFill>
                  <a:srgbClr val="00B050"/>
                </a:solidFill>
                <a:latin typeface="Times New Roman" pitchFamily="18" charset="0"/>
              </a:rPr>
              <a:t>例如，</a:t>
            </a:r>
            <a:r>
              <a:rPr lang="en-US" altLang="zh-CN" sz="2000" b="1" dirty="0">
                <a:solidFill>
                  <a:srgbClr val="00B050"/>
                </a:solidFill>
              </a:rPr>
              <a:t>(﹁P(</a:t>
            </a:r>
            <a:r>
              <a:rPr lang="en-US" altLang="zh-CN" sz="2000" b="1" dirty="0" err="1">
                <a:solidFill>
                  <a:srgbClr val="00B050"/>
                </a:solidFill>
              </a:rPr>
              <a:t>x,f</a:t>
            </a:r>
            <a:r>
              <a:rPr lang="en-US" altLang="zh-CN" sz="2000" b="1" dirty="0">
                <a:solidFill>
                  <a:srgbClr val="00B050"/>
                </a:solidFill>
              </a:rPr>
              <a:t>(x))∨Q(</a:t>
            </a:r>
            <a:r>
              <a:rPr lang="en-US" altLang="zh-CN" sz="2000" b="1" dirty="0" err="1">
                <a:solidFill>
                  <a:srgbClr val="00B050"/>
                </a:solidFill>
              </a:rPr>
              <a:t>x,g</a:t>
            </a:r>
            <a:r>
              <a:rPr lang="en-US" altLang="zh-CN" sz="2000" b="1" dirty="0">
                <a:solidFill>
                  <a:srgbClr val="00B050"/>
                </a:solidFill>
              </a:rPr>
              <a:t>(x)) ∧(﹁P(</a:t>
            </a:r>
            <a:r>
              <a:rPr lang="en-US" altLang="zh-CN" sz="2000" b="1" dirty="0" err="1">
                <a:solidFill>
                  <a:srgbClr val="00B050"/>
                </a:solidFill>
              </a:rPr>
              <a:t>x,f</a:t>
            </a:r>
            <a:r>
              <a:rPr lang="en-US" altLang="zh-CN" sz="2000" b="1" dirty="0">
                <a:solidFill>
                  <a:srgbClr val="00B050"/>
                </a:solidFill>
              </a:rPr>
              <a:t>(x))∨﹁R(</a:t>
            </a:r>
            <a:r>
              <a:rPr lang="en-US" altLang="zh-CN" sz="2000" b="1" dirty="0" err="1">
                <a:solidFill>
                  <a:srgbClr val="00B050"/>
                </a:solidFill>
              </a:rPr>
              <a:t>x,g</a:t>
            </a:r>
            <a:r>
              <a:rPr lang="en-US" altLang="zh-CN" sz="2000" b="1" dirty="0">
                <a:solidFill>
                  <a:srgbClr val="00B050"/>
                </a:solidFill>
              </a:rPr>
              <a:t>(x)))</a:t>
            </a:r>
          </a:p>
          <a:p>
            <a:pPr marL="800100" lvl="2" indent="0">
              <a:spcBef>
                <a:spcPts val="600"/>
              </a:spcBef>
              <a:buNone/>
            </a:pPr>
            <a:r>
              <a:rPr lang="zh-CN" altLang="en-US" sz="2000" b="1" dirty="0" smtClean="0">
                <a:solidFill>
                  <a:srgbClr val="00B050"/>
                </a:solidFill>
                <a:latin typeface="Times New Roman" pitchFamily="18" charset="0"/>
              </a:rPr>
              <a:t>的</a:t>
            </a:r>
            <a:r>
              <a:rPr lang="zh-CN" altLang="en-US" sz="2000" b="1" dirty="0">
                <a:solidFill>
                  <a:srgbClr val="00B050"/>
                </a:solidFill>
                <a:latin typeface="Times New Roman" pitchFamily="18" charset="0"/>
              </a:rPr>
              <a:t>子句集中包含以下两个子句</a:t>
            </a:r>
          </a:p>
          <a:p>
            <a:pPr marL="800100" lvl="2" indent="0">
              <a:spcBef>
                <a:spcPts val="600"/>
              </a:spcBef>
              <a:buNone/>
            </a:pPr>
            <a:r>
              <a:rPr lang="zh-CN" altLang="en-US" sz="2000" b="1" dirty="0">
                <a:solidFill>
                  <a:srgbClr val="00B050"/>
                </a:solidFill>
                <a:latin typeface="Times New Roman" pitchFamily="18" charset="0"/>
              </a:rPr>
              <a:t>        </a:t>
            </a:r>
            <a:r>
              <a:rPr lang="en-US" altLang="zh-CN" sz="2000" b="1" dirty="0" smtClean="0">
                <a:solidFill>
                  <a:srgbClr val="00B050"/>
                </a:solidFill>
                <a:latin typeface="Times New Roman" pitchFamily="18" charset="0"/>
              </a:rPr>
              <a:t>﹁</a:t>
            </a:r>
            <a:r>
              <a:rPr lang="en-US" altLang="zh-CN" sz="2000" b="1" dirty="0">
                <a:solidFill>
                  <a:srgbClr val="00B050"/>
                </a:solidFill>
                <a:latin typeface="Times New Roman" pitchFamily="18" charset="0"/>
              </a:rPr>
              <a:t>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(x))∨Q(</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a:t>
            </a:r>
          </a:p>
          <a:p>
            <a:pPr marL="800100" lvl="2" indent="0">
              <a:spcBef>
                <a:spcPts val="600"/>
              </a:spcBef>
              <a:buNone/>
            </a:pPr>
            <a:r>
              <a:rPr lang="en-US" altLang="zh-CN" sz="2000" b="1" dirty="0">
                <a:solidFill>
                  <a:srgbClr val="00B050"/>
                </a:solidFill>
                <a:latin typeface="Times New Roman" pitchFamily="18" charset="0"/>
              </a:rPr>
              <a:t>        </a:t>
            </a:r>
            <a:r>
              <a:rPr lang="en-US" altLang="zh-CN" sz="2000" b="1" dirty="0" smtClean="0">
                <a:solidFill>
                  <a:srgbClr val="00B050"/>
                </a:solidFill>
                <a:latin typeface="Times New Roman" pitchFamily="18" charset="0"/>
              </a:rPr>
              <a:t>﹁</a:t>
            </a:r>
            <a:r>
              <a:rPr lang="en-US" altLang="zh-CN" sz="2000" b="1" dirty="0">
                <a:solidFill>
                  <a:srgbClr val="00B050"/>
                </a:solidFill>
                <a:latin typeface="Times New Roman" pitchFamily="18" charset="0"/>
              </a:rPr>
              <a:t>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(x))∨﹁R(</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a:t>
            </a:r>
          </a:p>
          <a:p>
            <a:pPr marL="0" indent="0">
              <a:spcBef>
                <a:spcPts val="1800"/>
              </a:spcBef>
              <a:buNone/>
            </a:pPr>
            <a:r>
              <a:rPr lang="en-US" altLang="zh-CN" sz="2400" dirty="0">
                <a:solidFill>
                  <a:srgbClr val="0000FF"/>
                </a:solidFill>
                <a:cs typeface="+mn-cs"/>
              </a:rPr>
              <a:t>(9) </a:t>
            </a:r>
            <a:r>
              <a:rPr lang="zh-CN" altLang="en-US" sz="2400" dirty="0">
                <a:solidFill>
                  <a:srgbClr val="0000FF"/>
                </a:solidFill>
                <a:cs typeface="+mn-cs"/>
              </a:rPr>
              <a:t>更换变量名称</a:t>
            </a:r>
          </a:p>
          <a:p>
            <a:pPr marL="457200" lvl="1" indent="0">
              <a:spcBef>
                <a:spcPts val="600"/>
              </a:spcBef>
              <a:buNone/>
            </a:pPr>
            <a:r>
              <a:rPr lang="zh-CN" altLang="en-US" dirty="0">
                <a:solidFill>
                  <a:srgbClr val="FF9900"/>
                </a:solidFill>
                <a:effectLst>
                  <a:outerShdw blurRad="38100" dist="38100" dir="2700000" algn="tl">
                    <a:srgbClr val="000000">
                      <a:alpha val="43137"/>
                    </a:srgbClr>
                  </a:outerShdw>
                </a:effectLst>
              </a:rPr>
              <a:t>对子句集中的某些变量重新命名，使任意两个子句中不出现相同的变量名。</a:t>
            </a:r>
            <a:endParaRPr lang="en-US" altLang="zh-CN" dirty="0">
              <a:solidFill>
                <a:srgbClr val="FF9900"/>
              </a:solidFill>
              <a:effectLst>
                <a:outerShdw blurRad="38100" dist="38100" dir="2700000" algn="tl">
                  <a:srgbClr val="000000">
                    <a:alpha val="43137"/>
                  </a:srgbClr>
                </a:outerShdw>
              </a:effectLst>
            </a:endParaRPr>
          </a:p>
          <a:p>
            <a:pPr marL="800100" lvl="2" indent="0">
              <a:spcBef>
                <a:spcPts val="600"/>
              </a:spcBef>
              <a:buNone/>
            </a:pPr>
            <a:r>
              <a:rPr lang="zh-CN" altLang="en-US" sz="2000" b="1" dirty="0" smtClean="0">
                <a:solidFill>
                  <a:srgbClr val="00B050"/>
                </a:solidFill>
                <a:latin typeface="Times New Roman" pitchFamily="18" charset="0"/>
              </a:rPr>
              <a:t>例如</a:t>
            </a:r>
            <a:r>
              <a:rPr lang="zh-CN" altLang="en-US" sz="2000" b="1" dirty="0">
                <a:solidFill>
                  <a:srgbClr val="00B050"/>
                </a:solidFill>
                <a:latin typeface="Times New Roman" pitchFamily="18" charset="0"/>
              </a:rPr>
              <a:t>，对前面的公式，可把第二个子句集中的变元名</a:t>
            </a:r>
            <a:r>
              <a:rPr lang="en-US" altLang="zh-CN" sz="2000" b="1" dirty="0">
                <a:solidFill>
                  <a:srgbClr val="00B050"/>
                </a:solidFill>
                <a:latin typeface="Times New Roman" pitchFamily="18" charset="0"/>
              </a:rPr>
              <a:t>x</a:t>
            </a:r>
            <a:r>
              <a:rPr lang="zh-CN" altLang="en-US" sz="2000" b="1" dirty="0">
                <a:solidFill>
                  <a:srgbClr val="00B050"/>
                </a:solidFill>
                <a:latin typeface="Times New Roman" pitchFamily="18" charset="0"/>
              </a:rPr>
              <a:t>更换为</a:t>
            </a:r>
            <a:r>
              <a:rPr lang="en-US" altLang="zh-CN" sz="2000" b="1" dirty="0">
                <a:solidFill>
                  <a:srgbClr val="00B050"/>
                </a:solidFill>
                <a:latin typeface="Times New Roman" pitchFamily="18" charset="0"/>
              </a:rPr>
              <a:t>y</a:t>
            </a:r>
            <a:r>
              <a:rPr lang="zh-CN" altLang="en-US" sz="2000" b="1" dirty="0">
                <a:solidFill>
                  <a:srgbClr val="00B050"/>
                </a:solidFill>
                <a:latin typeface="Times New Roman" pitchFamily="18" charset="0"/>
              </a:rPr>
              <a:t>，得到如下子句集</a:t>
            </a:r>
          </a:p>
          <a:p>
            <a:pPr marL="800100" lvl="2" indent="0">
              <a:spcBef>
                <a:spcPts val="600"/>
              </a:spcBef>
              <a:buNone/>
            </a:pPr>
            <a:r>
              <a:rPr lang="zh-CN" altLang="en-US" sz="2000" b="1" dirty="0">
                <a:solidFill>
                  <a:srgbClr val="00B050"/>
                </a:solidFill>
                <a:latin typeface="Times New Roman" pitchFamily="18" charset="0"/>
              </a:rPr>
              <a:t>        </a:t>
            </a:r>
            <a:r>
              <a:rPr lang="en-US" altLang="zh-CN" sz="2000" b="1" dirty="0">
                <a:solidFill>
                  <a:srgbClr val="00B050"/>
                </a:solidFill>
                <a:latin typeface="Times New Roman" pitchFamily="18" charset="0"/>
              </a:rPr>
              <a:t>﹁P(</a:t>
            </a:r>
            <a:r>
              <a:rPr lang="en-US" altLang="zh-CN" sz="2000" b="1" dirty="0" err="1">
                <a:solidFill>
                  <a:srgbClr val="00B050"/>
                </a:solidFill>
                <a:latin typeface="Times New Roman" pitchFamily="18" charset="0"/>
              </a:rPr>
              <a:t>x,f</a:t>
            </a:r>
            <a:r>
              <a:rPr lang="en-US" altLang="zh-CN" sz="2000" b="1" dirty="0">
                <a:solidFill>
                  <a:srgbClr val="00B050"/>
                </a:solidFill>
                <a:latin typeface="Times New Roman" pitchFamily="18" charset="0"/>
              </a:rPr>
              <a:t>(x))∨Q(</a:t>
            </a:r>
            <a:r>
              <a:rPr lang="en-US" altLang="zh-CN" sz="2000" b="1" dirty="0" err="1">
                <a:solidFill>
                  <a:srgbClr val="00B050"/>
                </a:solidFill>
                <a:latin typeface="Times New Roman" pitchFamily="18" charset="0"/>
              </a:rPr>
              <a:t>x,g</a:t>
            </a:r>
            <a:r>
              <a:rPr lang="en-US" altLang="zh-CN" sz="2000" b="1" dirty="0">
                <a:solidFill>
                  <a:srgbClr val="00B050"/>
                </a:solidFill>
                <a:latin typeface="Times New Roman" pitchFamily="18" charset="0"/>
              </a:rPr>
              <a:t>(x))</a:t>
            </a:r>
          </a:p>
          <a:p>
            <a:pPr marL="800100" lvl="2" indent="0">
              <a:spcBef>
                <a:spcPts val="600"/>
              </a:spcBef>
              <a:buNone/>
            </a:pPr>
            <a:r>
              <a:rPr lang="en-US" altLang="zh-CN" sz="2000" b="1" dirty="0">
                <a:solidFill>
                  <a:srgbClr val="00B050"/>
                </a:solidFill>
                <a:latin typeface="Times New Roman" pitchFamily="18" charset="0"/>
              </a:rPr>
              <a:t>        </a:t>
            </a:r>
            <a:r>
              <a:rPr lang="en-US" altLang="zh-CN" sz="2000" b="1" dirty="0" smtClean="0">
                <a:solidFill>
                  <a:srgbClr val="00B050"/>
                </a:solidFill>
                <a:latin typeface="Times New Roman" pitchFamily="18" charset="0"/>
              </a:rPr>
              <a:t>﹁</a:t>
            </a:r>
            <a:r>
              <a:rPr lang="en-US" altLang="zh-CN" sz="2000" b="1" dirty="0">
                <a:solidFill>
                  <a:srgbClr val="00B050"/>
                </a:solidFill>
                <a:latin typeface="Times New Roman" pitchFamily="18" charset="0"/>
              </a:rPr>
              <a:t>P(</a:t>
            </a:r>
            <a:r>
              <a:rPr lang="en-US" altLang="zh-CN" sz="2000" b="1" dirty="0" err="1">
                <a:solidFill>
                  <a:srgbClr val="00B050"/>
                </a:solidFill>
                <a:latin typeface="Times New Roman" pitchFamily="18" charset="0"/>
              </a:rPr>
              <a:t>y,f</a:t>
            </a:r>
            <a:r>
              <a:rPr lang="en-US" altLang="zh-CN" sz="2000" b="1" dirty="0">
                <a:solidFill>
                  <a:srgbClr val="00B050"/>
                </a:solidFill>
                <a:latin typeface="Times New Roman" pitchFamily="18" charset="0"/>
              </a:rPr>
              <a:t>(y))∨﹁R(</a:t>
            </a:r>
            <a:r>
              <a:rPr lang="en-US" altLang="zh-CN" sz="2000" b="1" dirty="0" err="1">
                <a:solidFill>
                  <a:srgbClr val="00B050"/>
                </a:solidFill>
                <a:latin typeface="Times New Roman" pitchFamily="18" charset="0"/>
              </a:rPr>
              <a:t>y,g</a:t>
            </a:r>
            <a:r>
              <a:rPr lang="en-US" altLang="zh-CN" sz="2000" b="1" dirty="0">
                <a:solidFill>
                  <a:srgbClr val="00B050"/>
                </a:solidFill>
                <a:latin typeface="Times New Roman" pitchFamily="18" charset="0"/>
              </a:rPr>
              <a:t>(y))</a:t>
            </a:r>
          </a:p>
        </p:txBody>
      </p:sp>
      <p:sp>
        <p:nvSpPr>
          <p:cNvPr id="6" name="Rectangle 2"/>
          <p:cNvSpPr>
            <a:spLocks noGrp="1" noChangeArrowheads="1"/>
          </p:cNvSpPr>
          <p:nvPr>
            <p:ph type="title"/>
          </p:nvPr>
        </p:nvSpPr>
        <p:spPr>
          <a:xfrm>
            <a:off x="467544" y="188640"/>
            <a:ext cx="8229600" cy="864394"/>
          </a:xfrm>
        </p:spPr>
        <p:txBody>
          <a:bodyPr/>
          <a:lstStyle/>
          <a:p>
            <a:r>
              <a:rPr lang="zh-CN" altLang="en-US" b="1" dirty="0">
                <a:solidFill>
                  <a:schemeClr val="accent2"/>
                </a:solidFill>
                <a:latin typeface="Times New Roman" pitchFamily="18" charset="0"/>
                <a:cs typeface="Times New Roman" pitchFamily="18" charset="0"/>
              </a:rPr>
              <a:t>子句集的化简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a:xfrm>
            <a:off x="457200" y="115888"/>
            <a:ext cx="8229600" cy="865187"/>
          </a:xfrm>
        </p:spPr>
        <p:txBody>
          <a:bodyPr/>
          <a:lstStyle/>
          <a:p>
            <a:r>
              <a:rPr lang="zh-CN" altLang="en-US" b="1" dirty="0">
                <a:latin typeface="Times New Roman" pitchFamily="18" charset="0"/>
              </a:rPr>
              <a:t>练习：子句集化简</a:t>
            </a:r>
          </a:p>
        </p:txBody>
      </p:sp>
      <p:sp>
        <p:nvSpPr>
          <p:cNvPr id="779270" name="Rectangle 6"/>
          <p:cNvSpPr>
            <a:spLocks noChangeArrowheads="1"/>
          </p:cNvSpPr>
          <p:nvPr/>
        </p:nvSpPr>
        <p:spPr bwMode="auto">
          <a:xfrm>
            <a:off x="0" y="1412875"/>
            <a:ext cx="9372600" cy="43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p>
            <a:pPr marL="342900" indent="-342900">
              <a:spcBef>
                <a:spcPct val="20000"/>
              </a:spcBef>
            </a:pPr>
            <a:r>
              <a:rPr lang="en-US" altLang="zh-CN" b="1" dirty="0">
                <a:latin typeface="Times New Roman" pitchFamily="18" charset="0"/>
              </a:rPr>
              <a:t>1</a:t>
            </a:r>
            <a:r>
              <a:rPr lang="en-US" altLang="zh-CN" sz="1800" b="1" dirty="0">
                <a:latin typeface="Times New Roman" pitchFamily="18" charset="0"/>
              </a:rPr>
              <a:t>.(∀ X) (</a:t>
            </a:r>
            <a:r>
              <a:rPr lang="zh-CN" altLang="en-US" sz="1800" b="1" dirty="0">
                <a:latin typeface="Times New Roman" pitchFamily="18" charset="0"/>
              </a:rPr>
              <a:t>［</a:t>
            </a:r>
            <a:r>
              <a:rPr lang="en-US" altLang="zh-CN" sz="1800" b="1" dirty="0">
                <a:latin typeface="Times New Roman" pitchFamily="18" charset="0"/>
              </a:rPr>
              <a:t>a(X)∧b(X)</a:t>
            </a:r>
            <a:r>
              <a:rPr lang="zh-CN" altLang="en-US" sz="1800" b="1" dirty="0">
                <a:latin typeface="Times New Roman" pitchFamily="18" charset="0"/>
              </a:rPr>
              <a:t>］→ ［</a:t>
            </a:r>
            <a:r>
              <a:rPr lang="en-US" altLang="zh-CN" sz="1800" b="1" dirty="0">
                <a:latin typeface="Times New Roman" pitchFamily="18" charset="0"/>
              </a:rPr>
              <a:t>c(X, l )∧</a:t>
            </a:r>
            <a:r>
              <a:rPr lang="en-US" altLang="zh-CN" sz="1800" b="1" dirty="0" smtClean="0">
                <a:latin typeface="Times New Roman" pitchFamily="18" charset="0"/>
              </a:rPr>
              <a:t>(</a:t>
            </a:r>
            <a:r>
              <a:rPr lang="zh-CN" altLang="en-US" sz="1800" b="1" dirty="0">
                <a:latin typeface="Times New Roman" pitchFamily="18" charset="0"/>
              </a:rPr>
              <a:t>∃ </a:t>
            </a:r>
            <a:r>
              <a:rPr lang="en-US" altLang="zh-CN" sz="1800" b="1" dirty="0" smtClean="0">
                <a:latin typeface="Times New Roman" pitchFamily="18" charset="0"/>
              </a:rPr>
              <a:t>Y</a:t>
            </a:r>
            <a:r>
              <a:rPr lang="en-US" altLang="zh-CN" sz="1800" b="1" dirty="0">
                <a:latin typeface="Times New Roman" pitchFamily="18" charset="0"/>
              </a:rPr>
              <a:t>) </a:t>
            </a:r>
            <a:r>
              <a:rPr lang="en-US" altLang="zh-CN" sz="1800" b="1" dirty="0" smtClean="0">
                <a:latin typeface="Times New Roman" pitchFamily="18" charset="0"/>
              </a:rPr>
              <a:t>((</a:t>
            </a:r>
            <a:r>
              <a:rPr lang="zh-CN" altLang="en-US" sz="1800" b="1" dirty="0">
                <a:latin typeface="Times New Roman" pitchFamily="18" charset="0"/>
              </a:rPr>
              <a:t>∃</a:t>
            </a:r>
            <a:r>
              <a:rPr lang="en-US" altLang="zh-CN" sz="1800" b="1" dirty="0" smtClean="0">
                <a:latin typeface="Times New Roman" pitchFamily="18" charset="0"/>
              </a:rPr>
              <a:t>Z</a:t>
            </a:r>
            <a:r>
              <a:rPr lang="zh-CN" altLang="en-US" sz="1800" b="1" dirty="0" smtClean="0">
                <a:latin typeface="Times New Roman" pitchFamily="18" charset="0"/>
              </a:rPr>
              <a:t>［</a:t>
            </a:r>
            <a:r>
              <a:rPr lang="en-US" altLang="zh-CN" sz="1800" b="1" dirty="0">
                <a:latin typeface="Times New Roman" pitchFamily="18" charset="0"/>
              </a:rPr>
              <a:t>c(Y</a:t>
            </a:r>
            <a:r>
              <a:rPr lang="zh-CN" altLang="en-US" sz="1800" b="1" dirty="0">
                <a:latin typeface="Times New Roman" pitchFamily="18" charset="0"/>
              </a:rPr>
              <a:t>，</a:t>
            </a:r>
            <a:r>
              <a:rPr lang="en-US" altLang="zh-CN" sz="1800" b="1" dirty="0">
                <a:latin typeface="Times New Roman" pitchFamily="18" charset="0"/>
              </a:rPr>
              <a:t>Z)</a:t>
            </a:r>
            <a:r>
              <a:rPr lang="zh-CN" altLang="en-US" sz="1800" b="1" dirty="0" smtClean="0">
                <a:latin typeface="Times New Roman" pitchFamily="18" charset="0"/>
              </a:rPr>
              <a:t>］</a:t>
            </a:r>
            <a:r>
              <a:rPr lang="en-US" altLang="zh-CN" sz="1800" b="1" dirty="0">
                <a:latin typeface="Times New Roman" pitchFamily="18" charset="0"/>
              </a:rPr>
              <a:t>)</a:t>
            </a:r>
            <a:r>
              <a:rPr lang="zh-CN" altLang="en-US" sz="1800" b="1" dirty="0" smtClean="0">
                <a:latin typeface="Times New Roman" pitchFamily="18" charset="0"/>
              </a:rPr>
              <a:t>→</a:t>
            </a:r>
            <a:r>
              <a:rPr lang="en-US" altLang="zh-CN" sz="1800" b="1" dirty="0">
                <a:latin typeface="Times New Roman" pitchFamily="18" charset="0"/>
              </a:rPr>
              <a:t>d(X,Y) ) </a:t>
            </a:r>
            <a:r>
              <a:rPr lang="zh-CN" altLang="en-US" sz="1800" b="1" dirty="0">
                <a:latin typeface="Times New Roman" pitchFamily="18" charset="0"/>
              </a:rPr>
              <a:t>］</a:t>
            </a:r>
            <a:r>
              <a:rPr lang="en-US" altLang="zh-CN" sz="1800" b="1" dirty="0">
                <a:latin typeface="Times New Roman" pitchFamily="18" charset="0"/>
              </a:rPr>
              <a:t>)∨ (∀ X) (e(X))</a:t>
            </a:r>
            <a:r>
              <a:rPr lang="en-US" altLang="zh-CN" sz="2600" dirty="0">
                <a:latin typeface="Times New Roman" pitchFamily="18" charset="0"/>
              </a:rPr>
              <a:t> </a:t>
            </a:r>
          </a:p>
          <a:p>
            <a:pPr marL="342900" indent="-342900">
              <a:spcBef>
                <a:spcPct val="20000"/>
              </a:spcBef>
            </a:pPr>
            <a:endParaRPr lang="en-US" altLang="zh-CN" sz="3200" dirty="0"/>
          </a:p>
          <a:p>
            <a:pPr marL="342900" indent="-342900">
              <a:spcBef>
                <a:spcPct val="20000"/>
              </a:spcBef>
            </a:pPr>
            <a:endParaRPr lang="en-US" altLang="zh-CN" sz="3200" dirty="0"/>
          </a:p>
          <a:p>
            <a:pPr marL="342900" indent="-342900">
              <a:spcBef>
                <a:spcPct val="20000"/>
              </a:spcBef>
            </a:pPr>
            <a:endParaRPr lang="en-US" altLang="zh-CN" sz="3200" dirty="0"/>
          </a:p>
          <a:p>
            <a:pPr marL="342900" indent="-342900">
              <a:spcBef>
                <a:spcPct val="20000"/>
              </a:spcBef>
            </a:pPr>
            <a:endParaRPr lang="en-US" altLang="zh-CN" sz="3200" dirty="0"/>
          </a:p>
        </p:txBody>
      </p:sp>
      <p:grpSp>
        <p:nvGrpSpPr>
          <p:cNvPr id="779271" name="Group 7"/>
          <p:cNvGrpSpPr>
            <a:grpSpLocks/>
          </p:cNvGrpSpPr>
          <p:nvPr/>
        </p:nvGrpSpPr>
        <p:grpSpPr bwMode="auto">
          <a:xfrm>
            <a:off x="2378580" y="1775773"/>
            <a:ext cx="3886200" cy="381000"/>
            <a:chOff x="1536" y="1392"/>
            <a:chExt cx="2448" cy="240"/>
          </a:xfrm>
        </p:grpSpPr>
        <p:sp>
          <p:nvSpPr>
            <p:cNvPr id="779272" name="AutoShape 8"/>
            <p:cNvSpPr>
              <a:spLocks noChangeArrowheads="1"/>
            </p:cNvSpPr>
            <p:nvPr/>
          </p:nvSpPr>
          <p:spPr bwMode="ltGray">
            <a:xfrm>
              <a:off x="1536" y="1392"/>
              <a:ext cx="96" cy="240"/>
            </a:xfrm>
            <a:prstGeom prst="downArrow">
              <a:avLst>
                <a:gd name="adj1" fmla="val 50000"/>
                <a:gd name="adj2" fmla="val 62500"/>
              </a:avLst>
            </a:prstGeom>
            <a:solidFill>
              <a:schemeClr val="hlink"/>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spcBef>
                  <a:spcPct val="50000"/>
                </a:spcBef>
                <a:buClr>
                  <a:srgbClr val="B2B2B2"/>
                </a:buClr>
                <a:buSzPct val="75000"/>
                <a:buFont typeface="Wingdings" pitchFamily="2" charset="2"/>
                <a:buNone/>
              </a:pPr>
              <a:endParaRPr lang="zh-CN" altLang="zh-CN" sz="1800">
                <a:solidFill>
                  <a:schemeClr val="hlink"/>
                </a:solidFill>
              </a:endParaRPr>
            </a:p>
          </p:txBody>
        </p:sp>
        <p:sp>
          <p:nvSpPr>
            <p:cNvPr id="779273" name="AutoShape 9"/>
            <p:cNvSpPr>
              <a:spLocks noChangeArrowheads="1"/>
            </p:cNvSpPr>
            <p:nvPr/>
          </p:nvSpPr>
          <p:spPr bwMode="ltGray">
            <a:xfrm>
              <a:off x="3888" y="1392"/>
              <a:ext cx="96" cy="240"/>
            </a:xfrm>
            <a:prstGeom prst="downArrow">
              <a:avLst>
                <a:gd name="adj1" fmla="val 50000"/>
                <a:gd name="adj2" fmla="val 62500"/>
              </a:avLst>
            </a:prstGeom>
            <a:solidFill>
              <a:schemeClr val="hlink"/>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spcBef>
                  <a:spcPct val="50000"/>
                </a:spcBef>
                <a:buClr>
                  <a:srgbClr val="B2B2B2"/>
                </a:buClr>
                <a:buSzPct val="75000"/>
                <a:buFont typeface="Wingdings" pitchFamily="2" charset="2"/>
                <a:buNone/>
              </a:pPr>
              <a:endParaRPr lang="zh-CN" altLang="zh-CN" sz="1800">
                <a:solidFill>
                  <a:schemeClr val="hlink"/>
                </a:solidFill>
              </a:endParaRPr>
            </a:p>
          </p:txBody>
        </p:sp>
      </p:grpSp>
      <p:sp>
        <p:nvSpPr>
          <p:cNvPr id="779274" name="Rectangle 10"/>
          <p:cNvSpPr>
            <a:spLocks noChangeArrowheads="1"/>
          </p:cNvSpPr>
          <p:nvPr/>
        </p:nvSpPr>
        <p:spPr bwMode="ltGray">
          <a:xfrm>
            <a:off x="-76200" y="2200275"/>
            <a:ext cx="9601200"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rPr>
              <a:t>2.</a:t>
            </a:r>
            <a:r>
              <a:rPr lang="en-US" altLang="zh-CN" sz="1800" b="1" dirty="0" smtClean="0">
                <a:solidFill>
                  <a:srgbClr val="000000"/>
                </a:solidFill>
                <a:latin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X) (﹁</a:t>
            </a:r>
            <a:r>
              <a:rPr lang="zh-CN" altLang="en-US" sz="1800" b="1" dirty="0">
                <a:latin typeface="Times New Roman" pitchFamily="18" charset="0"/>
              </a:rPr>
              <a:t> </a:t>
            </a:r>
            <a:r>
              <a:rPr lang="en-US" altLang="zh-CN"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a(X) ∧ b(X)]∨</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c(X</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l)∧</a:t>
            </a:r>
            <a:r>
              <a:rPr lang="en-US" altLang="zh-CN" sz="1800" b="1" dirty="0" smtClean="0">
                <a:solidFill>
                  <a:srgbClr val="000000"/>
                </a:solidFill>
                <a:latin typeface="Times New Roman" pitchFamily="18" charset="0"/>
              </a:rPr>
              <a:t>(</a:t>
            </a:r>
            <a:r>
              <a:rPr lang="zh-CN" altLang="en-US" sz="1800" b="1" dirty="0">
                <a:latin typeface="Times New Roman" pitchFamily="18" charset="0"/>
              </a:rPr>
              <a:t>∃ </a:t>
            </a:r>
            <a:r>
              <a:rPr lang="en-US" altLang="zh-CN" sz="1800" b="1" dirty="0" smtClean="0">
                <a:solidFill>
                  <a:srgbClr val="000000"/>
                </a:solidFill>
                <a:latin typeface="Times New Roman" pitchFamily="18" charset="0"/>
              </a:rPr>
              <a:t>y</a:t>
            </a:r>
            <a:r>
              <a:rPr lang="en-US" altLang="zh-CN" sz="1800" b="1" dirty="0">
                <a:solidFill>
                  <a:srgbClr val="000000"/>
                </a:solidFill>
                <a:latin typeface="Times New Roman" pitchFamily="18" charset="0"/>
              </a:rPr>
              <a:t>) </a:t>
            </a:r>
            <a:r>
              <a:rPr lang="en-US" altLang="zh-CN" sz="1800" b="1" dirty="0" smtClean="0">
                <a:solidFill>
                  <a:srgbClr val="000000"/>
                </a:solidFill>
                <a:latin typeface="Times New Roman" pitchFamily="18" charset="0"/>
              </a:rPr>
              <a:t>((﹁</a:t>
            </a:r>
            <a:r>
              <a:rPr lang="zh-CN" altLang="en-US" sz="1800" b="1" dirty="0" smtClean="0">
                <a:latin typeface="Times New Roman" pitchFamily="18" charset="0"/>
              </a:rPr>
              <a:t>∃ </a:t>
            </a:r>
            <a:r>
              <a:rPr lang="en-US" altLang="zh-CN" sz="1800" b="1" dirty="0" smtClean="0">
                <a:solidFill>
                  <a:srgbClr val="000000"/>
                </a:solidFill>
                <a:latin typeface="Times New Roman" pitchFamily="18" charset="0"/>
              </a:rPr>
              <a:t>Z</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c(Y,Z)</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d(X,Y))</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a:t>
            </a:r>
            <a:r>
              <a:rPr lang="en-US" altLang="zh-CN" sz="1800" b="1" dirty="0" smtClean="0">
                <a:solidFill>
                  <a:srgbClr val="000000"/>
                </a:solidFill>
                <a:latin typeface="Times New Roman" pitchFamily="18" charset="0"/>
              </a:rPr>
              <a:t>(</a:t>
            </a:r>
            <a:r>
              <a:rPr lang="en-US" altLang="zh-CN" sz="1800" b="1" dirty="0">
                <a:latin typeface="Times New Roman" pitchFamily="18" charset="0"/>
              </a:rPr>
              <a:t>∀</a:t>
            </a:r>
            <a:r>
              <a:rPr lang="zh-CN" altLang="en-US" sz="1800" b="1" dirty="0" smtClean="0">
                <a:solidFill>
                  <a:srgbClr val="000000"/>
                </a:solidFill>
                <a:latin typeface="Times New Roman" pitchFamily="18" charset="0"/>
              </a:rPr>
              <a:t>Ｘ</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(e(X</a:t>
            </a:r>
            <a:r>
              <a:rPr lang="en-US" altLang="zh-CN" sz="1800" b="1" dirty="0" smtClean="0">
                <a:solidFill>
                  <a:srgbClr val="000000"/>
                </a:solidFill>
                <a:latin typeface="Times New Roman" pitchFamily="18" charset="0"/>
              </a:rPr>
              <a:t>))</a:t>
            </a:r>
            <a:endParaRPr lang="zh-CN" altLang="en-US" sz="1800" b="1" dirty="0">
              <a:solidFill>
                <a:srgbClr val="000000"/>
              </a:solidFill>
              <a:latin typeface="Times New Roman" pitchFamily="18" charset="0"/>
            </a:endParaRPr>
          </a:p>
        </p:txBody>
      </p:sp>
      <p:grpSp>
        <p:nvGrpSpPr>
          <p:cNvPr id="779275" name="Group 11"/>
          <p:cNvGrpSpPr>
            <a:grpSpLocks/>
          </p:cNvGrpSpPr>
          <p:nvPr/>
        </p:nvGrpSpPr>
        <p:grpSpPr bwMode="auto">
          <a:xfrm>
            <a:off x="914400" y="2540000"/>
            <a:ext cx="5105400" cy="457200"/>
            <a:chOff x="576" y="1872"/>
            <a:chExt cx="3216" cy="288"/>
          </a:xfrm>
        </p:grpSpPr>
        <p:sp>
          <p:nvSpPr>
            <p:cNvPr id="779276" name="Line 12"/>
            <p:cNvSpPr>
              <a:spLocks noChangeShapeType="1"/>
            </p:cNvSpPr>
            <p:nvPr/>
          </p:nvSpPr>
          <p:spPr bwMode="ltGray">
            <a:xfrm>
              <a:off x="576" y="1920"/>
              <a:ext cx="912"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77" name="AutoShape 13"/>
            <p:cNvSpPr>
              <a:spLocks noChangeArrowheads="1"/>
            </p:cNvSpPr>
            <p:nvPr/>
          </p:nvSpPr>
          <p:spPr bwMode="ltGray">
            <a:xfrm>
              <a:off x="1008" y="1920"/>
              <a:ext cx="48" cy="240"/>
            </a:xfrm>
            <a:prstGeom prst="downArrow">
              <a:avLst>
                <a:gd name="adj1" fmla="val 50000"/>
                <a:gd name="adj2" fmla="val 125000"/>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78" name="Line 14"/>
            <p:cNvSpPr>
              <a:spLocks noChangeShapeType="1"/>
            </p:cNvSpPr>
            <p:nvPr/>
          </p:nvSpPr>
          <p:spPr bwMode="ltGray">
            <a:xfrm>
              <a:off x="2880" y="1872"/>
              <a:ext cx="912"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79" name="AutoShape 15"/>
            <p:cNvSpPr>
              <a:spLocks noChangeArrowheads="1"/>
            </p:cNvSpPr>
            <p:nvPr/>
          </p:nvSpPr>
          <p:spPr bwMode="ltGray">
            <a:xfrm>
              <a:off x="3312" y="1872"/>
              <a:ext cx="48" cy="240"/>
            </a:xfrm>
            <a:prstGeom prst="downArrow">
              <a:avLst>
                <a:gd name="adj1" fmla="val 50000"/>
                <a:gd name="adj2" fmla="val 125000"/>
              </a:avLst>
            </a:prstGeom>
            <a:solidFill>
              <a:schemeClr val="hlink"/>
            </a:solidFill>
            <a:ln w="381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79280" name="Rectangle 16"/>
          <p:cNvSpPr>
            <a:spLocks noChangeArrowheads="1"/>
          </p:cNvSpPr>
          <p:nvPr/>
        </p:nvSpPr>
        <p:spPr bwMode="ltGray">
          <a:xfrm>
            <a:off x="15552" y="2997200"/>
            <a:ext cx="9525000" cy="332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spcAft>
                <a:spcPct val="50000"/>
              </a:spcAft>
              <a:buClr>
                <a:srgbClr val="A31221"/>
              </a:buClr>
              <a:buSzPct val="75000"/>
              <a:buFont typeface="Wingdings 3" pitchFamily="18" charset="2"/>
              <a:buNone/>
            </a:pPr>
            <a:r>
              <a:rPr lang="en-US" altLang="zh-CN" sz="1700" b="1" dirty="0">
                <a:solidFill>
                  <a:srgbClr val="000000"/>
                </a:solidFill>
                <a:latin typeface="Times New Roman" pitchFamily="18" charset="0"/>
              </a:rPr>
              <a:t>3.</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X) (</a:t>
            </a:r>
            <a:r>
              <a:rPr lang="zh-CN" altLang="en-US" sz="1700" b="1" dirty="0" smtClean="0">
                <a:solidFill>
                  <a:srgbClr val="000000"/>
                </a:solidFill>
                <a:latin typeface="Times New Roman" pitchFamily="18" charset="0"/>
              </a:rPr>
              <a:t>［</a:t>
            </a:r>
            <a:r>
              <a:rPr lang="en-US" altLang="zh-CN" sz="1700" b="1" dirty="0">
                <a:solidFill>
                  <a:srgbClr val="000000"/>
                </a:solidFill>
                <a:latin typeface="Times New Roman" pitchFamily="18" charset="0"/>
              </a:rPr>
              <a:t>﹁</a:t>
            </a:r>
            <a:r>
              <a:rPr lang="zh-CN" altLang="en-US" sz="1700" b="1" dirty="0">
                <a:latin typeface="Times New Roman" pitchFamily="18" charset="0"/>
              </a:rPr>
              <a:t> </a:t>
            </a:r>
            <a:r>
              <a:rPr lang="en-US" altLang="zh-CN" sz="1700" b="1" dirty="0" smtClean="0">
                <a:solidFill>
                  <a:srgbClr val="000000"/>
                </a:solidFill>
                <a:latin typeface="Times New Roman" pitchFamily="18" charset="0"/>
              </a:rPr>
              <a:t>a(X</a:t>
            </a:r>
            <a:r>
              <a:rPr lang="en-US" altLang="zh-CN" sz="1700" b="1" dirty="0">
                <a:solidFill>
                  <a:srgbClr val="000000"/>
                </a:solidFill>
                <a:latin typeface="Times New Roman" pitchFamily="18" charset="0"/>
              </a:rPr>
              <a:t>)</a:t>
            </a:r>
            <a:r>
              <a:rPr lang="en-US" altLang="zh-CN" sz="1700" b="1" dirty="0" smtClean="0">
                <a:solidFill>
                  <a:srgbClr val="000000"/>
                </a:solidFill>
                <a:latin typeface="Times New Roman" pitchFamily="18" charset="0"/>
              </a:rPr>
              <a:t>∨﹁</a:t>
            </a:r>
            <a:r>
              <a:rPr lang="zh-CN" altLang="en-US" sz="1700" b="1" dirty="0" smtClean="0">
                <a:latin typeface="Times New Roman" pitchFamily="18" charset="0"/>
              </a:rPr>
              <a:t> </a:t>
            </a:r>
            <a:r>
              <a:rPr lang="en-US" altLang="zh-CN" sz="1700" b="1" dirty="0" smtClean="0">
                <a:solidFill>
                  <a:srgbClr val="000000"/>
                </a:solidFill>
                <a:latin typeface="Times New Roman" pitchFamily="18" charset="0"/>
              </a:rPr>
              <a:t>b(X</a:t>
            </a:r>
            <a:r>
              <a:rPr lang="en-US" altLang="zh-CN" sz="1700" b="1" dirty="0">
                <a:solidFill>
                  <a:srgbClr val="000000"/>
                </a:solidFill>
                <a:latin typeface="Times New Roman" pitchFamily="18" charset="0"/>
              </a:rPr>
              <a:t>)</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c(X, l)∧</a:t>
            </a:r>
            <a:r>
              <a:rPr lang="en-US" altLang="zh-CN" sz="1700" b="1" dirty="0" smtClean="0">
                <a:solidFill>
                  <a:srgbClr val="000000"/>
                </a:solidFill>
                <a:latin typeface="Times New Roman" pitchFamily="18" charset="0"/>
              </a:rPr>
              <a:t>(</a:t>
            </a:r>
            <a:r>
              <a:rPr lang="zh-CN" altLang="en-US" sz="1700" b="1" dirty="0">
                <a:latin typeface="Times New Roman" pitchFamily="18" charset="0"/>
              </a:rPr>
              <a:t>∃ </a:t>
            </a:r>
            <a:r>
              <a:rPr lang="en-US" altLang="zh-CN" sz="1700" b="1" dirty="0" smtClean="0">
                <a:solidFill>
                  <a:srgbClr val="000000"/>
                </a:solidFill>
                <a:latin typeface="Times New Roman" pitchFamily="18" charset="0"/>
              </a:rPr>
              <a:t>Y</a:t>
            </a:r>
            <a:r>
              <a:rPr lang="en-US" altLang="zh-CN" sz="1700" b="1" dirty="0">
                <a:solidFill>
                  <a:srgbClr val="000000"/>
                </a:solidFill>
                <a:latin typeface="Times New Roman" pitchFamily="18" charset="0"/>
              </a:rPr>
              <a:t>) (</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Z)</a:t>
            </a:r>
            <a:r>
              <a:rPr lang="zh-CN" altLang="en-US" sz="1700" b="1" dirty="0" smtClean="0">
                <a:solidFill>
                  <a:srgbClr val="000000"/>
                </a:solidFill>
                <a:latin typeface="Times New Roman" pitchFamily="18" charset="0"/>
              </a:rPr>
              <a:t>［</a:t>
            </a:r>
            <a:r>
              <a:rPr lang="en-US" altLang="zh-CN" sz="1700" b="1" dirty="0">
                <a:solidFill>
                  <a:srgbClr val="000000"/>
                </a:solidFill>
                <a:latin typeface="Times New Roman" pitchFamily="18" charset="0"/>
              </a:rPr>
              <a:t>﹁</a:t>
            </a:r>
            <a:r>
              <a:rPr lang="zh-CN" altLang="en-US" sz="1700" b="1" dirty="0">
                <a:latin typeface="Times New Roman" pitchFamily="18" charset="0"/>
              </a:rPr>
              <a:t> </a:t>
            </a:r>
            <a:r>
              <a:rPr lang="en-US" altLang="zh-CN" sz="1700" b="1" dirty="0" smtClean="0">
                <a:solidFill>
                  <a:srgbClr val="000000"/>
                </a:solidFill>
                <a:latin typeface="Times New Roman" pitchFamily="18" charset="0"/>
              </a:rPr>
              <a:t>c(Y,Z</a:t>
            </a:r>
            <a:r>
              <a:rPr lang="en-US" altLang="zh-CN" sz="1700" b="1" dirty="0">
                <a:solidFill>
                  <a:srgbClr val="000000"/>
                </a:solidFill>
                <a:latin typeface="Times New Roman" pitchFamily="18" charset="0"/>
              </a:rPr>
              <a:t>)</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d(X,Y))</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X)(e(X))</a:t>
            </a:r>
          </a:p>
        </p:txBody>
      </p:sp>
      <p:grpSp>
        <p:nvGrpSpPr>
          <p:cNvPr id="779281" name="Group 17"/>
          <p:cNvGrpSpPr>
            <a:grpSpLocks/>
          </p:cNvGrpSpPr>
          <p:nvPr/>
        </p:nvGrpSpPr>
        <p:grpSpPr bwMode="auto">
          <a:xfrm>
            <a:off x="152400" y="3302000"/>
            <a:ext cx="8489950" cy="304800"/>
            <a:chOff x="96" y="2352"/>
            <a:chExt cx="5348" cy="192"/>
          </a:xfrm>
        </p:grpSpPr>
        <p:sp>
          <p:nvSpPr>
            <p:cNvPr id="779282" name="Line 18"/>
            <p:cNvSpPr>
              <a:spLocks noChangeShapeType="1"/>
            </p:cNvSpPr>
            <p:nvPr/>
          </p:nvSpPr>
          <p:spPr bwMode="ltGray">
            <a:xfrm>
              <a:off x="96" y="2352"/>
              <a:ext cx="480"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83" name="Line 19"/>
            <p:cNvSpPr>
              <a:spLocks noChangeShapeType="1"/>
            </p:cNvSpPr>
            <p:nvPr/>
          </p:nvSpPr>
          <p:spPr bwMode="ltGray">
            <a:xfrm>
              <a:off x="5012" y="2366"/>
              <a:ext cx="432"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84" name="AutoShape 20"/>
            <p:cNvSpPr>
              <a:spLocks noChangeArrowheads="1"/>
            </p:cNvSpPr>
            <p:nvPr/>
          </p:nvSpPr>
          <p:spPr bwMode="ltGray">
            <a:xfrm>
              <a:off x="3024" y="2352"/>
              <a:ext cx="48" cy="192"/>
            </a:xfrm>
            <a:prstGeom prst="downArrow">
              <a:avLst>
                <a:gd name="adj1" fmla="val 50000"/>
                <a:gd name="adj2" fmla="val 100000"/>
              </a:avLst>
            </a:prstGeom>
            <a:solidFill>
              <a:schemeClr val="accent1"/>
            </a:solidFill>
            <a:ln w="381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79285" name="Rectangle 21"/>
          <p:cNvSpPr>
            <a:spLocks noChangeArrowheads="1"/>
          </p:cNvSpPr>
          <p:nvPr/>
        </p:nvSpPr>
        <p:spPr bwMode="ltGray">
          <a:xfrm>
            <a:off x="-24458" y="3571875"/>
            <a:ext cx="9097362" cy="332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lnSpc>
                <a:spcPct val="90000"/>
              </a:lnSpc>
              <a:spcAft>
                <a:spcPct val="50000"/>
              </a:spcAft>
              <a:buClr>
                <a:srgbClr val="A31221"/>
              </a:buClr>
              <a:buSzPct val="75000"/>
              <a:buFont typeface="Wingdings 3" pitchFamily="18" charset="2"/>
              <a:buNone/>
            </a:pPr>
            <a:r>
              <a:rPr lang="en-US" altLang="zh-CN" sz="1700" b="1" dirty="0">
                <a:solidFill>
                  <a:srgbClr val="000000"/>
                </a:solidFill>
                <a:latin typeface="Times New Roman" pitchFamily="18" charset="0"/>
              </a:rPr>
              <a:t>4.</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X) </a:t>
            </a:r>
            <a:r>
              <a:rPr lang="en-US" altLang="zh-CN" sz="1700" b="1" dirty="0" smtClean="0">
                <a:solidFill>
                  <a:srgbClr val="000000"/>
                </a:solidFill>
                <a:latin typeface="Times New Roman" pitchFamily="18" charset="0"/>
              </a:rPr>
              <a:t>([﹁a(X</a:t>
            </a:r>
            <a:r>
              <a:rPr lang="en-US" altLang="zh-CN" sz="1700" b="1" dirty="0">
                <a:solidFill>
                  <a:srgbClr val="000000"/>
                </a:solidFill>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b(X)]∨</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c(X, l )∧ </a:t>
            </a:r>
            <a:r>
              <a:rPr lang="en-US" altLang="zh-CN" sz="1700" b="1" dirty="0" smtClean="0">
                <a:solidFill>
                  <a:srgbClr val="000000"/>
                </a:solidFill>
                <a:latin typeface="Times New Roman" pitchFamily="18" charset="0"/>
              </a:rPr>
              <a:t>(</a:t>
            </a:r>
            <a:r>
              <a:rPr lang="zh-CN" altLang="en-US" sz="1700" b="1" dirty="0">
                <a:latin typeface="Times New Roman" pitchFamily="18" charset="0"/>
              </a:rPr>
              <a:t>∃ </a:t>
            </a:r>
            <a:r>
              <a:rPr lang="en-US" altLang="zh-CN" sz="1700" b="1" dirty="0" smtClean="0">
                <a:solidFill>
                  <a:srgbClr val="000000"/>
                </a:solidFill>
                <a:latin typeface="Times New Roman" pitchFamily="18" charset="0"/>
              </a:rPr>
              <a:t>Y</a:t>
            </a:r>
            <a:r>
              <a:rPr lang="en-US" altLang="zh-CN" sz="1700" b="1" dirty="0">
                <a:solidFill>
                  <a:srgbClr val="000000"/>
                </a:solidFill>
                <a:latin typeface="Times New Roman" pitchFamily="18" charset="0"/>
              </a:rPr>
              <a:t>) (</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Z)</a:t>
            </a:r>
            <a:r>
              <a:rPr lang="zh-CN" altLang="en-US" sz="1700" b="1" dirty="0" smtClean="0">
                <a:solidFill>
                  <a:srgbClr val="000000"/>
                </a:solidFill>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c(Y,Z)</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d(X,Y))</a:t>
            </a:r>
            <a:r>
              <a:rPr lang="zh-CN" altLang="en-US" sz="1700" b="1" dirty="0">
                <a:solidFill>
                  <a:srgbClr val="000000"/>
                </a:solidFill>
                <a:latin typeface="Times New Roman" pitchFamily="18" charset="0"/>
              </a:rPr>
              <a:t>］</a:t>
            </a:r>
            <a:r>
              <a:rPr lang="en-US" altLang="zh-CN" sz="1700" b="1" dirty="0">
                <a:solidFill>
                  <a:srgbClr val="000000"/>
                </a:solidFill>
                <a:latin typeface="Times New Roman" pitchFamily="18" charset="0"/>
              </a:rPr>
              <a:t>)∨</a:t>
            </a:r>
            <a:r>
              <a:rPr lang="en-US" altLang="zh-CN" sz="1700" b="1" dirty="0" smtClean="0">
                <a:solidFill>
                  <a:srgbClr val="000000"/>
                </a:solidFill>
                <a:latin typeface="Times New Roman" pitchFamily="18" charset="0"/>
              </a:rPr>
              <a:t>(</a:t>
            </a:r>
            <a:r>
              <a:rPr lang="en-US" altLang="zh-CN" sz="1600" b="1" dirty="0">
                <a:latin typeface="Times New Roman" pitchFamily="18" charset="0"/>
              </a:rPr>
              <a:t>∀</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W) (e(W)) </a:t>
            </a:r>
          </a:p>
        </p:txBody>
      </p:sp>
      <p:grpSp>
        <p:nvGrpSpPr>
          <p:cNvPr id="779286" name="Group 22"/>
          <p:cNvGrpSpPr>
            <a:grpSpLocks/>
          </p:cNvGrpSpPr>
          <p:nvPr/>
        </p:nvGrpSpPr>
        <p:grpSpPr bwMode="auto">
          <a:xfrm>
            <a:off x="35496" y="3987800"/>
            <a:ext cx="9220200" cy="366713"/>
            <a:chOff x="144" y="2784"/>
            <a:chExt cx="5808" cy="231"/>
          </a:xfrm>
        </p:grpSpPr>
        <p:sp>
          <p:nvSpPr>
            <p:cNvPr id="779287" name="Line 23"/>
            <p:cNvSpPr>
              <a:spLocks noChangeShapeType="1"/>
            </p:cNvSpPr>
            <p:nvPr/>
          </p:nvSpPr>
          <p:spPr bwMode="ltGray">
            <a:xfrm>
              <a:off x="144" y="2784"/>
              <a:ext cx="5808" cy="0"/>
            </a:xfrm>
            <a:prstGeom prst="line">
              <a:avLst/>
            </a:prstGeom>
            <a:noFill/>
            <a:ln w="28575">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88" name="Text Box 24"/>
            <p:cNvSpPr txBox="1">
              <a:spLocks noChangeArrowheads="1"/>
            </p:cNvSpPr>
            <p:nvPr/>
          </p:nvSpPr>
          <p:spPr bwMode="ltGray">
            <a:xfrm>
              <a:off x="1440" y="2784"/>
              <a:ext cx="307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zh-CN" altLang="en-US" sz="1800" b="1">
                  <a:solidFill>
                    <a:schemeClr val="hlink"/>
                  </a:solidFill>
                </a:rPr>
                <a:t>所有量词移到最左边而不改变其次序</a:t>
              </a:r>
            </a:p>
          </p:txBody>
        </p:sp>
      </p:grpSp>
      <p:sp>
        <p:nvSpPr>
          <p:cNvPr id="779289" name="Rectangle 25"/>
          <p:cNvSpPr>
            <a:spLocks noChangeArrowheads="1"/>
          </p:cNvSpPr>
          <p:nvPr/>
        </p:nvSpPr>
        <p:spPr bwMode="ltGray">
          <a:xfrm>
            <a:off x="-120080" y="4368800"/>
            <a:ext cx="9372600"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cs typeface="Times New Roman" pitchFamily="18" charset="0"/>
              </a:rPr>
              <a:t>  5.</a:t>
            </a:r>
            <a:r>
              <a:rPr lang="en-US" altLang="zh-CN" sz="1800" b="1" dirty="0" smtClean="0">
                <a:solidFill>
                  <a:srgbClr val="000000"/>
                </a:solidFill>
                <a:latin typeface="Times New Roman" pitchFamily="18" charset="0"/>
                <a:cs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X</a:t>
            </a:r>
            <a:r>
              <a:rPr lang="en-US" altLang="zh-CN" sz="1800" b="1" dirty="0" smtClean="0">
                <a:solidFill>
                  <a:srgbClr val="000000"/>
                </a:solidFill>
                <a:latin typeface="Times New Roman" pitchFamily="18" charset="0"/>
                <a:cs typeface="Times New Roman" pitchFamily="18" charset="0"/>
              </a:rPr>
              <a:t>)(</a:t>
            </a:r>
            <a:r>
              <a:rPr lang="zh-CN" altLang="en-US" sz="1800" b="1" dirty="0">
                <a:latin typeface="Times New Roman" pitchFamily="18" charset="0"/>
                <a:cs typeface="Times New Roman" pitchFamily="18" charset="0"/>
              </a:rPr>
              <a:t>∃ </a:t>
            </a:r>
            <a:r>
              <a:rPr lang="en-US" altLang="zh-CN" sz="1800" b="1" dirty="0" smtClean="0">
                <a:solidFill>
                  <a:srgbClr val="000000"/>
                </a:solidFill>
                <a:latin typeface="Times New Roman" pitchFamily="18" charset="0"/>
                <a:cs typeface="Times New Roman" pitchFamily="18" charset="0"/>
              </a:rPr>
              <a:t>Y</a:t>
            </a:r>
            <a:r>
              <a:rPr lang="en-US" altLang="zh-CN" sz="1800" b="1" dirty="0">
                <a:solidFill>
                  <a:srgbClr val="000000"/>
                </a:solidFill>
                <a:latin typeface="Times New Roman" pitchFamily="18" charset="0"/>
                <a:cs typeface="Times New Roman" pitchFamily="18" charset="0"/>
              </a:rPr>
              <a:t>)</a:t>
            </a:r>
            <a:r>
              <a:rPr lang="en-US" altLang="zh-CN" sz="1800" b="1" dirty="0" smtClean="0">
                <a:solidFill>
                  <a:srgbClr val="000000"/>
                </a:solidFill>
                <a:latin typeface="Times New Roman" pitchFamily="18" charset="0"/>
                <a:cs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Z)</a:t>
            </a:r>
            <a:r>
              <a:rPr lang="en-US" altLang="zh-CN" sz="1800" b="1" dirty="0" smtClean="0">
                <a:solidFill>
                  <a:srgbClr val="000000"/>
                </a:solidFill>
                <a:latin typeface="Times New Roman" pitchFamily="18" charset="0"/>
                <a:cs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W) </a:t>
            </a:r>
            <a:r>
              <a:rPr lang="en-US" altLang="zh-CN" sz="1800" b="1" dirty="0" smtClean="0">
                <a:solidFill>
                  <a:srgbClr val="000000"/>
                </a:solidFill>
                <a:latin typeface="Times New Roman" pitchFamily="18" charset="0"/>
                <a:cs typeface="Times New Roman" pitchFamily="18" charset="0"/>
              </a:rPr>
              <a:t>([</a:t>
            </a:r>
            <a:r>
              <a:rPr lang="en-US" altLang="zh-CN" sz="1800" b="1" dirty="0">
                <a:solidFill>
                  <a:srgbClr val="000000"/>
                </a:solidFill>
                <a:latin typeface="Times New Roman" pitchFamily="18" charset="0"/>
              </a:rPr>
              <a:t>﹁ </a:t>
            </a:r>
            <a:r>
              <a:rPr lang="en-US" altLang="zh-CN" sz="1800" b="1" dirty="0" smtClean="0">
                <a:solidFill>
                  <a:srgbClr val="000000"/>
                </a:solidFill>
                <a:latin typeface="Times New Roman" pitchFamily="18" charset="0"/>
                <a:cs typeface="Times New Roman" pitchFamily="18" charset="0"/>
              </a:rPr>
              <a:t>a(X</a:t>
            </a:r>
            <a:r>
              <a:rPr lang="en-US" altLang="zh-CN" sz="1800" b="1" dirty="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rPr>
              <a:t>﹁</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b(X)</a:t>
            </a:r>
            <a:r>
              <a:rPr lang="zh-CN" altLang="en-US" sz="1800" b="1" dirty="0">
                <a:solidFill>
                  <a:srgbClr val="000000"/>
                </a:solidFill>
                <a:latin typeface="Times New Roman" pitchFamily="18" charset="0"/>
                <a:cs typeface="Times New Roman" pitchFamily="18" charset="0"/>
              </a:rPr>
              <a:t>］∨</a:t>
            </a:r>
            <a:r>
              <a:rPr lang="en-US" altLang="zh-CN" sz="1800" b="1" dirty="0">
                <a:solidFill>
                  <a:srgbClr val="000000"/>
                </a:solidFill>
                <a:latin typeface="Times New Roman" pitchFamily="18" charset="0"/>
                <a:cs typeface="Times New Roman" pitchFamily="18" charset="0"/>
              </a:rPr>
              <a:t>[c(</a:t>
            </a:r>
            <a:r>
              <a:rPr lang="en-US" altLang="zh-CN" sz="1800" b="1" dirty="0" err="1">
                <a:solidFill>
                  <a:srgbClr val="000000"/>
                </a:solidFill>
                <a:latin typeface="Times New Roman" pitchFamily="18" charset="0"/>
                <a:cs typeface="Times New Roman" pitchFamily="18" charset="0"/>
              </a:rPr>
              <a:t>X,l</a:t>
            </a:r>
            <a:r>
              <a:rPr lang="en-US" altLang="zh-CN" sz="1800" b="1" dirty="0">
                <a:solidFill>
                  <a:srgbClr val="000000"/>
                </a:solidFill>
                <a:latin typeface="Times New Roman" pitchFamily="18" charset="0"/>
                <a:cs typeface="Times New Roman" pitchFamily="18" charset="0"/>
              </a:rPr>
              <a:t>)∧</a:t>
            </a:r>
            <a:r>
              <a:rPr lang="en-US" altLang="zh-CN" sz="1800" b="1" dirty="0" smtClean="0">
                <a:solidFill>
                  <a:srgbClr val="000000"/>
                </a:solidFill>
                <a:latin typeface="Times New Roman" pitchFamily="18" charset="0"/>
                <a:cs typeface="Times New Roman" pitchFamily="18" charset="0"/>
              </a:rPr>
              <a:t>[</a:t>
            </a:r>
            <a:r>
              <a:rPr lang="en-US" altLang="zh-CN" sz="1800" b="1" dirty="0">
                <a:solidFill>
                  <a:srgbClr val="000000"/>
                </a:solidFill>
                <a:latin typeface="Times New Roman" pitchFamily="18" charset="0"/>
              </a:rPr>
              <a:t>﹁</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c(Y,Z)]∨d(X,Y))])∨</a:t>
            </a:r>
            <a:r>
              <a:rPr lang="en-US" altLang="zh-CN" sz="1800" b="1" dirty="0" smtClean="0">
                <a:solidFill>
                  <a:srgbClr val="000000"/>
                </a:solidFill>
                <a:latin typeface="Times New Roman" pitchFamily="18" charset="0"/>
                <a:cs typeface="Times New Roman" pitchFamily="18" charset="0"/>
              </a:rPr>
              <a:t>e(W)</a:t>
            </a:r>
            <a:endParaRPr lang="en-US" altLang="zh-CN" sz="1800" b="1" dirty="0">
              <a:solidFill>
                <a:srgbClr val="000000"/>
              </a:solidFill>
              <a:latin typeface="Times New Roman" pitchFamily="18" charset="0"/>
              <a:cs typeface="Times New Roman" pitchFamily="18" charset="0"/>
            </a:endParaRPr>
          </a:p>
        </p:txBody>
      </p:sp>
      <p:grpSp>
        <p:nvGrpSpPr>
          <p:cNvPr id="779290" name="Group 26"/>
          <p:cNvGrpSpPr>
            <a:grpSpLocks/>
          </p:cNvGrpSpPr>
          <p:nvPr/>
        </p:nvGrpSpPr>
        <p:grpSpPr bwMode="auto">
          <a:xfrm>
            <a:off x="228600" y="4673600"/>
            <a:ext cx="2133600" cy="595313"/>
            <a:chOff x="144" y="3216"/>
            <a:chExt cx="1344" cy="375"/>
          </a:xfrm>
        </p:grpSpPr>
        <p:sp>
          <p:nvSpPr>
            <p:cNvPr id="779291" name="Line 27"/>
            <p:cNvSpPr>
              <a:spLocks noChangeShapeType="1"/>
            </p:cNvSpPr>
            <p:nvPr/>
          </p:nvSpPr>
          <p:spPr bwMode="ltGray">
            <a:xfrm>
              <a:off x="144" y="3216"/>
              <a:ext cx="1344"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92" name="AutoShape 28"/>
            <p:cNvSpPr>
              <a:spLocks noChangeArrowheads="1"/>
            </p:cNvSpPr>
            <p:nvPr/>
          </p:nvSpPr>
          <p:spPr bwMode="ltGray">
            <a:xfrm>
              <a:off x="768" y="3216"/>
              <a:ext cx="96" cy="192"/>
            </a:xfrm>
            <a:prstGeom prst="downArrow">
              <a:avLst>
                <a:gd name="adj1" fmla="val 50000"/>
                <a:gd name="adj2" fmla="val 50000"/>
              </a:avLst>
            </a:prstGeom>
            <a:solidFill>
              <a:schemeClr val="hlink"/>
            </a:solidFill>
            <a:ln w="317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79293" name="Text Box 29"/>
            <p:cNvSpPr txBox="1">
              <a:spLocks noChangeArrowheads="1"/>
            </p:cNvSpPr>
            <p:nvPr/>
          </p:nvSpPr>
          <p:spPr bwMode="ltGray">
            <a:xfrm>
              <a:off x="144" y="3360"/>
              <a:ext cx="13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zh-CN" altLang="en-US" sz="1800" b="1">
                  <a:solidFill>
                    <a:schemeClr val="hlink"/>
                  </a:solidFill>
                </a:rPr>
                <a:t>前束范式</a:t>
              </a:r>
            </a:p>
          </p:txBody>
        </p:sp>
      </p:grpSp>
      <p:grpSp>
        <p:nvGrpSpPr>
          <p:cNvPr id="779294" name="Group 30"/>
          <p:cNvGrpSpPr>
            <a:grpSpLocks/>
          </p:cNvGrpSpPr>
          <p:nvPr/>
        </p:nvGrpSpPr>
        <p:grpSpPr bwMode="auto">
          <a:xfrm>
            <a:off x="2362200" y="5054600"/>
            <a:ext cx="4191000" cy="747713"/>
            <a:chOff x="1488" y="3456"/>
            <a:chExt cx="2640" cy="471"/>
          </a:xfrm>
        </p:grpSpPr>
        <p:sp>
          <p:nvSpPr>
            <p:cNvPr id="779295" name="AutoShape 31"/>
            <p:cNvSpPr>
              <a:spLocks noChangeArrowheads="1"/>
            </p:cNvSpPr>
            <p:nvPr/>
          </p:nvSpPr>
          <p:spPr bwMode="ltGray">
            <a:xfrm>
              <a:off x="2736" y="3456"/>
              <a:ext cx="144" cy="288"/>
            </a:xfrm>
            <a:prstGeom prst="downArrow">
              <a:avLst>
                <a:gd name="adj1" fmla="val 50000"/>
                <a:gd name="adj2" fmla="val 50000"/>
              </a:avLst>
            </a:prstGeom>
            <a:solidFill>
              <a:schemeClr val="hlink"/>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spcBef>
                  <a:spcPct val="50000"/>
                </a:spcBef>
                <a:buClr>
                  <a:srgbClr val="B2B2B2"/>
                </a:buClr>
                <a:buSzPct val="75000"/>
                <a:buFont typeface="Wingdings" pitchFamily="2" charset="2"/>
                <a:buNone/>
              </a:pPr>
              <a:endParaRPr lang="zh-CN" altLang="zh-CN" sz="1800">
                <a:solidFill>
                  <a:schemeClr val="hlink"/>
                </a:solidFill>
              </a:endParaRPr>
            </a:p>
          </p:txBody>
        </p:sp>
        <p:sp>
          <p:nvSpPr>
            <p:cNvPr id="779296" name="Text Box 32"/>
            <p:cNvSpPr txBox="1">
              <a:spLocks noChangeArrowheads="1"/>
            </p:cNvSpPr>
            <p:nvPr/>
          </p:nvSpPr>
          <p:spPr bwMode="ltGray">
            <a:xfrm>
              <a:off x="1488" y="3696"/>
              <a:ext cx="26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r>
                <a:rPr lang="en-US" altLang="zh-CN" sz="1800" b="1" dirty="0" err="1" smtClean="0">
                  <a:solidFill>
                    <a:schemeClr val="hlink"/>
                  </a:solidFill>
                </a:rPr>
                <a:t>Skolem</a:t>
              </a:r>
              <a:r>
                <a:rPr lang="zh-CN" altLang="en-US" sz="1800" b="1" dirty="0" smtClean="0">
                  <a:solidFill>
                    <a:schemeClr val="hlink"/>
                  </a:solidFill>
                </a:rPr>
                <a:t>标准化</a:t>
              </a:r>
              <a:r>
                <a:rPr lang="zh-CN" altLang="en-US" sz="1800" b="1" dirty="0">
                  <a:solidFill>
                    <a:schemeClr val="hlink"/>
                  </a:solidFill>
                </a:rPr>
                <a:t>去掉所有的存在量词</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9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792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79275"/>
                                        </p:tgtEl>
                                        <p:attrNameLst>
                                          <p:attrName>style.visibility</p:attrName>
                                        </p:attrNameLst>
                                      </p:cBhvr>
                                      <p:to>
                                        <p:strVal val="visible"/>
                                      </p:to>
                                    </p:set>
                                    <p:animEffect transition="in" filter="blinds(horizontal)">
                                      <p:cBhvr>
                                        <p:cTn id="15" dur="500"/>
                                        <p:tgtEl>
                                          <p:spTgt spid="7792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7928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7928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79285"/>
                                        </p:tgtEl>
                                        <p:attrNameLst>
                                          <p:attrName>style.visibility</p:attrName>
                                        </p:attrNameLst>
                                      </p:cBhvr>
                                      <p:to>
                                        <p:strVal val="visible"/>
                                      </p:to>
                                    </p:set>
                                    <p:animEffect transition="in" filter="blinds(horizontal)">
                                      <p:cBhvr>
                                        <p:cTn id="28" dur="500"/>
                                        <p:tgtEl>
                                          <p:spTgt spid="7792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79286"/>
                                        </p:tgtEl>
                                        <p:attrNameLst>
                                          <p:attrName>style.visibility</p:attrName>
                                        </p:attrNameLst>
                                      </p:cBhvr>
                                      <p:to>
                                        <p:strVal val="visible"/>
                                      </p:to>
                                    </p:set>
                                    <p:animEffect transition="in" filter="blinds(horizontal)">
                                      <p:cBhvr>
                                        <p:cTn id="33" dur="500"/>
                                        <p:tgtEl>
                                          <p:spTgt spid="7792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79289"/>
                                        </p:tgtEl>
                                        <p:attrNameLst>
                                          <p:attrName>style.visibility</p:attrName>
                                        </p:attrNameLst>
                                      </p:cBhvr>
                                      <p:to>
                                        <p:strVal val="visible"/>
                                      </p:to>
                                    </p:set>
                                    <p:animEffect transition="in" filter="blinds(horizontal)">
                                      <p:cBhvr>
                                        <p:cTn id="38" dur="500"/>
                                        <p:tgtEl>
                                          <p:spTgt spid="77928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79290"/>
                                        </p:tgtEl>
                                        <p:attrNameLst>
                                          <p:attrName>style.visibility</p:attrName>
                                        </p:attrNameLst>
                                      </p:cBhvr>
                                      <p:to>
                                        <p:strVal val="visible"/>
                                      </p:to>
                                    </p:set>
                                    <p:animEffect transition="in" filter="blinds(horizontal)">
                                      <p:cBhvr>
                                        <p:cTn id="43" dur="500"/>
                                        <p:tgtEl>
                                          <p:spTgt spid="77929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79294"/>
                                        </p:tgtEl>
                                        <p:attrNameLst>
                                          <p:attrName>style.visibility</p:attrName>
                                        </p:attrNameLst>
                                      </p:cBhvr>
                                      <p:to>
                                        <p:strVal val="visible"/>
                                      </p:to>
                                    </p:set>
                                    <p:animEffect transition="in" filter="blinds(horizontal)">
                                      <p:cBhvr>
                                        <p:cTn id="48" dur="500"/>
                                        <p:tgtEl>
                                          <p:spTgt spid="779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4" grpId="0" autoUpdateAnimBg="0"/>
      <p:bldP spid="779280" grpId="0" autoUpdateAnimBg="0"/>
      <p:bldP spid="779285" grpId="0" autoUpdateAnimBg="0"/>
      <p:bldP spid="7792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457200" y="115888"/>
            <a:ext cx="8229600" cy="633412"/>
          </a:xfrm>
        </p:spPr>
        <p:txBody>
          <a:bodyPr/>
          <a:lstStyle/>
          <a:p>
            <a:r>
              <a:rPr lang="zh-CN" altLang="en-US" b="1" dirty="0">
                <a:latin typeface="Times New Roman" pitchFamily="18" charset="0"/>
              </a:rPr>
              <a:t>练习：子句集化简</a:t>
            </a:r>
          </a:p>
        </p:txBody>
      </p:sp>
      <p:sp>
        <p:nvSpPr>
          <p:cNvPr id="780318" name="Rectangle 30"/>
          <p:cNvSpPr>
            <a:spLocks noGrp="1" noChangeArrowheads="1"/>
          </p:cNvSpPr>
          <p:nvPr>
            <p:ph type="body" idx="1"/>
          </p:nvPr>
        </p:nvSpPr>
        <p:spPr>
          <a:xfrm>
            <a:off x="76200" y="2133600"/>
            <a:ext cx="8915400" cy="381000"/>
          </a:xfrm>
          <a:ln/>
        </p:spPr>
        <p:txBody>
          <a:bodyPr lIns="0" tIns="0" rIns="0" bIns="0"/>
          <a:lstStyle/>
          <a:p>
            <a:pPr>
              <a:lnSpc>
                <a:spcPct val="70000"/>
              </a:lnSpc>
              <a:buFontTx/>
              <a:buNone/>
            </a:pPr>
            <a:r>
              <a:rPr lang="en-US" altLang="zh-CN" sz="1800" b="1" dirty="0"/>
              <a:t>6. </a:t>
            </a:r>
            <a:r>
              <a:rPr lang="en-US" altLang="zh-CN" sz="1800" b="1" dirty="0" smtClean="0"/>
              <a:t>(</a:t>
            </a:r>
            <a:r>
              <a:rPr lang="en-US" altLang="zh-CN" sz="1800" dirty="0"/>
              <a:t>∀</a:t>
            </a:r>
            <a:r>
              <a:rPr lang="en-US" altLang="zh-CN" sz="1800" b="1" dirty="0" smtClean="0"/>
              <a:t> </a:t>
            </a:r>
            <a:r>
              <a:rPr lang="en-US" altLang="zh-CN" sz="1800" b="1" dirty="0"/>
              <a:t>X)</a:t>
            </a:r>
            <a:r>
              <a:rPr lang="en-US" altLang="zh-CN" sz="1800" b="1" dirty="0" smtClean="0"/>
              <a:t>(</a:t>
            </a:r>
            <a:r>
              <a:rPr lang="en-US" altLang="zh-CN" sz="1800" dirty="0"/>
              <a:t>∀</a:t>
            </a:r>
            <a:r>
              <a:rPr lang="en-US" altLang="zh-CN" sz="1800" b="1" dirty="0" smtClean="0"/>
              <a:t> </a:t>
            </a:r>
            <a:r>
              <a:rPr lang="en-US" altLang="zh-CN" sz="1800" b="1" dirty="0"/>
              <a:t>Z)</a:t>
            </a:r>
            <a:r>
              <a:rPr lang="en-US" altLang="zh-CN" sz="1800" b="1" dirty="0" smtClean="0"/>
              <a:t>(</a:t>
            </a:r>
            <a:r>
              <a:rPr lang="en-US" altLang="zh-CN" sz="1800" dirty="0"/>
              <a:t>∀</a:t>
            </a:r>
            <a:r>
              <a:rPr lang="en-US" altLang="zh-CN" sz="1800" b="1" dirty="0" smtClean="0"/>
              <a:t> </a:t>
            </a:r>
            <a:r>
              <a:rPr lang="en-US" altLang="zh-CN" sz="1800" b="1" dirty="0"/>
              <a:t>W) </a:t>
            </a:r>
            <a:r>
              <a:rPr lang="en-US" altLang="zh-CN" sz="1800" b="1" dirty="0" smtClean="0"/>
              <a:t>([</a:t>
            </a:r>
            <a:r>
              <a:rPr lang="en-US" altLang="zh-CN" sz="1800" dirty="0">
                <a:solidFill>
                  <a:srgbClr val="000000"/>
                </a:solidFill>
              </a:rPr>
              <a:t>﹁</a:t>
            </a:r>
            <a:r>
              <a:rPr lang="en-US" altLang="zh-CN" sz="1800" b="1" dirty="0" smtClean="0"/>
              <a:t>a(X</a:t>
            </a:r>
            <a:r>
              <a:rPr lang="en-US" altLang="zh-CN" sz="1800" b="1" dirty="0"/>
              <a:t>)∨ </a:t>
            </a:r>
            <a:r>
              <a:rPr lang="en-US" altLang="zh-CN" sz="1800" dirty="0">
                <a:solidFill>
                  <a:srgbClr val="000000"/>
                </a:solidFill>
              </a:rPr>
              <a:t>﹁</a:t>
            </a:r>
            <a:r>
              <a:rPr lang="en-US" altLang="zh-CN" sz="1800" b="1" dirty="0" smtClean="0"/>
              <a:t>b(X</a:t>
            </a:r>
            <a:r>
              <a:rPr lang="en-US" altLang="zh-CN" sz="1800" b="1" dirty="0"/>
              <a:t>)</a:t>
            </a:r>
            <a:r>
              <a:rPr lang="zh-CN" altLang="en-US" sz="1800" b="1" dirty="0"/>
              <a:t>］∨［</a:t>
            </a:r>
            <a:r>
              <a:rPr lang="en-US" altLang="zh-CN" sz="1800" b="1" dirty="0"/>
              <a:t>c(</a:t>
            </a:r>
            <a:r>
              <a:rPr lang="en-US" altLang="zh-CN" sz="1800" b="1" dirty="0" err="1"/>
              <a:t>X,l</a:t>
            </a:r>
            <a:r>
              <a:rPr lang="en-US" altLang="zh-CN" sz="1800" b="1" dirty="0"/>
              <a:t>)∧</a:t>
            </a:r>
            <a:r>
              <a:rPr lang="en-US" altLang="zh-CN" sz="1800" b="1" dirty="0" smtClean="0"/>
              <a:t>[</a:t>
            </a:r>
            <a:r>
              <a:rPr lang="en-US" altLang="zh-CN" sz="1800" dirty="0">
                <a:solidFill>
                  <a:srgbClr val="000000"/>
                </a:solidFill>
              </a:rPr>
              <a:t>﹁</a:t>
            </a:r>
            <a:r>
              <a:rPr lang="en-US" altLang="zh-CN" sz="1800" b="1" dirty="0" smtClean="0"/>
              <a:t>c </a:t>
            </a:r>
            <a:r>
              <a:rPr lang="en-US" altLang="zh-CN" sz="1800" b="1" dirty="0"/>
              <a:t>(f(X),Z)]∨d(</a:t>
            </a:r>
            <a:r>
              <a:rPr lang="en-US" altLang="zh-CN" sz="1800" b="1" dirty="0" err="1"/>
              <a:t>X,f</a:t>
            </a:r>
            <a:r>
              <a:rPr lang="en-US" altLang="zh-CN" sz="1800" b="1" dirty="0"/>
              <a:t>(X)))</a:t>
            </a:r>
            <a:r>
              <a:rPr lang="zh-CN" altLang="en-US" sz="1800" b="1" dirty="0"/>
              <a:t>］</a:t>
            </a:r>
            <a:r>
              <a:rPr lang="en-US" altLang="zh-CN" sz="1800" b="1" dirty="0"/>
              <a:t>)∨e(W)</a:t>
            </a:r>
          </a:p>
        </p:txBody>
      </p:sp>
      <p:sp>
        <p:nvSpPr>
          <p:cNvPr id="780319" name="Rectangle 31"/>
          <p:cNvSpPr>
            <a:spLocks noChangeArrowheads="1"/>
          </p:cNvSpPr>
          <p:nvPr/>
        </p:nvSpPr>
        <p:spPr bwMode="ltGray">
          <a:xfrm>
            <a:off x="-152400" y="1219200"/>
            <a:ext cx="9372600" cy="346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rPr>
              <a:t>  5.</a:t>
            </a:r>
            <a:r>
              <a:rPr lang="en-US" altLang="zh-CN" sz="1800" b="1" dirty="0" smtClean="0">
                <a:solidFill>
                  <a:srgbClr val="000000"/>
                </a:solidFill>
                <a:latin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X)(</a:t>
            </a:r>
            <a:r>
              <a:rPr lang="zh-CN" altLang="en-US" sz="1800" b="1" dirty="0">
                <a:solidFill>
                  <a:srgbClr val="000000"/>
                </a:solidFill>
                <a:latin typeface="Times New Roman" pitchFamily="18" charset="0"/>
              </a:rPr>
              <a:t>彐</a:t>
            </a:r>
            <a:r>
              <a:rPr lang="en-US" altLang="zh-CN" sz="1800" b="1" dirty="0">
                <a:solidFill>
                  <a:srgbClr val="000000"/>
                </a:solidFill>
                <a:latin typeface="Times New Roman" pitchFamily="18" charset="0"/>
              </a:rPr>
              <a:t>Y)</a:t>
            </a:r>
            <a:r>
              <a:rPr lang="en-US" altLang="zh-CN" sz="1800" b="1" dirty="0" smtClean="0">
                <a:solidFill>
                  <a:srgbClr val="000000"/>
                </a:solidFill>
                <a:latin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Z)</a:t>
            </a:r>
            <a:r>
              <a:rPr lang="en-US" altLang="zh-CN" sz="1800" b="1" dirty="0" smtClean="0">
                <a:solidFill>
                  <a:srgbClr val="000000"/>
                </a:solidFill>
                <a:latin typeface="Times New Roman" pitchFamily="18" charset="0"/>
              </a:rPr>
              <a:t>(</a:t>
            </a:r>
            <a:r>
              <a:rPr lang="en-US" altLang="zh-CN" sz="1800" b="1" dirty="0">
                <a:latin typeface="Times New Roman" pitchFamily="18" charset="0"/>
              </a:rPr>
              <a:t>∀</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W) ([﹁ a(X)</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b(X)</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[c(</a:t>
            </a:r>
            <a:r>
              <a:rPr lang="en-US" altLang="zh-CN" sz="1800" b="1" dirty="0" err="1">
                <a:solidFill>
                  <a:srgbClr val="000000"/>
                </a:solidFill>
                <a:latin typeface="Times New Roman" pitchFamily="18" charset="0"/>
              </a:rPr>
              <a:t>X,l</a:t>
            </a:r>
            <a:r>
              <a:rPr lang="en-US" altLang="zh-CN" sz="1800" b="1" dirty="0">
                <a:solidFill>
                  <a:srgbClr val="000000"/>
                </a:solidFill>
                <a:latin typeface="Times New Roman" pitchFamily="18" charset="0"/>
              </a:rPr>
              <a:t>)∧[﹁ c(Y,Z)]∨d(X,Y))])∨</a:t>
            </a:r>
            <a:r>
              <a:rPr lang="en-US" altLang="zh-CN" sz="1800" b="1" dirty="0" smtClean="0">
                <a:solidFill>
                  <a:srgbClr val="000000"/>
                </a:solidFill>
                <a:latin typeface="Times New Roman" pitchFamily="18" charset="0"/>
              </a:rPr>
              <a:t>e</a:t>
            </a:r>
            <a:r>
              <a:rPr lang="en-US" altLang="zh-CN" sz="1800" b="1" dirty="0">
                <a:solidFill>
                  <a:srgbClr val="000000"/>
                </a:solidFill>
                <a:latin typeface="Times New Roman" pitchFamily="18" charset="0"/>
              </a:rPr>
              <a:t>(</a:t>
            </a:r>
            <a:r>
              <a:rPr lang="en-US" altLang="zh-CN" sz="1800" b="1" dirty="0" smtClean="0">
                <a:solidFill>
                  <a:srgbClr val="000000"/>
                </a:solidFill>
                <a:latin typeface="Times New Roman" pitchFamily="18" charset="0"/>
              </a:rPr>
              <a:t>W)</a:t>
            </a:r>
            <a:endParaRPr lang="en-US" altLang="zh-CN" sz="1800" b="1" dirty="0">
              <a:solidFill>
                <a:srgbClr val="000000"/>
              </a:solidFill>
              <a:latin typeface="Times New Roman" pitchFamily="18" charset="0"/>
            </a:endParaRPr>
          </a:p>
        </p:txBody>
      </p:sp>
      <p:sp>
        <p:nvSpPr>
          <p:cNvPr id="780320" name="Text Box 32"/>
          <p:cNvSpPr txBox="1">
            <a:spLocks noChangeArrowheads="1"/>
          </p:cNvSpPr>
          <p:nvPr/>
        </p:nvSpPr>
        <p:spPr bwMode="ltGray">
          <a:xfrm>
            <a:off x="4572000" y="1676400"/>
            <a:ext cx="1219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buFont typeface="Wingdings" pitchFamily="2" charset="2"/>
              <a:buNone/>
            </a:pPr>
            <a:endParaRPr lang="zh-CN" altLang="zh-CN" sz="1800"/>
          </a:p>
        </p:txBody>
      </p:sp>
      <p:grpSp>
        <p:nvGrpSpPr>
          <p:cNvPr id="780321" name="Group 33"/>
          <p:cNvGrpSpPr>
            <a:grpSpLocks/>
          </p:cNvGrpSpPr>
          <p:nvPr/>
        </p:nvGrpSpPr>
        <p:grpSpPr bwMode="auto">
          <a:xfrm>
            <a:off x="4343401" y="1524001"/>
            <a:ext cx="2919413" cy="533400"/>
            <a:chOff x="2736" y="960"/>
            <a:chExt cx="1839" cy="336"/>
          </a:xfrm>
        </p:grpSpPr>
        <p:sp>
          <p:nvSpPr>
            <p:cNvPr id="780322" name="AutoShape 34"/>
            <p:cNvSpPr>
              <a:spLocks noChangeArrowheads="1"/>
            </p:cNvSpPr>
            <p:nvPr/>
          </p:nvSpPr>
          <p:spPr bwMode="ltGray">
            <a:xfrm>
              <a:off x="2736" y="960"/>
              <a:ext cx="144" cy="336"/>
            </a:xfrm>
            <a:prstGeom prst="downArrow">
              <a:avLst>
                <a:gd name="adj1" fmla="val 50000"/>
                <a:gd name="adj2" fmla="val 58333"/>
              </a:avLst>
            </a:prstGeom>
            <a:solidFill>
              <a:schemeClr val="hlink"/>
            </a:solidFill>
            <a:ln w="31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0323" name="Rectangle 35"/>
            <p:cNvSpPr>
              <a:spLocks noChangeArrowheads="1"/>
            </p:cNvSpPr>
            <p:nvPr/>
          </p:nvSpPr>
          <p:spPr bwMode="ltGray">
            <a:xfrm>
              <a:off x="2880" y="1008"/>
              <a:ext cx="169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spcBef>
                  <a:spcPct val="50000"/>
                </a:spcBef>
                <a:buClr>
                  <a:srgbClr val="B2B2B2"/>
                </a:buClr>
                <a:buSzPct val="75000"/>
                <a:buFont typeface="Wingdings" pitchFamily="2" charset="2"/>
                <a:buNone/>
              </a:pPr>
              <a:r>
                <a:rPr lang="en-US" altLang="zh-CN" sz="1800" b="1" dirty="0" err="1">
                  <a:solidFill>
                    <a:schemeClr val="hlink"/>
                  </a:solidFill>
                </a:rPr>
                <a:t>Skolem</a:t>
              </a:r>
              <a:r>
                <a:rPr lang="zh-CN" altLang="en-US" sz="1800" b="1" dirty="0">
                  <a:solidFill>
                    <a:schemeClr val="hlink"/>
                  </a:solidFill>
                </a:rPr>
                <a:t>标准化后</a:t>
              </a:r>
            </a:p>
          </p:txBody>
        </p:sp>
      </p:grpSp>
      <p:grpSp>
        <p:nvGrpSpPr>
          <p:cNvPr id="780324" name="Group 36"/>
          <p:cNvGrpSpPr>
            <a:grpSpLocks/>
          </p:cNvGrpSpPr>
          <p:nvPr/>
        </p:nvGrpSpPr>
        <p:grpSpPr bwMode="auto">
          <a:xfrm>
            <a:off x="4343400" y="2438400"/>
            <a:ext cx="2667000" cy="533400"/>
            <a:chOff x="2736" y="1536"/>
            <a:chExt cx="1680" cy="336"/>
          </a:xfrm>
        </p:grpSpPr>
        <p:sp>
          <p:nvSpPr>
            <p:cNvPr id="780325" name="AutoShape 37"/>
            <p:cNvSpPr>
              <a:spLocks noChangeArrowheads="1"/>
            </p:cNvSpPr>
            <p:nvPr/>
          </p:nvSpPr>
          <p:spPr bwMode="ltGray">
            <a:xfrm>
              <a:off x="2736" y="1536"/>
              <a:ext cx="144" cy="336"/>
            </a:xfrm>
            <a:prstGeom prst="downArrow">
              <a:avLst>
                <a:gd name="adj1" fmla="val 50000"/>
                <a:gd name="adj2" fmla="val 58333"/>
              </a:avLst>
            </a:prstGeom>
            <a:solidFill>
              <a:schemeClr val="hlink"/>
            </a:solidFill>
            <a:ln w="31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0326" name="Rectangle 38"/>
            <p:cNvSpPr>
              <a:spLocks noChangeArrowheads="1"/>
            </p:cNvSpPr>
            <p:nvPr/>
          </p:nvSpPr>
          <p:spPr bwMode="ltGray">
            <a:xfrm>
              <a:off x="2880" y="1584"/>
              <a:ext cx="15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pPr>
              <a:r>
                <a:rPr lang="zh-CN" altLang="en-US" sz="1800" b="1" dirty="0">
                  <a:solidFill>
                    <a:schemeClr val="hlink"/>
                  </a:solidFill>
                </a:rPr>
                <a:t>去掉全称量词</a:t>
              </a:r>
            </a:p>
          </p:txBody>
        </p:sp>
      </p:grpSp>
      <p:sp>
        <p:nvSpPr>
          <p:cNvPr id="780327" name="Rectangle 39"/>
          <p:cNvSpPr>
            <a:spLocks noChangeArrowheads="1"/>
          </p:cNvSpPr>
          <p:nvPr/>
        </p:nvSpPr>
        <p:spPr bwMode="ltGray">
          <a:xfrm>
            <a:off x="-76200" y="3070225"/>
            <a:ext cx="9144000"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rPr>
              <a:t>7.(</a:t>
            </a:r>
            <a:r>
              <a:rPr lang="zh-CN" altLang="en-US" sz="1800" b="1" dirty="0">
                <a:solidFill>
                  <a:srgbClr val="000000"/>
                </a:solidFill>
                <a:latin typeface="Times New Roman" pitchFamily="18" charset="0"/>
              </a:rPr>
              <a:t>［ </a:t>
            </a:r>
            <a:r>
              <a:rPr lang="en-US" altLang="zh-CN" sz="1800" b="1" dirty="0">
                <a:solidFill>
                  <a:srgbClr val="000000"/>
                </a:solidFill>
                <a:latin typeface="Times New Roman" pitchFamily="18" charset="0"/>
              </a:rPr>
              <a:t>﹁ a(X)∨ ﹁ b(X)</a:t>
            </a:r>
            <a:r>
              <a:rPr lang="zh-CN" altLang="en-US" sz="1800" b="1" dirty="0">
                <a:solidFill>
                  <a:srgbClr val="000000"/>
                </a:solidFill>
                <a:latin typeface="Times New Roman" pitchFamily="18" charset="0"/>
              </a:rPr>
              <a:t>］∨［</a:t>
            </a:r>
            <a:r>
              <a:rPr lang="en-US" altLang="zh-CN" sz="1800" b="1" dirty="0">
                <a:solidFill>
                  <a:srgbClr val="000000"/>
                </a:solidFill>
                <a:latin typeface="Times New Roman" pitchFamily="18" charset="0"/>
              </a:rPr>
              <a:t>c(X, l)</a:t>
            </a:r>
            <a:r>
              <a:rPr lang="en-US" altLang="zh-CN" sz="1800" b="1" dirty="0" smtClean="0">
                <a:solidFill>
                  <a:srgbClr val="000000"/>
                </a:solidFill>
                <a:latin typeface="Times New Roman" pitchFamily="18" charset="0"/>
              </a:rPr>
              <a:t>∧[﹁ </a:t>
            </a:r>
            <a:r>
              <a:rPr lang="en-US" altLang="zh-CN" sz="1800" b="1" dirty="0">
                <a:solidFill>
                  <a:srgbClr val="000000"/>
                </a:solidFill>
                <a:latin typeface="Times New Roman" pitchFamily="18" charset="0"/>
              </a:rPr>
              <a:t>c(f(X), Z)∨d(X, f(X</a:t>
            </a:r>
            <a:r>
              <a:rPr lang="en-US" altLang="zh-CN" sz="1800" b="1" dirty="0" smtClean="0">
                <a:solidFill>
                  <a:srgbClr val="000000"/>
                </a:solidFill>
                <a:latin typeface="Times New Roman" pitchFamily="18" charset="0"/>
              </a:rPr>
              <a:t>)))]</a:t>
            </a:r>
            <a:r>
              <a:rPr lang="zh-CN" altLang="en-US" sz="1800" b="1" dirty="0" smtClean="0">
                <a:solidFill>
                  <a:srgbClr val="000000"/>
                </a:solidFill>
                <a:latin typeface="Times New Roman" pitchFamily="18" charset="0"/>
              </a:rPr>
              <a:t>］</a:t>
            </a:r>
            <a:r>
              <a:rPr lang="en-US" altLang="zh-CN" sz="1800" b="1" dirty="0">
                <a:solidFill>
                  <a:srgbClr val="000000"/>
                </a:solidFill>
                <a:latin typeface="Times New Roman" pitchFamily="18" charset="0"/>
              </a:rPr>
              <a:t>)∨e(W)</a:t>
            </a:r>
          </a:p>
        </p:txBody>
      </p:sp>
      <p:sp>
        <p:nvSpPr>
          <p:cNvPr id="780328" name="Rectangle 40"/>
          <p:cNvSpPr>
            <a:spLocks noChangeArrowheads="1"/>
          </p:cNvSpPr>
          <p:nvPr/>
        </p:nvSpPr>
        <p:spPr bwMode="ltGray">
          <a:xfrm>
            <a:off x="-76200" y="4038600"/>
            <a:ext cx="9296400" cy="3277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Bef>
                <a:spcPct val="50000"/>
              </a:spcBef>
              <a:spcAft>
                <a:spcPct val="50000"/>
              </a:spcAft>
              <a:buClr>
                <a:srgbClr val="A31221"/>
              </a:buClr>
              <a:buSzPct val="75000"/>
              <a:buFont typeface="Wingdings 3" pitchFamily="18" charset="2"/>
              <a:buNone/>
            </a:pPr>
            <a:r>
              <a:rPr lang="en-US" altLang="zh-CN" sz="1700" b="1" dirty="0">
                <a:solidFill>
                  <a:srgbClr val="000000"/>
                </a:solidFill>
                <a:latin typeface="Times New Roman" pitchFamily="18" charset="0"/>
              </a:rPr>
              <a:t>8.</a:t>
            </a:r>
            <a:r>
              <a:rPr lang="zh-CN" altLang="en-US" sz="1700" b="1" dirty="0" smtClean="0">
                <a:solidFill>
                  <a:srgbClr val="000000"/>
                </a:solidFill>
                <a:latin typeface="Times New Roman" pitchFamily="18" charset="0"/>
              </a:rPr>
              <a:t>［</a:t>
            </a:r>
            <a:r>
              <a:rPr lang="en-US" altLang="zh-CN" sz="1700" b="1" dirty="0">
                <a:solidFill>
                  <a:srgbClr val="000000"/>
                </a:solidFill>
                <a:latin typeface="Times New Roman" pitchFamily="18" charset="0"/>
              </a:rPr>
              <a:t>﹁a(X)∨﹁ b(X)∨c(</a:t>
            </a:r>
            <a:r>
              <a:rPr lang="en-US" altLang="zh-CN" sz="1700" b="1" dirty="0" err="1">
                <a:solidFill>
                  <a:srgbClr val="000000"/>
                </a:solidFill>
                <a:latin typeface="Times New Roman" pitchFamily="18" charset="0"/>
              </a:rPr>
              <a:t>X,l</a:t>
            </a:r>
            <a:r>
              <a:rPr lang="en-US" altLang="zh-CN" sz="1700" b="1" dirty="0">
                <a:solidFill>
                  <a:srgbClr val="000000"/>
                </a:solidFill>
                <a:latin typeface="Times New Roman" pitchFamily="18" charset="0"/>
              </a:rPr>
              <a:t>)∨e(W)</a:t>
            </a:r>
            <a:r>
              <a:rPr lang="zh-CN" altLang="en-US" sz="1700" b="1" dirty="0">
                <a:solidFill>
                  <a:srgbClr val="000000"/>
                </a:solidFill>
                <a:latin typeface="Times New Roman" pitchFamily="18" charset="0"/>
              </a:rPr>
              <a:t>］</a:t>
            </a:r>
            <a:r>
              <a:rPr lang="zh-CN" altLang="en-US" sz="1700" b="1" dirty="0" smtClean="0">
                <a:solidFill>
                  <a:srgbClr val="000000"/>
                </a:solidFill>
                <a:latin typeface="Times New Roman" pitchFamily="18" charset="0"/>
              </a:rPr>
              <a:t>∧</a:t>
            </a:r>
            <a:r>
              <a:rPr lang="en-US" altLang="zh-CN" sz="1700" b="1" dirty="0" smtClean="0">
                <a:solidFill>
                  <a:srgbClr val="000000"/>
                </a:solidFill>
                <a:latin typeface="Times New Roman" pitchFamily="18" charset="0"/>
              </a:rPr>
              <a:t>[﹁</a:t>
            </a:r>
            <a:r>
              <a:rPr lang="en-US" altLang="zh-CN" sz="1700" b="1" dirty="0">
                <a:solidFill>
                  <a:srgbClr val="000000"/>
                </a:solidFill>
                <a:latin typeface="Times New Roman" pitchFamily="18" charset="0"/>
              </a:rPr>
              <a:t>a(X) </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b(X)</a:t>
            </a:r>
            <a:r>
              <a:rPr lang="en-US" altLang="zh-CN" sz="1700" b="1" dirty="0" smtClean="0">
                <a:solidFill>
                  <a:srgbClr val="000000"/>
                </a:solidFill>
                <a:latin typeface="Times New Roman" pitchFamily="18" charset="0"/>
              </a:rPr>
              <a:t>∨﹁ </a:t>
            </a:r>
            <a:r>
              <a:rPr lang="en-US" altLang="zh-CN" sz="1700" b="1" dirty="0">
                <a:solidFill>
                  <a:srgbClr val="000000"/>
                </a:solidFill>
                <a:latin typeface="Times New Roman" pitchFamily="18" charset="0"/>
              </a:rPr>
              <a:t>c(f(X), Z)∨d(X, f(X))∨e(W)</a:t>
            </a:r>
            <a:r>
              <a:rPr lang="zh-CN" altLang="en-US" sz="1700" b="1" dirty="0">
                <a:solidFill>
                  <a:srgbClr val="000000"/>
                </a:solidFill>
                <a:latin typeface="Times New Roman" pitchFamily="18" charset="0"/>
              </a:rPr>
              <a:t>］</a:t>
            </a:r>
          </a:p>
        </p:txBody>
      </p:sp>
      <p:grpSp>
        <p:nvGrpSpPr>
          <p:cNvPr id="780329" name="Group 41"/>
          <p:cNvGrpSpPr>
            <a:grpSpLocks/>
          </p:cNvGrpSpPr>
          <p:nvPr/>
        </p:nvGrpSpPr>
        <p:grpSpPr bwMode="auto">
          <a:xfrm>
            <a:off x="4343400" y="3429000"/>
            <a:ext cx="3429000" cy="533400"/>
            <a:chOff x="2736" y="1536"/>
            <a:chExt cx="1680" cy="336"/>
          </a:xfrm>
        </p:grpSpPr>
        <p:sp>
          <p:nvSpPr>
            <p:cNvPr id="780330" name="AutoShape 42"/>
            <p:cNvSpPr>
              <a:spLocks noChangeArrowheads="1"/>
            </p:cNvSpPr>
            <p:nvPr/>
          </p:nvSpPr>
          <p:spPr bwMode="ltGray">
            <a:xfrm>
              <a:off x="2736" y="1536"/>
              <a:ext cx="144" cy="336"/>
            </a:xfrm>
            <a:prstGeom prst="downArrow">
              <a:avLst>
                <a:gd name="adj1" fmla="val 50000"/>
                <a:gd name="adj2" fmla="val 58333"/>
              </a:avLst>
            </a:prstGeom>
            <a:solidFill>
              <a:schemeClr val="hlink"/>
            </a:solidFill>
            <a:ln w="31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0331" name="Rectangle 43"/>
            <p:cNvSpPr>
              <a:spLocks noChangeArrowheads="1"/>
            </p:cNvSpPr>
            <p:nvPr/>
          </p:nvSpPr>
          <p:spPr bwMode="ltGray">
            <a:xfrm>
              <a:off x="2880" y="1584"/>
              <a:ext cx="15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pPr>
              <a:r>
                <a:rPr lang="zh-CN" altLang="en-US" sz="1800" b="1" dirty="0">
                  <a:solidFill>
                    <a:schemeClr val="hlink"/>
                  </a:solidFill>
                </a:rPr>
                <a:t>转换成析取式的合取</a:t>
              </a:r>
            </a:p>
          </p:txBody>
        </p:sp>
      </p:grpSp>
      <p:grpSp>
        <p:nvGrpSpPr>
          <p:cNvPr id="780332" name="Group 44"/>
          <p:cNvGrpSpPr>
            <a:grpSpLocks/>
          </p:cNvGrpSpPr>
          <p:nvPr/>
        </p:nvGrpSpPr>
        <p:grpSpPr bwMode="auto">
          <a:xfrm>
            <a:off x="4343400" y="4411960"/>
            <a:ext cx="4618038" cy="457200"/>
            <a:chOff x="2736" y="2688"/>
            <a:chExt cx="2909" cy="288"/>
          </a:xfrm>
        </p:grpSpPr>
        <p:sp>
          <p:nvSpPr>
            <p:cNvPr id="780333" name="AutoShape 45"/>
            <p:cNvSpPr>
              <a:spLocks noChangeArrowheads="1"/>
            </p:cNvSpPr>
            <p:nvPr/>
          </p:nvSpPr>
          <p:spPr bwMode="ltGray">
            <a:xfrm>
              <a:off x="2736" y="2688"/>
              <a:ext cx="144" cy="288"/>
            </a:xfrm>
            <a:prstGeom prst="downArrow">
              <a:avLst>
                <a:gd name="adj1" fmla="val 50000"/>
                <a:gd name="adj2" fmla="val 50000"/>
              </a:avLst>
            </a:prstGeom>
            <a:solidFill>
              <a:schemeClr val="hlink"/>
            </a:solidFill>
            <a:ln w="317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80334" name="Rectangle 46"/>
            <p:cNvSpPr>
              <a:spLocks noChangeArrowheads="1"/>
            </p:cNvSpPr>
            <p:nvPr/>
          </p:nvSpPr>
          <p:spPr bwMode="ltGray">
            <a:xfrm>
              <a:off x="2880" y="2688"/>
              <a:ext cx="276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buClr>
                  <a:srgbClr val="B2B2B2"/>
                </a:buClr>
                <a:buSzPct val="75000"/>
              </a:pPr>
              <a:r>
                <a:rPr lang="zh-CN" altLang="en-US" sz="1800" b="1" dirty="0">
                  <a:solidFill>
                    <a:schemeClr val="hlink"/>
                  </a:solidFill>
                </a:rPr>
                <a:t>每个合取式为一个分离的子句</a:t>
              </a:r>
            </a:p>
          </p:txBody>
        </p:sp>
      </p:grpSp>
      <p:sp>
        <p:nvSpPr>
          <p:cNvPr id="780335" name="Rectangle 47"/>
          <p:cNvSpPr>
            <a:spLocks noChangeArrowheads="1"/>
          </p:cNvSpPr>
          <p:nvPr/>
        </p:nvSpPr>
        <p:spPr bwMode="ltGray">
          <a:xfrm>
            <a:off x="17481" y="4669259"/>
            <a:ext cx="6400800" cy="784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buClr>
                <a:srgbClr val="B2B2B2"/>
              </a:buClr>
              <a:buSzPct val="75000"/>
              <a:buFont typeface="Wingdings" pitchFamily="2" charset="2"/>
              <a:buNone/>
            </a:pPr>
            <a:r>
              <a:rPr lang="en-US" altLang="zh-CN" sz="1800" b="1" dirty="0">
                <a:solidFill>
                  <a:srgbClr val="000000"/>
                </a:solidFill>
                <a:latin typeface="Times New Roman" pitchFamily="18" charset="0"/>
                <a:cs typeface="Times New Roman" pitchFamily="18" charset="0"/>
              </a:rPr>
              <a:t>9a: ﹁ a(X)∨ ﹁ b(X)∨c(</a:t>
            </a:r>
            <a:r>
              <a:rPr lang="en-US" altLang="zh-CN" sz="1800" b="1" dirty="0" err="1">
                <a:solidFill>
                  <a:srgbClr val="000000"/>
                </a:solidFill>
                <a:latin typeface="Times New Roman" pitchFamily="18" charset="0"/>
                <a:cs typeface="Times New Roman" pitchFamily="18" charset="0"/>
              </a:rPr>
              <a:t>X,l</a:t>
            </a:r>
            <a:r>
              <a:rPr lang="en-US" altLang="zh-CN" sz="1800" b="1" dirty="0">
                <a:solidFill>
                  <a:srgbClr val="000000"/>
                </a:solidFill>
                <a:latin typeface="Times New Roman" pitchFamily="18" charset="0"/>
                <a:cs typeface="Times New Roman" pitchFamily="18" charset="0"/>
              </a:rPr>
              <a:t>)∨e(W)</a:t>
            </a:r>
          </a:p>
          <a:p>
            <a:pPr eaLnBrk="0" hangingPunct="0">
              <a:spcBef>
                <a:spcPct val="50000"/>
              </a:spcBef>
              <a:buClr>
                <a:srgbClr val="B2B2B2"/>
              </a:buClr>
              <a:buSzPct val="75000"/>
              <a:buFont typeface="Wingdings" pitchFamily="2" charset="2"/>
              <a:buNone/>
            </a:pPr>
            <a:r>
              <a:rPr lang="en-US" altLang="zh-CN" sz="1800" b="1" dirty="0">
                <a:solidFill>
                  <a:srgbClr val="000000"/>
                </a:solidFill>
                <a:latin typeface="Times New Roman" pitchFamily="18" charset="0"/>
                <a:cs typeface="Times New Roman" pitchFamily="18" charset="0"/>
              </a:rPr>
              <a:t>9b: </a:t>
            </a:r>
            <a:r>
              <a:rPr lang="en-US" altLang="zh-CN" sz="1800" b="1" dirty="0" smtClean="0">
                <a:solidFill>
                  <a:srgbClr val="000000"/>
                </a:solidFill>
                <a:latin typeface="Times New Roman" pitchFamily="18" charset="0"/>
                <a:cs typeface="Times New Roman" pitchFamily="18" charset="0"/>
              </a:rPr>
              <a:t>﹁ </a:t>
            </a:r>
            <a:r>
              <a:rPr lang="en-US" altLang="zh-CN" sz="1800" b="1" dirty="0">
                <a:solidFill>
                  <a:srgbClr val="000000"/>
                </a:solidFill>
                <a:latin typeface="Times New Roman" pitchFamily="18" charset="0"/>
                <a:cs typeface="Times New Roman" pitchFamily="18" charset="0"/>
              </a:rPr>
              <a:t>a(X) ∨ ﹁ b(X)∨ ﹁ c(f(X), Z)∨d(X, f(X))∨e(W</a:t>
            </a:r>
            <a:r>
              <a:rPr lang="en-US" altLang="zh-CN" sz="1800" b="1" dirty="0">
                <a:solidFill>
                  <a:srgbClr val="000000"/>
                </a:solidFill>
                <a:latin typeface="Times New Roman" pitchFamily="18" charset="0"/>
              </a:rPr>
              <a:t>)</a:t>
            </a:r>
          </a:p>
        </p:txBody>
      </p:sp>
      <p:grpSp>
        <p:nvGrpSpPr>
          <p:cNvPr id="780336" name="Group 48"/>
          <p:cNvGrpSpPr>
            <a:grpSpLocks/>
          </p:cNvGrpSpPr>
          <p:nvPr/>
        </p:nvGrpSpPr>
        <p:grpSpPr bwMode="auto">
          <a:xfrm>
            <a:off x="6003327" y="5331840"/>
            <a:ext cx="3065463" cy="636387"/>
            <a:chOff x="3360" y="3392"/>
            <a:chExt cx="1931" cy="233"/>
          </a:xfrm>
        </p:grpSpPr>
        <p:sp>
          <p:nvSpPr>
            <p:cNvPr id="780337" name="Rectangle 49"/>
            <p:cNvSpPr>
              <a:spLocks noChangeArrowheads="1"/>
            </p:cNvSpPr>
            <p:nvPr/>
          </p:nvSpPr>
          <p:spPr bwMode="ltGray">
            <a:xfrm>
              <a:off x="3857" y="3392"/>
              <a:ext cx="143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hangingPunct="0">
                <a:spcBef>
                  <a:spcPct val="50000"/>
                </a:spcBef>
                <a:buClr>
                  <a:srgbClr val="B2B2B2"/>
                </a:buClr>
                <a:buSzPct val="75000"/>
              </a:pPr>
              <a:r>
                <a:rPr lang="zh-CN" altLang="en-US" sz="1800" b="1" dirty="0">
                  <a:solidFill>
                    <a:schemeClr val="hlink"/>
                  </a:solidFill>
                </a:rPr>
                <a:t>把分离的变元归一化</a:t>
              </a:r>
            </a:p>
          </p:txBody>
        </p:sp>
        <p:sp>
          <p:nvSpPr>
            <p:cNvPr id="780338" name="AutoShape 50"/>
            <p:cNvSpPr>
              <a:spLocks noChangeArrowheads="1"/>
            </p:cNvSpPr>
            <p:nvPr/>
          </p:nvSpPr>
          <p:spPr bwMode="ltGray">
            <a:xfrm>
              <a:off x="3360" y="3408"/>
              <a:ext cx="336" cy="192"/>
            </a:xfrm>
            <a:prstGeom prst="curvedLeftArrow">
              <a:avLst>
                <a:gd name="adj1" fmla="val 20000"/>
                <a:gd name="adj2" fmla="val 40000"/>
                <a:gd name="adj3" fmla="val 58333"/>
              </a:avLst>
            </a:prstGeom>
            <a:solidFill>
              <a:schemeClr val="hlink"/>
            </a:solidFill>
            <a:ln>
              <a:noFill/>
            </a:ln>
            <a:effectLst/>
            <a:extLs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80339" name="Rectangle 51"/>
          <p:cNvSpPr>
            <a:spLocks noChangeArrowheads="1"/>
          </p:cNvSpPr>
          <p:nvPr/>
        </p:nvSpPr>
        <p:spPr bwMode="ltGray">
          <a:xfrm>
            <a:off x="0" y="5751513"/>
            <a:ext cx="9220200" cy="734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17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lnSpc>
                <a:spcPct val="90000"/>
              </a:lnSpc>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rPr>
              <a:t>10a: ﹁ a(X)∨ ﹁ b(X)∨c(</a:t>
            </a:r>
            <a:r>
              <a:rPr lang="en-US" altLang="zh-CN" sz="1800" b="1" dirty="0" err="1">
                <a:solidFill>
                  <a:srgbClr val="000000"/>
                </a:solidFill>
                <a:latin typeface="Times New Roman" pitchFamily="18" charset="0"/>
              </a:rPr>
              <a:t>X,l</a:t>
            </a:r>
            <a:r>
              <a:rPr lang="en-US" altLang="zh-CN" sz="1800" b="1" dirty="0">
                <a:solidFill>
                  <a:srgbClr val="000000"/>
                </a:solidFill>
                <a:latin typeface="Times New Roman" pitchFamily="18" charset="0"/>
              </a:rPr>
              <a:t>)∨e(W)</a:t>
            </a:r>
          </a:p>
          <a:p>
            <a:pPr eaLnBrk="0" hangingPunct="0">
              <a:lnSpc>
                <a:spcPct val="90000"/>
              </a:lnSpc>
              <a:spcAft>
                <a:spcPct val="50000"/>
              </a:spcAft>
              <a:buClr>
                <a:srgbClr val="A31221"/>
              </a:buClr>
              <a:buSzPct val="75000"/>
              <a:buFont typeface="Wingdings 3" pitchFamily="18" charset="2"/>
              <a:buNone/>
            </a:pPr>
            <a:r>
              <a:rPr lang="en-US" altLang="zh-CN" sz="1800" b="1" dirty="0">
                <a:solidFill>
                  <a:srgbClr val="000000"/>
                </a:solidFill>
                <a:latin typeface="Times New Roman" pitchFamily="18" charset="0"/>
              </a:rPr>
              <a:t>10b: ﹁ a(U)∨ ﹁ b(U)∨ ﹁ c(f(U), Z) ∨d(U, f(U))∨</a:t>
            </a:r>
            <a:r>
              <a:rPr lang="en-US" altLang="zh-CN" sz="1800" b="1" dirty="0" smtClean="0">
                <a:solidFill>
                  <a:srgbClr val="000000"/>
                </a:solidFill>
                <a:latin typeface="Times New Roman" pitchFamily="18" charset="0"/>
              </a:rPr>
              <a:t>e</a:t>
            </a:r>
            <a:r>
              <a:rPr lang="en-US" altLang="zh-CN" sz="1800" b="1" dirty="0">
                <a:solidFill>
                  <a:srgbClr val="000000"/>
                </a:solidFill>
                <a:latin typeface="Times New Roman" pitchFamily="18" charset="0"/>
              </a:rPr>
              <a:t>(</a:t>
            </a:r>
            <a:r>
              <a:rPr lang="en-US" altLang="zh-CN" sz="1800" b="1" dirty="0" smtClean="0">
                <a:solidFill>
                  <a:srgbClr val="000000"/>
                </a:solidFill>
                <a:latin typeface="Times New Roman" pitchFamily="18" charset="0"/>
              </a:rPr>
              <a:t>V)</a:t>
            </a:r>
            <a:endParaRPr lang="en-US" altLang="zh-CN" sz="1800" b="1" dirty="0">
              <a:solidFill>
                <a:srgbClr val="00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319"/>
                                        </p:tgtEl>
                                        <p:attrNameLst>
                                          <p:attrName>style.visibility</p:attrName>
                                        </p:attrNameLst>
                                      </p:cBhvr>
                                      <p:to>
                                        <p:strVal val="visible"/>
                                      </p:to>
                                    </p:set>
                                    <p:animEffect transition="in" filter="blinds(horizontal)">
                                      <p:cBhvr>
                                        <p:cTn id="7" dur="500"/>
                                        <p:tgtEl>
                                          <p:spTgt spid="7803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78032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80318">
                                            <p:txEl>
                                              <p:pRg st="0" end="0"/>
                                            </p:txEl>
                                          </p:spTgt>
                                        </p:tgtEl>
                                        <p:attrNameLst>
                                          <p:attrName>style.visibility</p:attrName>
                                        </p:attrNameLst>
                                      </p:cBhvr>
                                      <p:to>
                                        <p:strVal val="visible"/>
                                      </p:to>
                                    </p:set>
                                    <p:animEffect transition="in" filter="blinds(horizontal)">
                                      <p:cBhvr>
                                        <p:cTn id="16" dur="500"/>
                                        <p:tgtEl>
                                          <p:spTgt spid="78031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7803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032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78032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8032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0332"/>
                                        </p:tgtEl>
                                        <p:attrNameLst>
                                          <p:attrName>style.visibility</p:attrName>
                                        </p:attrNameLst>
                                      </p:cBhvr>
                                      <p:to>
                                        <p:strVal val="visible"/>
                                      </p:to>
                                    </p:set>
                                    <p:animEffect transition="in" filter="blinds(horizontal)">
                                      <p:cBhvr>
                                        <p:cTn id="37" dur="500"/>
                                        <p:tgtEl>
                                          <p:spTgt spid="7803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8033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780336"/>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80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318" grpId="0" build="p" autoUpdateAnimBg="0"/>
      <p:bldP spid="780319" grpId="0" autoUpdateAnimBg="0"/>
      <p:bldP spid="780327" grpId="0" autoUpdateAnimBg="0"/>
      <p:bldP spid="780328" grpId="0" autoUpdateAnimBg="0"/>
      <p:bldP spid="780335" grpId="0" autoUpdateAnimBg="0"/>
      <p:bldP spid="78033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子句集的应用</a:t>
            </a:r>
            <a:endParaRPr lang="zh-CN" altLang="en-US" sz="2000" b="1" dirty="0">
              <a:latin typeface="Times New Roman" pitchFamily="18" charset="0"/>
            </a:endParaRPr>
          </a:p>
        </p:txBody>
      </p:sp>
      <p:sp>
        <p:nvSpPr>
          <p:cNvPr id="674819" name="Rectangle 3"/>
          <p:cNvSpPr>
            <a:spLocks noGrp="1" noChangeArrowheads="1"/>
          </p:cNvSpPr>
          <p:nvPr>
            <p:ph type="body" idx="1"/>
          </p:nvPr>
        </p:nvSpPr>
        <p:spPr>
          <a:xfrm>
            <a:off x="229281" y="1484784"/>
            <a:ext cx="8519183" cy="5661025"/>
          </a:xfrm>
        </p:spPr>
        <p:txBody>
          <a:bodyPr/>
          <a:lstStyle/>
          <a:p>
            <a:pPr>
              <a:lnSpc>
                <a:spcPct val="130000"/>
              </a:lnSpc>
              <a:spcBef>
                <a:spcPts val="1200"/>
              </a:spcBef>
            </a:pPr>
            <a:r>
              <a:rPr lang="zh-CN" altLang="en-US" sz="2400" b="1" dirty="0" smtClean="0">
                <a:solidFill>
                  <a:srgbClr val="C00000"/>
                </a:solidFill>
                <a:latin typeface="Times New Roman" pitchFamily="18" charset="0"/>
              </a:rPr>
              <a:t>注意：</a:t>
            </a:r>
            <a:endParaRPr lang="en-US" altLang="zh-CN" sz="2400" b="1" dirty="0" smtClean="0">
              <a:solidFill>
                <a:srgbClr val="C00000"/>
              </a:solidFill>
              <a:latin typeface="Times New Roman" pitchFamily="18" charset="0"/>
            </a:endParaRPr>
          </a:p>
          <a:p>
            <a:pPr lvl="1">
              <a:lnSpc>
                <a:spcPct val="130000"/>
              </a:lnSpc>
              <a:spcBef>
                <a:spcPts val="1200"/>
              </a:spcBef>
            </a:pPr>
            <a:r>
              <a:rPr lang="zh-CN" altLang="en-US" sz="2200" b="0" dirty="0" smtClean="0">
                <a:latin typeface="Times New Roman" pitchFamily="18" charset="0"/>
              </a:rPr>
              <a:t>由于</a:t>
            </a:r>
            <a:r>
              <a:rPr lang="zh-CN" altLang="en-US" sz="2200" b="0" dirty="0">
                <a:latin typeface="Times New Roman" pitchFamily="18" charset="0"/>
              </a:rPr>
              <a:t>在消去存在量词时所用的</a:t>
            </a:r>
            <a:r>
              <a:rPr lang="en-US" altLang="zh-CN" sz="2200" b="0" dirty="0" err="1">
                <a:latin typeface="Times New Roman" pitchFamily="18" charset="0"/>
              </a:rPr>
              <a:t>Skolem</a:t>
            </a:r>
            <a:r>
              <a:rPr lang="zh-CN" altLang="en-US" sz="2200" b="0" dirty="0">
                <a:latin typeface="Times New Roman" pitchFamily="18" charset="0"/>
              </a:rPr>
              <a:t>函数可以不同，因此</a:t>
            </a:r>
            <a:r>
              <a:rPr lang="zh-CN" altLang="en-US" sz="2200" dirty="0" smtClean="0">
                <a:solidFill>
                  <a:srgbClr val="0000FF"/>
                </a:solidFill>
              </a:rPr>
              <a:t>化</a:t>
            </a:r>
            <a:r>
              <a:rPr lang="zh-CN" altLang="en-US" sz="2200" dirty="0">
                <a:solidFill>
                  <a:srgbClr val="0000FF"/>
                </a:solidFill>
                <a:latin typeface="Times New Roman" pitchFamily="18" charset="0"/>
              </a:rPr>
              <a:t>简后的标准子句集是不唯一的</a:t>
            </a:r>
            <a:r>
              <a:rPr lang="zh-CN" altLang="en-US" sz="2200" b="0" dirty="0">
                <a:latin typeface="Times New Roman" pitchFamily="18" charset="0"/>
              </a:rPr>
              <a:t>。</a:t>
            </a:r>
          </a:p>
          <a:p>
            <a:pPr lvl="1">
              <a:lnSpc>
                <a:spcPct val="130000"/>
              </a:lnSpc>
              <a:spcBef>
                <a:spcPts val="1200"/>
              </a:spcBef>
            </a:pPr>
            <a:r>
              <a:rPr lang="en-US" altLang="zh-CN" sz="2200" dirty="0" err="1" smtClean="0">
                <a:solidFill>
                  <a:srgbClr val="0000FF"/>
                </a:solidFill>
                <a:latin typeface="Times New Roman" pitchFamily="18" charset="0"/>
              </a:rPr>
              <a:t>Skolem</a:t>
            </a:r>
            <a:r>
              <a:rPr lang="zh-CN" altLang="en-US" sz="2200" dirty="0">
                <a:solidFill>
                  <a:srgbClr val="0000FF"/>
                </a:solidFill>
                <a:latin typeface="Times New Roman" pitchFamily="18" charset="0"/>
              </a:rPr>
              <a:t>化并不影响原谓词公式的永假性</a:t>
            </a:r>
            <a:r>
              <a:rPr lang="zh-CN" altLang="en-US" sz="2200" dirty="0" smtClean="0">
                <a:solidFill>
                  <a:srgbClr val="0000FF"/>
                </a:solidFill>
                <a:latin typeface="Times New Roman" pitchFamily="18" charset="0"/>
              </a:rPr>
              <a:t>。</a:t>
            </a:r>
            <a:endParaRPr lang="en-US" altLang="zh-CN" sz="2200" dirty="0" smtClean="0">
              <a:solidFill>
                <a:srgbClr val="0000FF"/>
              </a:solidFill>
              <a:latin typeface="Times New Roman" pitchFamily="18" charset="0"/>
            </a:endParaRPr>
          </a:p>
          <a:p>
            <a:pPr lvl="1">
              <a:lnSpc>
                <a:spcPct val="130000"/>
              </a:lnSpc>
              <a:spcBef>
                <a:spcPts val="1200"/>
              </a:spcBef>
            </a:pPr>
            <a:r>
              <a:rPr lang="en-US" altLang="zh-CN" sz="2200" dirty="0" err="1" smtClean="0">
                <a:solidFill>
                  <a:srgbClr val="0000FF"/>
                </a:solidFill>
                <a:latin typeface="Times New Roman" pitchFamily="18" charset="0"/>
              </a:rPr>
              <a:t>Skolem</a:t>
            </a:r>
            <a:r>
              <a:rPr lang="zh-CN" altLang="en-US" sz="2200" dirty="0" smtClean="0">
                <a:solidFill>
                  <a:srgbClr val="0000FF"/>
                </a:solidFill>
                <a:latin typeface="Times New Roman" pitchFamily="18" charset="0"/>
              </a:rPr>
              <a:t>化后得到的公式与原公式</a:t>
            </a:r>
            <a:r>
              <a:rPr lang="zh-CN" altLang="en-US" sz="2200" dirty="0" smtClean="0">
                <a:solidFill>
                  <a:srgbClr val="FF0000"/>
                </a:solidFill>
                <a:latin typeface="Times New Roman" pitchFamily="18" charset="0"/>
              </a:rPr>
              <a:t>不等价</a:t>
            </a:r>
            <a:r>
              <a:rPr lang="zh-CN" altLang="en-US" sz="2200" dirty="0" smtClean="0">
                <a:solidFill>
                  <a:srgbClr val="0000FF"/>
                </a:solidFill>
                <a:latin typeface="Times New Roman" pitchFamily="18" charset="0"/>
              </a:rPr>
              <a:t>，但具有</a:t>
            </a:r>
            <a:r>
              <a:rPr lang="zh-CN" altLang="en-US" sz="2200" dirty="0" smtClean="0">
                <a:solidFill>
                  <a:srgbClr val="FF0000"/>
                </a:solidFill>
                <a:latin typeface="Times New Roman" pitchFamily="18" charset="0"/>
              </a:rPr>
              <a:t>相同的不可满足性</a:t>
            </a:r>
            <a:endParaRPr lang="zh-CN" altLang="en-US" sz="2200" dirty="0">
              <a:solidFill>
                <a:srgbClr val="FF0000"/>
              </a:solidFill>
              <a:latin typeface="Times New Roman" pitchFamily="18" charset="0"/>
            </a:endParaRPr>
          </a:p>
          <a:p>
            <a:pPr>
              <a:lnSpc>
                <a:spcPct val="85000"/>
              </a:lnSpc>
            </a:pPr>
            <a:endParaRPr lang="en-US" altLang="zh-CN" sz="2400" b="1" dirty="0" smtClean="0">
              <a:solidFill>
                <a:srgbClr val="A50021"/>
              </a:solidFill>
              <a:latin typeface="Times New Roman" pitchFamily="18" charset="0"/>
            </a:endParaRPr>
          </a:p>
        </p:txBody>
      </p:sp>
      <p:grpSp>
        <p:nvGrpSpPr>
          <p:cNvPr id="5" name="组合 4"/>
          <p:cNvGrpSpPr/>
          <p:nvPr/>
        </p:nvGrpSpPr>
        <p:grpSpPr>
          <a:xfrm>
            <a:off x="755576" y="5157192"/>
            <a:ext cx="7632848" cy="1080120"/>
            <a:chOff x="755576" y="1484784"/>
            <a:chExt cx="7632848" cy="1080120"/>
          </a:xfrm>
        </p:grpSpPr>
        <p:sp>
          <p:nvSpPr>
            <p:cNvPr id="6" name="圆角矩形 5"/>
            <p:cNvSpPr/>
            <p:nvPr/>
          </p:nvSpPr>
          <p:spPr>
            <a:xfrm>
              <a:off x="755576" y="1484784"/>
              <a:ext cx="7632848" cy="1080120"/>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1600" y="1484784"/>
              <a:ext cx="7416824" cy="919867"/>
            </a:xfrm>
            <a:prstGeom prst="rect">
              <a:avLst/>
            </a:prstGeom>
          </p:spPr>
          <p:txBody>
            <a:bodyPr wrap="square">
              <a:spAutoFit/>
            </a:bodyPr>
            <a:lstStyle/>
            <a:p>
              <a:pPr>
                <a:lnSpc>
                  <a:spcPct val="120000"/>
                </a:lnSpc>
              </a:pPr>
              <a:r>
                <a:rPr lang="zh-CN" altLang="en-US" sz="2400" b="1" dirty="0" smtClean="0">
                  <a:solidFill>
                    <a:srgbClr val="C00000"/>
                  </a:solidFill>
                  <a:latin typeface="幼圆" pitchFamily="49" charset="-122"/>
                  <a:ea typeface="幼圆" pitchFamily="49" charset="-122"/>
                </a:rPr>
                <a:t>定理</a:t>
              </a:r>
              <a:r>
                <a:rPr lang="en-US" altLang="zh-CN" sz="2400" b="1" dirty="0" smtClean="0">
                  <a:solidFill>
                    <a:srgbClr val="0000FF"/>
                  </a:solidFill>
                  <a:latin typeface="幼圆" pitchFamily="49" charset="-122"/>
                  <a:ea typeface="幼圆" pitchFamily="49" charset="-122"/>
                </a:rPr>
                <a:t>  </a:t>
              </a:r>
              <a:r>
                <a:rPr lang="zh-CN" altLang="en-US" sz="2400" b="1" dirty="0">
                  <a:solidFill>
                    <a:srgbClr val="0000FF"/>
                  </a:solidFill>
                  <a:latin typeface="幼圆" pitchFamily="49" charset="-122"/>
                  <a:ea typeface="幼圆" pitchFamily="49" charset="-122"/>
                </a:rPr>
                <a:t>设有谓词公式</a:t>
              </a:r>
              <a:r>
                <a:rPr lang="en-US" altLang="zh-CN" sz="2400" b="1" dirty="0">
                  <a:solidFill>
                    <a:srgbClr val="0000FF"/>
                  </a:solidFill>
                  <a:latin typeface="幼圆" pitchFamily="49" charset="-122"/>
                  <a:ea typeface="幼圆" pitchFamily="49" charset="-122"/>
                </a:rPr>
                <a:t>F</a:t>
              </a:r>
              <a:r>
                <a:rPr lang="zh-CN" altLang="en-US" sz="2400" b="1" dirty="0">
                  <a:solidFill>
                    <a:srgbClr val="0000FF"/>
                  </a:solidFill>
                  <a:latin typeface="幼圆" pitchFamily="49" charset="-122"/>
                  <a:ea typeface="幼圆" pitchFamily="49" charset="-122"/>
                </a:rPr>
                <a:t>，其标准子句集为</a:t>
              </a:r>
              <a:r>
                <a:rPr lang="en-US" altLang="zh-CN" sz="2400" b="1" dirty="0">
                  <a:solidFill>
                    <a:srgbClr val="0000FF"/>
                  </a:solidFill>
                  <a:latin typeface="幼圆" pitchFamily="49" charset="-122"/>
                  <a:ea typeface="幼圆" pitchFamily="49" charset="-122"/>
                </a:rPr>
                <a:t>S</a:t>
              </a:r>
              <a:r>
                <a:rPr lang="zh-CN" altLang="en-US" sz="2400" b="1" dirty="0">
                  <a:solidFill>
                    <a:srgbClr val="0000FF"/>
                  </a:solidFill>
                  <a:latin typeface="幼圆" pitchFamily="49" charset="-122"/>
                  <a:ea typeface="幼圆" pitchFamily="49" charset="-122"/>
                </a:rPr>
                <a:t>，则</a:t>
              </a:r>
              <a:r>
                <a:rPr lang="en-US" altLang="zh-CN" sz="2400" b="1" dirty="0">
                  <a:solidFill>
                    <a:srgbClr val="0000FF"/>
                  </a:solidFill>
                  <a:latin typeface="幼圆" pitchFamily="49" charset="-122"/>
                  <a:ea typeface="幼圆" pitchFamily="49" charset="-122"/>
                </a:rPr>
                <a:t>F</a:t>
              </a:r>
              <a:r>
                <a:rPr lang="zh-CN" altLang="en-US" sz="2400" b="1" dirty="0">
                  <a:solidFill>
                    <a:srgbClr val="0000FF"/>
                  </a:solidFill>
                  <a:latin typeface="幼圆" pitchFamily="49" charset="-122"/>
                  <a:ea typeface="幼圆" pitchFamily="49" charset="-122"/>
                </a:rPr>
                <a:t>为不可满足的充要条件是</a:t>
              </a:r>
              <a:r>
                <a:rPr lang="en-US" altLang="zh-CN" sz="2400" b="1" dirty="0">
                  <a:solidFill>
                    <a:srgbClr val="0000FF"/>
                  </a:solidFill>
                  <a:latin typeface="幼圆" pitchFamily="49" charset="-122"/>
                  <a:ea typeface="幼圆" pitchFamily="49" charset="-122"/>
                </a:rPr>
                <a:t>S</a:t>
              </a:r>
              <a:r>
                <a:rPr lang="zh-CN" altLang="en-US" sz="2400" b="1" dirty="0">
                  <a:solidFill>
                    <a:srgbClr val="0000FF"/>
                  </a:solidFill>
                  <a:latin typeface="幼圆" pitchFamily="49" charset="-122"/>
                  <a:ea typeface="幼圆" pitchFamily="49" charset="-122"/>
                </a:rPr>
                <a:t>为不可满足的。</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0"/>
            <a:ext cx="8229600" cy="1052513"/>
          </a:xfrm>
        </p:spPr>
        <p:txBody>
          <a:bodyPr/>
          <a:lstStyle/>
          <a:p>
            <a:r>
              <a:rPr lang="zh-CN" altLang="en-US" sz="4000" b="1" dirty="0" smtClean="0">
                <a:latin typeface="Times New Roman" pitchFamily="18" charset="0"/>
              </a:rPr>
              <a:t>鲁</a:t>
            </a:r>
            <a:r>
              <a:rPr lang="zh-CN" altLang="en-US" sz="4000" b="1" dirty="0">
                <a:latin typeface="Times New Roman" pitchFamily="18" charset="0"/>
              </a:rPr>
              <a:t>滨逊</a:t>
            </a:r>
            <a:r>
              <a:rPr lang="zh-CN" altLang="en-US" sz="4000" b="1" dirty="0" smtClean="0">
                <a:latin typeface="Times New Roman" pitchFamily="18" charset="0"/>
              </a:rPr>
              <a:t>归结原理</a:t>
            </a:r>
            <a:r>
              <a:rPr lang="en-US" altLang="zh-CN" b="1" dirty="0" smtClean="0"/>
              <a:t>--</a:t>
            </a:r>
            <a:r>
              <a:rPr lang="zh-CN" altLang="en-US" sz="3200" b="1" dirty="0" smtClean="0">
                <a:latin typeface="Times New Roman" pitchFamily="18" charset="0"/>
              </a:rPr>
              <a:t>基本</a:t>
            </a:r>
            <a:r>
              <a:rPr lang="zh-CN" altLang="en-US" sz="3200" b="1" dirty="0">
                <a:latin typeface="Times New Roman" pitchFamily="18" charset="0"/>
              </a:rPr>
              <a:t>思想</a:t>
            </a:r>
          </a:p>
        </p:txBody>
      </p:sp>
      <p:sp>
        <p:nvSpPr>
          <p:cNvPr id="688131" name="Rectangle 3"/>
          <p:cNvSpPr>
            <a:spLocks noGrp="1" noChangeArrowheads="1"/>
          </p:cNvSpPr>
          <p:nvPr>
            <p:ph type="body" idx="1"/>
          </p:nvPr>
        </p:nvSpPr>
        <p:spPr>
          <a:xfrm>
            <a:off x="179389" y="1125538"/>
            <a:ext cx="8569076" cy="5543550"/>
          </a:xfrm>
        </p:spPr>
        <p:txBody>
          <a:bodyPr/>
          <a:lstStyle/>
          <a:p>
            <a:pPr>
              <a:lnSpc>
                <a:spcPct val="105000"/>
              </a:lnSpc>
            </a:pPr>
            <a:r>
              <a:rPr lang="zh-CN" altLang="en-US" sz="2400" b="1" dirty="0" smtClean="0">
                <a:solidFill>
                  <a:srgbClr val="A50021"/>
                </a:solidFill>
              </a:rPr>
              <a:t>两</a:t>
            </a:r>
            <a:r>
              <a:rPr lang="zh-CN" altLang="en-US" sz="2400" b="1" dirty="0">
                <a:solidFill>
                  <a:srgbClr val="A50021"/>
                </a:solidFill>
              </a:rPr>
              <a:t>个关键</a:t>
            </a:r>
          </a:p>
          <a:p>
            <a:pPr lvl="1">
              <a:lnSpc>
                <a:spcPct val="105000"/>
              </a:lnSpc>
            </a:pPr>
            <a:r>
              <a:rPr lang="zh-CN" altLang="en-US" sz="2200" dirty="0" smtClean="0">
                <a:solidFill>
                  <a:srgbClr val="FF00FF"/>
                </a:solidFill>
                <a:effectLst>
                  <a:outerShdw blurRad="38100" dist="38100" dir="2700000" algn="tl">
                    <a:srgbClr val="000000">
                      <a:alpha val="43137"/>
                    </a:srgbClr>
                  </a:outerShdw>
                </a:effectLst>
              </a:rPr>
              <a:t>子句</a:t>
            </a:r>
            <a:r>
              <a:rPr lang="zh-CN" altLang="en-US" sz="2200" dirty="0">
                <a:solidFill>
                  <a:srgbClr val="FF00FF"/>
                </a:solidFill>
                <a:effectLst>
                  <a:outerShdw blurRad="38100" dist="38100" dir="2700000" algn="tl">
                    <a:srgbClr val="000000">
                      <a:alpha val="43137"/>
                    </a:srgbClr>
                  </a:outerShdw>
                </a:effectLst>
              </a:rPr>
              <a:t>集中的子句之间是合取</a:t>
            </a:r>
            <a:r>
              <a:rPr lang="zh-CN" altLang="en-US" sz="2200" dirty="0" smtClean="0">
                <a:solidFill>
                  <a:srgbClr val="FF00FF"/>
                </a:solidFill>
                <a:effectLst>
                  <a:outerShdw blurRad="38100" dist="38100" dir="2700000" algn="tl">
                    <a:srgbClr val="000000">
                      <a:alpha val="43137"/>
                    </a:srgbClr>
                  </a:outerShdw>
                </a:effectLst>
              </a:rPr>
              <a:t>关系</a:t>
            </a:r>
            <a:r>
              <a:rPr lang="en-US" altLang="zh-CN" sz="2200" b="0" dirty="0" smtClean="0"/>
              <a:t>: </a:t>
            </a:r>
            <a:r>
              <a:rPr lang="zh-CN" altLang="en-US" sz="2200" b="0" dirty="0" smtClean="0"/>
              <a:t>子句</a:t>
            </a:r>
            <a:r>
              <a:rPr lang="zh-CN" altLang="en-US" sz="2200" b="0" dirty="0"/>
              <a:t>集中只要有一个子句为不可满足，则整个子句集就是不可满足的；</a:t>
            </a:r>
          </a:p>
          <a:p>
            <a:pPr lvl="1">
              <a:lnSpc>
                <a:spcPct val="105000"/>
              </a:lnSpc>
            </a:pPr>
            <a:r>
              <a:rPr lang="zh-CN" altLang="en-US" sz="2200" dirty="0">
                <a:solidFill>
                  <a:srgbClr val="FF00FF"/>
                </a:solidFill>
                <a:effectLst>
                  <a:outerShdw blurRad="38100" dist="38100" dir="2700000" algn="tl">
                    <a:srgbClr val="000000">
                      <a:alpha val="43137"/>
                    </a:srgbClr>
                  </a:outerShdw>
                </a:effectLst>
              </a:rPr>
              <a:t>空子句是不可满足</a:t>
            </a:r>
            <a:r>
              <a:rPr lang="zh-CN" altLang="en-US" sz="2200" dirty="0" smtClean="0">
                <a:solidFill>
                  <a:srgbClr val="FF00FF"/>
                </a:solidFill>
                <a:effectLst>
                  <a:outerShdw blurRad="38100" dist="38100" dir="2700000" algn="tl">
                    <a:srgbClr val="000000">
                      <a:alpha val="43137"/>
                    </a:srgbClr>
                  </a:outerShdw>
                </a:effectLst>
              </a:rPr>
              <a:t>的</a:t>
            </a:r>
            <a:r>
              <a:rPr lang="en-US" altLang="zh-CN" sz="2200" dirty="0" smtClean="0">
                <a:solidFill>
                  <a:srgbClr val="FF00FF"/>
                </a:solidFill>
                <a:effectLst>
                  <a:outerShdw blurRad="38100" dist="38100" dir="2700000" algn="tl">
                    <a:srgbClr val="000000">
                      <a:alpha val="43137"/>
                    </a:srgbClr>
                  </a:outerShdw>
                </a:effectLst>
              </a:rPr>
              <a:t>:  </a:t>
            </a:r>
            <a:r>
              <a:rPr lang="zh-CN" altLang="en-US" sz="2200" b="0" dirty="0" smtClean="0"/>
              <a:t>一</a:t>
            </a:r>
            <a:r>
              <a:rPr lang="zh-CN" altLang="en-US" sz="2200" b="0" dirty="0"/>
              <a:t>个子句集中如果包含有空子句，则此子句集就一定是不可满足的</a:t>
            </a:r>
            <a:r>
              <a:rPr lang="zh-CN" altLang="en-US" sz="2200" b="0" dirty="0" smtClean="0"/>
              <a:t>。</a:t>
            </a:r>
            <a:endParaRPr lang="en-US" altLang="zh-CN" sz="2200" b="0" dirty="0" smtClean="0"/>
          </a:p>
          <a:p>
            <a:pPr lvl="1">
              <a:lnSpc>
                <a:spcPct val="105000"/>
              </a:lnSpc>
            </a:pPr>
            <a:endParaRPr lang="zh-CN" altLang="en-US" sz="1050" b="0" dirty="0"/>
          </a:p>
          <a:p>
            <a:pPr>
              <a:lnSpc>
                <a:spcPct val="105000"/>
              </a:lnSpc>
            </a:pPr>
            <a:r>
              <a:rPr lang="zh-CN" altLang="en-US" sz="2400" b="1" dirty="0" smtClean="0">
                <a:solidFill>
                  <a:srgbClr val="A50021"/>
                </a:solidFill>
              </a:rPr>
              <a:t>鲁</a:t>
            </a:r>
            <a:r>
              <a:rPr lang="zh-CN" altLang="en-US" sz="2400" b="1" dirty="0">
                <a:solidFill>
                  <a:srgbClr val="A50021"/>
                </a:solidFill>
              </a:rPr>
              <a:t>滨逊归结原理基本思想</a:t>
            </a:r>
          </a:p>
          <a:p>
            <a:pPr lvl="1">
              <a:lnSpc>
                <a:spcPct val="105000"/>
              </a:lnSpc>
              <a:spcBef>
                <a:spcPts val="1200"/>
              </a:spcBef>
            </a:pPr>
            <a:r>
              <a:rPr lang="zh-CN" altLang="en-US" sz="2200" b="1" dirty="0" smtClean="0">
                <a:solidFill>
                  <a:srgbClr val="0000CC"/>
                </a:solidFill>
              </a:rPr>
              <a:t>首先</a:t>
            </a:r>
            <a:r>
              <a:rPr lang="zh-CN" altLang="en-US" sz="2200" b="1" dirty="0">
                <a:solidFill>
                  <a:srgbClr val="0000CC"/>
                </a:solidFill>
              </a:rPr>
              <a:t>把欲证明问题的结论否定，并加入子句集，得到一个扩充的子句集</a:t>
            </a:r>
            <a:r>
              <a:rPr lang="en-US" altLang="zh-CN" sz="2200" b="1" dirty="0">
                <a:solidFill>
                  <a:srgbClr val="0000CC"/>
                </a:solidFill>
              </a:rPr>
              <a:t>S'</a:t>
            </a:r>
            <a:r>
              <a:rPr lang="zh-CN" altLang="en-US" sz="2200" b="1" dirty="0" smtClean="0">
                <a:solidFill>
                  <a:srgbClr val="0000CC"/>
                </a:solidFill>
              </a:rPr>
              <a:t>。</a:t>
            </a:r>
            <a:endParaRPr lang="en-US" altLang="zh-CN" sz="2200" b="1" dirty="0" smtClean="0">
              <a:solidFill>
                <a:srgbClr val="0000CC"/>
              </a:solidFill>
            </a:endParaRPr>
          </a:p>
          <a:p>
            <a:pPr lvl="1">
              <a:lnSpc>
                <a:spcPct val="105000"/>
              </a:lnSpc>
              <a:spcBef>
                <a:spcPts val="1200"/>
              </a:spcBef>
            </a:pPr>
            <a:r>
              <a:rPr lang="zh-CN" altLang="en-US" sz="2200" b="1" dirty="0" smtClean="0">
                <a:solidFill>
                  <a:srgbClr val="0000CC"/>
                </a:solidFill>
              </a:rPr>
              <a:t>然后</a:t>
            </a:r>
            <a:r>
              <a:rPr lang="zh-CN" altLang="en-US" sz="2200" b="1" dirty="0">
                <a:solidFill>
                  <a:srgbClr val="0000CC"/>
                </a:solidFill>
              </a:rPr>
              <a:t>设法检验子句集</a:t>
            </a:r>
            <a:r>
              <a:rPr lang="en-US" altLang="zh-CN" sz="2200" b="1" dirty="0">
                <a:solidFill>
                  <a:srgbClr val="0000CC"/>
                </a:solidFill>
              </a:rPr>
              <a:t>S'</a:t>
            </a:r>
            <a:r>
              <a:rPr lang="zh-CN" altLang="en-US" sz="2200" b="1" dirty="0">
                <a:solidFill>
                  <a:srgbClr val="0000CC"/>
                </a:solidFill>
              </a:rPr>
              <a:t>是否含有空子句，若含有空子句，则表明</a:t>
            </a:r>
            <a:r>
              <a:rPr lang="en-US" altLang="zh-CN" sz="2200" b="1" dirty="0">
                <a:solidFill>
                  <a:srgbClr val="0000CC"/>
                </a:solidFill>
              </a:rPr>
              <a:t>S'</a:t>
            </a:r>
            <a:r>
              <a:rPr lang="zh-CN" altLang="en-US" sz="2200" b="1" dirty="0">
                <a:solidFill>
                  <a:srgbClr val="0000CC"/>
                </a:solidFill>
              </a:rPr>
              <a:t>是不可满足的</a:t>
            </a:r>
            <a:r>
              <a:rPr lang="zh-CN" altLang="en-US" sz="2200" b="1" dirty="0" smtClean="0">
                <a:solidFill>
                  <a:srgbClr val="0000CC"/>
                </a:solidFill>
              </a:rPr>
              <a:t>；</a:t>
            </a:r>
            <a:endParaRPr lang="en-US" altLang="zh-CN" sz="2200" b="1" dirty="0" smtClean="0">
              <a:solidFill>
                <a:srgbClr val="0000CC"/>
              </a:solidFill>
            </a:endParaRPr>
          </a:p>
          <a:p>
            <a:pPr lvl="1">
              <a:lnSpc>
                <a:spcPct val="105000"/>
              </a:lnSpc>
              <a:spcBef>
                <a:spcPts val="1200"/>
              </a:spcBef>
            </a:pPr>
            <a:r>
              <a:rPr lang="zh-CN" altLang="en-US" sz="2200" b="1" dirty="0" smtClean="0">
                <a:solidFill>
                  <a:srgbClr val="0000CC"/>
                </a:solidFill>
              </a:rPr>
              <a:t>若</a:t>
            </a:r>
            <a:r>
              <a:rPr lang="zh-CN" altLang="en-US" sz="2200" b="1" dirty="0">
                <a:solidFill>
                  <a:srgbClr val="0000CC"/>
                </a:solidFill>
              </a:rPr>
              <a:t>不含有空子句，则继续使用归结法，在子句集中选择合适的子句进行归结，直至导出空子句或不能继续归结为止</a:t>
            </a:r>
            <a:r>
              <a:rPr lang="zh-CN" altLang="en-US" sz="2200" b="1" dirty="0" smtClean="0">
                <a:solidFill>
                  <a:srgbClr val="0000CC"/>
                </a:solidFill>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68313" y="260350"/>
            <a:ext cx="8229600" cy="908050"/>
          </a:xfrm>
        </p:spPr>
        <p:txBody>
          <a:bodyPr/>
          <a:lstStyle/>
          <a:p>
            <a:r>
              <a:rPr lang="zh-CN" altLang="en-US" b="1" dirty="0" smtClean="0">
                <a:latin typeface="Times New Roman" pitchFamily="18" charset="0"/>
              </a:rPr>
              <a:t>鲁</a:t>
            </a:r>
            <a:r>
              <a:rPr lang="zh-CN" altLang="en-US" b="1" dirty="0">
                <a:latin typeface="Times New Roman" pitchFamily="18" charset="0"/>
              </a:rPr>
              <a:t>滨逊</a:t>
            </a:r>
            <a:r>
              <a:rPr lang="zh-CN" altLang="en-US" b="1" dirty="0" smtClean="0">
                <a:latin typeface="Times New Roman" pitchFamily="18" charset="0"/>
              </a:rPr>
              <a:t>归结原理</a:t>
            </a:r>
            <a:r>
              <a:rPr lang="en-US" altLang="zh-CN" b="1" dirty="0" smtClean="0">
                <a:latin typeface="Times New Roman" pitchFamily="18" charset="0"/>
              </a:rPr>
              <a:t>--</a:t>
            </a:r>
            <a:r>
              <a:rPr lang="zh-CN" altLang="en-US" sz="3200" b="1" dirty="0" smtClean="0">
                <a:latin typeface="Times New Roman" pitchFamily="18" charset="0"/>
              </a:rPr>
              <a:t>命题逻辑</a:t>
            </a:r>
            <a:r>
              <a:rPr lang="zh-CN" altLang="en-US" sz="3200" b="1" dirty="0">
                <a:latin typeface="Times New Roman" pitchFamily="18" charset="0"/>
              </a:rPr>
              <a:t>的</a:t>
            </a:r>
            <a:r>
              <a:rPr lang="zh-CN" altLang="en-US" sz="3200" b="1" dirty="0" smtClean="0">
                <a:latin typeface="Times New Roman" pitchFamily="18" charset="0"/>
              </a:rPr>
              <a:t>归结</a:t>
            </a:r>
            <a:endParaRPr lang="zh-CN" altLang="en-US" sz="3200" b="1" dirty="0">
              <a:latin typeface="Times New Roman" pitchFamily="18" charset="0"/>
            </a:endParaRPr>
          </a:p>
        </p:txBody>
      </p:sp>
      <p:sp>
        <p:nvSpPr>
          <p:cNvPr id="689155" name="Rectangle 3"/>
          <p:cNvSpPr>
            <a:spLocks noGrp="1" noChangeArrowheads="1"/>
          </p:cNvSpPr>
          <p:nvPr>
            <p:ph type="body" idx="1"/>
          </p:nvPr>
        </p:nvSpPr>
        <p:spPr>
          <a:xfrm>
            <a:off x="179388" y="1412875"/>
            <a:ext cx="8785225" cy="3096245"/>
          </a:xfrm>
        </p:spPr>
        <p:txBody>
          <a:bodyPr/>
          <a:lstStyle/>
          <a:p>
            <a:pPr>
              <a:lnSpc>
                <a:spcPct val="115000"/>
              </a:lnSpc>
              <a:spcBef>
                <a:spcPct val="15000"/>
              </a:spcBef>
            </a:pPr>
            <a:r>
              <a:rPr lang="zh-CN" altLang="en-US" sz="2400" b="1" dirty="0" smtClean="0">
                <a:solidFill>
                  <a:srgbClr val="0000CC"/>
                </a:solidFill>
                <a:latin typeface="Times New Roman" pitchFamily="18" charset="0"/>
              </a:rPr>
              <a:t>归结</a:t>
            </a:r>
            <a:r>
              <a:rPr lang="zh-CN" altLang="en-US" sz="2400" b="1" dirty="0">
                <a:solidFill>
                  <a:srgbClr val="0000CC"/>
                </a:solidFill>
                <a:latin typeface="Times New Roman" pitchFamily="18" charset="0"/>
              </a:rPr>
              <a:t>推理的核心是求两个子句的归结式</a:t>
            </a:r>
          </a:p>
          <a:p>
            <a:pPr>
              <a:lnSpc>
                <a:spcPct val="115000"/>
              </a:lnSpc>
              <a:spcBef>
                <a:spcPct val="15000"/>
              </a:spcBef>
            </a:pPr>
            <a:r>
              <a:rPr lang="zh-CN" altLang="en-US" sz="2400" b="1" dirty="0" smtClean="0">
                <a:solidFill>
                  <a:srgbClr val="A50021"/>
                </a:solidFill>
                <a:latin typeface="Times New Roman" pitchFamily="18" charset="0"/>
              </a:rPr>
              <a:t>归结</a:t>
            </a:r>
            <a:r>
              <a:rPr lang="zh-CN" altLang="en-US" sz="2400" b="1" dirty="0">
                <a:solidFill>
                  <a:srgbClr val="A50021"/>
                </a:solidFill>
                <a:latin typeface="Times New Roman" pitchFamily="18" charset="0"/>
              </a:rPr>
              <a:t>式的</a:t>
            </a:r>
            <a:r>
              <a:rPr lang="zh-CN" altLang="en-US" sz="2400" b="1" dirty="0" smtClean="0">
                <a:solidFill>
                  <a:srgbClr val="A50021"/>
                </a:solidFill>
                <a:latin typeface="Times New Roman" pitchFamily="18" charset="0"/>
              </a:rPr>
              <a:t>定义</a:t>
            </a:r>
            <a:r>
              <a:rPr lang="en-US" altLang="zh-CN" sz="2400" b="1" dirty="0" smtClean="0">
                <a:solidFill>
                  <a:srgbClr val="A50021"/>
                </a:solidFill>
                <a:latin typeface="Times New Roman" pitchFamily="18" charset="0"/>
              </a:rPr>
              <a:t>: </a:t>
            </a:r>
          </a:p>
          <a:p>
            <a:pPr lvl="1">
              <a:lnSpc>
                <a:spcPct val="115000"/>
              </a:lnSpc>
              <a:spcBef>
                <a:spcPct val="15000"/>
              </a:spcBef>
            </a:pPr>
            <a:r>
              <a:rPr lang="zh-CN" altLang="en-US" sz="2200" dirty="0" smtClean="0">
                <a:solidFill>
                  <a:srgbClr val="FF00FF"/>
                </a:solidFill>
                <a:effectLst>
                  <a:outerShdw blurRad="38100" dist="38100" dir="2700000" algn="tl">
                    <a:srgbClr val="000000">
                      <a:alpha val="43137"/>
                    </a:srgbClr>
                  </a:outerShdw>
                </a:effectLst>
              </a:rPr>
              <a:t>互补文字</a:t>
            </a:r>
            <a:r>
              <a:rPr lang="en-US" altLang="zh-CN" sz="2200" dirty="0" smtClean="0">
                <a:solidFill>
                  <a:srgbClr val="FF00FF"/>
                </a:solidFill>
                <a:effectLst>
                  <a:outerShdw blurRad="38100" dist="38100" dir="2700000" algn="tl">
                    <a:srgbClr val="000000">
                      <a:alpha val="43137"/>
                    </a:srgbClr>
                  </a:outerShdw>
                </a:effectLst>
              </a:rPr>
              <a:t>: </a:t>
            </a:r>
            <a:r>
              <a:rPr lang="zh-CN" altLang="en-US" sz="2200" b="0" dirty="0" smtClean="0"/>
              <a:t>若</a:t>
            </a:r>
            <a:r>
              <a:rPr lang="en-US" altLang="zh-CN" sz="2200" b="0" dirty="0">
                <a:latin typeface="Times New Roman" pitchFamily="18" charset="0"/>
              </a:rPr>
              <a:t>P</a:t>
            </a:r>
            <a:r>
              <a:rPr lang="zh-CN" altLang="en-US" sz="2200" b="0" dirty="0">
                <a:latin typeface="Times New Roman" pitchFamily="18" charset="0"/>
              </a:rPr>
              <a:t>是原子谓词公式，则称</a:t>
            </a:r>
            <a:r>
              <a:rPr lang="en-US" altLang="zh-CN" sz="2200" b="0" dirty="0">
                <a:latin typeface="Times New Roman" pitchFamily="18" charset="0"/>
              </a:rPr>
              <a:t>P</a:t>
            </a:r>
            <a:r>
              <a:rPr lang="zh-CN" altLang="en-US" sz="2200" b="0" dirty="0">
                <a:latin typeface="Times New Roman" pitchFamily="18" charset="0"/>
              </a:rPr>
              <a:t>与</a:t>
            </a:r>
            <a:r>
              <a:rPr lang="en-US" altLang="zh-CN" sz="2200" b="0" dirty="0">
                <a:latin typeface="Times New Roman" pitchFamily="18" charset="0"/>
              </a:rPr>
              <a:t>﹁P</a:t>
            </a:r>
            <a:r>
              <a:rPr lang="zh-CN" altLang="en-US" sz="2200" b="0" dirty="0" smtClean="0">
                <a:latin typeface="Times New Roman" pitchFamily="18" charset="0"/>
              </a:rPr>
              <a:t>为。</a:t>
            </a:r>
            <a:endParaRPr lang="zh-CN" altLang="en-US" sz="2200" b="0" dirty="0">
              <a:latin typeface="Times New Roman" pitchFamily="18" charset="0"/>
            </a:endParaRPr>
          </a:p>
          <a:p>
            <a:pPr lvl="1">
              <a:lnSpc>
                <a:spcPct val="115000"/>
              </a:lnSpc>
              <a:spcBef>
                <a:spcPct val="15000"/>
              </a:spcBef>
            </a:pPr>
            <a:r>
              <a:rPr lang="zh-CN" altLang="en-US" sz="2200" b="0" dirty="0" smtClean="0">
                <a:latin typeface="Times New Roman" pitchFamily="18" charset="0"/>
              </a:rPr>
              <a:t>设</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是子句集中的任意两个子句，如果</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中的文字</a:t>
            </a:r>
            <a:r>
              <a:rPr lang="en-US" altLang="zh-CN" sz="2200" b="0" dirty="0">
                <a:latin typeface="Times New Roman" pitchFamily="18" charset="0"/>
              </a:rPr>
              <a:t>L</a:t>
            </a:r>
            <a:r>
              <a:rPr lang="en-US" altLang="zh-CN" sz="2200" b="0" baseline="-25000" dirty="0">
                <a:latin typeface="Times New Roman" pitchFamily="18" charset="0"/>
              </a:rPr>
              <a:t>1</a:t>
            </a:r>
            <a:r>
              <a:rPr lang="zh-CN" altLang="en-US" sz="2200" b="0" dirty="0">
                <a:latin typeface="Times New Roman" pitchFamily="18" charset="0"/>
              </a:rPr>
              <a:t>与</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中的文字</a:t>
            </a:r>
            <a:r>
              <a:rPr lang="en-US" altLang="zh-CN" sz="2200" b="0" dirty="0">
                <a:latin typeface="Times New Roman" pitchFamily="18" charset="0"/>
              </a:rPr>
              <a:t>L</a:t>
            </a:r>
            <a:r>
              <a:rPr lang="en-US" altLang="zh-CN" sz="2200" b="0" baseline="-25000" dirty="0">
                <a:latin typeface="Times New Roman" pitchFamily="18" charset="0"/>
              </a:rPr>
              <a:t>2</a:t>
            </a:r>
            <a:r>
              <a:rPr lang="zh-CN" altLang="en-US" sz="2200" b="0" dirty="0">
                <a:latin typeface="Times New Roman" pitchFamily="18" charset="0"/>
              </a:rPr>
              <a:t>互补，那么可从</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中分别消去</a:t>
            </a:r>
            <a:r>
              <a:rPr lang="en-US" altLang="zh-CN" sz="2200" b="0" dirty="0">
                <a:latin typeface="Times New Roman" pitchFamily="18" charset="0"/>
              </a:rPr>
              <a:t>L</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L</a:t>
            </a:r>
            <a:r>
              <a:rPr lang="en-US" altLang="zh-CN" sz="2200" b="0" baseline="-25000" dirty="0">
                <a:latin typeface="Times New Roman" pitchFamily="18" charset="0"/>
              </a:rPr>
              <a:t>2</a:t>
            </a:r>
            <a:r>
              <a:rPr lang="zh-CN" altLang="en-US" sz="2200" b="0" dirty="0">
                <a:latin typeface="Times New Roman" pitchFamily="18" charset="0"/>
              </a:rPr>
              <a:t>，并将</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中余下的部分按析取关系构成一个新的子句</a:t>
            </a:r>
            <a:r>
              <a:rPr lang="en-US" altLang="zh-CN" sz="2200" b="0" dirty="0">
                <a:latin typeface="Times New Roman" pitchFamily="18" charset="0"/>
              </a:rPr>
              <a:t>C</a:t>
            </a:r>
            <a:r>
              <a:rPr lang="en-US" altLang="zh-CN" sz="2200" b="0" baseline="-25000" dirty="0">
                <a:latin typeface="Times New Roman" pitchFamily="18" charset="0"/>
              </a:rPr>
              <a:t>12</a:t>
            </a:r>
            <a:r>
              <a:rPr lang="zh-CN" altLang="en-US" sz="2200" b="0" dirty="0">
                <a:latin typeface="Times New Roman" pitchFamily="18" charset="0"/>
              </a:rPr>
              <a:t>，则称这一过程为</a:t>
            </a:r>
            <a:r>
              <a:rPr lang="zh-CN" altLang="en-US" sz="2200" dirty="0">
                <a:solidFill>
                  <a:srgbClr val="FF00FF"/>
                </a:solidFill>
                <a:latin typeface="Times New Roman" pitchFamily="18" charset="0"/>
              </a:rPr>
              <a:t>归结</a:t>
            </a:r>
            <a:r>
              <a:rPr lang="zh-CN" altLang="en-US" sz="2200" b="0" dirty="0">
                <a:latin typeface="Times New Roman" pitchFamily="18" charset="0"/>
              </a:rPr>
              <a:t>，称</a:t>
            </a:r>
            <a:r>
              <a:rPr lang="en-US" altLang="zh-CN" sz="2200" b="0" dirty="0">
                <a:latin typeface="Times New Roman" pitchFamily="18" charset="0"/>
              </a:rPr>
              <a:t>C</a:t>
            </a:r>
            <a:r>
              <a:rPr lang="en-US" altLang="zh-CN" sz="2200" b="0" baseline="-25000" dirty="0">
                <a:latin typeface="Times New Roman" pitchFamily="18" charset="0"/>
              </a:rPr>
              <a:t>12</a:t>
            </a:r>
            <a:r>
              <a:rPr lang="zh-CN" altLang="en-US" sz="2200" b="0" dirty="0">
                <a:latin typeface="Times New Roman" pitchFamily="18" charset="0"/>
              </a:rPr>
              <a:t>为</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的</a:t>
            </a:r>
            <a:r>
              <a:rPr lang="zh-CN" altLang="en-US" sz="2200" dirty="0">
                <a:solidFill>
                  <a:srgbClr val="FF00FF"/>
                </a:solidFill>
                <a:latin typeface="Times New Roman" pitchFamily="18" charset="0"/>
              </a:rPr>
              <a:t>归结式</a:t>
            </a:r>
            <a:r>
              <a:rPr lang="zh-CN" altLang="en-US" sz="2200" b="0" dirty="0">
                <a:latin typeface="Times New Roman" pitchFamily="18" charset="0"/>
              </a:rPr>
              <a:t>，称</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为</a:t>
            </a:r>
            <a:r>
              <a:rPr lang="en-US" altLang="zh-CN" sz="2200" b="0" dirty="0">
                <a:latin typeface="Times New Roman" pitchFamily="18" charset="0"/>
              </a:rPr>
              <a:t>C</a:t>
            </a:r>
            <a:r>
              <a:rPr lang="en-US" altLang="zh-CN" sz="2200" b="0" baseline="-25000" dirty="0">
                <a:latin typeface="Times New Roman" pitchFamily="18" charset="0"/>
              </a:rPr>
              <a:t>12</a:t>
            </a:r>
            <a:r>
              <a:rPr lang="zh-CN" altLang="en-US" sz="2200" b="0" dirty="0">
                <a:latin typeface="Times New Roman" pitchFamily="18" charset="0"/>
              </a:rPr>
              <a:t>的</a:t>
            </a:r>
            <a:r>
              <a:rPr lang="zh-CN" altLang="en-US" sz="2200" dirty="0">
                <a:effectLst>
                  <a:outerShdw blurRad="38100" dist="38100" dir="2700000" algn="tl">
                    <a:srgbClr val="000000">
                      <a:alpha val="43137"/>
                    </a:srgbClr>
                  </a:outerShdw>
                </a:effectLst>
                <a:latin typeface="Times New Roman" pitchFamily="18" charset="0"/>
              </a:rPr>
              <a:t>亲本子句</a:t>
            </a:r>
            <a:r>
              <a:rPr lang="zh-CN" altLang="en-US" sz="2200" b="0" dirty="0" smtClean="0">
                <a:latin typeface="Times New Roman" pitchFamily="18" charset="0"/>
              </a:rPr>
              <a:t>。</a:t>
            </a:r>
            <a:endParaRPr lang="zh-CN" altLang="en-US" sz="2200" b="0" dirty="0">
              <a:latin typeface="Times New Roman" pitchFamily="18" charset="0"/>
            </a:endParaRPr>
          </a:p>
          <a:p>
            <a:pPr marL="800100" lvl="2" indent="0">
              <a:lnSpc>
                <a:spcPct val="115000"/>
              </a:lnSpc>
              <a:spcBef>
                <a:spcPts val="1200"/>
              </a:spcBef>
              <a:buNone/>
            </a:pPr>
            <a:r>
              <a:rPr lang="zh-CN" altLang="en-US" sz="1800" b="1" dirty="0">
                <a:solidFill>
                  <a:srgbClr val="00B050"/>
                </a:solidFill>
                <a:latin typeface="Times New Roman" pitchFamily="18" charset="0"/>
              </a:rPr>
              <a:t>     </a:t>
            </a:r>
            <a:r>
              <a:rPr lang="zh-CN" altLang="en-US" sz="1800" b="1" dirty="0" smtClean="0">
                <a:solidFill>
                  <a:srgbClr val="00B050"/>
                </a:solidFill>
                <a:latin typeface="Times New Roman" pitchFamily="18" charset="0"/>
              </a:rPr>
              <a:t>例</a:t>
            </a:r>
            <a:r>
              <a:rPr lang="en-US" altLang="zh-CN" sz="1800" b="1" dirty="0" smtClean="0">
                <a:solidFill>
                  <a:srgbClr val="00B050"/>
                </a:solidFill>
                <a:latin typeface="Times New Roman" pitchFamily="18" charset="0"/>
              </a:rPr>
              <a:t>: </a:t>
            </a:r>
            <a:r>
              <a:rPr lang="zh-CN" altLang="en-US" sz="1800" b="1" dirty="0" smtClean="0">
                <a:solidFill>
                  <a:srgbClr val="00B050"/>
                </a:solidFill>
                <a:latin typeface="Times New Roman" pitchFamily="18" charset="0"/>
              </a:rPr>
              <a:t>设</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a:t>
            </a:r>
            <a:r>
              <a:rPr lang="en-US" altLang="zh-CN" sz="1800" b="1" dirty="0">
                <a:solidFill>
                  <a:srgbClr val="00B050"/>
                </a:solidFill>
                <a:latin typeface="Times New Roman" pitchFamily="18" charset="0"/>
              </a:rPr>
              <a:t>=P∨Q∨R</a:t>
            </a:r>
            <a:r>
              <a:rPr lang="zh-CN" altLang="en-US" sz="1800" b="1" dirty="0">
                <a:solidFill>
                  <a:srgbClr val="00B050"/>
                </a:solidFill>
                <a:latin typeface="Times New Roman" pitchFamily="18" charset="0"/>
              </a:rPr>
              <a:t>，</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2</a:t>
            </a:r>
            <a:r>
              <a:rPr lang="en-US" altLang="zh-CN" sz="1800" b="1" dirty="0">
                <a:solidFill>
                  <a:srgbClr val="00B050"/>
                </a:solidFill>
                <a:latin typeface="Times New Roman" pitchFamily="18" charset="0"/>
              </a:rPr>
              <a:t>=﹁P∨S</a:t>
            </a:r>
            <a:r>
              <a:rPr lang="zh-CN" altLang="en-US" sz="1800" b="1" dirty="0">
                <a:solidFill>
                  <a:srgbClr val="00B050"/>
                </a:solidFill>
                <a:latin typeface="Times New Roman" pitchFamily="18" charset="0"/>
              </a:rPr>
              <a:t>，求</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a:t>
            </a:r>
            <a:r>
              <a:rPr lang="zh-CN" altLang="en-US" sz="1800" b="1" dirty="0">
                <a:solidFill>
                  <a:srgbClr val="00B050"/>
                </a:solidFill>
                <a:latin typeface="Times New Roman" pitchFamily="18" charset="0"/>
              </a:rPr>
              <a:t>和</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2</a:t>
            </a:r>
            <a:r>
              <a:rPr lang="zh-CN" altLang="en-US" sz="1800" b="1" dirty="0">
                <a:solidFill>
                  <a:srgbClr val="00B050"/>
                </a:solidFill>
                <a:latin typeface="Times New Roman" pitchFamily="18" charset="0"/>
              </a:rPr>
              <a:t>的归结式</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12</a:t>
            </a:r>
            <a:r>
              <a:rPr lang="zh-CN" altLang="en-US" sz="1800" b="1" dirty="0">
                <a:solidFill>
                  <a:srgbClr val="00B050"/>
                </a:solidFill>
                <a:latin typeface="Times New Roman" pitchFamily="18" charset="0"/>
              </a:rPr>
              <a:t>。</a:t>
            </a:r>
          </a:p>
          <a:p>
            <a:pPr marL="800100" lvl="2" indent="0">
              <a:lnSpc>
                <a:spcPct val="115000"/>
              </a:lnSpc>
              <a:spcBef>
                <a:spcPct val="15000"/>
              </a:spcBef>
              <a:buNone/>
            </a:pPr>
            <a:r>
              <a:rPr lang="zh-CN" altLang="en-US" sz="1800" dirty="0">
                <a:latin typeface="Times New Roman" pitchFamily="18" charset="0"/>
              </a:rPr>
              <a:t>     解：这里</a:t>
            </a:r>
            <a:r>
              <a:rPr lang="en-US" altLang="zh-CN" sz="1800" dirty="0">
                <a:latin typeface="Times New Roman" pitchFamily="18" charset="0"/>
              </a:rPr>
              <a:t>L</a:t>
            </a:r>
            <a:r>
              <a:rPr lang="en-US" altLang="zh-CN" sz="1800" baseline="-25000" dirty="0">
                <a:latin typeface="Times New Roman" pitchFamily="18" charset="0"/>
              </a:rPr>
              <a:t>1</a:t>
            </a:r>
            <a:r>
              <a:rPr lang="en-US" altLang="zh-CN" sz="1800" dirty="0">
                <a:latin typeface="Times New Roman" pitchFamily="18" charset="0"/>
              </a:rPr>
              <a:t>=P</a:t>
            </a:r>
            <a:r>
              <a:rPr lang="zh-CN" altLang="en-US" sz="1800" dirty="0">
                <a:latin typeface="Times New Roman" pitchFamily="18" charset="0"/>
              </a:rPr>
              <a:t>，</a:t>
            </a:r>
            <a:r>
              <a:rPr lang="en-US" altLang="zh-CN" sz="1800" dirty="0">
                <a:latin typeface="Times New Roman" pitchFamily="18" charset="0"/>
              </a:rPr>
              <a:t>L</a:t>
            </a:r>
            <a:r>
              <a:rPr lang="en-US" altLang="zh-CN" sz="1800" baseline="-25000" dirty="0">
                <a:latin typeface="Times New Roman" pitchFamily="18" charset="0"/>
              </a:rPr>
              <a:t>2</a:t>
            </a:r>
            <a:r>
              <a:rPr lang="en-US" altLang="zh-CN" sz="1800" dirty="0">
                <a:latin typeface="Times New Roman" pitchFamily="18" charset="0"/>
              </a:rPr>
              <a:t>=﹁P</a:t>
            </a:r>
            <a:r>
              <a:rPr lang="zh-CN" altLang="en-US" sz="1800" dirty="0">
                <a:latin typeface="Times New Roman" pitchFamily="18" charset="0"/>
              </a:rPr>
              <a:t>，通过归结可以得到</a:t>
            </a:r>
          </a:p>
          <a:p>
            <a:pPr marL="800100" lvl="2" indent="0">
              <a:lnSpc>
                <a:spcPct val="115000"/>
              </a:lnSpc>
              <a:spcBef>
                <a:spcPct val="15000"/>
              </a:spcBef>
              <a:buNone/>
            </a:pPr>
            <a:r>
              <a:rPr lang="zh-CN" altLang="en-US" sz="1800" dirty="0">
                <a:latin typeface="Times New Roman" pitchFamily="18" charset="0"/>
              </a:rPr>
              <a:t>             </a:t>
            </a:r>
            <a:r>
              <a:rPr lang="zh-CN" altLang="en-US" sz="1800" dirty="0" smtClean="0">
                <a:latin typeface="Times New Roman" pitchFamily="18" charset="0"/>
              </a:rPr>
              <a:t>  </a:t>
            </a:r>
            <a:r>
              <a:rPr lang="en-US" altLang="zh-CN" sz="1800" dirty="0" smtClean="0">
                <a:latin typeface="Times New Roman" pitchFamily="18" charset="0"/>
              </a:rPr>
              <a:t>C</a:t>
            </a:r>
            <a:r>
              <a:rPr lang="en-US" altLang="zh-CN" sz="1800" baseline="-25000" dirty="0" smtClean="0">
                <a:latin typeface="Times New Roman" pitchFamily="18" charset="0"/>
              </a:rPr>
              <a:t>12</a:t>
            </a:r>
            <a:r>
              <a:rPr lang="en-US" altLang="zh-CN" sz="1800" dirty="0">
                <a:latin typeface="Times New Roman" pitchFamily="18" charset="0"/>
              </a:rPr>
              <a:t>= Q∨R∨S</a:t>
            </a:r>
          </a:p>
          <a:p>
            <a:pPr marL="800100" lvl="2" indent="0">
              <a:lnSpc>
                <a:spcPct val="115000"/>
              </a:lnSpc>
              <a:spcBef>
                <a:spcPct val="15000"/>
              </a:spcBef>
              <a:buNone/>
            </a:pPr>
            <a:r>
              <a:rPr lang="en-US" altLang="zh-CN" sz="1800" b="1" dirty="0">
                <a:solidFill>
                  <a:srgbClr val="00B050"/>
                </a:solidFill>
                <a:latin typeface="Times New Roman" pitchFamily="18" charset="0"/>
              </a:rPr>
              <a:t>     </a:t>
            </a:r>
            <a:r>
              <a:rPr lang="zh-CN" altLang="en-US" sz="1800" b="1" dirty="0" smtClean="0">
                <a:solidFill>
                  <a:srgbClr val="00B050"/>
                </a:solidFill>
                <a:latin typeface="Times New Roman" pitchFamily="18" charset="0"/>
              </a:rPr>
              <a:t>例</a:t>
            </a:r>
            <a:r>
              <a:rPr lang="en-US" altLang="zh-CN" sz="1800" b="1" dirty="0" smtClean="0">
                <a:solidFill>
                  <a:srgbClr val="00B050"/>
                </a:solidFill>
                <a:latin typeface="Times New Roman" pitchFamily="18" charset="0"/>
              </a:rPr>
              <a:t>:  </a:t>
            </a:r>
            <a:r>
              <a:rPr lang="zh-CN" altLang="en-US" sz="1800" b="1" dirty="0" smtClean="0">
                <a:solidFill>
                  <a:srgbClr val="00B050"/>
                </a:solidFill>
                <a:latin typeface="Times New Roman" pitchFamily="18" charset="0"/>
              </a:rPr>
              <a:t>设</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a:t>
            </a:r>
            <a:r>
              <a:rPr lang="en-US" altLang="zh-CN" sz="1800" b="1" dirty="0">
                <a:solidFill>
                  <a:srgbClr val="00B050"/>
                </a:solidFill>
                <a:latin typeface="Times New Roman" pitchFamily="18" charset="0"/>
              </a:rPr>
              <a:t>=﹁Q</a:t>
            </a:r>
            <a:r>
              <a:rPr lang="zh-CN" altLang="en-US" sz="1800" b="1" dirty="0">
                <a:solidFill>
                  <a:srgbClr val="00B050"/>
                </a:solidFill>
                <a:latin typeface="Times New Roman" pitchFamily="18" charset="0"/>
              </a:rPr>
              <a:t>，</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2</a:t>
            </a:r>
            <a:r>
              <a:rPr lang="en-US" altLang="zh-CN" sz="1800" b="1" dirty="0">
                <a:solidFill>
                  <a:srgbClr val="00B050"/>
                </a:solidFill>
                <a:latin typeface="Times New Roman" pitchFamily="18" charset="0"/>
              </a:rPr>
              <a:t>=Q</a:t>
            </a:r>
            <a:r>
              <a:rPr lang="zh-CN" altLang="en-US" sz="1800" b="1" dirty="0">
                <a:solidFill>
                  <a:srgbClr val="00B050"/>
                </a:solidFill>
                <a:latin typeface="Times New Roman" pitchFamily="18" charset="0"/>
              </a:rPr>
              <a:t>，求</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a:t>
            </a:r>
            <a:r>
              <a:rPr lang="zh-CN" altLang="en-US" sz="1800" b="1" dirty="0">
                <a:solidFill>
                  <a:srgbClr val="00B050"/>
                </a:solidFill>
                <a:latin typeface="Times New Roman" pitchFamily="18" charset="0"/>
              </a:rPr>
              <a:t>和</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2</a:t>
            </a:r>
            <a:r>
              <a:rPr lang="zh-CN" altLang="en-US" sz="1800" b="1" dirty="0">
                <a:solidFill>
                  <a:srgbClr val="00B050"/>
                </a:solidFill>
                <a:latin typeface="Times New Roman" pitchFamily="18" charset="0"/>
              </a:rPr>
              <a:t>的归结式</a:t>
            </a:r>
            <a:r>
              <a:rPr lang="en-US" altLang="zh-CN" sz="1800" b="1" dirty="0">
                <a:solidFill>
                  <a:srgbClr val="00B050"/>
                </a:solidFill>
                <a:latin typeface="Times New Roman" pitchFamily="18" charset="0"/>
              </a:rPr>
              <a:t>C</a:t>
            </a:r>
            <a:r>
              <a:rPr lang="en-US" altLang="zh-CN" sz="1800" b="1" baseline="-25000" dirty="0">
                <a:solidFill>
                  <a:srgbClr val="00B050"/>
                </a:solidFill>
                <a:latin typeface="Times New Roman" pitchFamily="18" charset="0"/>
              </a:rPr>
              <a:t>12</a:t>
            </a:r>
            <a:r>
              <a:rPr lang="zh-CN" altLang="en-US" sz="1800" b="1" dirty="0">
                <a:solidFill>
                  <a:srgbClr val="00B050"/>
                </a:solidFill>
                <a:latin typeface="Times New Roman" pitchFamily="18" charset="0"/>
              </a:rPr>
              <a:t>。</a:t>
            </a:r>
          </a:p>
          <a:p>
            <a:pPr marL="800100" lvl="2" indent="0">
              <a:lnSpc>
                <a:spcPct val="115000"/>
              </a:lnSpc>
              <a:spcBef>
                <a:spcPct val="15000"/>
              </a:spcBef>
              <a:buNone/>
            </a:pPr>
            <a:r>
              <a:rPr lang="zh-CN" altLang="en-US" sz="1800" dirty="0">
                <a:latin typeface="Times New Roman" pitchFamily="18" charset="0"/>
              </a:rPr>
              <a:t>     解：这里</a:t>
            </a:r>
            <a:r>
              <a:rPr lang="en-US" altLang="zh-CN" sz="1800" dirty="0">
                <a:latin typeface="Times New Roman" pitchFamily="18" charset="0"/>
              </a:rPr>
              <a:t>L</a:t>
            </a:r>
            <a:r>
              <a:rPr lang="en-US" altLang="zh-CN" sz="1800" baseline="-25000" dirty="0">
                <a:latin typeface="Times New Roman" pitchFamily="18" charset="0"/>
              </a:rPr>
              <a:t>1</a:t>
            </a:r>
            <a:r>
              <a:rPr lang="en-US" altLang="zh-CN" sz="1800" dirty="0">
                <a:latin typeface="Times New Roman" pitchFamily="18" charset="0"/>
              </a:rPr>
              <a:t>=﹁Q</a:t>
            </a:r>
            <a:r>
              <a:rPr lang="zh-CN" altLang="en-US" sz="1800" dirty="0">
                <a:latin typeface="Times New Roman" pitchFamily="18" charset="0"/>
              </a:rPr>
              <a:t>，</a:t>
            </a:r>
            <a:r>
              <a:rPr lang="en-US" altLang="zh-CN" sz="1800" dirty="0">
                <a:latin typeface="Times New Roman" pitchFamily="18" charset="0"/>
              </a:rPr>
              <a:t>L</a:t>
            </a:r>
            <a:r>
              <a:rPr lang="en-US" altLang="zh-CN" sz="1800" baseline="-25000" dirty="0">
                <a:latin typeface="Times New Roman" pitchFamily="18" charset="0"/>
              </a:rPr>
              <a:t>2</a:t>
            </a:r>
            <a:r>
              <a:rPr lang="en-US" altLang="zh-CN" sz="1800" dirty="0">
                <a:latin typeface="Times New Roman" pitchFamily="18" charset="0"/>
              </a:rPr>
              <a:t>=Q</a:t>
            </a:r>
            <a:r>
              <a:rPr lang="zh-CN" altLang="en-US" sz="1800" dirty="0">
                <a:latin typeface="Times New Roman" pitchFamily="18" charset="0"/>
              </a:rPr>
              <a:t>，通过归结可以得到</a:t>
            </a:r>
          </a:p>
          <a:p>
            <a:pPr marL="800100" lvl="2" indent="0">
              <a:lnSpc>
                <a:spcPct val="115000"/>
              </a:lnSpc>
              <a:spcBef>
                <a:spcPct val="15000"/>
              </a:spcBef>
              <a:buNone/>
            </a:pPr>
            <a:r>
              <a:rPr lang="zh-CN" altLang="en-US" sz="1800" dirty="0">
                <a:latin typeface="Times New Roman" pitchFamily="18" charset="0"/>
              </a:rPr>
              <a:t>            </a:t>
            </a:r>
            <a:r>
              <a:rPr lang="zh-CN" altLang="en-US" sz="1800" dirty="0" smtClean="0">
                <a:latin typeface="Times New Roman" pitchFamily="18" charset="0"/>
              </a:rPr>
              <a:t>   </a:t>
            </a:r>
            <a:r>
              <a:rPr lang="en-US" altLang="zh-CN" sz="1800" dirty="0">
                <a:latin typeface="Times New Roman" pitchFamily="18" charset="0"/>
              </a:rPr>
              <a:t>C</a:t>
            </a:r>
            <a:r>
              <a:rPr lang="en-US" altLang="zh-CN" sz="1800" baseline="-25000" dirty="0">
                <a:latin typeface="Times New Roman" pitchFamily="18" charset="0"/>
              </a:rPr>
              <a:t>12</a:t>
            </a:r>
            <a:r>
              <a:rPr lang="en-US" altLang="zh-CN" sz="1800" dirty="0">
                <a:latin typeface="Times New Roman" pitchFamily="18" charset="0"/>
              </a:rPr>
              <a:t>= NIL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91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915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915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915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91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Rectangle 3"/>
          <p:cNvSpPr>
            <a:spLocks noGrp="1" noChangeArrowheads="1"/>
          </p:cNvSpPr>
          <p:nvPr>
            <p:ph type="body" sz="half" idx="1"/>
          </p:nvPr>
        </p:nvSpPr>
        <p:spPr>
          <a:xfrm>
            <a:off x="179512" y="1628800"/>
            <a:ext cx="4495800" cy="4852988"/>
          </a:xfrm>
        </p:spPr>
        <p:txBody>
          <a:bodyPr/>
          <a:lstStyle/>
          <a:p>
            <a:pPr marL="400050" lvl="1" indent="0">
              <a:lnSpc>
                <a:spcPct val="110000"/>
              </a:lnSpc>
              <a:buNone/>
            </a:pPr>
            <a:r>
              <a:rPr lang="zh-CN" altLang="en-US" sz="1800" dirty="0" smtClean="0">
                <a:solidFill>
                  <a:srgbClr val="00B050"/>
                </a:solidFill>
                <a:latin typeface="Times New Roman" pitchFamily="18" charset="0"/>
              </a:rPr>
              <a:t>例</a:t>
            </a:r>
            <a:r>
              <a:rPr lang="en-US" altLang="zh-CN" sz="1800" dirty="0" smtClean="0">
                <a:solidFill>
                  <a:srgbClr val="00B050"/>
                </a:solidFill>
                <a:latin typeface="Times New Roman" pitchFamily="18" charset="0"/>
              </a:rPr>
              <a:t>:  </a:t>
            </a:r>
            <a:r>
              <a:rPr lang="zh-CN" altLang="en-US" sz="1800" dirty="0" smtClean="0">
                <a:solidFill>
                  <a:srgbClr val="00B050"/>
                </a:solidFill>
                <a:latin typeface="Times New Roman" pitchFamily="18" charset="0"/>
              </a:rPr>
              <a:t>设</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 </a:t>
            </a:r>
            <a:r>
              <a:rPr lang="en-US" altLang="zh-CN" sz="1800" dirty="0">
                <a:solidFill>
                  <a:srgbClr val="00B050"/>
                </a:solidFill>
                <a:latin typeface="Times New Roman" pitchFamily="18" charset="0"/>
              </a:rPr>
              <a:t>=﹁P ∨ Q </a:t>
            </a:r>
            <a:r>
              <a:rPr lang="zh-CN" altLang="en-US" sz="1800" dirty="0">
                <a:solidFill>
                  <a:srgbClr val="00B050"/>
                </a:solidFill>
                <a:latin typeface="Times New Roman" pitchFamily="18" charset="0"/>
              </a:rPr>
              <a:t>，</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2</a:t>
            </a:r>
            <a:r>
              <a:rPr lang="en-US" altLang="zh-CN" sz="1800" dirty="0">
                <a:solidFill>
                  <a:srgbClr val="00B050"/>
                </a:solidFill>
                <a:latin typeface="Times New Roman" pitchFamily="18" charset="0"/>
              </a:rPr>
              <a:t>=﹁Q</a:t>
            </a:r>
            <a:r>
              <a:rPr lang="zh-CN" altLang="en-US" sz="1800" dirty="0">
                <a:solidFill>
                  <a:srgbClr val="00B050"/>
                </a:solidFill>
                <a:latin typeface="Times New Roman" pitchFamily="18" charset="0"/>
              </a:rPr>
              <a:t>，</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3</a:t>
            </a:r>
            <a:r>
              <a:rPr lang="en-US" altLang="zh-CN" sz="1800" dirty="0">
                <a:solidFill>
                  <a:srgbClr val="00B050"/>
                </a:solidFill>
                <a:latin typeface="Times New Roman" pitchFamily="18" charset="0"/>
              </a:rPr>
              <a:t>=P</a:t>
            </a:r>
            <a:r>
              <a:rPr lang="zh-CN" altLang="en-US" sz="1800" dirty="0">
                <a:solidFill>
                  <a:srgbClr val="00B050"/>
                </a:solidFill>
                <a:latin typeface="Times New Roman" pitchFamily="18" charset="0"/>
              </a:rPr>
              <a:t>，求</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a:t>
            </a:r>
            <a:r>
              <a:rPr lang="zh-CN" altLang="en-US" sz="1800" dirty="0">
                <a:solidFill>
                  <a:srgbClr val="00B050"/>
                </a:solidFill>
                <a:latin typeface="Times New Roman" pitchFamily="18" charset="0"/>
              </a:rPr>
              <a:t>、</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2</a:t>
            </a:r>
            <a:r>
              <a:rPr lang="zh-CN" altLang="en-US" sz="1800" dirty="0">
                <a:solidFill>
                  <a:srgbClr val="00B050"/>
                </a:solidFill>
                <a:latin typeface="Times New Roman" pitchFamily="18" charset="0"/>
              </a:rPr>
              <a:t>、</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3</a:t>
            </a:r>
            <a:r>
              <a:rPr lang="zh-CN" altLang="en-US" sz="1800" dirty="0">
                <a:solidFill>
                  <a:srgbClr val="00B050"/>
                </a:solidFill>
                <a:latin typeface="Times New Roman" pitchFamily="18" charset="0"/>
              </a:rPr>
              <a:t>的归结式</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123</a:t>
            </a:r>
            <a:r>
              <a:rPr lang="zh-CN" altLang="en-US" sz="1800" dirty="0">
                <a:solidFill>
                  <a:srgbClr val="00B050"/>
                </a:solidFill>
                <a:latin typeface="Times New Roman" pitchFamily="18" charset="0"/>
              </a:rPr>
              <a:t>。</a:t>
            </a:r>
          </a:p>
          <a:p>
            <a:pPr marL="400050" lvl="1" indent="0">
              <a:lnSpc>
                <a:spcPct val="110000"/>
              </a:lnSpc>
              <a:buNone/>
            </a:pPr>
            <a:r>
              <a:rPr lang="zh-CN" altLang="en-US" sz="1800" dirty="0" smtClean="0">
                <a:solidFill>
                  <a:srgbClr val="00B050"/>
                </a:solidFill>
                <a:latin typeface="Times New Roman" pitchFamily="18" charset="0"/>
              </a:rPr>
              <a:t>解</a:t>
            </a:r>
            <a:r>
              <a:rPr lang="zh-CN" altLang="en-US" sz="1800" dirty="0">
                <a:solidFill>
                  <a:srgbClr val="00B050"/>
                </a:solidFill>
                <a:latin typeface="Times New Roman" pitchFamily="18" charset="0"/>
              </a:rPr>
              <a:t>：若先对</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a:t>
            </a:r>
            <a:r>
              <a:rPr lang="zh-CN" altLang="en-US" sz="1800" dirty="0">
                <a:solidFill>
                  <a:srgbClr val="00B050"/>
                </a:solidFill>
                <a:latin typeface="Times New Roman" pitchFamily="18" charset="0"/>
              </a:rPr>
              <a:t>、</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2</a:t>
            </a:r>
            <a:r>
              <a:rPr lang="zh-CN" altLang="en-US" sz="1800" dirty="0">
                <a:solidFill>
                  <a:srgbClr val="00B050"/>
                </a:solidFill>
                <a:latin typeface="Times New Roman" pitchFamily="18" charset="0"/>
              </a:rPr>
              <a:t>归结，可得到</a:t>
            </a:r>
          </a:p>
          <a:p>
            <a:pPr marL="400050" lvl="1" indent="0">
              <a:lnSpc>
                <a:spcPct val="110000"/>
              </a:lnSpc>
              <a:buNone/>
            </a:pPr>
            <a:r>
              <a:rPr lang="zh-CN" altLang="en-US" sz="1800" dirty="0">
                <a:solidFill>
                  <a:srgbClr val="00B050"/>
                </a:solidFill>
                <a:latin typeface="Times New Roman" pitchFamily="18" charset="0"/>
              </a:rPr>
              <a:t>        </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12</a:t>
            </a:r>
            <a:r>
              <a:rPr lang="en-US" altLang="zh-CN" sz="1800" dirty="0">
                <a:solidFill>
                  <a:srgbClr val="00B050"/>
                </a:solidFill>
                <a:latin typeface="Times New Roman" pitchFamily="18" charset="0"/>
              </a:rPr>
              <a:t>=﹁P</a:t>
            </a:r>
          </a:p>
          <a:p>
            <a:pPr marL="400050" lvl="1" indent="0">
              <a:lnSpc>
                <a:spcPct val="110000"/>
              </a:lnSpc>
              <a:buNone/>
            </a:pPr>
            <a:r>
              <a:rPr lang="zh-CN" altLang="en-US" sz="1800" dirty="0">
                <a:solidFill>
                  <a:srgbClr val="00B050"/>
                </a:solidFill>
                <a:latin typeface="Times New Roman" pitchFamily="18" charset="0"/>
              </a:rPr>
              <a:t>然后再对</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12</a:t>
            </a:r>
            <a:r>
              <a:rPr lang="zh-CN" altLang="en-US" sz="1800" dirty="0">
                <a:solidFill>
                  <a:srgbClr val="00B050"/>
                </a:solidFill>
                <a:latin typeface="Times New Roman" pitchFamily="18" charset="0"/>
              </a:rPr>
              <a:t>和</a:t>
            </a:r>
            <a:r>
              <a:rPr lang="en-US" altLang="zh-CN" sz="1800" dirty="0">
                <a:solidFill>
                  <a:srgbClr val="00B050"/>
                </a:solidFill>
                <a:latin typeface="Times New Roman" pitchFamily="18" charset="0"/>
              </a:rPr>
              <a:t>C</a:t>
            </a:r>
            <a:r>
              <a:rPr lang="en-US" altLang="zh-CN" sz="1800" baseline="-25000" dirty="0">
                <a:solidFill>
                  <a:srgbClr val="00B050"/>
                </a:solidFill>
                <a:latin typeface="Times New Roman" pitchFamily="18" charset="0"/>
              </a:rPr>
              <a:t>3</a:t>
            </a:r>
            <a:r>
              <a:rPr lang="zh-CN" altLang="en-US" sz="1800" dirty="0">
                <a:solidFill>
                  <a:srgbClr val="00B050"/>
                </a:solidFill>
                <a:latin typeface="Times New Roman" pitchFamily="18" charset="0"/>
              </a:rPr>
              <a:t>归结，得到</a:t>
            </a:r>
          </a:p>
          <a:p>
            <a:pPr marL="400050" lvl="1" indent="0">
              <a:lnSpc>
                <a:spcPct val="110000"/>
              </a:lnSpc>
              <a:buNone/>
            </a:pPr>
            <a:r>
              <a:rPr lang="zh-CN" altLang="en-US" sz="1800" dirty="0">
                <a:solidFill>
                  <a:srgbClr val="00B050"/>
                </a:solidFill>
                <a:latin typeface="Times New Roman" pitchFamily="18" charset="0"/>
              </a:rPr>
              <a:t>            </a:t>
            </a:r>
            <a:r>
              <a:rPr lang="en-US" altLang="zh-CN" sz="1800" dirty="0" smtClean="0">
                <a:solidFill>
                  <a:srgbClr val="00B050"/>
                </a:solidFill>
                <a:latin typeface="Times New Roman" pitchFamily="18" charset="0"/>
              </a:rPr>
              <a:t>C</a:t>
            </a:r>
            <a:r>
              <a:rPr lang="en-US" altLang="zh-CN" sz="1800" baseline="-25000" dirty="0" smtClean="0">
                <a:solidFill>
                  <a:srgbClr val="00B050"/>
                </a:solidFill>
                <a:latin typeface="Times New Roman" pitchFamily="18" charset="0"/>
              </a:rPr>
              <a:t>123</a:t>
            </a:r>
            <a:r>
              <a:rPr lang="en-US" altLang="zh-CN" sz="1800" dirty="0" smtClean="0">
                <a:solidFill>
                  <a:srgbClr val="00B050"/>
                </a:solidFill>
                <a:latin typeface="Times New Roman" pitchFamily="18" charset="0"/>
              </a:rPr>
              <a:t>=NIL</a:t>
            </a:r>
          </a:p>
          <a:p>
            <a:pPr marL="400050" lvl="1" indent="0">
              <a:lnSpc>
                <a:spcPct val="110000"/>
              </a:lnSpc>
              <a:buNone/>
            </a:pPr>
            <a:endParaRPr lang="en-US" altLang="zh-CN" sz="1800" dirty="0">
              <a:solidFill>
                <a:srgbClr val="00B050"/>
              </a:solidFill>
              <a:latin typeface="Times New Roman" pitchFamily="18" charset="0"/>
            </a:endParaRPr>
          </a:p>
          <a:p>
            <a:pPr>
              <a:lnSpc>
                <a:spcPct val="110000"/>
              </a:lnSpc>
              <a:spcBef>
                <a:spcPts val="1200"/>
              </a:spcBef>
            </a:pPr>
            <a:r>
              <a:rPr lang="zh-CN" altLang="en-US" sz="2200" dirty="0">
                <a:latin typeface="Times New Roman" pitchFamily="18" charset="0"/>
              </a:rPr>
              <a:t>归结过程可用</a:t>
            </a:r>
            <a:r>
              <a:rPr lang="zh-CN" altLang="en-US" sz="2200" dirty="0">
                <a:solidFill>
                  <a:srgbClr val="0000FF"/>
                </a:solidFill>
                <a:latin typeface="Times New Roman" pitchFamily="18" charset="0"/>
              </a:rPr>
              <a:t>归结树</a:t>
            </a:r>
            <a:r>
              <a:rPr lang="zh-CN" altLang="en-US" sz="2200" dirty="0">
                <a:latin typeface="Times New Roman" pitchFamily="18" charset="0"/>
              </a:rPr>
              <a:t>表示</a:t>
            </a:r>
          </a:p>
          <a:p>
            <a:pPr>
              <a:lnSpc>
                <a:spcPct val="110000"/>
              </a:lnSpc>
              <a:spcBef>
                <a:spcPts val="1200"/>
              </a:spcBef>
            </a:pPr>
            <a:r>
              <a:rPr lang="zh-CN" altLang="en-US" sz="2200" dirty="0" smtClean="0">
                <a:solidFill>
                  <a:srgbClr val="FF0000"/>
                </a:solidFill>
                <a:latin typeface="Times New Roman" pitchFamily="18" charset="0"/>
              </a:rPr>
              <a:t>归结过程不唯一</a:t>
            </a:r>
            <a:r>
              <a:rPr lang="en-US" altLang="zh-CN" sz="2200" dirty="0" smtClean="0">
                <a:solidFill>
                  <a:srgbClr val="0000FF"/>
                </a:solidFill>
                <a:latin typeface="Times New Roman" pitchFamily="18" charset="0"/>
              </a:rPr>
              <a:t>:  </a:t>
            </a:r>
            <a:r>
              <a:rPr lang="zh-CN" altLang="en-US" sz="2200" dirty="0" smtClean="0">
                <a:solidFill>
                  <a:srgbClr val="0000FF"/>
                </a:solidFill>
                <a:latin typeface="Times New Roman" pitchFamily="18" charset="0"/>
              </a:rPr>
              <a:t>如果</a:t>
            </a:r>
            <a:r>
              <a:rPr lang="zh-CN" altLang="en-US" sz="2200" b="1" dirty="0">
                <a:solidFill>
                  <a:srgbClr val="0000FF"/>
                </a:solidFill>
                <a:latin typeface="Times New Roman" pitchFamily="18" charset="0"/>
              </a:rPr>
              <a:t>改变归结顺序，同样可以得到相同的</a:t>
            </a:r>
            <a:r>
              <a:rPr lang="zh-CN" altLang="en-US" sz="2200" b="1" dirty="0" smtClean="0">
                <a:solidFill>
                  <a:srgbClr val="0000FF"/>
                </a:solidFill>
                <a:latin typeface="Times New Roman" pitchFamily="18" charset="0"/>
              </a:rPr>
              <a:t>结果</a:t>
            </a:r>
            <a:endParaRPr lang="zh-CN" altLang="en-US" sz="2200" b="1" dirty="0">
              <a:solidFill>
                <a:srgbClr val="0000FF"/>
              </a:solidFill>
              <a:latin typeface="Times New Roman" pitchFamily="18" charset="0"/>
            </a:endParaRPr>
          </a:p>
        </p:txBody>
      </p:sp>
      <p:grpSp>
        <p:nvGrpSpPr>
          <p:cNvPr id="2" name="组合 1"/>
          <p:cNvGrpSpPr/>
          <p:nvPr/>
        </p:nvGrpSpPr>
        <p:grpSpPr>
          <a:xfrm>
            <a:off x="5003800" y="1989138"/>
            <a:ext cx="2808288" cy="1774825"/>
            <a:chOff x="5003800" y="1989138"/>
            <a:chExt cx="2808288" cy="1774825"/>
          </a:xfrm>
        </p:grpSpPr>
        <p:sp>
          <p:nvSpPr>
            <p:cNvPr id="690181" name="Text Box 5"/>
            <p:cNvSpPr txBox="1">
              <a:spLocks noChangeArrowheads="1"/>
            </p:cNvSpPr>
            <p:nvPr/>
          </p:nvSpPr>
          <p:spPr bwMode="auto">
            <a:xfrm>
              <a:off x="5003800" y="2060575"/>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690182" name="Text Box 6"/>
            <p:cNvSpPr txBox="1">
              <a:spLocks noChangeArrowheads="1"/>
            </p:cNvSpPr>
            <p:nvPr/>
          </p:nvSpPr>
          <p:spPr bwMode="auto">
            <a:xfrm>
              <a:off x="5003800" y="1989138"/>
              <a:ext cx="1223963" cy="33655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a:solidFill>
                    <a:srgbClr val="0000CC"/>
                  </a:solidFill>
                  <a:latin typeface="宋体" pitchFamily="2" charset="-122"/>
                </a:rPr>
                <a:t>﹁</a:t>
              </a:r>
              <a:r>
                <a:rPr lang="en-US" altLang="zh-CN">
                  <a:solidFill>
                    <a:srgbClr val="0000CC"/>
                  </a:solidFill>
                </a:rPr>
                <a:t>P </a:t>
              </a:r>
              <a:r>
                <a:rPr lang="en-US" altLang="zh-CN" b="1">
                  <a:solidFill>
                    <a:srgbClr val="0000CC"/>
                  </a:solidFill>
                </a:rPr>
                <a:t>∨</a:t>
              </a:r>
              <a:r>
                <a:rPr lang="en-US" altLang="zh-CN">
                  <a:solidFill>
                    <a:srgbClr val="0000CC"/>
                  </a:solidFill>
                </a:rPr>
                <a:t> Q</a:t>
              </a:r>
            </a:p>
          </p:txBody>
        </p:sp>
        <p:sp>
          <p:nvSpPr>
            <p:cNvPr id="690183" name="Text Box 7"/>
            <p:cNvSpPr txBox="1">
              <a:spLocks noChangeArrowheads="1"/>
            </p:cNvSpPr>
            <p:nvPr/>
          </p:nvSpPr>
          <p:spPr bwMode="auto">
            <a:xfrm>
              <a:off x="6659563" y="1989138"/>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dirty="0">
                  <a:solidFill>
                    <a:srgbClr val="0000CC"/>
                  </a:solidFill>
                  <a:latin typeface="宋体" pitchFamily="2" charset="-122"/>
                </a:rPr>
                <a:t>﹁</a:t>
              </a:r>
              <a:r>
                <a:rPr lang="en-US" altLang="zh-CN" dirty="0">
                  <a:solidFill>
                    <a:srgbClr val="0000CC"/>
                  </a:solidFill>
                </a:rPr>
                <a:t>Q</a:t>
              </a:r>
            </a:p>
          </p:txBody>
        </p:sp>
        <p:sp>
          <p:nvSpPr>
            <p:cNvPr id="690184" name="Text Box 8"/>
            <p:cNvSpPr txBox="1">
              <a:spLocks noChangeArrowheads="1"/>
            </p:cNvSpPr>
            <p:nvPr/>
          </p:nvSpPr>
          <p:spPr bwMode="auto">
            <a:xfrm>
              <a:off x="5795963" y="2636838"/>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latin typeface="宋体" pitchFamily="2" charset="-122"/>
                </a:rPr>
                <a:t>﹁</a:t>
              </a:r>
              <a:r>
                <a:rPr lang="en-US" altLang="zh-CN">
                  <a:solidFill>
                    <a:srgbClr val="0000CC"/>
                  </a:solidFill>
                </a:rPr>
                <a:t>P</a:t>
              </a:r>
            </a:p>
          </p:txBody>
        </p:sp>
        <p:sp>
          <p:nvSpPr>
            <p:cNvPr id="690185" name="Text Box 9"/>
            <p:cNvSpPr txBox="1">
              <a:spLocks noChangeArrowheads="1"/>
            </p:cNvSpPr>
            <p:nvPr/>
          </p:nvSpPr>
          <p:spPr bwMode="auto">
            <a:xfrm>
              <a:off x="7019925" y="2636838"/>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   P</a:t>
              </a:r>
            </a:p>
          </p:txBody>
        </p:sp>
        <p:sp>
          <p:nvSpPr>
            <p:cNvPr id="690186" name="Text Box 10"/>
            <p:cNvSpPr txBox="1">
              <a:spLocks noChangeArrowheads="1"/>
            </p:cNvSpPr>
            <p:nvPr/>
          </p:nvSpPr>
          <p:spPr bwMode="auto">
            <a:xfrm>
              <a:off x="6300788" y="3357563"/>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  NIL</a:t>
              </a:r>
            </a:p>
          </p:txBody>
        </p:sp>
        <p:sp>
          <p:nvSpPr>
            <p:cNvPr id="690187" name="Line 11"/>
            <p:cNvSpPr>
              <a:spLocks noChangeShapeType="1"/>
            </p:cNvSpPr>
            <p:nvPr/>
          </p:nvSpPr>
          <p:spPr bwMode="auto">
            <a:xfrm>
              <a:off x="5580063" y="2349500"/>
              <a:ext cx="576262" cy="2873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88" name="Line 12"/>
            <p:cNvSpPr>
              <a:spLocks noChangeShapeType="1"/>
            </p:cNvSpPr>
            <p:nvPr/>
          </p:nvSpPr>
          <p:spPr bwMode="auto">
            <a:xfrm flipH="1">
              <a:off x="6300788" y="2420938"/>
              <a:ext cx="863600" cy="2159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89" name="Line 13"/>
            <p:cNvSpPr>
              <a:spLocks noChangeShapeType="1"/>
            </p:cNvSpPr>
            <p:nvPr/>
          </p:nvSpPr>
          <p:spPr bwMode="auto">
            <a:xfrm>
              <a:off x="6156325" y="3068638"/>
              <a:ext cx="576263" cy="2889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90" name="Line 14"/>
            <p:cNvSpPr>
              <a:spLocks noChangeShapeType="1"/>
            </p:cNvSpPr>
            <p:nvPr/>
          </p:nvSpPr>
          <p:spPr bwMode="auto">
            <a:xfrm flipH="1">
              <a:off x="6877050" y="3068638"/>
              <a:ext cx="574675" cy="2889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 name="组合 2"/>
          <p:cNvGrpSpPr/>
          <p:nvPr/>
        </p:nvGrpSpPr>
        <p:grpSpPr>
          <a:xfrm>
            <a:off x="5076825" y="4221163"/>
            <a:ext cx="2879725" cy="1919287"/>
            <a:chOff x="5076825" y="4221163"/>
            <a:chExt cx="2879725" cy="1919287"/>
          </a:xfrm>
        </p:grpSpPr>
        <p:sp>
          <p:nvSpPr>
            <p:cNvPr id="690191" name="Text Box 15"/>
            <p:cNvSpPr txBox="1">
              <a:spLocks noChangeArrowheads="1"/>
            </p:cNvSpPr>
            <p:nvPr/>
          </p:nvSpPr>
          <p:spPr bwMode="auto">
            <a:xfrm>
              <a:off x="5076825" y="4292600"/>
              <a:ext cx="1223963" cy="336550"/>
            </a:xfrm>
            <a:prstGeom prst="rect">
              <a:avLst/>
            </a:prstGeom>
            <a:noFill/>
            <a:ln w="9525">
              <a:solidFill>
                <a:srgbClr val="00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a:solidFill>
                    <a:srgbClr val="006600"/>
                  </a:solidFill>
                  <a:latin typeface="宋体" pitchFamily="2" charset="-122"/>
                </a:rPr>
                <a:t>﹁</a:t>
              </a:r>
              <a:r>
                <a:rPr lang="en-US" altLang="zh-CN">
                  <a:solidFill>
                    <a:srgbClr val="006600"/>
                  </a:solidFill>
                </a:rPr>
                <a:t>P </a:t>
              </a:r>
              <a:r>
                <a:rPr lang="en-US" altLang="zh-CN" b="1">
                  <a:solidFill>
                    <a:srgbClr val="006600"/>
                  </a:solidFill>
                </a:rPr>
                <a:t>∨</a:t>
              </a:r>
              <a:r>
                <a:rPr lang="en-US" altLang="zh-CN">
                  <a:solidFill>
                    <a:srgbClr val="006600"/>
                  </a:solidFill>
                </a:rPr>
                <a:t> Q</a:t>
              </a:r>
            </a:p>
          </p:txBody>
        </p:sp>
        <p:sp>
          <p:nvSpPr>
            <p:cNvPr id="690192" name="Text Box 16"/>
            <p:cNvSpPr txBox="1">
              <a:spLocks noChangeArrowheads="1"/>
            </p:cNvSpPr>
            <p:nvPr/>
          </p:nvSpPr>
          <p:spPr bwMode="auto">
            <a:xfrm>
              <a:off x="6948488" y="4221163"/>
              <a:ext cx="792162" cy="406400"/>
            </a:xfrm>
            <a:prstGeom prst="rect">
              <a:avLst/>
            </a:prstGeom>
            <a:noFill/>
            <a:ln w="9525">
              <a:solidFill>
                <a:srgbClr val="00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   P</a:t>
              </a:r>
            </a:p>
          </p:txBody>
        </p:sp>
        <p:sp>
          <p:nvSpPr>
            <p:cNvPr id="690193" name="Text Box 17"/>
            <p:cNvSpPr txBox="1">
              <a:spLocks noChangeArrowheads="1"/>
            </p:cNvSpPr>
            <p:nvPr/>
          </p:nvSpPr>
          <p:spPr bwMode="auto">
            <a:xfrm>
              <a:off x="5867400" y="5013325"/>
              <a:ext cx="792163" cy="406400"/>
            </a:xfrm>
            <a:prstGeom prst="rect">
              <a:avLst/>
            </a:prstGeom>
            <a:noFill/>
            <a:ln w="9525">
              <a:solidFill>
                <a:srgbClr val="00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  Q</a:t>
              </a:r>
            </a:p>
          </p:txBody>
        </p:sp>
        <p:sp>
          <p:nvSpPr>
            <p:cNvPr id="690194" name="Text Box 18"/>
            <p:cNvSpPr txBox="1">
              <a:spLocks noChangeArrowheads="1"/>
            </p:cNvSpPr>
            <p:nvPr/>
          </p:nvSpPr>
          <p:spPr bwMode="auto">
            <a:xfrm>
              <a:off x="7019925" y="4941888"/>
              <a:ext cx="936625" cy="406400"/>
            </a:xfrm>
            <a:prstGeom prst="rect">
              <a:avLst/>
            </a:prstGeom>
            <a:noFill/>
            <a:ln w="9525">
              <a:solidFill>
                <a:srgbClr val="00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a:solidFill>
                    <a:srgbClr val="006600"/>
                  </a:solidFill>
                  <a:latin typeface="宋体" pitchFamily="2" charset="-122"/>
                </a:rPr>
                <a:t>﹁</a:t>
              </a:r>
              <a:r>
                <a:rPr lang="en-US" altLang="zh-CN">
                  <a:solidFill>
                    <a:srgbClr val="006600"/>
                  </a:solidFill>
                </a:rPr>
                <a:t>Q</a:t>
              </a:r>
            </a:p>
          </p:txBody>
        </p:sp>
        <p:sp>
          <p:nvSpPr>
            <p:cNvPr id="690195" name="Text Box 19"/>
            <p:cNvSpPr txBox="1">
              <a:spLocks noChangeArrowheads="1"/>
            </p:cNvSpPr>
            <p:nvPr/>
          </p:nvSpPr>
          <p:spPr bwMode="auto">
            <a:xfrm>
              <a:off x="6300788" y="5734050"/>
              <a:ext cx="863600" cy="406400"/>
            </a:xfrm>
            <a:prstGeom prst="rect">
              <a:avLst/>
            </a:prstGeom>
            <a:noFill/>
            <a:ln w="9525">
              <a:solidFill>
                <a:srgbClr val="00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6600"/>
                  </a:solidFill>
                </a:rPr>
                <a:t>  NIL</a:t>
              </a:r>
            </a:p>
          </p:txBody>
        </p:sp>
        <p:sp>
          <p:nvSpPr>
            <p:cNvPr id="690196" name="Line 20"/>
            <p:cNvSpPr>
              <a:spLocks noChangeShapeType="1"/>
            </p:cNvSpPr>
            <p:nvPr/>
          </p:nvSpPr>
          <p:spPr bwMode="auto">
            <a:xfrm>
              <a:off x="5724525" y="4652963"/>
              <a:ext cx="576263" cy="360362"/>
            </a:xfrm>
            <a:prstGeom prst="line">
              <a:avLst/>
            </a:prstGeom>
            <a:noFill/>
            <a:ln w="952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97" name="Line 21"/>
            <p:cNvSpPr>
              <a:spLocks noChangeShapeType="1"/>
            </p:cNvSpPr>
            <p:nvPr/>
          </p:nvSpPr>
          <p:spPr bwMode="auto">
            <a:xfrm flipH="1">
              <a:off x="6372225" y="4652963"/>
              <a:ext cx="935038" cy="360362"/>
            </a:xfrm>
            <a:prstGeom prst="line">
              <a:avLst/>
            </a:prstGeom>
            <a:noFill/>
            <a:ln w="952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98" name="Line 22"/>
            <p:cNvSpPr>
              <a:spLocks noChangeShapeType="1"/>
            </p:cNvSpPr>
            <p:nvPr/>
          </p:nvSpPr>
          <p:spPr bwMode="auto">
            <a:xfrm>
              <a:off x="6227763" y="5445125"/>
              <a:ext cx="504825" cy="288925"/>
            </a:xfrm>
            <a:prstGeom prst="line">
              <a:avLst/>
            </a:prstGeom>
            <a:noFill/>
            <a:ln w="952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690199" name="Line 23"/>
            <p:cNvSpPr>
              <a:spLocks noChangeShapeType="1"/>
            </p:cNvSpPr>
            <p:nvPr/>
          </p:nvSpPr>
          <p:spPr bwMode="auto">
            <a:xfrm flipH="1">
              <a:off x="6804025" y="5373688"/>
              <a:ext cx="647700" cy="360362"/>
            </a:xfrm>
            <a:prstGeom prst="line">
              <a:avLst/>
            </a:prstGeom>
            <a:noFill/>
            <a:ln w="952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28" name="Rectangle 2"/>
          <p:cNvSpPr>
            <a:spLocks noGrp="1" noChangeArrowheads="1"/>
          </p:cNvSpPr>
          <p:nvPr>
            <p:ph type="title"/>
          </p:nvPr>
        </p:nvSpPr>
        <p:spPr>
          <a:xfrm>
            <a:off x="468313" y="260350"/>
            <a:ext cx="8229600" cy="908050"/>
          </a:xfrm>
        </p:spPr>
        <p:txBody>
          <a:bodyPr/>
          <a:lstStyle/>
          <a:p>
            <a:r>
              <a:rPr lang="zh-CN" altLang="en-US" b="1" dirty="0" smtClean="0">
                <a:solidFill>
                  <a:schemeClr val="accent2"/>
                </a:solidFill>
                <a:latin typeface="Times New Roman" pitchFamily="18" charset="0"/>
              </a:rPr>
              <a:t>鲁</a:t>
            </a:r>
            <a:r>
              <a:rPr lang="zh-CN" altLang="en-US" b="1" dirty="0">
                <a:solidFill>
                  <a:schemeClr val="accent2"/>
                </a:solidFill>
                <a:latin typeface="Times New Roman" pitchFamily="18" charset="0"/>
              </a:rPr>
              <a:t>滨逊</a:t>
            </a:r>
            <a:r>
              <a:rPr lang="zh-CN" altLang="en-US" b="1" dirty="0" smtClean="0">
                <a:solidFill>
                  <a:schemeClr val="accent2"/>
                </a:solidFill>
                <a:latin typeface="Times New Roman" pitchFamily="18" charset="0"/>
              </a:rPr>
              <a:t>归结原理</a:t>
            </a:r>
            <a:r>
              <a:rPr lang="en-US" altLang="zh-CN" b="1" dirty="0" smtClean="0">
                <a:solidFill>
                  <a:schemeClr val="accent2"/>
                </a:solidFill>
                <a:latin typeface="Times New Roman" pitchFamily="18" charset="0"/>
              </a:rPr>
              <a:t>--</a:t>
            </a:r>
            <a:r>
              <a:rPr lang="zh-CN" altLang="en-US" sz="3200" b="1" dirty="0" smtClean="0">
                <a:solidFill>
                  <a:schemeClr val="accent2"/>
                </a:solidFill>
                <a:latin typeface="Times New Roman" pitchFamily="18" charset="0"/>
              </a:rPr>
              <a:t>命题逻辑</a:t>
            </a:r>
            <a:r>
              <a:rPr lang="zh-CN" altLang="en-US" sz="3200" b="1" dirty="0">
                <a:solidFill>
                  <a:schemeClr val="accent2"/>
                </a:solidFill>
                <a:latin typeface="Times New Roman" pitchFamily="18" charset="0"/>
              </a:rPr>
              <a:t>的</a:t>
            </a:r>
            <a:r>
              <a:rPr lang="zh-CN" altLang="en-US" sz="3200" b="1" dirty="0" smtClean="0">
                <a:solidFill>
                  <a:schemeClr val="accent2"/>
                </a:solidFill>
                <a:latin typeface="Times New Roman" pitchFamily="18" charset="0"/>
              </a:rPr>
              <a:t>归结</a:t>
            </a:r>
            <a:endParaRPr lang="zh-CN" altLang="en-US" sz="3200" b="1" dirty="0">
              <a:solidFill>
                <a:schemeClr val="accent2"/>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01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01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017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017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3" name="Rectangle 3"/>
          <p:cNvSpPr>
            <a:spLocks noGrp="1" noChangeArrowheads="1"/>
          </p:cNvSpPr>
          <p:nvPr>
            <p:ph type="body" idx="1"/>
          </p:nvPr>
        </p:nvSpPr>
        <p:spPr>
          <a:xfrm>
            <a:off x="444246" y="2564904"/>
            <a:ext cx="7800162" cy="3888432"/>
          </a:xfrm>
        </p:spPr>
        <p:txBody>
          <a:bodyPr/>
          <a:lstStyle/>
          <a:p>
            <a:pPr marL="0" indent="0">
              <a:lnSpc>
                <a:spcPct val="120000"/>
              </a:lnSpc>
              <a:buNone/>
            </a:pPr>
            <a:r>
              <a:rPr lang="zh-CN" altLang="en-US" sz="2400" b="0" dirty="0" smtClean="0">
                <a:latin typeface="Times New Roman" pitchFamily="18" charset="0"/>
              </a:rPr>
              <a:t>证明：</a:t>
            </a:r>
            <a:r>
              <a:rPr lang="zh-CN" altLang="en-US" sz="2400" dirty="0" smtClean="0">
                <a:solidFill>
                  <a:srgbClr val="7030A0"/>
                </a:solidFill>
              </a:rPr>
              <a:t>设</a:t>
            </a:r>
            <a:r>
              <a:rPr lang="en-US" altLang="zh-CN" sz="2400" dirty="0">
                <a:solidFill>
                  <a:srgbClr val="7030A0"/>
                </a:solidFill>
              </a:rPr>
              <a:t>C</a:t>
            </a:r>
            <a:r>
              <a:rPr lang="en-US" altLang="zh-CN" sz="2400" baseline="-25000" dirty="0">
                <a:solidFill>
                  <a:srgbClr val="7030A0"/>
                </a:solidFill>
              </a:rPr>
              <a:t>1</a:t>
            </a:r>
            <a:r>
              <a:rPr lang="en-US" altLang="zh-CN" sz="2400" dirty="0">
                <a:solidFill>
                  <a:srgbClr val="7030A0"/>
                </a:solidFill>
              </a:rPr>
              <a:t>=L∨C</a:t>
            </a:r>
            <a:r>
              <a:rPr lang="en-US" altLang="zh-CN" sz="2400" baseline="-25000" dirty="0">
                <a:solidFill>
                  <a:srgbClr val="7030A0"/>
                </a:solidFill>
              </a:rPr>
              <a:t>1 </a:t>
            </a:r>
            <a:r>
              <a:rPr lang="en-US" altLang="zh-CN" sz="2400" dirty="0">
                <a:solidFill>
                  <a:srgbClr val="7030A0"/>
                </a:solidFill>
              </a:rPr>
              <a:t>’ </a:t>
            </a:r>
            <a:r>
              <a:rPr lang="zh-CN" altLang="en-US" sz="2400" dirty="0">
                <a:solidFill>
                  <a:srgbClr val="7030A0"/>
                </a:solidFill>
              </a:rPr>
              <a:t>，</a:t>
            </a:r>
            <a:r>
              <a:rPr lang="en-US" altLang="zh-CN" sz="2400" dirty="0">
                <a:solidFill>
                  <a:srgbClr val="7030A0"/>
                </a:solidFill>
              </a:rPr>
              <a:t>C</a:t>
            </a:r>
            <a:r>
              <a:rPr lang="en-US" altLang="zh-CN" sz="2400" baseline="-25000" dirty="0">
                <a:solidFill>
                  <a:srgbClr val="7030A0"/>
                </a:solidFill>
              </a:rPr>
              <a:t>2</a:t>
            </a:r>
            <a:r>
              <a:rPr lang="en-US" altLang="zh-CN" sz="2400" dirty="0">
                <a:solidFill>
                  <a:srgbClr val="7030A0"/>
                </a:solidFill>
              </a:rPr>
              <a:t>=﹁L∨C</a:t>
            </a:r>
            <a:r>
              <a:rPr lang="en-US" altLang="zh-CN" sz="2400" baseline="-25000" dirty="0">
                <a:solidFill>
                  <a:srgbClr val="7030A0"/>
                </a:solidFill>
              </a:rPr>
              <a:t>2</a:t>
            </a:r>
            <a:r>
              <a:rPr lang="en-US" altLang="zh-CN" sz="2400" dirty="0">
                <a:solidFill>
                  <a:srgbClr val="7030A0"/>
                </a:solidFill>
              </a:rPr>
              <a:t>’</a:t>
            </a:r>
            <a:r>
              <a:rPr lang="zh-CN" altLang="en-US" sz="2400" dirty="0">
                <a:solidFill>
                  <a:srgbClr val="7030A0"/>
                </a:solidFill>
              </a:rPr>
              <a:t>关于解释</a:t>
            </a:r>
            <a:r>
              <a:rPr lang="en-US" altLang="zh-CN" sz="2400" dirty="0">
                <a:solidFill>
                  <a:srgbClr val="7030A0"/>
                </a:solidFill>
              </a:rPr>
              <a:t>I</a:t>
            </a:r>
            <a:r>
              <a:rPr lang="zh-CN" altLang="en-US" sz="2400" dirty="0">
                <a:solidFill>
                  <a:srgbClr val="7030A0"/>
                </a:solidFill>
              </a:rPr>
              <a:t>为</a:t>
            </a:r>
            <a:r>
              <a:rPr lang="zh-CN" altLang="en-US" sz="2400" dirty="0" smtClean="0">
                <a:solidFill>
                  <a:srgbClr val="7030A0"/>
                </a:solidFill>
              </a:rPr>
              <a:t>真</a:t>
            </a:r>
            <a:endParaRPr lang="en-US" altLang="zh-CN" sz="2400" dirty="0">
              <a:solidFill>
                <a:srgbClr val="7030A0"/>
              </a:solidFill>
            </a:endParaRPr>
          </a:p>
          <a:p>
            <a:pPr marL="0" indent="0">
              <a:lnSpc>
                <a:spcPct val="120000"/>
              </a:lnSpc>
              <a:buNone/>
            </a:pPr>
            <a:r>
              <a:rPr lang="en-US" altLang="zh-CN" sz="2400" dirty="0" smtClean="0">
                <a:solidFill>
                  <a:srgbClr val="7030A0"/>
                </a:solidFill>
              </a:rPr>
              <a:t>	</a:t>
            </a:r>
            <a:r>
              <a:rPr lang="zh-CN" altLang="en-US" sz="2400" dirty="0" smtClean="0">
                <a:solidFill>
                  <a:srgbClr val="7030A0"/>
                </a:solidFill>
              </a:rPr>
              <a:t>只需证明</a:t>
            </a:r>
            <a:r>
              <a:rPr lang="en-US" altLang="zh-CN" sz="2400" dirty="0">
                <a:solidFill>
                  <a:srgbClr val="7030A0"/>
                </a:solidFill>
              </a:rPr>
              <a:t>C</a:t>
            </a:r>
            <a:r>
              <a:rPr lang="en-US" altLang="zh-CN" sz="2400" baseline="-25000" dirty="0">
                <a:solidFill>
                  <a:srgbClr val="7030A0"/>
                </a:solidFill>
              </a:rPr>
              <a:t>12</a:t>
            </a:r>
            <a:r>
              <a:rPr lang="en-US" altLang="zh-CN" sz="2400" dirty="0">
                <a:solidFill>
                  <a:srgbClr val="7030A0"/>
                </a:solidFill>
              </a:rPr>
              <a:t>= C</a:t>
            </a:r>
            <a:r>
              <a:rPr lang="en-US" altLang="zh-CN" sz="2400" baseline="-25000" dirty="0">
                <a:solidFill>
                  <a:srgbClr val="7030A0"/>
                </a:solidFill>
              </a:rPr>
              <a:t>1 </a:t>
            </a:r>
            <a:r>
              <a:rPr lang="en-US" altLang="zh-CN" sz="2400" dirty="0">
                <a:solidFill>
                  <a:srgbClr val="7030A0"/>
                </a:solidFill>
              </a:rPr>
              <a:t>’ ∨C</a:t>
            </a:r>
            <a:r>
              <a:rPr lang="en-US" altLang="zh-CN" sz="2400" baseline="-25000" dirty="0">
                <a:solidFill>
                  <a:srgbClr val="7030A0"/>
                </a:solidFill>
              </a:rPr>
              <a:t>2</a:t>
            </a:r>
            <a:r>
              <a:rPr lang="en-US" altLang="zh-CN" sz="2400" dirty="0">
                <a:solidFill>
                  <a:srgbClr val="7030A0"/>
                </a:solidFill>
              </a:rPr>
              <a:t>’</a:t>
            </a:r>
            <a:r>
              <a:rPr lang="zh-CN" altLang="en-US" sz="2400" dirty="0">
                <a:solidFill>
                  <a:srgbClr val="7030A0"/>
                </a:solidFill>
              </a:rPr>
              <a:t>关于解释</a:t>
            </a:r>
            <a:r>
              <a:rPr lang="en-US" altLang="zh-CN" sz="2400" dirty="0">
                <a:solidFill>
                  <a:srgbClr val="7030A0"/>
                </a:solidFill>
              </a:rPr>
              <a:t>I</a:t>
            </a:r>
            <a:r>
              <a:rPr lang="zh-CN" altLang="en-US" sz="2400" dirty="0">
                <a:solidFill>
                  <a:srgbClr val="7030A0"/>
                </a:solidFill>
              </a:rPr>
              <a:t>也为</a:t>
            </a:r>
            <a:r>
              <a:rPr lang="zh-CN" altLang="en-US" sz="2400" dirty="0" smtClean="0">
                <a:solidFill>
                  <a:srgbClr val="7030A0"/>
                </a:solidFill>
              </a:rPr>
              <a:t>真</a:t>
            </a:r>
            <a:endParaRPr lang="zh-CN" altLang="en-US" sz="2400" dirty="0">
              <a:solidFill>
                <a:srgbClr val="7030A0"/>
              </a:solidFill>
            </a:endParaRPr>
          </a:p>
          <a:p>
            <a:pPr marL="400050" lvl="1" indent="0">
              <a:lnSpc>
                <a:spcPct val="120000"/>
              </a:lnSpc>
              <a:buNone/>
            </a:pPr>
            <a:r>
              <a:rPr lang="zh-CN" altLang="en-US" b="0" dirty="0" smtClean="0">
                <a:latin typeface="Times New Roman" pitchFamily="18" charset="0"/>
              </a:rPr>
              <a:t>因为，对于</a:t>
            </a:r>
            <a:r>
              <a:rPr lang="zh-CN" altLang="en-US" b="0" dirty="0">
                <a:latin typeface="Times New Roman" pitchFamily="18" charset="0"/>
              </a:rPr>
              <a:t>解释</a:t>
            </a:r>
            <a:r>
              <a:rPr lang="en-US" altLang="zh-CN" b="0" dirty="0">
                <a:latin typeface="Times New Roman" pitchFamily="18" charset="0"/>
              </a:rPr>
              <a:t>I</a:t>
            </a:r>
            <a:r>
              <a:rPr lang="zh-CN" altLang="en-US" b="0" dirty="0">
                <a:latin typeface="Times New Roman" pitchFamily="18" charset="0"/>
              </a:rPr>
              <a:t>，</a:t>
            </a:r>
            <a:r>
              <a:rPr lang="en-US" altLang="zh-CN" b="0" dirty="0">
                <a:latin typeface="Times New Roman" pitchFamily="18" charset="0"/>
              </a:rPr>
              <a:t>L</a:t>
            </a:r>
            <a:r>
              <a:rPr lang="zh-CN" altLang="en-US" b="0" dirty="0">
                <a:latin typeface="Times New Roman" pitchFamily="18" charset="0"/>
              </a:rPr>
              <a:t>和</a:t>
            </a:r>
            <a:r>
              <a:rPr lang="en-US" altLang="zh-CN" b="0" dirty="0">
                <a:latin typeface="Times New Roman" pitchFamily="18" charset="0"/>
              </a:rPr>
              <a:t>﹁L</a:t>
            </a:r>
            <a:r>
              <a:rPr lang="zh-CN" altLang="en-US" b="0" dirty="0">
                <a:latin typeface="Times New Roman" pitchFamily="18" charset="0"/>
              </a:rPr>
              <a:t>中必有一个为</a:t>
            </a:r>
            <a:r>
              <a:rPr lang="zh-CN" altLang="en-US" b="0" dirty="0" smtClean="0">
                <a:latin typeface="Times New Roman" pitchFamily="18" charset="0"/>
              </a:rPr>
              <a:t>假</a:t>
            </a:r>
            <a:endParaRPr lang="zh-CN" altLang="en-US" b="0" dirty="0">
              <a:latin typeface="Times New Roman" pitchFamily="18" charset="0"/>
            </a:endParaRPr>
          </a:p>
          <a:p>
            <a:pPr marL="400050" lvl="1" indent="0">
              <a:lnSpc>
                <a:spcPct val="120000"/>
              </a:lnSpc>
              <a:buNone/>
            </a:pPr>
            <a:r>
              <a:rPr lang="zh-CN" altLang="en-US" b="0" dirty="0" smtClean="0">
                <a:latin typeface="Times New Roman" pitchFamily="18" charset="0"/>
              </a:rPr>
              <a:t>若</a:t>
            </a:r>
            <a:r>
              <a:rPr lang="en-US" altLang="zh-CN" b="0" dirty="0">
                <a:latin typeface="Times New Roman" pitchFamily="18" charset="0"/>
              </a:rPr>
              <a:t>L</a:t>
            </a:r>
            <a:r>
              <a:rPr lang="zh-CN" altLang="en-US" b="0" dirty="0">
                <a:latin typeface="Times New Roman" pitchFamily="18" charset="0"/>
              </a:rPr>
              <a:t>为假，则必有</a:t>
            </a:r>
            <a:r>
              <a:rPr lang="en-US" altLang="zh-CN" b="0" dirty="0">
                <a:latin typeface="Times New Roman" pitchFamily="18" charset="0"/>
              </a:rPr>
              <a:t>C</a:t>
            </a:r>
            <a:r>
              <a:rPr lang="en-US" altLang="zh-CN" b="0" baseline="-25000" dirty="0">
                <a:latin typeface="Times New Roman" pitchFamily="18" charset="0"/>
              </a:rPr>
              <a:t>1</a:t>
            </a:r>
            <a:r>
              <a:rPr lang="en-US" altLang="zh-CN" b="0" dirty="0">
                <a:latin typeface="Times New Roman" pitchFamily="18" charset="0"/>
              </a:rPr>
              <a:t>'</a:t>
            </a:r>
            <a:r>
              <a:rPr lang="zh-CN" altLang="en-US" b="0" dirty="0">
                <a:latin typeface="Times New Roman" pitchFamily="18" charset="0"/>
              </a:rPr>
              <a:t>为真，不然就会使</a:t>
            </a:r>
            <a:r>
              <a:rPr lang="en-US" altLang="zh-CN" b="0" dirty="0">
                <a:latin typeface="Times New Roman" pitchFamily="18" charset="0"/>
              </a:rPr>
              <a:t>C</a:t>
            </a:r>
            <a:r>
              <a:rPr lang="en-US" altLang="zh-CN" b="0" baseline="-25000" dirty="0">
                <a:latin typeface="Times New Roman" pitchFamily="18" charset="0"/>
              </a:rPr>
              <a:t>1</a:t>
            </a:r>
            <a:r>
              <a:rPr lang="zh-CN" altLang="en-US" b="0" dirty="0">
                <a:latin typeface="Times New Roman" pitchFamily="18" charset="0"/>
              </a:rPr>
              <a:t>为假，这将与前提假设</a:t>
            </a:r>
            <a:r>
              <a:rPr lang="en-US" altLang="zh-CN" b="0" dirty="0">
                <a:latin typeface="Times New Roman" pitchFamily="18" charset="0"/>
              </a:rPr>
              <a:t>C</a:t>
            </a:r>
            <a:r>
              <a:rPr lang="en-US" altLang="zh-CN" b="0" baseline="-25000" dirty="0">
                <a:latin typeface="Times New Roman" pitchFamily="18" charset="0"/>
              </a:rPr>
              <a:t>1</a:t>
            </a:r>
            <a:r>
              <a:rPr lang="zh-CN" altLang="en-US" b="0" dirty="0">
                <a:latin typeface="Times New Roman" pitchFamily="18" charset="0"/>
              </a:rPr>
              <a:t>为真矛盾，因此只能有</a:t>
            </a:r>
            <a:r>
              <a:rPr lang="en-US" altLang="zh-CN" b="0" dirty="0">
                <a:latin typeface="Times New Roman" pitchFamily="18" charset="0"/>
              </a:rPr>
              <a:t>C</a:t>
            </a:r>
            <a:r>
              <a:rPr lang="en-US" altLang="zh-CN" b="0" baseline="-25000" dirty="0">
                <a:latin typeface="Times New Roman" pitchFamily="18" charset="0"/>
              </a:rPr>
              <a:t>1</a:t>
            </a:r>
            <a:r>
              <a:rPr lang="en-US" altLang="zh-CN" b="0" dirty="0">
                <a:latin typeface="Times New Roman" pitchFamily="18" charset="0"/>
              </a:rPr>
              <a:t>'</a:t>
            </a:r>
            <a:r>
              <a:rPr lang="zh-CN" altLang="en-US" b="0" dirty="0">
                <a:latin typeface="Times New Roman" pitchFamily="18" charset="0"/>
              </a:rPr>
              <a:t>为真。</a:t>
            </a:r>
          </a:p>
          <a:p>
            <a:pPr marL="400050" lvl="1" indent="0">
              <a:lnSpc>
                <a:spcPct val="120000"/>
              </a:lnSpc>
              <a:buNone/>
            </a:pPr>
            <a:r>
              <a:rPr lang="zh-CN" altLang="en-US" b="0" dirty="0" smtClean="0">
                <a:latin typeface="Times New Roman" pitchFamily="18" charset="0"/>
              </a:rPr>
              <a:t>同理</a:t>
            </a:r>
            <a:r>
              <a:rPr lang="zh-CN" altLang="en-US" b="0" dirty="0">
                <a:latin typeface="Times New Roman" pitchFamily="18" charset="0"/>
              </a:rPr>
              <a:t>，若</a:t>
            </a:r>
            <a:r>
              <a:rPr lang="en-US" altLang="zh-CN" b="0" dirty="0">
                <a:latin typeface="Times New Roman" pitchFamily="18" charset="0"/>
              </a:rPr>
              <a:t>﹁L</a:t>
            </a:r>
            <a:r>
              <a:rPr lang="zh-CN" altLang="en-US" b="0" dirty="0">
                <a:latin typeface="Times New Roman" pitchFamily="18" charset="0"/>
              </a:rPr>
              <a:t>为假，则必有</a:t>
            </a:r>
            <a:r>
              <a:rPr lang="en-US" altLang="zh-CN" b="0" dirty="0">
                <a:latin typeface="Times New Roman" pitchFamily="18" charset="0"/>
              </a:rPr>
              <a:t>C</a:t>
            </a:r>
            <a:r>
              <a:rPr lang="en-US" altLang="zh-CN" b="0" baseline="-25000" dirty="0">
                <a:latin typeface="Times New Roman" pitchFamily="18" charset="0"/>
              </a:rPr>
              <a:t>2</a:t>
            </a:r>
            <a:r>
              <a:rPr lang="en-US" altLang="zh-CN" b="0" dirty="0">
                <a:latin typeface="Times New Roman" pitchFamily="18" charset="0"/>
              </a:rPr>
              <a:t>'</a:t>
            </a:r>
            <a:r>
              <a:rPr lang="zh-CN" altLang="en-US" b="0" dirty="0">
                <a:latin typeface="Times New Roman" pitchFamily="18" charset="0"/>
              </a:rPr>
              <a:t>为真。</a:t>
            </a:r>
          </a:p>
          <a:p>
            <a:pPr marL="400050" lvl="1" indent="0">
              <a:lnSpc>
                <a:spcPct val="120000"/>
              </a:lnSpc>
              <a:buNone/>
            </a:pPr>
            <a:r>
              <a:rPr lang="zh-CN" altLang="en-US" b="0" dirty="0" smtClean="0">
                <a:latin typeface="Times New Roman" pitchFamily="18" charset="0"/>
              </a:rPr>
              <a:t>因此</a:t>
            </a:r>
            <a:r>
              <a:rPr lang="zh-CN" altLang="en-US" b="0" dirty="0">
                <a:latin typeface="Times New Roman" pitchFamily="18" charset="0"/>
              </a:rPr>
              <a:t>，必有</a:t>
            </a:r>
            <a:r>
              <a:rPr lang="en-US" altLang="zh-CN" b="0" dirty="0">
                <a:latin typeface="Times New Roman" pitchFamily="18" charset="0"/>
              </a:rPr>
              <a:t>C</a:t>
            </a:r>
            <a:r>
              <a:rPr lang="en-US" altLang="zh-CN" b="0" baseline="-25000" dirty="0">
                <a:latin typeface="Times New Roman" pitchFamily="18" charset="0"/>
              </a:rPr>
              <a:t>12</a:t>
            </a:r>
            <a:r>
              <a:rPr lang="en-US" altLang="zh-CN" b="0" dirty="0">
                <a:latin typeface="Times New Roman" pitchFamily="18" charset="0"/>
              </a:rPr>
              <a:t>= C</a:t>
            </a:r>
            <a:r>
              <a:rPr lang="en-US" altLang="zh-CN" b="0" baseline="-25000" dirty="0">
                <a:latin typeface="Times New Roman" pitchFamily="18" charset="0"/>
              </a:rPr>
              <a:t>1</a:t>
            </a:r>
            <a:r>
              <a:rPr lang="en-US" altLang="zh-CN" b="0" dirty="0">
                <a:latin typeface="Times New Roman" pitchFamily="18" charset="0"/>
              </a:rPr>
              <a:t>'∨C</a:t>
            </a:r>
            <a:r>
              <a:rPr lang="en-US" altLang="zh-CN" b="0" baseline="-25000" dirty="0">
                <a:latin typeface="Times New Roman" pitchFamily="18" charset="0"/>
              </a:rPr>
              <a:t>2</a:t>
            </a:r>
            <a:r>
              <a:rPr lang="en-US" altLang="zh-CN" b="0" dirty="0">
                <a:latin typeface="Times New Roman" pitchFamily="18" charset="0"/>
              </a:rPr>
              <a:t>'</a:t>
            </a:r>
            <a:r>
              <a:rPr lang="zh-CN" altLang="en-US" b="0" dirty="0">
                <a:latin typeface="Times New Roman" pitchFamily="18" charset="0"/>
              </a:rPr>
              <a:t>关于解释</a:t>
            </a:r>
            <a:r>
              <a:rPr lang="en-US" altLang="zh-CN" b="0" dirty="0">
                <a:latin typeface="Times New Roman" pitchFamily="18" charset="0"/>
              </a:rPr>
              <a:t>I</a:t>
            </a:r>
            <a:r>
              <a:rPr lang="zh-CN" altLang="en-US" b="0" dirty="0">
                <a:latin typeface="Times New Roman" pitchFamily="18" charset="0"/>
              </a:rPr>
              <a:t>也为真。即</a:t>
            </a:r>
            <a:r>
              <a:rPr lang="en-US" altLang="zh-CN" b="0" dirty="0">
                <a:latin typeface="Times New Roman" pitchFamily="18" charset="0"/>
              </a:rPr>
              <a:t>C</a:t>
            </a:r>
            <a:r>
              <a:rPr lang="en-US" altLang="zh-CN" b="0" baseline="-25000" dirty="0">
                <a:latin typeface="Times New Roman" pitchFamily="18" charset="0"/>
              </a:rPr>
              <a:t>12</a:t>
            </a:r>
            <a:r>
              <a:rPr lang="zh-CN" altLang="en-US" b="0" dirty="0">
                <a:latin typeface="Times New Roman" pitchFamily="18" charset="0"/>
              </a:rPr>
              <a:t>是</a:t>
            </a:r>
            <a:r>
              <a:rPr lang="en-US" altLang="zh-CN" b="0" dirty="0">
                <a:latin typeface="Times New Roman" pitchFamily="18" charset="0"/>
              </a:rPr>
              <a:t>C</a:t>
            </a:r>
            <a:r>
              <a:rPr lang="en-US" altLang="zh-CN" b="0" baseline="-25000" dirty="0">
                <a:latin typeface="Times New Roman" pitchFamily="18" charset="0"/>
              </a:rPr>
              <a:t>1</a:t>
            </a:r>
            <a:r>
              <a:rPr lang="zh-CN" altLang="en-US" b="0" dirty="0">
                <a:latin typeface="Times New Roman" pitchFamily="18" charset="0"/>
              </a:rPr>
              <a:t>和</a:t>
            </a:r>
            <a:r>
              <a:rPr lang="en-US" altLang="zh-CN" b="0" dirty="0">
                <a:latin typeface="Times New Roman" pitchFamily="18" charset="0"/>
              </a:rPr>
              <a:t>C</a:t>
            </a:r>
            <a:r>
              <a:rPr lang="en-US" altLang="zh-CN" b="0" baseline="-25000" dirty="0">
                <a:latin typeface="Times New Roman" pitchFamily="18" charset="0"/>
              </a:rPr>
              <a:t>2</a:t>
            </a:r>
            <a:r>
              <a:rPr lang="zh-CN" altLang="en-US" b="0" dirty="0">
                <a:latin typeface="Times New Roman" pitchFamily="18" charset="0"/>
              </a:rPr>
              <a:t>的逻辑结论。</a:t>
            </a:r>
          </a:p>
        </p:txBody>
      </p:sp>
      <p:sp>
        <p:nvSpPr>
          <p:cNvPr id="6" name="Rectangle 2"/>
          <p:cNvSpPr>
            <a:spLocks noGrp="1" noChangeArrowheads="1"/>
          </p:cNvSpPr>
          <p:nvPr>
            <p:ph type="title"/>
          </p:nvPr>
        </p:nvSpPr>
        <p:spPr>
          <a:xfrm>
            <a:off x="468313" y="260350"/>
            <a:ext cx="8229600" cy="908050"/>
          </a:xfrm>
        </p:spPr>
        <p:txBody>
          <a:bodyPr/>
          <a:lstStyle/>
          <a:p>
            <a:r>
              <a:rPr lang="zh-CN" altLang="en-US" b="1" dirty="0" smtClean="0">
                <a:latin typeface="Times New Roman" pitchFamily="18" charset="0"/>
              </a:rPr>
              <a:t>鲁</a:t>
            </a:r>
            <a:r>
              <a:rPr lang="zh-CN" altLang="en-US" b="1" dirty="0">
                <a:latin typeface="Times New Roman" pitchFamily="18" charset="0"/>
              </a:rPr>
              <a:t>滨逊</a:t>
            </a:r>
            <a:r>
              <a:rPr lang="zh-CN" altLang="en-US" b="1" dirty="0" smtClean="0">
                <a:latin typeface="Times New Roman" pitchFamily="18" charset="0"/>
              </a:rPr>
              <a:t>归结原理</a:t>
            </a:r>
            <a:r>
              <a:rPr lang="en-US" altLang="zh-CN" b="1" dirty="0" smtClean="0">
                <a:latin typeface="Times New Roman" pitchFamily="18" charset="0"/>
              </a:rPr>
              <a:t>--</a:t>
            </a:r>
            <a:r>
              <a:rPr lang="zh-CN" altLang="en-US" sz="3200" b="1" dirty="0" smtClean="0">
                <a:latin typeface="Times New Roman" pitchFamily="18" charset="0"/>
              </a:rPr>
              <a:t>命题逻辑</a:t>
            </a:r>
            <a:r>
              <a:rPr lang="zh-CN" altLang="en-US" sz="3200" b="1" dirty="0">
                <a:latin typeface="Times New Roman" pitchFamily="18" charset="0"/>
              </a:rPr>
              <a:t>的</a:t>
            </a:r>
            <a:r>
              <a:rPr lang="zh-CN" altLang="en-US" sz="3200" b="1" dirty="0" smtClean="0">
                <a:latin typeface="Times New Roman" pitchFamily="18" charset="0"/>
              </a:rPr>
              <a:t>归结</a:t>
            </a:r>
            <a:endParaRPr lang="zh-CN" altLang="en-US" sz="3200" b="1" dirty="0">
              <a:latin typeface="Times New Roman" pitchFamily="18" charset="0"/>
            </a:endParaRPr>
          </a:p>
        </p:txBody>
      </p:sp>
      <p:grpSp>
        <p:nvGrpSpPr>
          <p:cNvPr id="7" name="组合 6"/>
          <p:cNvGrpSpPr/>
          <p:nvPr/>
        </p:nvGrpSpPr>
        <p:grpSpPr>
          <a:xfrm>
            <a:off x="503548" y="1556792"/>
            <a:ext cx="8172908" cy="792088"/>
            <a:chOff x="755576" y="1484784"/>
            <a:chExt cx="7984592" cy="792088"/>
          </a:xfrm>
        </p:grpSpPr>
        <p:sp>
          <p:nvSpPr>
            <p:cNvPr id="8" name="圆角矩形 7"/>
            <p:cNvSpPr/>
            <p:nvPr/>
          </p:nvSpPr>
          <p:spPr>
            <a:xfrm>
              <a:off x="755576" y="1484784"/>
              <a:ext cx="7984592" cy="792088"/>
            </a:xfrm>
            <a:prstGeom prst="roundRect">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71600" y="1597326"/>
              <a:ext cx="7627870" cy="535531"/>
            </a:xfrm>
            <a:prstGeom prst="rect">
              <a:avLst/>
            </a:prstGeom>
          </p:spPr>
          <p:txBody>
            <a:bodyPr wrap="square">
              <a:spAutoFit/>
            </a:bodyPr>
            <a:lstStyle/>
            <a:p>
              <a:pPr>
                <a:lnSpc>
                  <a:spcPct val="120000"/>
                </a:lnSpc>
              </a:pPr>
              <a:r>
                <a:rPr lang="zh-CN" altLang="en-US" sz="2400" b="1" spc="300" dirty="0" smtClean="0">
                  <a:solidFill>
                    <a:srgbClr val="C00000"/>
                  </a:solidFill>
                  <a:latin typeface="幼圆" pitchFamily="49" charset="-122"/>
                  <a:ea typeface="幼圆" pitchFamily="49" charset="-122"/>
                </a:rPr>
                <a:t>定理：</a:t>
              </a:r>
              <a:r>
                <a:rPr lang="zh-CN" altLang="en-US" sz="2400" b="1" spc="300" dirty="0">
                  <a:solidFill>
                    <a:srgbClr val="0000FF"/>
                  </a:solidFill>
                  <a:latin typeface="幼圆" pitchFamily="49" charset="-122"/>
                  <a:ea typeface="幼圆" pitchFamily="49" charset="-122"/>
                </a:rPr>
                <a:t>归结式</a:t>
              </a:r>
              <a:r>
                <a:rPr lang="en-US" altLang="zh-CN" sz="2400" b="1" spc="300" dirty="0">
                  <a:solidFill>
                    <a:srgbClr val="0000FF"/>
                  </a:solidFill>
                  <a:latin typeface="幼圆" pitchFamily="49" charset="-122"/>
                  <a:ea typeface="幼圆" pitchFamily="49" charset="-122"/>
                </a:rPr>
                <a:t>C</a:t>
              </a:r>
              <a:r>
                <a:rPr lang="en-US" altLang="zh-CN" sz="2400" b="1" spc="300" baseline="-25000" dirty="0">
                  <a:solidFill>
                    <a:srgbClr val="0000FF"/>
                  </a:solidFill>
                  <a:latin typeface="幼圆" pitchFamily="49" charset="-122"/>
                  <a:ea typeface="幼圆" pitchFamily="49" charset="-122"/>
                </a:rPr>
                <a:t>12</a:t>
              </a:r>
              <a:r>
                <a:rPr lang="zh-CN" altLang="en-US" sz="2400" b="1" spc="300" dirty="0">
                  <a:solidFill>
                    <a:srgbClr val="0000FF"/>
                  </a:solidFill>
                  <a:latin typeface="幼圆" pitchFamily="49" charset="-122"/>
                  <a:ea typeface="幼圆" pitchFamily="49" charset="-122"/>
                </a:rPr>
                <a:t>是其亲本子句</a:t>
              </a:r>
              <a:r>
                <a:rPr lang="en-US" altLang="zh-CN" sz="2400" b="1" spc="300" dirty="0">
                  <a:solidFill>
                    <a:srgbClr val="0000FF"/>
                  </a:solidFill>
                  <a:latin typeface="幼圆" pitchFamily="49" charset="-122"/>
                  <a:ea typeface="幼圆" pitchFamily="49" charset="-122"/>
                </a:rPr>
                <a:t>C</a:t>
              </a:r>
              <a:r>
                <a:rPr lang="en-US" altLang="zh-CN" sz="2400" b="1" spc="300" baseline="-25000" dirty="0">
                  <a:solidFill>
                    <a:srgbClr val="0000FF"/>
                  </a:solidFill>
                  <a:latin typeface="幼圆" pitchFamily="49" charset="-122"/>
                  <a:ea typeface="幼圆" pitchFamily="49" charset="-122"/>
                </a:rPr>
                <a:t>1</a:t>
              </a:r>
              <a:r>
                <a:rPr lang="zh-CN" altLang="en-US" sz="2400" b="1" spc="300" dirty="0">
                  <a:solidFill>
                    <a:srgbClr val="0000FF"/>
                  </a:solidFill>
                  <a:latin typeface="幼圆" pitchFamily="49" charset="-122"/>
                  <a:ea typeface="幼圆" pitchFamily="49" charset="-122"/>
                </a:rPr>
                <a:t>和</a:t>
              </a:r>
              <a:r>
                <a:rPr lang="en-US" altLang="zh-CN" sz="2400" b="1" spc="300" dirty="0">
                  <a:solidFill>
                    <a:srgbClr val="0000FF"/>
                  </a:solidFill>
                  <a:latin typeface="幼圆" pitchFamily="49" charset="-122"/>
                  <a:ea typeface="幼圆" pitchFamily="49" charset="-122"/>
                </a:rPr>
                <a:t>C</a:t>
              </a:r>
              <a:r>
                <a:rPr lang="en-US" altLang="zh-CN" sz="2400" b="1" spc="300" baseline="-25000" dirty="0">
                  <a:solidFill>
                    <a:srgbClr val="0000FF"/>
                  </a:solidFill>
                  <a:latin typeface="幼圆" pitchFamily="49" charset="-122"/>
                  <a:ea typeface="幼圆" pitchFamily="49" charset="-122"/>
                </a:rPr>
                <a:t>2</a:t>
              </a:r>
              <a:r>
                <a:rPr lang="zh-CN" altLang="en-US" sz="2400" b="1" spc="300" dirty="0">
                  <a:solidFill>
                    <a:srgbClr val="0000FF"/>
                  </a:solidFill>
                  <a:latin typeface="幼圆" pitchFamily="49" charset="-122"/>
                  <a:ea typeface="幼圆" pitchFamily="49" charset="-122"/>
                </a:rPr>
                <a:t>的</a:t>
              </a:r>
              <a:r>
                <a:rPr lang="zh-CN" altLang="en-US" sz="2400" b="1" spc="300" dirty="0">
                  <a:solidFill>
                    <a:srgbClr val="FF0000"/>
                  </a:solidFill>
                  <a:latin typeface="幼圆" pitchFamily="49" charset="-122"/>
                  <a:ea typeface="幼圆" pitchFamily="49" charset="-122"/>
                </a:rPr>
                <a:t>逻辑</a:t>
              </a:r>
              <a:r>
                <a:rPr lang="zh-CN" altLang="en-US" sz="2400" b="1" spc="300" dirty="0" smtClean="0">
                  <a:solidFill>
                    <a:srgbClr val="FF0000"/>
                  </a:solidFill>
                  <a:latin typeface="幼圆" pitchFamily="49" charset="-122"/>
                  <a:ea typeface="幼圆" pitchFamily="49" charset="-122"/>
                </a:rPr>
                <a:t>结论</a:t>
              </a:r>
              <a:endParaRPr lang="zh-CN" altLang="en-US" sz="2400" b="1" spc="300" dirty="0">
                <a:solidFill>
                  <a:srgbClr val="FF0000"/>
                </a:solidFill>
                <a:latin typeface="幼圆" pitchFamily="49" charset="-122"/>
                <a:ea typeface="幼圆" pitchFamily="49" charset="-122"/>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Rectangle 3"/>
          <p:cNvSpPr>
            <a:spLocks noGrp="1" noChangeArrowheads="1"/>
          </p:cNvSpPr>
          <p:nvPr>
            <p:ph type="body" idx="1"/>
          </p:nvPr>
        </p:nvSpPr>
        <p:spPr>
          <a:xfrm>
            <a:off x="0" y="3717032"/>
            <a:ext cx="8964613" cy="2520280"/>
          </a:xfrm>
        </p:spPr>
        <p:txBody>
          <a:bodyPr/>
          <a:lstStyle/>
          <a:p>
            <a:pPr marL="400050" lvl="1" indent="0">
              <a:spcBef>
                <a:spcPts val="600"/>
              </a:spcBef>
              <a:buNone/>
            </a:pPr>
            <a:r>
              <a:rPr lang="zh-CN" altLang="en-US" sz="2000" dirty="0" smtClean="0">
                <a:solidFill>
                  <a:srgbClr val="7030A0"/>
                </a:solidFill>
                <a:latin typeface="Times New Roman" pitchFamily="18" charset="0"/>
              </a:rPr>
              <a:t>证明</a:t>
            </a:r>
            <a:r>
              <a:rPr lang="zh-CN" altLang="en-US" sz="2000" dirty="0">
                <a:solidFill>
                  <a:srgbClr val="7030A0"/>
                </a:solidFill>
                <a:latin typeface="Times New Roman" pitchFamily="18" charset="0"/>
              </a:rPr>
              <a:t>：</a:t>
            </a:r>
            <a:r>
              <a:rPr lang="zh-CN" altLang="en-US" sz="2000" b="0" dirty="0">
                <a:solidFill>
                  <a:srgbClr val="7030A0"/>
                </a:solidFill>
                <a:latin typeface="Times New Roman" pitchFamily="18" charset="0"/>
              </a:rPr>
              <a:t>设</a:t>
            </a:r>
            <a:r>
              <a:rPr lang="en-US" altLang="zh-CN" sz="2000" b="0" dirty="0">
                <a:solidFill>
                  <a:srgbClr val="7030A0"/>
                </a:solidFill>
                <a:latin typeface="Times New Roman" pitchFamily="18" charset="0"/>
              </a:rPr>
              <a:t>S={ C</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3</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a:t>
            </a:r>
            <a:r>
              <a:rPr lang="zh-CN" altLang="en-US" sz="2000" b="0" dirty="0">
                <a:solidFill>
                  <a:srgbClr val="7030A0"/>
                </a:solidFill>
                <a:latin typeface="Times New Roman" pitchFamily="18" charset="0"/>
              </a:rPr>
              <a:t>，</a:t>
            </a:r>
            <a:r>
              <a:rPr lang="en-US" altLang="zh-CN" sz="2000" b="0" dirty="0" err="1">
                <a:solidFill>
                  <a:srgbClr val="7030A0"/>
                </a:solidFill>
                <a:latin typeface="Times New Roman" pitchFamily="18" charset="0"/>
              </a:rPr>
              <a:t>C</a:t>
            </a:r>
            <a:r>
              <a:rPr lang="en-US" altLang="zh-CN" sz="2000" b="0" baseline="-25000" dirty="0" err="1">
                <a:solidFill>
                  <a:srgbClr val="7030A0"/>
                </a:solidFill>
                <a:latin typeface="Times New Roman" pitchFamily="18" charset="0"/>
              </a:rPr>
              <a:t>n</a:t>
            </a:r>
            <a:r>
              <a:rPr lang="en-US" altLang="zh-CN" sz="2000" b="0" dirty="0">
                <a:solidFill>
                  <a:srgbClr val="7030A0"/>
                </a:solidFill>
                <a:latin typeface="Times New Roman" pitchFamily="18" charset="0"/>
              </a:rPr>
              <a:t>}</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是</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和</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zh-CN" altLang="en-US" sz="2000" b="0" dirty="0">
                <a:solidFill>
                  <a:srgbClr val="7030A0"/>
                </a:solidFill>
                <a:latin typeface="Times New Roman" pitchFamily="18" charset="0"/>
              </a:rPr>
              <a:t>的归结式，则用</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代替</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和</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zh-CN" altLang="en-US" sz="2000" b="0" dirty="0">
                <a:solidFill>
                  <a:srgbClr val="7030A0"/>
                </a:solidFill>
                <a:latin typeface="Times New Roman" pitchFamily="18" charset="0"/>
              </a:rPr>
              <a:t>后可得到一个新的子句</a:t>
            </a:r>
            <a:r>
              <a:rPr lang="zh-CN" altLang="en-US" sz="2000" b="0" dirty="0" smtClean="0">
                <a:solidFill>
                  <a:srgbClr val="7030A0"/>
                </a:solidFill>
                <a:latin typeface="Times New Roman" pitchFamily="18" charset="0"/>
              </a:rPr>
              <a:t>集      </a:t>
            </a:r>
            <a:r>
              <a:rPr lang="en-US" altLang="zh-CN" sz="2000" b="0" dirty="0">
                <a:solidFill>
                  <a:srgbClr val="7030A0"/>
                </a:solidFill>
                <a:latin typeface="Times New Roman" pitchFamily="18" charset="0"/>
              </a:rPr>
              <a:t>S</a:t>
            </a:r>
            <a:r>
              <a:rPr lang="en-US" altLang="zh-CN" sz="2000" b="0" baseline="-25000" dirty="0">
                <a:solidFill>
                  <a:srgbClr val="7030A0"/>
                </a:solidFill>
                <a:latin typeface="Times New Roman" pitchFamily="18" charset="0"/>
              </a:rPr>
              <a:t>1</a:t>
            </a:r>
            <a:r>
              <a:rPr lang="en-US" altLang="zh-CN" sz="2000" b="0" dirty="0">
                <a:solidFill>
                  <a:srgbClr val="7030A0"/>
                </a:solidFill>
                <a:latin typeface="Times New Roman" pitchFamily="18" charset="0"/>
              </a:rPr>
              <a:t>={ 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3</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 </a:t>
            </a:r>
            <a:r>
              <a:rPr lang="en-US" altLang="zh-CN" sz="2000" b="0" dirty="0" err="1">
                <a:solidFill>
                  <a:srgbClr val="7030A0"/>
                </a:solidFill>
                <a:latin typeface="Times New Roman" pitchFamily="18" charset="0"/>
              </a:rPr>
              <a:t>C</a:t>
            </a:r>
            <a:r>
              <a:rPr lang="en-US" altLang="zh-CN" sz="2000" b="0" baseline="-25000" dirty="0" err="1">
                <a:solidFill>
                  <a:srgbClr val="7030A0"/>
                </a:solidFill>
                <a:latin typeface="Times New Roman" pitchFamily="18" charset="0"/>
              </a:rPr>
              <a:t>n</a:t>
            </a:r>
            <a:r>
              <a:rPr lang="en-US" altLang="zh-CN" sz="2000" b="0" dirty="0" smtClean="0">
                <a:solidFill>
                  <a:srgbClr val="7030A0"/>
                </a:solidFill>
                <a:latin typeface="Times New Roman" pitchFamily="18" charset="0"/>
              </a:rPr>
              <a:t>}</a:t>
            </a:r>
            <a:r>
              <a:rPr lang="zh-CN" altLang="en-US" sz="2000" b="0" dirty="0" smtClean="0">
                <a:solidFill>
                  <a:srgbClr val="7030A0"/>
                </a:solidFill>
                <a:latin typeface="Times New Roman" pitchFamily="18" charset="0"/>
              </a:rPr>
              <a:t>。</a:t>
            </a:r>
            <a:endParaRPr lang="en-US" altLang="zh-CN" sz="2000" b="0" dirty="0">
              <a:solidFill>
                <a:srgbClr val="7030A0"/>
              </a:solidFill>
              <a:latin typeface="Times New Roman" pitchFamily="18" charset="0"/>
            </a:endParaRPr>
          </a:p>
          <a:p>
            <a:pPr marL="400050" lvl="1" indent="0">
              <a:spcBef>
                <a:spcPts val="1200"/>
              </a:spcBef>
              <a:buNone/>
            </a:pPr>
            <a:r>
              <a:rPr lang="zh-CN" altLang="en-US" sz="2000" b="0" dirty="0">
                <a:solidFill>
                  <a:srgbClr val="7030A0"/>
                </a:solidFill>
                <a:latin typeface="Times New Roman" pitchFamily="18" charset="0"/>
              </a:rPr>
              <a:t>设</a:t>
            </a:r>
            <a:r>
              <a:rPr lang="en-US" altLang="zh-CN" sz="2000" b="0" dirty="0">
                <a:solidFill>
                  <a:srgbClr val="7030A0"/>
                </a:solidFill>
                <a:latin typeface="Times New Roman" pitchFamily="18" charset="0"/>
              </a:rPr>
              <a:t>S</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是不可满足的，则对不满足</a:t>
            </a:r>
            <a:r>
              <a:rPr lang="en-US" altLang="zh-CN" sz="2000" b="0" dirty="0">
                <a:solidFill>
                  <a:srgbClr val="7030A0"/>
                </a:solidFill>
                <a:latin typeface="Times New Roman" pitchFamily="18" charset="0"/>
              </a:rPr>
              <a:t>S</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的任一解释</a:t>
            </a:r>
            <a:r>
              <a:rPr lang="en-US" altLang="zh-CN" sz="2000" b="0" dirty="0">
                <a:solidFill>
                  <a:srgbClr val="7030A0"/>
                </a:solidFill>
                <a:latin typeface="Times New Roman" pitchFamily="18" charset="0"/>
              </a:rPr>
              <a:t>I</a:t>
            </a:r>
            <a:r>
              <a:rPr lang="zh-CN" altLang="en-US" sz="2000" b="0" dirty="0">
                <a:solidFill>
                  <a:srgbClr val="7030A0"/>
                </a:solidFill>
                <a:latin typeface="Times New Roman" pitchFamily="18" charset="0"/>
              </a:rPr>
              <a:t>，都可能有以下两种情况：</a:t>
            </a:r>
          </a:p>
          <a:p>
            <a:pPr marL="400050" lvl="1" indent="0">
              <a:spcBef>
                <a:spcPts val="1200"/>
              </a:spcBef>
              <a:buNone/>
            </a:pPr>
            <a:r>
              <a:rPr lang="zh-CN" altLang="en-US" sz="2000" b="0" dirty="0" smtClean="0">
                <a:solidFill>
                  <a:srgbClr val="7030A0"/>
                </a:solidFill>
                <a:latin typeface="Times New Roman" pitchFamily="18" charset="0"/>
              </a:rPr>
              <a:t>① </a:t>
            </a:r>
            <a:r>
              <a:rPr lang="zh-CN" altLang="en-US" sz="2000" b="0" dirty="0">
                <a:solidFill>
                  <a:srgbClr val="7030A0"/>
                </a:solidFill>
                <a:latin typeface="Times New Roman" pitchFamily="18" charset="0"/>
              </a:rPr>
              <a:t>解释</a:t>
            </a:r>
            <a:r>
              <a:rPr lang="en-US" altLang="zh-CN" sz="2000" b="0" dirty="0">
                <a:solidFill>
                  <a:srgbClr val="7030A0"/>
                </a:solidFill>
                <a:latin typeface="Times New Roman" pitchFamily="18" charset="0"/>
              </a:rPr>
              <a:t>I</a:t>
            </a:r>
            <a:r>
              <a:rPr lang="zh-CN" altLang="en-US" sz="2000" b="0" dirty="0">
                <a:solidFill>
                  <a:srgbClr val="7030A0"/>
                </a:solidFill>
                <a:latin typeface="Times New Roman" pitchFamily="18" charset="0"/>
              </a:rPr>
              <a:t>使</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为真，则</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3</a:t>
            </a:r>
            <a:r>
              <a:rPr lang="zh-CN" altLang="en-US" sz="2000" b="0" dirty="0">
                <a:solidFill>
                  <a:srgbClr val="7030A0"/>
                </a:solidFill>
                <a:latin typeface="Times New Roman" pitchFamily="18" charset="0"/>
              </a:rPr>
              <a:t>，</a:t>
            </a:r>
            <a:r>
              <a:rPr lang="en-US" altLang="zh-CN" sz="2000" b="0" dirty="0">
                <a:solidFill>
                  <a:srgbClr val="7030A0"/>
                </a:solidFill>
                <a:latin typeface="Times New Roman" pitchFamily="18" charset="0"/>
              </a:rPr>
              <a:t>……</a:t>
            </a:r>
            <a:r>
              <a:rPr lang="zh-CN" altLang="en-US" sz="2000" b="0" dirty="0">
                <a:solidFill>
                  <a:srgbClr val="7030A0"/>
                </a:solidFill>
                <a:latin typeface="Times New Roman" pitchFamily="18" charset="0"/>
              </a:rPr>
              <a:t>，</a:t>
            </a:r>
            <a:r>
              <a:rPr lang="en-US" altLang="zh-CN" sz="2000" b="0" dirty="0" err="1">
                <a:solidFill>
                  <a:srgbClr val="7030A0"/>
                </a:solidFill>
                <a:latin typeface="Times New Roman" pitchFamily="18" charset="0"/>
              </a:rPr>
              <a:t>C</a:t>
            </a:r>
            <a:r>
              <a:rPr lang="en-US" altLang="zh-CN" sz="2000" b="0" baseline="-25000" dirty="0" err="1">
                <a:solidFill>
                  <a:srgbClr val="7030A0"/>
                </a:solidFill>
                <a:latin typeface="Times New Roman" pitchFamily="18" charset="0"/>
              </a:rPr>
              <a:t>n</a:t>
            </a:r>
            <a:r>
              <a:rPr lang="zh-CN" altLang="en-US" sz="2000" b="0" dirty="0">
                <a:solidFill>
                  <a:srgbClr val="7030A0"/>
                </a:solidFill>
                <a:latin typeface="Times New Roman" pitchFamily="18" charset="0"/>
              </a:rPr>
              <a:t>中必有一个为假，即</a:t>
            </a:r>
            <a:r>
              <a:rPr lang="en-US" altLang="zh-CN" sz="2000" b="0" dirty="0">
                <a:solidFill>
                  <a:srgbClr val="7030A0"/>
                </a:solidFill>
                <a:latin typeface="Times New Roman" pitchFamily="18" charset="0"/>
              </a:rPr>
              <a:t>S</a:t>
            </a:r>
            <a:r>
              <a:rPr lang="zh-CN" altLang="en-US" sz="2000" b="0" dirty="0">
                <a:solidFill>
                  <a:srgbClr val="7030A0"/>
                </a:solidFill>
                <a:latin typeface="Times New Roman" pitchFamily="18" charset="0"/>
              </a:rPr>
              <a:t>是不可满足的。</a:t>
            </a:r>
          </a:p>
          <a:p>
            <a:pPr marL="400050" lvl="1" indent="0">
              <a:spcBef>
                <a:spcPts val="1200"/>
              </a:spcBef>
              <a:buNone/>
            </a:pPr>
            <a:r>
              <a:rPr lang="zh-CN" altLang="en-US" sz="2000" b="0" dirty="0" smtClean="0">
                <a:solidFill>
                  <a:srgbClr val="7030A0"/>
                </a:solidFill>
                <a:latin typeface="Times New Roman" pitchFamily="18" charset="0"/>
              </a:rPr>
              <a:t>② </a:t>
            </a:r>
            <a:r>
              <a:rPr lang="zh-CN" altLang="en-US" sz="2000" b="0" dirty="0">
                <a:solidFill>
                  <a:srgbClr val="7030A0"/>
                </a:solidFill>
                <a:latin typeface="Times New Roman" pitchFamily="18" charset="0"/>
              </a:rPr>
              <a:t>解释</a:t>
            </a:r>
            <a:r>
              <a:rPr lang="en-US" altLang="zh-CN" sz="2000" b="0" dirty="0">
                <a:solidFill>
                  <a:srgbClr val="7030A0"/>
                </a:solidFill>
                <a:latin typeface="Times New Roman" pitchFamily="18" charset="0"/>
              </a:rPr>
              <a:t>I</a:t>
            </a:r>
            <a:r>
              <a:rPr lang="zh-CN" altLang="en-US" sz="2000" b="0" dirty="0">
                <a:solidFill>
                  <a:srgbClr val="7030A0"/>
                </a:solidFill>
                <a:latin typeface="Times New Roman" pitchFamily="18" charset="0"/>
              </a:rPr>
              <a:t>使</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为假，即</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12</a:t>
            </a:r>
            <a:r>
              <a:rPr lang="zh-CN" altLang="en-US" sz="2000" b="0" dirty="0">
                <a:solidFill>
                  <a:srgbClr val="7030A0"/>
                </a:solidFill>
                <a:latin typeface="Times New Roman" pitchFamily="18" charset="0"/>
              </a:rPr>
              <a:t>为真，</a:t>
            </a:r>
            <a:r>
              <a:rPr lang="zh-CN" altLang="en-US" sz="2000" b="0" dirty="0" smtClean="0">
                <a:solidFill>
                  <a:srgbClr val="7030A0"/>
                </a:solidFill>
                <a:latin typeface="Times New Roman" pitchFamily="18" charset="0"/>
              </a:rPr>
              <a:t>根据上述定理有</a:t>
            </a:r>
            <a:r>
              <a:rPr lang="en-US" altLang="zh-CN" sz="2000" b="0" dirty="0">
                <a:solidFill>
                  <a:srgbClr val="7030A0"/>
                </a:solidFill>
                <a:latin typeface="Times New Roman" pitchFamily="18" charset="0"/>
              </a:rPr>
              <a:t>﹁ (C</a:t>
            </a:r>
            <a:r>
              <a:rPr lang="en-US" altLang="zh-CN" sz="2000" b="0" baseline="-25000" dirty="0">
                <a:solidFill>
                  <a:srgbClr val="7030A0"/>
                </a:solidFill>
                <a:latin typeface="Times New Roman" pitchFamily="18" charset="0"/>
              </a:rPr>
              <a:t>1</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en-US" altLang="zh-CN" sz="2000" b="0" dirty="0">
                <a:solidFill>
                  <a:srgbClr val="7030A0"/>
                </a:solidFill>
                <a:latin typeface="Times New Roman" pitchFamily="18" charset="0"/>
              </a:rPr>
              <a:t>)</a:t>
            </a:r>
            <a:r>
              <a:rPr lang="zh-CN" altLang="en-US" sz="2000" b="0" dirty="0">
                <a:solidFill>
                  <a:srgbClr val="7030A0"/>
                </a:solidFill>
                <a:latin typeface="Times New Roman" pitchFamily="18" charset="0"/>
              </a:rPr>
              <a:t>永真，即</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zh-CN" altLang="en-US" sz="2000" b="0" dirty="0">
                <a:solidFill>
                  <a:srgbClr val="7030A0"/>
                </a:solidFill>
                <a:latin typeface="Times New Roman" pitchFamily="18" charset="0"/>
              </a:rPr>
              <a:t>永真，它说明解释</a:t>
            </a:r>
            <a:r>
              <a:rPr lang="en-US" altLang="zh-CN" sz="2000" b="0" dirty="0">
                <a:solidFill>
                  <a:srgbClr val="7030A0"/>
                </a:solidFill>
                <a:latin typeface="Times New Roman" pitchFamily="18" charset="0"/>
              </a:rPr>
              <a:t>I</a:t>
            </a:r>
            <a:r>
              <a:rPr lang="zh-CN" altLang="en-US" sz="2000" b="0" dirty="0">
                <a:solidFill>
                  <a:srgbClr val="7030A0"/>
                </a:solidFill>
                <a:latin typeface="Times New Roman" pitchFamily="18" charset="0"/>
              </a:rPr>
              <a:t>使</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为假，或</a:t>
            </a:r>
            <a:r>
              <a:rPr lang="en-US" altLang="zh-CN" sz="2000" b="0" dirty="0">
                <a:solidFill>
                  <a:srgbClr val="7030A0"/>
                </a:solidFill>
                <a:latin typeface="Times New Roman" pitchFamily="18" charset="0"/>
              </a:rPr>
              <a:t>C</a:t>
            </a:r>
            <a:r>
              <a:rPr lang="en-US" altLang="zh-CN" sz="2000" b="0" baseline="-25000" dirty="0">
                <a:solidFill>
                  <a:srgbClr val="7030A0"/>
                </a:solidFill>
                <a:latin typeface="Times New Roman" pitchFamily="18" charset="0"/>
              </a:rPr>
              <a:t>2</a:t>
            </a:r>
            <a:r>
              <a:rPr lang="zh-CN" altLang="en-US" sz="2000" b="0" dirty="0">
                <a:solidFill>
                  <a:srgbClr val="7030A0"/>
                </a:solidFill>
                <a:latin typeface="Times New Roman" pitchFamily="18" charset="0"/>
              </a:rPr>
              <a:t>为假。即</a:t>
            </a:r>
            <a:r>
              <a:rPr lang="en-US" altLang="zh-CN" sz="2000" b="0" dirty="0">
                <a:solidFill>
                  <a:srgbClr val="7030A0"/>
                </a:solidFill>
                <a:latin typeface="Times New Roman" pitchFamily="18" charset="0"/>
              </a:rPr>
              <a:t>S</a:t>
            </a:r>
            <a:r>
              <a:rPr lang="zh-CN" altLang="en-US" sz="2000" b="0" dirty="0">
                <a:solidFill>
                  <a:srgbClr val="7030A0"/>
                </a:solidFill>
                <a:latin typeface="Times New Roman" pitchFamily="18" charset="0"/>
              </a:rPr>
              <a:t>也是不可满足的。</a:t>
            </a:r>
          </a:p>
          <a:p>
            <a:pPr marL="400050" lvl="1" indent="0">
              <a:spcBef>
                <a:spcPts val="1200"/>
              </a:spcBef>
              <a:buNone/>
            </a:pPr>
            <a:r>
              <a:rPr lang="zh-CN" altLang="en-US" sz="2000" b="0" dirty="0">
                <a:solidFill>
                  <a:srgbClr val="7030A0"/>
                </a:solidFill>
                <a:latin typeface="Times New Roman" pitchFamily="18" charset="0"/>
              </a:rPr>
              <a:t>    因此可以</a:t>
            </a:r>
            <a:r>
              <a:rPr lang="zh-CN" altLang="en-US" sz="2000" b="0" dirty="0" smtClean="0">
                <a:solidFill>
                  <a:srgbClr val="7030A0"/>
                </a:solidFill>
                <a:latin typeface="Times New Roman" pitchFamily="18" charset="0"/>
              </a:rPr>
              <a:t>得出     </a:t>
            </a:r>
            <a:r>
              <a:rPr lang="en-US" altLang="zh-CN" sz="2000" b="0" dirty="0">
                <a:solidFill>
                  <a:srgbClr val="7030A0"/>
                </a:solidFill>
                <a:latin typeface="Times New Roman" pitchFamily="18" charset="0"/>
              </a:rPr>
              <a:t>S</a:t>
            </a:r>
            <a:r>
              <a:rPr lang="en-US" altLang="zh-CN" sz="2000" b="0" baseline="-25000" dirty="0">
                <a:solidFill>
                  <a:srgbClr val="7030A0"/>
                </a:solidFill>
                <a:latin typeface="Times New Roman" pitchFamily="18" charset="0"/>
              </a:rPr>
              <a:t>1</a:t>
            </a:r>
            <a:r>
              <a:rPr lang="zh-CN" altLang="en-US" sz="2000" b="0" dirty="0">
                <a:solidFill>
                  <a:srgbClr val="7030A0"/>
                </a:solidFill>
                <a:latin typeface="Times New Roman" pitchFamily="18" charset="0"/>
              </a:rPr>
              <a:t>的不可满足性⇒</a:t>
            </a:r>
            <a:r>
              <a:rPr lang="en-US" altLang="zh-CN" sz="2000" b="0" dirty="0">
                <a:solidFill>
                  <a:srgbClr val="7030A0"/>
                </a:solidFill>
                <a:latin typeface="Times New Roman" pitchFamily="18" charset="0"/>
              </a:rPr>
              <a:t>S</a:t>
            </a:r>
            <a:r>
              <a:rPr lang="zh-CN" altLang="en-US" sz="2000" b="0" dirty="0">
                <a:solidFill>
                  <a:srgbClr val="7030A0"/>
                </a:solidFill>
                <a:latin typeface="Times New Roman" pitchFamily="18" charset="0"/>
              </a:rPr>
              <a:t>的不可满足性</a:t>
            </a:r>
          </a:p>
        </p:txBody>
      </p:sp>
      <p:sp>
        <p:nvSpPr>
          <p:cNvPr id="6" name="Rectangle 2"/>
          <p:cNvSpPr>
            <a:spLocks noGrp="1" noChangeArrowheads="1"/>
          </p:cNvSpPr>
          <p:nvPr>
            <p:ph type="title"/>
          </p:nvPr>
        </p:nvSpPr>
        <p:spPr>
          <a:xfrm>
            <a:off x="468313" y="260350"/>
            <a:ext cx="8229600" cy="908050"/>
          </a:xfrm>
        </p:spPr>
        <p:txBody>
          <a:bodyPr/>
          <a:lstStyle/>
          <a:p>
            <a:r>
              <a:rPr lang="zh-CN" altLang="en-US" b="1" dirty="0" smtClean="0">
                <a:latin typeface="Times New Roman" pitchFamily="18" charset="0"/>
              </a:rPr>
              <a:t>鲁</a:t>
            </a:r>
            <a:r>
              <a:rPr lang="zh-CN" altLang="en-US" b="1" dirty="0">
                <a:latin typeface="Times New Roman" pitchFamily="18" charset="0"/>
              </a:rPr>
              <a:t>滨逊</a:t>
            </a:r>
            <a:r>
              <a:rPr lang="zh-CN" altLang="en-US" b="1" dirty="0" smtClean="0">
                <a:latin typeface="Times New Roman" pitchFamily="18" charset="0"/>
              </a:rPr>
              <a:t>归结原理</a:t>
            </a:r>
            <a:r>
              <a:rPr lang="en-US" altLang="zh-CN" b="1" dirty="0" smtClean="0">
                <a:latin typeface="Times New Roman" pitchFamily="18" charset="0"/>
              </a:rPr>
              <a:t>--</a:t>
            </a:r>
            <a:r>
              <a:rPr lang="zh-CN" altLang="en-US" sz="3200" b="1" dirty="0" smtClean="0">
                <a:latin typeface="Times New Roman" pitchFamily="18" charset="0"/>
              </a:rPr>
              <a:t>命题逻辑</a:t>
            </a:r>
            <a:r>
              <a:rPr lang="zh-CN" altLang="en-US" sz="3200" b="1" dirty="0">
                <a:latin typeface="Times New Roman" pitchFamily="18" charset="0"/>
              </a:rPr>
              <a:t>的</a:t>
            </a:r>
            <a:r>
              <a:rPr lang="zh-CN" altLang="en-US" sz="3200" b="1" dirty="0" smtClean="0">
                <a:latin typeface="Times New Roman" pitchFamily="18" charset="0"/>
              </a:rPr>
              <a:t>归结</a:t>
            </a:r>
            <a:endParaRPr lang="zh-CN" altLang="en-US" sz="3200" b="1" dirty="0">
              <a:latin typeface="Times New Roman" pitchFamily="18" charset="0"/>
            </a:endParaRPr>
          </a:p>
        </p:txBody>
      </p:sp>
      <p:grpSp>
        <p:nvGrpSpPr>
          <p:cNvPr id="7" name="组合 6"/>
          <p:cNvGrpSpPr/>
          <p:nvPr/>
        </p:nvGrpSpPr>
        <p:grpSpPr>
          <a:xfrm>
            <a:off x="567319" y="1623400"/>
            <a:ext cx="8028892" cy="1872208"/>
            <a:chOff x="359532" y="1441804"/>
            <a:chExt cx="8028892" cy="1872208"/>
          </a:xfrm>
        </p:grpSpPr>
        <p:sp>
          <p:nvSpPr>
            <p:cNvPr id="8" name="圆角矩形 7"/>
            <p:cNvSpPr/>
            <p:nvPr/>
          </p:nvSpPr>
          <p:spPr>
            <a:xfrm>
              <a:off x="359532" y="1441804"/>
              <a:ext cx="8028892" cy="1872208"/>
            </a:xfrm>
            <a:prstGeom prst="roundRect">
              <a:avLst>
                <a:gd name="adj" fmla="val 10465"/>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556" y="1484784"/>
              <a:ext cx="7812868" cy="1717393"/>
            </a:xfrm>
            <a:prstGeom prst="rect">
              <a:avLst/>
            </a:prstGeom>
          </p:spPr>
          <p:txBody>
            <a:bodyPr wrap="square">
              <a:spAutoFit/>
            </a:bodyPr>
            <a:lstStyle/>
            <a:p>
              <a:pPr>
                <a:lnSpc>
                  <a:spcPct val="120000"/>
                </a:lnSpc>
              </a:pPr>
              <a:r>
                <a:rPr lang="zh-CN" altLang="en-US" sz="2200" b="1" dirty="0">
                  <a:solidFill>
                    <a:srgbClr val="C00000"/>
                  </a:solidFill>
                  <a:latin typeface="Times New Roman"/>
                  <a:ea typeface="幼圆" pitchFamily="49" charset="-122"/>
                  <a:cs typeface="Times New Roman"/>
                </a:rPr>
                <a:t>推论</a:t>
              </a:r>
              <a:r>
                <a:rPr lang="en-US" altLang="zh-CN" sz="2200" b="1" dirty="0">
                  <a:solidFill>
                    <a:srgbClr val="C00000"/>
                  </a:solidFill>
                  <a:latin typeface="Times New Roman"/>
                  <a:ea typeface="幼圆" pitchFamily="49" charset="-122"/>
                  <a:cs typeface="Times New Roman"/>
                </a:rPr>
                <a:t>1</a:t>
              </a:r>
              <a:r>
                <a:rPr lang="zh-CN" altLang="en-US" sz="2200" b="1" dirty="0">
                  <a:solidFill>
                    <a:srgbClr val="C00000"/>
                  </a:solidFill>
                  <a:latin typeface="Times New Roman"/>
                  <a:ea typeface="幼圆" pitchFamily="49" charset="-122"/>
                  <a:cs typeface="Times New Roman"/>
                </a:rPr>
                <a:t>：</a:t>
              </a:r>
              <a:r>
                <a:rPr lang="zh-CN" altLang="en-US" sz="2200" b="1" dirty="0">
                  <a:solidFill>
                    <a:srgbClr val="0000FF"/>
                  </a:solidFill>
                  <a:latin typeface="Times New Roman"/>
                  <a:ea typeface="幼圆" pitchFamily="49" charset="-122"/>
                  <a:cs typeface="Times New Roman"/>
                </a:rPr>
                <a:t>设</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和</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是子句集</a:t>
              </a:r>
              <a:r>
                <a:rPr lang="en-US" altLang="zh-CN" sz="2200" b="1" dirty="0">
                  <a:solidFill>
                    <a:srgbClr val="0000FF"/>
                  </a:solidFill>
                  <a:latin typeface="Times New Roman"/>
                  <a:ea typeface="幼圆" pitchFamily="49" charset="-122"/>
                  <a:cs typeface="Times New Roman"/>
                </a:rPr>
                <a:t>S</a:t>
              </a:r>
              <a:r>
                <a:rPr lang="zh-CN" altLang="en-US" sz="2200" b="1" dirty="0">
                  <a:solidFill>
                    <a:srgbClr val="0000FF"/>
                  </a:solidFill>
                  <a:latin typeface="Times New Roman"/>
                  <a:ea typeface="幼圆" pitchFamily="49" charset="-122"/>
                  <a:cs typeface="Times New Roman"/>
                </a:rPr>
                <a:t>中的两个子句，</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12</a:t>
              </a:r>
              <a:r>
                <a:rPr lang="zh-CN" altLang="en-US" sz="2200" b="1" dirty="0">
                  <a:solidFill>
                    <a:srgbClr val="0000FF"/>
                  </a:solidFill>
                  <a:latin typeface="Times New Roman"/>
                  <a:ea typeface="幼圆" pitchFamily="49" charset="-122"/>
                  <a:cs typeface="Times New Roman"/>
                </a:rPr>
                <a:t>是</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和</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的归结式，若用</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12</a:t>
              </a:r>
              <a:r>
                <a:rPr lang="zh-CN" altLang="en-US" sz="2200" b="1" dirty="0">
                  <a:solidFill>
                    <a:srgbClr val="0000FF"/>
                  </a:solidFill>
                  <a:latin typeface="Times New Roman"/>
                  <a:ea typeface="幼圆" pitchFamily="49" charset="-122"/>
                  <a:cs typeface="Times New Roman"/>
                </a:rPr>
                <a:t>代替</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和</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后得到新的子句集</a:t>
              </a:r>
              <a:r>
                <a:rPr lang="en-US" altLang="zh-CN" sz="2200" b="1" dirty="0">
                  <a:solidFill>
                    <a:srgbClr val="0000FF"/>
                  </a:solidFill>
                  <a:latin typeface="Times New Roman"/>
                  <a:ea typeface="幼圆" pitchFamily="49" charset="-122"/>
                  <a:cs typeface="Times New Roman"/>
                </a:rPr>
                <a:t>S</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，则由</a:t>
              </a:r>
              <a:r>
                <a:rPr lang="en-US" altLang="zh-CN" sz="2200" b="1" dirty="0">
                  <a:solidFill>
                    <a:srgbClr val="0000FF"/>
                  </a:solidFill>
                  <a:latin typeface="Times New Roman"/>
                  <a:ea typeface="幼圆" pitchFamily="49" charset="-122"/>
                  <a:cs typeface="Times New Roman"/>
                </a:rPr>
                <a:t>S</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的不可满足性可以推出原子句集</a:t>
              </a:r>
              <a:r>
                <a:rPr lang="en-US" altLang="zh-CN" sz="2200" b="1" dirty="0">
                  <a:solidFill>
                    <a:srgbClr val="0000FF"/>
                  </a:solidFill>
                  <a:latin typeface="Times New Roman"/>
                  <a:ea typeface="幼圆" pitchFamily="49" charset="-122"/>
                  <a:cs typeface="Times New Roman"/>
                </a:rPr>
                <a:t>S</a:t>
              </a:r>
              <a:r>
                <a:rPr lang="zh-CN" altLang="en-US" sz="2200" b="1" dirty="0">
                  <a:solidFill>
                    <a:srgbClr val="0000FF"/>
                  </a:solidFill>
                  <a:latin typeface="Times New Roman"/>
                  <a:ea typeface="幼圆" pitchFamily="49" charset="-122"/>
                  <a:cs typeface="Times New Roman"/>
                </a:rPr>
                <a:t>的不可满足性。即：</a:t>
              </a:r>
            </a:p>
            <a:p>
              <a:pPr algn="ctr">
                <a:lnSpc>
                  <a:spcPct val="120000"/>
                </a:lnSpc>
              </a:pPr>
              <a:r>
                <a:rPr lang="en-US" altLang="zh-CN" sz="2200" b="1" dirty="0" smtClean="0">
                  <a:solidFill>
                    <a:srgbClr val="FF00FF"/>
                  </a:solidFill>
                  <a:effectLst>
                    <a:outerShdw blurRad="38100" dist="38100" dir="2700000" algn="tl">
                      <a:srgbClr val="000000">
                        <a:alpha val="43137"/>
                      </a:srgbClr>
                    </a:outerShdw>
                  </a:effectLst>
                  <a:latin typeface="Times New Roman"/>
                  <a:ea typeface="幼圆" pitchFamily="49" charset="-122"/>
                  <a:cs typeface="Times New Roman"/>
                </a:rPr>
                <a:t>S</a:t>
              </a:r>
              <a:r>
                <a:rPr lang="en-US" altLang="zh-CN" sz="2200" b="1" baseline="-25000" dirty="0" smtClean="0">
                  <a:solidFill>
                    <a:srgbClr val="FF00FF"/>
                  </a:solidFill>
                  <a:effectLst>
                    <a:outerShdw blurRad="38100" dist="38100" dir="2700000" algn="tl">
                      <a:srgbClr val="000000">
                        <a:alpha val="43137"/>
                      </a:srgbClr>
                    </a:outerShdw>
                  </a:effectLst>
                  <a:latin typeface="Times New Roman"/>
                  <a:ea typeface="幼圆" pitchFamily="49" charset="-122"/>
                  <a:cs typeface="Times New Roman"/>
                </a:rPr>
                <a:t>1</a:t>
              </a:r>
              <a:r>
                <a:rPr lang="zh-CN" altLang="en-US" sz="2200" b="1" dirty="0">
                  <a:solidFill>
                    <a:srgbClr val="FF00FF"/>
                  </a:solidFill>
                  <a:effectLst>
                    <a:outerShdw blurRad="38100" dist="38100" dir="2700000" algn="tl">
                      <a:srgbClr val="000000">
                        <a:alpha val="43137"/>
                      </a:srgbClr>
                    </a:outerShdw>
                  </a:effectLst>
                  <a:latin typeface="Times New Roman"/>
                  <a:ea typeface="幼圆" pitchFamily="49" charset="-122"/>
                  <a:cs typeface="Times New Roman"/>
                </a:rPr>
                <a:t>的不可满足性 ⇒ </a:t>
              </a:r>
              <a:r>
                <a:rPr lang="en-US" altLang="zh-CN" sz="2200" b="1" dirty="0">
                  <a:solidFill>
                    <a:srgbClr val="FF00FF"/>
                  </a:solidFill>
                  <a:effectLst>
                    <a:outerShdw blurRad="38100" dist="38100" dir="2700000" algn="tl">
                      <a:srgbClr val="000000">
                        <a:alpha val="43137"/>
                      </a:srgbClr>
                    </a:outerShdw>
                  </a:effectLst>
                  <a:latin typeface="Times New Roman"/>
                  <a:ea typeface="幼圆" pitchFamily="49" charset="-122"/>
                  <a:cs typeface="Times New Roman"/>
                </a:rPr>
                <a:t>S</a:t>
              </a:r>
              <a:r>
                <a:rPr lang="zh-CN" altLang="en-US" sz="2200" b="1" dirty="0">
                  <a:solidFill>
                    <a:srgbClr val="FF00FF"/>
                  </a:solidFill>
                  <a:effectLst>
                    <a:outerShdw blurRad="38100" dist="38100" dir="2700000" algn="tl">
                      <a:srgbClr val="000000">
                        <a:alpha val="43137"/>
                      </a:srgbClr>
                    </a:outerShdw>
                  </a:effectLst>
                  <a:latin typeface="Times New Roman"/>
                  <a:ea typeface="幼圆" pitchFamily="49" charset="-122"/>
                  <a:cs typeface="Times New Roman"/>
                </a:rPr>
                <a:t>的不可满足性</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Rectangle 3"/>
          <p:cNvSpPr>
            <a:spLocks noGrp="1" noChangeArrowheads="1"/>
          </p:cNvSpPr>
          <p:nvPr>
            <p:ph type="body" idx="1"/>
          </p:nvPr>
        </p:nvSpPr>
        <p:spPr>
          <a:xfrm>
            <a:off x="-216024" y="3356992"/>
            <a:ext cx="9360024" cy="2520280"/>
          </a:xfrm>
        </p:spPr>
        <p:txBody>
          <a:bodyPr/>
          <a:lstStyle/>
          <a:p>
            <a:pPr marL="400050" lvl="1" indent="0">
              <a:lnSpc>
                <a:spcPct val="105000"/>
              </a:lnSpc>
              <a:buNone/>
            </a:pPr>
            <a:r>
              <a:rPr lang="zh-CN" altLang="en-US" sz="1900" dirty="0">
                <a:solidFill>
                  <a:srgbClr val="7030A0"/>
                </a:solidFill>
              </a:rPr>
              <a:t>先</a:t>
            </a:r>
            <a:r>
              <a:rPr lang="zh-CN" altLang="en-US" sz="1900" dirty="0" smtClean="0">
                <a:solidFill>
                  <a:srgbClr val="7030A0"/>
                </a:solidFill>
              </a:rPr>
              <a:t>证明 </a:t>
            </a:r>
            <a:r>
              <a:rPr lang="en-US" altLang="zh-CN" sz="1900" dirty="0" smtClean="0">
                <a:solidFill>
                  <a:srgbClr val="7030A0"/>
                </a:solidFill>
                <a:sym typeface="Wingdings" pitchFamily="2" charset="2"/>
              </a:rPr>
              <a:t></a:t>
            </a:r>
            <a:endParaRPr lang="zh-CN" altLang="en-US" sz="1900" dirty="0">
              <a:solidFill>
                <a:srgbClr val="7030A0"/>
              </a:solidFill>
            </a:endParaRPr>
          </a:p>
          <a:p>
            <a:pPr marL="400050" lvl="1" indent="0">
              <a:lnSpc>
                <a:spcPct val="105000"/>
              </a:lnSpc>
              <a:buNone/>
            </a:pPr>
            <a:r>
              <a:rPr lang="zh-CN" altLang="en-US" sz="1900" b="0" dirty="0" smtClean="0">
                <a:solidFill>
                  <a:srgbClr val="7030A0"/>
                </a:solidFill>
              </a:rPr>
              <a:t>设</a:t>
            </a:r>
            <a:r>
              <a:rPr lang="en-US" altLang="zh-CN" sz="1900" b="0" dirty="0">
                <a:solidFill>
                  <a:srgbClr val="7030A0"/>
                </a:solidFill>
              </a:rPr>
              <a:t>S={ C</a:t>
            </a:r>
            <a:r>
              <a:rPr lang="en-US" altLang="zh-CN" sz="1900" b="0" baseline="-25000" dirty="0">
                <a:solidFill>
                  <a:srgbClr val="7030A0"/>
                </a:solidFill>
              </a:rPr>
              <a:t>1</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3</a:t>
            </a:r>
            <a:r>
              <a:rPr lang="zh-CN" altLang="en-US" sz="1900" b="0" dirty="0">
                <a:solidFill>
                  <a:srgbClr val="7030A0"/>
                </a:solidFill>
              </a:rPr>
              <a:t>，</a:t>
            </a:r>
            <a:r>
              <a:rPr lang="en-US" altLang="zh-CN" sz="1900" b="0" dirty="0">
                <a:solidFill>
                  <a:srgbClr val="7030A0"/>
                </a:solidFill>
              </a:rPr>
              <a:t>…</a:t>
            </a:r>
            <a:r>
              <a:rPr lang="zh-CN" altLang="en-US" sz="1900" b="0" dirty="0">
                <a:solidFill>
                  <a:srgbClr val="7030A0"/>
                </a:solidFill>
              </a:rPr>
              <a:t>，</a:t>
            </a:r>
            <a:r>
              <a:rPr lang="en-US" altLang="zh-CN" sz="1900" b="0" dirty="0" err="1">
                <a:solidFill>
                  <a:srgbClr val="7030A0"/>
                </a:solidFill>
              </a:rPr>
              <a:t>C</a:t>
            </a:r>
            <a:r>
              <a:rPr lang="en-US" altLang="zh-CN" sz="1900" b="0" baseline="-25000" dirty="0" err="1">
                <a:solidFill>
                  <a:srgbClr val="7030A0"/>
                </a:solidFill>
              </a:rPr>
              <a:t>n</a:t>
            </a:r>
            <a:r>
              <a:rPr lang="en-US" altLang="zh-CN" sz="1900" b="0" dirty="0">
                <a:solidFill>
                  <a:srgbClr val="7030A0"/>
                </a:solidFill>
              </a:rPr>
              <a:t>}</a:t>
            </a:r>
            <a:r>
              <a:rPr lang="zh-CN" altLang="en-US" sz="1900" b="0" dirty="0">
                <a:solidFill>
                  <a:srgbClr val="7030A0"/>
                </a:solidFill>
              </a:rPr>
              <a:t>是不可满足的，则</a:t>
            </a:r>
            <a:r>
              <a:rPr lang="en-US" altLang="zh-CN" sz="1900" b="0" dirty="0">
                <a:solidFill>
                  <a:srgbClr val="7030A0"/>
                </a:solidFill>
              </a:rPr>
              <a:t>C</a:t>
            </a:r>
            <a:r>
              <a:rPr lang="en-US" altLang="zh-CN" sz="1900" b="0" baseline="-25000" dirty="0">
                <a:solidFill>
                  <a:srgbClr val="7030A0"/>
                </a:solidFill>
              </a:rPr>
              <a:t>1</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3</a:t>
            </a:r>
            <a:r>
              <a:rPr lang="zh-CN" altLang="en-US" sz="1900" b="0" dirty="0">
                <a:solidFill>
                  <a:srgbClr val="7030A0"/>
                </a:solidFill>
              </a:rPr>
              <a:t>，</a:t>
            </a:r>
            <a:r>
              <a:rPr lang="en-US" altLang="zh-CN" sz="1900" b="0" dirty="0">
                <a:solidFill>
                  <a:srgbClr val="7030A0"/>
                </a:solidFill>
              </a:rPr>
              <a:t>…</a:t>
            </a:r>
            <a:r>
              <a:rPr lang="zh-CN" altLang="en-US" sz="1900" b="0" dirty="0">
                <a:solidFill>
                  <a:srgbClr val="7030A0"/>
                </a:solidFill>
              </a:rPr>
              <a:t>，</a:t>
            </a:r>
            <a:r>
              <a:rPr lang="en-US" altLang="zh-CN" sz="1900" b="0" dirty="0" err="1">
                <a:solidFill>
                  <a:srgbClr val="7030A0"/>
                </a:solidFill>
              </a:rPr>
              <a:t>C</a:t>
            </a:r>
            <a:r>
              <a:rPr lang="en-US" altLang="zh-CN" sz="1900" b="0" baseline="-25000" dirty="0" err="1">
                <a:solidFill>
                  <a:srgbClr val="7030A0"/>
                </a:solidFill>
              </a:rPr>
              <a:t>n</a:t>
            </a:r>
            <a:r>
              <a:rPr lang="zh-CN" altLang="en-US" sz="1900" b="0" dirty="0">
                <a:solidFill>
                  <a:srgbClr val="7030A0"/>
                </a:solidFill>
              </a:rPr>
              <a:t>中必有一子句为假，因而</a:t>
            </a:r>
            <a:r>
              <a:rPr lang="en-US" altLang="zh-CN" sz="1900" b="0" dirty="0">
                <a:solidFill>
                  <a:srgbClr val="7030A0"/>
                </a:solidFill>
              </a:rPr>
              <a:t>S</a:t>
            </a:r>
            <a:r>
              <a:rPr lang="en-US" altLang="zh-CN" sz="1900" b="0" baseline="-25000" dirty="0">
                <a:solidFill>
                  <a:srgbClr val="7030A0"/>
                </a:solidFill>
              </a:rPr>
              <a:t>2</a:t>
            </a:r>
            <a:r>
              <a:rPr lang="en-US" altLang="zh-CN" sz="1900" b="0" dirty="0">
                <a:solidFill>
                  <a:srgbClr val="7030A0"/>
                </a:solidFill>
              </a:rPr>
              <a:t>={ C</a:t>
            </a:r>
            <a:r>
              <a:rPr lang="en-US" altLang="zh-CN" sz="1900" b="0" baseline="-25000" dirty="0">
                <a:solidFill>
                  <a:srgbClr val="7030A0"/>
                </a:solidFill>
              </a:rPr>
              <a:t>12</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1</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a:t>
            </a:r>
            <a:r>
              <a:rPr lang="en-US" altLang="zh-CN" sz="1900" b="0" dirty="0">
                <a:solidFill>
                  <a:srgbClr val="7030A0"/>
                </a:solidFill>
              </a:rPr>
              <a:t>C3</a:t>
            </a:r>
            <a:r>
              <a:rPr lang="zh-CN" altLang="en-US" sz="1900" b="0" dirty="0">
                <a:solidFill>
                  <a:srgbClr val="7030A0"/>
                </a:solidFill>
              </a:rPr>
              <a:t>，</a:t>
            </a:r>
            <a:r>
              <a:rPr lang="en-US" altLang="zh-CN" sz="1900" b="0" dirty="0">
                <a:solidFill>
                  <a:srgbClr val="7030A0"/>
                </a:solidFill>
              </a:rPr>
              <a:t>……</a:t>
            </a:r>
            <a:r>
              <a:rPr lang="zh-CN" altLang="en-US" sz="1900" b="0" dirty="0">
                <a:solidFill>
                  <a:srgbClr val="7030A0"/>
                </a:solidFill>
              </a:rPr>
              <a:t>，</a:t>
            </a:r>
            <a:r>
              <a:rPr lang="en-US" altLang="zh-CN" sz="1900" b="0" dirty="0" err="1">
                <a:solidFill>
                  <a:srgbClr val="7030A0"/>
                </a:solidFill>
              </a:rPr>
              <a:t>C</a:t>
            </a:r>
            <a:r>
              <a:rPr lang="en-US" altLang="zh-CN" sz="1900" b="0" baseline="-25000" dirty="0" err="1">
                <a:solidFill>
                  <a:srgbClr val="7030A0"/>
                </a:solidFill>
              </a:rPr>
              <a:t>n</a:t>
            </a:r>
            <a:r>
              <a:rPr lang="en-US" altLang="zh-CN" sz="1900" b="0" dirty="0">
                <a:solidFill>
                  <a:srgbClr val="7030A0"/>
                </a:solidFill>
              </a:rPr>
              <a:t>}</a:t>
            </a:r>
            <a:r>
              <a:rPr lang="zh-CN" altLang="en-US" sz="1900" b="0" dirty="0">
                <a:solidFill>
                  <a:srgbClr val="7030A0"/>
                </a:solidFill>
              </a:rPr>
              <a:t>必为不可满足。</a:t>
            </a:r>
          </a:p>
          <a:p>
            <a:pPr marL="400050" lvl="1" indent="0">
              <a:lnSpc>
                <a:spcPct val="105000"/>
              </a:lnSpc>
              <a:spcBef>
                <a:spcPts val="1200"/>
              </a:spcBef>
              <a:buNone/>
            </a:pPr>
            <a:r>
              <a:rPr lang="zh-CN" altLang="en-US" sz="1900" dirty="0" smtClean="0">
                <a:solidFill>
                  <a:srgbClr val="7030A0"/>
                </a:solidFill>
              </a:rPr>
              <a:t>再</a:t>
            </a:r>
            <a:r>
              <a:rPr lang="zh-CN" altLang="en-US" sz="1900" dirty="0">
                <a:solidFill>
                  <a:srgbClr val="7030A0"/>
                </a:solidFill>
              </a:rPr>
              <a:t>证明 </a:t>
            </a:r>
            <a:r>
              <a:rPr lang="zh-CN" altLang="en-US" sz="1900" dirty="0" smtClean="0">
                <a:solidFill>
                  <a:srgbClr val="7030A0"/>
                </a:solidFill>
                <a:sym typeface="Wingdings"/>
              </a:rPr>
              <a:t></a:t>
            </a:r>
            <a:endParaRPr lang="en-US" altLang="zh-CN" sz="1900" dirty="0" smtClean="0">
              <a:solidFill>
                <a:srgbClr val="7030A0"/>
              </a:solidFill>
              <a:sym typeface="Wingdings"/>
            </a:endParaRPr>
          </a:p>
          <a:p>
            <a:pPr marL="400050" lvl="1" indent="0">
              <a:lnSpc>
                <a:spcPct val="105000"/>
              </a:lnSpc>
              <a:spcBef>
                <a:spcPts val="1200"/>
              </a:spcBef>
              <a:buNone/>
            </a:pPr>
            <a:r>
              <a:rPr lang="zh-CN" altLang="en-US" sz="1900" b="0" dirty="0" smtClean="0">
                <a:solidFill>
                  <a:srgbClr val="7030A0"/>
                </a:solidFill>
              </a:rPr>
              <a:t>设</a:t>
            </a:r>
            <a:r>
              <a:rPr lang="en-US" altLang="zh-CN" sz="1900" b="0" dirty="0">
                <a:solidFill>
                  <a:srgbClr val="7030A0"/>
                </a:solidFill>
              </a:rPr>
              <a:t>S</a:t>
            </a:r>
            <a:r>
              <a:rPr lang="en-US" altLang="zh-CN" sz="1900" b="0" baseline="-25000" dirty="0">
                <a:solidFill>
                  <a:srgbClr val="7030A0"/>
                </a:solidFill>
              </a:rPr>
              <a:t>2</a:t>
            </a:r>
            <a:r>
              <a:rPr lang="zh-CN" altLang="en-US" sz="1900" b="0" dirty="0">
                <a:solidFill>
                  <a:srgbClr val="7030A0"/>
                </a:solidFill>
              </a:rPr>
              <a:t>是不可满足的</a:t>
            </a:r>
            <a:r>
              <a:rPr lang="en-US" altLang="zh-CN" sz="1900" b="0" dirty="0">
                <a:solidFill>
                  <a:srgbClr val="7030A0"/>
                </a:solidFill>
              </a:rPr>
              <a:t>,</a:t>
            </a:r>
            <a:r>
              <a:rPr lang="zh-CN" altLang="en-US" sz="1900" b="0" dirty="0">
                <a:solidFill>
                  <a:srgbClr val="7030A0"/>
                </a:solidFill>
              </a:rPr>
              <a:t>则对不满足</a:t>
            </a:r>
            <a:r>
              <a:rPr lang="en-US" altLang="zh-CN" sz="1900" b="0" dirty="0">
                <a:solidFill>
                  <a:srgbClr val="7030A0"/>
                </a:solidFill>
              </a:rPr>
              <a:t>S</a:t>
            </a:r>
            <a:r>
              <a:rPr lang="en-US" altLang="zh-CN" sz="1900" b="0" baseline="-25000" dirty="0">
                <a:solidFill>
                  <a:srgbClr val="7030A0"/>
                </a:solidFill>
              </a:rPr>
              <a:t>2</a:t>
            </a:r>
            <a:r>
              <a:rPr lang="zh-CN" altLang="en-US" sz="1900" b="0" dirty="0">
                <a:solidFill>
                  <a:srgbClr val="7030A0"/>
                </a:solidFill>
              </a:rPr>
              <a:t>的任一解释</a:t>
            </a:r>
            <a:r>
              <a:rPr lang="en-US" altLang="zh-CN" sz="1900" b="0" dirty="0">
                <a:solidFill>
                  <a:srgbClr val="7030A0"/>
                </a:solidFill>
              </a:rPr>
              <a:t>I,</a:t>
            </a:r>
            <a:r>
              <a:rPr lang="zh-CN" altLang="en-US" sz="1900" b="0" dirty="0">
                <a:solidFill>
                  <a:srgbClr val="7030A0"/>
                </a:solidFill>
              </a:rPr>
              <a:t>都可能有以下两种情况：</a:t>
            </a:r>
          </a:p>
          <a:p>
            <a:pPr marL="400050" lvl="1" indent="0">
              <a:lnSpc>
                <a:spcPct val="105000"/>
              </a:lnSpc>
              <a:buNone/>
            </a:pPr>
            <a:r>
              <a:rPr lang="zh-CN" altLang="en-US" sz="1900" b="0" dirty="0" smtClean="0">
                <a:solidFill>
                  <a:srgbClr val="7030A0"/>
                </a:solidFill>
              </a:rPr>
              <a:t>① </a:t>
            </a:r>
            <a:r>
              <a:rPr lang="zh-CN" altLang="en-US" sz="1900" b="0" dirty="0">
                <a:solidFill>
                  <a:srgbClr val="7030A0"/>
                </a:solidFill>
              </a:rPr>
              <a:t>解释</a:t>
            </a:r>
            <a:r>
              <a:rPr lang="en-US" altLang="zh-CN" sz="1900" b="0" dirty="0">
                <a:solidFill>
                  <a:srgbClr val="7030A0"/>
                </a:solidFill>
              </a:rPr>
              <a:t>I</a:t>
            </a:r>
            <a:r>
              <a:rPr lang="zh-CN" altLang="en-US" sz="1900" b="0" dirty="0">
                <a:solidFill>
                  <a:srgbClr val="7030A0"/>
                </a:solidFill>
              </a:rPr>
              <a:t>使</a:t>
            </a:r>
            <a:r>
              <a:rPr lang="en-US" altLang="zh-CN" sz="1900" b="0" dirty="0">
                <a:solidFill>
                  <a:srgbClr val="7030A0"/>
                </a:solidFill>
              </a:rPr>
              <a:t>C</a:t>
            </a:r>
            <a:r>
              <a:rPr lang="en-US" altLang="zh-CN" sz="1900" b="0" baseline="-25000" dirty="0">
                <a:solidFill>
                  <a:srgbClr val="7030A0"/>
                </a:solidFill>
              </a:rPr>
              <a:t>12</a:t>
            </a:r>
            <a:r>
              <a:rPr lang="zh-CN" altLang="en-US" sz="1900" b="0" dirty="0">
                <a:solidFill>
                  <a:srgbClr val="7030A0"/>
                </a:solidFill>
              </a:rPr>
              <a:t>为真，则</a:t>
            </a:r>
            <a:r>
              <a:rPr lang="en-US" altLang="zh-CN" sz="1900" b="0" dirty="0">
                <a:solidFill>
                  <a:srgbClr val="7030A0"/>
                </a:solidFill>
              </a:rPr>
              <a:t>C</a:t>
            </a:r>
            <a:r>
              <a:rPr lang="en-US" altLang="zh-CN" sz="1900" b="0" baseline="-25000" dirty="0">
                <a:solidFill>
                  <a:srgbClr val="7030A0"/>
                </a:solidFill>
              </a:rPr>
              <a:t>1</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a:t>
            </a:r>
            <a:r>
              <a:rPr lang="en-US" altLang="zh-CN" sz="1900" b="0" dirty="0">
                <a:solidFill>
                  <a:srgbClr val="7030A0"/>
                </a:solidFill>
              </a:rPr>
              <a:t>C</a:t>
            </a:r>
            <a:r>
              <a:rPr lang="en-US" altLang="zh-CN" sz="1900" b="0" baseline="-25000" dirty="0">
                <a:solidFill>
                  <a:srgbClr val="7030A0"/>
                </a:solidFill>
              </a:rPr>
              <a:t>3</a:t>
            </a:r>
            <a:r>
              <a:rPr lang="zh-CN" altLang="en-US" sz="1900" b="0" dirty="0">
                <a:solidFill>
                  <a:srgbClr val="7030A0"/>
                </a:solidFill>
              </a:rPr>
              <a:t>，</a:t>
            </a:r>
            <a:r>
              <a:rPr lang="en-US" altLang="zh-CN" sz="1900" b="0" dirty="0">
                <a:solidFill>
                  <a:srgbClr val="7030A0"/>
                </a:solidFill>
              </a:rPr>
              <a:t>…</a:t>
            </a:r>
            <a:r>
              <a:rPr lang="zh-CN" altLang="en-US" sz="1900" b="0" dirty="0">
                <a:solidFill>
                  <a:srgbClr val="7030A0"/>
                </a:solidFill>
              </a:rPr>
              <a:t>，</a:t>
            </a:r>
            <a:r>
              <a:rPr lang="en-US" altLang="zh-CN" sz="1900" b="0" dirty="0" err="1">
                <a:solidFill>
                  <a:srgbClr val="7030A0"/>
                </a:solidFill>
              </a:rPr>
              <a:t>C</a:t>
            </a:r>
            <a:r>
              <a:rPr lang="en-US" altLang="zh-CN" sz="1900" b="0" baseline="-25000" dirty="0" err="1">
                <a:solidFill>
                  <a:srgbClr val="7030A0"/>
                </a:solidFill>
              </a:rPr>
              <a:t>n</a:t>
            </a:r>
            <a:r>
              <a:rPr lang="zh-CN" altLang="en-US" sz="1900" b="0" dirty="0">
                <a:solidFill>
                  <a:srgbClr val="7030A0"/>
                </a:solidFill>
              </a:rPr>
              <a:t>中必有一个为假，即</a:t>
            </a:r>
            <a:r>
              <a:rPr lang="en-US" altLang="zh-CN" sz="1900" b="0" dirty="0">
                <a:solidFill>
                  <a:srgbClr val="7030A0"/>
                </a:solidFill>
              </a:rPr>
              <a:t>S</a:t>
            </a:r>
            <a:r>
              <a:rPr lang="zh-CN" altLang="en-US" sz="1900" b="0" dirty="0">
                <a:solidFill>
                  <a:srgbClr val="7030A0"/>
                </a:solidFill>
              </a:rPr>
              <a:t>是不可满足的。</a:t>
            </a:r>
          </a:p>
          <a:p>
            <a:pPr marL="400050" lvl="1" indent="0">
              <a:lnSpc>
                <a:spcPct val="105000"/>
              </a:lnSpc>
              <a:buNone/>
            </a:pPr>
            <a:r>
              <a:rPr lang="zh-CN" altLang="en-US" sz="1900" b="0" dirty="0" smtClean="0">
                <a:solidFill>
                  <a:srgbClr val="7030A0"/>
                </a:solidFill>
              </a:rPr>
              <a:t>② </a:t>
            </a:r>
            <a:r>
              <a:rPr lang="zh-CN" altLang="en-US" sz="1900" b="0" dirty="0">
                <a:solidFill>
                  <a:srgbClr val="7030A0"/>
                </a:solidFill>
              </a:rPr>
              <a:t>解释</a:t>
            </a:r>
            <a:r>
              <a:rPr lang="en-US" altLang="zh-CN" sz="1900" b="0" dirty="0">
                <a:solidFill>
                  <a:srgbClr val="7030A0"/>
                </a:solidFill>
              </a:rPr>
              <a:t>I</a:t>
            </a:r>
            <a:r>
              <a:rPr lang="zh-CN" altLang="en-US" sz="1900" b="0" dirty="0">
                <a:solidFill>
                  <a:srgbClr val="7030A0"/>
                </a:solidFill>
              </a:rPr>
              <a:t>使</a:t>
            </a:r>
            <a:r>
              <a:rPr lang="en-US" altLang="zh-CN" sz="1900" b="0" dirty="0">
                <a:solidFill>
                  <a:srgbClr val="7030A0"/>
                </a:solidFill>
              </a:rPr>
              <a:t>C</a:t>
            </a:r>
            <a:r>
              <a:rPr lang="en-US" altLang="zh-CN" sz="1900" b="0" baseline="-25000" dirty="0">
                <a:solidFill>
                  <a:srgbClr val="7030A0"/>
                </a:solidFill>
              </a:rPr>
              <a:t>12</a:t>
            </a:r>
            <a:r>
              <a:rPr lang="zh-CN" altLang="en-US" sz="1900" b="0" dirty="0">
                <a:solidFill>
                  <a:srgbClr val="7030A0"/>
                </a:solidFill>
              </a:rPr>
              <a:t>为假，即</a:t>
            </a:r>
            <a:r>
              <a:rPr lang="en-US" altLang="zh-CN" sz="1900" b="0" dirty="0">
                <a:solidFill>
                  <a:srgbClr val="7030A0"/>
                </a:solidFill>
              </a:rPr>
              <a:t>﹁C</a:t>
            </a:r>
            <a:r>
              <a:rPr lang="en-US" altLang="zh-CN" sz="1900" b="0" baseline="-25000" dirty="0">
                <a:solidFill>
                  <a:srgbClr val="7030A0"/>
                </a:solidFill>
              </a:rPr>
              <a:t>12</a:t>
            </a:r>
            <a:r>
              <a:rPr lang="zh-CN" altLang="en-US" sz="1900" b="0" dirty="0">
                <a:solidFill>
                  <a:srgbClr val="7030A0"/>
                </a:solidFill>
              </a:rPr>
              <a:t>为真，根据定理</a:t>
            </a:r>
            <a:r>
              <a:rPr lang="en-US" altLang="zh-CN" sz="1900" b="0" dirty="0">
                <a:solidFill>
                  <a:srgbClr val="7030A0"/>
                </a:solidFill>
              </a:rPr>
              <a:t>3.2</a:t>
            </a:r>
            <a:r>
              <a:rPr lang="zh-CN" altLang="en-US" sz="1900" b="0" dirty="0">
                <a:solidFill>
                  <a:srgbClr val="7030A0"/>
                </a:solidFill>
              </a:rPr>
              <a:t>有 </a:t>
            </a:r>
            <a:r>
              <a:rPr lang="en-US" altLang="zh-CN" sz="1900" b="0" dirty="0">
                <a:solidFill>
                  <a:srgbClr val="7030A0"/>
                </a:solidFill>
              </a:rPr>
              <a:t>﹁(C</a:t>
            </a:r>
            <a:r>
              <a:rPr lang="en-US" altLang="zh-CN" sz="1900" b="0" baseline="-25000" dirty="0">
                <a:solidFill>
                  <a:srgbClr val="7030A0"/>
                </a:solidFill>
              </a:rPr>
              <a:t>1</a:t>
            </a:r>
            <a:r>
              <a:rPr lang="en-US" altLang="zh-CN" sz="1900" b="0" dirty="0">
                <a:solidFill>
                  <a:srgbClr val="7030A0"/>
                </a:solidFill>
              </a:rPr>
              <a:t>∧C</a:t>
            </a:r>
            <a:r>
              <a:rPr lang="en-US" altLang="zh-CN" sz="1900" b="0" baseline="-25000" dirty="0">
                <a:solidFill>
                  <a:srgbClr val="7030A0"/>
                </a:solidFill>
              </a:rPr>
              <a:t>2</a:t>
            </a:r>
            <a:r>
              <a:rPr lang="en-US" altLang="zh-CN" sz="1900" b="0" dirty="0">
                <a:solidFill>
                  <a:srgbClr val="7030A0"/>
                </a:solidFill>
              </a:rPr>
              <a:t>)</a:t>
            </a:r>
            <a:r>
              <a:rPr lang="zh-CN" altLang="en-US" sz="1900" b="0" dirty="0">
                <a:solidFill>
                  <a:srgbClr val="7030A0"/>
                </a:solidFill>
              </a:rPr>
              <a:t>永真，即</a:t>
            </a:r>
            <a:r>
              <a:rPr lang="en-US" altLang="zh-CN" sz="1900" b="0" dirty="0">
                <a:solidFill>
                  <a:srgbClr val="7030A0"/>
                </a:solidFill>
              </a:rPr>
              <a:t>﹁C</a:t>
            </a:r>
            <a:r>
              <a:rPr lang="en-US" altLang="zh-CN" sz="1900" b="0" baseline="-25000" dirty="0">
                <a:solidFill>
                  <a:srgbClr val="7030A0"/>
                </a:solidFill>
              </a:rPr>
              <a:t>1</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永真，它说明解释</a:t>
            </a:r>
            <a:r>
              <a:rPr lang="en-US" altLang="zh-CN" sz="1900" b="0" dirty="0">
                <a:solidFill>
                  <a:srgbClr val="7030A0"/>
                </a:solidFill>
              </a:rPr>
              <a:t>I</a:t>
            </a:r>
            <a:r>
              <a:rPr lang="zh-CN" altLang="en-US" sz="1900" b="0" dirty="0">
                <a:solidFill>
                  <a:srgbClr val="7030A0"/>
                </a:solidFill>
              </a:rPr>
              <a:t>使</a:t>
            </a:r>
            <a:r>
              <a:rPr lang="en-US" altLang="zh-CN" sz="1900" b="0" dirty="0">
                <a:solidFill>
                  <a:srgbClr val="7030A0"/>
                </a:solidFill>
              </a:rPr>
              <a:t>C</a:t>
            </a:r>
            <a:r>
              <a:rPr lang="en-US" altLang="zh-CN" sz="1900" b="0" baseline="-25000" dirty="0">
                <a:solidFill>
                  <a:srgbClr val="7030A0"/>
                </a:solidFill>
              </a:rPr>
              <a:t>1</a:t>
            </a:r>
            <a:r>
              <a:rPr lang="zh-CN" altLang="en-US" sz="1900" b="0" dirty="0">
                <a:solidFill>
                  <a:srgbClr val="7030A0"/>
                </a:solidFill>
              </a:rPr>
              <a:t>为假，或</a:t>
            </a:r>
            <a:r>
              <a:rPr lang="en-US" altLang="zh-CN" sz="1900" b="0" dirty="0">
                <a:solidFill>
                  <a:srgbClr val="7030A0"/>
                </a:solidFill>
              </a:rPr>
              <a:t>C</a:t>
            </a:r>
            <a:r>
              <a:rPr lang="en-US" altLang="zh-CN" sz="1900" b="0" baseline="-25000" dirty="0">
                <a:solidFill>
                  <a:srgbClr val="7030A0"/>
                </a:solidFill>
              </a:rPr>
              <a:t>2</a:t>
            </a:r>
            <a:r>
              <a:rPr lang="zh-CN" altLang="en-US" sz="1900" b="0" dirty="0">
                <a:solidFill>
                  <a:srgbClr val="7030A0"/>
                </a:solidFill>
              </a:rPr>
              <a:t>为假。即</a:t>
            </a:r>
            <a:r>
              <a:rPr lang="en-US" altLang="zh-CN" sz="1900" b="0" dirty="0">
                <a:solidFill>
                  <a:srgbClr val="7030A0"/>
                </a:solidFill>
              </a:rPr>
              <a:t>S</a:t>
            </a:r>
            <a:r>
              <a:rPr lang="zh-CN" altLang="en-US" sz="1900" b="0" dirty="0">
                <a:solidFill>
                  <a:srgbClr val="7030A0"/>
                </a:solidFill>
              </a:rPr>
              <a:t>也是不可满足的。</a:t>
            </a:r>
          </a:p>
          <a:p>
            <a:pPr marL="400050" lvl="1" indent="0">
              <a:lnSpc>
                <a:spcPct val="105000"/>
              </a:lnSpc>
              <a:buNone/>
            </a:pPr>
            <a:r>
              <a:rPr lang="zh-CN" altLang="en-US" sz="1900" b="0" dirty="0" smtClean="0">
                <a:solidFill>
                  <a:srgbClr val="7030A0"/>
                </a:solidFill>
              </a:rPr>
              <a:t>由此可见</a:t>
            </a:r>
            <a:r>
              <a:rPr lang="en-US" altLang="zh-CN" sz="1900" b="0" dirty="0">
                <a:solidFill>
                  <a:srgbClr val="7030A0"/>
                </a:solidFill>
              </a:rPr>
              <a:t>S</a:t>
            </a:r>
            <a:r>
              <a:rPr lang="zh-CN" altLang="en-US" sz="1900" b="0" dirty="0">
                <a:solidFill>
                  <a:srgbClr val="7030A0"/>
                </a:solidFill>
              </a:rPr>
              <a:t>与</a:t>
            </a:r>
            <a:r>
              <a:rPr lang="en-US" altLang="zh-CN" sz="1900" b="0" dirty="0">
                <a:solidFill>
                  <a:srgbClr val="7030A0"/>
                </a:solidFill>
              </a:rPr>
              <a:t>S</a:t>
            </a:r>
            <a:r>
              <a:rPr lang="en-US" altLang="zh-CN" sz="1900" b="0" baseline="-25000" dirty="0">
                <a:solidFill>
                  <a:srgbClr val="7030A0"/>
                </a:solidFill>
              </a:rPr>
              <a:t>2</a:t>
            </a:r>
            <a:r>
              <a:rPr lang="zh-CN" altLang="en-US" sz="1900" b="0" dirty="0">
                <a:solidFill>
                  <a:srgbClr val="7030A0"/>
                </a:solidFill>
              </a:rPr>
              <a:t>的不可满足性是等价的。</a:t>
            </a:r>
            <a:r>
              <a:rPr lang="zh-CN" altLang="en-US" sz="1900" b="0" dirty="0" smtClean="0">
                <a:solidFill>
                  <a:srgbClr val="7030A0"/>
                </a:solidFill>
              </a:rPr>
              <a:t>即 </a:t>
            </a:r>
            <a:r>
              <a:rPr lang="en-US" altLang="zh-CN" sz="1900" b="0" dirty="0" smtClean="0">
                <a:solidFill>
                  <a:srgbClr val="7030A0"/>
                </a:solidFill>
              </a:rPr>
              <a:t>S</a:t>
            </a:r>
            <a:r>
              <a:rPr lang="zh-CN" altLang="en-US" sz="1900" b="0" dirty="0">
                <a:solidFill>
                  <a:srgbClr val="7030A0"/>
                </a:solidFill>
              </a:rPr>
              <a:t>的不可满足性 </a:t>
            </a:r>
            <a:r>
              <a:rPr lang="zh-CN" altLang="en-US" sz="1900" b="0" dirty="0">
                <a:solidFill>
                  <a:srgbClr val="7030A0"/>
                </a:solidFill>
                <a:ea typeface="Batang" pitchFamily="18" charset="-127"/>
              </a:rPr>
              <a:t>⇔ </a:t>
            </a:r>
            <a:r>
              <a:rPr lang="en-US" altLang="zh-CN" sz="1900" b="0" dirty="0">
                <a:solidFill>
                  <a:srgbClr val="7030A0"/>
                </a:solidFill>
              </a:rPr>
              <a:t>S</a:t>
            </a:r>
            <a:r>
              <a:rPr lang="en-US" altLang="zh-CN" sz="1900" b="0" baseline="-25000" dirty="0">
                <a:solidFill>
                  <a:srgbClr val="7030A0"/>
                </a:solidFill>
              </a:rPr>
              <a:t>2</a:t>
            </a:r>
            <a:r>
              <a:rPr lang="zh-CN" altLang="en-US" sz="1900" b="0" dirty="0">
                <a:solidFill>
                  <a:srgbClr val="7030A0"/>
                </a:solidFill>
              </a:rPr>
              <a:t>的不可满足性</a:t>
            </a:r>
          </a:p>
        </p:txBody>
      </p:sp>
      <p:sp>
        <p:nvSpPr>
          <p:cNvPr id="6" name="Rectangle 2"/>
          <p:cNvSpPr>
            <a:spLocks noGrp="1" noChangeArrowheads="1"/>
          </p:cNvSpPr>
          <p:nvPr>
            <p:ph type="title"/>
          </p:nvPr>
        </p:nvSpPr>
        <p:spPr>
          <a:xfrm>
            <a:off x="468313" y="116632"/>
            <a:ext cx="8229600" cy="908050"/>
          </a:xfrm>
        </p:spPr>
        <p:txBody>
          <a:bodyPr/>
          <a:lstStyle/>
          <a:p>
            <a:r>
              <a:rPr lang="zh-CN" altLang="en-US" b="1" dirty="0" smtClean="0">
                <a:latin typeface="Times New Roman" pitchFamily="18" charset="0"/>
              </a:rPr>
              <a:t>鲁</a:t>
            </a:r>
            <a:r>
              <a:rPr lang="zh-CN" altLang="en-US" b="1" dirty="0">
                <a:latin typeface="Times New Roman" pitchFamily="18" charset="0"/>
              </a:rPr>
              <a:t>滨逊</a:t>
            </a:r>
            <a:r>
              <a:rPr lang="zh-CN" altLang="en-US" b="1" dirty="0" smtClean="0">
                <a:latin typeface="Times New Roman" pitchFamily="18" charset="0"/>
              </a:rPr>
              <a:t>归结原理</a:t>
            </a:r>
            <a:r>
              <a:rPr lang="en-US" altLang="zh-CN" b="1" dirty="0" smtClean="0">
                <a:latin typeface="Times New Roman" pitchFamily="18" charset="0"/>
              </a:rPr>
              <a:t>--</a:t>
            </a:r>
            <a:r>
              <a:rPr lang="zh-CN" altLang="en-US" sz="3200" b="1" dirty="0" smtClean="0">
                <a:latin typeface="Times New Roman" pitchFamily="18" charset="0"/>
              </a:rPr>
              <a:t>命题逻辑</a:t>
            </a:r>
            <a:r>
              <a:rPr lang="zh-CN" altLang="en-US" sz="3200" b="1" dirty="0">
                <a:latin typeface="Times New Roman" pitchFamily="18" charset="0"/>
              </a:rPr>
              <a:t>的</a:t>
            </a:r>
            <a:r>
              <a:rPr lang="zh-CN" altLang="en-US" sz="3200" b="1" dirty="0" smtClean="0">
                <a:latin typeface="Times New Roman" pitchFamily="18" charset="0"/>
              </a:rPr>
              <a:t>归结</a:t>
            </a:r>
            <a:endParaRPr lang="zh-CN" altLang="en-US" sz="3200" b="1" dirty="0">
              <a:latin typeface="Times New Roman" pitchFamily="18" charset="0"/>
            </a:endParaRPr>
          </a:p>
        </p:txBody>
      </p:sp>
      <p:grpSp>
        <p:nvGrpSpPr>
          <p:cNvPr id="7" name="组合 6"/>
          <p:cNvGrpSpPr/>
          <p:nvPr/>
        </p:nvGrpSpPr>
        <p:grpSpPr>
          <a:xfrm>
            <a:off x="567319" y="1340768"/>
            <a:ext cx="8028892" cy="1872208"/>
            <a:chOff x="359532" y="1441804"/>
            <a:chExt cx="8028892" cy="1872208"/>
          </a:xfrm>
        </p:grpSpPr>
        <p:sp>
          <p:nvSpPr>
            <p:cNvPr id="8" name="圆角矩形 7"/>
            <p:cNvSpPr/>
            <p:nvPr/>
          </p:nvSpPr>
          <p:spPr>
            <a:xfrm>
              <a:off x="359532" y="1441804"/>
              <a:ext cx="8028892" cy="1872208"/>
            </a:xfrm>
            <a:prstGeom prst="roundRect">
              <a:avLst>
                <a:gd name="adj" fmla="val 10465"/>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556" y="1484784"/>
              <a:ext cx="7812868" cy="1717393"/>
            </a:xfrm>
            <a:prstGeom prst="rect">
              <a:avLst/>
            </a:prstGeom>
          </p:spPr>
          <p:txBody>
            <a:bodyPr wrap="square">
              <a:spAutoFit/>
            </a:bodyPr>
            <a:lstStyle/>
            <a:p>
              <a:pPr>
                <a:lnSpc>
                  <a:spcPct val="120000"/>
                </a:lnSpc>
              </a:pPr>
              <a:r>
                <a:rPr lang="zh-CN" altLang="en-US" sz="2200" b="1" dirty="0">
                  <a:solidFill>
                    <a:srgbClr val="C00000"/>
                  </a:solidFill>
                  <a:latin typeface="Times New Roman"/>
                  <a:ea typeface="幼圆" pitchFamily="49" charset="-122"/>
                  <a:cs typeface="Times New Roman"/>
                </a:rPr>
                <a:t>推论</a:t>
              </a:r>
              <a:r>
                <a:rPr lang="en-US" altLang="zh-CN" sz="2200" b="1" dirty="0">
                  <a:solidFill>
                    <a:srgbClr val="C00000"/>
                  </a:solidFill>
                  <a:latin typeface="Times New Roman"/>
                  <a:ea typeface="幼圆" pitchFamily="49" charset="-122"/>
                  <a:cs typeface="Times New Roman"/>
                </a:rPr>
                <a:t>2</a:t>
              </a:r>
              <a:r>
                <a:rPr lang="zh-CN" altLang="en-US" sz="2200" b="1" dirty="0">
                  <a:solidFill>
                    <a:srgbClr val="C00000"/>
                  </a:solidFill>
                  <a:latin typeface="Times New Roman"/>
                  <a:ea typeface="幼圆" pitchFamily="49" charset="-122"/>
                  <a:cs typeface="Times New Roman"/>
                </a:rPr>
                <a:t>：</a:t>
              </a:r>
              <a:r>
                <a:rPr lang="zh-CN" altLang="en-US" sz="2200" b="1" dirty="0">
                  <a:solidFill>
                    <a:srgbClr val="0000FF"/>
                  </a:solidFill>
                  <a:latin typeface="Times New Roman"/>
                  <a:ea typeface="幼圆" pitchFamily="49" charset="-122"/>
                  <a:cs typeface="Times New Roman"/>
                </a:rPr>
                <a:t>设</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和</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是子句集</a:t>
              </a:r>
              <a:r>
                <a:rPr lang="en-US" altLang="zh-CN" sz="2200" b="1" dirty="0">
                  <a:solidFill>
                    <a:srgbClr val="0000FF"/>
                  </a:solidFill>
                  <a:latin typeface="Times New Roman"/>
                  <a:ea typeface="幼圆" pitchFamily="49" charset="-122"/>
                  <a:cs typeface="Times New Roman"/>
                </a:rPr>
                <a:t>S</a:t>
              </a:r>
              <a:r>
                <a:rPr lang="zh-CN" altLang="en-US" sz="2200" b="1" dirty="0">
                  <a:solidFill>
                    <a:srgbClr val="0000FF"/>
                  </a:solidFill>
                  <a:latin typeface="Times New Roman"/>
                  <a:ea typeface="幼圆" pitchFamily="49" charset="-122"/>
                  <a:cs typeface="Times New Roman"/>
                </a:rPr>
                <a:t>中的两个子句，</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12</a:t>
              </a:r>
              <a:r>
                <a:rPr lang="zh-CN" altLang="en-US" sz="2200" b="1" dirty="0">
                  <a:solidFill>
                    <a:srgbClr val="0000FF"/>
                  </a:solidFill>
                  <a:latin typeface="Times New Roman"/>
                  <a:ea typeface="幼圆" pitchFamily="49" charset="-122"/>
                  <a:cs typeface="Times New Roman"/>
                </a:rPr>
                <a:t>是</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a:t>
              </a:r>
              <a:r>
                <a:rPr lang="zh-CN" altLang="en-US" sz="2200" b="1" dirty="0">
                  <a:solidFill>
                    <a:srgbClr val="0000FF"/>
                  </a:solidFill>
                  <a:latin typeface="Times New Roman"/>
                  <a:ea typeface="幼圆" pitchFamily="49" charset="-122"/>
                  <a:cs typeface="Times New Roman"/>
                </a:rPr>
                <a:t>和</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的归结式，若把</a:t>
              </a:r>
              <a:r>
                <a:rPr lang="en-US" altLang="zh-CN" sz="2200" b="1" dirty="0">
                  <a:solidFill>
                    <a:srgbClr val="0000FF"/>
                  </a:solidFill>
                  <a:latin typeface="Times New Roman"/>
                  <a:ea typeface="幼圆" pitchFamily="49" charset="-122"/>
                  <a:cs typeface="Times New Roman"/>
                </a:rPr>
                <a:t>C</a:t>
              </a:r>
              <a:r>
                <a:rPr lang="en-US" altLang="zh-CN" sz="2200" b="1" baseline="-25000" dirty="0">
                  <a:solidFill>
                    <a:srgbClr val="0000FF"/>
                  </a:solidFill>
                  <a:latin typeface="Times New Roman"/>
                  <a:ea typeface="幼圆" pitchFamily="49" charset="-122"/>
                  <a:cs typeface="Times New Roman"/>
                </a:rPr>
                <a:t>12</a:t>
              </a:r>
              <a:r>
                <a:rPr lang="zh-CN" altLang="en-US" sz="2200" b="1" dirty="0">
                  <a:solidFill>
                    <a:srgbClr val="0000FF"/>
                  </a:solidFill>
                  <a:latin typeface="Times New Roman"/>
                  <a:ea typeface="幼圆" pitchFamily="49" charset="-122"/>
                  <a:cs typeface="Times New Roman"/>
                </a:rPr>
                <a:t>加入</a:t>
              </a:r>
              <a:r>
                <a:rPr lang="en-US" altLang="zh-CN" sz="2200" b="1" dirty="0">
                  <a:solidFill>
                    <a:srgbClr val="0000FF"/>
                  </a:solidFill>
                  <a:latin typeface="Times New Roman"/>
                  <a:ea typeface="幼圆" pitchFamily="49" charset="-122"/>
                  <a:cs typeface="Times New Roman"/>
                </a:rPr>
                <a:t>S</a:t>
              </a:r>
              <a:r>
                <a:rPr lang="zh-CN" altLang="en-US" sz="2200" b="1" dirty="0">
                  <a:solidFill>
                    <a:srgbClr val="0000FF"/>
                  </a:solidFill>
                  <a:latin typeface="Times New Roman"/>
                  <a:ea typeface="幼圆" pitchFamily="49" charset="-122"/>
                  <a:cs typeface="Times New Roman"/>
                </a:rPr>
                <a:t>中得到新的子句集</a:t>
              </a:r>
              <a:r>
                <a:rPr lang="en-US" altLang="zh-CN" sz="2200" b="1" dirty="0">
                  <a:solidFill>
                    <a:srgbClr val="0000FF"/>
                  </a:solidFill>
                  <a:latin typeface="Times New Roman"/>
                  <a:ea typeface="幼圆" pitchFamily="49" charset="-122"/>
                  <a:cs typeface="Times New Roman"/>
                </a:rPr>
                <a:t>S</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，则</a:t>
              </a:r>
              <a:r>
                <a:rPr lang="en-US" altLang="zh-CN" sz="2200" b="1" dirty="0">
                  <a:solidFill>
                    <a:srgbClr val="0000FF"/>
                  </a:solidFill>
                  <a:latin typeface="Times New Roman"/>
                  <a:ea typeface="幼圆" pitchFamily="49" charset="-122"/>
                  <a:cs typeface="Times New Roman"/>
                </a:rPr>
                <a:t>S</a:t>
              </a:r>
              <a:r>
                <a:rPr lang="zh-CN" altLang="en-US" sz="2200" b="1" dirty="0">
                  <a:solidFill>
                    <a:srgbClr val="0000FF"/>
                  </a:solidFill>
                  <a:latin typeface="Times New Roman"/>
                  <a:ea typeface="幼圆" pitchFamily="49" charset="-122"/>
                  <a:cs typeface="Times New Roman"/>
                </a:rPr>
                <a:t>与</a:t>
              </a:r>
              <a:r>
                <a:rPr lang="en-US" altLang="zh-CN" sz="2200" b="1" dirty="0">
                  <a:solidFill>
                    <a:srgbClr val="0000FF"/>
                  </a:solidFill>
                  <a:latin typeface="Times New Roman"/>
                  <a:ea typeface="幼圆" pitchFamily="49" charset="-122"/>
                  <a:cs typeface="Times New Roman"/>
                </a:rPr>
                <a:t>S</a:t>
              </a:r>
              <a:r>
                <a:rPr lang="en-US" altLang="zh-CN" sz="2200" b="1" baseline="-25000" dirty="0">
                  <a:solidFill>
                    <a:srgbClr val="0000FF"/>
                  </a:solidFill>
                  <a:latin typeface="Times New Roman"/>
                  <a:ea typeface="幼圆" pitchFamily="49" charset="-122"/>
                  <a:cs typeface="Times New Roman"/>
                </a:rPr>
                <a:t>2</a:t>
              </a:r>
              <a:r>
                <a:rPr lang="zh-CN" altLang="en-US" sz="2200" b="1" dirty="0">
                  <a:solidFill>
                    <a:srgbClr val="0000FF"/>
                  </a:solidFill>
                  <a:latin typeface="Times New Roman"/>
                  <a:ea typeface="幼圆" pitchFamily="49" charset="-122"/>
                  <a:cs typeface="Times New Roman"/>
                </a:rPr>
                <a:t>的不可满足性是等价的。即：</a:t>
              </a:r>
            </a:p>
            <a:p>
              <a:pPr algn="ctr">
                <a:lnSpc>
                  <a:spcPct val="120000"/>
                </a:lnSpc>
              </a:pPr>
              <a:r>
                <a:rPr lang="en-US" altLang="zh-CN" sz="2200" b="1" dirty="0" smtClean="0">
                  <a:solidFill>
                    <a:srgbClr val="FF00FF"/>
                  </a:solidFill>
                  <a:latin typeface="Times New Roman"/>
                  <a:ea typeface="幼圆" pitchFamily="49" charset="-122"/>
                  <a:cs typeface="Times New Roman"/>
                </a:rPr>
                <a:t>S</a:t>
              </a:r>
              <a:r>
                <a:rPr lang="en-US" altLang="zh-CN" sz="2200" b="1" baseline="-25000" dirty="0" smtClean="0">
                  <a:solidFill>
                    <a:srgbClr val="FF00FF"/>
                  </a:solidFill>
                  <a:latin typeface="Times New Roman"/>
                  <a:ea typeface="幼圆" pitchFamily="49" charset="-122"/>
                  <a:cs typeface="Times New Roman"/>
                </a:rPr>
                <a:t>2</a:t>
              </a:r>
              <a:r>
                <a:rPr lang="zh-CN" altLang="en-US" sz="2200" b="1" dirty="0">
                  <a:solidFill>
                    <a:srgbClr val="FF00FF"/>
                  </a:solidFill>
                  <a:latin typeface="Times New Roman"/>
                  <a:ea typeface="幼圆" pitchFamily="49" charset="-122"/>
                  <a:cs typeface="Times New Roman"/>
                </a:rPr>
                <a:t>的不可满足性⇔</a:t>
              </a:r>
              <a:r>
                <a:rPr lang="en-US" altLang="zh-CN" sz="2200" b="1" dirty="0">
                  <a:solidFill>
                    <a:srgbClr val="FF00FF"/>
                  </a:solidFill>
                  <a:latin typeface="Times New Roman"/>
                  <a:ea typeface="幼圆" pitchFamily="49" charset="-122"/>
                  <a:cs typeface="Times New Roman"/>
                </a:rPr>
                <a:t>S</a:t>
              </a:r>
              <a:r>
                <a:rPr lang="zh-CN" altLang="en-US" sz="2200" b="1" dirty="0">
                  <a:solidFill>
                    <a:srgbClr val="FF00FF"/>
                  </a:solidFill>
                  <a:latin typeface="Times New Roman"/>
                  <a:ea typeface="幼圆" pitchFamily="49" charset="-122"/>
                  <a:cs typeface="Times New Roman"/>
                </a:rPr>
                <a:t>的不可满足性</a:t>
              </a:r>
            </a:p>
          </p:txBody>
        </p:sp>
      </p:grpSp>
    </p:spTree>
    <p:extLst>
      <p:ext uri="{BB962C8B-B14F-4D97-AF65-F5344CB8AC3E}">
        <p14:creationId xmlns:p14="http://schemas.microsoft.com/office/powerpoint/2010/main" xmlns="" val="16511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2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2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457200" y="0"/>
            <a:ext cx="8229600" cy="1125538"/>
          </a:xfrm>
        </p:spPr>
        <p:txBody>
          <a:bodyPr/>
          <a:lstStyle/>
          <a:p>
            <a:pPr marL="762000" indent="-762000"/>
            <a:r>
              <a:rPr lang="zh-CN" altLang="en-US" sz="4000" b="1" dirty="0" smtClean="0">
                <a:latin typeface="Times New Roman" pitchFamily="18" charset="0"/>
              </a:rPr>
              <a:t>推理</a:t>
            </a:r>
            <a:r>
              <a:rPr lang="zh-CN" altLang="en-US" sz="4000" b="1" dirty="0">
                <a:latin typeface="Times New Roman" pitchFamily="18" charset="0"/>
              </a:rPr>
              <a:t>方法及其</a:t>
            </a:r>
            <a:r>
              <a:rPr lang="zh-CN" altLang="en-US" sz="4000" b="1" dirty="0" smtClean="0">
                <a:latin typeface="Times New Roman" pitchFamily="18" charset="0"/>
              </a:rPr>
              <a:t>分类</a:t>
            </a:r>
            <a:endParaRPr lang="en-US" altLang="zh-CN" sz="3200" b="1" dirty="0">
              <a:latin typeface="Times New Roman" pitchFamily="18" charset="0"/>
            </a:endParaRPr>
          </a:p>
        </p:txBody>
      </p:sp>
      <p:sp>
        <p:nvSpPr>
          <p:cNvPr id="629763" name="Rectangle 3"/>
          <p:cNvSpPr>
            <a:spLocks noGrp="1" noChangeArrowheads="1"/>
          </p:cNvSpPr>
          <p:nvPr>
            <p:ph type="body" idx="1"/>
          </p:nvPr>
        </p:nvSpPr>
        <p:spPr>
          <a:xfrm>
            <a:off x="251520" y="1124744"/>
            <a:ext cx="8748464" cy="5589587"/>
          </a:xfrm>
        </p:spPr>
        <p:txBody>
          <a:bodyPr/>
          <a:lstStyle/>
          <a:p>
            <a:pPr marL="360000" indent="-324000">
              <a:spcBef>
                <a:spcPts val="1200"/>
              </a:spcBef>
            </a:pPr>
            <a:r>
              <a:rPr lang="zh-CN" altLang="en-US" sz="2400" b="1" dirty="0" smtClean="0">
                <a:solidFill>
                  <a:srgbClr val="C00000"/>
                </a:solidFill>
                <a:latin typeface="Times New Roman" pitchFamily="18" charset="0"/>
              </a:rPr>
              <a:t>演绎推理：</a:t>
            </a:r>
            <a:endParaRPr lang="en-US" altLang="zh-CN" sz="2400" b="1" dirty="0" smtClean="0">
              <a:solidFill>
                <a:srgbClr val="C00000"/>
              </a:solidFill>
              <a:latin typeface="Times New Roman" pitchFamily="18" charset="0"/>
            </a:endParaRPr>
          </a:p>
          <a:p>
            <a:pPr marL="760050" lvl="1" indent="-324000">
              <a:spcBef>
                <a:spcPts val="1200"/>
              </a:spcBef>
            </a:pPr>
            <a:r>
              <a:rPr lang="zh-CN" altLang="en-US" sz="2200" b="1" dirty="0" smtClean="0">
                <a:solidFill>
                  <a:srgbClr val="FF0000"/>
                </a:solidFill>
              </a:rPr>
              <a:t>一般</a:t>
            </a:r>
            <a:r>
              <a:rPr lang="zh-CN" altLang="en-US" sz="2200" b="1" dirty="0">
                <a:solidFill>
                  <a:srgbClr val="FF0000"/>
                </a:solidFill>
              </a:rPr>
              <a:t>到个别的推理</a:t>
            </a:r>
            <a:r>
              <a:rPr lang="zh-CN" altLang="en-US" sz="2200" b="1" dirty="0" smtClean="0">
                <a:solidFill>
                  <a:srgbClr val="FF0000"/>
                </a:solidFill>
              </a:rPr>
              <a:t>方法：</a:t>
            </a:r>
            <a:r>
              <a:rPr lang="zh-CN" altLang="en-US" sz="2200" dirty="0" smtClean="0">
                <a:latin typeface="Times New Roman" pitchFamily="18" charset="0"/>
              </a:rPr>
              <a:t>从</a:t>
            </a:r>
            <a:r>
              <a:rPr lang="zh-CN" altLang="en-US" sz="2200" dirty="0">
                <a:latin typeface="Times New Roman" pitchFamily="18" charset="0"/>
              </a:rPr>
              <a:t>已知的一般性知识出发，去推出蕴含在这些已知知识中的适合于某种个别情况的</a:t>
            </a:r>
            <a:r>
              <a:rPr lang="zh-CN" altLang="en-US" sz="2200" dirty="0" smtClean="0">
                <a:latin typeface="Times New Roman" pitchFamily="18" charset="0"/>
              </a:rPr>
              <a:t>结论</a:t>
            </a:r>
            <a:endParaRPr lang="en-US" altLang="zh-CN" sz="2200" dirty="0" smtClean="0">
              <a:latin typeface="Times New Roman" pitchFamily="18" charset="0"/>
            </a:endParaRPr>
          </a:p>
          <a:p>
            <a:pPr marL="760050" lvl="1" indent="-324000">
              <a:spcBef>
                <a:spcPts val="1200"/>
              </a:spcBef>
            </a:pPr>
            <a:r>
              <a:rPr lang="zh-CN" altLang="en-US" sz="2200" b="1" dirty="0" smtClean="0">
                <a:solidFill>
                  <a:srgbClr val="0000CC"/>
                </a:solidFill>
                <a:latin typeface="Times New Roman" pitchFamily="18" charset="0"/>
              </a:rPr>
              <a:t>核心</a:t>
            </a:r>
            <a:r>
              <a:rPr lang="zh-CN" altLang="en-US" sz="2200" b="1" dirty="0">
                <a:solidFill>
                  <a:srgbClr val="0000CC"/>
                </a:solidFill>
              </a:rPr>
              <a:t>：</a:t>
            </a:r>
            <a:r>
              <a:rPr lang="zh-CN" altLang="en-US" sz="2200" b="1" dirty="0" smtClean="0">
                <a:solidFill>
                  <a:srgbClr val="0000CC"/>
                </a:solidFill>
                <a:latin typeface="Times New Roman" pitchFamily="18" charset="0"/>
              </a:rPr>
              <a:t>三段论。</a:t>
            </a:r>
            <a:endParaRPr lang="zh-CN" altLang="en-US" sz="2200" b="1" dirty="0">
              <a:solidFill>
                <a:srgbClr val="0000CC"/>
              </a:solidFill>
              <a:latin typeface="Times New Roman" pitchFamily="18" charset="0"/>
            </a:endParaRPr>
          </a:p>
          <a:p>
            <a:pPr marL="760050" lvl="1" indent="-324000">
              <a:spcBef>
                <a:spcPts val="1200"/>
              </a:spcBef>
            </a:pPr>
            <a:r>
              <a:rPr lang="zh-CN" altLang="en-US" sz="2200" b="1" dirty="0" smtClean="0">
                <a:latin typeface="Times New Roman" pitchFamily="18" charset="0"/>
              </a:rPr>
              <a:t>常用</a:t>
            </a:r>
            <a:r>
              <a:rPr lang="zh-CN" altLang="en-US" sz="2200" b="1" dirty="0">
                <a:latin typeface="Times New Roman" pitchFamily="18" charset="0"/>
              </a:rPr>
              <a:t>的</a:t>
            </a:r>
            <a:r>
              <a:rPr lang="zh-CN" altLang="en-US" sz="2200" b="1" dirty="0" smtClean="0"/>
              <a:t>三段论包括：</a:t>
            </a:r>
            <a:endParaRPr lang="en-US" altLang="zh-CN" sz="2200" dirty="0"/>
          </a:p>
          <a:p>
            <a:pPr marL="1160100" lvl="2" indent="-324000">
              <a:spcBef>
                <a:spcPts val="600"/>
              </a:spcBef>
            </a:pPr>
            <a:r>
              <a:rPr lang="zh-CN" altLang="en-US" sz="2000" b="1" dirty="0" smtClean="0">
                <a:solidFill>
                  <a:srgbClr val="0000FF"/>
                </a:solidFill>
              </a:rPr>
              <a:t>大前提：</a:t>
            </a:r>
            <a:r>
              <a:rPr lang="zh-CN" altLang="en-US" sz="2000" dirty="0" smtClean="0"/>
              <a:t>已知</a:t>
            </a:r>
            <a:r>
              <a:rPr lang="zh-CN" altLang="en-US" sz="2000" dirty="0"/>
              <a:t>的一般性知识或推理过程得到的</a:t>
            </a:r>
            <a:r>
              <a:rPr lang="zh-CN" altLang="en-US" sz="2000" dirty="0" smtClean="0"/>
              <a:t>判断</a:t>
            </a:r>
            <a:endParaRPr lang="en-US" altLang="zh-CN" sz="2000" dirty="0" smtClean="0"/>
          </a:p>
          <a:p>
            <a:pPr marL="1160100" lvl="2" indent="-324000">
              <a:spcBef>
                <a:spcPts val="600"/>
              </a:spcBef>
            </a:pPr>
            <a:r>
              <a:rPr lang="zh-CN" altLang="en-US" sz="2000" b="1" dirty="0">
                <a:solidFill>
                  <a:srgbClr val="0000FF"/>
                </a:solidFill>
              </a:rPr>
              <a:t>小前提：</a:t>
            </a:r>
            <a:r>
              <a:rPr lang="zh-CN" altLang="en-US" sz="2000" dirty="0" smtClean="0"/>
              <a:t>关于</a:t>
            </a:r>
            <a:r>
              <a:rPr lang="zh-CN" altLang="en-US" sz="2000" dirty="0"/>
              <a:t>某种具体情况或某个具体实例的</a:t>
            </a:r>
            <a:r>
              <a:rPr lang="zh-CN" altLang="en-US" sz="2000" dirty="0" smtClean="0"/>
              <a:t>判断</a:t>
            </a:r>
            <a:endParaRPr lang="en-US" altLang="zh-CN" sz="2000" dirty="0" smtClean="0"/>
          </a:p>
          <a:p>
            <a:pPr marL="1160100" lvl="2" indent="-324000">
              <a:spcBef>
                <a:spcPts val="600"/>
              </a:spcBef>
            </a:pPr>
            <a:r>
              <a:rPr lang="zh-CN" altLang="en-US" sz="2000" b="1" dirty="0">
                <a:solidFill>
                  <a:srgbClr val="0000FF"/>
                </a:solidFill>
              </a:rPr>
              <a:t>结论：</a:t>
            </a:r>
            <a:r>
              <a:rPr lang="zh-CN" altLang="en-US" sz="2000" dirty="0" smtClean="0"/>
              <a:t>由</a:t>
            </a:r>
            <a:r>
              <a:rPr lang="zh-CN" altLang="en-US" sz="2000" dirty="0"/>
              <a:t>大前提推出的，并且适合于小前提的判断</a:t>
            </a:r>
            <a:r>
              <a:rPr lang="zh-CN" altLang="en-US" sz="2000" dirty="0" smtClean="0"/>
              <a:t>。</a:t>
            </a:r>
            <a:endParaRPr lang="en-US" altLang="zh-CN" sz="2000" dirty="0" smtClean="0"/>
          </a:p>
          <a:p>
            <a:pPr marL="760050" lvl="1" indent="-324000">
              <a:lnSpc>
                <a:spcPct val="85000"/>
              </a:lnSpc>
            </a:pPr>
            <a:endParaRPr lang="zh-CN" altLang="en-US" sz="800" b="1" dirty="0">
              <a:solidFill>
                <a:srgbClr val="0000CC"/>
              </a:solidFill>
              <a:latin typeface="Times New Roman" pitchFamily="18" charset="0"/>
            </a:endParaRPr>
          </a:p>
          <a:p>
            <a:pPr marL="436050" lvl="1" indent="0">
              <a:lnSpc>
                <a:spcPct val="85000"/>
              </a:lnSpc>
              <a:buNone/>
            </a:pPr>
            <a:r>
              <a:rPr lang="zh-CN" altLang="en-US" sz="2000" b="1" dirty="0">
                <a:solidFill>
                  <a:srgbClr val="008000"/>
                </a:solidFill>
                <a:latin typeface="Times New Roman" pitchFamily="18" charset="0"/>
              </a:rPr>
              <a:t>     </a:t>
            </a:r>
            <a:r>
              <a:rPr lang="zh-CN" altLang="en-US" sz="2000" b="1" dirty="0">
                <a:solidFill>
                  <a:srgbClr val="33CC33"/>
                </a:solidFill>
                <a:latin typeface="Times New Roman" pitchFamily="18" charset="0"/>
              </a:rPr>
              <a:t>例如，有如下三个判断：</a:t>
            </a:r>
          </a:p>
          <a:p>
            <a:pPr marL="436050" lvl="1" indent="0">
              <a:lnSpc>
                <a:spcPct val="85000"/>
              </a:lnSpc>
              <a:buNone/>
            </a:pPr>
            <a:r>
              <a:rPr lang="zh-CN" altLang="en-US" sz="2000" dirty="0">
                <a:solidFill>
                  <a:srgbClr val="7030A0"/>
                </a:solidFill>
                <a:latin typeface="Times New Roman" pitchFamily="18" charset="0"/>
              </a:rPr>
              <a:t>     ①  计算机系的学生都会编程序；   （一般性知识）</a:t>
            </a:r>
          </a:p>
          <a:p>
            <a:pPr marL="436050" lvl="1" indent="0">
              <a:lnSpc>
                <a:spcPct val="85000"/>
              </a:lnSpc>
              <a:buNone/>
            </a:pPr>
            <a:r>
              <a:rPr lang="zh-CN" altLang="en-US" sz="2000" dirty="0">
                <a:solidFill>
                  <a:srgbClr val="7030A0"/>
                </a:solidFill>
                <a:latin typeface="Times New Roman" pitchFamily="18" charset="0"/>
              </a:rPr>
              <a:t>     ②  程强是计算机系的一位学生；   （具体情况）</a:t>
            </a:r>
          </a:p>
          <a:p>
            <a:pPr marL="436050" lvl="1" indent="0">
              <a:lnSpc>
                <a:spcPct val="85000"/>
              </a:lnSpc>
              <a:buNone/>
            </a:pPr>
            <a:r>
              <a:rPr lang="zh-CN" altLang="en-US" sz="2000" dirty="0">
                <a:solidFill>
                  <a:srgbClr val="7030A0"/>
                </a:solidFill>
                <a:latin typeface="Times New Roman" pitchFamily="18" charset="0"/>
              </a:rPr>
              <a:t>     ③  程强会编程序。                （结论）</a:t>
            </a:r>
          </a:p>
          <a:p>
            <a:pPr marL="436050" lvl="1" indent="0">
              <a:lnSpc>
                <a:spcPct val="85000"/>
              </a:lnSpc>
              <a:buNone/>
            </a:pPr>
            <a:endParaRPr lang="en-US" altLang="zh-CN" sz="800" b="1" dirty="0" smtClean="0">
              <a:solidFill>
                <a:srgbClr val="0000CC"/>
              </a:solidFill>
              <a:latin typeface="Times New Roman" pitchFamily="18" charset="0"/>
            </a:endParaRPr>
          </a:p>
          <a:p>
            <a:pPr marL="436050" lvl="1" indent="0">
              <a:lnSpc>
                <a:spcPct val="85000"/>
              </a:lnSpc>
              <a:buNone/>
            </a:pPr>
            <a:r>
              <a:rPr lang="zh-CN" altLang="en-US" sz="2200" b="1" dirty="0" smtClean="0">
                <a:solidFill>
                  <a:srgbClr val="0000CC"/>
                </a:solidFill>
                <a:latin typeface="Times New Roman" pitchFamily="18" charset="0"/>
              </a:rPr>
              <a:t>            </a:t>
            </a:r>
            <a:r>
              <a:rPr lang="zh-CN" altLang="en-US" sz="2200" b="1" dirty="0" smtClean="0">
                <a:solidFill>
                  <a:srgbClr val="FF0000"/>
                </a:solidFill>
                <a:effectLst>
                  <a:outerShdw blurRad="38100" dist="38100" dir="2700000" algn="tl">
                    <a:srgbClr val="000000">
                      <a:alpha val="43137"/>
                    </a:srgbClr>
                  </a:outerShdw>
                </a:effectLst>
                <a:latin typeface="Times New Roman" pitchFamily="18" charset="0"/>
              </a:rPr>
              <a:t>结论</a:t>
            </a:r>
            <a:r>
              <a:rPr lang="zh-CN" altLang="en-US" sz="2200" b="1" dirty="0">
                <a:solidFill>
                  <a:srgbClr val="FF0000"/>
                </a:solidFill>
                <a:effectLst>
                  <a:outerShdw blurRad="38100" dist="38100" dir="2700000" algn="tl">
                    <a:srgbClr val="000000">
                      <a:alpha val="43137"/>
                    </a:srgbClr>
                  </a:outerShdw>
                </a:effectLst>
                <a:latin typeface="Times New Roman" pitchFamily="18" charset="0"/>
              </a:rPr>
              <a:t>是蕴含在大前提中</a:t>
            </a:r>
            <a:r>
              <a:rPr lang="zh-CN" altLang="en-US" sz="2200" b="1" dirty="0" smtClean="0">
                <a:solidFill>
                  <a:srgbClr val="FF0000"/>
                </a:solidFill>
                <a:effectLst>
                  <a:outerShdw blurRad="38100" dist="38100" dir="2700000" algn="tl">
                    <a:srgbClr val="000000">
                      <a:alpha val="43137"/>
                    </a:srgbClr>
                  </a:outerShdw>
                </a:effectLst>
                <a:latin typeface="Times New Roman" pitchFamily="18" charset="0"/>
              </a:rPr>
              <a:t>的</a:t>
            </a:r>
            <a:endParaRPr lang="zh-CN" altLang="en-US" sz="2200" b="1" dirty="0">
              <a:solidFill>
                <a:srgbClr val="FF0000"/>
              </a:solidFill>
              <a:effectLst>
                <a:outerShdw blurRad="38100" dist="38100" dir="2700000" algn="tl">
                  <a:srgbClr val="000000">
                    <a:alpha val="43137"/>
                  </a:srgbClr>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Rectangle 3"/>
          <p:cNvSpPr>
            <a:spLocks noGrp="1" noChangeArrowheads="1"/>
          </p:cNvSpPr>
          <p:nvPr>
            <p:ph type="body" idx="1"/>
          </p:nvPr>
        </p:nvSpPr>
        <p:spPr>
          <a:xfrm>
            <a:off x="0" y="1268760"/>
            <a:ext cx="8892480" cy="5543550"/>
          </a:xfrm>
        </p:spPr>
        <p:txBody>
          <a:bodyPr/>
          <a:lstStyle/>
          <a:p>
            <a:pPr>
              <a:lnSpc>
                <a:spcPct val="120000"/>
              </a:lnSpc>
              <a:spcBef>
                <a:spcPts val="1200"/>
              </a:spcBef>
            </a:pPr>
            <a:r>
              <a:rPr lang="zh-CN" altLang="en-US" sz="2500" dirty="0" smtClean="0">
                <a:latin typeface="宋体" pitchFamily="2" charset="-122"/>
              </a:rPr>
              <a:t>为</a:t>
            </a:r>
            <a:r>
              <a:rPr lang="zh-CN" altLang="en-US" sz="2500" dirty="0">
                <a:latin typeface="宋体" pitchFamily="2" charset="-122"/>
              </a:rPr>
              <a:t>证明子句集</a:t>
            </a:r>
            <a:r>
              <a:rPr lang="en-US" altLang="zh-CN" sz="2500" dirty="0">
                <a:latin typeface="宋体" pitchFamily="2" charset="-122"/>
              </a:rPr>
              <a:t>S</a:t>
            </a:r>
            <a:r>
              <a:rPr lang="zh-CN" altLang="en-US" sz="2500" dirty="0">
                <a:latin typeface="宋体" pitchFamily="2" charset="-122"/>
              </a:rPr>
              <a:t>的不可满足性，只要对其中可进行归结的子句进行归结，并把归结式加入到子句集</a:t>
            </a:r>
            <a:r>
              <a:rPr lang="en-US" altLang="zh-CN" sz="2500" dirty="0">
                <a:latin typeface="宋体" pitchFamily="2" charset="-122"/>
              </a:rPr>
              <a:t>S</a:t>
            </a:r>
            <a:r>
              <a:rPr lang="zh-CN" altLang="en-US" sz="2500" dirty="0">
                <a:latin typeface="宋体" pitchFamily="2" charset="-122"/>
              </a:rPr>
              <a:t>中，或者用归结式代替他的亲本子句，然后对新的子句集证明其不</a:t>
            </a:r>
            <a:r>
              <a:rPr lang="zh-CN" altLang="en-US" sz="2500" dirty="0" smtClean="0">
                <a:latin typeface="宋体" pitchFamily="2" charset="-122"/>
              </a:rPr>
              <a:t>可满足性</a:t>
            </a:r>
            <a:r>
              <a:rPr lang="zh-CN" altLang="en-US" sz="2500" dirty="0">
                <a:latin typeface="宋体" pitchFamily="2" charset="-122"/>
              </a:rPr>
              <a:t>即可</a:t>
            </a:r>
            <a:r>
              <a:rPr lang="zh-CN" altLang="en-US" sz="2500" dirty="0" smtClean="0">
                <a:latin typeface="宋体" pitchFamily="2" charset="-122"/>
              </a:rPr>
              <a:t>。</a:t>
            </a:r>
            <a:endParaRPr lang="en-US" altLang="zh-CN" sz="2500" dirty="0" smtClean="0">
              <a:latin typeface="宋体" pitchFamily="2" charset="-122"/>
            </a:endParaRPr>
          </a:p>
          <a:p>
            <a:pPr>
              <a:lnSpc>
                <a:spcPct val="120000"/>
              </a:lnSpc>
              <a:spcBef>
                <a:spcPts val="1200"/>
              </a:spcBef>
            </a:pPr>
            <a:r>
              <a:rPr lang="zh-CN" altLang="en-US" sz="2500" dirty="0" smtClean="0">
                <a:latin typeface="宋体" pitchFamily="2" charset="-122"/>
              </a:rPr>
              <a:t>如果</a:t>
            </a:r>
            <a:r>
              <a:rPr lang="zh-CN" altLang="en-US" sz="2500" dirty="0">
                <a:latin typeface="宋体" pitchFamily="2" charset="-122"/>
              </a:rPr>
              <a:t>经归结能得到空子句，根据空子句的不可满足性，即可得到原子句集</a:t>
            </a:r>
            <a:r>
              <a:rPr lang="en-US" altLang="zh-CN" sz="2500" dirty="0">
                <a:latin typeface="宋体" pitchFamily="2" charset="-122"/>
              </a:rPr>
              <a:t>S</a:t>
            </a:r>
            <a:r>
              <a:rPr lang="zh-CN" altLang="en-US" sz="2500" dirty="0">
                <a:latin typeface="宋体" pitchFamily="2" charset="-122"/>
              </a:rPr>
              <a:t>是不可满足的结论。</a:t>
            </a:r>
          </a:p>
          <a:p>
            <a:pPr>
              <a:lnSpc>
                <a:spcPct val="120000"/>
              </a:lnSpc>
              <a:spcBef>
                <a:spcPts val="1200"/>
              </a:spcBef>
            </a:pPr>
            <a:r>
              <a:rPr lang="zh-CN" altLang="en-US" sz="2500" b="1" dirty="0" smtClean="0">
                <a:solidFill>
                  <a:srgbClr val="FF0000"/>
                </a:solidFill>
                <a:latin typeface="宋体" pitchFamily="2" charset="-122"/>
              </a:rPr>
              <a:t>在</a:t>
            </a:r>
            <a:r>
              <a:rPr lang="zh-CN" altLang="en-US" sz="2500" b="1" dirty="0">
                <a:solidFill>
                  <a:srgbClr val="FF0000"/>
                </a:solidFill>
                <a:latin typeface="宋体" pitchFamily="2" charset="-122"/>
              </a:rPr>
              <a:t>命题逻辑中，对不可满足的子句集</a:t>
            </a:r>
            <a:r>
              <a:rPr lang="en-US" altLang="zh-CN" sz="2500" b="1" dirty="0">
                <a:solidFill>
                  <a:srgbClr val="FF0000"/>
                </a:solidFill>
                <a:latin typeface="宋体" pitchFamily="2" charset="-122"/>
              </a:rPr>
              <a:t>S</a:t>
            </a:r>
            <a:r>
              <a:rPr lang="zh-CN" altLang="en-US" sz="2500" b="1" dirty="0" smtClean="0">
                <a:solidFill>
                  <a:srgbClr val="FF0000"/>
                </a:solidFill>
                <a:latin typeface="宋体" pitchFamily="2" charset="-122"/>
              </a:rPr>
              <a:t>，归结原理</a:t>
            </a:r>
            <a:r>
              <a:rPr lang="zh-CN" altLang="en-US" sz="2500" b="1" dirty="0">
                <a:solidFill>
                  <a:srgbClr val="FF0000"/>
                </a:solidFill>
                <a:latin typeface="宋体" pitchFamily="2" charset="-122"/>
              </a:rPr>
              <a:t>是</a:t>
            </a:r>
            <a:r>
              <a:rPr lang="zh-CN" altLang="en-US" sz="2500" b="1" dirty="0">
                <a:solidFill>
                  <a:srgbClr val="FF0000"/>
                </a:solidFill>
                <a:effectLst>
                  <a:outerShdw blurRad="38100" dist="38100" dir="2700000" algn="tl">
                    <a:srgbClr val="000000">
                      <a:alpha val="43137"/>
                    </a:srgbClr>
                  </a:outerShdw>
                </a:effectLst>
                <a:latin typeface="宋体" pitchFamily="2" charset="-122"/>
              </a:rPr>
              <a:t>完备</a:t>
            </a:r>
            <a:r>
              <a:rPr lang="zh-CN" altLang="en-US" sz="2500" b="1" dirty="0">
                <a:solidFill>
                  <a:srgbClr val="FF0000"/>
                </a:solidFill>
                <a:latin typeface="宋体" pitchFamily="2" charset="-122"/>
              </a:rPr>
              <a:t>的</a:t>
            </a:r>
            <a:r>
              <a:rPr lang="zh-CN" altLang="en-US" sz="2500" b="1" dirty="0" smtClean="0">
                <a:solidFill>
                  <a:srgbClr val="FF0000"/>
                </a:solidFill>
                <a:latin typeface="宋体" pitchFamily="2" charset="-122"/>
              </a:rPr>
              <a:t>。</a:t>
            </a:r>
            <a:endParaRPr lang="zh-CN" altLang="en-US" sz="2500" b="1" dirty="0">
              <a:solidFill>
                <a:srgbClr val="FF0000"/>
              </a:solidFill>
              <a:latin typeface="宋体" pitchFamily="2" charset="-122"/>
            </a:endParaRPr>
          </a:p>
        </p:txBody>
      </p:sp>
      <p:sp>
        <p:nvSpPr>
          <p:cNvPr id="6" name="Rectangle 2"/>
          <p:cNvSpPr>
            <a:spLocks noGrp="1" noChangeArrowheads="1"/>
          </p:cNvSpPr>
          <p:nvPr>
            <p:ph type="title"/>
          </p:nvPr>
        </p:nvSpPr>
        <p:spPr>
          <a:xfrm>
            <a:off x="468313" y="260350"/>
            <a:ext cx="8229600" cy="908050"/>
          </a:xfrm>
        </p:spPr>
        <p:txBody>
          <a:bodyPr/>
          <a:lstStyle/>
          <a:p>
            <a:r>
              <a:rPr lang="zh-CN" altLang="en-US" b="1" dirty="0" smtClean="0">
                <a:latin typeface="Times New Roman" pitchFamily="18" charset="0"/>
              </a:rPr>
              <a:t>鲁</a:t>
            </a:r>
            <a:r>
              <a:rPr lang="zh-CN" altLang="en-US" b="1" dirty="0">
                <a:latin typeface="Times New Roman" pitchFamily="18" charset="0"/>
              </a:rPr>
              <a:t>滨逊</a:t>
            </a:r>
            <a:r>
              <a:rPr lang="zh-CN" altLang="en-US" b="1" dirty="0" smtClean="0">
                <a:latin typeface="Times New Roman" pitchFamily="18" charset="0"/>
              </a:rPr>
              <a:t>归结原理</a:t>
            </a:r>
            <a:r>
              <a:rPr lang="en-US" altLang="zh-CN" b="1" dirty="0" smtClean="0">
                <a:latin typeface="Times New Roman" pitchFamily="18" charset="0"/>
              </a:rPr>
              <a:t>--</a:t>
            </a:r>
            <a:r>
              <a:rPr lang="zh-CN" altLang="en-US" sz="3200" b="1" dirty="0" smtClean="0">
                <a:latin typeface="Times New Roman" pitchFamily="18" charset="0"/>
              </a:rPr>
              <a:t>命题逻辑</a:t>
            </a:r>
            <a:r>
              <a:rPr lang="zh-CN" altLang="en-US" sz="3200" b="1" dirty="0">
                <a:latin typeface="Times New Roman" pitchFamily="18" charset="0"/>
              </a:rPr>
              <a:t>的</a:t>
            </a:r>
            <a:r>
              <a:rPr lang="zh-CN" altLang="en-US" sz="3200" b="1" dirty="0" smtClean="0">
                <a:latin typeface="Times New Roman" pitchFamily="18" charset="0"/>
              </a:rPr>
              <a:t>归结</a:t>
            </a:r>
            <a:endParaRPr lang="zh-CN" altLang="en-US" sz="3200" b="1" dirty="0">
              <a:latin typeface="Times New Roman" pitchFamily="18" charset="0"/>
            </a:endParaRPr>
          </a:p>
        </p:txBody>
      </p:sp>
      <p:grpSp>
        <p:nvGrpSpPr>
          <p:cNvPr id="8" name="组合 7"/>
          <p:cNvGrpSpPr/>
          <p:nvPr/>
        </p:nvGrpSpPr>
        <p:grpSpPr>
          <a:xfrm>
            <a:off x="567319" y="5229200"/>
            <a:ext cx="8028892" cy="1224136"/>
            <a:chOff x="359532" y="1441804"/>
            <a:chExt cx="8028892" cy="1224136"/>
          </a:xfrm>
        </p:grpSpPr>
        <p:sp>
          <p:nvSpPr>
            <p:cNvPr id="9" name="圆角矩形 8"/>
            <p:cNvSpPr/>
            <p:nvPr/>
          </p:nvSpPr>
          <p:spPr>
            <a:xfrm>
              <a:off x="359532" y="1441804"/>
              <a:ext cx="8028892" cy="1224136"/>
            </a:xfrm>
            <a:prstGeom prst="roundRect">
              <a:avLst>
                <a:gd name="adj" fmla="val 10465"/>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5556" y="1484784"/>
              <a:ext cx="7812868" cy="978729"/>
            </a:xfrm>
            <a:prstGeom prst="rect">
              <a:avLst/>
            </a:prstGeom>
          </p:spPr>
          <p:txBody>
            <a:bodyPr wrap="square">
              <a:spAutoFit/>
            </a:bodyPr>
            <a:lstStyle/>
            <a:p>
              <a:pPr>
                <a:lnSpc>
                  <a:spcPct val="120000"/>
                </a:lnSpc>
              </a:pPr>
              <a:r>
                <a:rPr lang="zh-CN" altLang="en-US" sz="2400" b="1" dirty="0" smtClean="0">
                  <a:solidFill>
                    <a:srgbClr val="C00000"/>
                  </a:solidFill>
                  <a:latin typeface="幼圆" pitchFamily="49" charset="-122"/>
                  <a:ea typeface="幼圆" pitchFamily="49" charset="-122"/>
                </a:rPr>
                <a:t>定理</a:t>
              </a:r>
              <a:r>
                <a:rPr lang="en-US" altLang="zh-CN" sz="2400" b="1" dirty="0" smtClean="0">
                  <a:solidFill>
                    <a:srgbClr val="C00000"/>
                  </a:solidFill>
                  <a:latin typeface="幼圆" pitchFamily="49" charset="-122"/>
                  <a:ea typeface="幼圆" pitchFamily="49" charset="-122"/>
                </a:rPr>
                <a:t> </a:t>
              </a:r>
              <a:r>
                <a:rPr lang="zh-CN" altLang="en-US" sz="2400" b="1" dirty="0">
                  <a:solidFill>
                    <a:srgbClr val="0000FF"/>
                  </a:solidFill>
                  <a:latin typeface="幼圆" pitchFamily="49" charset="-122"/>
                  <a:ea typeface="幼圆" pitchFamily="49" charset="-122"/>
                </a:rPr>
                <a:t>子句集</a:t>
              </a:r>
              <a:r>
                <a:rPr lang="en-US" altLang="zh-CN" sz="2400" b="1" dirty="0">
                  <a:solidFill>
                    <a:srgbClr val="0000FF"/>
                  </a:solidFill>
                  <a:latin typeface="幼圆" pitchFamily="49" charset="-122"/>
                  <a:ea typeface="幼圆" pitchFamily="49" charset="-122"/>
                </a:rPr>
                <a:t>S</a:t>
              </a:r>
              <a:r>
                <a:rPr lang="zh-CN" altLang="en-US" sz="2400" b="1" dirty="0">
                  <a:solidFill>
                    <a:srgbClr val="0000FF"/>
                  </a:solidFill>
                  <a:latin typeface="幼圆" pitchFamily="49" charset="-122"/>
                  <a:ea typeface="幼圆" pitchFamily="49" charset="-122"/>
                </a:rPr>
                <a:t>是不可满足的，当且仅当存在一个从</a:t>
              </a:r>
              <a:r>
                <a:rPr lang="en-US" altLang="zh-CN" sz="2400" b="1" dirty="0">
                  <a:solidFill>
                    <a:srgbClr val="0000FF"/>
                  </a:solidFill>
                  <a:latin typeface="幼圆" pitchFamily="49" charset="-122"/>
                  <a:ea typeface="幼圆" pitchFamily="49" charset="-122"/>
                </a:rPr>
                <a:t>S</a:t>
              </a:r>
              <a:r>
                <a:rPr lang="zh-CN" altLang="en-US" sz="2400" b="1" dirty="0">
                  <a:solidFill>
                    <a:srgbClr val="0000FF"/>
                  </a:solidFill>
                  <a:latin typeface="幼圆" pitchFamily="49" charset="-122"/>
                  <a:ea typeface="幼圆" pitchFamily="49" charset="-122"/>
                </a:rPr>
                <a:t>到空子句的归结过程。</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467544" y="4293096"/>
            <a:ext cx="5616624" cy="2016224"/>
          </a:xfrm>
          <a:prstGeom prst="roundRect">
            <a:avLst>
              <a:gd name="adj" fmla="val 10822"/>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96323" name="Rectangle 3"/>
          <p:cNvSpPr>
            <a:spLocks noGrp="1" noChangeArrowheads="1"/>
          </p:cNvSpPr>
          <p:nvPr>
            <p:ph type="body" sz="half" idx="1"/>
          </p:nvPr>
        </p:nvSpPr>
        <p:spPr>
          <a:xfrm>
            <a:off x="179512" y="1124744"/>
            <a:ext cx="5832648" cy="5589587"/>
          </a:xfrm>
        </p:spPr>
        <p:txBody>
          <a:bodyPr/>
          <a:lstStyle/>
          <a:p>
            <a:pPr marL="400050" lvl="1" indent="0">
              <a:lnSpc>
                <a:spcPct val="120000"/>
              </a:lnSpc>
              <a:spcBef>
                <a:spcPts val="1200"/>
              </a:spcBef>
              <a:buNone/>
            </a:pPr>
            <a:r>
              <a:rPr lang="zh-CN" altLang="en-US" sz="2000" b="1" dirty="0" smtClean="0">
                <a:solidFill>
                  <a:srgbClr val="00B050"/>
                </a:solidFill>
                <a:latin typeface="Times New Roman" pitchFamily="18" charset="0"/>
              </a:rPr>
              <a:t>例</a:t>
            </a:r>
            <a:r>
              <a:rPr lang="en-US" altLang="zh-CN" sz="2000" b="1" dirty="0" smtClean="0">
                <a:solidFill>
                  <a:srgbClr val="00B050"/>
                </a:solidFill>
                <a:latin typeface="Times New Roman" pitchFamily="18" charset="0"/>
              </a:rPr>
              <a:t> </a:t>
            </a:r>
            <a:r>
              <a:rPr lang="zh-CN" altLang="en-US" sz="2000" b="1" dirty="0">
                <a:solidFill>
                  <a:srgbClr val="00B050"/>
                </a:solidFill>
                <a:latin typeface="Times New Roman" pitchFamily="18" charset="0"/>
              </a:rPr>
              <a:t>设已知的公式集为</a:t>
            </a:r>
            <a:r>
              <a:rPr lang="en-US" altLang="zh-CN" sz="2000" b="1" dirty="0">
                <a:solidFill>
                  <a:srgbClr val="00B050"/>
                </a:solidFill>
                <a:latin typeface="Times New Roman" pitchFamily="18" charset="0"/>
              </a:rPr>
              <a:t>{P, (P∧Q)</a:t>
            </a:r>
            <a:r>
              <a:rPr lang="en-US" altLang="zh-CN" sz="2000" b="1" dirty="0">
                <a:solidFill>
                  <a:srgbClr val="00B050"/>
                </a:solidFill>
                <a:latin typeface="Times New Roman" pitchFamily="18" charset="0"/>
                <a:cs typeface="Arial" charset="0"/>
              </a:rPr>
              <a:t>→</a:t>
            </a:r>
            <a:r>
              <a:rPr lang="en-US" altLang="zh-CN" sz="2000" b="1" dirty="0">
                <a:solidFill>
                  <a:srgbClr val="00B050"/>
                </a:solidFill>
                <a:latin typeface="Times New Roman" pitchFamily="18" charset="0"/>
              </a:rPr>
              <a:t>R, (S∨T)</a:t>
            </a:r>
            <a:r>
              <a:rPr lang="en-US" altLang="zh-CN" sz="2000" b="1" dirty="0">
                <a:solidFill>
                  <a:srgbClr val="00B050"/>
                </a:solidFill>
                <a:latin typeface="Times New Roman" pitchFamily="18" charset="0"/>
                <a:cs typeface="Arial" charset="0"/>
              </a:rPr>
              <a:t>→</a:t>
            </a:r>
            <a:r>
              <a:rPr lang="en-US" altLang="zh-CN" sz="2000" b="1" dirty="0">
                <a:solidFill>
                  <a:srgbClr val="00B050"/>
                </a:solidFill>
                <a:latin typeface="Times New Roman" pitchFamily="18" charset="0"/>
              </a:rPr>
              <a:t>Q, T}</a:t>
            </a:r>
            <a:r>
              <a:rPr lang="zh-CN" altLang="en-US" sz="2000" b="1" dirty="0">
                <a:solidFill>
                  <a:srgbClr val="00B050"/>
                </a:solidFill>
                <a:latin typeface="Times New Roman" pitchFamily="18" charset="0"/>
              </a:rPr>
              <a:t>，求证结论</a:t>
            </a:r>
            <a:r>
              <a:rPr lang="en-US" altLang="zh-CN" sz="2000" b="1" dirty="0">
                <a:solidFill>
                  <a:srgbClr val="00B050"/>
                </a:solidFill>
                <a:latin typeface="Times New Roman" pitchFamily="18" charset="0"/>
              </a:rPr>
              <a:t>R</a:t>
            </a:r>
            <a:r>
              <a:rPr lang="zh-CN" altLang="en-US" sz="2000" b="1" dirty="0">
                <a:solidFill>
                  <a:srgbClr val="00B050"/>
                </a:solidFill>
                <a:latin typeface="Times New Roman" pitchFamily="18" charset="0"/>
              </a:rPr>
              <a:t>。</a:t>
            </a:r>
          </a:p>
          <a:p>
            <a:pPr marL="400050" lvl="1" indent="0">
              <a:lnSpc>
                <a:spcPct val="120000"/>
              </a:lnSpc>
              <a:spcBef>
                <a:spcPts val="1200"/>
              </a:spcBef>
              <a:buNone/>
            </a:pPr>
            <a:r>
              <a:rPr lang="zh-CN" altLang="en-US" sz="2000" b="0" dirty="0" smtClean="0">
                <a:latin typeface="Times New Roman" pitchFamily="18" charset="0"/>
              </a:rPr>
              <a:t>解</a:t>
            </a:r>
            <a:r>
              <a:rPr lang="zh-CN" altLang="en-US" sz="2000" b="0" dirty="0">
                <a:latin typeface="Times New Roman" pitchFamily="18" charset="0"/>
              </a:rPr>
              <a:t>：假设结论</a:t>
            </a:r>
            <a:r>
              <a:rPr lang="en-US" altLang="zh-CN" sz="2000" b="0" dirty="0">
                <a:latin typeface="Times New Roman" pitchFamily="18" charset="0"/>
              </a:rPr>
              <a:t>R</a:t>
            </a:r>
            <a:r>
              <a:rPr lang="zh-CN" altLang="en-US" sz="2000" b="0" dirty="0">
                <a:latin typeface="Times New Roman" pitchFamily="18" charset="0"/>
              </a:rPr>
              <a:t>为假</a:t>
            </a:r>
            <a:r>
              <a:rPr lang="en-US" altLang="zh-CN" sz="2000" b="0" dirty="0">
                <a:latin typeface="Times New Roman" pitchFamily="18" charset="0"/>
              </a:rPr>
              <a:t>, </a:t>
            </a:r>
            <a:r>
              <a:rPr lang="zh-CN" altLang="en-US" sz="2000" b="0" dirty="0">
                <a:latin typeface="Times New Roman" pitchFamily="18" charset="0"/>
              </a:rPr>
              <a:t>将</a:t>
            </a:r>
            <a:r>
              <a:rPr lang="en-US" altLang="zh-CN" sz="2000" b="0" dirty="0">
                <a:latin typeface="Times New Roman" pitchFamily="18" charset="0"/>
              </a:rPr>
              <a:t>﹁R</a:t>
            </a:r>
            <a:r>
              <a:rPr lang="zh-CN" altLang="en-US" sz="2000" b="0" dirty="0">
                <a:latin typeface="Times New Roman" pitchFamily="18" charset="0"/>
              </a:rPr>
              <a:t>加入公式集，并化为子句集</a:t>
            </a:r>
          </a:p>
          <a:p>
            <a:pPr marL="400050" lvl="1" indent="0">
              <a:lnSpc>
                <a:spcPct val="120000"/>
              </a:lnSpc>
              <a:spcBef>
                <a:spcPts val="1200"/>
              </a:spcBef>
              <a:buNone/>
            </a:pPr>
            <a:r>
              <a:rPr lang="zh-CN" altLang="en-US" sz="2000" b="0" dirty="0">
                <a:latin typeface="Times New Roman" pitchFamily="18" charset="0"/>
              </a:rPr>
              <a:t> </a:t>
            </a:r>
            <a:r>
              <a:rPr lang="en-US" altLang="zh-CN" sz="2000" b="0" dirty="0" smtClean="0">
                <a:latin typeface="Times New Roman" pitchFamily="18" charset="0"/>
              </a:rPr>
              <a:t>S</a:t>
            </a:r>
            <a:r>
              <a:rPr lang="en-US" altLang="zh-CN" sz="2000" b="0" dirty="0">
                <a:latin typeface="Times New Roman" pitchFamily="18" charset="0"/>
              </a:rPr>
              <a:t>={P,﹁P∨﹁Q∨R, ﹁S∨Q, ﹁T∨Q, T, ﹁R}</a:t>
            </a:r>
          </a:p>
          <a:p>
            <a:pPr marL="400050" lvl="1" indent="0">
              <a:lnSpc>
                <a:spcPct val="120000"/>
              </a:lnSpc>
              <a:spcBef>
                <a:spcPts val="1200"/>
              </a:spcBef>
              <a:buNone/>
            </a:pPr>
            <a:r>
              <a:rPr lang="zh-CN" altLang="en-US" sz="2000" b="0" dirty="0" smtClean="0">
                <a:latin typeface="Times New Roman" pitchFamily="18" charset="0"/>
              </a:rPr>
              <a:t>其</a:t>
            </a:r>
            <a:r>
              <a:rPr lang="zh-CN" altLang="en-US" sz="2000" b="0" dirty="0">
                <a:latin typeface="Times New Roman" pitchFamily="18" charset="0"/>
              </a:rPr>
              <a:t>归结过程如右图的归结演绎树所示。该树根为空子句。</a:t>
            </a:r>
          </a:p>
          <a:p>
            <a:pPr marL="400050" lvl="1" indent="0">
              <a:lnSpc>
                <a:spcPct val="120000"/>
              </a:lnSpc>
              <a:spcBef>
                <a:spcPts val="1200"/>
              </a:spcBef>
              <a:buNone/>
            </a:pPr>
            <a:r>
              <a:rPr lang="zh-CN" altLang="en-US" sz="2000" b="0" dirty="0" smtClean="0">
                <a:latin typeface="Times New Roman" pitchFamily="18" charset="0"/>
              </a:rPr>
              <a:t>其</a:t>
            </a:r>
            <a:r>
              <a:rPr lang="zh-CN" altLang="en-US" sz="2000" b="0" dirty="0">
                <a:latin typeface="Times New Roman" pitchFamily="18" charset="0"/>
              </a:rPr>
              <a:t>含义为：先假设子句集</a:t>
            </a:r>
            <a:r>
              <a:rPr lang="en-US" altLang="zh-CN" sz="2000" b="0" dirty="0">
                <a:latin typeface="Times New Roman" pitchFamily="18" charset="0"/>
              </a:rPr>
              <a:t>S</a:t>
            </a:r>
            <a:r>
              <a:rPr lang="zh-CN" altLang="en-US" sz="2000" b="0" dirty="0">
                <a:latin typeface="Times New Roman" pitchFamily="18" charset="0"/>
              </a:rPr>
              <a:t>中的所有子句均为真，即原公式集为真</a:t>
            </a:r>
            <a:r>
              <a:rPr lang="en-US" altLang="zh-CN" sz="2000" b="0" dirty="0">
                <a:latin typeface="Times New Roman" pitchFamily="18" charset="0"/>
              </a:rPr>
              <a:t>,﹁R</a:t>
            </a:r>
            <a:r>
              <a:rPr lang="zh-CN" altLang="en-US" sz="2000" b="0" dirty="0">
                <a:latin typeface="Times New Roman" pitchFamily="18" charset="0"/>
              </a:rPr>
              <a:t>也为真；然后利用归结原理，对子句集进行归结，并把所得的归结式并入子句集中；重复这一过程，最后归结出了空子句</a:t>
            </a:r>
            <a:r>
              <a:rPr lang="zh-CN" altLang="en-US" sz="2000" b="0" dirty="0" smtClean="0">
                <a:latin typeface="Times New Roman" pitchFamily="18" charset="0"/>
              </a:rPr>
              <a:t>。</a:t>
            </a:r>
            <a:endParaRPr lang="zh-CN" altLang="en-US" sz="2000" b="0" dirty="0">
              <a:latin typeface="Times New Roman" pitchFamily="18" charset="0"/>
            </a:endParaRPr>
          </a:p>
        </p:txBody>
      </p:sp>
      <p:grpSp>
        <p:nvGrpSpPr>
          <p:cNvPr id="2" name="组合 1"/>
          <p:cNvGrpSpPr/>
          <p:nvPr/>
        </p:nvGrpSpPr>
        <p:grpSpPr>
          <a:xfrm>
            <a:off x="6260913" y="1772816"/>
            <a:ext cx="2808734" cy="3683015"/>
            <a:chOff x="5003800" y="1916113"/>
            <a:chExt cx="2952750" cy="3611007"/>
          </a:xfrm>
        </p:grpSpPr>
        <p:sp>
          <p:nvSpPr>
            <p:cNvPr id="696325" name="Text Box 5"/>
            <p:cNvSpPr txBox="1">
              <a:spLocks noChangeArrowheads="1"/>
            </p:cNvSpPr>
            <p:nvPr/>
          </p:nvSpPr>
          <p:spPr bwMode="auto">
            <a:xfrm>
              <a:off x="5003800" y="1916113"/>
              <a:ext cx="1873250" cy="29881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800">
                  <a:solidFill>
                    <a:srgbClr val="0000CC"/>
                  </a:solidFill>
                  <a:latin typeface="宋体" pitchFamily="2" charset="-122"/>
                </a:rPr>
                <a:t>﹁</a:t>
              </a:r>
              <a:r>
                <a:rPr lang="en-US" altLang="zh-CN" sz="1800">
                  <a:solidFill>
                    <a:srgbClr val="0000CC"/>
                  </a:solidFill>
                </a:rPr>
                <a:t>P </a:t>
              </a:r>
              <a:r>
                <a:rPr lang="en-US" altLang="zh-CN" sz="1800" b="1">
                  <a:solidFill>
                    <a:srgbClr val="0000CC"/>
                  </a:solidFill>
                </a:rPr>
                <a:t>∨﹁Q∨R</a:t>
              </a:r>
            </a:p>
          </p:txBody>
        </p:sp>
        <p:sp>
          <p:nvSpPr>
            <p:cNvPr id="696326" name="Text Box 6"/>
            <p:cNvSpPr txBox="1">
              <a:spLocks noChangeArrowheads="1"/>
            </p:cNvSpPr>
            <p:nvPr/>
          </p:nvSpPr>
          <p:spPr bwMode="auto">
            <a:xfrm>
              <a:off x="7235825" y="1916113"/>
              <a:ext cx="720725" cy="29881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800">
                  <a:solidFill>
                    <a:srgbClr val="0000CC"/>
                  </a:solidFill>
                </a:rPr>
                <a:t>﹁ R</a:t>
              </a:r>
            </a:p>
          </p:txBody>
        </p:sp>
        <p:sp>
          <p:nvSpPr>
            <p:cNvPr id="696327" name="Text Box 7"/>
            <p:cNvSpPr txBox="1">
              <a:spLocks noChangeArrowheads="1"/>
            </p:cNvSpPr>
            <p:nvPr/>
          </p:nvSpPr>
          <p:spPr bwMode="auto">
            <a:xfrm>
              <a:off x="5219700" y="2636838"/>
              <a:ext cx="1368425" cy="29881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spcBef>
                  <a:spcPct val="50000"/>
                </a:spcBef>
              </a:pPr>
              <a:r>
                <a:rPr lang="en-US" altLang="zh-CN" sz="1800" dirty="0">
                  <a:solidFill>
                    <a:srgbClr val="0000CC"/>
                  </a:solidFill>
                </a:rPr>
                <a:t>﹁P </a:t>
              </a:r>
              <a:r>
                <a:rPr lang="en-US" altLang="zh-CN" sz="1800" b="1" dirty="0">
                  <a:solidFill>
                    <a:srgbClr val="0000CC"/>
                  </a:solidFill>
                </a:rPr>
                <a:t>∨﹁Q</a:t>
              </a:r>
            </a:p>
          </p:txBody>
        </p:sp>
        <p:sp>
          <p:nvSpPr>
            <p:cNvPr id="696328" name="Text Box 8"/>
            <p:cNvSpPr txBox="1">
              <a:spLocks noChangeArrowheads="1"/>
            </p:cNvSpPr>
            <p:nvPr/>
          </p:nvSpPr>
          <p:spPr bwMode="auto">
            <a:xfrm>
              <a:off x="7308850" y="2565400"/>
              <a:ext cx="576263" cy="369332"/>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dirty="0">
                  <a:solidFill>
                    <a:srgbClr val="0000CC"/>
                  </a:solidFill>
                </a:rPr>
                <a:t>P</a:t>
              </a:r>
            </a:p>
          </p:txBody>
        </p:sp>
        <p:sp>
          <p:nvSpPr>
            <p:cNvPr id="696329" name="Text Box 9"/>
            <p:cNvSpPr txBox="1">
              <a:spLocks noChangeArrowheads="1"/>
            </p:cNvSpPr>
            <p:nvPr/>
          </p:nvSpPr>
          <p:spPr bwMode="auto">
            <a:xfrm>
              <a:off x="5435600" y="3357563"/>
              <a:ext cx="669925" cy="369332"/>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0000CC"/>
                  </a:solidFill>
                </a:rPr>
                <a:t>﹁Q</a:t>
              </a:r>
            </a:p>
          </p:txBody>
        </p:sp>
        <p:sp>
          <p:nvSpPr>
            <p:cNvPr id="696330" name="Text Box 10"/>
            <p:cNvSpPr txBox="1">
              <a:spLocks noChangeArrowheads="1"/>
            </p:cNvSpPr>
            <p:nvPr/>
          </p:nvSpPr>
          <p:spPr bwMode="auto">
            <a:xfrm>
              <a:off x="6443663" y="3357563"/>
              <a:ext cx="1368425" cy="29881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10800" rIns="54000" bIns="10800">
              <a:spAutoFit/>
            </a:bodyPr>
            <a:lstStyle/>
            <a:p>
              <a:pPr algn="ctr">
                <a:spcBef>
                  <a:spcPct val="50000"/>
                </a:spcBef>
              </a:pPr>
              <a:r>
                <a:rPr lang="en-US" altLang="zh-CN" sz="1800" b="1" dirty="0">
                  <a:solidFill>
                    <a:srgbClr val="0000CC"/>
                  </a:solidFill>
                </a:rPr>
                <a:t>﹁T ∨Q</a:t>
              </a:r>
            </a:p>
          </p:txBody>
        </p:sp>
        <p:sp>
          <p:nvSpPr>
            <p:cNvPr id="696331" name="Text Box 11"/>
            <p:cNvSpPr txBox="1">
              <a:spLocks noChangeArrowheads="1"/>
            </p:cNvSpPr>
            <p:nvPr/>
          </p:nvSpPr>
          <p:spPr bwMode="auto">
            <a:xfrm>
              <a:off x="5651500" y="4221163"/>
              <a:ext cx="792163" cy="369332"/>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rgbClr val="0000CC"/>
                  </a:solidFill>
                </a:rPr>
                <a:t>﹁T</a:t>
              </a:r>
            </a:p>
          </p:txBody>
        </p:sp>
        <p:sp>
          <p:nvSpPr>
            <p:cNvPr id="696332" name="Text Box 12"/>
            <p:cNvSpPr txBox="1">
              <a:spLocks noChangeArrowheads="1"/>
            </p:cNvSpPr>
            <p:nvPr/>
          </p:nvSpPr>
          <p:spPr bwMode="auto">
            <a:xfrm>
              <a:off x="6804025" y="4221163"/>
              <a:ext cx="720725" cy="369332"/>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dirty="0">
                  <a:solidFill>
                    <a:srgbClr val="0000CC"/>
                  </a:solidFill>
                </a:rPr>
                <a:t>T</a:t>
              </a:r>
            </a:p>
          </p:txBody>
        </p:sp>
        <p:sp>
          <p:nvSpPr>
            <p:cNvPr id="696333" name="Text Box 13"/>
            <p:cNvSpPr txBox="1">
              <a:spLocks noChangeArrowheads="1"/>
            </p:cNvSpPr>
            <p:nvPr/>
          </p:nvSpPr>
          <p:spPr bwMode="auto">
            <a:xfrm>
              <a:off x="6084888" y="5157788"/>
              <a:ext cx="863600" cy="369332"/>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altLang="zh-CN" sz="1800" dirty="0">
                  <a:solidFill>
                    <a:srgbClr val="0000CC"/>
                  </a:solidFill>
                </a:rPr>
                <a:t>NIL</a:t>
              </a:r>
            </a:p>
          </p:txBody>
        </p:sp>
        <p:sp>
          <p:nvSpPr>
            <p:cNvPr id="696334" name="Line 14"/>
            <p:cNvSpPr>
              <a:spLocks noChangeShapeType="1"/>
            </p:cNvSpPr>
            <p:nvPr/>
          </p:nvSpPr>
          <p:spPr bwMode="auto">
            <a:xfrm>
              <a:off x="5724525" y="2276475"/>
              <a:ext cx="142875" cy="3603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35" name="Line 15"/>
            <p:cNvSpPr>
              <a:spLocks noChangeShapeType="1"/>
            </p:cNvSpPr>
            <p:nvPr/>
          </p:nvSpPr>
          <p:spPr bwMode="auto">
            <a:xfrm flipH="1">
              <a:off x="6011863" y="2205038"/>
              <a:ext cx="1512887"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36" name="Line 16"/>
            <p:cNvSpPr>
              <a:spLocks noChangeShapeType="1"/>
            </p:cNvSpPr>
            <p:nvPr/>
          </p:nvSpPr>
          <p:spPr bwMode="auto">
            <a:xfrm>
              <a:off x="5724525" y="2997200"/>
              <a:ext cx="71438" cy="3603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37" name="Line 17"/>
            <p:cNvSpPr>
              <a:spLocks noChangeShapeType="1"/>
            </p:cNvSpPr>
            <p:nvPr/>
          </p:nvSpPr>
          <p:spPr bwMode="auto">
            <a:xfrm flipH="1">
              <a:off x="5867400" y="2997200"/>
              <a:ext cx="1657350" cy="2873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38" name="Line 18"/>
            <p:cNvSpPr>
              <a:spLocks noChangeShapeType="1"/>
            </p:cNvSpPr>
            <p:nvPr/>
          </p:nvSpPr>
          <p:spPr bwMode="auto">
            <a:xfrm>
              <a:off x="5651500" y="3716338"/>
              <a:ext cx="360363"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39" name="Line 19"/>
            <p:cNvSpPr>
              <a:spLocks noChangeShapeType="1"/>
            </p:cNvSpPr>
            <p:nvPr/>
          </p:nvSpPr>
          <p:spPr bwMode="auto">
            <a:xfrm flipH="1">
              <a:off x="6084888" y="3716338"/>
              <a:ext cx="935037"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40" name="Line 20"/>
            <p:cNvSpPr>
              <a:spLocks noChangeShapeType="1"/>
            </p:cNvSpPr>
            <p:nvPr/>
          </p:nvSpPr>
          <p:spPr bwMode="auto">
            <a:xfrm>
              <a:off x="6011863" y="4652963"/>
              <a:ext cx="360362"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sp>
          <p:nvSpPr>
            <p:cNvPr id="696341" name="Line 21"/>
            <p:cNvSpPr>
              <a:spLocks noChangeShapeType="1"/>
            </p:cNvSpPr>
            <p:nvPr/>
          </p:nvSpPr>
          <p:spPr bwMode="auto">
            <a:xfrm flipH="1">
              <a:off x="6443663" y="4652963"/>
              <a:ext cx="649287"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800"/>
            </a:p>
          </p:txBody>
        </p:sp>
      </p:grpSp>
      <p:sp>
        <p:nvSpPr>
          <p:cNvPr id="24"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smtClean="0"/>
              <a:t>命题逻辑的归结</a:t>
            </a:r>
            <a:endParaRPr lang="zh-CN" altLang="en-US" sz="3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7" name="Rectangle 3"/>
          <p:cNvSpPr>
            <a:spLocks noGrp="1" noChangeArrowheads="1"/>
          </p:cNvSpPr>
          <p:nvPr>
            <p:ph type="body" idx="1"/>
          </p:nvPr>
        </p:nvSpPr>
        <p:spPr>
          <a:xfrm>
            <a:off x="323850" y="1341438"/>
            <a:ext cx="8569325" cy="2015554"/>
          </a:xfrm>
        </p:spPr>
        <p:txBody>
          <a:bodyPr/>
          <a:lstStyle/>
          <a:p>
            <a:pPr>
              <a:lnSpc>
                <a:spcPct val="110000"/>
              </a:lnSpc>
            </a:pPr>
            <a:r>
              <a:rPr lang="zh-CN" altLang="en-US" sz="2400" b="1" dirty="0" smtClean="0">
                <a:solidFill>
                  <a:srgbClr val="0000CC"/>
                </a:solidFill>
                <a:latin typeface="Times New Roman" pitchFamily="18" charset="0"/>
              </a:rPr>
              <a:t>在</a:t>
            </a:r>
            <a:r>
              <a:rPr lang="zh-CN" altLang="en-US" sz="2400" b="1" dirty="0">
                <a:solidFill>
                  <a:srgbClr val="0000CC"/>
                </a:solidFill>
                <a:latin typeface="Times New Roman" pitchFamily="18" charset="0"/>
              </a:rPr>
              <a:t>谓词逻辑中，由于子句集中的谓词一般都含有</a:t>
            </a:r>
            <a:r>
              <a:rPr lang="zh-CN" altLang="en-US" sz="2400" b="1" dirty="0">
                <a:solidFill>
                  <a:srgbClr val="FF0000"/>
                </a:solidFill>
                <a:latin typeface="Times New Roman" pitchFamily="18" charset="0"/>
              </a:rPr>
              <a:t>变元</a:t>
            </a:r>
            <a:r>
              <a:rPr lang="zh-CN" altLang="en-US" sz="2400" b="1" dirty="0">
                <a:solidFill>
                  <a:srgbClr val="0000CC"/>
                </a:solidFill>
                <a:latin typeface="Times New Roman" pitchFamily="18" charset="0"/>
              </a:rPr>
              <a:t>，因此</a:t>
            </a:r>
            <a:r>
              <a:rPr lang="zh-CN" altLang="en-US" sz="2400" b="1" dirty="0">
                <a:solidFill>
                  <a:srgbClr val="FF0000"/>
                </a:solidFill>
                <a:latin typeface="Times New Roman" pitchFamily="18" charset="0"/>
              </a:rPr>
              <a:t>不能</a:t>
            </a:r>
            <a:r>
              <a:rPr lang="zh-CN" altLang="en-US" sz="2400" b="1" dirty="0">
                <a:solidFill>
                  <a:srgbClr val="0000CC"/>
                </a:solidFill>
                <a:latin typeface="Times New Roman" pitchFamily="18" charset="0"/>
              </a:rPr>
              <a:t>象命题逻辑那样</a:t>
            </a:r>
            <a:r>
              <a:rPr lang="zh-CN" altLang="en-US" sz="2400" b="1" dirty="0">
                <a:solidFill>
                  <a:srgbClr val="FF0000"/>
                </a:solidFill>
                <a:latin typeface="Times New Roman" pitchFamily="18" charset="0"/>
              </a:rPr>
              <a:t>直接消去互补文字</a:t>
            </a:r>
            <a:r>
              <a:rPr lang="zh-CN" altLang="en-US" sz="2400" b="1" dirty="0">
                <a:solidFill>
                  <a:srgbClr val="0000CC"/>
                </a:solidFill>
                <a:latin typeface="Times New Roman" pitchFamily="18" charset="0"/>
              </a:rPr>
              <a:t>。而需要先用一个</a:t>
            </a:r>
            <a:r>
              <a:rPr lang="zh-CN" altLang="en-US" sz="2400" b="1" dirty="0">
                <a:solidFill>
                  <a:srgbClr val="FF00FF"/>
                </a:solidFill>
                <a:effectLst>
                  <a:outerShdw blurRad="38100" dist="38100" dir="2700000" algn="tl">
                    <a:srgbClr val="000000">
                      <a:alpha val="43137"/>
                    </a:srgbClr>
                  </a:outerShdw>
                </a:effectLst>
                <a:latin typeface="Times New Roman" pitchFamily="18" charset="0"/>
              </a:rPr>
              <a:t>最一般合一</a:t>
            </a:r>
            <a:r>
              <a:rPr lang="zh-CN" altLang="en-US" sz="2400" b="1" dirty="0">
                <a:solidFill>
                  <a:srgbClr val="0000CC"/>
                </a:solidFill>
                <a:latin typeface="Times New Roman" pitchFamily="18" charset="0"/>
              </a:rPr>
              <a:t>对变元进行代换，然后才能进行归结。</a:t>
            </a:r>
          </a:p>
          <a:p>
            <a:pPr>
              <a:lnSpc>
                <a:spcPct val="110000"/>
              </a:lnSpc>
            </a:pPr>
            <a:endParaRPr lang="en-US" altLang="zh-CN" sz="2400" b="1" dirty="0" smtClean="0">
              <a:solidFill>
                <a:srgbClr val="0000CC"/>
              </a:solidFill>
              <a:latin typeface="Times New Roman" pitchFamily="18" charset="0"/>
            </a:endParaRPr>
          </a:p>
          <a:p>
            <a:pPr>
              <a:lnSpc>
                <a:spcPct val="110000"/>
              </a:lnSpc>
            </a:pPr>
            <a:r>
              <a:rPr lang="zh-CN" altLang="en-US" sz="2400" b="1" dirty="0" smtClean="0">
                <a:solidFill>
                  <a:srgbClr val="7030A0"/>
                </a:solidFill>
                <a:latin typeface="Times New Roman" pitchFamily="18" charset="0"/>
              </a:rPr>
              <a:t>谓词逻辑</a:t>
            </a:r>
            <a:r>
              <a:rPr lang="zh-CN" altLang="en-US" sz="2400" b="1" dirty="0">
                <a:solidFill>
                  <a:srgbClr val="7030A0"/>
                </a:solidFill>
                <a:latin typeface="Times New Roman" pitchFamily="18" charset="0"/>
              </a:rPr>
              <a:t>中的归结</a:t>
            </a:r>
            <a:r>
              <a:rPr lang="zh-CN" altLang="en-US" sz="2400" b="1" dirty="0" smtClean="0">
                <a:solidFill>
                  <a:srgbClr val="7030A0"/>
                </a:solidFill>
                <a:latin typeface="Times New Roman" pitchFamily="18" charset="0"/>
              </a:rPr>
              <a:t>式：</a:t>
            </a:r>
            <a:endParaRPr lang="en-US" altLang="zh-CN" sz="2400" b="1" dirty="0" smtClean="0">
              <a:solidFill>
                <a:srgbClr val="7030A0"/>
              </a:solidFill>
              <a:latin typeface="Times New Roman" pitchFamily="18" charset="0"/>
            </a:endParaRPr>
          </a:p>
          <a:p>
            <a:pPr>
              <a:lnSpc>
                <a:spcPct val="110000"/>
              </a:lnSpc>
            </a:pPr>
            <a:endParaRPr lang="en-US" altLang="zh-CN" sz="2400" dirty="0">
              <a:solidFill>
                <a:srgbClr val="0000CC"/>
              </a:solidFill>
            </a:endParaRPr>
          </a:p>
          <a:p>
            <a:pPr>
              <a:lnSpc>
                <a:spcPct val="110000"/>
              </a:lnSpc>
            </a:pPr>
            <a:endParaRPr lang="en-US" altLang="zh-CN" sz="2400" b="1" dirty="0" smtClean="0">
              <a:solidFill>
                <a:srgbClr val="0000CC"/>
              </a:solidFill>
              <a:latin typeface="Times New Roman" pitchFamily="18" charset="0"/>
            </a:endParaRPr>
          </a:p>
          <a:p>
            <a:pPr>
              <a:lnSpc>
                <a:spcPct val="110000"/>
              </a:lnSpc>
            </a:pPr>
            <a:endParaRPr lang="zh-CN" altLang="en-US" sz="2400" b="1" dirty="0" smtClean="0">
              <a:solidFill>
                <a:srgbClr val="0000CC"/>
              </a:solidFill>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a:t>
            </a:r>
            <a:r>
              <a:rPr lang="zh-CN" altLang="en-US" sz="3200" b="1" dirty="0" smtClean="0"/>
              <a:t>逻辑的归结</a:t>
            </a:r>
            <a:endParaRPr lang="zh-CN" altLang="en-US" sz="3200" b="1" dirty="0"/>
          </a:p>
        </p:txBody>
      </p:sp>
      <p:grpSp>
        <p:nvGrpSpPr>
          <p:cNvPr id="7" name="组合 6"/>
          <p:cNvGrpSpPr/>
          <p:nvPr/>
        </p:nvGrpSpPr>
        <p:grpSpPr>
          <a:xfrm>
            <a:off x="675331" y="3789040"/>
            <a:ext cx="8028892" cy="2016224"/>
            <a:chOff x="359532" y="1441804"/>
            <a:chExt cx="8028892" cy="2016224"/>
          </a:xfrm>
        </p:grpSpPr>
        <p:sp>
          <p:nvSpPr>
            <p:cNvPr id="8" name="圆角矩形 7"/>
            <p:cNvSpPr/>
            <p:nvPr/>
          </p:nvSpPr>
          <p:spPr>
            <a:xfrm>
              <a:off x="359532" y="1441804"/>
              <a:ext cx="8028892" cy="2016224"/>
            </a:xfrm>
            <a:prstGeom prst="roundRect">
              <a:avLst>
                <a:gd name="adj" fmla="val 10465"/>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556" y="1585820"/>
              <a:ext cx="7812868" cy="1705467"/>
            </a:xfrm>
            <a:prstGeom prst="rect">
              <a:avLst/>
            </a:prstGeom>
          </p:spPr>
          <p:txBody>
            <a:bodyPr wrap="square">
              <a:spAutoFit/>
            </a:bodyPr>
            <a:lstStyle/>
            <a:p>
              <a:pPr>
                <a:lnSpc>
                  <a:spcPct val="110000"/>
                </a:lnSpc>
                <a:spcBef>
                  <a:spcPts val="600"/>
                </a:spcBef>
              </a:pPr>
              <a:r>
                <a:rPr lang="zh-CN" altLang="en-US" sz="2200" b="1" dirty="0">
                  <a:latin typeface="Times New Roman" pitchFamily="18" charset="0"/>
                  <a:ea typeface="仿宋_GB2312" pitchFamily="49" charset="-122"/>
                  <a:cs typeface="Times New Roman" pitchFamily="18" charset="0"/>
                </a:rPr>
                <a:t>设</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是两个</a:t>
              </a:r>
              <a:r>
                <a:rPr lang="zh-CN" altLang="en-US" sz="2200" b="1" dirty="0">
                  <a:solidFill>
                    <a:srgbClr val="0000FF"/>
                  </a:solidFill>
                  <a:latin typeface="Times New Roman" pitchFamily="18" charset="0"/>
                  <a:ea typeface="仿宋_GB2312" pitchFamily="49" charset="-122"/>
                  <a:cs typeface="Times New Roman" pitchFamily="18" charset="0"/>
                </a:rPr>
                <a:t>没有公共变元</a:t>
              </a:r>
              <a:r>
                <a:rPr lang="zh-CN" altLang="en-US" sz="2200" b="1" dirty="0">
                  <a:latin typeface="Times New Roman" pitchFamily="18" charset="0"/>
                  <a:ea typeface="仿宋_GB2312" pitchFamily="49" charset="-122"/>
                  <a:cs typeface="Times New Roman" pitchFamily="18" charset="0"/>
                </a:rPr>
                <a:t>的子句，</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分别是</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中的文字。如果</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存在最一般合一</a:t>
              </a:r>
              <a:r>
                <a:rPr lang="en-US" altLang="zh-CN" sz="2200" b="1" dirty="0">
                  <a:latin typeface="Times New Roman" pitchFamily="18" charset="0"/>
                  <a:ea typeface="仿宋_GB2312" pitchFamily="49" charset="-122"/>
                  <a:cs typeface="Times New Roman" pitchFamily="18" charset="0"/>
                </a:rPr>
                <a:t>σ</a:t>
              </a:r>
              <a:r>
                <a:rPr lang="zh-CN" altLang="en-US" sz="2200" b="1" dirty="0">
                  <a:latin typeface="Times New Roman" pitchFamily="18" charset="0"/>
                  <a:ea typeface="仿宋_GB2312" pitchFamily="49" charset="-122"/>
                  <a:cs typeface="Times New Roman" pitchFamily="18" charset="0"/>
                </a:rPr>
                <a:t>，则称</a:t>
              </a:r>
            </a:p>
            <a:p>
              <a:pPr>
                <a:lnSpc>
                  <a:spcPct val="110000"/>
                </a:lnSpc>
                <a:spcBef>
                  <a:spcPts val="600"/>
                </a:spcBef>
              </a:pPr>
              <a:r>
                <a:rPr lang="zh-CN" altLang="en-US" sz="2200" b="1" dirty="0">
                  <a:latin typeface="Times New Roman" pitchFamily="18" charset="0"/>
                  <a:ea typeface="仿宋_GB2312" pitchFamily="49" charset="-122"/>
                  <a:cs typeface="Times New Roman" pitchFamily="18" charset="0"/>
                </a:rPr>
                <a:t>           </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12</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1</a:t>
              </a:r>
              <a:r>
                <a:rPr lang="en-US" altLang="zh-CN" sz="2200" b="1" dirty="0">
                  <a:latin typeface="Times New Roman" pitchFamily="18" charset="0"/>
                  <a:ea typeface="仿宋_GB2312" pitchFamily="49" charset="-122"/>
                  <a:cs typeface="Times New Roman" pitchFamily="18" charset="0"/>
                </a:rPr>
                <a:t>σ}-{ L</a:t>
              </a:r>
              <a:r>
                <a:rPr lang="en-US" altLang="zh-CN" sz="2200" b="1" baseline="-25000" dirty="0">
                  <a:latin typeface="Times New Roman" pitchFamily="18" charset="0"/>
                  <a:ea typeface="仿宋_GB2312" pitchFamily="49" charset="-122"/>
                  <a:cs typeface="Times New Roman" pitchFamily="18" charset="0"/>
                </a:rPr>
                <a:t>1</a:t>
              </a:r>
              <a:r>
                <a:rPr lang="en-US" altLang="zh-CN" sz="2200" b="1" dirty="0">
                  <a:latin typeface="Times New Roman" pitchFamily="18" charset="0"/>
                  <a:ea typeface="仿宋_GB2312" pitchFamily="49" charset="-122"/>
                  <a:cs typeface="Times New Roman" pitchFamily="18" charset="0"/>
                </a:rPr>
                <a:t>σ})∪({ C</a:t>
              </a:r>
              <a:r>
                <a:rPr lang="en-US" altLang="zh-CN" sz="2200" b="1" baseline="-25000" dirty="0">
                  <a:latin typeface="Times New Roman" pitchFamily="18" charset="0"/>
                  <a:ea typeface="仿宋_GB2312" pitchFamily="49" charset="-122"/>
                  <a:cs typeface="Times New Roman" pitchFamily="18" charset="0"/>
                </a:rPr>
                <a:t>2</a:t>
              </a:r>
              <a:r>
                <a:rPr lang="en-US" altLang="zh-CN" sz="2200" b="1" dirty="0">
                  <a:latin typeface="Times New Roman" pitchFamily="18" charset="0"/>
                  <a:ea typeface="仿宋_GB2312" pitchFamily="49" charset="-122"/>
                  <a:cs typeface="Times New Roman" pitchFamily="18" charset="0"/>
                </a:rPr>
                <a:t>σ}-{ L</a:t>
              </a:r>
              <a:r>
                <a:rPr lang="en-US" altLang="zh-CN" sz="2200" b="1" baseline="-25000" dirty="0">
                  <a:latin typeface="Times New Roman" pitchFamily="18" charset="0"/>
                  <a:ea typeface="仿宋_GB2312" pitchFamily="49" charset="-122"/>
                  <a:cs typeface="Times New Roman" pitchFamily="18" charset="0"/>
                </a:rPr>
                <a:t>2</a:t>
              </a:r>
              <a:r>
                <a:rPr lang="en-US" altLang="zh-CN" sz="2200" b="1" dirty="0">
                  <a:latin typeface="Times New Roman" pitchFamily="18" charset="0"/>
                  <a:ea typeface="仿宋_GB2312" pitchFamily="49" charset="-122"/>
                  <a:cs typeface="Times New Roman" pitchFamily="18" charset="0"/>
                </a:rPr>
                <a:t>σ})</a:t>
              </a:r>
            </a:p>
            <a:p>
              <a:pPr>
                <a:lnSpc>
                  <a:spcPct val="110000"/>
                </a:lnSpc>
                <a:spcBef>
                  <a:spcPts val="600"/>
                </a:spcBef>
              </a:pPr>
              <a:r>
                <a:rPr lang="zh-CN" altLang="en-US" sz="2200" b="1" dirty="0">
                  <a:latin typeface="Times New Roman" pitchFamily="18" charset="0"/>
                  <a:ea typeface="仿宋_GB2312" pitchFamily="49" charset="-122"/>
                  <a:cs typeface="Times New Roman" pitchFamily="18" charset="0"/>
                </a:rPr>
                <a:t>为</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C</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的</a:t>
              </a:r>
              <a:r>
                <a:rPr lang="zh-CN" altLang="en-US" sz="2200" b="1" dirty="0">
                  <a:solidFill>
                    <a:srgbClr val="FF0000"/>
                  </a:solidFill>
                  <a:latin typeface="Times New Roman" pitchFamily="18" charset="0"/>
                  <a:ea typeface="仿宋_GB2312" pitchFamily="49" charset="-122"/>
                  <a:cs typeface="Times New Roman" pitchFamily="18" charset="0"/>
                </a:rPr>
                <a:t>二元归结式</a:t>
              </a:r>
              <a:r>
                <a:rPr lang="zh-CN" altLang="en-US" sz="2200" b="1" dirty="0">
                  <a:latin typeface="Times New Roman" pitchFamily="18" charset="0"/>
                  <a:ea typeface="仿宋_GB2312" pitchFamily="49" charset="-122"/>
                  <a:cs typeface="Times New Roman" pitchFamily="18" charset="0"/>
                </a:rPr>
                <a:t>，而</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1</a:t>
              </a:r>
              <a:r>
                <a:rPr lang="zh-CN" altLang="en-US" sz="2200" b="1" dirty="0">
                  <a:latin typeface="Times New Roman" pitchFamily="18" charset="0"/>
                  <a:ea typeface="仿宋_GB2312" pitchFamily="49" charset="-122"/>
                  <a:cs typeface="Times New Roman" pitchFamily="18" charset="0"/>
                </a:rPr>
                <a:t>和</a:t>
              </a:r>
              <a:r>
                <a:rPr lang="en-US" altLang="zh-CN" sz="2200" b="1" dirty="0">
                  <a:latin typeface="Times New Roman" pitchFamily="18" charset="0"/>
                  <a:ea typeface="仿宋_GB2312" pitchFamily="49" charset="-122"/>
                  <a:cs typeface="Times New Roman" pitchFamily="18" charset="0"/>
                </a:rPr>
                <a:t>L</a:t>
              </a:r>
              <a:r>
                <a:rPr lang="en-US" altLang="zh-CN" sz="2200" b="1" baseline="-25000" dirty="0">
                  <a:latin typeface="Times New Roman" pitchFamily="18" charset="0"/>
                  <a:ea typeface="仿宋_GB2312" pitchFamily="49" charset="-122"/>
                  <a:cs typeface="Times New Roman" pitchFamily="18" charset="0"/>
                </a:rPr>
                <a:t>2</a:t>
              </a:r>
              <a:r>
                <a:rPr lang="zh-CN" altLang="en-US" sz="2200" b="1" dirty="0">
                  <a:latin typeface="Times New Roman" pitchFamily="18" charset="0"/>
                  <a:ea typeface="仿宋_GB2312" pitchFamily="49" charset="-122"/>
                  <a:cs typeface="Times New Roman" pitchFamily="18" charset="0"/>
                </a:rPr>
                <a:t>为归结式上的文字</a:t>
              </a:r>
              <a:r>
                <a:rPr lang="zh-CN" altLang="en-US" b="1" dirty="0">
                  <a:latin typeface="Times New Roman" pitchFamily="18" charset="0"/>
                  <a:ea typeface="仿宋_GB2312" pitchFamily="49" charset="-122"/>
                  <a:cs typeface="Times New Roman" pitchFamily="18" charset="0"/>
                </a:rPr>
                <a:t>。</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noChangeArrowheads="1"/>
          </p:cNvSpPr>
          <p:nvPr>
            <p:ph type="body" idx="1"/>
          </p:nvPr>
        </p:nvSpPr>
        <p:spPr>
          <a:xfrm>
            <a:off x="622325" y="1556792"/>
            <a:ext cx="7921575" cy="4176464"/>
          </a:xfrm>
        </p:spPr>
        <p:txBody>
          <a:bodyPr/>
          <a:lstStyle/>
          <a:p>
            <a:pPr marL="0" indent="0">
              <a:lnSpc>
                <a:spcPct val="105000"/>
              </a:lnSpc>
              <a:spcAft>
                <a:spcPts val="1200"/>
              </a:spcAft>
              <a:buNone/>
            </a:pPr>
            <a:r>
              <a:rPr lang="zh-CN" altLang="en-US" sz="2400" b="1" dirty="0" smtClean="0">
                <a:solidFill>
                  <a:srgbClr val="00B050"/>
                </a:solidFill>
                <a:latin typeface="Times New Roman" pitchFamily="18" charset="0"/>
              </a:rPr>
              <a:t>例</a:t>
            </a:r>
            <a:r>
              <a:rPr lang="en-US" altLang="zh-CN" sz="2400" dirty="0">
                <a:solidFill>
                  <a:srgbClr val="00B050"/>
                </a:solidFill>
              </a:rPr>
              <a:t> </a:t>
            </a:r>
            <a:r>
              <a:rPr lang="en-US" altLang="zh-CN" sz="2400" dirty="0" smtClean="0">
                <a:solidFill>
                  <a:srgbClr val="00B050"/>
                </a:solidFill>
              </a:rPr>
              <a:t> </a:t>
            </a:r>
            <a:r>
              <a:rPr lang="en-US" altLang="zh-CN" sz="2400" b="1" dirty="0" smtClean="0">
                <a:solidFill>
                  <a:srgbClr val="00B050"/>
                </a:solidFill>
                <a:latin typeface="Times New Roman" pitchFamily="18" charset="0"/>
              </a:rPr>
              <a:t> </a:t>
            </a:r>
            <a:r>
              <a:rPr lang="zh-CN" altLang="en-US" sz="2400" b="1" dirty="0">
                <a:solidFill>
                  <a:srgbClr val="00B050"/>
                </a:solidFill>
                <a:latin typeface="Times New Roman" pitchFamily="18" charset="0"/>
              </a:rPr>
              <a:t>设</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1</a:t>
            </a:r>
            <a:r>
              <a:rPr lang="en-US" altLang="zh-CN" sz="2400" b="1" dirty="0">
                <a:solidFill>
                  <a:srgbClr val="00B050"/>
                </a:solidFill>
                <a:latin typeface="Times New Roman" pitchFamily="18" charset="0"/>
              </a:rPr>
              <a:t>=P(a)∨R(x)</a:t>
            </a:r>
            <a:r>
              <a:rPr lang="zh-CN" altLang="en-US" sz="2400" b="1" dirty="0">
                <a:solidFill>
                  <a:srgbClr val="00B050"/>
                </a:solidFill>
                <a:latin typeface="Times New Roman" pitchFamily="18" charset="0"/>
              </a:rPr>
              <a:t>，</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2</a:t>
            </a:r>
            <a:r>
              <a:rPr lang="en-US" altLang="zh-CN" sz="2400" b="1" dirty="0">
                <a:solidFill>
                  <a:srgbClr val="00B050"/>
                </a:solidFill>
                <a:latin typeface="Times New Roman" pitchFamily="18" charset="0"/>
              </a:rPr>
              <a:t>=﹁P(y)∨Q(b)</a:t>
            </a:r>
            <a:r>
              <a:rPr lang="zh-CN" altLang="en-US" sz="2400" b="1" dirty="0">
                <a:solidFill>
                  <a:srgbClr val="00B050"/>
                </a:solidFill>
                <a:latin typeface="Times New Roman" pitchFamily="18" charset="0"/>
              </a:rPr>
              <a:t>，求 </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12</a:t>
            </a:r>
          </a:p>
          <a:p>
            <a:pPr marL="0" indent="0">
              <a:lnSpc>
                <a:spcPct val="120000"/>
              </a:lnSpc>
              <a:spcBef>
                <a:spcPts val="1200"/>
              </a:spcBef>
              <a:buNone/>
            </a:pPr>
            <a:r>
              <a:rPr lang="zh-CN" altLang="en-US" sz="2400" b="0" dirty="0" smtClean="0">
                <a:latin typeface="Times New Roman" pitchFamily="18" charset="0"/>
              </a:rPr>
              <a:t>解</a:t>
            </a:r>
            <a:r>
              <a:rPr lang="zh-CN" altLang="en-US" sz="2400" b="0" dirty="0">
                <a:latin typeface="Times New Roman" pitchFamily="18" charset="0"/>
              </a:rPr>
              <a:t>：取</a:t>
            </a:r>
            <a:r>
              <a:rPr lang="en-US" altLang="zh-CN" sz="2400" b="0" dirty="0">
                <a:latin typeface="Times New Roman" pitchFamily="18" charset="0"/>
              </a:rPr>
              <a:t>L</a:t>
            </a:r>
            <a:r>
              <a:rPr lang="en-US" altLang="zh-CN" sz="2400" b="0" baseline="-25000" dirty="0">
                <a:latin typeface="Times New Roman" pitchFamily="18" charset="0"/>
              </a:rPr>
              <a:t>1</a:t>
            </a:r>
            <a:r>
              <a:rPr lang="en-US" altLang="zh-CN" sz="2400" b="0" dirty="0">
                <a:latin typeface="Times New Roman" pitchFamily="18" charset="0"/>
              </a:rPr>
              <a:t>= P(a),  L</a:t>
            </a:r>
            <a:r>
              <a:rPr lang="en-US" altLang="zh-CN" sz="2400" b="0" baseline="-25000" dirty="0">
                <a:latin typeface="Times New Roman" pitchFamily="18" charset="0"/>
              </a:rPr>
              <a:t>2</a:t>
            </a:r>
            <a:r>
              <a:rPr lang="en-US" altLang="zh-CN" sz="2400" b="0" dirty="0">
                <a:latin typeface="Times New Roman" pitchFamily="18" charset="0"/>
              </a:rPr>
              <a:t>=﹁P(y)</a:t>
            </a:r>
            <a:r>
              <a:rPr lang="zh-CN" altLang="en-US" sz="2400" b="0" dirty="0">
                <a:latin typeface="Times New Roman" pitchFamily="18" charset="0"/>
              </a:rPr>
              <a:t>，则</a:t>
            </a:r>
            <a:r>
              <a:rPr lang="en-US" altLang="zh-CN" sz="2400" b="0" dirty="0">
                <a:latin typeface="Times New Roman" pitchFamily="18" charset="0"/>
              </a:rPr>
              <a:t>L</a:t>
            </a:r>
            <a:r>
              <a:rPr lang="en-US" altLang="zh-CN" sz="2400" b="0" baseline="-25000" dirty="0">
                <a:latin typeface="Times New Roman" pitchFamily="18" charset="0"/>
              </a:rPr>
              <a:t>1</a:t>
            </a:r>
            <a:r>
              <a:rPr lang="zh-CN" altLang="en-US" sz="2400" b="0" dirty="0">
                <a:latin typeface="Times New Roman" pitchFamily="18" charset="0"/>
              </a:rPr>
              <a:t>和</a:t>
            </a:r>
            <a:r>
              <a:rPr lang="en-US" altLang="zh-CN" sz="2400" b="0" dirty="0">
                <a:latin typeface="Times New Roman" pitchFamily="18" charset="0"/>
              </a:rPr>
              <a:t>L</a:t>
            </a:r>
            <a:r>
              <a:rPr lang="en-US" altLang="zh-CN" sz="2400" b="0" baseline="-25000" dirty="0">
                <a:latin typeface="Times New Roman" pitchFamily="18" charset="0"/>
              </a:rPr>
              <a:t>2</a:t>
            </a:r>
            <a:r>
              <a:rPr lang="zh-CN" altLang="en-US" sz="2400" b="0" dirty="0">
                <a:latin typeface="Times New Roman" pitchFamily="18" charset="0"/>
              </a:rPr>
              <a:t>的</a:t>
            </a:r>
            <a:r>
              <a:rPr lang="zh-CN" altLang="en-US" sz="2400" b="0" dirty="0">
                <a:solidFill>
                  <a:srgbClr val="0000FF"/>
                </a:solidFill>
                <a:latin typeface="Times New Roman" pitchFamily="18" charset="0"/>
              </a:rPr>
              <a:t>最一般合一</a:t>
            </a:r>
            <a:r>
              <a:rPr lang="zh-CN" altLang="en-US" sz="2400" b="0" dirty="0">
                <a:latin typeface="Times New Roman" pitchFamily="18" charset="0"/>
              </a:rPr>
              <a:t>是</a:t>
            </a:r>
            <a:r>
              <a:rPr lang="en-US" altLang="zh-CN" sz="2400" b="0" dirty="0">
                <a:latin typeface="Times New Roman" pitchFamily="18" charset="0"/>
              </a:rPr>
              <a:t>σ={a/y}</a:t>
            </a:r>
            <a:r>
              <a:rPr lang="zh-CN" altLang="en-US" sz="2400" b="0" dirty="0" smtClean="0">
                <a:latin typeface="Times New Roman" pitchFamily="18" charset="0"/>
              </a:rPr>
              <a:t>。</a:t>
            </a:r>
          </a:p>
          <a:p>
            <a:pPr marL="0" indent="0">
              <a:lnSpc>
                <a:spcPct val="120000"/>
              </a:lnSpc>
              <a:spcBef>
                <a:spcPts val="1200"/>
              </a:spcBef>
              <a:buNone/>
            </a:pPr>
            <a:r>
              <a:rPr lang="zh-CN" altLang="en-US" sz="2400" b="0" dirty="0" smtClean="0">
                <a:latin typeface="Times New Roman" pitchFamily="18" charset="0"/>
              </a:rPr>
              <a:t>        </a:t>
            </a:r>
            <a:r>
              <a:rPr lang="en-US" altLang="zh-CN" sz="2400" b="0" dirty="0" smtClean="0">
                <a:latin typeface="Times New Roman" pitchFamily="18" charset="0"/>
              </a:rPr>
              <a:t>C</a:t>
            </a:r>
            <a:r>
              <a:rPr lang="en-US" altLang="zh-CN" sz="2400" b="0" baseline="-25000" dirty="0" smtClean="0">
                <a:latin typeface="Times New Roman" pitchFamily="18" charset="0"/>
              </a:rPr>
              <a:t>12</a:t>
            </a:r>
            <a:r>
              <a:rPr lang="en-US" altLang="zh-CN" sz="2400" b="0" dirty="0" smtClean="0">
                <a:latin typeface="Times New Roman" pitchFamily="18" charset="0"/>
              </a:rPr>
              <a:t>=( {C</a:t>
            </a:r>
            <a:r>
              <a:rPr lang="en-US" altLang="zh-CN" sz="2400" b="0" baseline="-25000" dirty="0" smtClean="0">
                <a:latin typeface="Times New Roman" pitchFamily="18" charset="0"/>
              </a:rPr>
              <a:t>1</a:t>
            </a:r>
            <a:r>
              <a:rPr lang="en-US" altLang="zh-CN" sz="2400" b="0" dirty="0" smtClean="0">
                <a:latin typeface="Times New Roman" pitchFamily="18" charset="0"/>
              </a:rPr>
              <a:t>σ}-{L</a:t>
            </a:r>
            <a:r>
              <a:rPr lang="en-US" altLang="zh-CN" sz="2400" b="0" baseline="-25000" dirty="0" smtClean="0">
                <a:latin typeface="Times New Roman" pitchFamily="18" charset="0"/>
              </a:rPr>
              <a:t>1</a:t>
            </a:r>
            <a:r>
              <a:rPr lang="en-US" altLang="zh-CN" sz="2400" b="0" dirty="0" smtClean="0">
                <a:latin typeface="Times New Roman" pitchFamily="18" charset="0"/>
              </a:rPr>
              <a:t>σ}) </a:t>
            </a:r>
            <a:r>
              <a:rPr lang="en-US" altLang="zh-CN" sz="2400" b="0" dirty="0" smtClean="0">
                <a:latin typeface="Times New Roman" pitchFamily="18" charset="0"/>
                <a:ea typeface="Batang" pitchFamily="18" charset="-127"/>
              </a:rPr>
              <a:t>∪ </a:t>
            </a:r>
            <a:r>
              <a:rPr lang="en-US" altLang="zh-CN" sz="2400" b="0" dirty="0" smtClean="0">
                <a:latin typeface="Times New Roman" pitchFamily="18" charset="0"/>
              </a:rPr>
              <a:t>({C</a:t>
            </a:r>
            <a:r>
              <a:rPr lang="en-US" altLang="zh-CN" sz="2400" b="0" baseline="-25000" dirty="0" smtClean="0">
                <a:latin typeface="Times New Roman" pitchFamily="18" charset="0"/>
              </a:rPr>
              <a:t>2</a:t>
            </a:r>
            <a:r>
              <a:rPr lang="en-US" altLang="zh-CN" sz="2400" b="0" dirty="0" smtClean="0">
                <a:latin typeface="Times New Roman" pitchFamily="18" charset="0"/>
              </a:rPr>
              <a:t>σ}-{L</a:t>
            </a:r>
            <a:r>
              <a:rPr lang="en-US" altLang="zh-CN" sz="2400" b="0" baseline="-25000" dirty="0" smtClean="0">
                <a:latin typeface="Times New Roman" pitchFamily="18" charset="0"/>
              </a:rPr>
              <a:t>2</a:t>
            </a:r>
            <a:r>
              <a:rPr lang="en-US" altLang="zh-CN" sz="2400" b="0" dirty="0" smtClean="0">
                <a:latin typeface="Times New Roman" pitchFamily="18" charset="0"/>
              </a:rPr>
              <a:t>σ})</a:t>
            </a:r>
          </a:p>
          <a:p>
            <a:pPr marL="0" indent="0">
              <a:lnSpc>
                <a:spcPct val="120000"/>
              </a:lnSpc>
              <a:spcBef>
                <a:spcPts val="1200"/>
              </a:spcBef>
              <a:buNone/>
            </a:pPr>
            <a:r>
              <a:rPr lang="en-US" altLang="zh-CN" sz="2400" b="0" dirty="0" smtClean="0">
                <a:latin typeface="Times New Roman" pitchFamily="18" charset="0"/>
              </a:rPr>
              <a:t>              </a:t>
            </a:r>
            <a:r>
              <a:rPr lang="en-US" altLang="zh-CN" sz="2400" b="0" dirty="0">
                <a:latin typeface="Times New Roman" pitchFamily="18" charset="0"/>
              </a:rPr>
              <a:t>=({P(a), R(x)}-{P(a)})</a:t>
            </a:r>
            <a:r>
              <a:rPr lang="en-US" altLang="zh-CN" sz="2400" b="0" dirty="0">
                <a:latin typeface="Times New Roman" pitchFamily="18" charset="0"/>
                <a:ea typeface="Batang" pitchFamily="18" charset="-127"/>
              </a:rPr>
              <a:t>∪</a:t>
            </a:r>
            <a:r>
              <a:rPr lang="en-US" altLang="zh-CN" sz="2400" b="0" dirty="0">
                <a:latin typeface="Times New Roman" pitchFamily="18" charset="0"/>
              </a:rPr>
              <a:t>({﹁P(a), Q(b)}-{﹁P(a)})</a:t>
            </a:r>
          </a:p>
          <a:p>
            <a:pPr marL="0" indent="0">
              <a:lnSpc>
                <a:spcPct val="120000"/>
              </a:lnSpc>
              <a:spcBef>
                <a:spcPts val="1200"/>
              </a:spcBef>
              <a:buNone/>
            </a:pPr>
            <a:r>
              <a:rPr lang="en-US" altLang="zh-CN" sz="2400" b="0" dirty="0">
                <a:latin typeface="Times New Roman" pitchFamily="18" charset="0"/>
              </a:rPr>
              <a:t>              =({R(x)})</a:t>
            </a:r>
            <a:r>
              <a:rPr lang="en-US" altLang="zh-CN" sz="2400" b="0" dirty="0">
                <a:latin typeface="Times New Roman" pitchFamily="18" charset="0"/>
                <a:ea typeface="Batang" pitchFamily="18" charset="-127"/>
              </a:rPr>
              <a:t>∪</a:t>
            </a:r>
            <a:r>
              <a:rPr lang="en-US" altLang="zh-CN" sz="2400" b="0" dirty="0">
                <a:latin typeface="Times New Roman" pitchFamily="18" charset="0"/>
              </a:rPr>
              <a:t>({Q(b</a:t>
            </a:r>
            <a:r>
              <a:rPr lang="en-US" altLang="zh-CN" sz="2400" b="0" dirty="0" smtClean="0">
                <a:latin typeface="Times New Roman" pitchFamily="18" charset="0"/>
              </a:rPr>
              <a:t>)})</a:t>
            </a:r>
          </a:p>
          <a:p>
            <a:pPr marL="0" indent="0">
              <a:lnSpc>
                <a:spcPct val="120000"/>
              </a:lnSpc>
              <a:spcBef>
                <a:spcPts val="1200"/>
              </a:spcBef>
              <a:buNone/>
            </a:pPr>
            <a:r>
              <a:rPr lang="en-US" altLang="zh-CN" sz="2400" b="0" dirty="0"/>
              <a:t> </a:t>
            </a:r>
            <a:r>
              <a:rPr lang="en-US" altLang="zh-CN" sz="2400" b="0" dirty="0" smtClean="0"/>
              <a:t>             </a:t>
            </a:r>
            <a:r>
              <a:rPr lang="en-US" altLang="zh-CN" sz="2400" b="0" dirty="0" smtClean="0">
                <a:latin typeface="Times New Roman" pitchFamily="18" charset="0"/>
              </a:rPr>
              <a:t>= </a:t>
            </a:r>
            <a:r>
              <a:rPr lang="en-US" altLang="zh-CN" sz="2400" b="0" dirty="0">
                <a:latin typeface="Times New Roman" pitchFamily="18" charset="0"/>
              </a:rPr>
              <a:t>{R(x), Q(b)} </a:t>
            </a:r>
          </a:p>
          <a:p>
            <a:pPr marL="0" indent="0">
              <a:lnSpc>
                <a:spcPct val="120000"/>
              </a:lnSpc>
              <a:spcBef>
                <a:spcPts val="1200"/>
              </a:spcBef>
              <a:buNone/>
            </a:pPr>
            <a:r>
              <a:rPr lang="en-US" altLang="zh-CN" sz="2400" b="0" dirty="0">
                <a:latin typeface="Times New Roman" pitchFamily="18" charset="0"/>
              </a:rPr>
              <a:t>              =R(x)∨Q(b</a:t>
            </a:r>
            <a:r>
              <a:rPr lang="en-US" altLang="zh-CN" sz="2400" b="0" dirty="0" smtClean="0">
                <a:latin typeface="Times New Roman" pitchFamily="18" charset="0"/>
              </a:rPr>
              <a:t>)</a:t>
            </a:r>
            <a:endParaRPr lang="en-US" altLang="zh-CN" sz="2400" b="0" dirty="0">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extLst>
      <p:ext uri="{BB962C8B-B14F-4D97-AF65-F5344CB8AC3E}">
        <p14:creationId xmlns:p14="http://schemas.microsoft.com/office/powerpoint/2010/main" xmlns="" val="9800306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Rectangle 3"/>
          <p:cNvSpPr>
            <a:spLocks noGrp="1" noChangeArrowheads="1"/>
          </p:cNvSpPr>
          <p:nvPr>
            <p:ph type="body" idx="1"/>
          </p:nvPr>
        </p:nvSpPr>
        <p:spPr>
          <a:xfrm>
            <a:off x="682873" y="1197546"/>
            <a:ext cx="7921575" cy="4463702"/>
          </a:xfrm>
        </p:spPr>
        <p:txBody>
          <a:bodyPr/>
          <a:lstStyle/>
          <a:p>
            <a:pPr marL="0" indent="0">
              <a:lnSpc>
                <a:spcPct val="120000"/>
              </a:lnSpc>
              <a:spcBef>
                <a:spcPts val="1200"/>
              </a:spcBef>
              <a:buNone/>
            </a:pPr>
            <a:r>
              <a:rPr lang="zh-CN" altLang="en-US" sz="2400" b="1" dirty="0" smtClean="0">
                <a:solidFill>
                  <a:srgbClr val="00B050"/>
                </a:solidFill>
                <a:latin typeface="Times New Roman" pitchFamily="18" charset="0"/>
              </a:rPr>
              <a:t>例</a:t>
            </a:r>
            <a:r>
              <a:rPr lang="en-US" altLang="zh-CN" sz="2400" b="1" dirty="0" smtClean="0">
                <a:solidFill>
                  <a:srgbClr val="00B050"/>
                </a:solidFill>
                <a:latin typeface="Times New Roman" pitchFamily="18" charset="0"/>
              </a:rPr>
              <a:t>  </a:t>
            </a:r>
            <a:r>
              <a:rPr lang="zh-CN" altLang="en-US" sz="2400" b="1" dirty="0" smtClean="0">
                <a:solidFill>
                  <a:srgbClr val="00B050"/>
                </a:solidFill>
                <a:latin typeface="Times New Roman" pitchFamily="18" charset="0"/>
              </a:rPr>
              <a:t>设</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1</a:t>
            </a:r>
            <a:r>
              <a:rPr lang="en-US" altLang="zh-CN" sz="2400" b="1" dirty="0">
                <a:solidFill>
                  <a:srgbClr val="00B050"/>
                </a:solidFill>
                <a:latin typeface="Times New Roman" pitchFamily="18" charset="0"/>
              </a:rPr>
              <a:t>=P(x)∨Q(a)</a:t>
            </a:r>
            <a:r>
              <a:rPr lang="zh-CN" altLang="en-US" sz="2400" b="1" dirty="0">
                <a:solidFill>
                  <a:srgbClr val="00B050"/>
                </a:solidFill>
                <a:latin typeface="Times New Roman" pitchFamily="18" charset="0"/>
              </a:rPr>
              <a:t>，</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2</a:t>
            </a:r>
            <a:r>
              <a:rPr lang="en-US" altLang="zh-CN" sz="2400" b="1" dirty="0">
                <a:solidFill>
                  <a:srgbClr val="00B050"/>
                </a:solidFill>
                <a:latin typeface="Times New Roman" pitchFamily="18" charset="0"/>
              </a:rPr>
              <a:t>=﹁P(b)∨R(x) </a:t>
            </a:r>
            <a:r>
              <a:rPr lang="zh-CN" altLang="en-US" sz="2400" b="1" dirty="0">
                <a:solidFill>
                  <a:srgbClr val="00B050"/>
                </a:solidFill>
                <a:latin typeface="Times New Roman" pitchFamily="18" charset="0"/>
              </a:rPr>
              <a:t>，求 </a:t>
            </a:r>
            <a:r>
              <a:rPr lang="en-US" altLang="zh-CN" sz="2400" b="1" dirty="0">
                <a:solidFill>
                  <a:srgbClr val="00B050"/>
                </a:solidFill>
                <a:latin typeface="Times New Roman" pitchFamily="18" charset="0"/>
              </a:rPr>
              <a:t>C</a:t>
            </a:r>
            <a:r>
              <a:rPr lang="en-US" altLang="zh-CN" sz="2400" b="1" baseline="-25000" dirty="0">
                <a:solidFill>
                  <a:srgbClr val="00B050"/>
                </a:solidFill>
                <a:latin typeface="Times New Roman" pitchFamily="18" charset="0"/>
              </a:rPr>
              <a:t>12</a:t>
            </a:r>
          </a:p>
          <a:p>
            <a:pPr marL="0" indent="0">
              <a:lnSpc>
                <a:spcPct val="120000"/>
              </a:lnSpc>
              <a:spcBef>
                <a:spcPts val="2400"/>
              </a:spcBef>
              <a:buNone/>
            </a:pPr>
            <a:r>
              <a:rPr lang="zh-CN" altLang="en-US" sz="2400" b="0" dirty="0" smtClean="0">
                <a:latin typeface="Times New Roman" pitchFamily="18" charset="0"/>
              </a:rPr>
              <a:t>解</a:t>
            </a:r>
            <a:r>
              <a:rPr lang="zh-CN" altLang="en-US" sz="2400" b="0" dirty="0">
                <a:latin typeface="Times New Roman" pitchFamily="18" charset="0"/>
              </a:rPr>
              <a:t>：由于</a:t>
            </a:r>
            <a:r>
              <a:rPr lang="en-US" altLang="zh-CN" sz="2400" b="0" dirty="0">
                <a:latin typeface="Times New Roman" pitchFamily="18" charset="0"/>
              </a:rPr>
              <a:t>C</a:t>
            </a:r>
            <a:r>
              <a:rPr lang="en-US" altLang="zh-CN" sz="2400" b="0" baseline="-25000" dirty="0">
                <a:latin typeface="Times New Roman" pitchFamily="18" charset="0"/>
              </a:rPr>
              <a:t>1</a:t>
            </a:r>
            <a:r>
              <a:rPr lang="zh-CN" altLang="en-US" sz="2400" b="0" dirty="0">
                <a:latin typeface="Times New Roman" pitchFamily="18" charset="0"/>
              </a:rPr>
              <a:t>和</a:t>
            </a:r>
            <a:r>
              <a:rPr lang="en-US" altLang="zh-CN" sz="2400" b="0" dirty="0">
                <a:latin typeface="Times New Roman" pitchFamily="18" charset="0"/>
              </a:rPr>
              <a:t>C</a:t>
            </a:r>
            <a:r>
              <a:rPr lang="en-US" altLang="zh-CN" sz="2400" b="0" baseline="-25000" dirty="0">
                <a:latin typeface="Times New Roman" pitchFamily="18" charset="0"/>
              </a:rPr>
              <a:t>2</a:t>
            </a:r>
            <a:r>
              <a:rPr lang="zh-CN" altLang="en-US" sz="2400" b="0" dirty="0">
                <a:latin typeface="Times New Roman" pitchFamily="18" charset="0"/>
              </a:rPr>
              <a:t>有相同的变元</a:t>
            </a:r>
            <a:r>
              <a:rPr lang="en-US" altLang="zh-CN" sz="2400" b="0" dirty="0">
                <a:latin typeface="Times New Roman" pitchFamily="18" charset="0"/>
              </a:rPr>
              <a:t>x</a:t>
            </a:r>
            <a:r>
              <a:rPr lang="zh-CN" altLang="en-US" sz="2400" b="0" dirty="0">
                <a:latin typeface="Times New Roman" pitchFamily="18" charset="0"/>
              </a:rPr>
              <a:t>，不符合定义</a:t>
            </a:r>
            <a:r>
              <a:rPr lang="en-US" altLang="zh-CN" sz="2400" b="0" dirty="0">
                <a:latin typeface="Times New Roman" pitchFamily="18" charset="0"/>
              </a:rPr>
              <a:t>3.20</a:t>
            </a:r>
            <a:r>
              <a:rPr lang="zh-CN" altLang="en-US" sz="2400" b="0" dirty="0">
                <a:latin typeface="Times New Roman" pitchFamily="18" charset="0"/>
              </a:rPr>
              <a:t>的要求。为了进行归结，</a:t>
            </a:r>
            <a:r>
              <a:rPr lang="zh-CN" altLang="en-US" sz="2400" b="0" dirty="0">
                <a:solidFill>
                  <a:srgbClr val="0000FF"/>
                </a:solidFill>
                <a:latin typeface="Times New Roman" pitchFamily="18" charset="0"/>
              </a:rPr>
              <a:t>需要修改</a:t>
            </a:r>
            <a:r>
              <a:rPr lang="en-US" altLang="zh-CN" sz="2400" b="0" dirty="0">
                <a:solidFill>
                  <a:srgbClr val="0000FF"/>
                </a:solidFill>
                <a:latin typeface="Times New Roman" pitchFamily="18" charset="0"/>
              </a:rPr>
              <a:t>C</a:t>
            </a:r>
            <a:r>
              <a:rPr lang="en-US" altLang="zh-CN" sz="2400" b="0" baseline="-25000" dirty="0">
                <a:solidFill>
                  <a:srgbClr val="0000FF"/>
                </a:solidFill>
                <a:latin typeface="Times New Roman" pitchFamily="18" charset="0"/>
              </a:rPr>
              <a:t>2</a:t>
            </a:r>
            <a:r>
              <a:rPr lang="zh-CN" altLang="en-US" sz="2400" b="0" dirty="0">
                <a:solidFill>
                  <a:srgbClr val="0000FF"/>
                </a:solidFill>
                <a:latin typeface="Times New Roman" pitchFamily="18" charset="0"/>
              </a:rPr>
              <a:t>中变元的名字</a:t>
            </a:r>
            <a:r>
              <a:rPr lang="zh-CN" altLang="en-US" sz="2400" b="0" dirty="0">
                <a:latin typeface="Times New Roman" pitchFamily="18" charset="0"/>
              </a:rPr>
              <a:t>，令</a:t>
            </a:r>
            <a:r>
              <a:rPr lang="en-US" altLang="zh-CN" sz="2400" b="0" dirty="0">
                <a:latin typeface="Times New Roman" pitchFamily="18" charset="0"/>
              </a:rPr>
              <a:t>C</a:t>
            </a:r>
            <a:r>
              <a:rPr lang="en-US" altLang="zh-CN" sz="2400" b="0" baseline="-25000" dirty="0">
                <a:latin typeface="Times New Roman" pitchFamily="18" charset="0"/>
              </a:rPr>
              <a:t>2</a:t>
            </a:r>
            <a:r>
              <a:rPr lang="en-US" altLang="zh-CN" sz="2400" b="0" dirty="0">
                <a:latin typeface="Times New Roman" pitchFamily="18" charset="0"/>
              </a:rPr>
              <a:t>=﹁P(b)∨R(y)</a:t>
            </a:r>
            <a:r>
              <a:rPr lang="zh-CN" altLang="en-US" sz="2400" b="0" dirty="0">
                <a:latin typeface="Times New Roman" pitchFamily="18" charset="0"/>
              </a:rPr>
              <a:t>。此时</a:t>
            </a:r>
            <a:r>
              <a:rPr lang="en-US" altLang="zh-CN" sz="2400" b="0" dirty="0">
                <a:latin typeface="Times New Roman" pitchFamily="18" charset="0"/>
              </a:rPr>
              <a:t>L</a:t>
            </a:r>
            <a:r>
              <a:rPr lang="en-US" altLang="zh-CN" sz="2400" b="0" baseline="-25000" dirty="0">
                <a:latin typeface="Times New Roman" pitchFamily="18" charset="0"/>
              </a:rPr>
              <a:t>1</a:t>
            </a:r>
            <a:r>
              <a:rPr lang="en-US" altLang="zh-CN" sz="2400" b="0" dirty="0">
                <a:latin typeface="Times New Roman" pitchFamily="18" charset="0"/>
              </a:rPr>
              <a:t>= P(x), L</a:t>
            </a:r>
            <a:r>
              <a:rPr lang="en-US" altLang="zh-CN" sz="2400" b="0" baseline="-25000" dirty="0">
                <a:latin typeface="Times New Roman" pitchFamily="18" charset="0"/>
              </a:rPr>
              <a:t>2 </a:t>
            </a:r>
            <a:r>
              <a:rPr lang="en-US" altLang="zh-CN" sz="2400" b="0" dirty="0">
                <a:latin typeface="Times New Roman" pitchFamily="18" charset="0"/>
              </a:rPr>
              <a:t>=﹁P(b)</a:t>
            </a:r>
            <a:r>
              <a:rPr lang="zh-CN" altLang="en-US" sz="2400" b="0" dirty="0">
                <a:latin typeface="Times New Roman" pitchFamily="18" charset="0"/>
              </a:rPr>
              <a:t>，</a:t>
            </a:r>
            <a:r>
              <a:rPr lang="en-US" altLang="zh-CN" sz="2400" b="0" dirty="0">
                <a:latin typeface="Times New Roman" pitchFamily="18" charset="0"/>
              </a:rPr>
              <a:t>L</a:t>
            </a:r>
            <a:r>
              <a:rPr lang="en-US" altLang="zh-CN" sz="2400" b="0" baseline="-25000" dirty="0">
                <a:latin typeface="Times New Roman" pitchFamily="18" charset="0"/>
              </a:rPr>
              <a:t>1</a:t>
            </a:r>
            <a:r>
              <a:rPr lang="zh-CN" altLang="en-US" sz="2400" b="0" dirty="0">
                <a:latin typeface="Times New Roman" pitchFamily="18" charset="0"/>
              </a:rPr>
              <a:t>和</a:t>
            </a:r>
            <a:r>
              <a:rPr lang="en-US" altLang="zh-CN" sz="2400" b="0" dirty="0">
                <a:latin typeface="Times New Roman" pitchFamily="18" charset="0"/>
              </a:rPr>
              <a:t>L</a:t>
            </a:r>
            <a:r>
              <a:rPr lang="en-US" altLang="zh-CN" sz="2400" b="0" baseline="-25000" dirty="0">
                <a:latin typeface="Times New Roman" pitchFamily="18" charset="0"/>
              </a:rPr>
              <a:t>2</a:t>
            </a:r>
            <a:r>
              <a:rPr lang="zh-CN" altLang="en-US" sz="2400" b="0" dirty="0">
                <a:latin typeface="Times New Roman" pitchFamily="18" charset="0"/>
              </a:rPr>
              <a:t>的最一般合一是</a:t>
            </a:r>
            <a:r>
              <a:rPr lang="en-US" altLang="zh-CN" sz="2400" b="0" dirty="0">
                <a:latin typeface="Times New Roman" pitchFamily="18" charset="0"/>
              </a:rPr>
              <a:t>σ={b/x}</a:t>
            </a:r>
            <a:r>
              <a:rPr lang="zh-CN" altLang="en-US" sz="2400" b="0" dirty="0">
                <a:latin typeface="Times New Roman" pitchFamily="18" charset="0"/>
              </a:rPr>
              <a:t>。则有</a:t>
            </a:r>
          </a:p>
          <a:p>
            <a:pPr marL="0" indent="0">
              <a:lnSpc>
                <a:spcPct val="120000"/>
              </a:lnSpc>
              <a:spcBef>
                <a:spcPts val="1200"/>
              </a:spcBef>
              <a:buNone/>
            </a:pPr>
            <a:r>
              <a:rPr lang="zh-CN" altLang="en-US" sz="2400" b="0" dirty="0">
                <a:latin typeface="Times New Roman" pitchFamily="18" charset="0"/>
              </a:rPr>
              <a:t>      </a:t>
            </a:r>
            <a:r>
              <a:rPr lang="en-US" altLang="zh-CN" sz="2400" b="0" dirty="0">
                <a:latin typeface="Times New Roman" pitchFamily="18" charset="0"/>
              </a:rPr>
              <a:t>C</a:t>
            </a:r>
            <a:r>
              <a:rPr lang="en-US" altLang="zh-CN" sz="2400" b="0" baseline="-25000" dirty="0">
                <a:latin typeface="Times New Roman" pitchFamily="18" charset="0"/>
              </a:rPr>
              <a:t>12</a:t>
            </a:r>
            <a:r>
              <a:rPr lang="en-US" altLang="zh-CN" sz="2400" b="0" dirty="0">
                <a:latin typeface="Times New Roman" pitchFamily="18" charset="0"/>
              </a:rPr>
              <a:t>=( {C</a:t>
            </a:r>
            <a:r>
              <a:rPr lang="en-US" altLang="zh-CN" sz="2400" b="0" baseline="-25000" dirty="0">
                <a:latin typeface="Times New Roman" pitchFamily="18" charset="0"/>
              </a:rPr>
              <a:t>1</a:t>
            </a:r>
            <a:r>
              <a:rPr lang="en-US" altLang="zh-CN" sz="2400" b="0" dirty="0">
                <a:latin typeface="Times New Roman" pitchFamily="18" charset="0"/>
              </a:rPr>
              <a:t>σ}-{L</a:t>
            </a:r>
            <a:r>
              <a:rPr lang="en-US" altLang="zh-CN" sz="2400" b="0" baseline="-25000" dirty="0">
                <a:latin typeface="Times New Roman" pitchFamily="18" charset="0"/>
              </a:rPr>
              <a:t>1</a:t>
            </a:r>
            <a:r>
              <a:rPr lang="en-US" altLang="zh-CN" sz="2400" b="0" dirty="0">
                <a:latin typeface="Times New Roman" pitchFamily="18" charset="0"/>
              </a:rPr>
              <a:t>σ})</a:t>
            </a:r>
            <a:r>
              <a:rPr lang="en-US" altLang="zh-CN" sz="2400" b="0" dirty="0">
                <a:latin typeface="Times New Roman" pitchFamily="18" charset="0"/>
                <a:ea typeface="Batang" pitchFamily="18" charset="-127"/>
              </a:rPr>
              <a:t>∪</a:t>
            </a:r>
            <a:r>
              <a:rPr lang="en-US" altLang="zh-CN" sz="2400" b="0" dirty="0">
                <a:latin typeface="Times New Roman" pitchFamily="18" charset="0"/>
              </a:rPr>
              <a:t> ({C</a:t>
            </a:r>
            <a:r>
              <a:rPr lang="en-US" altLang="zh-CN" sz="2400" b="0" baseline="-25000" dirty="0">
                <a:latin typeface="Times New Roman" pitchFamily="18" charset="0"/>
              </a:rPr>
              <a:t>2</a:t>
            </a:r>
            <a:r>
              <a:rPr lang="en-US" altLang="zh-CN" sz="2400" b="0" dirty="0">
                <a:latin typeface="Times New Roman" pitchFamily="18" charset="0"/>
              </a:rPr>
              <a:t>σ}-{L</a:t>
            </a:r>
            <a:r>
              <a:rPr lang="en-US" altLang="zh-CN" sz="2400" b="0" baseline="-25000" dirty="0">
                <a:latin typeface="Times New Roman" pitchFamily="18" charset="0"/>
              </a:rPr>
              <a:t>2</a:t>
            </a:r>
            <a:r>
              <a:rPr lang="en-US" altLang="zh-CN" sz="2400" b="0" dirty="0">
                <a:latin typeface="Times New Roman" pitchFamily="18" charset="0"/>
              </a:rPr>
              <a:t>σ})</a:t>
            </a:r>
          </a:p>
          <a:p>
            <a:pPr marL="0" indent="0">
              <a:lnSpc>
                <a:spcPct val="120000"/>
              </a:lnSpc>
              <a:spcBef>
                <a:spcPts val="600"/>
              </a:spcBef>
              <a:buNone/>
            </a:pPr>
            <a:r>
              <a:rPr lang="en-US" altLang="zh-CN" sz="2400" b="0" dirty="0">
                <a:latin typeface="Times New Roman" pitchFamily="18" charset="0"/>
              </a:rPr>
              <a:t>            =({P(b), Q(a)}-{P(b)}) </a:t>
            </a:r>
            <a:r>
              <a:rPr lang="en-US" altLang="zh-CN" sz="2400" b="0" dirty="0">
                <a:latin typeface="Times New Roman" pitchFamily="18" charset="0"/>
                <a:ea typeface="Batang" pitchFamily="18" charset="-127"/>
              </a:rPr>
              <a:t>∪ </a:t>
            </a:r>
            <a:r>
              <a:rPr lang="en-US" altLang="zh-CN" sz="2400" b="0" dirty="0">
                <a:latin typeface="Times New Roman" pitchFamily="18" charset="0"/>
              </a:rPr>
              <a:t>({﹁P(b), R(y)}-{﹁P(b)})</a:t>
            </a:r>
          </a:p>
          <a:p>
            <a:pPr marL="0" indent="0">
              <a:lnSpc>
                <a:spcPct val="120000"/>
              </a:lnSpc>
              <a:spcBef>
                <a:spcPts val="600"/>
              </a:spcBef>
              <a:buNone/>
            </a:pPr>
            <a:r>
              <a:rPr lang="en-US" altLang="zh-CN" sz="2400" b="0" dirty="0">
                <a:latin typeface="Times New Roman" pitchFamily="18" charset="0"/>
              </a:rPr>
              <a:t>            =({Q(a)}) </a:t>
            </a:r>
            <a:r>
              <a:rPr lang="en-US" altLang="zh-CN" sz="2400" b="0" dirty="0">
                <a:latin typeface="Times New Roman" pitchFamily="18" charset="0"/>
                <a:ea typeface="Batang" pitchFamily="18" charset="-127"/>
              </a:rPr>
              <a:t>∪ </a:t>
            </a:r>
            <a:r>
              <a:rPr lang="en-US" altLang="zh-CN" sz="2400" b="0" dirty="0">
                <a:latin typeface="Times New Roman" pitchFamily="18" charset="0"/>
              </a:rPr>
              <a:t>({R(y</a:t>
            </a:r>
            <a:r>
              <a:rPr lang="en-US" altLang="zh-CN" sz="2400" b="0" dirty="0" smtClean="0">
                <a:latin typeface="Times New Roman" pitchFamily="18" charset="0"/>
              </a:rPr>
              <a:t>)})</a:t>
            </a:r>
          </a:p>
          <a:p>
            <a:pPr marL="0" indent="0">
              <a:lnSpc>
                <a:spcPct val="120000"/>
              </a:lnSpc>
              <a:spcBef>
                <a:spcPts val="600"/>
              </a:spcBef>
              <a:buNone/>
            </a:pPr>
            <a:r>
              <a:rPr lang="en-US" altLang="zh-CN" sz="2400" b="0" dirty="0"/>
              <a:t> </a:t>
            </a:r>
            <a:r>
              <a:rPr lang="en-US" altLang="zh-CN" sz="2400" b="0" dirty="0" smtClean="0"/>
              <a:t>           </a:t>
            </a:r>
            <a:r>
              <a:rPr lang="en-US" altLang="zh-CN" sz="2400" b="0" dirty="0" smtClean="0">
                <a:latin typeface="Times New Roman" pitchFamily="18" charset="0"/>
              </a:rPr>
              <a:t>= </a:t>
            </a:r>
            <a:r>
              <a:rPr lang="en-US" altLang="zh-CN" sz="2400" b="0" dirty="0">
                <a:latin typeface="Times New Roman" pitchFamily="18" charset="0"/>
              </a:rPr>
              <a:t>{Q(a), R(y)}</a:t>
            </a:r>
          </a:p>
          <a:p>
            <a:pPr marL="0" indent="0">
              <a:lnSpc>
                <a:spcPct val="120000"/>
              </a:lnSpc>
              <a:spcBef>
                <a:spcPts val="600"/>
              </a:spcBef>
              <a:buNone/>
            </a:pPr>
            <a:r>
              <a:rPr lang="en-US" altLang="zh-CN" sz="2400" b="0" dirty="0">
                <a:latin typeface="Times New Roman" pitchFamily="18" charset="0"/>
              </a:rPr>
              <a:t>            =Q(a)</a:t>
            </a:r>
            <a:r>
              <a:rPr lang="en-US" altLang="zh-CN" sz="2400" b="0" dirty="0">
                <a:latin typeface="Times New Roman" pitchFamily="18" charset="0"/>
                <a:ea typeface="Batang" pitchFamily="18" charset="-127"/>
              </a:rPr>
              <a:t>∨</a:t>
            </a:r>
            <a:r>
              <a:rPr lang="en-US" altLang="zh-CN" sz="2400" b="0" dirty="0">
                <a:latin typeface="Times New Roman" pitchFamily="18" charset="0"/>
              </a:rPr>
              <a:t>R(y)</a:t>
            </a: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extLst>
      <p:ext uri="{BB962C8B-B14F-4D97-AF65-F5344CB8AC3E}">
        <p14:creationId xmlns:p14="http://schemas.microsoft.com/office/powerpoint/2010/main" xmlns="" val="19654400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9" name="Rectangle 3"/>
          <p:cNvSpPr>
            <a:spLocks noGrp="1" noChangeArrowheads="1"/>
          </p:cNvSpPr>
          <p:nvPr>
            <p:ph type="body" idx="1"/>
          </p:nvPr>
        </p:nvSpPr>
        <p:spPr>
          <a:xfrm>
            <a:off x="179388" y="1196975"/>
            <a:ext cx="8785225" cy="5472113"/>
          </a:xfrm>
        </p:spPr>
        <p:txBody>
          <a:bodyPr/>
          <a:lstStyle/>
          <a:p>
            <a:pPr marL="400050" lvl="1" indent="0">
              <a:lnSpc>
                <a:spcPct val="150000"/>
              </a:lnSpc>
              <a:buNone/>
            </a:pPr>
            <a:r>
              <a:rPr lang="zh-CN" altLang="en-US" sz="2800" b="1" dirty="0" smtClean="0">
                <a:solidFill>
                  <a:srgbClr val="006600"/>
                </a:solidFill>
                <a:latin typeface="Times New Roman" pitchFamily="18" charset="0"/>
              </a:rPr>
              <a:t>例  </a:t>
            </a:r>
            <a:r>
              <a:rPr lang="zh-CN" altLang="en-US" sz="2800" b="1" dirty="0" smtClean="0">
                <a:solidFill>
                  <a:srgbClr val="0000CC"/>
                </a:solidFill>
                <a:latin typeface="Times New Roman" pitchFamily="18" charset="0"/>
              </a:rPr>
              <a:t>设</a:t>
            </a:r>
            <a:r>
              <a:rPr lang="en-US" altLang="zh-CN" sz="2800" b="1" dirty="0">
                <a:solidFill>
                  <a:srgbClr val="0000CC"/>
                </a:solidFill>
                <a:latin typeface="Times New Roman" pitchFamily="18" charset="0"/>
              </a:rPr>
              <a:t>C</a:t>
            </a:r>
            <a:r>
              <a:rPr lang="en-US" altLang="zh-CN" sz="2800" b="1" baseline="-25000" dirty="0">
                <a:solidFill>
                  <a:srgbClr val="0000CC"/>
                </a:solidFill>
                <a:latin typeface="Times New Roman" pitchFamily="18" charset="0"/>
              </a:rPr>
              <a:t>1</a:t>
            </a:r>
            <a:r>
              <a:rPr lang="en-US" altLang="zh-CN" sz="2800" b="1" dirty="0">
                <a:solidFill>
                  <a:srgbClr val="0000CC"/>
                </a:solidFill>
                <a:latin typeface="Times New Roman" pitchFamily="18" charset="0"/>
              </a:rPr>
              <a:t>=P(x)∨﹁Q(b)</a:t>
            </a:r>
            <a:r>
              <a:rPr lang="zh-CN" altLang="en-US" sz="2800" b="1" dirty="0">
                <a:solidFill>
                  <a:srgbClr val="0000CC"/>
                </a:solidFill>
                <a:latin typeface="Times New Roman" pitchFamily="18" charset="0"/>
              </a:rPr>
              <a:t>，</a:t>
            </a:r>
            <a:r>
              <a:rPr lang="en-US" altLang="zh-CN" sz="2800" b="1" dirty="0">
                <a:solidFill>
                  <a:srgbClr val="0000CC"/>
                </a:solidFill>
                <a:latin typeface="Times New Roman" pitchFamily="18" charset="0"/>
              </a:rPr>
              <a:t>C</a:t>
            </a:r>
            <a:r>
              <a:rPr lang="en-US" altLang="zh-CN" sz="2800" b="1" baseline="-25000" dirty="0">
                <a:solidFill>
                  <a:srgbClr val="0000CC"/>
                </a:solidFill>
                <a:latin typeface="Times New Roman" pitchFamily="18" charset="0"/>
              </a:rPr>
              <a:t>2</a:t>
            </a:r>
            <a:r>
              <a:rPr lang="en-US" altLang="zh-CN" sz="2800" b="1" dirty="0" smtClean="0">
                <a:solidFill>
                  <a:srgbClr val="0000CC"/>
                </a:solidFill>
                <a:latin typeface="Times New Roman" pitchFamily="18" charset="0"/>
              </a:rPr>
              <a:t>=﹁P(a</a:t>
            </a:r>
            <a:r>
              <a:rPr lang="en-US" altLang="zh-CN" sz="2800" b="1" dirty="0">
                <a:solidFill>
                  <a:srgbClr val="0000CC"/>
                </a:solidFill>
                <a:latin typeface="Times New Roman" pitchFamily="18" charset="0"/>
              </a:rPr>
              <a:t>)∨Q(y)∨R(z)</a:t>
            </a:r>
          </a:p>
          <a:p>
            <a:pPr marL="400050" lvl="1" indent="0">
              <a:lnSpc>
                <a:spcPct val="150000"/>
              </a:lnSpc>
              <a:buNone/>
            </a:pPr>
            <a:r>
              <a:rPr lang="en-US" altLang="zh-CN" sz="2800" b="0" dirty="0">
                <a:latin typeface="Times New Roman" pitchFamily="18" charset="0"/>
              </a:rPr>
              <a:t>     </a:t>
            </a:r>
            <a:r>
              <a:rPr lang="zh-CN" altLang="en-US" sz="2800" b="0" dirty="0">
                <a:latin typeface="Times New Roman" pitchFamily="18" charset="0"/>
              </a:rPr>
              <a:t>解：对</a:t>
            </a:r>
            <a:r>
              <a:rPr lang="en-US" altLang="zh-CN" sz="2800" b="0" dirty="0">
                <a:latin typeface="Times New Roman" pitchFamily="18" charset="0"/>
              </a:rPr>
              <a:t>C</a:t>
            </a:r>
            <a:r>
              <a:rPr lang="en-US" altLang="zh-CN" sz="2800" b="0" baseline="-25000" dirty="0">
                <a:latin typeface="Times New Roman" pitchFamily="18" charset="0"/>
              </a:rPr>
              <a:t>1</a:t>
            </a:r>
            <a:r>
              <a:rPr lang="zh-CN" altLang="en-US" sz="2800" b="0" dirty="0">
                <a:latin typeface="Times New Roman" pitchFamily="18" charset="0"/>
              </a:rPr>
              <a:t>和</a:t>
            </a:r>
            <a:r>
              <a:rPr lang="en-US" altLang="zh-CN" sz="2800" b="0" dirty="0">
                <a:latin typeface="Times New Roman" pitchFamily="18" charset="0"/>
              </a:rPr>
              <a:t>C</a:t>
            </a:r>
            <a:r>
              <a:rPr lang="en-US" altLang="zh-CN" sz="2800" b="0" baseline="-25000" dirty="0">
                <a:latin typeface="Times New Roman" pitchFamily="18" charset="0"/>
              </a:rPr>
              <a:t>2</a:t>
            </a:r>
            <a:r>
              <a:rPr lang="zh-CN" altLang="en-US" sz="2800" b="0" dirty="0">
                <a:latin typeface="Times New Roman" pitchFamily="18" charset="0"/>
              </a:rPr>
              <a:t>通过最一般合一（</a:t>
            </a:r>
            <a:r>
              <a:rPr lang="en-US" altLang="zh-CN" sz="2800" b="0" dirty="0">
                <a:latin typeface="Times New Roman" pitchFamily="18" charset="0"/>
              </a:rPr>
              <a:t>σ={a/x, b/y}</a:t>
            </a:r>
            <a:r>
              <a:rPr lang="zh-CN" altLang="en-US" sz="2800" b="0" dirty="0">
                <a:latin typeface="Times New Roman" pitchFamily="18" charset="0"/>
              </a:rPr>
              <a:t>）的作用，可以得到两个互补对</a:t>
            </a:r>
            <a:r>
              <a:rPr lang="zh-CN" altLang="en-US" sz="2800" b="0" dirty="0" smtClean="0">
                <a:latin typeface="Times New Roman" pitchFamily="18" charset="0"/>
              </a:rPr>
              <a:t>。</a:t>
            </a:r>
            <a:endParaRPr lang="en-US" altLang="zh-CN" sz="2800" b="0" dirty="0" smtClean="0">
              <a:latin typeface="Times New Roman" pitchFamily="18" charset="0"/>
            </a:endParaRPr>
          </a:p>
          <a:p>
            <a:pPr marL="400050" lvl="1" indent="0">
              <a:lnSpc>
                <a:spcPct val="150000"/>
              </a:lnSpc>
              <a:buNone/>
            </a:pPr>
            <a:endParaRPr lang="zh-CN" altLang="en-US" sz="2800" b="0" dirty="0">
              <a:latin typeface="Times New Roman" pitchFamily="18" charset="0"/>
            </a:endParaRPr>
          </a:p>
          <a:p>
            <a:pPr marL="0" indent="0">
              <a:lnSpc>
                <a:spcPct val="150000"/>
              </a:lnSpc>
              <a:buNone/>
            </a:pPr>
            <a:r>
              <a:rPr lang="zh-CN" altLang="en-US" sz="2400" b="1" dirty="0">
                <a:solidFill>
                  <a:srgbClr val="FF0000"/>
                </a:solidFill>
                <a:latin typeface="Times New Roman" pitchFamily="18" charset="0"/>
              </a:rPr>
              <a:t>    注意：求归结式不能同时消去两个互补对，这样的结果不是二元归结式。如在</a:t>
            </a:r>
            <a:r>
              <a:rPr lang="en-US" altLang="zh-CN" sz="2400" b="1" dirty="0">
                <a:solidFill>
                  <a:srgbClr val="FF0000"/>
                </a:solidFill>
                <a:latin typeface="Times New Roman" pitchFamily="18" charset="0"/>
              </a:rPr>
              <a:t>σ={a/x, b/y}</a:t>
            </a:r>
            <a:r>
              <a:rPr lang="zh-CN" altLang="en-US" sz="2400" b="1" dirty="0">
                <a:solidFill>
                  <a:srgbClr val="FF0000"/>
                </a:solidFill>
                <a:latin typeface="Times New Roman" pitchFamily="18" charset="0"/>
              </a:rPr>
              <a:t>下，若同时消去两个互补对，所得的</a:t>
            </a:r>
            <a:r>
              <a:rPr lang="en-US" altLang="zh-CN" sz="2400" b="1" dirty="0">
                <a:solidFill>
                  <a:srgbClr val="FF0000"/>
                </a:solidFill>
                <a:latin typeface="Times New Roman" pitchFamily="18" charset="0"/>
              </a:rPr>
              <a:t>R(z)</a:t>
            </a:r>
            <a:r>
              <a:rPr lang="zh-CN" altLang="en-US" sz="2400" b="1" dirty="0">
                <a:solidFill>
                  <a:srgbClr val="FF0000"/>
                </a:solidFill>
                <a:latin typeface="Times New Roman" pitchFamily="18" charset="0"/>
              </a:rPr>
              <a:t>不是</a:t>
            </a:r>
            <a:r>
              <a:rPr lang="en-US" altLang="zh-CN" sz="2400" b="1" dirty="0">
                <a:solidFill>
                  <a:srgbClr val="FF0000"/>
                </a:solidFill>
                <a:latin typeface="Times New Roman" pitchFamily="18" charset="0"/>
              </a:rPr>
              <a:t>C</a:t>
            </a:r>
            <a:r>
              <a:rPr lang="en-US" altLang="zh-CN" sz="2400" b="1" baseline="-25000" dirty="0">
                <a:solidFill>
                  <a:srgbClr val="FF0000"/>
                </a:solidFill>
                <a:latin typeface="Times New Roman" pitchFamily="18" charset="0"/>
              </a:rPr>
              <a:t>1</a:t>
            </a:r>
            <a:r>
              <a:rPr lang="zh-CN" altLang="en-US" sz="2400" b="1" dirty="0">
                <a:solidFill>
                  <a:srgbClr val="FF0000"/>
                </a:solidFill>
                <a:latin typeface="Times New Roman" pitchFamily="18" charset="0"/>
              </a:rPr>
              <a:t>和</a:t>
            </a:r>
            <a:r>
              <a:rPr lang="en-US" altLang="zh-CN" sz="2400" b="1" dirty="0">
                <a:solidFill>
                  <a:srgbClr val="FF0000"/>
                </a:solidFill>
                <a:latin typeface="Times New Roman" pitchFamily="18" charset="0"/>
              </a:rPr>
              <a:t>C</a:t>
            </a:r>
            <a:r>
              <a:rPr lang="en-US" altLang="zh-CN" sz="2400" b="1" baseline="-25000" dirty="0">
                <a:solidFill>
                  <a:srgbClr val="FF0000"/>
                </a:solidFill>
                <a:latin typeface="Times New Roman" pitchFamily="18" charset="0"/>
              </a:rPr>
              <a:t>2</a:t>
            </a:r>
            <a:r>
              <a:rPr lang="zh-CN" altLang="en-US" sz="2400" b="1" dirty="0">
                <a:solidFill>
                  <a:srgbClr val="FF0000"/>
                </a:solidFill>
                <a:latin typeface="Times New Roman" pitchFamily="18" charset="0"/>
              </a:rPr>
              <a:t>的二元归结式</a:t>
            </a:r>
            <a:r>
              <a:rPr lang="zh-CN" altLang="en-US" sz="2400" b="1" dirty="0" smtClean="0">
                <a:solidFill>
                  <a:srgbClr val="FF0000"/>
                </a:solidFill>
                <a:latin typeface="Times New Roman" pitchFamily="18" charset="0"/>
              </a:rPr>
              <a:t>。</a:t>
            </a:r>
            <a:endParaRPr lang="zh-CN" altLang="en-US" sz="2400" b="1" dirty="0">
              <a:solidFill>
                <a:srgbClr val="FF0000"/>
              </a:solidFill>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0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0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9" name="Rectangle 3"/>
          <p:cNvSpPr>
            <a:spLocks noGrp="1" noChangeArrowheads="1"/>
          </p:cNvSpPr>
          <p:nvPr>
            <p:ph type="body" idx="1"/>
          </p:nvPr>
        </p:nvSpPr>
        <p:spPr>
          <a:xfrm>
            <a:off x="35496" y="1485007"/>
            <a:ext cx="8785225" cy="4752305"/>
          </a:xfrm>
        </p:spPr>
        <p:txBody>
          <a:bodyPr/>
          <a:lstStyle/>
          <a:p>
            <a:pPr marL="457200" lvl="1" indent="0">
              <a:lnSpc>
                <a:spcPct val="85000"/>
              </a:lnSpc>
              <a:buNone/>
            </a:pPr>
            <a:r>
              <a:rPr lang="zh-CN" altLang="en-US" sz="2200" b="1" dirty="0" smtClean="0">
                <a:solidFill>
                  <a:srgbClr val="006600"/>
                </a:solidFill>
                <a:latin typeface="Times New Roman" pitchFamily="18" charset="0"/>
              </a:rPr>
              <a:t>例</a:t>
            </a:r>
            <a:r>
              <a:rPr lang="en-US" altLang="zh-CN" sz="2200" dirty="0" smtClean="0">
                <a:solidFill>
                  <a:srgbClr val="006600"/>
                </a:solidFill>
              </a:rPr>
              <a:t>: </a:t>
            </a:r>
            <a:r>
              <a:rPr lang="zh-CN" altLang="en-US" sz="2200" b="1" dirty="0" smtClean="0">
                <a:solidFill>
                  <a:srgbClr val="0000CC"/>
                </a:solidFill>
                <a:latin typeface="Times New Roman" pitchFamily="18" charset="0"/>
              </a:rPr>
              <a:t>设</a:t>
            </a:r>
            <a:r>
              <a:rPr lang="en-US" altLang="zh-CN" sz="2200" b="1" dirty="0">
                <a:solidFill>
                  <a:srgbClr val="0000CC"/>
                </a:solidFill>
                <a:latin typeface="Times New Roman" pitchFamily="18" charset="0"/>
              </a:rPr>
              <a:t>C</a:t>
            </a:r>
            <a:r>
              <a:rPr lang="en-US" altLang="zh-CN" sz="2200" b="1" baseline="-25000" dirty="0">
                <a:solidFill>
                  <a:srgbClr val="0000CC"/>
                </a:solidFill>
                <a:latin typeface="Times New Roman" pitchFamily="18" charset="0"/>
              </a:rPr>
              <a:t>1</a:t>
            </a:r>
            <a:r>
              <a:rPr lang="en-US" altLang="zh-CN" sz="2200" b="1" dirty="0">
                <a:solidFill>
                  <a:srgbClr val="0000CC"/>
                </a:solidFill>
                <a:latin typeface="Times New Roman" pitchFamily="18" charset="0"/>
              </a:rPr>
              <a:t>=P(x)∨P(f(a))∨Q(x) </a:t>
            </a:r>
            <a:r>
              <a:rPr lang="zh-CN" altLang="en-US" sz="2200" b="1" dirty="0">
                <a:solidFill>
                  <a:srgbClr val="0000CC"/>
                </a:solidFill>
                <a:latin typeface="Times New Roman" pitchFamily="18" charset="0"/>
              </a:rPr>
              <a:t>，</a:t>
            </a:r>
            <a:r>
              <a:rPr lang="en-US" altLang="zh-CN" sz="2200" b="1" dirty="0">
                <a:solidFill>
                  <a:srgbClr val="0000CC"/>
                </a:solidFill>
                <a:latin typeface="Times New Roman" pitchFamily="18" charset="0"/>
              </a:rPr>
              <a:t>C</a:t>
            </a:r>
            <a:r>
              <a:rPr lang="en-US" altLang="zh-CN" sz="2200" b="1" baseline="-25000" dirty="0">
                <a:solidFill>
                  <a:srgbClr val="0000CC"/>
                </a:solidFill>
                <a:latin typeface="Times New Roman" pitchFamily="18" charset="0"/>
              </a:rPr>
              <a:t>2</a:t>
            </a:r>
            <a:r>
              <a:rPr lang="en-US" altLang="zh-CN" sz="2200" b="1" dirty="0">
                <a:solidFill>
                  <a:srgbClr val="0000CC"/>
                </a:solidFill>
                <a:latin typeface="Times New Roman" pitchFamily="18" charset="0"/>
              </a:rPr>
              <a:t>=﹁P(y)∨R(b)</a:t>
            </a:r>
            <a:r>
              <a:rPr lang="zh-CN" altLang="en-US" sz="2200" b="1" dirty="0">
                <a:solidFill>
                  <a:srgbClr val="0000CC"/>
                </a:solidFill>
                <a:latin typeface="Times New Roman" pitchFamily="18" charset="0"/>
              </a:rPr>
              <a:t>，求</a:t>
            </a:r>
            <a:r>
              <a:rPr lang="en-US" altLang="zh-CN" sz="2200" b="1" dirty="0" smtClean="0">
                <a:solidFill>
                  <a:srgbClr val="0000CC"/>
                </a:solidFill>
                <a:latin typeface="Times New Roman" pitchFamily="18" charset="0"/>
              </a:rPr>
              <a:t>C</a:t>
            </a:r>
            <a:r>
              <a:rPr lang="en-US" altLang="zh-CN" sz="2200" b="1" baseline="-25000" dirty="0" smtClean="0">
                <a:solidFill>
                  <a:srgbClr val="0000CC"/>
                </a:solidFill>
                <a:latin typeface="Times New Roman" pitchFamily="18" charset="0"/>
              </a:rPr>
              <a:t>12</a:t>
            </a:r>
          </a:p>
          <a:p>
            <a:pPr marL="457200" lvl="1" indent="0">
              <a:lnSpc>
                <a:spcPct val="85000"/>
              </a:lnSpc>
              <a:buNone/>
            </a:pPr>
            <a:endParaRPr lang="en-US" altLang="zh-CN" sz="2200" b="1" baseline="-25000" dirty="0">
              <a:solidFill>
                <a:srgbClr val="0000CC"/>
              </a:solidFill>
              <a:latin typeface="Times New Roman" pitchFamily="18" charset="0"/>
            </a:endParaRPr>
          </a:p>
          <a:p>
            <a:pPr marL="457200" lvl="1" indent="0">
              <a:lnSpc>
                <a:spcPct val="120000"/>
              </a:lnSpc>
              <a:buNone/>
            </a:pPr>
            <a:r>
              <a:rPr lang="en-US" altLang="zh-CN" sz="2200" b="0" dirty="0">
                <a:latin typeface="Times New Roman" pitchFamily="18" charset="0"/>
              </a:rPr>
              <a:t>     </a:t>
            </a:r>
            <a:r>
              <a:rPr lang="zh-CN" altLang="en-US" sz="2200" b="0" dirty="0">
                <a:latin typeface="Times New Roman" pitchFamily="18" charset="0"/>
              </a:rPr>
              <a:t>解：对参加归结的某个子句，</a:t>
            </a:r>
            <a:r>
              <a:rPr lang="zh-CN" altLang="en-US" sz="2200" b="1" dirty="0">
                <a:solidFill>
                  <a:srgbClr val="0000FF"/>
                </a:solidFill>
                <a:latin typeface="Times New Roman" pitchFamily="18" charset="0"/>
              </a:rPr>
              <a:t>若其内部有可合一的文字，则在进行归结之前应先对这些文字进行合一</a:t>
            </a:r>
            <a:r>
              <a:rPr lang="zh-CN" altLang="en-US" sz="2200" b="1" dirty="0" smtClean="0">
                <a:solidFill>
                  <a:srgbClr val="0000FF"/>
                </a:solidFill>
                <a:latin typeface="Times New Roman" pitchFamily="18" charset="0"/>
              </a:rPr>
              <a:t>。</a:t>
            </a:r>
            <a:endParaRPr lang="en-US" altLang="zh-CN" sz="2200" b="1" dirty="0" smtClean="0">
              <a:solidFill>
                <a:srgbClr val="0000FF"/>
              </a:solidFill>
              <a:latin typeface="Times New Roman" pitchFamily="18" charset="0"/>
            </a:endParaRPr>
          </a:p>
          <a:p>
            <a:pPr lvl="1">
              <a:lnSpc>
                <a:spcPct val="120000"/>
              </a:lnSpc>
              <a:spcBef>
                <a:spcPts val="1200"/>
              </a:spcBef>
            </a:pPr>
            <a:r>
              <a:rPr lang="en-US" altLang="zh-CN" sz="2200" b="0" dirty="0" smtClean="0">
                <a:latin typeface="Times New Roman" pitchFamily="18" charset="0"/>
              </a:rPr>
              <a:t>C</a:t>
            </a:r>
            <a:r>
              <a:rPr lang="en-US" altLang="zh-CN" sz="2200" b="0" baseline="-25000" dirty="0" smtClean="0">
                <a:latin typeface="Times New Roman" pitchFamily="18" charset="0"/>
              </a:rPr>
              <a:t>1</a:t>
            </a:r>
            <a:r>
              <a:rPr lang="zh-CN" altLang="en-US" sz="2200" b="0" dirty="0">
                <a:latin typeface="Times New Roman" pitchFamily="18" charset="0"/>
              </a:rPr>
              <a:t>中有可合一的文字</a:t>
            </a:r>
            <a:r>
              <a:rPr lang="en-US" altLang="zh-CN" sz="2200" b="0" dirty="0">
                <a:latin typeface="Times New Roman" pitchFamily="18" charset="0"/>
              </a:rPr>
              <a:t>P(x)</a:t>
            </a:r>
            <a:r>
              <a:rPr lang="zh-CN" altLang="en-US" sz="2200" b="0" dirty="0">
                <a:latin typeface="Times New Roman" pitchFamily="18" charset="0"/>
              </a:rPr>
              <a:t>与</a:t>
            </a:r>
            <a:r>
              <a:rPr lang="en-US" altLang="zh-CN" sz="2200" b="0" dirty="0">
                <a:latin typeface="Times New Roman" pitchFamily="18" charset="0"/>
              </a:rPr>
              <a:t>P(f(a))</a:t>
            </a:r>
            <a:r>
              <a:rPr lang="zh-CN" altLang="en-US" sz="2200" b="0" dirty="0" smtClean="0">
                <a:latin typeface="Times New Roman" pitchFamily="18" charset="0"/>
              </a:rPr>
              <a:t>，用</a:t>
            </a:r>
            <a:r>
              <a:rPr lang="zh-CN" altLang="en-US" sz="2200" b="0" dirty="0">
                <a:latin typeface="Times New Roman" pitchFamily="18" charset="0"/>
              </a:rPr>
              <a:t>它们的最一般合一</a:t>
            </a:r>
            <a:r>
              <a:rPr lang="en-US" altLang="zh-CN" sz="2200" b="0" dirty="0">
                <a:latin typeface="Times New Roman" pitchFamily="18" charset="0"/>
              </a:rPr>
              <a:t>σ={f(a)/x}</a:t>
            </a:r>
            <a:r>
              <a:rPr lang="zh-CN" altLang="en-US" sz="2200" b="0" dirty="0">
                <a:latin typeface="Times New Roman" pitchFamily="18" charset="0"/>
              </a:rPr>
              <a:t>进行代换，可</a:t>
            </a:r>
            <a:r>
              <a:rPr lang="zh-CN" altLang="en-US" sz="2200" b="0" dirty="0" smtClean="0">
                <a:latin typeface="Times New Roman" pitchFamily="18" charset="0"/>
              </a:rPr>
              <a:t>得到 </a:t>
            </a:r>
            <a:r>
              <a:rPr lang="en-US" altLang="zh-CN" sz="2200" b="0" dirty="0">
                <a:latin typeface="Times New Roman" pitchFamily="18" charset="0"/>
              </a:rPr>
              <a:t>C</a:t>
            </a:r>
            <a:r>
              <a:rPr lang="en-US" altLang="zh-CN" sz="2200" b="0" baseline="-25000" dirty="0">
                <a:latin typeface="Times New Roman" pitchFamily="18" charset="0"/>
              </a:rPr>
              <a:t>1</a:t>
            </a:r>
            <a:r>
              <a:rPr lang="en-US" altLang="zh-CN" sz="2200" b="0" dirty="0">
                <a:latin typeface="Times New Roman" pitchFamily="18" charset="0"/>
              </a:rPr>
              <a:t>σ=P(f(a))∨Q(f(a</a:t>
            </a:r>
            <a:r>
              <a:rPr lang="en-US" altLang="zh-CN" sz="2200" b="0" dirty="0" smtClean="0">
                <a:latin typeface="Times New Roman" pitchFamily="18" charset="0"/>
              </a:rPr>
              <a:t>))</a:t>
            </a:r>
          </a:p>
          <a:p>
            <a:pPr lvl="1">
              <a:lnSpc>
                <a:spcPct val="120000"/>
              </a:lnSpc>
              <a:spcBef>
                <a:spcPts val="1200"/>
              </a:spcBef>
            </a:pPr>
            <a:r>
              <a:rPr lang="zh-CN" altLang="en-US" sz="2200" b="0" dirty="0" smtClean="0">
                <a:latin typeface="Times New Roman" pitchFamily="18" charset="0"/>
              </a:rPr>
              <a:t>对</a:t>
            </a:r>
            <a:r>
              <a:rPr lang="en-US" altLang="zh-CN" sz="2200" b="0" dirty="0">
                <a:latin typeface="Times New Roman" pitchFamily="18" charset="0"/>
              </a:rPr>
              <a:t>C</a:t>
            </a:r>
            <a:r>
              <a:rPr lang="en-US" altLang="zh-CN" sz="2200" b="0" baseline="-25000" dirty="0">
                <a:latin typeface="Times New Roman" pitchFamily="18" charset="0"/>
              </a:rPr>
              <a:t>1</a:t>
            </a:r>
            <a:r>
              <a:rPr lang="en-US" altLang="zh-CN" sz="2200" b="0" dirty="0">
                <a:latin typeface="Times New Roman" pitchFamily="18" charset="0"/>
              </a:rPr>
              <a:t>σ</a:t>
            </a:r>
            <a:r>
              <a:rPr lang="zh-CN" altLang="en-US" sz="2200" b="0" dirty="0">
                <a:latin typeface="Times New Roman" pitchFamily="18" charset="0"/>
              </a:rPr>
              <a:t>与</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进行归结。选</a:t>
            </a:r>
            <a:r>
              <a:rPr lang="en-US" altLang="zh-CN" sz="2200" b="0" dirty="0">
                <a:latin typeface="Times New Roman" pitchFamily="18" charset="0"/>
              </a:rPr>
              <a:t>L</a:t>
            </a:r>
            <a:r>
              <a:rPr lang="en-US" altLang="zh-CN" sz="2200" b="0" baseline="-25000" dirty="0">
                <a:latin typeface="Times New Roman" pitchFamily="18" charset="0"/>
              </a:rPr>
              <a:t>1</a:t>
            </a:r>
            <a:r>
              <a:rPr lang="en-US" altLang="zh-CN" sz="2200" b="0" dirty="0">
                <a:latin typeface="Times New Roman" pitchFamily="18" charset="0"/>
              </a:rPr>
              <a:t>= P(f(a)), L</a:t>
            </a:r>
            <a:r>
              <a:rPr lang="en-US" altLang="zh-CN" sz="2200" b="0" baseline="-25000" dirty="0">
                <a:latin typeface="Times New Roman" pitchFamily="18" charset="0"/>
              </a:rPr>
              <a:t>2 </a:t>
            </a:r>
            <a:r>
              <a:rPr lang="en-US" altLang="zh-CN" sz="2200" b="0" dirty="0">
                <a:latin typeface="Times New Roman" pitchFamily="18" charset="0"/>
              </a:rPr>
              <a:t>=﹁P(y)</a:t>
            </a:r>
            <a:r>
              <a:rPr lang="zh-CN" altLang="en-US" sz="2200" b="0" dirty="0">
                <a:latin typeface="Times New Roman" pitchFamily="18" charset="0"/>
              </a:rPr>
              <a:t>，</a:t>
            </a:r>
            <a:r>
              <a:rPr lang="en-US" altLang="zh-CN" sz="2200" b="0" dirty="0">
                <a:latin typeface="Times New Roman" pitchFamily="18" charset="0"/>
              </a:rPr>
              <a:t>L</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L</a:t>
            </a:r>
            <a:r>
              <a:rPr lang="en-US" altLang="zh-CN" sz="2200" b="0" baseline="-25000" dirty="0">
                <a:latin typeface="Times New Roman" pitchFamily="18" charset="0"/>
              </a:rPr>
              <a:t>2</a:t>
            </a:r>
            <a:r>
              <a:rPr lang="zh-CN" altLang="en-US" sz="2200" b="0" dirty="0">
                <a:latin typeface="Times New Roman" pitchFamily="18" charset="0"/>
              </a:rPr>
              <a:t>的最一般合一是</a:t>
            </a:r>
            <a:r>
              <a:rPr lang="en-US" altLang="zh-CN" sz="2200" b="0" dirty="0">
                <a:latin typeface="Times New Roman" pitchFamily="18" charset="0"/>
              </a:rPr>
              <a:t>σ={f(a)/y}</a:t>
            </a:r>
            <a:r>
              <a:rPr lang="zh-CN" altLang="en-US" sz="2200" b="0" dirty="0">
                <a:latin typeface="Times New Roman" pitchFamily="18" charset="0"/>
              </a:rPr>
              <a:t>，则可得到</a:t>
            </a:r>
            <a:r>
              <a:rPr lang="en-US" altLang="zh-CN" sz="2200" b="0" dirty="0">
                <a:latin typeface="Times New Roman" pitchFamily="18" charset="0"/>
              </a:rPr>
              <a:t>C</a:t>
            </a:r>
            <a:r>
              <a:rPr lang="en-US" altLang="zh-CN" sz="2200" b="0" baseline="-25000" dirty="0">
                <a:latin typeface="Times New Roman" pitchFamily="18" charset="0"/>
              </a:rPr>
              <a:t>1</a:t>
            </a:r>
            <a:r>
              <a:rPr lang="zh-CN" altLang="en-US" sz="2200" b="0" dirty="0">
                <a:latin typeface="Times New Roman" pitchFamily="18" charset="0"/>
              </a:rPr>
              <a:t>和</a:t>
            </a:r>
            <a:r>
              <a:rPr lang="en-US" altLang="zh-CN" sz="2200" b="0" dirty="0">
                <a:latin typeface="Times New Roman" pitchFamily="18" charset="0"/>
              </a:rPr>
              <a:t>C</a:t>
            </a:r>
            <a:r>
              <a:rPr lang="en-US" altLang="zh-CN" sz="2200" b="0" baseline="-25000" dirty="0">
                <a:latin typeface="Times New Roman" pitchFamily="18" charset="0"/>
              </a:rPr>
              <a:t>2</a:t>
            </a:r>
            <a:r>
              <a:rPr lang="zh-CN" altLang="en-US" sz="2200" b="0" dirty="0">
                <a:latin typeface="Times New Roman" pitchFamily="18" charset="0"/>
              </a:rPr>
              <a:t>的二元</a:t>
            </a:r>
            <a:r>
              <a:rPr lang="zh-CN" altLang="en-US" sz="2200" b="0" dirty="0" smtClean="0">
                <a:latin typeface="Times New Roman" pitchFamily="18" charset="0"/>
              </a:rPr>
              <a:t>归结</a:t>
            </a:r>
            <a:r>
              <a:rPr lang="zh-CN" altLang="en-US" sz="2200" b="0" dirty="0"/>
              <a:t> </a:t>
            </a:r>
            <a:r>
              <a:rPr lang="zh-CN" altLang="en-US" sz="2200" b="0" dirty="0" smtClean="0"/>
              <a:t> </a:t>
            </a:r>
            <a:r>
              <a:rPr lang="en-US" altLang="zh-CN" sz="2200" b="0" dirty="0" smtClean="0">
                <a:latin typeface="Times New Roman" pitchFamily="18" charset="0"/>
              </a:rPr>
              <a:t>C</a:t>
            </a:r>
            <a:r>
              <a:rPr lang="en-US" altLang="zh-CN" sz="2200" b="0" baseline="-25000" dirty="0" smtClean="0">
                <a:latin typeface="Times New Roman" pitchFamily="18" charset="0"/>
              </a:rPr>
              <a:t>12</a:t>
            </a:r>
            <a:r>
              <a:rPr lang="en-US" altLang="zh-CN" sz="2200" b="0" dirty="0" smtClean="0">
                <a:latin typeface="Times New Roman" pitchFamily="18" charset="0"/>
              </a:rPr>
              <a:t>=R(b</a:t>
            </a:r>
            <a:r>
              <a:rPr lang="en-US" altLang="zh-CN" sz="2200" b="0" dirty="0">
                <a:latin typeface="Times New Roman" pitchFamily="18" charset="0"/>
              </a:rPr>
              <a:t>)∨Q(f(a))</a:t>
            </a:r>
          </a:p>
          <a:p>
            <a:pPr marL="457200" lvl="1" indent="0">
              <a:lnSpc>
                <a:spcPct val="85000"/>
              </a:lnSpc>
              <a:buNone/>
            </a:pPr>
            <a:endParaRPr lang="en-US" altLang="zh-CN" sz="800" b="1" dirty="0" smtClean="0">
              <a:solidFill>
                <a:srgbClr val="0000CC"/>
              </a:solidFill>
              <a:latin typeface="Times New Roman" pitchFamily="18" charset="0"/>
            </a:endParaRPr>
          </a:p>
          <a:p>
            <a:pPr marL="457200" lvl="1" indent="0">
              <a:lnSpc>
                <a:spcPct val="85000"/>
              </a:lnSpc>
              <a:buNone/>
            </a:pPr>
            <a:endParaRPr lang="en-US" altLang="zh-CN" sz="900" dirty="0">
              <a:solidFill>
                <a:srgbClr val="0000CC"/>
              </a:solidFill>
            </a:endParaRPr>
          </a:p>
          <a:p>
            <a:pPr marL="457200" lvl="1" indent="0">
              <a:lnSpc>
                <a:spcPct val="120000"/>
              </a:lnSpc>
              <a:buNone/>
            </a:pPr>
            <a:r>
              <a:rPr lang="zh-CN" altLang="en-US" sz="2200" b="1" dirty="0" smtClean="0">
                <a:solidFill>
                  <a:srgbClr val="0000CC"/>
                </a:solidFill>
                <a:latin typeface="Times New Roman" pitchFamily="18" charset="0"/>
              </a:rPr>
              <a:t>若</a:t>
            </a:r>
            <a:r>
              <a:rPr lang="zh-CN" altLang="en-US" sz="2200" b="1" dirty="0">
                <a:solidFill>
                  <a:srgbClr val="0000CC"/>
                </a:solidFill>
                <a:latin typeface="Times New Roman" pitchFamily="18" charset="0"/>
              </a:rPr>
              <a:t>子句</a:t>
            </a:r>
            <a:r>
              <a:rPr lang="en-US" altLang="zh-CN" sz="2200" b="1" dirty="0">
                <a:solidFill>
                  <a:srgbClr val="0000CC"/>
                </a:solidFill>
                <a:latin typeface="Times New Roman" pitchFamily="18" charset="0"/>
              </a:rPr>
              <a:t>C</a:t>
            </a:r>
            <a:r>
              <a:rPr lang="zh-CN" altLang="en-US" sz="2200" b="1" dirty="0">
                <a:solidFill>
                  <a:srgbClr val="0000CC"/>
                </a:solidFill>
                <a:latin typeface="Times New Roman" pitchFamily="18" charset="0"/>
              </a:rPr>
              <a:t>中有两个或两个以上的文字具有最一般合一</a:t>
            </a:r>
            <a:r>
              <a:rPr lang="en-US" altLang="zh-CN" sz="2200" b="1" dirty="0">
                <a:solidFill>
                  <a:srgbClr val="0000CC"/>
                </a:solidFill>
                <a:latin typeface="Times New Roman" pitchFamily="18" charset="0"/>
              </a:rPr>
              <a:t>σ</a:t>
            </a:r>
            <a:r>
              <a:rPr lang="zh-CN" altLang="en-US" sz="2200" b="1" dirty="0">
                <a:solidFill>
                  <a:srgbClr val="0000CC"/>
                </a:solidFill>
                <a:latin typeface="Times New Roman" pitchFamily="18" charset="0"/>
              </a:rPr>
              <a:t>，则称</a:t>
            </a:r>
            <a:r>
              <a:rPr lang="en-US" altLang="zh-CN" sz="2200" b="1" dirty="0" err="1">
                <a:solidFill>
                  <a:srgbClr val="0000CC"/>
                </a:solidFill>
                <a:latin typeface="Times New Roman" pitchFamily="18" charset="0"/>
              </a:rPr>
              <a:t>Cσ</a:t>
            </a:r>
            <a:r>
              <a:rPr lang="zh-CN" altLang="en-US" sz="2200" b="1" dirty="0">
                <a:solidFill>
                  <a:srgbClr val="0000CC"/>
                </a:solidFill>
                <a:latin typeface="Times New Roman" pitchFamily="18" charset="0"/>
              </a:rPr>
              <a:t>为子句</a:t>
            </a:r>
            <a:r>
              <a:rPr lang="en-US" altLang="zh-CN" sz="2200" b="1" dirty="0">
                <a:solidFill>
                  <a:srgbClr val="0000CC"/>
                </a:solidFill>
                <a:latin typeface="Times New Roman" pitchFamily="18" charset="0"/>
              </a:rPr>
              <a:t>C</a:t>
            </a:r>
            <a:r>
              <a:rPr lang="zh-CN" altLang="en-US" sz="2200" b="1" dirty="0">
                <a:solidFill>
                  <a:srgbClr val="0000CC"/>
                </a:solidFill>
                <a:latin typeface="Times New Roman" pitchFamily="18" charset="0"/>
              </a:rPr>
              <a:t>的</a:t>
            </a:r>
            <a:r>
              <a:rPr lang="zh-CN" altLang="en-US" sz="2200" b="1" dirty="0">
                <a:solidFill>
                  <a:srgbClr val="33CC33"/>
                </a:solidFill>
                <a:latin typeface="Times New Roman" pitchFamily="18" charset="0"/>
              </a:rPr>
              <a:t>因子</a:t>
            </a:r>
            <a:r>
              <a:rPr lang="zh-CN" altLang="en-US" sz="2200" b="1" dirty="0">
                <a:solidFill>
                  <a:srgbClr val="0000CC"/>
                </a:solidFill>
                <a:latin typeface="Times New Roman" pitchFamily="18" charset="0"/>
              </a:rPr>
              <a:t>。如果</a:t>
            </a:r>
            <a:r>
              <a:rPr lang="en-US" altLang="zh-CN" sz="2200" b="1" dirty="0" err="1">
                <a:solidFill>
                  <a:srgbClr val="0000CC"/>
                </a:solidFill>
                <a:latin typeface="Times New Roman" pitchFamily="18" charset="0"/>
              </a:rPr>
              <a:t>Cσ</a:t>
            </a:r>
            <a:r>
              <a:rPr lang="zh-CN" altLang="en-US" sz="2200" b="1" dirty="0">
                <a:solidFill>
                  <a:srgbClr val="0000CC"/>
                </a:solidFill>
                <a:latin typeface="Times New Roman" pitchFamily="18" charset="0"/>
              </a:rPr>
              <a:t>是一个单文字，则称它为</a:t>
            </a:r>
            <a:r>
              <a:rPr lang="en-US" altLang="zh-CN" sz="2200" b="1" dirty="0">
                <a:solidFill>
                  <a:srgbClr val="0000CC"/>
                </a:solidFill>
                <a:latin typeface="Times New Roman" pitchFamily="18" charset="0"/>
              </a:rPr>
              <a:t>C</a:t>
            </a:r>
            <a:r>
              <a:rPr lang="zh-CN" altLang="en-US" sz="2200" b="1" dirty="0">
                <a:solidFill>
                  <a:srgbClr val="0000CC"/>
                </a:solidFill>
                <a:latin typeface="Times New Roman" pitchFamily="18" charset="0"/>
              </a:rPr>
              <a:t>的</a:t>
            </a:r>
            <a:r>
              <a:rPr lang="zh-CN" altLang="en-US" sz="2200" b="1" dirty="0">
                <a:solidFill>
                  <a:srgbClr val="33CC33"/>
                </a:solidFill>
                <a:latin typeface="Times New Roman" pitchFamily="18" charset="0"/>
              </a:rPr>
              <a:t>单元因子</a:t>
            </a:r>
            <a:r>
              <a:rPr lang="zh-CN" altLang="en-US" sz="2200" b="1" dirty="0" smtClean="0">
                <a:solidFill>
                  <a:srgbClr val="0000CC"/>
                </a:solidFill>
                <a:latin typeface="Times New Roman" pitchFamily="18" charset="0"/>
              </a:rPr>
              <a:t>。</a:t>
            </a:r>
            <a:endParaRPr lang="zh-CN" altLang="en-US" sz="2200" b="1" dirty="0">
              <a:solidFill>
                <a:srgbClr val="0000CC"/>
              </a:solidFill>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extLst>
      <p:ext uri="{BB962C8B-B14F-4D97-AF65-F5344CB8AC3E}">
        <p14:creationId xmlns:p14="http://schemas.microsoft.com/office/powerpoint/2010/main" xmlns="" val="3021268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3" name="Rectangle 3"/>
          <p:cNvSpPr>
            <a:spLocks noGrp="1" noChangeArrowheads="1"/>
          </p:cNvSpPr>
          <p:nvPr>
            <p:ph type="body" idx="1"/>
          </p:nvPr>
        </p:nvSpPr>
        <p:spPr>
          <a:xfrm>
            <a:off x="323528" y="1440383"/>
            <a:ext cx="8697913" cy="4364881"/>
          </a:xfrm>
        </p:spPr>
        <p:txBody>
          <a:bodyPr/>
          <a:lstStyle/>
          <a:p>
            <a:pPr marL="0" indent="0">
              <a:lnSpc>
                <a:spcPct val="150000"/>
              </a:lnSpc>
              <a:buNone/>
            </a:pPr>
            <a:r>
              <a:rPr lang="zh-CN" altLang="en-US" sz="2400" b="1" dirty="0" smtClean="0">
                <a:solidFill>
                  <a:srgbClr val="006600"/>
                </a:solidFill>
              </a:rPr>
              <a:t>定义</a:t>
            </a:r>
            <a:r>
              <a:rPr lang="en-US" altLang="zh-CN" sz="2400" dirty="0">
                <a:solidFill>
                  <a:srgbClr val="006600"/>
                </a:solidFill>
              </a:rPr>
              <a:t> </a:t>
            </a:r>
            <a:r>
              <a:rPr lang="en-US" altLang="zh-CN" sz="2400" dirty="0" smtClean="0">
                <a:solidFill>
                  <a:srgbClr val="006600"/>
                </a:solidFill>
              </a:rPr>
              <a:t>  </a:t>
            </a:r>
            <a:r>
              <a:rPr lang="zh-CN" altLang="en-US" sz="2400" b="1" dirty="0" smtClean="0">
                <a:solidFill>
                  <a:srgbClr val="0000CC"/>
                </a:solidFill>
              </a:rPr>
              <a:t>若</a:t>
            </a:r>
            <a:r>
              <a:rPr lang="en-US" altLang="zh-CN" sz="2400" b="1" dirty="0">
                <a:solidFill>
                  <a:srgbClr val="0000CC"/>
                </a:solidFill>
              </a:rPr>
              <a:t>C</a:t>
            </a:r>
            <a:r>
              <a:rPr lang="en-US" altLang="zh-CN" sz="2400" b="1" baseline="-25000" dirty="0">
                <a:solidFill>
                  <a:srgbClr val="0000CC"/>
                </a:solidFill>
              </a:rPr>
              <a:t>1</a:t>
            </a:r>
            <a:r>
              <a:rPr lang="zh-CN" altLang="en-US" sz="2400" b="1" dirty="0">
                <a:solidFill>
                  <a:srgbClr val="0000CC"/>
                </a:solidFill>
              </a:rPr>
              <a:t>和</a:t>
            </a:r>
            <a:r>
              <a:rPr lang="en-US" altLang="zh-CN" sz="2400" b="1" dirty="0">
                <a:solidFill>
                  <a:srgbClr val="0000CC"/>
                </a:solidFill>
              </a:rPr>
              <a:t>C</a:t>
            </a:r>
            <a:r>
              <a:rPr lang="en-US" altLang="zh-CN" sz="2400" b="1" baseline="-25000" dirty="0">
                <a:solidFill>
                  <a:srgbClr val="0000CC"/>
                </a:solidFill>
              </a:rPr>
              <a:t>2</a:t>
            </a:r>
            <a:r>
              <a:rPr lang="zh-CN" altLang="en-US" sz="2400" b="1" dirty="0">
                <a:solidFill>
                  <a:srgbClr val="0000CC"/>
                </a:solidFill>
              </a:rPr>
              <a:t>是无公共变元的子句，则</a:t>
            </a:r>
          </a:p>
          <a:p>
            <a:pPr marL="857250" lvl="1" indent="-457200">
              <a:lnSpc>
                <a:spcPct val="150000"/>
              </a:lnSpc>
              <a:buAutoNum type="circleNumDbPlain"/>
            </a:pPr>
            <a:r>
              <a:rPr lang="en-US" altLang="zh-CN" b="1" dirty="0" smtClean="0">
                <a:solidFill>
                  <a:srgbClr val="0000CC"/>
                </a:solidFill>
              </a:rPr>
              <a:t>C</a:t>
            </a:r>
            <a:r>
              <a:rPr lang="en-US" altLang="zh-CN" b="1" baseline="-25000" dirty="0" smtClean="0">
                <a:solidFill>
                  <a:srgbClr val="0000CC"/>
                </a:solidFill>
              </a:rPr>
              <a:t>1</a:t>
            </a:r>
            <a:r>
              <a:rPr lang="zh-CN" altLang="en-US" b="1" dirty="0">
                <a:solidFill>
                  <a:srgbClr val="0000CC"/>
                </a:solidFill>
              </a:rPr>
              <a:t>和</a:t>
            </a:r>
            <a:r>
              <a:rPr lang="en-US" altLang="zh-CN" b="1" dirty="0">
                <a:solidFill>
                  <a:srgbClr val="0000CC"/>
                </a:solidFill>
              </a:rPr>
              <a:t>C</a:t>
            </a:r>
            <a:r>
              <a:rPr lang="en-US" altLang="zh-CN" b="1" baseline="-25000" dirty="0">
                <a:solidFill>
                  <a:srgbClr val="0000CC"/>
                </a:solidFill>
              </a:rPr>
              <a:t>2</a:t>
            </a:r>
            <a:r>
              <a:rPr lang="zh-CN" altLang="en-US" b="1" dirty="0">
                <a:solidFill>
                  <a:srgbClr val="0000CC"/>
                </a:solidFill>
              </a:rPr>
              <a:t>的二元归结式</a:t>
            </a:r>
            <a:r>
              <a:rPr lang="en-US" altLang="zh-CN" b="1" dirty="0">
                <a:solidFill>
                  <a:srgbClr val="0000CC"/>
                </a:solidFill>
              </a:rPr>
              <a:t>;</a:t>
            </a:r>
          </a:p>
          <a:p>
            <a:pPr marL="857250" lvl="1" indent="-457200">
              <a:lnSpc>
                <a:spcPct val="150000"/>
              </a:lnSpc>
              <a:buAutoNum type="circleNumDbPlain"/>
            </a:pPr>
            <a:r>
              <a:rPr lang="en-US" altLang="zh-CN" b="1" dirty="0" smtClean="0">
                <a:solidFill>
                  <a:srgbClr val="0000CC"/>
                </a:solidFill>
              </a:rPr>
              <a:t>C</a:t>
            </a:r>
            <a:r>
              <a:rPr lang="en-US" altLang="zh-CN" b="1" baseline="-25000" dirty="0" smtClean="0">
                <a:solidFill>
                  <a:srgbClr val="0000CC"/>
                </a:solidFill>
              </a:rPr>
              <a:t>1</a:t>
            </a:r>
            <a:r>
              <a:rPr lang="zh-CN" altLang="en-US" b="1" dirty="0" smtClean="0">
                <a:solidFill>
                  <a:srgbClr val="0000CC"/>
                </a:solidFill>
              </a:rPr>
              <a:t>和</a:t>
            </a:r>
            <a:r>
              <a:rPr lang="en-US" altLang="zh-CN" b="1" dirty="0" smtClean="0">
                <a:solidFill>
                  <a:srgbClr val="FF0000"/>
                </a:solidFill>
              </a:rPr>
              <a:t>C</a:t>
            </a:r>
            <a:r>
              <a:rPr lang="en-US" altLang="zh-CN" b="1" baseline="-25000" dirty="0" smtClean="0">
                <a:solidFill>
                  <a:srgbClr val="FF0000"/>
                </a:solidFill>
              </a:rPr>
              <a:t>2</a:t>
            </a:r>
            <a:r>
              <a:rPr lang="zh-CN" altLang="en-US" b="1" dirty="0" smtClean="0">
                <a:solidFill>
                  <a:srgbClr val="FF0000"/>
                </a:solidFill>
              </a:rPr>
              <a:t>的因子</a:t>
            </a:r>
            <a:r>
              <a:rPr lang="en-US" altLang="zh-CN" b="1" dirty="0" smtClean="0">
                <a:solidFill>
                  <a:srgbClr val="FF0000"/>
                </a:solidFill>
              </a:rPr>
              <a:t>C</a:t>
            </a:r>
            <a:r>
              <a:rPr lang="en-US" altLang="zh-CN" b="1" baseline="-25000" dirty="0" smtClean="0">
                <a:solidFill>
                  <a:srgbClr val="FF0000"/>
                </a:solidFill>
              </a:rPr>
              <a:t>2</a:t>
            </a:r>
            <a:r>
              <a:rPr lang="en-US" altLang="zh-CN" b="1" dirty="0" smtClean="0">
                <a:solidFill>
                  <a:srgbClr val="FF0000"/>
                </a:solidFill>
              </a:rPr>
              <a:t>σ</a:t>
            </a:r>
            <a:r>
              <a:rPr lang="en-US" altLang="zh-CN" b="1" baseline="-25000" dirty="0" smtClean="0">
                <a:solidFill>
                  <a:srgbClr val="FF0000"/>
                </a:solidFill>
              </a:rPr>
              <a:t>2</a:t>
            </a:r>
            <a:r>
              <a:rPr lang="zh-CN" altLang="en-US" b="1" dirty="0" smtClean="0">
                <a:solidFill>
                  <a:srgbClr val="0000CC"/>
                </a:solidFill>
              </a:rPr>
              <a:t>的二元归结式；</a:t>
            </a:r>
          </a:p>
          <a:p>
            <a:pPr marL="400050" lvl="1" indent="0">
              <a:lnSpc>
                <a:spcPct val="150000"/>
              </a:lnSpc>
              <a:buNone/>
            </a:pPr>
            <a:r>
              <a:rPr lang="zh-CN" altLang="en-US" b="1" dirty="0" smtClean="0">
                <a:solidFill>
                  <a:srgbClr val="0000CC"/>
                </a:solidFill>
              </a:rPr>
              <a:t>③ </a:t>
            </a:r>
            <a:r>
              <a:rPr lang="en-US" altLang="zh-CN" b="1" dirty="0" smtClean="0">
                <a:solidFill>
                  <a:srgbClr val="FF0000"/>
                </a:solidFill>
              </a:rPr>
              <a:t>C</a:t>
            </a:r>
            <a:r>
              <a:rPr lang="en-US" altLang="zh-CN" b="1" baseline="-25000" dirty="0" smtClean="0">
                <a:solidFill>
                  <a:srgbClr val="FF0000"/>
                </a:solidFill>
              </a:rPr>
              <a:t>1</a:t>
            </a:r>
            <a:r>
              <a:rPr lang="zh-CN" altLang="en-US" b="1" dirty="0" smtClean="0">
                <a:solidFill>
                  <a:srgbClr val="FF0000"/>
                </a:solidFill>
              </a:rPr>
              <a:t>的因子</a:t>
            </a:r>
            <a:r>
              <a:rPr lang="en-US" altLang="zh-CN" b="1" dirty="0" smtClean="0">
                <a:solidFill>
                  <a:srgbClr val="FF0000"/>
                </a:solidFill>
              </a:rPr>
              <a:t>C</a:t>
            </a:r>
            <a:r>
              <a:rPr lang="en-US" altLang="zh-CN" b="1" baseline="-25000" dirty="0" smtClean="0">
                <a:solidFill>
                  <a:srgbClr val="FF0000"/>
                </a:solidFill>
              </a:rPr>
              <a:t>1</a:t>
            </a:r>
            <a:r>
              <a:rPr lang="en-US" altLang="zh-CN" b="1" dirty="0" smtClean="0">
                <a:solidFill>
                  <a:srgbClr val="FF0000"/>
                </a:solidFill>
              </a:rPr>
              <a:t>σ</a:t>
            </a:r>
            <a:r>
              <a:rPr lang="en-US" altLang="zh-CN" b="1" baseline="-25000" dirty="0" smtClean="0">
                <a:solidFill>
                  <a:srgbClr val="FF0000"/>
                </a:solidFill>
              </a:rPr>
              <a:t>1</a:t>
            </a:r>
            <a:r>
              <a:rPr lang="zh-CN" altLang="en-US" b="1" dirty="0" smtClean="0">
                <a:solidFill>
                  <a:srgbClr val="0000CC"/>
                </a:solidFill>
              </a:rPr>
              <a:t>和</a:t>
            </a:r>
            <a:r>
              <a:rPr lang="en-US" altLang="zh-CN" b="1" dirty="0" smtClean="0">
                <a:solidFill>
                  <a:srgbClr val="0000CC"/>
                </a:solidFill>
              </a:rPr>
              <a:t>C</a:t>
            </a:r>
            <a:r>
              <a:rPr lang="en-US" altLang="zh-CN" b="1" baseline="-25000" dirty="0" smtClean="0">
                <a:solidFill>
                  <a:srgbClr val="0000CC"/>
                </a:solidFill>
              </a:rPr>
              <a:t>2</a:t>
            </a:r>
            <a:r>
              <a:rPr lang="zh-CN" altLang="en-US" b="1" dirty="0" smtClean="0">
                <a:solidFill>
                  <a:srgbClr val="0000CC"/>
                </a:solidFill>
              </a:rPr>
              <a:t>的二元归结式；</a:t>
            </a:r>
          </a:p>
          <a:p>
            <a:pPr marL="400050" lvl="1" indent="0">
              <a:lnSpc>
                <a:spcPct val="150000"/>
              </a:lnSpc>
              <a:buNone/>
            </a:pPr>
            <a:r>
              <a:rPr lang="zh-CN" altLang="en-US" b="1" dirty="0" smtClean="0">
                <a:solidFill>
                  <a:srgbClr val="0000CC"/>
                </a:solidFill>
              </a:rPr>
              <a:t>④ </a:t>
            </a:r>
            <a:r>
              <a:rPr lang="en-US" altLang="zh-CN" b="1" dirty="0">
                <a:solidFill>
                  <a:srgbClr val="0000CC"/>
                </a:solidFill>
              </a:rPr>
              <a:t>C</a:t>
            </a:r>
            <a:r>
              <a:rPr lang="en-US" altLang="zh-CN" b="1" baseline="-25000" dirty="0">
                <a:solidFill>
                  <a:srgbClr val="0000CC"/>
                </a:solidFill>
              </a:rPr>
              <a:t>1</a:t>
            </a:r>
            <a:r>
              <a:rPr lang="zh-CN" altLang="en-US" b="1" dirty="0">
                <a:solidFill>
                  <a:srgbClr val="0000CC"/>
                </a:solidFill>
              </a:rPr>
              <a:t>的因子</a:t>
            </a:r>
            <a:r>
              <a:rPr lang="en-US" altLang="zh-CN" b="1" dirty="0">
                <a:solidFill>
                  <a:srgbClr val="FF0000"/>
                </a:solidFill>
              </a:rPr>
              <a:t>C</a:t>
            </a:r>
            <a:r>
              <a:rPr lang="en-US" altLang="zh-CN" b="1" baseline="-25000" dirty="0">
                <a:solidFill>
                  <a:srgbClr val="FF0000"/>
                </a:solidFill>
              </a:rPr>
              <a:t>1</a:t>
            </a:r>
            <a:r>
              <a:rPr lang="en-US" altLang="zh-CN" b="1" dirty="0">
                <a:solidFill>
                  <a:srgbClr val="FF0000"/>
                </a:solidFill>
              </a:rPr>
              <a:t>σ</a:t>
            </a:r>
            <a:r>
              <a:rPr lang="en-US" altLang="zh-CN" b="1" baseline="-25000" dirty="0">
                <a:solidFill>
                  <a:srgbClr val="FF0000"/>
                </a:solidFill>
              </a:rPr>
              <a:t>1</a:t>
            </a:r>
            <a:r>
              <a:rPr lang="zh-CN" altLang="en-US" b="1" dirty="0">
                <a:solidFill>
                  <a:srgbClr val="0000CC"/>
                </a:solidFill>
              </a:rPr>
              <a:t>和</a:t>
            </a:r>
            <a:r>
              <a:rPr lang="en-US" altLang="zh-CN" b="1" dirty="0">
                <a:solidFill>
                  <a:srgbClr val="0000CC"/>
                </a:solidFill>
              </a:rPr>
              <a:t>C</a:t>
            </a:r>
            <a:r>
              <a:rPr lang="en-US" altLang="zh-CN" b="1" baseline="-25000" dirty="0">
                <a:solidFill>
                  <a:srgbClr val="0000CC"/>
                </a:solidFill>
              </a:rPr>
              <a:t>2</a:t>
            </a:r>
            <a:r>
              <a:rPr lang="zh-CN" altLang="en-US" b="1" dirty="0">
                <a:solidFill>
                  <a:srgbClr val="0000CC"/>
                </a:solidFill>
              </a:rPr>
              <a:t>的因子</a:t>
            </a:r>
            <a:r>
              <a:rPr lang="en-US" altLang="zh-CN" b="1" dirty="0">
                <a:solidFill>
                  <a:srgbClr val="FF0000"/>
                </a:solidFill>
              </a:rPr>
              <a:t>C</a:t>
            </a:r>
            <a:r>
              <a:rPr lang="en-US" altLang="zh-CN" b="1" baseline="-25000" dirty="0">
                <a:solidFill>
                  <a:srgbClr val="FF0000"/>
                </a:solidFill>
              </a:rPr>
              <a:t>2</a:t>
            </a:r>
            <a:r>
              <a:rPr lang="en-US" altLang="zh-CN" b="1" dirty="0">
                <a:solidFill>
                  <a:srgbClr val="FF0000"/>
                </a:solidFill>
              </a:rPr>
              <a:t>σ</a:t>
            </a:r>
            <a:r>
              <a:rPr lang="en-US" altLang="zh-CN" b="1" baseline="-25000" dirty="0">
                <a:solidFill>
                  <a:srgbClr val="FF0000"/>
                </a:solidFill>
              </a:rPr>
              <a:t>2</a:t>
            </a:r>
            <a:r>
              <a:rPr lang="zh-CN" altLang="en-US" b="1" dirty="0">
                <a:solidFill>
                  <a:srgbClr val="0000CC"/>
                </a:solidFill>
              </a:rPr>
              <a:t>的二元归结式。</a:t>
            </a:r>
          </a:p>
          <a:p>
            <a:pPr marL="0" indent="0">
              <a:lnSpc>
                <a:spcPct val="150000"/>
              </a:lnSpc>
              <a:buNone/>
            </a:pPr>
            <a:r>
              <a:rPr lang="zh-CN" altLang="en-US" sz="2400" b="1" dirty="0" smtClean="0">
                <a:solidFill>
                  <a:srgbClr val="0000CC"/>
                </a:solidFill>
              </a:rPr>
              <a:t>   这</a:t>
            </a:r>
            <a:r>
              <a:rPr lang="zh-CN" altLang="en-US" sz="2400" b="1" dirty="0">
                <a:solidFill>
                  <a:srgbClr val="0000CC"/>
                </a:solidFill>
              </a:rPr>
              <a:t>四种二元归结式都是子句</a:t>
            </a:r>
            <a:r>
              <a:rPr lang="en-US" altLang="zh-CN" sz="2400" b="1" dirty="0">
                <a:solidFill>
                  <a:srgbClr val="0000CC"/>
                </a:solidFill>
              </a:rPr>
              <a:t>C</a:t>
            </a:r>
            <a:r>
              <a:rPr lang="en-US" altLang="zh-CN" sz="2400" b="1" baseline="-25000" dirty="0">
                <a:solidFill>
                  <a:srgbClr val="0000CC"/>
                </a:solidFill>
              </a:rPr>
              <a:t>1</a:t>
            </a:r>
            <a:r>
              <a:rPr lang="zh-CN" altLang="en-US" sz="2400" b="1" dirty="0">
                <a:solidFill>
                  <a:srgbClr val="0000CC"/>
                </a:solidFill>
              </a:rPr>
              <a:t>和</a:t>
            </a:r>
            <a:r>
              <a:rPr lang="en-US" altLang="zh-CN" sz="2400" b="1" dirty="0">
                <a:solidFill>
                  <a:srgbClr val="0000CC"/>
                </a:solidFill>
              </a:rPr>
              <a:t>C</a:t>
            </a:r>
            <a:r>
              <a:rPr lang="en-US" altLang="zh-CN" sz="2400" b="1" baseline="-25000" dirty="0">
                <a:solidFill>
                  <a:srgbClr val="0000CC"/>
                </a:solidFill>
              </a:rPr>
              <a:t>2</a:t>
            </a:r>
            <a:r>
              <a:rPr lang="zh-CN" altLang="en-US" sz="2400" b="1" dirty="0">
                <a:solidFill>
                  <a:srgbClr val="0000CC"/>
                </a:solidFill>
              </a:rPr>
              <a:t>的二元归结式，记为</a:t>
            </a:r>
            <a:r>
              <a:rPr lang="en-US" altLang="zh-CN" sz="2400" b="1" dirty="0">
                <a:solidFill>
                  <a:srgbClr val="0000CC"/>
                </a:solidFill>
              </a:rPr>
              <a:t>C</a:t>
            </a:r>
            <a:r>
              <a:rPr lang="en-US" altLang="zh-CN" sz="2400" b="1" baseline="-25000" dirty="0">
                <a:solidFill>
                  <a:srgbClr val="0000CC"/>
                </a:solidFill>
              </a:rPr>
              <a:t>12</a:t>
            </a:r>
            <a:r>
              <a:rPr lang="zh-CN" altLang="en-US" sz="2400" b="1" dirty="0" smtClean="0">
                <a:solidFill>
                  <a:srgbClr val="0000CC"/>
                </a:solidFill>
              </a:rPr>
              <a:t>。</a:t>
            </a:r>
            <a:endParaRPr lang="zh-CN" altLang="en-US" sz="2400" b="1" dirty="0">
              <a:solidFill>
                <a:srgbClr val="0000CC"/>
              </a:solidFill>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3" name="Rectangle 3"/>
          <p:cNvSpPr>
            <a:spLocks noGrp="1" noChangeArrowheads="1"/>
          </p:cNvSpPr>
          <p:nvPr>
            <p:ph type="body" idx="1"/>
          </p:nvPr>
        </p:nvSpPr>
        <p:spPr>
          <a:xfrm>
            <a:off x="0" y="1196975"/>
            <a:ext cx="9144000" cy="5661025"/>
          </a:xfrm>
        </p:spPr>
        <p:txBody>
          <a:bodyPr/>
          <a:lstStyle/>
          <a:p>
            <a:pPr marL="400050" lvl="1" indent="0">
              <a:lnSpc>
                <a:spcPct val="120000"/>
              </a:lnSpc>
              <a:buNone/>
            </a:pPr>
            <a:r>
              <a:rPr lang="zh-CN" altLang="en-US" sz="2000" b="1" dirty="0" smtClean="0">
                <a:solidFill>
                  <a:srgbClr val="006600"/>
                </a:solidFill>
                <a:latin typeface="Times New Roman" pitchFamily="18" charset="0"/>
              </a:rPr>
              <a:t>例</a:t>
            </a:r>
            <a:r>
              <a:rPr lang="en-US" altLang="zh-CN" sz="2000" b="1" dirty="0">
                <a:solidFill>
                  <a:srgbClr val="006600"/>
                </a:solidFill>
                <a:latin typeface="Times New Roman" pitchFamily="18" charset="0"/>
              </a:rPr>
              <a:t>3.15</a:t>
            </a:r>
            <a:r>
              <a:rPr lang="en-US" altLang="zh-CN" sz="2000" b="1" dirty="0">
                <a:solidFill>
                  <a:srgbClr val="0000CC"/>
                </a:solidFill>
                <a:latin typeface="Times New Roman" pitchFamily="18" charset="0"/>
              </a:rPr>
              <a:t> </a:t>
            </a:r>
            <a:r>
              <a:rPr lang="zh-CN" altLang="en-US" sz="2000" b="1" dirty="0">
                <a:solidFill>
                  <a:srgbClr val="0000CC"/>
                </a:solidFill>
                <a:latin typeface="Times New Roman" pitchFamily="18" charset="0"/>
              </a:rPr>
              <a:t>设</a:t>
            </a:r>
            <a:r>
              <a:rPr lang="en-US" altLang="zh-CN" sz="2000" b="1" dirty="0">
                <a:solidFill>
                  <a:srgbClr val="0000CC"/>
                </a:solidFill>
                <a:latin typeface="Times New Roman" pitchFamily="18" charset="0"/>
              </a:rPr>
              <a:t>C</a:t>
            </a:r>
            <a:r>
              <a:rPr lang="en-US" altLang="zh-CN" sz="2000" b="1" baseline="-25000" dirty="0">
                <a:solidFill>
                  <a:srgbClr val="0000CC"/>
                </a:solidFill>
                <a:latin typeface="Times New Roman" pitchFamily="18" charset="0"/>
              </a:rPr>
              <a:t>1</a:t>
            </a:r>
            <a:r>
              <a:rPr lang="en-US" altLang="zh-CN" sz="2000" b="1" dirty="0">
                <a:solidFill>
                  <a:srgbClr val="0000CC"/>
                </a:solidFill>
                <a:latin typeface="Times New Roman" pitchFamily="18" charset="0"/>
              </a:rPr>
              <a:t>=P(y)∨P(f(x))∨Q(g(x)) </a:t>
            </a:r>
            <a:r>
              <a:rPr lang="zh-CN" altLang="en-US" sz="2000" b="1" dirty="0">
                <a:solidFill>
                  <a:srgbClr val="0000CC"/>
                </a:solidFill>
                <a:latin typeface="Times New Roman" pitchFamily="18" charset="0"/>
              </a:rPr>
              <a:t>，</a:t>
            </a:r>
            <a:r>
              <a:rPr lang="en-US" altLang="zh-CN" sz="2000" b="1" dirty="0">
                <a:solidFill>
                  <a:srgbClr val="0000CC"/>
                </a:solidFill>
                <a:latin typeface="Times New Roman" pitchFamily="18" charset="0"/>
              </a:rPr>
              <a:t>C</a:t>
            </a:r>
            <a:r>
              <a:rPr lang="en-US" altLang="zh-CN" sz="2000" b="1" baseline="-25000" dirty="0">
                <a:solidFill>
                  <a:srgbClr val="0000CC"/>
                </a:solidFill>
                <a:latin typeface="Times New Roman" pitchFamily="18" charset="0"/>
              </a:rPr>
              <a:t>2</a:t>
            </a:r>
            <a:r>
              <a:rPr lang="en-US" altLang="zh-CN" sz="2000" b="1" dirty="0">
                <a:solidFill>
                  <a:srgbClr val="0000CC"/>
                </a:solidFill>
                <a:latin typeface="Times New Roman" pitchFamily="18" charset="0"/>
              </a:rPr>
              <a:t>=﹁P(f(g(a)))∨Q(b)</a:t>
            </a:r>
            <a:r>
              <a:rPr lang="zh-CN" altLang="en-US" sz="2000" b="1" dirty="0">
                <a:solidFill>
                  <a:srgbClr val="0000CC"/>
                </a:solidFill>
                <a:latin typeface="Times New Roman" pitchFamily="18" charset="0"/>
              </a:rPr>
              <a:t>，求</a:t>
            </a:r>
            <a:r>
              <a:rPr lang="en-US" altLang="zh-CN" sz="2000" b="1" dirty="0">
                <a:solidFill>
                  <a:srgbClr val="0000CC"/>
                </a:solidFill>
                <a:latin typeface="Times New Roman" pitchFamily="18" charset="0"/>
              </a:rPr>
              <a:t>C</a:t>
            </a:r>
            <a:r>
              <a:rPr lang="en-US" altLang="zh-CN" sz="2000" b="1" baseline="-25000" dirty="0">
                <a:solidFill>
                  <a:srgbClr val="0000CC"/>
                </a:solidFill>
                <a:latin typeface="Times New Roman" pitchFamily="18" charset="0"/>
              </a:rPr>
              <a:t>12</a:t>
            </a:r>
            <a:r>
              <a:rPr lang="zh-CN" altLang="en-US" sz="2000" b="1" dirty="0">
                <a:solidFill>
                  <a:srgbClr val="0000CC"/>
                </a:solidFill>
                <a:latin typeface="Times New Roman" pitchFamily="18" charset="0"/>
              </a:rPr>
              <a:t>。</a:t>
            </a:r>
          </a:p>
          <a:p>
            <a:pPr marL="400050" lvl="1" indent="0">
              <a:lnSpc>
                <a:spcPct val="120000"/>
              </a:lnSpc>
              <a:buNone/>
            </a:pPr>
            <a:r>
              <a:rPr lang="zh-CN" altLang="en-US" sz="2000" b="0" dirty="0">
                <a:latin typeface="Times New Roman" pitchFamily="18" charset="0"/>
              </a:rPr>
              <a:t>     解：对</a:t>
            </a:r>
            <a:r>
              <a:rPr lang="en-US" altLang="zh-CN" sz="2000" b="0" dirty="0">
                <a:latin typeface="Times New Roman" pitchFamily="18" charset="0"/>
              </a:rPr>
              <a:t>C</a:t>
            </a:r>
            <a:r>
              <a:rPr lang="en-US" altLang="zh-CN" sz="2000" b="0" baseline="-25000" dirty="0">
                <a:latin typeface="Times New Roman" pitchFamily="18" charset="0"/>
              </a:rPr>
              <a:t>1</a:t>
            </a:r>
            <a:r>
              <a:rPr lang="en-US" altLang="zh-CN" sz="2000" b="0" dirty="0">
                <a:latin typeface="Times New Roman" pitchFamily="18" charset="0"/>
              </a:rPr>
              <a:t> </a:t>
            </a:r>
            <a:r>
              <a:rPr lang="zh-CN" altLang="en-US" sz="2000" b="0" dirty="0">
                <a:latin typeface="Times New Roman" pitchFamily="18" charset="0"/>
              </a:rPr>
              <a:t>，取最一般合一</a:t>
            </a:r>
            <a:r>
              <a:rPr lang="en-US" altLang="zh-CN" sz="2000" b="0" dirty="0">
                <a:latin typeface="Times New Roman" pitchFamily="18" charset="0"/>
              </a:rPr>
              <a:t>σ={f(x)/y}</a:t>
            </a:r>
            <a:r>
              <a:rPr lang="zh-CN" altLang="en-US" sz="2000" b="0" dirty="0">
                <a:latin typeface="Times New Roman" pitchFamily="18" charset="0"/>
              </a:rPr>
              <a:t>，得</a:t>
            </a:r>
            <a:r>
              <a:rPr lang="en-US" altLang="zh-CN" sz="2000" b="0" dirty="0">
                <a:latin typeface="Times New Roman" pitchFamily="18" charset="0"/>
              </a:rPr>
              <a:t>C</a:t>
            </a:r>
            <a:r>
              <a:rPr lang="en-US" altLang="zh-CN" sz="2000" b="0" baseline="-25000" dirty="0">
                <a:latin typeface="Times New Roman" pitchFamily="18" charset="0"/>
              </a:rPr>
              <a:t>1</a:t>
            </a:r>
            <a:r>
              <a:rPr lang="zh-CN" altLang="en-US" sz="2000" b="0" dirty="0">
                <a:latin typeface="Times New Roman" pitchFamily="18" charset="0"/>
              </a:rPr>
              <a:t>的因子</a:t>
            </a:r>
          </a:p>
          <a:p>
            <a:pPr marL="400050" lvl="1" indent="0">
              <a:lnSpc>
                <a:spcPct val="120000"/>
              </a:lnSpc>
              <a:buNone/>
            </a:pPr>
            <a:r>
              <a:rPr lang="zh-CN" altLang="en-US" sz="2000" b="0" dirty="0">
                <a:latin typeface="Times New Roman" pitchFamily="18" charset="0"/>
              </a:rPr>
              <a:t>              </a:t>
            </a:r>
            <a:r>
              <a:rPr lang="en-US" altLang="zh-CN" sz="2000" b="0" dirty="0">
                <a:latin typeface="Times New Roman" pitchFamily="18" charset="0"/>
              </a:rPr>
              <a:t>C</a:t>
            </a:r>
            <a:r>
              <a:rPr lang="en-US" altLang="zh-CN" sz="2000" b="0" baseline="-25000" dirty="0">
                <a:latin typeface="Times New Roman" pitchFamily="18" charset="0"/>
              </a:rPr>
              <a:t>1</a:t>
            </a:r>
            <a:r>
              <a:rPr lang="en-US" altLang="zh-CN" sz="2000" b="0" dirty="0">
                <a:latin typeface="Times New Roman" pitchFamily="18" charset="0"/>
              </a:rPr>
              <a:t>σ=P(f(x))∨Q(g(x))</a:t>
            </a:r>
          </a:p>
          <a:p>
            <a:pPr marL="400050" lvl="1" indent="0">
              <a:lnSpc>
                <a:spcPct val="120000"/>
              </a:lnSpc>
              <a:buNone/>
            </a:pPr>
            <a:r>
              <a:rPr lang="zh-CN" altLang="en-US" sz="2000" b="0" dirty="0">
                <a:latin typeface="Times New Roman" pitchFamily="18" charset="0"/>
              </a:rPr>
              <a:t>对</a:t>
            </a:r>
            <a:r>
              <a:rPr lang="en-US" altLang="zh-CN" sz="2000" b="0" dirty="0">
                <a:latin typeface="Times New Roman" pitchFamily="18" charset="0"/>
              </a:rPr>
              <a:t>C</a:t>
            </a:r>
            <a:r>
              <a:rPr lang="en-US" altLang="zh-CN" sz="2000" b="0" baseline="-25000" dirty="0">
                <a:latin typeface="Times New Roman" pitchFamily="18" charset="0"/>
              </a:rPr>
              <a:t>1</a:t>
            </a:r>
            <a:r>
              <a:rPr lang="zh-CN" altLang="en-US" sz="2000" b="0" dirty="0">
                <a:latin typeface="Times New Roman" pitchFamily="18" charset="0"/>
              </a:rPr>
              <a:t>的因子和</a:t>
            </a:r>
            <a:r>
              <a:rPr lang="en-US" altLang="zh-CN" sz="2000" b="0" dirty="0">
                <a:latin typeface="Times New Roman" pitchFamily="18" charset="0"/>
              </a:rPr>
              <a:t>C</a:t>
            </a:r>
            <a:r>
              <a:rPr lang="en-US" altLang="zh-CN" sz="2000" b="0" baseline="-25000" dirty="0">
                <a:latin typeface="Times New Roman" pitchFamily="18" charset="0"/>
              </a:rPr>
              <a:t>2</a:t>
            </a:r>
            <a:r>
              <a:rPr lang="zh-CN" altLang="en-US" sz="2000" b="0" dirty="0">
                <a:latin typeface="Times New Roman" pitchFamily="18" charset="0"/>
              </a:rPr>
              <a:t>归结（</a:t>
            </a:r>
            <a:r>
              <a:rPr lang="en-US" altLang="zh-CN" sz="2000" b="0" dirty="0">
                <a:latin typeface="Times New Roman" pitchFamily="18" charset="0"/>
              </a:rPr>
              <a:t>σ={g(a)/x }</a:t>
            </a:r>
            <a:r>
              <a:rPr lang="zh-CN" altLang="en-US" sz="2000" b="0" dirty="0">
                <a:latin typeface="Times New Roman" pitchFamily="18" charset="0"/>
              </a:rPr>
              <a:t>），可得到</a:t>
            </a:r>
            <a:r>
              <a:rPr lang="en-US" altLang="zh-CN" sz="2000" b="0" dirty="0">
                <a:latin typeface="Times New Roman" pitchFamily="18" charset="0"/>
              </a:rPr>
              <a:t>C</a:t>
            </a:r>
            <a:r>
              <a:rPr lang="en-US" altLang="zh-CN" sz="2000" b="0" baseline="-25000" dirty="0">
                <a:latin typeface="Times New Roman" pitchFamily="18" charset="0"/>
              </a:rPr>
              <a:t>1</a:t>
            </a:r>
            <a:r>
              <a:rPr lang="zh-CN" altLang="en-US" sz="2000" b="0" dirty="0">
                <a:latin typeface="Times New Roman" pitchFamily="18" charset="0"/>
              </a:rPr>
              <a:t>和</a:t>
            </a:r>
            <a:r>
              <a:rPr lang="en-US" altLang="zh-CN" sz="2000" b="0" dirty="0">
                <a:latin typeface="Times New Roman" pitchFamily="18" charset="0"/>
              </a:rPr>
              <a:t>C</a:t>
            </a:r>
            <a:r>
              <a:rPr lang="en-US" altLang="zh-CN" sz="2000" b="0" baseline="-25000" dirty="0">
                <a:latin typeface="Times New Roman" pitchFamily="18" charset="0"/>
              </a:rPr>
              <a:t>2</a:t>
            </a:r>
            <a:r>
              <a:rPr lang="zh-CN" altLang="en-US" sz="2000" b="0" dirty="0">
                <a:latin typeface="Times New Roman" pitchFamily="18" charset="0"/>
              </a:rPr>
              <a:t>的二元归结式</a:t>
            </a:r>
          </a:p>
          <a:p>
            <a:pPr marL="400050" lvl="1" indent="0">
              <a:lnSpc>
                <a:spcPct val="120000"/>
              </a:lnSpc>
              <a:buNone/>
            </a:pPr>
            <a:r>
              <a:rPr lang="zh-CN" altLang="en-US" sz="2000" b="0" dirty="0">
                <a:latin typeface="Times New Roman" pitchFamily="18" charset="0"/>
              </a:rPr>
              <a:t>              </a:t>
            </a:r>
            <a:r>
              <a:rPr lang="en-US" altLang="zh-CN" sz="2000" b="0" dirty="0">
                <a:latin typeface="Times New Roman" pitchFamily="18" charset="0"/>
              </a:rPr>
              <a:t>C</a:t>
            </a:r>
            <a:r>
              <a:rPr lang="en-US" altLang="zh-CN" sz="2000" b="0" baseline="-25000" dirty="0">
                <a:latin typeface="Times New Roman" pitchFamily="18" charset="0"/>
              </a:rPr>
              <a:t>12</a:t>
            </a:r>
            <a:r>
              <a:rPr lang="en-US" altLang="zh-CN" sz="2000" b="0" dirty="0">
                <a:latin typeface="Times New Roman" pitchFamily="18" charset="0"/>
              </a:rPr>
              <a:t>=Q(g(g(a)))∨Q(b)</a:t>
            </a:r>
          </a:p>
          <a:p>
            <a:pPr>
              <a:lnSpc>
                <a:spcPct val="85000"/>
              </a:lnSpc>
            </a:pPr>
            <a:endParaRPr lang="en-US" altLang="zh-CN" sz="2000" b="1" dirty="0" smtClean="0">
              <a:solidFill>
                <a:srgbClr val="006600"/>
              </a:solidFill>
              <a:latin typeface="Times New Roman" pitchFamily="18" charset="0"/>
            </a:endParaRPr>
          </a:p>
          <a:p>
            <a:pPr>
              <a:lnSpc>
                <a:spcPct val="120000"/>
              </a:lnSpc>
            </a:pPr>
            <a:endParaRPr lang="en-US" altLang="zh-CN" sz="2000" dirty="0">
              <a:solidFill>
                <a:srgbClr val="006600"/>
              </a:solidFill>
            </a:endParaRPr>
          </a:p>
          <a:p>
            <a:pPr>
              <a:lnSpc>
                <a:spcPct val="120000"/>
              </a:lnSpc>
            </a:pPr>
            <a:r>
              <a:rPr lang="zh-CN" altLang="en-US" sz="2000" b="1" dirty="0" smtClean="0">
                <a:solidFill>
                  <a:srgbClr val="006600"/>
                </a:solidFill>
                <a:latin typeface="Times New Roman" pitchFamily="18" charset="0"/>
              </a:rPr>
              <a:t>说明</a:t>
            </a:r>
            <a:r>
              <a:rPr lang="zh-CN" altLang="en-US" sz="2000" b="1" dirty="0">
                <a:solidFill>
                  <a:srgbClr val="006600"/>
                </a:solidFill>
                <a:latin typeface="Times New Roman" pitchFamily="18" charset="0"/>
              </a:rPr>
              <a:t>：</a:t>
            </a:r>
          </a:p>
          <a:p>
            <a:pPr lvl="1">
              <a:lnSpc>
                <a:spcPct val="120000"/>
              </a:lnSpc>
            </a:pPr>
            <a:r>
              <a:rPr lang="zh-CN" altLang="en-US" sz="1800" b="1" dirty="0" smtClean="0">
                <a:solidFill>
                  <a:srgbClr val="0000CC"/>
                </a:solidFill>
                <a:latin typeface="Times New Roman" pitchFamily="18" charset="0"/>
              </a:rPr>
              <a:t>对</a:t>
            </a:r>
            <a:r>
              <a:rPr lang="zh-CN" altLang="en-US" sz="1800" b="1" dirty="0">
                <a:solidFill>
                  <a:srgbClr val="0000CC"/>
                </a:solidFill>
                <a:latin typeface="Times New Roman" pitchFamily="18" charset="0"/>
              </a:rPr>
              <a:t>谓词逻辑</a:t>
            </a:r>
            <a:r>
              <a:rPr lang="zh-CN" altLang="en-US" sz="1800" b="1" dirty="0" smtClean="0">
                <a:solidFill>
                  <a:srgbClr val="33CC33"/>
                </a:solidFill>
                <a:latin typeface="Times New Roman" pitchFamily="18" charset="0"/>
              </a:rPr>
              <a:t>，</a:t>
            </a:r>
            <a:r>
              <a:rPr lang="zh-CN" altLang="en-US" sz="1800" b="1" dirty="0" smtClean="0">
                <a:solidFill>
                  <a:srgbClr val="0000CC"/>
                </a:solidFill>
                <a:latin typeface="Times New Roman" pitchFamily="18" charset="0"/>
              </a:rPr>
              <a:t>归结</a:t>
            </a:r>
            <a:r>
              <a:rPr lang="zh-CN" altLang="en-US" sz="1800" b="1" dirty="0">
                <a:solidFill>
                  <a:srgbClr val="0000CC"/>
                </a:solidFill>
                <a:latin typeface="Times New Roman" pitchFamily="18" charset="0"/>
              </a:rPr>
              <a:t>式</a:t>
            </a:r>
            <a:r>
              <a:rPr lang="en-US" altLang="zh-CN" sz="1800" b="1" dirty="0">
                <a:solidFill>
                  <a:srgbClr val="0000CC"/>
                </a:solidFill>
                <a:latin typeface="Times New Roman" pitchFamily="18" charset="0"/>
              </a:rPr>
              <a:t>C</a:t>
            </a:r>
            <a:r>
              <a:rPr lang="en-US" altLang="zh-CN" sz="1800" b="1" baseline="-25000" dirty="0">
                <a:solidFill>
                  <a:srgbClr val="0000CC"/>
                </a:solidFill>
                <a:latin typeface="Times New Roman" pitchFamily="18" charset="0"/>
              </a:rPr>
              <a:t>12</a:t>
            </a:r>
            <a:r>
              <a:rPr lang="zh-CN" altLang="en-US" sz="1800" b="1" dirty="0">
                <a:solidFill>
                  <a:srgbClr val="0000CC"/>
                </a:solidFill>
                <a:latin typeface="Times New Roman" pitchFamily="18" charset="0"/>
              </a:rPr>
              <a:t>是其亲本子句</a:t>
            </a:r>
            <a:r>
              <a:rPr lang="en-US" altLang="zh-CN" sz="1800" b="1" dirty="0">
                <a:solidFill>
                  <a:srgbClr val="0000CC"/>
                </a:solidFill>
                <a:latin typeface="Times New Roman" pitchFamily="18" charset="0"/>
              </a:rPr>
              <a:t>C</a:t>
            </a:r>
            <a:r>
              <a:rPr lang="en-US" altLang="zh-CN" sz="1800" b="1" baseline="-25000" dirty="0">
                <a:solidFill>
                  <a:srgbClr val="0000CC"/>
                </a:solidFill>
                <a:latin typeface="Times New Roman" pitchFamily="18" charset="0"/>
              </a:rPr>
              <a:t>1</a:t>
            </a:r>
            <a:r>
              <a:rPr lang="zh-CN" altLang="en-US" sz="1800" b="1" dirty="0">
                <a:solidFill>
                  <a:srgbClr val="0000CC"/>
                </a:solidFill>
                <a:latin typeface="Times New Roman" pitchFamily="18" charset="0"/>
              </a:rPr>
              <a:t>和</a:t>
            </a:r>
            <a:r>
              <a:rPr lang="en-US" altLang="zh-CN" sz="1800" b="1" dirty="0">
                <a:solidFill>
                  <a:srgbClr val="0000CC"/>
                </a:solidFill>
                <a:latin typeface="Times New Roman" pitchFamily="18" charset="0"/>
              </a:rPr>
              <a:t>C</a:t>
            </a:r>
            <a:r>
              <a:rPr lang="en-US" altLang="zh-CN" sz="1800" b="1" baseline="-25000" dirty="0">
                <a:solidFill>
                  <a:srgbClr val="0000CC"/>
                </a:solidFill>
                <a:latin typeface="Times New Roman" pitchFamily="18" charset="0"/>
              </a:rPr>
              <a:t>2</a:t>
            </a:r>
            <a:r>
              <a:rPr lang="zh-CN" altLang="en-US" sz="1800" b="1" dirty="0">
                <a:solidFill>
                  <a:srgbClr val="0000CC"/>
                </a:solidFill>
                <a:latin typeface="Times New Roman" pitchFamily="18" charset="0"/>
              </a:rPr>
              <a:t>的逻辑结论。用归结式</a:t>
            </a:r>
            <a:r>
              <a:rPr lang="zh-CN" altLang="en-US" sz="1800" b="1" dirty="0">
                <a:solidFill>
                  <a:srgbClr val="33CC33"/>
                </a:solidFill>
                <a:latin typeface="Times New Roman" pitchFamily="18" charset="0"/>
              </a:rPr>
              <a:t>取代</a:t>
            </a:r>
            <a:r>
              <a:rPr lang="zh-CN" altLang="en-US" sz="1800" b="1" dirty="0">
                <a:solidFill>
                  <a:srgbClr val="0000CC"/>
                </a:solidFill>
                <a:latin typeface="Times New Roman" pitchFamily="18" charset="0"/>
              </a:rPr>
              <a:t>它在子句集</a:t>
            </a:r>
            <a:r>
              <a:rPr lang="en-US" altLang="zh-CN" sz="1800" b="1" dirty="0">
                <a:solidFill>
                  <a:srgbClr val="0000CC"/>
                </a:solidFill>
                <a:latin typeface="Times New Roman" pitchFamily="18" charset="0"/>
              </a:rPr>
              <a:t>S</a:t>
            </a:r>
            <a:r>
              <a:rPr lang="zh-CN" altLang="en-US" sz="1800" b="1" dirty="0">
                <a:solidFill>
                  <a:srgbClr val="0000CC"/>
                </a:solidFill>
                <a:latin typeface="Times New Roman" pitchFamily="18" charset="0"/>
              </a:rPr>
              <a:t>中的亲本子句，所得到的子句集仍然保持着原子句集</a:t>
            </a:r>
            <a:r>
              <a:rPr lang="en-US" altLang="zh-CN" sz="1800" b="1" dirty="0">
                <a:solidFill>
                  <a:srgbClr val="0000CC"/>
                </a:solidFill>
                <a:latin typeface="Times New Roman" pitchFamily="18" charset="0"/>
              </a:rPr>
              <a:t>S</a:t>
            </a:r>
            <a:r>
              <a:rPr lang="zh-CN" altLang="en-US" sz="1800" b="1" dirty="0">
                <a:solidFill>
                  <a:srgbClr val="0000CC"/>
                </a:solidFill>
                <a:latin typeface="Times New Roman" pitchFamily="18" charset="0"/>
              </a:rPr>
              <a:t>的不可满足性。</a:t>
            </a:r>
          </a:p>
          <a:p>
            <a:pPr lvl="1">
              <a:lnSpc>
                <a:spcPct val="120000"/>
              </a:lnSpc>
            </a:pPr>
            <a:r>
              <a:rPr lang="zh-CN" altLang="en-US" sz="1800" b="1" dirty="0" smtClean="0">
                <a:solidFill>
                  <a:srgbClr val="0000CC"/>
                </a:solidFill>
                <a:latin typeface="Times New Roman" pitchFamily="18" charset="0"/>
              </a:rPr>
              <a:t>对谓词逻辑，从</a:t>
            </a:r>
            <a:r>
              <a:rPr lang="zh-CN" altLang="en-US" sz="1800" b="1" dirty="0">
                <a:solidFill>
                  <a:srgbClr val="0000CC"/>
                </a:solidFill>
                <a:latin typeface="Times New Roman" pitchFamily="18" charset="0"/>
              </a:rPr>
              <a:t>不可满足的意义上说，一阶谓词逻辑的归结原理也是完备的</a:t>
            </a:r>
            <a:r>
              <a:rPr lang="zh-CN" altLang="en-US" sz="1800" dirty="0">
                <a:solidFill>
                  <a:srgbClr val="0000CC"/>
                </a:solidFill>
                <a:latin typeface="Times New Roman" pitchFamily="18" charset="0"/>
              </a:rPr>
              <a:t> </a:t>
            </a: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b="1" dirty="0" smtClean="0"/>
              <a:t>鲁滨逊归结原理</a:t>
            </a:r>
            <a:r>
              <a:rPr lang="en-US" altLang="zh-CN" b="1" dirty="0" smtClean="0"/>
              <a:t>--</a:t>
            </a:r>
            <a:r>
              <a:rPr lang="zh-CN" altLang="en-US" sz="3200" b="1" dirty="0"/>
              <a:t>谓词逻辑</a:t>
            </a:r>
            <a:r>
              <a:rPr lang="zh-CN" altLang="en-US" sz="3200" b="1" dirty="0" smtClean="0"/>
              <a:t>的归结</a:t>
            </a:r>
            <a:endParaRPr lang="zh-CN" altLang="en-US" sz="3200" b="1" dirty="0"/>
          </a:p>
        </p:txBody>
      </p:sp>
    </p:spTree>
    <p:extLst>
      <p:ext uri="{BB962C8B-B14F-4D97-AF65-F5344CB8AC3E}">
        <p14:creationId xmlns:p14="http://schemas.microsoft.com/office/powerpoint/2010/main" xmlns="" val="11872272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
        <p:nvSpPr>
          <p:cNvPr id="713731" name="Rectangle 3"/>
          <p:cNvSpPr>
            <a:spLocks noGrp="1" noChangeArrowheads="1"/>
          </p:cNvSpPr>
          <p:nvPr>
            <p:ph type="body" idx="1"/>
          </p:nvPr>
        </p:nvSpPr>
        <p:spPr>
          <a:xfrm>
            <a:off x="250825" y="1196975"/>
            <a:ext cx="8642350" cy="5400675"/>
          </a:xfrm>
        </p:spPr>
        <p:txBody>
          <a:bodyPr/>
          <a:lstStyle/>
          <a:p>
            <a:pPr marL="609600" indent="-609600">
              <a:lnSpc>
                <a:spcPct val="120000"/>
              </a:lnSpc>
              <a:spcBef>
                <a:spcPts val="1200"/>
              </a:spcBef>
            </a:pPr>
            <a:r>
              <a:rPr lang="zh-CN" altLang="en-US" b="1" dirty="0"/>
              <a:t>归结演绎推理实际上就是从子句集中不断寻找可进行归结的子句对，并通过对这些子句对的归结，最终得出一个空子句的过程。</a:t>
            </a:r>
          </a:p>
          <a:p>
            <a:pPr marL="609600" indent="-609600">
              <a:lnSpc>
                <a:spcPct val="120000"/>
              </a:lnSpc>
              <a:spcBef>
                <a:spcPts val="1200"/>
              </a:spcBef>
            </a:pPr>
            <a:r>
              <a:rPr lang="zh-CN" altLang="en-US" b="1" dirty="0">
                <a:solidFill>
                  <a:srgbClr val="0000CC"/>
                </a:solidFill>
              </a:rPr>
              <a:t>由于事先并不知道哪些子句对可进行归结，更不知道通过对哪些子句对的归结能尽快得到空子句，因此就需要对子句集中的</a:t>
            </a:r>
            <a:r>
              <a:rPr lang="zh-CN" altLang="en-US" b="1" dirty="0">
                <a:solidFill>
                  <a:srgbClr val="FF0000"/>
                </a:solidFill>
              </a:rPr>
              <a:t>所有子句逐对进行比较</a:t>
            </a:r>
            <a:r>
              <a:rPr lang="zh-CN" altLang="en-US" b="1" dirty="0">
                <a:solidFill>
                  <a:srgbClr val="0000CC"/>
                </a:solidFill>
              </a:rPr>
              <a:t>，直到得出空子句为止</a:t>
            </a:r>
            <a:r>
              <a:rPr lang="zh-CN" altLang="en-US" b="1" dirty="0" smtClean="0">
                <a:solidFill>
                  <a:srgbClr val="0000CC"/>
                </a:solidFill>
              </a:rPr>
              <a:t>。</a:t>
            </a:r>
            <a:endParaRPr lang="en-US" altLang="zh-CN" b="1" dirty="0" smtClean="0">
              <a:solidFill>
                <a:srgbClr val="0000CC"/>
              </a:solidFill>
            </a:endParaRPr>
          </a:p>
          <a:p>
            <a:pPr marL="609600" indent="-609600">
              <a:lnSpc>
                <a:spcPct val="120000"/>
              </a:lnSpc>
              <a:spcBef>
                <a:spcPts val="1200"/>
              </a:spcBef>
            </a:pPr>
            <a:r>
              <a:rPr lang="zh-CN" altLang="en-US" b="1" dirty="0" smtClean="0">
                <a:solidFill>
                  <a:srgbClr val="008000"/>
                </a:solidFill>
              </a:rPr>
              <a:t>盲目</a:t>
            </a:r>
            <a:r>
              <a:rPr lang="zh-CN" altLang="en-US" b="1" dirty="0">
                <a:solidFill>
                  <a:srgbClr val="008000"/>
                </a:solidFill>
              </a:rPr>
              <a:t>的全面进行归结</a:t>
            </a:r>
            <a:r>
              <a:rPr lang="zh-CN" altLang="en-US" b="1" dirty="0">
                <a:solidFill>
                  <a:srgbClr val="0000CC"/>
                </a:solidFill>
              </a:rPr>
              <a:t>的方法，不仅会产生许多无用的归结式，更严重的是会产生组合爆炸问题</a:t>
            </a:r>
            <a:r>
              <a:rPr lang="zh-CN" altLang="en-US" b="1" dirty="0" smtClean="0">
                <a:solidFill>
                  <a:srgbClr val="0000CC"/>
                </a:solidFill>
              </a:rPr>
              <a:t>。</a:t>
            </a:r>
            <a:endParaRPr lang="zh-CN" altLang="en-US" b="1" dirty="0">
              <a:solidFill>
                <a:srgbClr val="0000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Grp="1" noChangeArrowheads="1"/>
          </p:cNvSpPr>
          <p:nvPr>
            <p:ph type="body" idx="1"/>
          </p:nvPr>
        </p:nvSpPr>
        <p:spPr>
          <a:xfrm>
            <a:off x="179512" y="1196752"/>
            <a:ext cx="8964488" cy="5301431"/>
          </a:xfrm>
        </p:spPr>
        <p:txBody>
          <a:bodyPr/>
          <a:lstStyle/>
          <a:p>
            <a:pPr marL="360000" indent="-360000">
              <a:spcBef>
                <a:spcPts val="1200"/>
              </a:spcBef>
            </a:pPr>
            <a:r>
              <a:rPr lang="zh-CN" altLang="en-US" sz="2400" b="1" dirty="0" smtClean="0">
                <a:solidFill>
                  <a:srgbClr val="A50021"/>
                </a:solidFill>
                <a:latin typeface="Times New Roman" pitchFamily="18" charset="0"/>
              </a:rPr>
              <a:t>归纳推理：</a:t>
            </a:r>
            <a:r>
              <a:rPr lang="zh-CN" altLang="en-US" sz="2400" b="1" dirty="0" smtClean="0">
                <a:solidFill>
                  <a:srgbClr val="FF0000"/>
                </a:solidFill>
                <a:latin typeface="Times New Roman" pitchFamily="18" charset="0"/>
              </a:rPr>
              <a:t>由</a:t>
            </a:r>
            <a:r>
              <a:rPr lang="zh-CN" altLang="en-US" sz="2400" b="1" dirty="0">
                <a:solidFill>
                  <a:srgbClr val="FF0000"/>
                </a:solidFill>
                <a:latin typeface="Times New Roman" pitchFamily="18" charset="0"/>
              </a:rPr>
              <a:t>个别到一般的推理</a:t>
            </a:r>
            <a:r>
              <a:rPr lang="zh-CN" altLang="en-US" sz="2400" b="1" dirty="0" smtClean="0">
                <a:solidFill>
                  <a:srgbClr val="FF0000"/>
                </a:solidFill>
                <a:latin typeface="Times New Roman" pitchFamily="18" charset="0"/>
              </a:rPr>
              <a:t>方法</a:t>
            </a:r>
            <a:endParaRPr lang="en-US" altLang="zh-CN" sz="2400" b="1" dirty="0" smtClean="0">
              <a:solidFill>
                <a:srgbClr val="FF0000"/>
              </a:solidFill>
              <a:latin typeface="Times New Roman" pitchFamily="18" charset="0"/>
            </a:endParaRPr>
          </a:p>
          <a:p>
            <a:pPr marL="760050" lvl="1" indent="-360000">
              <a:spcBef>
                <a:spcPts val="1200"/>
              </a:spcBef>
            </a:pPr>
            <a:r>
              <a:rPr lang="zh-CN" altLang="en-US" sz="2000" b="1" dirty="0" smtClean="0">
                <a:solidFill>
                  <a:srgbClr val="0000FF"/>
                </a:solidFill>
                <a:latin typeface="Times New Roman" pitchFamily="18" charset="0"/>
              </a:rPr>
              <a:t>完全归纳推理：</a:t>
            </a:r>
            <a:r>
              <a:rPr lang="zh-CN" altLang="en-US" sz="2000" dirty="0" smtClean="0">
                <a:latin typeface="Times New Roman" pitchFamily="18" charset="0"/>
              </a:rPr>
              <a:t>是</a:t>
            </a:r>
            <a:r>
              <a:rPr lang="zh-CN" altLang="en-US" sz="2000" dirty="0">
                <a:latin typeface="Times New Roman" pitchFamily="18" charset="0"/>
              </a:rPr>
              <a:t>指在进行归纳时需要考察相应事物的</a:t>
            </a:r>
            <a:r>
              <a:rPr lang="zh-CN" altLang="en-US" sz="2000" dirty="0">
                <a:solidFill>
                  <a:srgbClr val="7030A0"/>
                </a:solidFill>
                <a:latin typeface="Times New Roman" pitchFamily="18" charset="0"/>
              </a:rPr>
              <a:t>全部对象</a:t>
            </a:r>
            <a:r>
              <a:rPr lang="zh-CN" altLang="en-US" sz="2000" dirty="0">
                <a:latin typeface="Times New Roman" pitchFamily="18" charset="0"/>
              </a:rPr>
              <a:t>，并根据这些对象是否都具有某种属性，推出该类事物是否具有此属性</a:t>
            </a:r>
            <a:r>
              <a:rPr lang="zh-CN" altLang="en-US" sz="2000" dirty="0" smtClean="0">
                <a:latin typeface="Times New Roman" pitchFamily="18" charset="0"/>
              </a:rPr>
              <a:t>。</a:t>
            </a:r>
            <a:endParaRPr lang="zh-CN" altLang="en-US" sz="2000" dirty="0">
              <a:latin typeface="Times New Roman" pitchFamily="18" charset="0"/>
            </a:endParaRPr>
          </a:p>
          <a:p>
            <a:pPr marL="760050" lvl="1" indent="-360000">
              <a:spcBef>
                <a:spcPts val="1200"/>
              </a:spcBef>
            </a:pPr>
            <a:r>
              <a:rPr lang="zh-CN" altLang="en-US" sz="2000" b="1" dirty="0">
                <a:solidFill>
                  <a:srgbClr val="0000FF"/>
                </a:solidFill>
              </a:rPr>
              <a:t>不完全归纳推理：</a:t>
            </a:r>
            <a:r>
              <a:rPr lang="zh-CN" altLang="en-US" sz="2000" dirty="0" smtClean="0">
                <a:latin typeface="Times New Roman" pitchFamily="18" charset="0"/>
              </a:rPr>
              <a:t>是</a:t>
            </a:r>
            <a:r>
              <a:rPr lang="zh-CN" altLang="en-US" sz="2000" dirty="0">
                <a:latin typeface="Times New Roman" pitchFamily="18" charset="0"/>
              </a:rPr>
              <a:t>指在进行归纳时只考察了相应事物的部分对象，就得出了关于该事物的结论。例如，随机抽查。</a:t>
            </a:r>
          </a:p>
          <a:p>
            <a:pPr marL="760050" lvl="1" indent="-360000">
              <a:spcBef>
                <a:spcPts val="1200"/>
              </a:spcBef>
            </a:pPr>
            <a:r>
              <a:rPr lang="zh-CN" altLang="en-US" sz="2000" b="1" dirty="0">
                <a:solidFill>
                  <a:srgbClr val="0000FF"/>
                </a:solidFill>
              </a:rPr>
              <a:t>枚举归纳推理：</a:t>
            </a:r>
            <a:r>
              <a:rPr lang="zh-CN" altLang="en-US" sz="2000" dirty="0" smtClean="0">
                <a:latin typeface="Times New Roman" pitchFamily="18" charset="0"/>
              </a:rPr>
              <a:t>是</a:t>
            </a:r>
            <a:r>
              <a:rPr lang="zh-CN" altLang="en-US" sz="2000" dirty="0">
                <a:latin typeface="Times New Roman" pitchFamily="18" charset="0"/>
              </a:rPr>
              <a:t>指在进行归纳时，如果已知某类事物的有限可数个具体事物都具有某种属性，则可推出该类事物都具有此种属性</a:t>
            </a:r>
            <a:r>
              <a:rPr lang="zh-CN" altLang="en-US" sz="2000" dirty="0" smtClean="0">
                <a:latin typeface="Times New Roman" pitchFamily="18" charset="0"/>
              </a:rPr>
              <a:t>。</a:t>
            </a:r>
            <a:endParaRPr lang="en-US" altLang="zh-CN" sz="2000" dirty="0" smtClean="0">
              <a:latin typeface="Times New Roman" pitchFamily="18" charset="0"/>
            </a:endParaRPr>
          </a:p>
          <a:p>
            <a:pPr marL="760050" lvl="1" indent="-360000"/>
            <a:endParaRPr lang="zh-CN" altLang="en-US" sz="1800" b="1" dirty="0">
              <a:solidFill>
                <a:srgbClr val="0000CC"/>
              </a:solidFill>
              <a:latin typeface="Times New Roman" pitchFamily="18" charset="0"/>
            </a:endParaRPr>
          </a:p>
          <a:p>
            <a:pPr marL="800100" lvl="2" indent="0">
              <a:buNone/>
            </a:pPr>
            <a:r>
              <a:rPr lang="zh-CN" altLang="en-US" sz="1800" dirty="0">
                <a:solidFill>
                  <a:srgbClr val="00B050"/>
                </a:solidFill>
                <a:latin typeface="Times New Roman" pitchFamily="18" charset="0"/>
              </a:rPr>
              <a:t>例如，设有如下事例：</a:t>
            </a:r>
          </a:p>
          <a:p>
            <a:pPr marL="800100" lvl="2" indent="0">
              <a:buNone/>
            </a:pPr>
            <a:r>
              <a:rPr lang="zh-CN" altLang="en-US" sz="1800" dirty="0">
                <a:solidFill>
                  <a:srgbClr val="00B050"/>
                </a:solidFill>
                <a:latin typeface="Times New Roman" pitchFamily="18" charset="0"/>
              </a:rPr>
              <a:t>    王强是计算机系学生，他会编程序；</a:t>
            </a:r>
          </a:p>
          <a:p>
            <a:pPr marL="800100" lvl="2" indent="0">
              <a:buNone/>
            </a:pPr>
            <a:r>
              <a:rPr lang="zh-CN" altLang="en-US" sz="1800" dirty="0">
                <a:solidFill>
                  <a:srgbClr val="00B050"/>
                </a:solidFill>
                <a:latin typeface="Times New Roman" pitchFamily="18" charset="0"/>
              </a:rPr>
              <a:t>    高华是计算机系学生，她会编程序；</a:t>
            </a:r>
          </a:p>
          <a:p>
            <a:pPr marL="800100" lvl="2" indent="0">
              <a:buNone/>
            </a:pPr>
            <a:r>
              <a:rPr lang="zh-CN" altLang="en-US" sz="1800" dirty="0">
                <a:solidFill>
                  <a:srgbClr val="00B050"/>
                </a:solidFill>
                <a:latin typeface="Times New Roman" pitchFamily="18" charset="0"/>
              </a:rPr>
              <a:t>     </a:t>
            </a:r>
            <a:r>
              <a:rPr lang="en-US" altLang="zh-CN" sz="1800" dirty="0">
                <a:solidFill>
                  <a:srgbClr val="00B050"/>
                </a:solidFill>
                <a:latin typeface="Times New Roman" pitchFamily="18" charset="0"/>
              </a:rPr>
              <a:t>……                ……</a:t>
            </a:r>
          </a:p>
          <a:p>
            <a:pPr marL="800100" lvl="2" indent="0">
              <a:buNone/>
            </a:pPr>
            <a:r>
              <a:rPr lang="en-US" altLang="zh-CN" sz="1800" dirty="0">
                <a:solidFill>
                  <a:srgbClr val="00B050"/>
                </a:solidFill>
                <a:latin typeface="Times New Roman" pitchFamily="18" charset="0"/>
              </a:rPr>
              <a:t>    </a:t>
            </a:r>
            <a:r>
              <a:rPr lang="zh-CN" altLang="en-US" sz="1800" dirty="0">
                <a:solidFill>
                  <a:srgbClr val="00B050"/>
                </a:solidFill>
                <a:latin typeface="Times New Roman" pitchFamily="18" charset="0"/>
              </a:rPr>
              <a:t>当这些具体事例足够多时，就可归纳出一个一般性的知识：</a:t>
            </a:r>
          </a:p>
          <a:p>
            <a:pPr marL="800100" lvl="2" indent="0">
              <a:buNone/>
            </a:pPr>
            <a:r>
              <a:rPr lang="zh-CN" altLang="en-US" sz="1800" dirty="0">
                <a:solidFill>
                  <a:srgbClr val="00B050"/>
                </a:solidFill>
                <a:latin typeface="Times New Roman" pitchFamily="18" charset="0"/>
              </a:rPr>
              <a:t>           凡是计算机系的学生，就一定会编程序。</a:t>
            </a:r>
          </a:p>
        </p:txBody>
      </p:sp>
      <p:sp>
        <p:nvSpPr>
          <p:cNvPr id="6" name="Rectangle 2"/>
          <p:cNvSpPr>
            <a:spLocks noGrp="1" noChangeArrowheads="1"/>
          </p:cNvSpPr>
          <p:nvPr>
            <p:ph type="title"/>
          </p:nvPr>
        </p:nvSpPr>
        <p:spPr>
          <a:xfrm>
            <a:off x="457200" y="0"/>
            <a:ext cx="8229600" cy="908720"/>
          </a:xfrm>
        </p:spPr>
        <p:txBody>
          <a:bodyPr/>
          <a:lstStyle/>
          <a:p>
            <a:pPr marL="762000" indent="-762000"/>
            <a:r>
              <a:rPr lang="zh-CN" altLang="en-US" sz="4000" b="1" dirty="0" smtClean="0">
                <a:latin typeface="Times New Roman" pitchFamily="18" charset="0"/>
              </a:rPr>
              <a:t>推理</a:t>
            </a:r>
            <a:r>
              <a:rPr lang="zh-CN" altLang="en-US" sz="4000" b="1" dirty="0">
                <a:latin typeface="Times New Roman" pitchFamily="18" charset="0"/>
              </a:rPr>
              <a:t>方法及其</a:t>
            </a:r>
            <a:r>
              <a:rPr lang="zh-CN" altLang="en-US" sz="4000" b="1" dirty="0" smtClean="0">
                <a:latin typeface="Times New Roman" pitchFamily="18" charset="0"/>
              </a:rPr>
              <a:t>分类</a:t>
            </a:r>
            <a:endParaRPr lang="en-US" altLang="zh-CN" sz="3200" b="1" dirty="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5" name="Rectangle 3"/>
          <p:cNvSpPr>
            <a:spLocks noGrp="1" noChangeArrowheads="1"/>
          </p:cNvSpPr>
          <p:nvPr>
            <p:ph type="body" idx="1"/>
          </p:nvPr>
        </p:nvSpPr>
        <p:spPr>
          <a:xfrm>
            <a:off x="179388" y="1341438"/>
            <a:ext cx="8507412" cy="5327650"/>
          </a:xfrm>
        </p:spPr>
        <p:txBody>
          <a:bodyPr/>
          <a:lstStyle/>
          <a:p>
            <a:pPr marL="609600" indent="-609600">
              <a:lnSpc>
                <a:spcPct val="90000"/>
              </a:lnSpc>
            </a:pPr>
            <a:r>
              <a:rPr lang="zh-CN" altLang="en-US" sz="2400" b="1" dirty="0" smtClean="0">
                <a:solidFill>
                  <a:srgbClr val="0000CC"/>
                </a:solidFill>
                <a:latin typeface="Times New Roman" pitchFamily="18" charset="0"/>
              </a:rPr>
              <a:t>广度</a:t>
            </a:r>
            <a:r>
              <a:rPr lang="zh-CN" altLang="en-US" sz="2400" b="1" dirty="0">
                <a:solidFill>
                  <a:srgbClr val="0000CC"/>
                </a:solidFill>
                <a:latin typeface="Times New Roman" pitchFamily="18" charset="0"/>
              </a:rPr>
              <a:t>优先是一种</a:t>
            </a:r>
            <a:r>
              <a:rPr lang="zh-CN" altLang="en-US" sz="2400" b="1" dirty="0">
                <a:solidFill>
                  <a:srgbClr val="FF0000"/>
                </a:solidFill>
                <a:latin typeface="Times New Roman" pitchFamily="18" charset="0"/>
              </a:rPr>
              <a:t>穷尽子句比较</a:t>
            </a:r>
            <a:r>
              <a:rPr lang="zh-CN" altLang="en-US" sz="2400" b="1" dirty="0">
                <a:solidFill>
                  <a:srgbClr val="0000CC"/>
                </a:solidFill>
                <a:latin typeface="Times New Roman" pitchFamily="18" charset="0"/>
              </a:rPr>
              <a:t>的复杂搜索</a:t>
            </a:r>
            <a:r>
              <a:rPr lang="zh-CN" altLang="en-US" sz="2400" b="1" dirty="0" smtClean="0">
                <a:solidFill>
                  <a:srgbClr val="0000CC"/>
                </a:solidFill>
                <a:latin typeface="Times New Roman" pitchFamily="18" charset="0"/>
              </a:rPr>
              <a:t>方法</a:t>
            </a:r>
            <a:endParaRPr lang="en-US" altLang="zh-CN" sz="2400" b="1" dirty="0" smtClean="0">
              <a:solidFill>
                <a:srgbClr val="0000CC"/>
              </a:solidFill>
              <a:latin typeface="Times New Roman" pitchFamily="18" charset="0"/>
            </a:endParaRPr>
          </a:p>
          <a:p>
            <a:pPr marL="609600" indent="-609600">
              <a:lnSpc>
                <a:spcPct val="120000"/>
              </a:lnSpc>
              <a:spcBef>
                <a:spcPts val="1200"/>
              </a:spcBef>
            </a:pPr>
            <a:r>
              <a:rPr lang="zh-CN" altLang="en-US" sz="2400" b="1" dirty="0" smtClean="0">
                <a:latin typeface="Times New Roman" pitchFamily="18" charset="0"/>
              </a:rPr>
              <a:t>设</a:t>
            </a:r>
            <a:r>
              <a:rPr lang="zh-CN" altLang="en-US" sz="2400" b="1" dirty="0">
                <a:latin typeface="Times New Roman" pitchFamily="18" charset="0"/>
              </a:rPr>
              <a:t>初始子句集为</a:t>
            </a:r>
            <a:r>
              <a:rPr lang="en-US" altLang="zh-CN" sz="2400" b="1" dirty="0">
                <a:latin typeface="Times New Roman" pitchFamily="18" charset="0"/>
              </a:rPr>
              <a:t>S</a:t>
            </a:r>
            <a:r>
              <a:rPr lang="en-US" altLang="zh-CN" sz="2400" b="1" baseline="-25000" dirty="0">
                <a:latin typeface="Times New Roman" pitchFamily="18" charset="0"/>
              </a:rPr>
              <a:t>0</a:t>
            </a:r>
            <a:r>
              <a:rPr lang="zh-CN" altLang="en-US" sz="2400" b="1" dirty="0">
                <a:latin typeface="Times New Roman" pitchFamily="18" charset="0"/>
              </a:rPr>
              <a:t>，广度优先策略的归结</a:t>
            </a:r>
            <a:r>
              <a:rPr lang="zh-CN" altLang="en-US" sz="2400" b="1" dirty="0" smtClean="0">
                <a:latin typeface="Times New Roman" pitchFamily="18" charset="0"/>
              </a:rPr>
              <a:t>过程：</a:t>
            </a:r>
            <a:endParaRPr lang="zh-CN" altLang="en-US" sz="2400" b="1" dirty="0">
              <a:latin typeface="Times New Roman" pitchFamily="18" charset="0"/>
            </a:endParaRPr>
          </a:p>
          <a:p>
            <a:pPr marL="857250" lvl="1" indent="-457200">
              <a:lnSpc>
                <a:spcPct val="120000"/>
              </a:lnSpc>
              <a:spcBef>
                <a:spcPts val="1200"/>
              </a:spcBef>
              <a:buFont typeface="+mj-lt"/>
              <a:buAutoNum type="arabicPeriod"/>
            </a:pPr>
            <a:r>
              <a:rPr lang="zh-CN" altLang="en-US" sz="2200" b="0" dirty="0" smtClean="0">
                <a:latin typeface="Times New Roman" pitchFamily="18" charset="0"/>
              </a:rPr>
              <a:t>从</a:t>
            </a:r>
            <a:r>
              <a:rPr lang="en-US" altLang="zh-CN" sz="2200" b="0" dirty="0">
                <a:latin typeface="Times New Roman" pitchFamily="18" charset="0"/>
              </a:rPr>
              <a:t>S</a:t>
            </a:r>
            <a:r>
              <a:rPr lang="en-US" altLang="zh-CN" sz="2200" b="0" baseline="-25000" dirty="0">
                <a:latin typeface="Times New Roman" pitchFamily="18" charset="0"/>
              </a:rPr>
              <a:t>0</a:t>
            </a:r>
            <a:r>
              <a:rPr lang="zh-CN" altLang="en-US" sz="2200" b="0" dirty="0">
                <a:latin typeface="Times New Roman" pitchFamily="18" charset="0"/>
              </a:rPr>
              <a:t>出发，对</a:t>
            </a:r>
            <a:r>
              <a:rPr lang="en-US" altLang="zh-CN" sz="2200" b="0" dirty="0">
                <a:latin typeface="Times New Roman" pitchFamily="18" charset="0"/>
              </a:rPr>
              <a:t>S</a:t>
            </a:r>
            <a:r>
              <a:rPr lang="en-US" altLang="zh-CN" sz="2200" b="0" baseline="-25000" dirty="0">
                <a:latin typeface="Times New Roman" pitchFamily="18" charset="0"/>
              </a:rPr>
              <a:t>0</a:t>
            </a:r>
            <a:r>
              <a:rPr lang="zh-CN" altLang="en-US" sz="2200" b="0" dirty="0">
                <a:latin typeface="Times New Roman" pitchFamily="18" charset="0"/>
              </a:rPr>
              <a:t>中的全部子句作所有可能的归结，得到第一层归结式，把这些归结式的集合记为</a:t>
            </a:r>
            <a:r>
              <a:rPr lang="en-US" altLang="zh-CN" sz="2200" b="0" dirty="0">
                <a:latin typeface="Times New Roman" pitchFamily="18" charset="0"/>
              </a:rPr>
              <a:t>S</a:t>
            </a:r>
            <a:r>
              <a:rPr lang="en-US" altLang="zh-CN" sz="2200" b="0" baseline="-25000" dirty="0">
                <a:latin typeface="Times New Roman" pitchFamily="18" charset="0"/>
              </a:rPr>
              <a:t>1</a:t>
            </a:r>
            <a:r>
              <a:rPr lang="en-US" altLang="zh-CN" sz="2200" b="0" dirty="0">
                <a:latin typeface="Times New Roman" pitchFamily="18" charset="0"/>
              </a:rPr>
              <a:t>;</a:t>
            </a:r>
          </a:p>
          <a:p>
            <a:pPr marL="857250" lvl="1" indent="-457200">
              <a:lnSpc>
                <a:spcPct val="120000"/>
              </a:lnSpc>
              <a:spcBef>
                <a:spcPts val="1200"/>
              </a:spcBef>
              <a:buFont typeface="+mj-lt"/>
              <a:buAutoNum type="arabicPeriod"/>
            </a:pPr>
            <a:r>
              <a:rPr lang="zh-CN" altLang="en-US" sz="2200" b="0" dirty="0" smtClean="0">
                <a:latin typeface="Times New Roman" pitchFamily="18" charset="0"/>
              </a:rPr>
              <a:t>用</a:t>
            </a:r>
            <a:r>
              <a:rPr lang="en-US" altLang="zh-CN" sz="2200" b="0" dirty="0">
                <a:latin typeface="Times New Roman" pitchFamily="18" charset="0"/>
              </a:rPr>
              <a:t>S</a:t>
            </a:r>
            <a:r>
              <a:rPr lang="en-US" altLang="zh-CN" sz="2200" b="0" baseline="-25000" dirty="0">
                <a:latin typeface="Times New Roman" pitchFamily="18" charset="0"/>
              </a:rPr>
              <a:t>0</a:t>
            </a:r>
            <a:r>
              <a:rPr lang="zh-CN" altLang="en-US" sz="2200" b="0" dirty="0">
                <a:latin typeface="Times New Roman" pitchFamily="18" charset="0"/>
              </a:rPr>
              <a:t>中的子句与</a:t>
            </a:r>
            <a:r>
              <a:rPr lang="en-US" altLang="zh-CN" sz="2200" b="0" dirty="0">
                <a:latin typeface="Times New Roman" pitchFamily="18" charset="0"/>
              </a:rPr>
              <a:t>S</a:t>
            </a:r>
            <a:r>
              <a:rPr lang="en-US" altLang="zh-CN" sz="2200" b="0" baseline="-25000" dirty="0">
                <a:latin typeface="Times New Roman" pitchFamily="18" charset="0"/>
              </a:rPr>
              <a:t>1</a:t>
            </a:r>
            <a:r>
              <a:rPr lang="zh-CN" altLang="en-US" sz="2200" b="0" dirty="0">
                <a:latin typeface="Times New Roman" pitchFamily="18" charset="0"/>
              </a:rPr>
              <a:t>中的子句进行所有可能的归结，得到第二层归结式，把这些归结式的集合记为</a:t>
            </a:r>
            <a:r>
              <a:rPr lang="en-US" altLang="zh-CN" sz="2200" b="0" dirty="0">
                <a:latin typeface="Times New Roman" pitchFamily="18" charset="0"/>
              </a:rPr>
              <a:t>S</a:t>
            </a:r>
            <a:r>
              <a:rPr lang="en-US" altLang="zh-CN" sz="2200" b="0" baseline="-25000" dirty="0">
                <a:latin typeface="Times New Roman" pitchFamily="18" charset="0"/>
              </a:rPr>
              <a:t>2</a:t>
            </a:r>
            <a:r>
              <a:rPr lang="en-US" altLang="zh-CN" sz="2200" b="0" dirty="0">
                <a:latin typeface="Times New Roman" pitchFamily="18" charset="0"/>
              </a:rPr>
              <a:t>;</a:t>
            </a:r>
          </a:p>
          <a:p>
            <a:pPr marL="857250" lvl="1" indent="-457200">
              <a:lnSpc>
                <a:spcPct val="120000"/>
              </a:lnSpc>
              <a:spcBef>
                <a:spcPts val="1200"/>
              </a:spcBef>
              <a:buFont typeface="+mj-lt"/>
              <a:buAutoNum type="arabicPeriod"/>
            </a:pPr>
            <a:r>
              <a:rPr lang="zh-CN" altLang="en-US" sz="2200" b="0" dirty="0" smtClean="0">
                <a:latin typeface="Times New Roman" pitchFamily="18" charset="0"/>
              </a:rPr>
              <a:t>用</a:t>
            </a:r>
            <a:r>
              <a:rPr lang="en-US" altLang="zh-CN" sz="2200" b="0" dirty="0">
                <a:latin typeface="Times New Roman" pitchFamily="18" charset="0"/>
              </a:rPr>
              <a:t>S</a:t>
            </a:r>
            <a:r>
              <a:rPr lang="en-US" altLang="zh-CN" sz="2200" b="0" baseline="-25000" dirty="0">
                <a:latin typeface="Times New Roman" pitchFamily="18" charset="0"/>
              </a:rPr>
              <a:t>0</a:t>
            </a:r>
            <a:r>
              <a:rPr lang="zh-CN" altLang="en-US" sz="2200" b="0" dirty="0">
                <a:latin typeface="Times New Roman" pitchFamily="18" charset="0"/>
              </a:rPr>
              <a:t>和</a:t>
            </a:r>
            <a:r>
              <a:rPr lang="en-US" altLang="zh-CN" sz="2200" b="0" dirty="0">
                <a:latin typeface="Times New Roman" pitchFamily="18" charset="0"/>
              </a:rPr>
              <a:t>S</a:t>
            </a:r>
            <a:r>
              <a:rPr lang="en-US" altLang="zh-CN" sz="2200" b="0" baseline="-25000" dirty="0">
                <a:latin typeface="Times New Roman" pitchFamily="18" charset="0"/>
              </a:rPr>
              <a:t>1</a:t>
            </a:r>
            <a:r>
              <a:rPr lang="zh-CN" altLang="en-US" sz="2200" b="0" dirty="0">
                <a:latin typeface="Times New Roman" pitchFamily="18" charset="0"/>
              </a:rPr>
              <a:t>中的子句与</a:t>
            </a:r>
            <a:r>
              <a:rPr lang="en-US" altLang="zh-CN" sz="2200" b="0" dirty="0">
                <a:latin typeface="Times New Roman" pitchFamily="18" charset="0"/>
              </a:rPr>
              <a:t>S</a:t>
            </a:r>
            <a:r>
              <a:rPr lang="en-US" altLang="zh-CN" sz="2200" b="0" baseline="-25000" dirty="0">
                <a:latin typeface="Times New Roman" pitchFamily="18" charset="0"/>
              </a:rPr>
              <a:t>2</a:t>
            </a:r>
            <a:r>
              <a:rPr lang="zh-CN" altLang="en-US" sz="2200" b="0" dirty="0">
                <a:latin typeface="Times New Roman" pitchFamily="18" charset="0"/>
              </a:rPr>
              <a:t>中的子句进行所有可能的归结，得到第三层归结式，把这些归结式的集合记为</a:t>
            </a:r>
            <a:r>
              <a:rPr lang="en-US" altLang="zh-CN" sz="2200" b="0" dirty="0">
                <a:latin typeface="Times New Roman" pitchFamily="18" charset="0"/>
              </a:rPr>
              <a:t>S</a:t>
            </a:r>
            <a:r>
              <a:rPr lang="en-US" altLang="zh-CN" sz="2200" b="0" baseline="-25000" dirty="0">
                <a:latin typeface="Times New Roman" pitchFamily="18" charset="0"/>
              </a:rPr>
              <a:t>3</a:t>
            </a:r>
            <a:r>
              <a:rPr lang="en-US" altLang="zh-CN" sz="2200" b="0" dirty="0" smtClean="0">
                <a:latin typeface="Times New Roman" pitchFamily="18" charset="0"/>
              </a:rPr>
              <a:t>;</a:t>
            </a:r>
          </a:p>
          <a:p>
            <a:pPr marL="857250" lvl="1" indent="-457200">
              <a:lnSpc>
                <a:spcPct val="120000"/>
              </a:lnSpc>
              <a:spcBef>
                <a:spcPts val="1200"/>
              </a:spcBef>
              <a:buFont typeface="+mj-lt"/>
              <a:buAutoNum type="arabicPeriod"/>
            </a:pPr>
            <a:r>
              <a:rPr lang="zh-CN" altLang="en-US" sz="2200" b="0" dirty="0"/>
              <a:t>如此继续，直到得出空子句或不能再继续归结为止。</a:t>
            </a:r>
          </a:p>
          <a:p>
            <a:pPr marL="857250" lvl="1" indent="-457200">
              <a:lnSpc>
                <a:spcPct val="120000"/>
              </a:lnSpc>
              <a:spcBef>
                <a:spcPts val="1200"/>
              </a:spcBef>
              <a:buFont typeface="+mj-lt"/>
              <a:buAutoNum type="arabicPeriod"/>
            </a:pPr>
            <a:endParaRPr lang="en-US" altLang="zh-CN" sz="2200" b="0" dirty="0">
              <a:latin typeface="Times New Roman" pitchFamily="18" charset="0"/>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p:cNvSpPr>
            <a:spLocks noGrp="1" noChangeArrowheads="1"/>
          </p:cNvSpPr>
          <p:nvPr>
            <p:ph type="body" idx="1"/>
          </p:nvPr>
        </p:nvSpPr>
        <p:spPr>
          <a:xfrm>
            <a:off x="-252859" y="1268760"/>
            <a:ext cx="9361363" cy="5111750"/>
          </a:xfrm>
        </p:spPr>
        <p:txBody>
          <a:bodyPr/>
          <a:lstStyle/>
          <a:p>
            <a:pPr marL="400050" lvl="1" indent="0">
              <a:lnSpc>
                <a:spcPct val="90000"/>
              </a:lnSpc>
              <a:buNone/>
            </a:pPr>
            <a:r>
              <a:rPr lang="zh-CN" altLang="en-US" dirty="0" smtClean="0">
                <a:solidFill>
                  <a:srgbClr val="00B050"/>
                </a:solidFill>
              </a:rPr>
              <a:t>例设有</a:t>
            </a:r>
            <a:r>
              <a:rPr lang="zh-CN" altLang="en-US" dirty="0">
                <a:solidFill>
                  <a:srgbClr val="00B050"/>
                </a:solidFill>
              </a:rPr>
              <a:t>如下子句集</a:t>
            </a:r>
            <a:r>
              <a:rPr lang="zh-CN" altLang="en-US" dirty="0" smtClean="0">
                <a:solidFill>
                  <a:srgbClr val="00B050"/>
                </a:solidFill>
              </a:rPr>
              <a:t>：</a:t>
            </a:r>
            <a:r>
              <a:rPr lang="en-US" altLang="zh-CN" dirty="0" smtClean="0">
                <a:solidFill>
                  <a:srgbClr val="00B050"/>
                </a:solidFill>
              </a:rPr>
              <a:t>S</a:t>
            </a:r>
            <a:r>
              <a:rPr lang="en-US" altLang="zh-CN" dirty="0">
                <a:solidFill>
                  <a:srgbClr val="00B050"/>
                </a:solidFill>
              </a:rPr>
              <a:t>={﹁I(x)∨R(x),  I(a), ﹁R(y)∨L(y), ﹁L(a) }</a:t>
            </a:r>
          </a:p>
          <a:p>
            <a:pPr marL="400050" lvl="1" indent="0">
              <a:lnSpc>
                <a:spcPct val="90000"/>
              </a:lnSpc>
              <a:buNone/>
            </a:pPr>
            <a:r>
              <a:rPr lang="zh-CN" altLang="en-US" dirty="0">
                <a:solidFill>
                  <a:srgbClr val="00B050"/>
                </a:solidFill>
              </a:rPr>
              <a:t>用广度优先策略证明</a:t>
            </a:r>
            <a:r>
              <a:rPr lang="en-US" altLang="zh-CN" dirty="0">
                <a:solidFill>
                  <a:srgbClr val="00B050"/>
                </a:solidFill>
              </a:rPr>
              <a:t>S</a:t>
            </a:r>
            <a:r>
              <a:rPr lang="zh-CN" altLang="en-US" dirty="0">
                <a:solidFill>
                  <a:srgbClr val="00B050"/>
                </a:solidFill>
              </a:rPr>
              <a:t>为不可满足</a:t>
            </a:r>
            <a:r>
              <a:rPr lang="zh-CN" altLang="en-US" dirty="0" smtClean="0">
                <a:solidFill>
                  <a:srgbClr val="00B050"/>
                </a:solidFill>
              </a:rPr>
              <a:t>。</a:t>
            </a:r>
            <a:endParaRPr lang="en-US" altLang="zh-CN" dirty="0" smtClean="0">
              <a:solidFill>
                <a:srgbClr val="00B050"/>
              </a:solidFill>
            </a:endParaRPr>
          </a:p>
          <a:p>
            <a:pPr marL="400050" lvl="1" indent="0">
              <a:lnSpc>
                <a:spcPct val="90000"/>
              </a:lnSpc>
              <a:buNone/>
            </a:pPr>
            <a:endParaRPr lang="zh-CN" altLang="en-US" dirty="0">
              <a:solidFill>
                <a:srgbClr val="00B050"/>
              </a:solidFill>
            </a:endParaRPr>
          </a:p>
          <a:p>
            <a:pPr marL="400050" lvl="1" indent="0">
              <a:lnSpc>
                <a:spcPct val="90000"/>
              </a:lnSpc>
              <a:buNone/>
            </a:pPr>
            <a:r>
              <a:rPr lang="zh-CN" altLang="en-US" dirty="0">
                <a:solidFill>
                  <a:srgbClr val="00B050"/>
                </a:solidFill>
              </a:rPr>
              <a:t>广度优先策略的归结树如下：</a:t>
            </a:r>
          </a:p>
          <a:p>
            <a:pPr>
              <a:buFontTx/>
              <a:buNone/>
            </a:pPr>
            <a:endParaRPr lang="zh-CN" altLang="zh-CN" dirty="0"/>
          </a:p>
        </p:txBody>
      </p:sp>
      <p:grpSp>
        <p:nvGrpSpPr>
          <p:cNvPr id="2" name="组合 1"/>
          <p:cNvGrpSpPr/>
          <p:nvPr/>
        </p:nvGrpSpPr>
        <p:grpSpPr>
          <a:xfrm>
            <a:off x="683568" y="3212976"/>
            <a:ext cx="7776864" cy="2925762"/>
            <a:chOff x="467024" y="1989138"/>
            <a:chExt cx="7776864" cy="2925762"/>
          </a:xfrm>
        </p:grpSpPr>
        <p:sp>
          <p:nvSpPr>
            <p:cNvPr id="715780" name="Text Box 4"/>
            <p:cNvSpPr txBox="1">
              <a:spLocks noChangeArrowheads="1"/>
            </p:cNvSpPr>
            <p:nvPr/>
          </p:nvSpPr>
          <p:spPr bwMode="auto">
            <a:xfrm>
              <a:off x="1187450" y="1989138"/>
              <a:ext cx="1727846"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rgbClr val="0000CC"/>
                  </a:solidFill>
                </a:rPr>
                <a:t>﹁I(x)∨R(x)</a:t>
              </a:r>
            </a:p>
          </p:txBody>
        </p:sp>
        <p:sp>
          <p:nvSpPr>
            <p:cNvPr id="715781" name="Text Box 5"/>
            <p:cNvSpPr txBox="1">
              <a:spLocks noChangeArrowheads="1"/>
            </p:cNvSpPr>
            <p:nvPr/>
          </p:nvSpPr>
          <p:spPr bwMode="auto">
            <a:xfrm>
              <a:off x="3419475" y="1989138"/>
              <a:ext cx="5762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82" name="Text Box 6"/>
            <p:cNvSpPr txBox="1">
              <a:spLocks noChangeArrowheads="1"/>
            </p:cNvSpPr>
            <p:nvPr/>
          </p:nvSpPr>
          <p:spPr bwMode="auto">
            <a:xfrm>
              <a:off x="4716463" y="19891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715783" name="Text Box 7"/>
            <p:cNvSpPr txBox="1">
              <a:spLocks noChangeArrowheads="1"/>
            </p:cNvSpPr>
            <p:nvPr/>
          </p:nvSpPr>
          <p:spPr bwMode="auto">
            <a:xfrm>
              <a:off x="7092950" y="1989138"/>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4" name="Text Box 8"/>
            <p:cNvSpPr txBox="1">
              <a:spLocks noChangeArrowheads="1"/>
            </p:cNvSpPr>
            <p:nvPr/>
          </p:nvSpPr>
          <p:spPr bwMode="auto">
            <a:xfrm>
              <a:off x="1476375" y="3068638"/>
              <a:ext cx="8651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715785" name="Text Box 9"/>
            <p:cNvSpPr txBox="1">
              <a:spLocks noChangeArrowheads="1"/>
            </p:cNvSpPr>
            <p:nvPr/>
          </p:nvSpPr>
          <p:spPr bwMode="auto">
            <a:xfrm>
              <a:off x="4643438" y="30686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﹁I(x) ∨L(x)</a:t>
              </a:r>
            </a:p>
          </p:txBody>
        </p:sp>
        <p:sp>
          <p:nvSpPr>
            <p:cNvPr id="715786" name="Text Box 10"/>
            <p:cNvSpPr txBox="1">
              <a:spLocks noChangeArrowheads="1"/>
            </p:cNvSpPr>
            <p:nvPr/>
          </p:nvSpPr>
          <p:spPr bwMode="auto">
            <a:xfrm>
              <a:off x="7092950" y="3068638"/>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715787" name="Text Box 11"/>
            <p:cNvSpPr txBox="1">
              <a:spLocks noChangeArrowheads="1"/>
            </p:cNvSpPr>
            <p:nvPr/>
          </p:nvSpPr>
          <p:spPr bwMode="auto">
            <a:xfrm>
              <a:off x="1763713" y="4508500"/>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8" name="Text Box 12"/>
            <p:cNvSpPr txBox="1">
              <a:spLocks noChangeArrowheads="1"/>
            </p:cNvSpPr>
            <p:nvPr/>
          </p:nvSpPr>
          <p:spPr bwMode="auto">
            <a:xfrm>
              <a:off x="3203575"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5789" name="Text Box 13"/>
            <p:cNvSpPr txBox="1">
              <a:spLocks noChangeArrowheads="1"/>
            </p:cNvSpPr>
            <p:nvPr/>
          </p:nvSpPr>
          <p:spPr bwMode="auto">
            <a:xfrm>
              <a:off x="4356100"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90" name="Text Box 14"/>
            <p:cNvSpPr txBox="1">
              <a:spLocks noChangeArrowheads="1"/>
            </p:cNvSpPr>
            <p:nvPr/>
          </p:nvSpPr>
          <p:spPr bwMode="auto">
            <a:xfrm>
              <a:off x="5651500"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5791" name="Text Box 15"/>
            <p:cNvSpPr txBox="1">
              <a:spLocks noChangeArrowheads="1"/>
            </p:cNvSpPr>
            <p:nvPr/>
          </p:nvSpPr>
          <p:spPr bwMode="auto">
            <a:xfrm>
              <a:off x="7308850" y="4437063"/>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15792" name="Line 16"/>
            <p:cNvSpPr>
              <a:spLocks noChangeShapeType="1"/>
            </p:cNvSpPr>
            <p:nvPr/>
          </p:nvSpPr>
          <p:spPr bwMode="auto">
            <a:xfrm>
              <a:off x="1835150" y="2420938"/>
              <a:ext cx="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3" name="Line 17"/>
            <p:cNvSpPr>
              <a:spLocks noChangeShapeType="1"/>
            </p:cNvSpPr>
            <p:nvPr/>
          </p:nvSpPr>
          <p:spPr bwMode="auto">
            <a:xfrm flipH="1">
              <a:off x="1908175" y="2349500"/>
              <a:ext cx="17272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4" name="Line 18"/>
            <p:cNvSpPr>
              <a:spLocks noChangeShapeType="1"/>
            </p:cNvSpPr>
            <p:nvPr/>
          </p:nvSpPr>
          <p:spPr bwMode="auto">
            <a:xfrm>
              <a:off x="1908175" y="24209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5" name="Line 19"/>
            <p:cNvSpPr>
              <a:spLocks noChangeShapeType="1"/>
            </p:cNvSpPr>
            <p:nvPr/>
          </p:nvSpPr>
          <p:spPr bwMode="auto">
            <a:xfrm>
              <a:off x="5508625" y="2420938"/>
              <a:ext cx="0"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6" name="Line 20"/>
            <p:cNvSpPr>
              <a:spLocks noChangeShapeType="1"/>
            </p:cNvSpPr>
            <p:nvPr/>
          </p:nvSpPr>
          <p:spPr bwMode="auto">
            <a:xfrm>
              <a:off x="5580063" y="2420938"/>
              <a:ext cx="2016125"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7" name="Line 21"/>
            <p:cNvSpPr>
              <a:spLocks noChangeShapeType="1"/>
            </p:cNvSpPr>
            <p:nvPr/>
          </p:nvSpPr>
          <p:spPr bwMode="auto">
            <a:xfrm>
              <a:off x="7596188" y="2420938"/>
              <a:ext cx="0"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8" name="Line 22"/>
            <p:cNvSpPr>
              <a:spLocks noChangeShapeType="1"/>
            </p:cNvSpPr>
            <p:nvPr/>
          </p:nvSpPr>
          <p:spPr bwMode="auto">
            <a:xfrm>
              <a:off x="1835150" y="3429000"/>
              <a:ext cx="288925" cy="10795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799" name="Line 23"/>
            <p:cNvSpPr>
              <a:spLocks noChangeShapeType="1"/>
            </p:cNvSpPr>
            <p:nvPr/>
          </p:nvSpPr>
          <p:spPr bwMode="auto">
            <a:xfrm flipH="1">
              <a:off x="2195513" y="2420938"/>
              <a:ext cx="316865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0" name="Line 24"/>
            <p:cNvSpPr>
              <a:spLocks noChangeShapeType="1"/>
            </p:cNvSpPr>
            <p:nvPr/>
          </p:nvSpPr>
          <p:spPr bwMode="auto">
            <a:xfrm>
              <a:off x="3635375" y="2420938"/>
              <a:ext cx="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1" name="Line 25"/>
            <p:cNvSpPr>
              <a:spLocks noChangeShapeType="1"/>
            </p:cNvSpPr>
            <p:nvPr/>
          </p:nvSpPr>
          <p:spPr bwMode="auto">
            <a:xfrm flipH="1">
              <a:off x="3635375" y="3500438"/>
              <a:ext cx="1728788"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2" name="Line 26"/>
            <p:cNvSpPr>
              <a:spLocks noChangeShapeType="1"/>
            </p:cNvSpPr>
            <p:nvPr/>
          </p:nvSpPr>
          <p:spPr bwMode="auto">
            <a:xfrm>
              <a:off x="1835150" y="2349500"/>
              <a:ext cx="2881313" cy="21590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3" name="Line 27"/>
            <p:cNvSpPr>
              <a:spLocks noChangeShapeType="1"/>
            </p:cNvSpPr>
            <p:nvPr/>
          </p:nvSpPr>
          <p:spPr bwMode="auto">
            <a:xfrm flipH="1">
              <a:off x="4859338" y="3500438"/>
              <a:ext cx="2736850"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4" name="Line 28"/>
            <p:cNvSpPr>
              <a:spLocks noChangeShapeType="1"/>
            </p:cNvSpPr>
            <p:nvPr/>
          </p:nvSpPr>
          <p:spPr bwMode="auto">
            <a:xfrm>
              <a:off x="5580063" y="3500438"/>
              <a:ext cx="50482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5" name="Line 29"/>
            <p:cNvSpPr>
              <a:spLocks noChangeShapeType="1"/>
            </p:cNvSpPr>
            <p:nvPr/>
          </p:nvSpPr>
          <p:spPr bwMode="auto">
            <a:xfrm>
              <a:off x="1835150" y="3500438"/>
              <a:ext cx="583247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6" name="Line 30"/>
            <p:cNvSpPr>
              <a:spLocks noChangeShapeType="1"/>
            </p:cNvSpPr>
            <p:nvPr/>
          </p:nvSpPr>
          <p:spPr bwMode="auto">
            <a:xfrm>
              <a:off x="7667625" y="3500438"/>
              <a:ext cx="144463"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5807" name="Text Box 31"/>
            <p:cNvSpPr txBox="1">
              <a:spLocks noChangeArrowheads="1"/>
            </p:cNvSpPr>
            <p:nvPr/>
          </p:nvSpPr>
          <p:spPr bwMode="auto">
            <a:xfrm>
              <a:off x="467024" y="19891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0000CC"/>
                  </a:solidFill>
                </a:rPr>
                <a:t>S0</a:t>
              </a:r>
              <a:endParaRPr lang="en-US" altLang="zh-CN" dirty="0">
                <a:solidFill>
                  <a:srgbClr val="0000CC"/>
                </a:solidFill>
              </a:endParaRPr>
            </a:p>
          </p:txBody>
        </p:sp>
        <p:sp>
          <p:nvSpPr>
            <p:cNvPr id="715808" name="Text Box 32"/>
            <p:cNvSpPr txBox="1">
              <a:spLocks noChangeArrowheads="1"/>
            </p:cNvSpPr>
            <p:nvPr/>
          </p:nvSpPr>
          <p:spPr bwMode="auto">
            <a:xfrm>
              <a:off x="468313" y="30686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S1</a:t>
              </a:r>
            </a:p>
          </p:txBody>
        </p:sp>
        <p:sp>
          <p:nvSpPr>
            <p:cNvPr id="715809" name="Text Box 33"/>
            <p:cNvSpPr txBox="1">
              <a:spLocks noChangeArrowheads="1"/>
            </p:cNvSpPr>
            <p:nvPr/>
          </p:nvSpPr>
          <p:spPr bwMode="auto">
            <a:xfrm>
              <a:off x="468313" y="4508500"/>
              <a:ext cx="64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S2</a:t>
              </a:r>
            </a:p>
          </p:txBody>
        </p:sp>
        <p:sp>
          <p:nvSpPr>
            <p:cNvPr id="715810" name="Line 34"/>
            <p:cNvSpPr>
              <a:spLocks noChangeShapeType="1"/>
            </p:cNvSpPr>
            <p:nvPr/>
          </p:nvSpPr>
          <p:spPr bwMode="auto">
            <a:xfrm flipH="1">
              <a:off x="6172200" y="2362200"/>
              <a:ext cx="1371600" cy="20574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37"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Rectangle 3"/>
          <p:cNvSpPr>
            <a:spLocks noGrp="1" noChangeArrowheads="1"/>
          </p:cNvSpPr>
          <p:nvPr>
            <p:ph type="body" idx="1"/>
          </p:nvPr>
        </p:nvSpPr>
        <p:spPr>
          <a:xfrm>
            <a:off x="457200" y="1412776"/>
            <a:ext cx="8229600" cy="4924425"/>
          </a:xfrm>
        </p:spPr>
        <p:txBody>
          <a:bodyPr/>
          <a:lstStyle/>
          <a:p>
            <a:pPr>
              <a:lnSpc>
                <a:spcPct val="120000"/>
              </a:lnSpc>
            </a:pPr>
            <a:r>
              <a:rPr lang="zh-CN" altLang="en-US" dirty="0">
                <a:solidFill>
                  <a:srgbClr val="FF0000"/>
                </a:solidFill>
              </a:rPr>
              <a:t>广度优先</a:t>
            </a:r>
            <a:r>
              <a:rPr lang="zh-CN" altLang="en-US" dirty="0" smtClean="0">
                <a:solidFill>
                  <a:srgbClr val="FF0000"/>
                </a:solidFill>
              </a:rPr>
              <a:t>策略的优点：</a:t>
            </a:r>
            <a:endParaRPr lang="en-US" altLang="zh-CN" dirty="0" smtClean="0">
              <a:solidFill>
                <a:srgbClr val="FF0000"/>
              </a:solidFill>
            </a:endParaRPr>
          </a:p>
          <a:p>
            <a:pPr lvl="1">
              <a:lnSpc>
                <a:spcPct val="120000"/>
              </a:lnSpc>
            </a:pPr>
            <a:r>
              <a:rPr lang="zh-CN" altLang="en-US" b="0" dirty="0" smtClean="0"/>
              <a:t>当</a:t>
            </a:r>
            <a:r>
              <a:rPr lang="zh-CN" altLang="en-US" b="0" dirty="0"/>
              <a:t>问题有解时保证能找到最短归结路径。</a:t>
            </a:r>
          </a:p>
          <a:p>
            <a:pPr lvl="1">
              <a:lnSpc>
                <a:spcPct val="120000"/>
              </a:lnSpc>
            </a:pPr>
            <a:r>
              <a:rPr lang="zh-CN" altLang="en-US" b="0" dirty="0" smtClean="0"/>
              <a:t>是</a:t>
            </a:r>
            <a:r>
              <a:rPr lang="zh-CN" altLang="en-US" b="0" dirty="0"/>
              <a:t>一种完备的归结策略</a:t>
            </a:r>
            <a:r>
              <a:rPr lang="zh-CN" altLang="en-US" b="0" dirty="0" smtClean="0"/>
              <a:t>。</a:t>
            </a:r>
            <a:endParaRPr lang="en-US" altLang="zh-CN" b="0" dirty="0" smtClean="0"/>
          </a:p>
          <a:p>
            <a:pPr>
              <a:lnSpc>
                <a:spcPct val="120000"/>
              </a:lnSpc>
              <a:spcBef>
                <a:spcPts val="1200"/>
              </a:spcBef>
            </a:pPr>
            <a:r>
              <a:rPr lang="zh-CN" altLang="en-US" dirty="0">
                <a:solidFill>
                  <a:srgbClr val="00B050"/>
                </a:solidFill>
              </a:rPr>
              <a:t>广度优先策略的</a:t>
            </a:r>
            <a:r>
              <a:rPr lang="zh-CN" altLang="en-US" dirty="0" smtClean="0">
                <a:solidFill>
                  <a:srgbClr val="00B050"/>
                </a:solidFill>
              </a:rPr>
              <a:t>缺点：</a:t>
            </a:r>
            <a:endParaRPr lang="en-US" altLang="zh-CN" dirty="0" smtClean="0">
              <a:solidFill>
                <a:srgbClr val="00B050"/>
              </a:solidFill>
            </a:endParaRPr>
          </a:p>
          <a:p>
            <a:pPr lvl="1">
              <a:lnSpc>
                <a:spcPct val="120000"/>
              </a:lnSpc>
            </a:pPr>
            <a:r>
              <a:rPr lang="zh-CN" altLang="en-US" b="0" dirty="0" smtClean="0"/>
              <a:t>归结</a:t>
            </a:r>
            <a:r>
              <a:rPr lang="zh-CN" altLang="en-US" b="0" dirty="0"/>
              <a:t>出了许多无用的</a:t>
            </a:r>
            <a:r>
              <a:rPr lang="zh-CN" altLang="en-US" b="0" dirty="0" smtClean="0"/>
              <a:t>子句</a:t>
            </a:r>
            <a:endParaRPr lang="en-US" altLang="zh-CN" b="0" dirty="0" smtClean="0"/>
          </a:p>
          <a:p>
            <a:pPr lvl="1">
              <a:lnSpc>
                <a:spcPct val="120000"/>
              </a:lnSpc>
            </a:pPr>
            <a:r>
              <a:rPr lang="zh-CN" altLang="en-US" b="0" dirty="0" smtClean="0"/>
              <a:t>既</a:t>
            </a:r>
            <a:r>
              <a:rPr lang="zh-CN" altLang="en-US" b="0" dirty="0"/>
              <a:t>浪费时间，又浪费</a:t>
            </a:r>
            <a:r>
              <a:rPr lang="zh-CN" altLang="en-US" b="0" dirty="0" smtClean="0"/>
              <a:t>空间</a:t>
            </a:r>
            <a:endParaRPr lang="en-US" altLang="zh-CN" b="0" dirty="0"/>
          </a:p>
          <a:p>
            <a:endParaRPr lang="en-US" altLang="zh-CN" b="1" dirty="0" smtClean="0">
              <a:solidFill>
                <a:srgbClr val="0000CC"/>
              </a:solidFill>
            </a:endParaRPr>
          </a:p>
          <a:p>
            <a:r>
              <a:rPr lang="zh-CN" altLang="en-US" b="1" dirty="0" smtClean="0">
                <a:solidFill>
                  <a:srgbClr val="0000CC"/>
                </a:solidFill>
              </a:rPr>
              <a:t>广度</a:t>
            </a:r>
            <a:r>
              <a:rPr lang="zh-CN" altLang="en-US" b="1" dirty="0">
                <a:solidFill>
                  <a:srgbClr val="0000CC"/>
                </a:solidFill>
              </a:rPr>
              <a:t>优先对大问题的归结容易产生组合爆炸，但对</a:t>
            </a:r>
            <a:r>
              <a:rPr lang="zh-CN" altLang="en-US" b="1" dirty="0">
                <a:solidFill>
                  <a:srgbClr val="FF0000"/>
                </a:solidFill>
              </a:rPr>
              <a:t>小问题</a:t>
            </a:r>
            <a:r>
              <a:rPr lang="zh-CN" altLang="en-US" b="1" dirty="0">
                <a:solidFill>
                  <a:srgbClr val="0000CC"/>
                </a:solidFill>
              </a:rPr>
              <a:t>却仍是一种比较好的归结策略。</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type="body" idx="1"/>
          </p:nvPr>
        </p:nvSpPr>
        <p:spPr>
          <a:xfrm>
            <a:off x="457200" y="1600200"/>
            <a:ext cx="8229600" cy="4852988"/>
          </a:xfrm>
        </p:spPr>
        <p:txBody>
          <a:bodyPr/>
          <a:lstStyle/>
          <a:p>
            <a:pPr>
              <a:lnSpc>
                <a:spcPct val="150000"/>
              </a:lnSpc>
              <a:spcBef>
                <a:spcPts val="1800"/>
              </a:spcBef>
            </a:pPr>
            <a:r>
              <a:rPr lang="zh-CN" altLang="en-US" sz="2800" b="1" dirty="0" smtClean="0"/>
              <a:t>常用</a:t>
            </a:r>
            <a:r>
              <a:rPr lang="zh-CN" altLang="en-US" sz="2800" b="1" dirty="0"/>
              <a:t>的归结策略可分为两大</a:t>
            </a:r>
            <a:r>
              <a:rPr lang="zh-CN" altLang="en-US" sz="2800" b="1" dirty="0" smtClean="0"/>
              <a:t>类</a:t>
            </a:r>
            <a:r>
              <a:rPr lang="en-US" altLang="zh-CN" sz="2800" dirty="0" smtClean="0"/>
              <a:t>: </a:t>
            </a:r>
            <a:endParaRPr lang="en-US" altLang="zh-CN" sz="2800" b="1" dirty="0" smtClean="0"/>
          </a:p>
          <a:p>
            <a:pPr lvl="1">
              <a:lnSpc>
                <a:spcPct val="150000"/>
              </a:lnSpc>
              <a:spcBef>
                <a:spcPts val="1800"/>
              </a:spcBef>
            </a:pPr>
            <a:r>
              <a:rPr lang="zh-CN" altLang="en-US" sz="2600" b="1" dirty="0" smtClean="0">
                <a:solidFill>
                  <a:srgbClr val="0000FF"/>
                </a:solidFill>
              </a:rPr>
              <a:t>删除</a:t>
            </a:r>
            <a:r>
              <a:rPr lang="zh-CN" altLang="en-US" sz="2600" b="1" dirty="0">
                <a:solidFill>
                  <a:srgbClr val="0000FF"/>
                </a:solidFill>
              </a:rPr>
              <a:t>策略</a:t>
            </a:r>
            <a:r>
              <a:rPr lang="zh-CN" altLang="en-US" sz="2600" b="0" dirty="0"/>
              <a:t>是通过删除某些无用的子句来缩小归结范围</a:t>
            </a:r>
          </a:p>
          <a:p>
            <a:pPr lvl="1">
              <a:lnSpc>
                <a:spcPct val="150000"/>
              </a:lnSpc>
              <a:spcBef>
                <a:spcPts val="1800"/>
              </a:spcBef>
            </a:pPr>
            <a:r>
              <a:rPr lang="zh-CN" altLang="en-US" sz="2600" b="1" dirty="0">
                <a:solidFill>
                  <a:srgbClr val="0000FF"/>
                </a:solidFill>
              </a:rPr>
              <a:t>限制策略</a:t>
            </a:r>
            <a:r>
              <a:rPr lang="zh-CN" altLang="en-US" sz="2600" b="0" dirty="0"/>
              <a:t>是通过对参加归结的子句进行某些限制，来减少归结的盲目性，以尽快得到空子句</a:t>
            </a:r>
            <a:r>
              <a:rPr lang="zh-CN" altLang="en-US" sz="2600" b="1" dirty="0" smtClean="0"/>
              <a:t>。</a:t>
            </a:r>
            <a:endParaRPr lang="zh-CN" altLang="en-US" sz="2600" b="1" dirty="0"/>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p:cNvSpPr>
            <a:spLocks noGrp="1" noChangeArrowheads="1"/>
          </p:cNvSpPr>
          <p:nvPr>
            <p:ph type="body" idx="1"/>
          </p:nvPr>
        </p:nvSpPr>
        <p:spPr>
          <a:xfrm>
            <a:off x="457200" y="1600200"/>
            <a:ext cx="8229600" cy="4781550"/>
          </a:xfrm>
        </p:spPr>
        <p:txBody>
          <a:bodyPr/>
          <a:lstStyle/>
          <a:p>
            <a:pPr marL="609600" indent="-609600">
              <a:lnSpc>
                <a:spcPct val="120000"/>
              </a:lnSpc>
              <a:spcBef>
                <a:spcPts val="1200"/>
              </a:spcBef>
            </a:pPr>
            <a:r>
              <a:rPr lang="zh-CN" altLang="en-US" sz="2400" b="1" dirty="0" smtClean="0">
                <a:solidFill>
                  <a:srgbClr val="0000CC"/>
                </a:solidFill>
                <a:latin typeface="Times New Roman" pitchFamily="18" charset="0"/>
              </a:rPr>
              <a:t>支持</a:t>
            </a:r>
            <a:r>
              <a:rPr lang="zh-CN" altLang="en-US" sz="2400" b="1" dirty="0">
                <a:solidFill>
                  <a:srgbClr val="0000CC"/>
                </a:solidFill>
                <a:latin typeface="Times New Roman" pitchFamily="18" charset="0"/>
              </a:rPr>
              <a:t>集</a:t>
            </a:r>
            <a:r>
              <a:rPr lang="zh-CN" altLang="en-US" sz="2400" b="1" dirty="0" smtClean="0">
                <a:solidFill>
                  <a:srgbClr val="0000CC"/>
                </a:solidFill>
                <a:latin typeface="Times New Roman" pitchFamily="18" charset="0"/>
              </a:rPr>
              <a:t>策略（</a:t>
            </a:r>
            <a:r>
              <a:rPr lang="en-US" altLang="zh-CN" sz="2400" b="1" dirty="0" smtClean="0">
                <a:solidFill>
                  <a:srgbClr val="0000CC"/>
                </a:solidFill>
                <a:latin typeface="Times New Roman" pitchFamily="18" charset="0"/>
              </a:rPr>
              <a:t>Set</a:t>
            </a:r>
            <a:r>
              <a:rPr lang="zh-CN" altLang="en-US" sz="2400" b="1" dirty="0" smtClean="0">
                <a:solidFill>
                  <a:srgbClr val="0000CC"/>
                </a:solidFill>
                <a:latin typeface="Times New Roman" pitchFamily="18" charset="0"/>
              </a:rPr>
              <a:t> </a:t>
            </a:r>
            <a:r>
              <a:rPr lang="en-US" altLang="zh-CN" sz="2400" b="1" dirty="0" smtClean="0">
                <a:solidFill>
                  <a:srgbClr val="0000CC"/>
                </a:solidFill>
                <a:latin typeface="Times New Roman" pitchFamily="18" charset="0"/>
              </a:rPr>
              <a:t>of</a:t>
            </a:r>
            <a:r>
              <a:rPr lang="zh-CN" altLang="en-US" sz="2400" b="1" dirty="0" smtClean="0">
                <a:solidFill>
                  <a:srgbClr val="0000CC"/>
                </a:solidFill>
                <a:latin typeface="Times New Roman" pitchFamily="18" charset="0"/>
              </a:rPr>
              <a:t> </a:t>
            </a:r>
            <a:r>
              <a:rPr lang="en-US" altLang="zh-CN" sz="2400" b="1" dirty="0" smtClean="0">
                <a:solidFill>
                  <a:srgbClr val="0000CC"/>
                </a:solidFill>
                <a:latin typeface="Times New Roman" pitchFamily="18" charset="0"/>
              </a:rPr>
              <a:t>support</a:t>
            </a:r>
            <a:r>
              <a:rPr lang="zh-CN" altLang="en-US" sz="2400" b="1" dirty="0" smtClean="0">
                <a:solidFill>
                  <a:srgbClr val="0000CC"/>
                </a:solidFill>
                <a:latin typeface="Times New Roman" pitchFamily="18" charset="0"/>
              </a:rPr>
              <a:t>）：</a:t>
            </a:r>
            <a:endParaRPr lang="en-US" altLang="zh-CN" sz="2400" b="1" dirty="0" smtClean="0">
              <a:solidFill>
                <a:srgbClr val="0000CC"/>
              </a:solidFill>
              <a:latin typeface="Times New Roman" pitchFamily="18" charset="0"/>
            </a:endParaRPr>
          </a:p>
          <a:p>
            <a:pPr marL="400050" lvl="1" indent="0">
              <a:lnSpc>
                <a:spcPct val="120000"/>
              </a:lnSpc>
              <a:spcBef>
                <a:spcPts val="1200"/>
              </a:spcBef>
              <a:buNone/>
            </a:pPr>
            <a:r>
              <a:rPr lang="zh-CN" altLang="en-US" sz="2200" b="1" dirty="0" smtClean="0">
                <a:latin typeface="Times New Roman" pitchFamily="18" charset="0"/>
              </a:rPr>
              <a:t>每</a:t>
            </a:r>
            <a:r>
              <a:rPr lang="zh-CN" altLang="en-US" sz="2200" b="1" dirty="0">
                <a:latin typeface="Times New Roman" pitchFamily="18" charset="0"/>
              </a:rPr>
              <a:t>一次参加归结的两个亲本子句中，</a:t>
            </a:r>
            <a:r>
              <a:rPr lang="zh-CN" altLang="en-US" sz="2200" b="1" dirty="0">
                <a:solidFill>
                  <a:srgbClr val="FF0000"/>
                </a:solidFill>
                <a:latin typeface="Times New Roman" pitchFamily="18" charset="0"/>
              </a:rPr>
              <a:t>至少应该有一个是由目标公式的否定所得到的子句或它们的后裔</a:t>
            </a:r>
            <a:r>
              <a:rPr lang="zh-CN" altLang="en-US" sz="2200" b="1" dirty="0" smtClean="0">
                <a:solidFill>
                  <a:srgbClr val="FF0000"/>
                </a:solidFill>
                <a:latin typeface="Times New Roman" pitchFamily="18" charset="0"/>
              </a:rPr>
              <a:t>。</a:t>
            </a:r>
            <a:endParaRPr lang="en-US" altLang="zh-CN" sz="2200" b="1" dirty="0" smtClean="0">
              <a:solidFill>
                <a:srgbClr val="FF0000"/>
              </a:solidFill>
              <a:latin typeface="Times New Roman" pitchFamily="18" charset="0"/>
            </a:endParaRPr>
          </a:p>
          <a:p>
            <a:pPr marL="400050" lvl="1" indent="0">
              <a:lnSpc>
                <a:spcPct val="120000"/>
              </a:lnSpc>
              <a:spcBef>
                <a:spcPts val="1200"/>
              </a:spcBef>
              <a:buNone/>
            </a:pPr>
            <a:endParaRPr lang="en-US" altLang="zh-CN" sz="2200" dirty="0">
              <a:solidFill>
                <a:srgbClr val="FF0000"/>
              </a:solidFill>
            </a:endParaRPr>
          </a:p>
          <a:p>
            <a:pPr lvl="1" indent="-342900">
              <a:lnSpc>
                <a:spcPct val="120000"/>
              </a:lnSpc>
              <a:spcBef>
                <a:spcPts val="1200"/>
              </a:spcBef>
            </a:pPr>
            <a:r>
              <a:rPr lang="zh-CN" altLang="en-US" sz="2200" b="0" dirty="0" smtClean="0">
                <a:latin typeface="Times New Roman" pitchFamily="18" charset="0"/>
              </a:rPr>
              <a:t>支持</a:t>
            </a:r>
            <a:r>
              <a:rPr lang="zh-CN" altLang="en-US" sz="2200" b="0" dirty="0">
                <a:latin typeface="Times New Roman" pitchFamily="18" charset="0"/>
              </a:rPr>
              <a:t>集策略是</a:t>
            </a:r>
            <a:r>
              <a:rPr lang="zh-CN" altLang="en-US" sz="2200" dirty="0">
                <a:solidFill>
                  <a:srgbClr val="0000FF"/>
                </a:solidFill>
                <a:latin typeface="Times New Roman" pitchFamily="18" charset="0"/>
              </a:rPr>
              <a:t>完备的</a:t>
            </a:r>
            <a:r>
              <a:rPr lang="zh-CN" altLang="en-US" sz="2200" b="0" dirty="0">
                <a:latin typeface="Times New Roman" pitchFamily="18" charset="0"/>
              </a:rPr>
              <a:t>，即当子句集为不可满足时，则由支持集策略一定能够归结出一个空子句</a:t>
            </a:r>
            <a:r>
              <a:rPr lang="zh-CN" altLang="en-US" sz="2200" b="0" dirty="0" smtClean="0">
                <a:latin typeface="Times New Roman" pitchFamily="18" charset="0"/>
              </a:rPr>
              <a:t>。</a:t>
            </a:r>
            <a:endParaRPr lang="en-US" altLang="zh-CN" sz="2200" b="0" dirty="0" smtClean="0">
              <a:latin typeface="Times New Roman" pitchFamily="18" charset="0"/>
            </a:endParaRPr>
          </a:p>
          <a:p>
            <a:pPr lvl="1" indent="-342900">
              <a:lnSpc>
                <a:spcPct val="120000"/>
              </a:lnSpc>
              <a:spcBef>
                <a:spcPts val="1200"/>
              </a:spcBef>
            </a:pPr>
            <a:r>
              <a:rPr lang="zh-CN" altLang="en-US" sz="2200" b="0" dirty="0" smtClean="0">
                <a:latin typeface="Times New Roman" pitchFamily="18" charset="0"/>
              </a:rPr>
              <a:t>也</a:t>
            </a:r>
            <a:r>
              <a:rPr lang="zh-CN" altLang="en-US" sz="2200" b="0" dirty="0">
                <a:latin typeface="Times New Roman" pitchFamily="18" charset="0"/>
              </a:rPr>
              <a:t>可以把支持集策略看成是在广度优先策略中引入了</a:t>
            </a:r>
            <a:r>
              <a:rPr lang="zh-CN" altLang="en-US" sz="2200" dirty="0">
                <a:solidFill>
                  <a:srgbClr val="0000FF"/>
                </a:solidFill>
                <a:latin typeface="Times New Roman" pitchFamily="18" charset="0"/>
              </a:rPr>
              <a:t>某种限制条件</a:t>
            </a:r>
            <a:r>
              <a:rPr lang="zh-CN" altLang="en-US" sz="2200" b="0" dirty="0">
                <a:latin typeface="Times New Roman" pitchFamily="18" charset="0"/>
              </a:rPr>
              <a:t>，这种限制条件代表一种启发信息，因而有较高的效率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Text Box 4"/>
          <p:cNvSpPr txBox="1">
            <a:spLocks noChangeArrowheads="1"/>
          </p:cNvSpPr>
          <p:nvPr/>
        </p:nvSpPr>
        <p:spPr bwMode="auto">
          <a:xfrm>
            <a:off x="971550" y="2420938"/>
            <a:ext cx="18716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﹁I(x)∨R(x)</a:t>
            </a:r>
          </a:p>
        </p:txBody>
      </p:sp>
      <p:sp>
        <p:nvSpPr>
          <p:cNvPr id="718853" name="Text Box 5"/>
          <p:cNvSpPr txBox="1">
            <a:spLocks noChangeArrowheads="1"/>
          </p:cNvSpPr>
          <p:nvPr/>
        </p:nvSpPr>
        <p:spPr bwMode="auto">
          <a:xfrm>
            <a:off x="3348038" y="2492375"/>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8854" name="Text Box 6"/>
          <p:cNvSpPr txBox="1">
            <a:spLocks noChangeArrowheads="1"/>
          </p:cNvSpPr>
          <p:nvPr/>
        </p:nvSpPr>
        <p:spPr bwMode="auto">
          <a:xfrm>
            <a:off x="4643438" y="2492375"/>
            <a:ext cx="187325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R(y)∨L(y)</a:t>
            </a:r>
          </a:p>
        </p:txBody>
      </p:sp>
      <p:sp>
        <p:nvSpPr>
          <p:cNvPr id="718855" name="Text Box 7"/>
          <p:cNvSpPr txBox="1">
            <a:spLocks noChangeArrowheads="1"/>
          </p:cNvSpPr>
          <p:nvPr/>
        </p:nvSpPr>
        <p:spPr bwMode="auto">
          <a:xfrm>
            <a:off x="7092950" y="2492375"/>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8856" name="Text Box 8"/>
          <p:cNvSpPr txBox="1">
            <a:spLocks noChangeArrowheads="1"/>
          </p:cNvSpPr>
          <p:nvPr/>
        </p:nvSpPr>
        <p:spPr bwMode="auto">
          <a:xfrm>
            <a:off x="1835150" y="3429000"/>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R(a)</a:t>
            </a:r>
          </a:p>
        </p:txBody>
      </p:sp>
      <p:sp>
        <p:nvSpPr>
          <p:cNvPr id="718857" name="Text Box 9"/>
          <p:cNvSpPr txBox="1">
            <a:spLocks noChangeArrowheads="1"/>
          </p:cNvSpPr>
          <p:nvPr/>
        </p:nvSpPr>
        <p:spPr bwMode="auto">
          <a:xfrm>
            <a:off x="4859338" y="3500438"/>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﹁I(x)∨L(x)</a:t>
            </a:r>
          </a:p>
        </p:txBody>
      </p:sp>
      <p:sp>
        <p:nvSpPr>
          <p:cNvPr id="718858" name="Text Box 10"/>
          <p:cNvSpPr txBox="1">
            <a:spLocks noChangeArrowheads="1"/>
          </p:cNvSpPr>
          <p:nvPr/>
        </p:nvSpPr>
        <p:spPr bwMode="auto">
          <a:xfrm>
            <a:off x="2627313"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L(a)</a:t>
            </a:r>
          </a:p>
        </p:txBody>
      </p:sp>
      <p:sp>
        <p:nvSpPr>
          <p:cNvPr id="718859" name="Text Box 11"/>
          <p:cNvSpPr txBox="1">
            <a:spLocks noChangeArrowheads="1"/>
          </p:cNvSpPr>
          <p:nvPr/>
        </p:nvSpPr>
        <p:spPr bwMode="auto">
          <a:xfrm>
            <a:off x="4140200" y="4437063"/>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18860" name="Text Box 12"/>
          <p:cNvSpPr txBox="1">
            <a:spLocks noChangeArrowheads="1"/>
          </p:cNvSpPr>
          <p:nvPr/>
        </p:nvSpPr>
        <p:spPr bwMode="auto">
          <a:xfrm>
            <a:off x="6011863" y="4508500"/>
            <a:ext cx="10810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18861" name="Text Box 13"/>
          <p:cNvSpPr txBox="1">
            <a:spLocks noChangeArrowheads="1"/>
          </p:cNvSpPr>
          <p:nvPr/>
        </p:nvSpPr>
        <p:spPr bwMode="auto">
          <a:xfrm>
            <a:off x="6300788" y="5589588"/>
            <a:ext cx="8651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NIL</a:t>
            </a:r>
          </a:p>
        </p:txBody>
      </p:sp>
      <p:sp>
        <p:nvSpPr>
          <p:cNvPr id="718862" name="Line 14"/>
          <p:cNvSpPr>
            <a:spLocks noChangeShapeType="1"/>
          </p:cNvSpPr>
          <p:nvPr/>
        </p:nvSpPr>
        <p:spPr bwMode="auto">
          <a:xfrm>
            <a:off x="1908175" y="2852738"/>
            <a:ext cx="503238"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3" name="Line 15"/>
          <p:cNvSpPr>
            <a:spLocks noChangeShapeType="1"/>
          </p:cNvSpPr>
          <p:nvPr/>
        </p:nvSpPr>
        <p:spPr bwMode="auto">
          <a:xfrm flipH="1">
            <a:off x="2484438" y="2924175"/>
            <a:ext cx="1150937"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4" name="Line 16"/>
          <p:cNvSpPr>
            <a:spLocks noChangeShapeType="1"/>
          </p:cNvSpPr>
          <p:nvPr/>
        </p:nvSpPr>
        <p:spPr bwMode="auto">
          <a:xfrm>
            <a:off x="1908175" y="28527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5" name="Line 17"/>
          <p:cNvSpPr>
            <a:spLocks noChangeShapeType="1"/>
          </p:cNvSpPr>
          <p:nvPr/>
        </p:nvSpPr>
        <p:spPr bwMode="auto">
          <a:xfrm flipH="1">
            <a:off x="5580063" y="2852738"/>
            <a:ext cx="714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6" name="Line 18"/>
          <p:cNvSpPr>
            <a:spLocks noChangeShapeType="1"/>
          </p:cNvSpPr>
          <p:nvPr/>
        </p:nvSpPr>
        <p:spPr bwMode="auto">
          <a:xfrm>
            <a:off x="2268538" y="3789363"/>
            <a:ext cx="7191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7" name="Line 19"/>
          <p:cNvSpPr>
            <a:spLocks noChangeShapeType="1"/>
          </p:cNvSpPr>
          <p:nvPr/>
        </p:nvSpPr>
        <p:spPr bwMode="auto">
          <a:xfrm flipH="1">
            <a:off x="3132138" y="2924175"/>
            <a:ext cx="2376487" cy="151288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8" name="Line 20"/>
          <p:cNvSpPr>
            <a:spLocks noChangeShapeType="1"/>
          </p:cNvSpPr>
          <p:nvPr/>
        </p:nvSpPr>
        <p:spPr bwMode="auto">
          <a:xfrm>
            <a:off x="3708400" y="2852738"/>
            <a:ext cx="935038"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69" name="Line 21"/>
          <p:cNvSpPr>
            <a:spLocks noChangeShapeType="1"/>
          </p:cNvSpPr>
          <p:nvPr/>
        </p:nvSpPr>
        <p:spPr bwMode="auto">
          <a:xfrm flipH="1">
            <a:off x="4787900" y="3933825"/>
            <a:ext cx="936625" cy="5746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70" name="Line 22"/>
          <p:cNvSpPr>
            <a:spLocks noChangeShapeType="1"/>
          </p:cNvSpPr>
          <p:nvPr/>
        </p:nvSpPr>
        <p:spPr bwMode="auto">
          <a:xfrm>
            <a:off x="5724525" y="3933825"/>
            <a:ext cx="719138"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71" name="Line 23"/>
          <p:cNvSpPr>
            <a:spLocks noChangeShapeType="1"/>
          </p:cNvSpPr>
          <p:nvPr/>
        </p:nvSpPr>
        <p:spPr bwMode="auto">
          <a:xfrm flipH="1">
            <a:off x="6516688" y="2852738"/>
            <a:ext cx="1008062" cy="16557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72" name="Line 24"/>
          <p:cNvSpPr>
            <a:spLocks noChangeShapeType="1"/>
          </p:cNvSpPr>
          <p:nvPr/>
        </p:nvSpPr>
        <p:spPr bwMode="auto">
          <a:xfrm>
            <a:off x="2987675" y="4868863"/>
            <a:ext cx="3671888"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18873" name="Line 25"/>
          <p:cNvSpPr>
            <a:spLocks noChangeShapeType="1"/>
          </p:cNvSpPr>
          <p:nvPr/>
        </p:nvSpPr>
        <p:spPr bwMode="auto">
          <a:xfrm flipH="1">
            <a:off x="6948488" y="2924175"/>
            <a:ext cx="863600" cy="266541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
        <p:nvSpPr>
          <p:cNvPr id="25" name="TextBox 24"/>
          <p:cNvSpPr txBox="1"/>
          <p:nvPr/>
        </p:nvSpPr>
        <p:spPr>
          <a:xfrm>
            <a:off x="467544" y="1628800"/>
            <a:ext cx="1980029" cy="400110"/>
          </a:xfrm>
          <a:prstGeom prst="rect">
            <a:avLst/>
          </a:prstGeom>
          <a:noFill/>
        </p:spPr>
        <p:txBody>
          <a:bodyPr wrap="none" rtlCol="0">
            <a:spAutoFit/>
          </a:bodyPr>
          <a:lstStyle/>
          <a:p>
            <a:r>
              <a:rPr lang="zh-CN" altLang="en-US" dirty="0" smtClean="0"/>
              <a:t>目标公式的否定</a:t>
            </a:r>
            <a:endParaRPr lang="zh-CN" altLang="en-US" dirty="0"/>
          </a:p>
        </p:txBody>
      </p:sp>
      <p:cxnSp>
        <p:nvCxnSpPr>
          <p:cNvPr id="27" name="直接箭头连接符 26"/>
          <p:cNvCxnSpPr/>
          <p:nvPr/>
        </p:nvCxnSpPr>
        <p:spPr>
          <a:xfrm>
            <a:off x="1187624" y="1916832"/>
            <a:ext cx="504056"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5" name="Rectangle 3"/>
          <p:cNvSpPr>
            <a:spLocks noGrp="1" noChangeArrowheads="1"/>
          </p:cNvSpPr>
          <p:nvPr>
            <p:ph type="body" idx="1"/>
          </p:nvPr>
        </p:nvSpPr>
        <p:spPr/>
        <p:txBody>
          <a:bodyPr/>
          <a:lstStyle/>
          <a:p>
            <a:pPr>
              <a:lnSpc>
                <a:spcPct val="130000"/>
              </a:lnSpc>
              <a:spcBef>
                <a:spcPts val="1200"/>
              </a:spcBef>
            </a:pPr>
            <a:r>
              <a:rPr lang="zh-CN" altLang="en-US" b="1" dirty="0" smtClean="0"/>
              <a:t>注：</a:t>
            </a:r>
            <a:endParaRPr lang="en-US" altLang="zh-CN" dirty="0" smtClean="0"/>
          </a:p>
          <a:p>
            <a:pPr lvl="1">
              <a:lnSpc>
                <a:spcPct val="130000"/>
              </a:lnSpc>
              <a:spcBef>
                <a:spcPts val="1200"/>
              </a:spcBef>
            </a:pPr>
            <a:r>
              <a:rPr lang="zh-CN" altLang="en-US" b="0" dirty="0"/>
              <a:t>支持集策略</a:t>
            </a:r>
            <a:r>
              <a:rPr lang="zh-CN" altLang="en-US" dirty="0">
                <a:solidFill>
                  <a:srgbClr val="0000FF"/>
                </a:solidFill>
              </a:rPr>
              <a:t>限制了子句集元素的剧增</a:t>
            </a:r>
            <a:r>
              <a:rPr lang="zh-CN" altLang="en-US" b="0" dirty="0"/>
              <a:t>，但会</a:t>
            </a:r>
            <a:r>
              <a:rPr lang="zh-CN" altLang="en-US" dirty="0">
                <a:solidFill>
                  <a:srgbClr val="0000FF"/>
                </a:solidFill>
              </a:rPr>
              <a:t>增加空子句所在的深度</a:t>
            </a:r>
            <a:r>
              <a:rPr lang="zh-CN" altLang="en-US" b="0" dirty="0" smtClean="0"/>
              <a:t>。</a:t>
            </a:r>
            <a:endParaRPr lang="en-US" altLang="zh-CN" b="0" dirty="0" smtClean="0"/>
          </a:p>
          <a:p>
            <a:pPr lvl="1">
              <a:lnSpc>
                <a:spcPct val="130000"/>
              </a:lnSpc>
              <a:spcBef>
                <a:spcPts val="1200"/>
              </a:spcBef>
            </a:pPr>
            <a:r>
              <a:rPr lang="zh-CN" altLang="en-US" b="0" dirty="0" smtClean="0"/>
              <a:t>支持</a:t>
            </a:r>
            <a:r>
              <a:rPr lang="zh-CN" altLang="en-US" b="0" dirty="0"/>
              <a:t>集策略具有</a:t>
            </a:r>
            <a:r>
              <a:rPr lang="zh-CN" altLang="en-US" dirty="0">
                <a:solidFill>
                  <a:srgbClr val="0000FF"/>
                </a:solidFill>
              </a:rPr>
              <a:t>逆向推理的含义</a:t>
            </a:r>
            <a:r>
              <a:rPr lang="zh-CN" altLang="en-US" b="0" dirty="0"/>
              <a:t>，由于进行归结的亲本子句中至少有一个与目标子句有关，因此推理过程可以看作是沿目标、子目标的方向前进的。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3"/>
          <p:cNvSpPr>
            <a:spLocks noGrp="1" noChangeArrowheads="1"/>
          </p:cNvSpPr>
          <p:nvPr>
            <p:ph type="body" idx="1"/>
          </p:nvPr>
        </p:nvSpPr>
        <p:spPr>
          <a:xfrm>
            <a:off x="0" y="1412776"/>
            <a:ext cx="9144000" cy="5257800"/>
          </a:xfrm>
        </p:spPr>
        <p:txBody>
          <a:bodyPr/>
          <a:lstStyle/>
          <a:p>
            <a:pPr>
              <a:lnSpc>
                <a:spcPct val="120000"/>
              </a:lnSpc>
              <a:spcBef>
                <a:spcPts val="1200"/>
              </a:spcBef>
            </a:pPr>
            <a:r>
              <a:rPr lang="zh-CN" altLang="en-US" sz="2400" dirty="0">
                <a:solidFill>
                  <a:srgbClr val="0000FF"/>
                </a:solidFill>
              </a:rPr>
              <a:t>删除</a:t>
            </a:r>
            <a:r>
              <a:rPr lang="zh-CN" altLang="en-US" sz="2400" dirty="0" smtClean="0">
                <a:solidFill>
                  <a:srgbClr val="0000FF"/>
                </a:solidFill>
              </a:rPr>
              <a:t>法</a:t>
            </a:r>
            <a:r>
              <a:rPr lang="zh-CN" altLang="en-US" sz="2400" b="1" dirty="0" smtClean="0">
                <a:solidFill>
                  <a:srgbClr val="0000FF"/>
                </a:solidFill>
                <a:latin typeface="Times New Roman" pitchFamily="18" charset="0"/>
              </a:rPr>
              <a:t>主要</a:t>
            </a:r>
            <a:r>
              <a:rPr lang="zh-CN" altLang="en-US" sz="2400" b="1" dirty="0">
                <a:solidFill>
                  <a:srgbClr val="0000FF"/>
                </a:solidFill>
                <a:latin typeface="Times New Roman" pitchFamily="18" charset="0"/>
              </a:rPr>
              <a:t>想法是</a:t>
            </a:r>
            <a:r>
              <a:rPr lang="zh-CN" altLang="en-US" sz="2400" b="1" dirty="0" smtClean="0">
                <a:solidFill>
                  <a:srgbClr val="0000FF"/>
                </a:solidFill>
                <a:latin typeface="Times New Roman" pitchFamily="18" charset="0"/>
              </a:rPr>
              <a:t>：把</a:t>
            </a:r>
            <a:r>
              <a:rPr lang="zh-CN" altLang="en-US" sz="2400" b="1" dirty="0">
                <a:solidFill>
                  <a:srgbClr val="0000FF"/>
                </a:solidFill>
                <a:latin typeface="Times New Roman" pitchFamily="18" charset="0"/>
              </a:rPr>
              <a:t>子句集中无用的子句删除掉，这就会缩小搜索范围，减少比较次数，从而提高归结效率</a:t>
            </a:r>
            <a:r>
              <a:rPr lang="zh-CN" altLang="en-US" sz="2400" b="1" dirty="0" smtClean="0">
                <a:solidFill>
                  <a:srgbClr val="0000FF"/>
                </a:solidFill>
                <a:latin typeface="Times New Roman" pitchFamily="18" charset="0"/>
              </a:rPr>
              <a:t>。</a:t>
            </a:r>
            <a:endParaRPr lang="en-US" altLang="zh-CN" sz="800" b="1" dirty="0" smtClean="0">
              <a:solidFill>
                <a:srgbClr val="0000FF"/>
              </a:solidFill>
              <a:latin typeface="Times New Roman" pitchFamily="18" charset="0"/>
            </a:endParaRPr>
          </a:p>
          <a:p>
            <a:pPr>
              <a:lnSpc>
                <a:spcPct val="120000"/>
              </a:lnSpc>
              <a:spcBef>
                <a:spcPts val="1200"/>
              </a:spcBef>
            </a:pPr>
            <a:r>
              <a:rPr lang="zh-CN" altLang="en-US" sz="2400" b="1" dirty="0" smtClean="0">
                <a:solidFill>
                  <a:srgbClr val="A50021"/>
                </a:solidFill>
                <a:latin typeface="Times New Roman" pitchFamily="18" charset="0"/>
              </a:rPr>
              <a:t>纯</a:t>
            </a:r>
            <a:r>
              <a:rPr lang="zh-CN" altLang="en-US" sz="2400" b="1" dirty="0">
                <a:solidFill>
                  <a:srgbClr val="A50021"/>
                </a:solidFill>
                <a:latin typeface="Times New Roman" pitchFamily="18" charset="0"/>
              </a:rPr>
              <a:t>文字删除法</a:t>
            </a:r>
          </a:p>
          <a:p>
            <a:pPr lvl="1">
              <a:lnSpc>
                <a:spcPct val="120000"/>
              </a:lnSpc>
              <a:spcBef>
                <a:spcPts val="1200"/>
              </a:spcBef>
            </a:pPr>
            <a:r>
              <a:rPr lang="zh-CN" altLang="en-US" sz="2200" b="0" dirty="0" smtClean="0"/>
              <a:t>如果</a:t>
            </a:r>
            <a:r>
              <a:rPr lang="zh-CN" altLang="en-US" sz="2200" b="0" dirty="0"/>
              <a:t>某文字</a:t>
            </a:r>
            <a:r>
              <a:rPr lang="en-US" altLang="zh-CN" sz="2200" b="0" dirty="0"/>
              <a:t>L</a:t>
            </a:r>
            <a:r>
              <a:rPr lang="zh-CN" altLang="en-US" sz="2200" b="0" dirty="0"/>
              <a:t>在子句集中不存在可与其互补的文字</a:t>
            </a:r>
            <a:r>
              <a:rPr lang="en-US" altLang="zh-CN" sz="2200" b="0" dirty="0"/>
              <a:t>﹁L</a:t>
            </a:r>
            <a:r>
              <a:rPr lang="zh-CN" altLang="en-US" sz="2200" b="0" dirty="0"/>
              <a:t>，则称该文字为纯文字。</a:t>
            </a:r>
          </a:p>
          <a:p>
            <a:pPr lvl="1">
              <a:lnSpc>
                <a:spcPct val="120000"/>
              </a:lnSpc>
              <a:spcBef>
                <a:spcPts val="1200"/>
              </a:spcBef>
            </a:pPr>
            <a:r>
              <a:rPr lang="zh-CN" altLang="en-US" sz="2200" b="0" dirty="0" smtClean="0"/>
              <a:t>在</a:t>
            </a:r>
            <a:r>
              <a:rPr lang="zh-CN" altLang="en-US" sz="2200" b="0" dirty="0"/>
              <a:t>归结过程中，纯文字不可能被消除，用包含纯文字的子句进行归结也不可能得到空子句</a:t>
            </a:r>
          </a:p>
          <a:p>
            <a:pPr lvl="1">
              <a:lnSpc>
                <a:spcPct val="120000"/>
              </a:lnSpc>
              <a:spcBef>
                <a:spcPts val="1200"/>
              </a:spcBef>
            </a:pPr>
            <a:r>
              <a:rPr lang="zh-CN" altLang="en-US" sz="2200" b="0" dirty="0" smtClean="0"/>
              <a:t>对</a:t>
            </a:r>
            <a:r>
              <a:rPr lang="zh-CN" altLang="en-US" sz="2200" b="0" dirty="0"/>
              <a:t>子句集而言，删除包含纯文字的子句，是不影响其不可满足性的。例如，对子句</a:t>
            </a:r>
            <a:r>
              <a:rPr lang="zh-CN" altLang="en-US" sz="2200" b="0" dirty="0" smtClean="0"/>
              <a:t>集   </a:t>
            </a:r>
            <a:r>
              <a:rPr lang="en-US" altLang="zh-CN" sz="2200" b="0" dirty="0"/>
              <a:t>S={P∨Q∨R, ﹁Q∨R,  Q, ﹁R</a:t>
            </a:r>
            <a:r>
              <a:rPr lang="en-US" altLang="zh-CN" sz="2200" b="0" dirty="0" smtClean="0"/>
              <a:t>}, </a:t>
            </a:r>
            <a:r>
              <a:rPr lang="zh-CN" altLang="en-US" sz="2200" b="0" dirty="0" smtClean="0"/>
              <a:t>其</a:t>
            </a:r>
            <a:r>
              <a:rPr lang="zh-CN" altLang="en-US" sz="2200" b="0" dirty="0"/>
              <a:t>中</a:t>
            </a:r>
            <a:r>
              <a:rPr lang="en-US" altLang="zh-CN" sz="2200" b="0" dirty="0"/>
              <a:t>P</a:t>
            </a:r>
            <a:r>
              <a:rPr lang="zh-CN" altLang="en-US" sz="2200" b="0" dirty="0"/>
              <a:t>是纯文字，因此可以将子句</a:t>
            </a:r>
            <a:r>
              <a:rPr lang="en-US" altLang="zh-CN" sz="2200" b="0" dirty="0"/>
              <a:t>P∨Q∨R</a:t>
            </a:r>
            <a:r>
              <a:rPr lang="zh-CN" altLang="en-US" sz="2200" b="0" dirty="0"/>
              <a:t>从子句集</a:t>
            </a:r>
            <a:r>
              <a:rPr lang="en-US" altLang="zh-CN" sz="2200" b="0" dirty="0"/>
              <a:t>S</a:t>
            </a:r>
            <a:r>
              <a:rPr lang="zh-CN" altLang="en-US" sz="2200" b="0" dirty="0"/>
              <a:t>中删除。 </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3" name="Rectangle 3"/>
          <p:cNvSpPr>
            <a:spLocks noGrp="1" noChangeArrowheads="1"/>
          </p:cNvSpPr>
          <p:nvPr>
            <p:ph type="body" idx="1"/>
          </p:nvPr>
        </p:nvSpPr>
        <p:spPr>
          <a:xfrm>
            <a:off x="467544" y="1340768"/>
            <a:ext cx="8229600" cy="4525963"/>
          </a:xfrm>
        </p:spPr>
        <p:txBody>
          <a:bodyPr/>
          <a:lstStyle/>
          <a:p>
            <a:pPr marL="609600" indent="-609600">
              <a:lnSpc>
                <a:spcPct val="120000"/>
              </a:lnSpc>
              <a:spcBef>
                <a:spcPts val="1200"/>
              </a:spcBef>
            </a:pPr>
            <a:r>
              <a:rPr lang="zh-CN" altLang="en-US" sz="2800" b="1" dirty="0">
                <a:solidFill>
                  <a:srgbClr val="A50021"/>
                </a:solidFill>
                <a:latin typeface="Times New Roman" pitchFamily="18" charset="0"/>
              </a:rPr>
              <a:t>重言式删除法</a:t>
            </a:r>
          </a:p>
          <a:p>
            <a:pPr marL="1009650" lvl="1" indent="-609600">
              <a:lnSpc>
                <a:spcPct val="120000"/>
              </a:lnSpc>
              <a:spcBef>
                <a:spcPts val="1200"/>
              </a:spcBef>
            </a:pPr>
            <a:r>
              <a:rPr lang="zh-CN" altLang="en-US" b="0" dirty="0" smtClean="0">
                <a:latin typeface="Times New Roman" pitchFamily="18" charset="0"/>
              </a:rPr>
              <a:t>如果</a:t>
            </a:r>
            <a:r>
              <a:rPr lang="zh-CN" altLang="en-US" b="0" dirty="0">
                <a:latin typeface="Times New Roman" pitchFamily="18" charset="0"/>
              </a:rPr>
              <a:t>一个子句中包含有互补的文字对，则称该子句为重言式</a:t>
            </a:r>
            <a:r>
              <a:rPr lang="zh-CN" altLang="en-US" b="0" dirty="0" smtClean="0">
                <a:latin typeface="Times New Roman" pitchFamily="18" charset="0"/>
              </a:rPr>
              <a:t>。</a:t>
            </a:r>
            <a:endParaRPr lang="en-US" altLang="zh-CN" b="0" dirty="0" smtClean="0">
              <a:latin typeface="Times New Roman" pitchFamily="18" charset="0"/>
            </a:endParaRPr>
          </a:p>
          <a:p>
            <a:pPr marL="800100" lvl="2" indent="0">
              <a:lnSpc>
                <a:spcPct val="120000"/>
              </a:lnSpc>
              <a:spcBef>
                <a:spcPts val="1200"/>
              </a:spcBef>
              <a:buNone/>
            </a:pPr>
            <a:r>
              <a:rPr lang="en-US" altLang="zh-CN" dirty="0">
                <a:solidFill>
                  <a:srgbClr val="00B050"/>
                </a:solidFill>
              </a:rPr>
              <a:t> </a:t>
            </a:r>
            <a:r>
              <a:rPr lang="en-US" altLang="zh-CN" dirty="0" smtClean="0">
                <a:solidFill>
                  <a:srgbClr val="00B050"/>
                </a:solidFill>
              </a:rPr>
              <a:t>    </a:t>
            </a:r>
            <a:r>
              <a:rPr lang="zh-CN" altLang="en-US" b="0" dirty="0" smtClean="0">
                <a:solidFill>
                  <a:srgbClr val="00B050"/>
                </a:solidFill>
                <a:latin typeface="Times New Roman" pitchFamily="18" charset="0"/>
              </a:rPr>
              <a:t>例如</a:t>
            </a:r>
            <a:r>
              <a:rPr lang="en-US" altLang="zh-CN" b="0" dirty="0" smtClean="0">
                <a:solidFill>
                  <a:srgbClr val="00B050"/>
                </a:solidFill>
                <a:latin typeface="Times New Roman" pitchFamily="18" charset="0"/>
              </a:rPr>
              <a:t>P(x</a:t>
            </a:r>
            <a:r>
              <a:rPr lang="en-US" altLang="zh-CN" b="0" dirty="0">
                <a:solidFill>
                  <a:srgbClr val="00B050"/>
                </a:solidFill>
                <a:latin typeface="Times New Roman" pitchFamily="18" charset="0"/>
              </a:rPr>
              <a:t>)∨﹁P(x),  P(x)∨Q(x)∨﹁P(x)  </a:t>
            </a:r>
            <a:r>
              <a:rPr lang="zh-CN" altLang="en-US" b="0" dirty="0" smtClean="0">
                <a:solidFill>
                  <a:srgbClr val="00B050"/>
                </a:solidFill>
                <a:latin typeface="Times New Roman" pitchFamily="18" charset="0"/>
              </a:rPr>
              <a:t>都是</a:t>
            </a:r>
            <a:r>
              <a:rPr lang="zh-CN" altLang="en-US" b="0" dirty="0">
                <a:solidFill>
                  <a:srgbClr val="00B050"/>
                </a:solidFill>
                <a:latin typeface="Times New Roman" pitchFamily="18" charset="0"/>
              </a:rPr>
              <a:t>重言式，不管</a:t>
            </a:r>
            <a:r>
              <a:rPr lang="en-US" altLang="zh-CN" b="0" dirty="0">
                <a:solidFill>
                  <a:srgbClr val="00B050"/>
                </a:solidFill>
                <a:latin typeface="Times New Roman" pitchFamily="18" charset="0"/>
              </a:rPr>
              <a:t>P(x)</a:t>
            </a:r>
            <a:r>
              <a:rPr lang="zh-CN" altLang="en-US" b="0" dirty="0">
                <a:solidFill>
                  <a:srgbClr val="00B050"/>
                </a:solidFill>
                <a:latin typeface="Times New Roman" pitchFamily="18" charset="0"/>
              </a:rPr>
              <a:t>的真值为真还是为假，</a:t>
            </a:r>
            <a:r>
              <a:rPr lang="en-US" altLang="zh-CN" b="0" dirty="0">
                <a:solidFill>
                  <a:srgbClr val="00B050"/>
                </a:solidFill>
                <a:latin typeface="Times New Roman" pitchFamily="18" charset="0"/>
              </a:rPr>
              <a:t>P(x)∨﹁P(x)</a:t>
            </a:r>
            <a:r>
              <a:rPr lang="zh-CN" altLang="en-US" b="0" dirty="0">
                <a:solidFill>
                  <a:srgbClr val="00B050"/>
                </a:solidFill>
                <a:latin typeface="Times New Roman" pitchFamily="18" charset="0"/>
              </a:rPr>
              <a:t>和</a:t>
            </a:r>
            <a:r>
              <a:rPr lang="en-US" altLang="zh-CN" b="0" dirty="0">
                <a:solidFill>
                  <a:srgbClr val="00B050"/>
                </a:solidFill>
                <a:latin typeface="Times New Roman" pitchFamily="18" charset="0"/>
              </a:rPr>
              <a:t>P(x)∨Q(x)∨﹁P(x)</a:t>
            </a:r>
            <a:r>
              <a:rPr lang="zh-CN" altLang="en-US" b="0" dirty="0">
                <a:solidFill>
                  <a:srgbClr val="00B050"/>
                </a:solidFill>
                <a:latin typeface="Times New Roman" pitchFamily="18" charset="0"/>
              </a:rPr>
              <a:t>都均为真。</a:t>
            </a:r>
          </a:p>
          <a:p>
            <a:pPr marL="1009650" lvl="1" indent="-609600">
              <a:lnSpc>
                <a:spcPct val="120000"/>
              </a:lnSpc>
              <a:spcBef>
                <a:spcPts val="1200"/>
              </a:spcBef>
            </a:pPr>
            <a:r>
              <a:rPr lang="zh-CN" altLang="en-US" b="1" dirty="0" smtClean="0">
                <a:solidFill>
                  <a:srgbClr val="FF0000"/>
                </a:solidFill>
                <a:latin typeface="Times New Roman" pitchFamily="18" charset="0"/>
              </a:rPr>
              <a:t>重言式</a:t>
            </a:r>
            <a:r>
              <a:rPr lang="zh-CN" altLang="en-US" b="1" dirty="0">
                <a:solidFill>
                  <a:srgbClr val="FF0000"/>
                </a:solidFill>
                <a:latin typeface="Times New Roman" pitchFamily="18" charset="0"/>
              </a:rPr>
              <a:t>是真值为真的子句。</a:t>
            </a:r>
            <a:r>
              <a:rPr lang="zh-CN" altLang="en-US" b="1" dirty="0">
                <a:solidFill>
                  <a:srgbClr val="0000CC"/>
                </a:solidFill>
                <a:latin typeface="Times New Roman" pitchFamily="18" charset="0"/>
              </a:rPr>
              <a:t>对一个子句集来说，不管是增加还是删除一个真值为真的子句，都不会影响该子句集的不可满足性。因此，可从子句集中删去重言式。</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457200" y="1600201"/>
            <a:ext cx="8229600" cy="3989040"/>
          </a:xfrm>
        </p:spPr>
        <p:txBody>
          <a:bodyPr/>
          <a:lstStyle/>
          <a:p>
            <a:pPr marL="609600" indent="-609600">
              <a:lnSpc>
                <a:spcPct val="90000"/>
              </a:lnSpc>
            </a:pPr>
            <a:r>
              <a:rPr lang="zh-CN" altLang="en-US" sz="2400" b="0" dirty="0" smtClean="0">
                <a:latin typeface="Times New Roman" pitchFamily="18" charset="0"/>
              </a:rPr>
              <a:t>如果</a:t>
            </a:r>
            <a:r>
              <a:rPr lang="zh-CN" altLang="en-US" sz="2400" b="0" dirty="0">
                <a:latin typeface="Times New Roman" pitchFamily="18" charset="0"/>
              </a:rPr>
              <a:t>一个子句只包含一个文字，则称此子句为单文字子句。单文字子句策略是对支持集策略的进一步改进，它要求每次参加归结的两个亲本子句中至少有一个子句是单文字子句</a:t>
            </a:r>
            <a:r>
              <a:rPr lang="zh-CN" altLang="en-US" sz="2400" b="0" dirty="0" smtClean="0">
                <a:latin typeface="Times New Roman" pitchFamily="18" charset="0"/>
              </a:rPr>
              <a:t>。</a:t>
            </a:r>
            <a:endParaRPr lang="en-US" altLang="zh-CN" sz="2400" b="0" dirty="0" smtClean="0">
              <a:latin typeface="Times New Roman" pitchFamily="18" charset="0"/>
            </a:endParaRPr>
          </a:p>
          <a:p>
            <a:pPr marL="0" indent="0">
              <a:lnSpc>
                <a:spcPct val="90000"/>
              </a:lnSpc>
              <a:buNone/>
            </a:pPr>
            <a:endParaRPr lang="en-US" altLang="zh-CN" sz="2400" b="0" dirty="0" smtClean="0">
              <a:latin typeface="Times New Roman" pitchFamily="18" charset="0"/>
            </a:endParaRPr>
          </a:p>
          <a:p>
            <a:pPr marL="609600" indent="-609600">
              <a:lnSpc>
                <a:spcPct val="90000"/>
              </a:lnSpc>
            </a:pPr>
            <a:endParaRPr lang="zh-CN" altLang="en-US" sz="900" b="1" dirty="0">
              <a:solidFill>
                <a:srgbClr val="0000CC"/>
              </a:solidFill>
              <a:latin typeface="Times New Roman" pitchFamily="18" charset="0"/>
            </a:endParaRPr>
          </a:p>
          <a:p>
            <a:pPr marL="609600" indent="-609600">
              <a:lnSpc>
                <a:spcPct val="90000"/>
              </a:lnSpc>
            </a:pPr>
            <a:r>
              <a:rPr lang="zh-CN" altLang="en-US" sz="2400" dirty="0" smtClean="0">
                <a:latin typeface="Times New Roman" pitchFamily="18" charset="0"/>
              </a:rPr>
              <a:t>采用</a:t>
            </a:r>
            <a:r>
              <a:rPr lang="zh-CN" altLang="en-US" sz="2400" dirty="0" smtClean="0">
                <a:solidFill>
                  <a:srgbClr val="800000"/>
                </a:solidFill>
                <a:latin typeface="Times New Roman" pitchFamily="18" charset="0"/>
              </a:rPr>
              <a:t>单</a:t>
            </a:r>
            <a:r>
              <a:rPr lang="zh-CN" altLang="en-US" sz="2400" dirty="0">
                <a:solidFill>
                  <a:srgbClr val="800000"/>
                </a:solidFill>
                <a:latin typeface="Times New Roman" pitchFamily="18" charset="0"/>
              </a:rPr>
              <a:t>文字子句策略</a:t>
            </a:r>
            <a:r>
              <a:rPr lang="zh-CN" altLang="en-US" sz="2400" dirty="0">
                <a:solidFill>
                  <a:srgbClr val="7030A0"/>
                </a:solidFill>
                <a:latin typeface="Times New Roman" pitchFamily="18" charset="0"/>
              </a:rPr>
              <a:t>，归结式</a:t>
            </a:r>
            <a:r>
              <a:rPr lang="zh-CN" altLang="en-US" sz="2400" dirty="0" smtClean="0">
                <a:solidFill>
                  <a:srgbClr val="7030A0"/>
                </a:solidFill>
                <a:latin typeface="Times New Roman" pitchFamily="18" charset="0"/>
              </a:rPr>
              <a:t>包含的文字数将少于其非单文字亲本子句中的</a:t>
            </a:r>
            <a:r>
              <a:rPr lang="zh-CN" altLang="en-US" sz="2400" dirty="0">
                <a:solidFill>
                  <a:srgbClr val="7030A0"/>
                </a:solidFill>
                <a:latin typeface="Times New Roman" pitchFamily="18" charset="0"/>
              </a:rPr>
              <a:t>文字数，这将有利于向空子句的方向发展，因此会有较高的归结效率</a:t>
            </a:r>
            <a:r>
              <a:rPr lang="zh-CN" altLang="en-US" sz="2400" dirty="0" smtClean="0">
                <a:solidFill>
                  <a:srgbClr val="7030A0"/>
                </a:solidFill>
                <a:latin typeface="Times New Roman" pitchFamily="18" charset="0"/>
              </a:rPr>
              <a:t>。</a:t>
            </a:r>
            <a:endParaRPr lang="en-US" altLang="zh-CN" sz="2400" dirty="0" smtClean="0">
              <a:solidFill>
                <a:srgbClr val="7030A0"/>
              </a:solidFill>
              <a:latin typeface="Times New Roman" pitchFamily="18" charset="0"/>
            </a:endParaRPr>
          </a:p>
          <a:p>
            <a:pPr marL="609600" indent="-609600">
              <a:lnSpc>
                <a:spcPct val="90000"/>
              </a:lnSpc>
            </a:pPr>
            <a:endParaRPr lang="en-US" altLang="zh-CN" sz="2400" dirty="0">
              <a:solidFill>
                <a:srgbClr val="7030A0"/>
              </a:solidFill>
            </a:endParaRPr>
          </a:p>
          <a:p>
            <a:pPr marL="609600" indent="-609600">
              <a:lnSpc>
                <a:spcPct val="90000"/>
              </a:lnSpc>
            </a:pPr>
            <a:endParaRPr lang="zh-CN" altLang="en-US" sz="2400" dirty="0">
              <a:solidFill>
                <a:srgbClr val="7030A0"/>
              </a:solidFill>
              <a:latin typeface="Times New Roman" pitchFamily="18" charset="0"/>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body" idx="1"/>
          </p:nvPr>
        </p:nvSpPr>
        <p:spPr>
          <a:xfrm>
            <a:off x="179388" y="1268413"/>
            <a:ext cx="8785225" cy="5400675"/>
          </a:xfrm>
        </p:spPr>
        <p:txBody>
          <a:bodyPr/>
          <a:lstStyle/>
          <a:p>
            <a:pPr>
              <a:spcBef>
                <a:spcPts val="1200"/>
              </a:spcBef>
            </a:pPr>
            <a:r>
              <a:rPr lang="zh-CN" altLang="en-US" sz="2200" b="1" dirty="0">
                <a:solidFill>
                  <a:srgbClr val="A50021"/>
                </a:solidFill>
                <a:latin typeface="Times New Roman" pitchFamily="18" charset="0"/>
              </a:rPr>
              <a:t>类比</a:t>
            </a:r>
            <a:r>
              <a:rPr lang="zh-CN" altLang="en-US" sz="2200" b="1" dirty="0" smtClean="0">
                <a:solidFill>
                  <a:srgbClr val="A50021"/>
                </a:solidFill>
                <a:latin typeface="Times New Roman" pitchFamily="18" charset="0"/>
              </a:rPr>
              <a:t>归纳推理：</a:t>
            </a:r>
            <a:r>
              <a:rPr lang="zh-CN" altLang="en-US" sz="2200" b="0" dirty="0" smtClean="0">
                <a:latin typeface="Times New Roman" pitchFamily="18" charset="0"/>
              </a:rPr>
              <a:t>是在</a:t>
            </a:r>
            <a:r>
              <a:rPr lang="zh-CN" altLang="en-US" sz="2200" b="0" dirty="0">
                <a:latin typeface="Times New Roman" pitchFamily="18" charset="0"/>
              </a:rPr>
              <a:t>两个或两类事物有许多</a:t>
            </a:r>
            <a:r>
              <a:rPr lang="zh-CN" altLang="en-US" sz="2200" dirty="0">
                <a:solidFill>
                  <a:srgbClr val="FF0000"/>
                </a:solidFill>
                <a:latin typeface="Times New Roman" pitchFamily="18" charset="0"/>
              </a:rPr>
              <a:t>属性都相同或相似的基础上</a:t>
            </a:r>
            <a:r>
              <a:rPr lang="zh-CN" altLang="en-US" sz="2200" b="0" dirty="0">
                <a:latin typeface="Times New Roman" pitchFamily="18" charset="0"/>
              </a:rPr>
              <a:t>，</a:t>
            </a:r>
            <a:r>
              <a:rPr lang="zh-CN" altLang="en-US" sz="2200" dirty="0">
                <a:solidFill>
                  <a:srgbClr val="FF0000"/>
                </a:solidFill>
                <a:latin typeface="Times New Roman" pitchFamily="18" charset="0"/>
              </a:rPr>
              <a:t>推出它们在其他属性上也相同</a:t>
            </a:r>
            <a:r>
              <a:rPr lang="zh-CN" altLang="en-US" sz="2200" b="0" dirty="0">
                <a:latin typeface="Times New Roman" pitchFamily="18" charset="0"/>
              </a:rPr>
              <a:t>或相似的一种</a:t>
            </a:r>
            <a:r>
              <a:rPr lang="zh-CN" altLang="en-US" sz="2200" b="0" dirty="0" smtClean="0">
                <a:latin typeface="Times New Roman" pitchFamily="18" charset="0"/>
              </a:rPr>
              <a:t>归纳推理</a:t>
            </a:r>
            <a:endParaRPr lang="zh-CN" altLang="en-US" sz="2200" b="0" dirty="0">
              <a:latin typeface="Times New Roman" pitchFamily="18" charset="0"/>
            </a:endParaRPr>
          </a:p>
          <a:p>
            <a:pPr marL="457200" lvl="1" indent="0">
              <a:spcBef>
                <a:spcPts val="1200"/>
              </a:spcBef>
              <a:buNone/>
            </a:pPr>
            <a:r>
              <a:rPr lang="zh-CN" altLang="en-US" sz="2000" dirty="0" smtClean="0">
                <a:latin typeface="Times New Roman" pitchFamily="18" charset="0"/>
              </a:rPr>
              <a:t>设</a:t>
            </a:r>
            <a:r>
              <a:rPr lang="en-US" altLang="zh-CN" sz="2000" dirty="0">
                <a:latin typeface="Times New Roman" pitchFamily="18" charset="0"/>
              </a:rPr>
              <a:t>A</a:t>
            </a:r>
            <a:r>
              <a:rPr lang="zh-CN" altLang="en-US" sz="2000" dirty="0">
                <a:latin typeface="Times New Roman" pitchFamily="18" charset="0"/>
              </a:rPr>
              <a:t>、</a:t>
            </a:r>
            <a:r>
              <a:rPr lang="en-US" altLang="zh-CN" sz="2000" dirty="0">
                <a:latin typeface="Times New Roman" pitchFamily="18" charset="0"/>
              </a:rPr>
              <a:t>B</a:t>
            </a:r>
            <a:r>
              <a:rPr lang="zh-CN" altLang="en-US" sz="2000" dirty="0">
                <a:latin typeface="Times New Roman" pitchFamily="18" charset="0"/>
              </a:rPr>
              <a:t>分别是两类事物的集合：</a:t>
            </a:r>
          </a:p>
          <a:p>
            <a:pPr marL="457200" lvl="1" indent="0">
              <a:spcBef>
                <a:spcPts val="600"/>
              </a:spcBef>
              <a:buNone/>
            </a:pPr>
            <a:r>
              <a:rPr lang="zh-CN" altLang="en-US" sz="2000" dirty="0">
                <a:latin typeface="Times New Roman" pitchFamily="18" charset="0"/>
              </a:rPr>
              <a:t>       </a:t>
            </a:r>
            <a:r>
              <a:rPr lang="en-US" altLang="zh-CN" sz="2000" dirty="0" smtClean="0">
                <a:latin typeface="Times New Roman" pitchFamily="18" charset="0"/>
              </a:rPr>
              <a:t>A</a:t>
            </a:r>
            <a:r>
              <a:rPr lang="en-US" altLang="zh-CN" sz="2000" dirty="0">
                <a:latin typeface="Times New Roman" pitchFamily="18" charset="0"/>
              </a:rPr>
              <a:t>={a</a:t>
            </a:r>
            <a:r>
              <a:rPr lang="en-US" altLang="zh-CN" sz="2000" baseline="-25000" dirty="0">
                <a:latin typeface="Times New Roman" pitchFamily="18" charset="0"/>
              </a:rPr>
              <a:t>1</a:t>
            </a:r>
            <a:r>
              <a:rPr lang="en-US" altLang="zh-CN" sz="2000" dirty="0">
                <a:latin typeface="Times New Roman" pitchFamily="18" charset="0"/>
              </a:rPr>
              <a:t>,a</a:t>
            </a:r>
            <a:r>
              <a:rPr lang="en-US" altLang="zh-CN" sz="2000" baseline="-25000" dirty="0">
                <a:latin typeface="Times New Roman" pitchFamily="18" charset="0"/>
              </a:rPr>
              <a:t>2</a:t>
            </a:r>
            <a:r>
              <a:rPr lang="en-US" altLang="zh-CN" sz="2000" dirty="0">
                <a:latin typeface="Times New Roman" pitchFamily="18" charset="0"/>
              </a:rPr>
              <a:t>,……}</a:t>
            </a:r>
          </a:p>
          <a:p>
            <a:pPr marL="457200" lvl="1" indent="0">
              <a:spcBef>
                <a:spcPts val="600"/>
              </a:spcBef>
              <a:buNone/>
            </a:pPr>
            <a:r>
              <a:rPr lang="en-US" altLang="zh-CN" sz="2000" dirty="0">
                <a:latin typeface="Times New Roman" pitchFamily="18" charset="0"/>
              </a:rPr>
              <a:t>       </a:t>
            </a:r>
            <a:r>
              <a:rPr lang="en-US" altLang="zh-CN" sz="2000" dirty="0" smtClean="0">
                <a:latin typeface="Times New Roman" pitchFamily="18" charset="0"/>
              </a:rPr>
              <a:t>B</a:t>
            </a:r>
            <a:r>
              <a:rPr lang="en-US" altLang="zh-CN" sz="2000" dirty="0">
                <a:latin typeface="Times New Roman" pitchFamily="18" charset="0"/>
              </a:rPr>
              <a:t>={b</a:t>
            </a:r>
            <a:r>
              <a:rPr lang="en-US" altLang="zh-CN" sz="2000" baseline="-25000" dirty="0">
                <a:latin typeface="Times New Roman" pitchFamily="18" charset="0"/>
              </a:rPr>
              <a:t>1</a:t>
            </a:r>
            <a:r>
              <a:rPr lang="en-US" altLang="zh-CN" sz="2000" dirty="0">
                <a:latin typeface="Times New Roman" pitchFamily="18" charset="0"/>
              </a:rPr>
              <a:t>,b</a:t>
            </a:r>
            <a:r>
              <a:rPr lang="en-US" altLang="zh-CN" sz="2000" baseline="-25000" dirty="0">
                <a:latin typeface="Times New Roman" pitchFamily="18" charset="0"/>
              </a:rPr>
              <a:t>2</a:t>
            </a:r>
            <a:r>
              <a:rPr lang="en-US" altLang="zh-CN" sz="2000" dirty="0">
                <a:latin typeface="Times New Roman" pitchFamily="18" charset="0"/>
              </a:rPr>
              <a:t>,……}</a:t>
            </a:r>
          </a:p>
          <a:p>
            <a:pPr marL="457200" lvl="1" indent="0">
              <a:spcBef>
                <a:spcPts val="600"/>
              </a:spcBef>
              <a:buNone/>
            </a:pPr>
            <a:r>
              <a:rPr lang="zh-CN" altLang="en-US" sz="2000" dirty="0">
                <a:latin typeface="Times New Roman" pitchFamily="18" charset="0"/>
              </a:rPr>
              <a:t>并设</a:t>
            </a:r>
            <a:r>
              <a:rPr lang="en-US" altLang="zh-CN" sz="2000" dirty="0" err="1">
                <a:latin typeface="Times New Roman" pitchFamily="18" charset="0"/>
              </a:rPr>
              <a:t>a</a:t>
            </a:r>
            <a:r>
              <a:rPr lang="en-US" altLang="zh-CN" sz="2000" baseline="-25000" dirty="0" err="1">
                <a:latin typeface="Times New Roman" pitchFamily="18" charset="0"/>
              </a:rPr>
              <a:t>i</a:t>
            </a:r>
            <a:r>
              <a:rPr lang="zh-CN" altLang="en-US" sz="2000" dirty="0">
                <a:latin typeface="Times New Roman" pitchFamily="18" charset="0"/>
              </a:rPr>
              <a:t>与</a:t>
            </a:r>
            <a:r>
              <a:rPr lang="en-US" altLang="zh-CN" sz="2000" dirty="0">
                <a:latin typeface="Times New Roman" pitchFamily="18" charset="0"/>
              </a:rPr>
              <a:t>b</a:t>
            </a:r>
            <a:r>
              <a:rPr lang="en-US" altLang="zh-CN" sz="2000" baseline="-25000" dirty="0">
                <a:latin typeface="Times New Roman" pitchFamily="18" charset="0"/>
              </a:rPr>
              <a:t>i</a:t>
            </a:r>
            <a:r>
              <a:rPr lang="zh-CN" altLang="en-US" sz="2000" dirty="0">
                <a:latin typeface="Times New Roman" pitchFamily="18" charset="0"/>
              </a:rPr>
              <a:t>总是成对出现，且当</a:t>
            </a:r>
            <a:r>
              <a:rPr lang="en-US" altLang="zh-CN" sz="2000" dirty="0" err="1">
                <a:latin typeface="Times New Roman" pitchFamily="18" charset="0"/>
              </a:rPr>
              <a:t>a</a:t>
            </a:r>
            <a:r>
              <a:rPr lang="en-US" altLang="zh-CN" sz="2000" baseline="-25000" dirty="0" err="1">
                <a:latin typeface="Times New Roman" pitchFamily="18" charset="0"/>
              </a:rPr>
              <a:t>i</a:t>
            </a:r>
            <a:r>
              <a:rPr lang="zh-CN" altLang="en-US" sz="2000" dirty="0">
                <a:latin typeface="Times New Roman" pitchFamily="18" charset="0"/>
              </a:rPr>
              <a:t>有属性</a:t>
            </a:r>
            <a:r>
              <a:rPr lang="en-US" altLang="zh-CN" sz="2000" dirty="0">
                <a:latin typeface="Times New Roman" pitchFamily="18" charset="0"/>
              </a:rPr>
              <a:t>P</a:t>
            </a:r>
            <a:r>
              <a:rPr lang="zh-CN" altLang="en-US" sz="2000" dirty="0">
                <a:latin typeface="Times New Roman" pitchFamily="18" charset="0"/>
              </a:rPr>
              <a:t>时，</a:t>
            </a:r>
            <a:r>
              <a:rPr lang="en-US" altLang="zh-CN" sz="2000" dirty="0">
                <a:latin typeface="Times New Roman" pitchFamily="18" charset="0"/>
              </a:rPr>
              <a:t>b</a:t>
            </a:r>
            <a:r>
              <a:rPr lang="en-US" altLang="zh-CN" sz="2000" baseline="-25000" dirty="0">
                <a:latin typeface="Times New Roman" pitchFamily="18" charset="0"/>
              </a:rPr>
              <a:t>i</a:t>
            </a:r>
            <a:r>
              <a:rPr lang="zh-CN" altLang="en-US" sz="2000" dirty="0">
                <a:latin typeface="Times New Roman" pitchFamily="18" charset="0"/>
              </a:rPr>
              <a:t>就有属性</a:t>
            </a:r>
            <a:r>
              <a:rPr lang="en-US" altLang="zh-CN" sz="2000" dirty="0">
                <a:latin typeface="Times New Roman" pitchFamily="18" charset="0"/>
              </a:rPr>
              <a:t>Q</a:t>
            </a:r>
            <a:r>
              <a:rPr lang="zh-CN" altLang="en-US" sz="2000" dirty="0">
                <a:latin typeface="Times New Roman" pitchFamily="18" charset="0"/>
              </a:rPr>
              <a:t>与此对应，即</a:t>
            </a:r>
          </a:p>
          <a:p>
            <a:pPr marL="457200" lvl="1" indent="0">
              <a:spcBef>
                <a:spcPts val="600"/>
              </a:spcBef>
              <a:buNone/>
            </a:pPr>
            <a:r>
              <a:rPr lang="zh-CN" altLang="en-US" sz="2000" dirty="0">
                <a:latin typeface="Times New Roman" pitchFamily="18" charset="0"/>
              </a:rPr>
              <a:t>                  </a:t>
            </a:r>
            <a:r>
              <a:rPr lang="en-US" altLang="zh-CN" sz="2000" dirty="0">
                <a:latin typeface="Times New Roman" pitchFamily="18" charset="0"/>
              </a:rPr>
              <a:t>P(</a:t>
            </a:r>
            <a:r>
              <a:rPr lang="en-US" altLang="zh-CN" sz="2000" dirty="0" err="1">
                <a:latin typeface="Times New Roman" pitchFamily="18" charset="0"/>
              </a:rPr>
              <a:t>a</a:t>
            </a:r>
            <a:r>
              <a:rPr lang="en-US" altLang="zh-CN" sz="2000" baseline="-25000" dirty="0" err="1">
                <a:latin typeface="Times New Roman" pitchFamily="18" charset="0"/>
              </a:rPr>
              <a:t>i</a:t>
            </a:r>
            <a:r>
              <a:rPr lang="en-US" altLang="zh-CN" sz="2000" dirty="0">
                <a:latin typeface="Times New Roman" pitchFamily="18" charset="0"/>
              </a:rPr>
              <a:t>)→Q(b</a:t>
            </a:r>
            <a:r>
              <a:rPr lang="en-US" altLang="zh-CN" sz="2000" baseline="-25000" dirty="0">
                <a:latin typeface="Times New Roman" pitchFamily="18" charset="0"/>
              </a:rPr>
              <a:t>i</a:t>
            </a:r>
            <a:r>
              <a:rPr lang="en-US" altLang="zh-CN" sz="2000" dirty="0">
                <a:latin typeface="Times New Roman" pitchFamily="18" charset="0"/>
              </a:rPr>
              <a:t>)     i=1,2,…..</a:t>
            </a:r>
          </a:p>
          <a:p>
            <a:pPr marL="457200" lvl="1" indent="0">
              <a:spcBef>
                <a:spcPts val="600"/>
              </a:spcBef>
              <a:buNone/>
            </a:pPr>
            <a:r>
              <a:rPr lang="zh-CN" altLang="en-US" sz="2000" dirty="0" smtClean="0">
                <a:latin typeface="Times New Roman" pitchFamily="18" charset="0"/>
              </a:rPr>
              <a:t>则</a:t>
            </a:r>
            <a:r>
              <a:rPr lang="zh-CN" altLang="en-US" sz="2000" dirty="0">
                <a:latin typeface="Times New Roman" pitchFamily="18" charset="0"/>
              </a:rPr>
              <a:t>当</a:t>
            </a:r>
            <a:r>
              <a:rPr lang="en-US" altLang="zh-CN" sz="2000" dirty="0">
                <a:latin typeface="Times New Roman" pitchFamily="18" charset="0"/>
              </a:rPr>
              <a:t>A</a:t>
            </a:r>
            <a:r>
              <a:rPr lang="zh-CN" altLang="en-US" sz="2000" dirty="0">
                <a:latin typeface="Times New Roman" pitchFamily="18" charset="0"/>
              </a:rPr>
              <a:t>与</a:t>
            </a:r>
            <a:r>
              <a:rPr lang="en-US" altLang="zh-CN" sz="2000" dirty="0">
                <a:latin typeface="Times New Roman" pitchFamily="18" charset="0"/>
              </a:rPr>
              <a:t>B</a:t>
            </a:r>
            <a:r>
              <a:rPr lang="zh-CN" altLang="en-US" sz="2000" dirty="0">
                <a:latin typeface="Times New Roman" pitchFamily="18" charset="0"/>
              </a:rPr>
              <a:t>中有一新的元素对出现时，若已知</a:t>
            </a:r>
            <a:r>
              <a:rPr lang="en-US" altLang="zh-CN" sz="2000" dirty="0">
                <a:latin typeface="Times New Roman" pitchFamily="18" charset="0"/>
              </a:rPr>
              <a:t>a'</a:t>
            </a:r>
            <a:r>
              <a:rPr lang="zh-CN" altLang="en-US" sz="2000" dirty="0">
                <a:latin typeface="Times New Roman" pitchFamily="18" charset="0"/>
              </a:rPr>
              <a:t>有属性</a:t>
            </a:r>
            <a:r>
              <a:rPr lang="en-US" altLang="zh-CN" sz="2000" dirty="0">
                <a:latin typeface="Times New Roman" pitchFamily="18" charset="0"/>
              </a:rPr>
              <a:t>P</a:t>
            </a:r>
            <a:r>
              <a:rPr lang="zh-CN" altLang="en-US" sz="2000" dirty="0">
                <a:latin typeface="Times New Roman" pitchFamily="18" charset="0"/>
              </a:rPr>
              <a:t>，</a:t>
            </a:r>
            <a:r>
              <a:rPr lang="en-US" altLang="zh-CN" sz="2000" dirty="0">
                <a:latin typeface="Times New Roman" pitchFamily="18" charset="0"/>
              </a:rPr>
              <a:t>b'</a:t>
            </a:r>
            <a:r>
              <a:rPr lang="zh-CN" altLang="en-US" sz="2000" dirty="0">
                <a:latin typeface="Times New Roman" pitchFamily="18" charset="0"/>
              </a:rPr>
              <a:t>有属性</a:t>
            </a:r>
            <a:r>
              <a:rPr lang="en-US" altLang="zh-CN" sz="2000" dirty="0">
                <a:latin typeface="Times New Roman" pitchFamily="18" charset="0"/>
              </a:rPr>
              <a:t>Q</a:t>
            </a:r>
            <a:r>
              <a:rPr lang="zh-CN" altLang="en-US" sz="2000" dirty="0">
                <a:latin typeface="Times New Roman" pitchFamily="18" charset="0"/>
              </a:rPr>
              <a:t>，即</a:t>
            </a:r>
          </a:p>
          <a:p>
            <a:pPr marL="457200" lvl="1" indent="0">
              <a:spcBef>
                <a:spcPts val="600"/>
              </a:spcBef>
              <a:buNone/>
            </a:pPr>
            <a:r>
              <a:rPr lang="zh-CN" altLang="en-US" sz="2000" dirty="0">
                <a:latin typeface="Times New Roman" pitchFamily="18" charset="0"/>
              </a:rPr>
              <a:t>                  </a:t>
            </a:r>
            <a:r>
              <a:rPr lang="en-US" altLang="zh-CN" sz="2000" dirty="0">
                <a:latin typeface="Times New Roman" pitchFamily="18" charset="0"/>
              </a:rPr>
              <a:t>P(a')→Q(b')</a:t>
            </a:r>
          </a:p>
          <a:p>
            <a:pPr marL="514350" lvl="1" indent="0">
              <a:spcBef>
                <a:spcPts val="600"/>
              </a:spcBef>
              <a:buNone/>
            </a:pPr>
            <a:r>
              <a:rPr lang="zh-CN" altLang="en-US" sz="2000" b="1" dirty="0" smtClean="0">
                <a:solidFill>
                  <a:srgbClr val="00B050"/>
                </a:solidFill>
                <a:latin typeface="Times New Roman" pitchFamily="18" charset="0"/>
              </a:rPr>
              <a:t>类比</a:t>
            </a:r>
            <a:r>
              <a:rPr lang="zh-CN" altLang="en-US" sz="2000" b="1" dirty="0">
                <a:solidFill>
                  <a:srgbClr val="00B050"/>
                </a:solidFill>
                <a:latin typeface="Times New Roman" pitchFamily="18" charset="0"/>
              </a:rPr>
              <a:t>归纳推理的基础是相似原理，其可靠程度取决于两个或两类事物的相似程度以及这两个或两类事物的相同属性与推出的那个属性之间的相关程度。</a:t>
            </a:r>
          </a:p>
        </p:txBody>
      </p:sp>
      <p:sp>
        <p:nvSpPr>
          <p:cNvPr id="6" name="Rectangle 2"/>
          <p:cNvSpPr>
            <a:spLocks noGrp="1" noChangeArrowheads="1"/>
          </p:cNvSpPr>
          <p:nvPr>
            <p:ph type="title"/>
          </p:nvPr>
        </p:nvSpPr>
        <p:spPr>
          <a:xfrm>
            <a:off x="457200" y="144016"/>
            <a:ext cx="8229600" cy="908720"/>
          </a:xfrm>
        </p:spPr>
        <p:txBody>
          <a:bodyPr/>
          <a:lstStyle/>
          <a:p>
            <a:pPr marL="762000" indent="-762000"/>
            <a:r>
              <a:rPr lang="zh-CN" altLang="en-US" sz="4000" b="1" dirty="0" smtClean="0">
                <a:latin typeface="Times New Roman" pitchFamily="18" charset="0"/>
              </a:rPr>
              <a:t>推理</a:t>
            </a:r>
            <a:r>
              <a:rPr lang="zh-CN" altLang="en-US" sz="4000" b="1" dirty="0">
                <a:latin typeface="Times New Roman" pitchFamily="18" charset="0"/>
              </a:rPr>
              <a:t>方法及其</a:t>
            </a:r>
            <a:r>
              <a:rPr lang="zh-CN" altLang="en-US" sz="4000" b="1" dirty="0" smtClean="0">
                <a:latin typeface="Times New Roman" pitchFamily="18" charset="0"/>
              </a:rPr>
              <a:t>分类</a:t>
            </a:r>
            <a:endParaRPr lang="en-US" altLang="zh-CN" sz="3200" b="1" dirty="0">
              <a:latin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3"/>
          <p:cNvSpPr>
            <a:spLocks noGrp="1" noChangeArrowheads="1"/>
          </p:cNvSpPr>
          <p:nvPr>
            <p:ph type="body" idx="1"/>
          </p:nvPr>
        </p:nvSpPr>
        <p:spPr/>
        <p:txBody>
          <a:bodyPr/>
          <a:lstStyle/>
          <a:p>
            <a:pPr marL="800100" lvl="2" indent="0">
              <a:lnSpc>
                <a:spcPct val="90000"/>
              </a:lnSpc>
              <a:buNone/>
            </a:pPr>
            <a:r>
              <a:rPr lang="zh-CN" altLang="en-US" sz="2000" dirty="0">
                <a:solidFill>
                  <a:srgbClr val="00B050"/>
                </a:solidFill>
              </a:rPr>
              <a:t>例</a:t>
            </a:r>
            <a:r>
              <a:rPr lang="en-US" altLang="zh-CN" sz="2000" dirty="0">
                <a:solidFill>
                  <a:srgbClr val="00B050"/>
                </a:solidFill>
              </a:rPr>
              <a:t>3.21 </a:t>
            </a:r>
            <a:r>
              <a:rPr lang="zh-CN" altLang="en-US" sz="2000" dirty="0">
                <a:solidFill>
                  <a:srgbClr val="00B050"/>
                </a:solidFill>
              </a:rPr>
              <a:t>设有如下子句集：</a:t>
            </a:r>
          </a:p>
          <a:p>
            <a:pPr marL="800100" lvl="2" indent="0">
              <a:lnSpc>
                <a:spcPct val="90000"/>
              </a:lnSpc>
              <a:buNone/>
            </a:pPr>
            <a:r>
              <a:rPr lang="zh-CN" altLang="en-US" sz="2000" dirty="0">
                <a:solidFill>
                  <a:srgbClr val="00B050"/>
                </a:solidFill>
              </a:rPr>
              <a:t>    </a:t>
            </a:r>
            <a:r>
              <a:rPr lang="en-US" altLang="zh-CN" sz="2000" dirty="0">
                <a:solidFill>
                  <a:srgbClr val="00B050"/>
                </a:solidFill>
              </a:rPr>
              <a:t>S={﹁I(x)∨R(x),  I(a), ﹁R(y)∨L(y), ﹁L(a) }</a:t>
            </a:r>
          </a:p>
          <a:p>
            <a:pPr marL="800100" lvl="2" indent="0">
              <a:lnSpc>
                <a:spcPct val="90000"/>
              </a:lnSpc>
              <a:spcAft>
                <a:spcPts val="1200"/>
              </a:spcAft>
              <a:buNone/>
            </a:pPr>
            <a:r>
              <a:rPr lang="zh-CN" altLang="en-US" sz="2000" dirty="0">
                <a:solidFill>
                  <a:srgbClr val="00B050"/>
                </a:solidFill>
              </a:rPr>
              <a:t>用单文字子句策略证明</a:t>
            </a:r>
            <a:r>
              <a:rPr lang="en-US" altLang="zh-CN" sz="2000" dirty="0">
                <a:solidFill>
                  <a:srgbClr val="00B050"/>
                </a:solidFill>
              </a:rPr>
              <a:t>S</a:t>
            </a:r>
            <a:r>
              <a:rPr lang="zh-CN" altLang="en-US" sz="2000" dirty="0">
                <a:solidFill>
                  <a:srgbClr val="00B050"/>
                </a:solidFill>
              </a:rPr>
              <a:t>为不可满足。</a:t>
            </a:r>
          </a:p>
          <a:p>
            <a:pPr>
              <a:buFontTx/>
              <a:buNone/>
            </a:pPr>
            <a:endParaRPr lang="zh-CN" altLang="zh-CN" dirty="0"/>
          </a:p>
        </p:txBody>
      </p:sp>
      <p:sp>
        <p:nvSpPr>
          <p:cNvPr id="724996" name="Text Box 4"/>
          <p:cNvSpPr txBox="1">
            <a:spLocks noChangeArrowheads="1"/>
          </p:cNvSpPr>
          <p:nvPr/>
        </p:nvSpPr>
        <p:spPr bwMode="auto">
          <a:xfrm>
            <a:off x="900113" y="3239417"/>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﹁I(x)∨R(x)</a:t>
            </a:r>
          </a:p>
        </p:txBody>
      </p:sp>
      <p:sp>
        <p:nvSpPr>
          <p:cNvPr id="724997" name="Text Box 5"/>
          <p:cNvSpPr txBox="1">
            <a:spLocks noChangeArrowheads="1"/>
          </p:cNvSpPr>
          <p:nvPr/>
        </p:nvSpPr>
        <p:spPr bwMode="auto">
          <a:xfrm>
            <a:off x="3132138" y="3239417"/>
            <a:ext cx="6477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I(a)</a:t>
            </a:r>
          </a:p>
        </p:txBody>
      </p:sp>
      <p:sp>
        <p:nvSpPr>
          <p:cNvPr id="724998" name="Text Box 6"/>
          <p:cNvSpPr txBox="1">
            <a:spLocks noChangeArrowheads="1"/>
          </p:cNvSpPr>
          <p:nvPr/>
        </p:nvSpPr>
        <p:spPr bwMode="auto">
          <a:xfrm>
            <a:off x="4211638" y="3239417"/>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724999" name="Text Box 7"/>
          <p:cNvSpPr txBox="1">
            <a:spLocks noChangeArrowheads="1"/>
          </p:cNvSpPr>
          <p:nvPr/>
        </p:nvSpPr>
        <p:spPr bwMode="auto">
          <a:xfrm>
            <a:off x="6516688" y="3310855"/>
            <a:ext cx="10080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﹁L(a)</a:t>
            </a:r>
          </a:p>
        </p:txBody>
      </p:sp>
      <p:sp>
        <p:nvSpPr>
          <p:cNvPr id="725000" name="Text Box 8"/>
          <p:cNvSpPr txBox="1">
            <a:spLocks noChangeArrowheads="1"/>
          </p:cNvSpPr>
          <p:nvPr/>
        </p:nvSpPr>
        <p:spPr bwMode="auto">
          <a:xfrm>
            <a:off x="1908175" y="4390355"/>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R(a)</a:t>
            </a:r>
          </a:p>
        </p:txBody>
      </p:sp>
      <p:sp>
        <p:nvSpPr>
          <p:cNvPr id="725001" name="Text Box 9"/>
          <p:cNvSpPr txBox="1">
            <a:spLocks noChangeArrowheads="1"/>
          </p:cNvSpPr>
          <p:nvPr/>
        </p:nvSpPr>
        <p:spPr bwMode="auto">
          <a:xfrm>
            <a:off x="4643438" y="4390355"/>
            <a:ext cx="11525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latin typeface="宋体" pitchFamily="2" charset="-122"/>
              </a:rPr>
              <a:t>﹁</a:t>
            </a:r>
            <a:r>
              <a:rPr lang="en-US" altLang="zh-CN" b="1">
                <a:solidFill>
                  <a:srgbClr val="008000"/>
                </a:solidFill>
              </a:rPr>
              <a:t>R(a)</a:t>
            </a:r>
          </a:p>
        </p:txBody>
      </p:sp>
      <p:sp>
        <p:nvSpPr>
          <p:cNvPr id="725002" name="Text Box 10"/>
          <p:cNvSpPr txBox="1">
            <a:spLocks noChangeArrowheads="1"/>
          </p:cNvSpPr>
          <p:nvPr/>
        </p:nvSpPr>
        <p:spPr bwMode="auto">
          <a:xfrm>
            <a:off x="2843213" y="5542880"/>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25003" name="Line 11"/>
          <p:cNvSpPr>
            <a:spLocks noChangeShapeType="1"/>
          </p:cNvSpPr>
          <p:nvPr/>
        </p:nvSpPr>
        <p:spPr bwMode="auto">
          <a:xfrm>
            <a:off x="1692275" y="3671217"/>
            <a:ext cx="576263"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5004" name="Line 12"/>
          <p:cNvSpPr>
            <a:spLocks noChangeShapeType="1"/>
          </p:cNvSpPr>
          <p:nvPr/>
        </p:nvSpPr>
        <p:spPr bwMode="auto">
          <a:xfrm flipH="1">
            <a:off x="2339975" y="3598192"/>
            <a:ext cx="1079500"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5005" name="Line 13"/>
          <p:cNvSpPr>
            <a:spLocks noChangeShapeType="1"/>
          </p:cNvSpPr>
          <p:nvPr/>
        </p:nvSpPr>
        <p:spPr bwMode="auto">
          <a:xfrm>
            <a:off x="4716463" y="3671217"/>
            <a:ext cx="360362"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5006" name="Line 14"/>
          <p:cNvSpPr>
            <a:spLocks noChangeShapeType="1"/>
          </p:cNvSpPr>
          <p:nvPr/>
        </p:nvSpPr>
        <p:spPr bwMode="auto">
          <a:xfrm flipH="1">
            <a:off x="5292725" y="3742655"/>
            <a:ext cx="1655763"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5007" name="Line 15"/>
          <p:cNvSpPr>
            <a:spLocks noChangeShapeType="1"/>
          </p:cNvSpPr>
          <p:nvPr/>
        </p:nvSpPr>
        <p:spPr bwMode="auto">
          <a:xfrm>
            <a:off x="2268538" y="4823742"/>
            <a:ext cx="8636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5008" name="Line 16"/>
          <p:cNvSpPr>
            <a:spLocks noChangeShapeType="1"/>
          </p:cNvSpPr>
          <p:nvPr/>
        </p:nvSpPr>
        <p:spPr bwMode="auto">
          <a:xfrm flipH="1">
            <a:off x="3203575" y="4750717"/>
            <a:ext cx="2016125"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395536" y="1124744"/>
            <a:ext cx="8229600" cy="3340968"/>
          </a:xfrm>
        </p:spPr>
        <p:txBody>
          <a:bodyPr/>
          <a:lstStyle/>
          <a:p>
            <a:pPr marL="609600" indent="-609600">
              <a:lnSpc>
                <a:spcPct val="90000"/>
              </a:lnSpc>
            </a:pPr>
            <a:r>
              <a:rPr lang="zh-CN" altLang="en-US" sz="2400" dirty="0" smtClean="0">
                <a:latin typeface="Times New Roman" pitchFamily="18" charset="0"/>
              </a:rPr>
              <a:t>是</a:t>
            </a:r>
            <a:r>
              <a:rPr lang="zh-CN" altLang="en-US" sz="2400" dirty="0" smtClean="0">
                <a:solidFill>
                  <a:srgbClr val="0000FF"/>
                </a:solidFill>
                <a:latin typeface="Times New Roman" pitchFamily="18" charset="0"/>
              </a:rPr>
              <a:t>不完备</a:t>
            </a:r>
            <a:r>
              <a:rPr lang="zh-CN" altLang="en-US" sz="2400" dirty="0">
                <a:solidFill>
                  <a:srgbClr val="7030A0"/>
                </a:solidFill>
                <a:latin typeface="Times New Roman" pitchFamily="18" charset="0"/>
              </a:rPr>
              <a:t>的，</a:t>
            </a:r>
            <a:r>
              <a:rPr lang="zh-CN" altLang="en-US" sz="2400" dirty="0">
                <a:latin typeface="Times New Roman" pitchFamily="18" charset="0"/>
              </a:rPr>
              <a:t>即当子句集为不可满足时，用这种</a:t>
            </a:r>
            <a:r>
              <a:rPr lang="zh-CN" altLang="en-US" sz="2400" dirty="0">
                <a:solidFill>
                  <a:srgbClr val="FF0000"/>
                </a:solidFill>
                <a:latin typeface="Times New Roman" pitchFamily="18" charset="0"/>
              </a:rPr>
              <a:t>策略不一定能归结出空子句</a:t>
            </a:r>
            <a:r>
              <a:rPr lang="zh-CN" altLang="en-US" sz="2400" dirty="0" smtClean="0">
                <a:solidFill>
                  <a:srgbClr val="FF0000"/>
                </a:solidFill>
                <a:latin typeface="Times New Roman" pitchFamily="18" charset="0"/>
              </a:rPr>
              <a:t>。</a:t>
            </a:r>
            <a:endParaRPr lang="en-US" altLang="zh-CN" sz="2400" dirty="0" smtClean="0">
              <a:solidFill>
                <a:srgbClr val="FF0000"/>
              </a:solidFill>
              <a:latin typeface="Times New Roman" pitchFamily="18" charset="0"/>
            </a:endParaRPr>
          </a:p>
          <a:p>
            <a:pPr marL="609600" indent="-609600">
              <a:lnSpc>
                <a:spcPct val="90000"/>
              </a:lnSpc>
            </a:pPr>
            <a:endParaRPr lang="en-US" altLang="zh-CN" sz="1000" dirty="0">
              <a:solidFill>
                <a:srgbClr val="FF0000"/>
              </a:solidFill>
            </a:endParaRPr>
          </a:p>
          <a:p>
            <a:pPr marL="609600" indent="-609600">
              <a:lnSpc>
                <a:spcPct val="90000"/>
              </a:lnSpc>
            </a:pPr>
            <a:r>
              <a:rPr lang="zh-CN" altLang="en-US" sz="2400" dirty="0" smtClean="0">
                <a:solidFill>
                  <a:srgbClr val="FF0000"/>
                </a:solidFill>
              </a:rPr>
              <a:t>原因： 没有可用的单文字字句</a:t>
            </a:r>
            <a:endParaRPr lang="en-US" altLang="zh-CN" sz="2400" dirty="0" smtClean="0">
              <a:solidFill>
                <a:srgbClr val="FF0000"/>
              </a:solidFill>
            </a:endParaRPr>
          </a:p>
          <a:p>
            <a:pPr marL="609600" indent="-609600">
              <a:lnSpc>
                <a:spcPct val="90000"/>
              </a:lnSpc>
            </a:pPr>
            <a:endParaRPr lang="en-US" altLang="zh-CN" sz="900" dirty="0"/>
          </a:p>
          <a:p>
            <a:pPr marL="400050" lvl="1" indent="0">
              <a:lnSpc>
                <a:spcPct val="90000"/>
              </a:lnSpc>
              <a:buNone/>
            </a:pPr>
            <a:r>
              <a:rPr lang="zh-CN" altLang="en-US" sz="2200" dirty="0" smtClean="0">
                <a:solidFill>
                  <a:srgbClr val="008000"/>
                </a:solidFill>
                <a:latin typeface="Times New Roman" pitchFamily="18" charset="0"/>
              </a:rPr>
              <a:t>例如：</a:t>
            </a:r>
            <a:r>
              <a:rPr lang="zh-CN" altLang="en-US" sz="2200" dirty="0" smtClean="0">
                <a:solidFill>
                  <a:srgbClr val="008000"/>
                </a:solidFill>
              </a:rPr>
              <a:t>已知：</a:t>
            </a:r>
            <a:r>
              <a:rPr lang="en-US" altLang="zh-CN" sz="2200" dirty="0" smtClean="0">
                <a:solidFill>
                  <a:srgbClr val="008000"/>
                </a:solidFill>
                <a:latin typeface="Times New Roman" pitchFamily="18" charset="0"/>
              </a:rPr>
              <a:t>A</a:t>
            </a:r>
            <a:r>
              <a:rPr lang="en-US" altLang="zh-CN" sz="2000" dirty="0" smtClean="0">
                <a:solidFill>
                  <a:srgbClr val="008000"/>
                </a:solidFill>
              </a:rPr>
              <a:t>∨B,</a:t>
            </a:r>
            <a:r>
              <a:rPr lang="zh-CN" altLang="en-US" sz="2000" dirty="0" smtClean="0">
                <a:solidFill>
                  <a:srgbClr val="008000"/>
                </a:solidFill>
              </a:rPr>
              <a:t> </a:t>
            </a:r>
            <a:r>
              <a:rPr lang="zh-CN" altLang="zh-CN" sz="2000" dirty="0">
                <a:solidFill>
                  <a:srgbClr val="008000"/>
                </a:solidFill>
              </a:rPr>
              <a:t> </a:t>
            </a:r>
            <a:r>
              <a:rPr lang="en-US" altLang="zh-CN" sz="2000" dirty="0" smtClean="0">
                <a:solidFill>
                  <a:srgbClr val="008000"/>
                </a:solidFill>
              </a:rPr>
              <a:t>A∨﹁</a:t>
            </a:r>
            <a:r>
              <a:rPr lang="zh-CN" altLang="en-US" sz="2000" dirty="0" smtClean="0">
                <a:solidFill>
                  <a:srgbClr val="008000"/>
                </a:solidFill>
              </a:rPr>
              <a:t> </a:t>
            </a:r>
            <a:r>
              <a:rPr lang="en-US" altLang="zh-CN" sz="2000" dirty="0" smtClean="0">
                <a:solidFill>
                  <a:srgbClr val="008000"/>
                </a:solidFill>
              </a:rPr>
              <a:t>B,</a:t>
            </a:r>
            <a:r>
              <a:rPr lang="zh-CN" altLang="en-US" sz="2000" dirty="0" smtClean="0">
                <a:solidFill>
                  <a:srgbClr val="008000"/>
                </a:solidFill>
              </a:rPr>
              <a:t> </a:t>
            </a:r>
            <a:r>
              <a:rPr lang="en-US" altLang="zh-CN" sz="2000" dirty="0" smtClean="0">
                <a:solidFill>
                  <a:srgbClr val="008000"/>
                </a:solidFill>
              </a:rPr>
              <a:t>﹁A ∨ B</a:t>
            </a:r>
            <a:r>
              <a:rPr lang="zh-CN" altLang="en-US" sz="2000" dirty="0" smtClean="0">
                <a:solidFill>
                  <a:srgbClr val="008000"/>
                </a:solidFill>
              </a:rPr>
              <a:t>， 求证：</a:t>
            </a:r>
            <a:r>
              <a:rPr lang="en-US" altLang="zh-CN" sz="2000" dirty="0" smtClean="0">
                <a:solidFill>
                  <a:srgbClr val="008000"/>
                </a:solidFill>
              </a:rPr>
              <a:t>A∧B</a:t>
            </a:r>
            <a:endParaRPr lang="en-US" altLang="zh-CN" sz="2000" dirty="0">
              <a:solidFill>
                <a:srgbClr val="008000"/>
              </a:solidFill>
            </a:endParaRPr>
          </a:p>
          <a:p>
            <a:pPr marL="400050" lvl="1" indent="0">
              <a:lnSpc>
                <a:spcPct val="90000"/>
              </a:lnSpc>
              <a:buNone/>
            </a:pPr>
            <a:r>
              <a:rPr lang="zh-CN" altLang="en-US" sz="2000" dirty="0" smtClean="0">
                <a:solidFill>
                  <a:srgbClr val="008000"/>
                </a:solidFill>
              </a:rPr>
              <a:t>化为字句集后为： </a:t>
            </a:r>
            <a:r>
              <a:rPr lang="en-US" altLang="zh-CN" sz="2000" dirty="0">
                <a:solidFill>
                  <a:srgbClr val="008000"/>
                </a:solidFill>
              </a:rPr>
              <a:t>A∨B,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smtClean="0">
                <a:solidFill>
                  <a:srgbClr val="008000"/>
                </a:solidFill>
              </a:rPr>
              <a:t>，</a:t>
            </a:r>
            <a:r>
              <a:rPr lang="en-US" altLang="zh-CN" sz="2000" dirty="0">
                <a:solidFill>
                  <a:srgbClr val="008000"/>
                </a:solidFill>
              </a:rPr>
              <a:t>﹁</a:t>
            </a:r>
            <a:r>
              <a:rPr lang="en-US" altLang="zh-CN" sz="2000" dirty="0" smtClean="0">
                <a:solidFill>
                  <a:srgbClr val="008000"/>
                </a:solidFill>
              </a:rPr>
              <a:t>A∨﹁B</a:t>
            </a:r>
            <a:r>
              <a:rPr lang="zh-CN" altLang="en-US" sz="2000" dirty="0" smtClean="0">
                <a:solidFill>
                  <a:srgbClr val="008000"/>
                </a:solidFill>
              </a:rPr>
              <a:t>，不存在单文字的字句。但是可以消解出空。</a:t>
            </a:r>
            <a:endParaRPr lang="zh-CN" altLang="en-US" sz="2200" dirty="0">
              <a:solidFill>
                <a:srgbClr val="008000"/>
              </a:solidFill>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grpSp>
        <p:nvGrpSpPr>
          <p:cNvPr id="10" name="组 9"/>
          <p:cNvGrpSpPr/>
          <p:nvPr/>
        </p:nvGrpSpPr>
        <p:grpSpPr>
          <a:xfrm>
            <a:off x="1979712" y="3861048"/>
            <a:ext cx="4768533" cy="2848382"/>
            <a:chOff x="1979712" y="3861048"/>
            <a:chExt cx="4768533" cy="2848382"/>
          </a:xfrm>
        </p:grpSpPr>
        <p:sp>
          <p:nvSpPr>
            <p:cNvPr id="2" name="矩形 1"/>
            <p:cNvSpPr/>
            <p:nvPr/>
          </p:nvSpPr>
          <p:spPr>
            <a:xfrm>
              <a:off x="2555776" y="3861048"/>
              <a:ext cx="796111"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3" name="矩形 2"/>
            <p:cNvSpPr/>
            <p:nvPr/>
          </p:nvSpPr>
          <p:spPr>
            <a:xfrm>
              <a:off x="3995936" y="3861048"/>
              <a:ext cx="1123850" cy="400110"/>
            </a:xfrm>
            <a:prstGeom prst="rect">
              <a:avLst/>
            </a:prstGeom>
            <a:ln>
              <a:solidFill>
                <a:srgbClr val="008000"/>
              </a:solidFill>
            </a:ln>
          </p:spPr>
          <p:txBody>
            <a:bodyPr wrap="none">
              <a:spAutoFit/>
            </a:bodyPr>
            <a:lstStyle/>
            <a:p>
              <a:r>
                <a:rPr lang="en-US" altLang="zh-CN" dirty="0">
                  <a:solidFill>
                    <a:srgbClr val="008000"/>
                  </a:solidFill>
                </a:rPr>
                <a:t>A∨﹁</a:t>
              </a:r>
              <a:r>
                <a:rPr lang="zh-CN" altLang="en-US" dirty="0">
                  <a:solidFill>
                    <a:srgbClr val="008000"/>
                  </a:solidFill>
                </a:rPr>
                <a:t> </a:t>
              </a:r>
              <a:r>
                <a:rPr lang="en-US" altLang="zh-CN" dirty="0">
                  <a:solidFill>
                    <a:srgbClr val="008000"/>
                  </a:solidFill>
                </a:rPr>
                <a:t>B</a:t>
              </a:r>
              <a:endParaRPr lang="zh-CN" altLang="en-US" dirty="0"/>
            </a:p>
          </p:txBody>
        </p:sp>
        <p:sp>
          <p:nvSpPr>
            <p:cNvPr id="4" name="矩形 3"/>
            <p:cNvSpPr/>
            <p:nvPr/>
          </p:nvSpPr>
          <p:spPr>
            <a:xfrm>
              <a:off x="4067944" y="4797152"/>
              <a:ext cx="377026" cy="400110"/>
            </a:xfrm>
            <a:prstGeom prst="rect">
              <a:avLst/>
            </a:prstGeom>
            <a:ln>
              <a:solidFill>
                <a:srgbClr val="008000"/>
              </a:solidFill>
            </a:ln>
          </p:spPr>
          <p:txBody>
            <a:bodyPr wrap="none">
              <a:spAutoFit/>
            </a:bodyPr>
            <a:lstStyle/>
            <a:p>
              <a:r>
                <a:rPr lang="en-US" altLang="zh-CN" dirty="0">
                  <a:solidFill>
                    <a:srgbClr val="008000"/>
                  </a:solidFill>
                </a:rPr>
                <a:t>A</a:t>
              </a:r>
              <a:endParaRPr lang="zh-CN" altLang="en-US" dirty="0"/>
            </a:p>
          </p:txBody>
        </p:sp>
        <p:sp>
          <p:nvSpPr>
            <p:cNvPr id="5" name="矩形 4"/>
            <p:cNvSpPr/>
            <p:nvPr/>
          </p:nvSpPr>
          <p:spPr>
            <a:xfrm>
              <a:off x="5580112" y="4725144"/>
              <a:ext cx="1168133" cy="400110"/>
            </a:xfrm>
            <a:prstGeom prst="rect">
              <a:avLst/>
            </a:prstGeom>
            <a:ln>
              <a:solidFill>
                <a:srgbClr val="008000"/>
              </a:solidFill>
            </a:ln>
          </p:spPr>
          <p:txBody>
            <a:bodyPr wrap="none">
              <a:spAutoFit/>
            </a:bodyPr>
            <a:lstStyle/>
            <a:p>
              <a:r>
                <a:rPr lang="en-US" altLang="zh-CN" dirty="0">
                  <a:solidFill>
                    <a:srgbClr val="008000"/>
                  </a:solidFill>
                </a:rPr>
                <a:t>﹁A ∨ B</a:t>
              </a:r>
              <a:endParaRPr lang="zh-CN" altLang="en-US" dirty="0"/>
            </a:p>
          </p:txBody>
        </p:sp>
        <p:sp>
          <p:nvSpPr>
            <p:cNvPr id="8" name="矩形 7"/>
            <p:cNvSpPr/>
            <p:nvPr/>
          </p:nvSpPr>
          <p:spPr>
            <a:xfrm>
              <a:off x="5436096" y="5733256"/>
              <a:ext cx="355736" cy="400110"/>
            </a:xfrm>
            <a:prstGeom prst="rect">
              <a:avLst/>
            </a:prstGeom>
            <a:ln>
              <a:solidFill>
                <a:srgbClr val="008000"/>
              </a:solidFill>
            </a:ln>
          </p:spPr>
          <p:txBody>
            <a:bodyPr wrap="none">
              <a:spAutoFit/>
            </a:bodyPr>
            <a:lstStyle/>
            <a:p>
              <a:r>
                <a:rPr lang="en-US" altLang="zh-CN" dirty="0" smtClean="0">
                  <a:solidFill>
                    <a:srgbClr val="008000"/>
                  </a:solidFill>
                </a:rPr>
                <a:t>B</a:t>
              </a:r>
              <a:endParaRPr lang="zh-CN" altLang="en-US" dirty="0">
                <a:solidFill>
                  <a:srgbClr val="008000"/>
                </a:solidFill>
              </a:endParaRPr>
            </a:p>
          </p:txBody>
        </p:sp>
        <p:sp>
          <p:nvSpPr>
            <p:cNvPr id="7" name="矩形 6"/>
            <p:cNvSpPr/>
            <p:nvPr/>
          </p:nvSpPr>
          <p:spPr>
            <a:xfrm>
              <a:off x="1979712" y="4797152"/>
              <a:ext cx="1296248"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9" name="矩形 8"/>
            <p:cNvSpPr/>
            <p:nvPr/>
          </p:nvSpPr>
          <p:spPr>
            <a:xfrm>
              <a:off x="3331859" y="5661248"/>
              <a:ext cx="612217"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p>
          </p:txBody>
        </p:sp>
        <p:sp>
          <p:nvSpPr>
            <p:cNvPr id="11" name="矩形 10"/>
            <p:cNvSpPr/>
            <p:nvPr/>
          </p:nvSpPr>
          <p:spPr>
            <a:xfrm>
              <a:off x="4283968" y="6309320"/>
              <a:ext cx="583789" cy="400110"/>
            </a:xfrm>
            <a:prstGeom prst="rect">
              <a:avLst/>
            </a:prstGeom>
            <a:ln>
              <a:solidFill>
                <a:srgbClr val="008000"/>
              </a:solidFill>
            </a:ln>
          </p:spPr>
          <p:txBody>
            <a:bodyPr wrap="none">
              <a:spAutoFit/>
            </a:bodyPr>
            <a:lstStyle/>
            <a:p>
              <a:r>
                <a:rPr lang="en-US" altLang="zh-CN" dirty="0" smtClean="0">
                  <a:solidFill>
                    <a:srgbClr val="008000"/>
                  </a:solidFill>
                </a:rPr>
                <a:t>NIL</a:t>
              </a:r>
              <a:endParaRPr lang="zh-CN" altLang="en-US" dirty="0">
                <a:solidFill>
                  <a:srgbClr val="008000"/>
                </a:solidFill>
              </a:endParaRPr>
            </a:p>
          </p:txBody>
        </p:sp>
        <p:cxnSp>
          <p:nvCxnSpPr>
            <p:cNvPr id="12" name="直线连接符 11"/>
            <p:cNvCxnSpPr>
              <a:stCxn id="2" idx="2"/>
              <a:endCxn id="4" idx="0"/>
            </p:cNvCxnSpPr>
            <p:nvPr/>
          </p:nvCxnSpPr>
          <p:spPr>
            <a:xfrm>
              <a:off x="2953832" y="4261158"/>
              <a:ext cx="1302625"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线连接符 13"/>
            <p:cNvCxnSpPr>
              <a:endCxn id="4" idx="0"/>
            </p:cNvCxnSpPr>
            <p:nvPr/>
          </p:nvCxnSpPr>
          <p:spPr>
            <a:xfrm flipH="1">
              <a:off x="4256457" y="4293096"/>
              <a:ext cx="315543" cy="5040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线连接符 15"/>
            <p:cNvCxnSpPr>
              <a:stCxn id="7" idx="2"/>
              <a:endCxn id="9" idx="0"/>
            </p:cNvCxnSpPr>
            <p:nvPr/>
          </p:nvCxnSpPr>
          <p:spPr>
            <a:xfrm>
              <a:off x="2627836" y="5197262"/>
              <a:ext cx="1010132"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线连接符 18"/>
            <p:cNvCxnSpPr>
              <a:endCxn id="4" idx="2"/>
            </p:cNvCxnSpPr>
            <p:nvPr/>
          </p:nvCxnSpPr>
          <p:spPr>
            <a:xfrm flipV="1">
              <a:off x="3563888" y="5197262"/>
              <a:ext cx="692569"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a:stCxn id="5" idx="2"/>
            </p:cNvCxnSpPr>
            <p:nvPr/>
          </p:nvCxnSpPr>
          <p:spPr>
            <a:xfrm flipH="1">
              <a:off x="5580113" y="5125254"/>
              <a:ext cx="584066" cy="60800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a:stCxn id="8" idx="0"/>
              <a:endCxn id="4" idx="2"/>
            </p:cNvCxnSpPr>
            <p:nvPr/>
          </p:nvCxnSpPr>
          <p:spPr>
            <a:xfrm flipH="1" flipV="1">
              <a:off x="4256457" y="5197262"/>
              <a:ext cx="1357507"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6" name="直线连接符 25"/>
            <p:cNvCxnSpPr>
              <a:endCxn id="11" idx="0"/>
            </p:cNvCxnSpPr>
            <p:nvPr/>
          </p:nvCxnSpPr>
          <p:spPr>
            <a:xfrm>
              <a:off x="3635896" y="6061358"/>
              <a:ext cx="939967" cy="2479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8" name="直线连接符 27"/>
            <p:cNvCxnSpPr>
              <a:stCxn id="8" idx="2"/>
              <a:endCxn id="11" idx="0"/>
            </p:cNvCxnSpPr>
            <p:nvPr/>
          </p:nvCxnSpPr>
          <p:spPr>
            <a:xfrm flipH="1">
              <a:off x="4575863" y="6133366"/>
              <a:ext cx="1038101" cy="17595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383176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39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39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397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body" idx="1"/>
          </p:nvPr>
        </p:nvSpPr>
        <p:spPr>
          <a:xfrm>
            <a:off x="457200" y="1600200"/>
            <a:ext cx="8229600" cy="4924425"/>
          </a:xfrm>
        </p:spPr>
        <p:txBody>
          <a:bodyPr/>
          <a:lstStyle/>
          <a:p>
            <a:pPr marL="609600" indent="-609600">
              <a:lnSpc>
                <a:spcPct val="120000"/>
              </a:lnSpc>
              <a:spcBef>
                <a:spcPts val="1200"/>
              </a:spcBef>
            </a:pPr>
            <a:r>
              <a:rPr lang="zh-CN" altLang="en-US" sz="2400" b="1" dirty="0" smtClean="0">
                <a:solidFill>
                  <a:srgbClr val="800000"/>
                </a:solidFill>
                <a:latin typeface="Times New Roman" pitchFamily="18" charset="0"/>
              </a:rPr>
              <a:t>线性输入策略</a:t>
            </a:r>
            <a:r>
              <a:rPr lang="en-US" altLang="zh-CN" sz="2400" b="1" dirty="0" smtClean="0">
                <a:solidFill>
                  <a:srgbClr val="800000"/>
                </a:solidFill>
                <a:latin typeface="Times New Roman" pitchFamily="18" charset="0"/>
              </a:rPr>
              <a:t>(Linear</a:t>
            </a:r>
            <a:r>
              <a:rPr lang="zh-CN" altLang="en-US" sz="2400" b="1" dirty="0" smtClean="0">
                <a:solidFill>
                  <a:srgbClr val="800000"/>
                </a:solidFill>
                <a:latin typeface="Times New Roman" pitchFamily="18" charset="0"/>
              </a:rPr>
              <a:t> </a:t>
            </a:r>
            <a:r>
              <a:rPr lang="en-US" altLang="zh-CN" sz="2400" b="1" dirty="0" smtClean="0">
                <a:solidFill>
                  <a:srgbClr val="800000"/>
                </a:solidFill>
                <a:latin typeface="Times New Roman" pitchFamily="18" charset="0"/>
              </a:rPr>
              <a:t>Input)</a:t>
            </a:r>
            <a:r>
              <a:rPr lang="zh-CN" altLang="en-US" sz="2400" b="1" dirty="0" smtClean="0">
                <a:solidFill>
                  <a:srgbClr val="800000"/>
                </a:solidFill>
                <a:latin typeface="Times New Roman" pitchFamily="18" charset="0"/>
              </a:rPr>
              <a:t> </a:t>
            </a:r>
            <a:r>
              <a:rPr lang="zh-CN" altLang="en-US" sz="2400" b="1" dirty="0" smtClean="0">
                <a:latin typeface="Times New Roman" pitchFamily="18" charset="0"/>
              </a:rPr>
              <a:t>要求每次参加归结</a:t>
            </a:r>
            <a:r>
              <a:rPr lang="zh-CN" altLang="en-US" sz="2400" b="1" dirty="0">
                <a:latin typeface="Times New Roman" pitchFamily="18" charset="0"/>
              </a:rPr>
              <a:t>的两个亲本子句中，</a:t>
            </a:r>
            <a:r>
              <a:rPr lang="zh-CN" altLang="en-US" sz="2400" b="1" dirty="0">
                <a:solidFill>
                  <a:srgbClr val="0000FF"/>
                </a:solidFill>
                <a:latin typeface="Times New Roman" pitchFamily="18" charset="0"/>
              </a:rPr>
              <a:t>至少应该有一个是初始子句集中的子句</a:t>
            </a:r>
            <a:r>
              <a:rPr lang="zh-CN" altLang="en-US" sz="2400" b="1" dirty="0" smtClean="0">
                <a:latin typeface="Times New Roman" pitchFamily="18" charset="0"/>
              </a:rPr>
              <a:t>。初始</a:t>
            </a:r>
            <a:r>
              <a:rPr lang="zh-CN" altLang="en-US" sz="2400" b="1" dirty="0">
                <a:latin typeface="Times New Roman" pitchFamily="18" charset="0"/>
              </a:rPr>
              <a:t>子句集是指开始归结时所使用的子句集</a:t>
            </a:r>
            <a:r>
              <a:rPr lang="zh-CN" altLang="en-US" sz="2400" b="1" dirty="0" smtClean="0">
                <a:latin typeface="Times New Roman" pitchFamily="18" charset="0"/>
              </a:rPr>
              <a:t>。</a:t>
            </a:r>
            <a:endParaRPr lang="en-US" altLang="zh-CN" sz="2400" b="1" dirty="0" smtClean="0">
              <a:latin typeface="Times New Roman" pitchFamily="18" charset="0"/>
            </a:endParaRPr>
          </a:p>
          <a:p>
            <a:pPr marL="609600" indent="-609600">
              <a:lnSpc>
                <a:spcPct val="120000"/>
              </a:lnSpc>
              <a:spcBef>
                <a:spcPts val="1200"/>
              </a:spcBef>
            </a:pPr>
            <a:endParaRPr lang="zh-CN" altLang="en-US" sz="2400" b="1" dirty="0">
              <a:latin typeface="Times New Roman" pitchFamily="18" charset="0"/>
            </a:endParaRPr>
          </a:p>
          <a:p>
            <a:pPr marL="800100" lvl="2" indent="0">
              <a:lnSpc>
                <a:spcPct val="120000"/>
              </a:lnSpc>
              <a:spcBef>
                <a:spcPts val="1200"/>
              </a:spcBef>
              <a:buNone/>
            </a:pPr>
            <a:r>
              <a:rPr lang="zh-CN" altLang="en-US" b="1" dirty="0" smtClean="0">
                <a:solidFill>
                  <a:srgbClr val="00B050"/>
                </a:solidFill>
                <a:latin typeface="Times New Roman" pitchFamily="18" charset="0"/>
              </a:rPr>
              <a:t>例设有</a:t>
            </a:r>
            <a:r>
              <a:rPr lang="zh-CN" altLang="en-US" b="1" dirty="0">
                <a:solidFill>
                  <a:srgbClr val="00B050"/>
                </a:solidFill>
                <a:latin typeface="Times New Roman" pitchFamily="18" charset="0"/>
              </a:rPr>
              <a:t>如下子句集：</a:t>
            </a:r>
          </a:p>
          <a:p>
            <a:pPr marL="800100" lvl="2" indent="0">
              <a:lnSpc>
                <a:spcPct val="120000"/>
              </a:lnSpc>
              <a:spcBef>
                <a:spcPts val="1200"/>
              </a:spcBef>
              <a:buNone/>
            </a:pPr>
            <a:r>
              <a:rPr lang="en-US" altLang="zh-CN" b="1" dirty="0" smtClean="0">
                <a:solidFill>
                  <a:srgbClr val="00B050"/>
                </a:solidFill>
                <a:latin typeface="Times New Roman" pitchFamily="18" charset="0"/>
              </a:rPr>
              <a:t>S</a:t>
            </a:r>
            <a:r>
              <a:rPr lang="en-US" altLang="zh-CN" b="1" dirty="0">
                <a:solidFill>
                  <a:srgbClr val="00B050"/>
                </a:solidFill>
                <a:latin typeface="Times New Roman" pitchFamily="18" charset="0"/>
              </a:rPr>
              <a:t>={﹁I(x)∨R(x),  I(a), ﹁R(y)∨L(y), ﹁L(a) }</a:t>
            </a:r>
          </a:p>
          <a:p>
            <a:pPr marL="800100" lvl="2" indent="0">
              <a:lnSpc>
                <a:spcPct val="120000"/>
              </a:lnSpc>
              <a:spcBef>
                <a:spcPts val="1200"/>
              </a:spcBef>
              <a:buNone/>
            </a:pPr>
            <a:r>
              <a:rPr lang="zh-CN" altLang="en-US" b="1" dirty="0">
                <a:solidFill>
                  <a:srgbClr val="00B050"/>
                </a:solidFill>
                <a:latin typeface="Times New Roman" pitchFamily="18" charset="0"/>
              </a:rPr>
              <a:t>用线性输入策略证明</a:t>
            </a:r>
            <a:r>
              <a:rPr lang="en-US" altLang="zh-CN" b="1" dirty="0">
                <a:solidFill>
                  <a:srgbClr val="00B050"/>
                </a:solidFill>
                <a:latin typeface="Times New Roman" pitchFamily="18" charset="0"/>
              </a:rPr>
              <a:t>S</a:t>
            </a:r>
            <a:r>
              <a:rPr lang="zh-CN" altLang="en-US" b="1" dirty="0">
                <a:solidFill>
                  <a:srgbClr val="00B050"/>
                </a:solidFill>
                <a:latin typeface="Times New Roman" pitchFamily="18" charset="0"/>
              </a:rPr>
              <a:t>为不可满足</a:t>
            </a:r>
            <a:r>
              <a:rPr lang="zh-CN" altLang="en-US" b="1" dirty="0" smtClean="0">
                <a:solidFill>
                  <a:srgbClr val="00B050"/>
                </a:solidFill>
                <a:latin typeface="Times New Roman" pitchFamily="18" charset="0"/>
              </a:rPr>
              <a:t>。</a:t>
            </a:r>
            <a:endParaRPr lang="zh-CN" altLang="en-US" b="1" dirty="0">
              <a:solidFill>
                <a:srgbClr val="00B050"/>
              </a:solidFill>
              <a:latin typeface="Times New Roman" pitchFamily="18" charset="0"/>
            </a:endParaRP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p:cNvSpPr>
            <a:spLocks noGrp="1" noChangeArrowheads="1"/>
          </p:cNvSpPr>
          <p:nvPr>
            <p:ph type="body" idx="1"/>
          </p:nvPr>
        </p:nvSpPr>
        <p:spPr/>
        <p:txBody>
          <a:bodyPr/>
          <a:lstStyle/>
          <a:p>
            <a:endParaRPr lang="zh-CN" altLang="zh-CN"/>
          </a:p>
        </p:txBody>
      </p:sp>
      <p:sp>
        <p:nvSpPr>
          <p:cNvPr id="727044" name="Text Box 4"/>
          <p:cNvSpPr txBox="1">
            <a:spLocks noChangeArrowheads="1"/>
          </p:cNvSpPr>
          <p:nvPr/>
        </p:nvSpPr>
        <p:spPr bwMode="auto">
          <a:xfrm>
            <a:off x="900113" y="2205038"/>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﹁I(x)∨R(x)</a:t>
            </a:r>
          </a:p>
        </p:txBody>
      </p:sp>
      <p:sp>
        <p:nvSpPr>
          <p:cNvPr id="727045" name="Text Box 5"/>
          <p:cNvSpPr txBox="1">
            <a:spLocks noChangeArrowheads="1"/>
          </p:cNvSpPr>
          <p:nvPr/>
        </p:nvSpPr>
        <p:spPr bwMode="auto">
          <a:xfrm>
            <a:off x="2987675" y="2205038"/>
            <a:ext cx="7207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I(a)</a:t>
            </a:r>
          </a:p>
        </p:txBody>
      </p:sp>
      <p:sp>
        <p:nvSpPr>
          <p:cNvPr id="727046" name="Text Box 6"/>
          <p:cNvSpPr txBox="1">
            <a:spLocks noChangeArrowheads="1"/>
          </p:cNvSpPr>
          <p:nvPr/>
        </p:nvSpPr>
        <p:spPr bwMode="auto">
          <a:xfrm>
            <a:off x="4211638" y="2205038"/>
            <a:ext cx="18716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﹁R(y)∨L(y) </a:t>
            </a:r>
            <a:endParaRPr lang="en-US" altLang="zh-CN">
              <a:solidFill>
                <a:srgbClr val="008000"/>
              </a:solidFill>
            </a:endParaRPr>
          </a:p>
        </p:txBody>
      </p:sp>
      <p:sp>
        <p:nvSpPr>
          <p:cNvPr id="727047" name="Text Box 7"/>
          <p:cNvSpPr txBox="1">
            <a:spLocks noChangeArrowheads="1"/>
          </p:cNvSpPr>
          <p:nvPr/>
        </p:nvSpPr>
        <p:spPr bwMode="auto">
          <a:xfrm>
            <a:off x="6443663" y="2205038"/>
            <a:ext cx="12239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﹁L(a)</a:t>
            </a:r>
          </a:p>
        </p:txBody>
      </p:sp>
      <p:sp>
        <p:nvSpPr>
          <p:cNvPr id="727048" name="Text Box 8"/>
          <p:cNvSpPr txBox="1">
            <a:spLocks noChangeArrowheads="1"/>
          </p:cNvSpPr>
          <p:nvPr/>
        </p:nvSpPr>
        <p:spPr bwMode="auto">
          <a:xfrm>
            <a:off x="2051050" y="3068638"/>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727049" name="Text Box 9"/>
          <p:cNvSpPr txBox="1">
            <a:spLocks noChangeArrowheads="1"/>
          </p:cNvSpPr>
          <p:nvPr/>
        </p:nvSpPr>
        <p:spPr bwMode="auto">
          <a:xfrm>
            <a:off x="3276600" y="3068638"/>
            <a:ext cx="17272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﹁I(x)∨L(x)</a:t>
            </a:r>
          </a:p>
        </p:txBody>
      </p:sp>
      <p:sp>
        <p:nvSpPr>
          <p:cNvPr id="727050" name="Text Box 10"/>
          <p:cNvSpPr txBox="1">
            <a:spLocks noChangeArrowheads="1"/>
          </p:cNvSpPr>
          <p:nvPr/>
        </p:nvSpPr>
        <p:spPr bwMode="auto">
          <a:xfrm>
            <a:off x="5651500" y="2997200"/>
            <a:ext cx="11525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R(a)</a:t>
            </a:r>
          </a:p>
        </p:txBody>
      </p:sp>
      <p:sp>
        <p:nvSpPr>
          <p:cNvPr id="727051" name="Text Box 11"/>
          <p:cNvSpPr txBox="1">
            <a:spLocks noChangeArrowheads="1"/>
          </p:cNvSpPr>
          <p:nvPr/>
        </p:nvSpPr>
        <p:spPr bwMode="auto">
          <a:xfrm>
            <a:off x="1116013" y="4149725"/>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27052" name="Text Box 12"/>
          <p:cNvSpPr txBox="1">
            <a:spLocks noChangeArrowheads="1"/>
          </p:cNvSpPr>
          <p:nvPr/>
        </p:nvSpPr>
        <p:spPr bwMode="auto">
          <a:xfrm>
            <a:off x="2484438" y="4149725"/>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27053" name="Text Box 13"/>
          <p:cNvSpPr txBox="1">
            <a:spLocks noChangeArrowheads="1"/>
          </p:cNvSpPr>
          <p:nvPr/>
        </p:nvSpPr>
        <p:spPr bwMode="auto">
          <a:xfrm>
            <a:off x="4284663" y="4221163"/>
            <a:ext cx="115093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727054" name="Text Box 14"/>
          <p:cNvSpPr txBox="1">
            <a:spLocks noChangeArrowheads="1"/>
          </p:cNvSpPr>
          <p:nvPr/>
        </p:nvSpPr>
        <p:spPr bwMode="auto">
          <a:xfrm>
            <a:off x="6227763" y="4221163"/>
            <a:ext cx="11525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727055" name="Text Box 15"/>
          <p:cNvSpPr txBox="1">
            <a:spLocks noChangeArrowheads="1"/>
          </p:cNvSpPr>
          <p:nvPr/>
        </p:nvSpPr>
        <p:spPr bwMode="auto">
          <a:xfrm>
            <a:off x="1908175" y="5300663"/>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NIL</a:t>
            </a:r>
          </a:p>
        </p:txBody>
      </p:sp>
      <p:sp>
        <p:nvSpPr>
          <p:cNvPr id="727056" name="Line 16"/>
          <p:cNvSpPr>
            <a:spLocks noChangeShapeType="1"/>
          </p:cNvSpPr>
          <p:nvPr/>
        </p:nvSpPr>
        <p:spPr bwMode="auto">
          <a:xfrm>
            <a:off x="1692275" y="2636838"/>
            <a:ext cx="719138"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57" name="Line 17"/>
          <p:cNvSpPr>
            <a:spLocks noChangeShapeType="1"/>
          </p:cNvSpPr>
          <p:nvPr/>
        </p:nvSpPr>
        <p:spPr bwMode="auto">
          <a:xfrm flipH="1">
            <a:off x="2555875" y="2667000"/>
            <a:ext cx="644525" cy="3302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58" name="Line 18"/>
          <p:cNvSpPr>
            <a:spLocks noChangeShapeType="1"/>
          </p:cNvSpPr>
          <p:nvPr/>
        </p:nvSpPr>
        <p:spPr bwMode="auto">
          <a:xfrm>
            <a:off x="1908175" y="2636838"/>
            <a:ext cx="2592388"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59" name="Line 19"/>
          <p:cNvSpPr>
            <a:spLocks noChangeShapeType="1"/>
          </p:cNvSpPr>
          <p:nvPr/>
        </p:nvSpPr>
        <p:spPr bwMode="auto">
          <a:xfrm flipH="1">
            <a:off x="4572000" y="2636838"/>
            <a:ext cx="504825" cy="3603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0" name="Line 20"/>
          <p:cNvSpPr>
            <a:spLocks noChangeShapeType="1"/>
          </p:cNvSpPr>
          <p:nvPr/>
        </p:nvSpPr>
        <p:spPr bwMode="auto">
          <a:xfrm>
            <a:off x="5219700" y="2636838"/>
            <a:ext cx="720725" cy="3603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1" name="Line 21"/>
          <p:cNvSpPr>
            <a:spLocks noChangeShapeType="1"/>
          </p:cNvSpPr>
          <p:nvPr/>
        </p:nvSpPr>
        <p:spPr bwMode="auto">
          <a:xfrm flipH="1">
            <a:off x="5940425" y="2636838"/>
            <a:ext cx="1008063" cy="3603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2" name="Line 22"/>
          <p:cNvSpPr>
            <a:spLocks noChangeShapeType="1"/>
          </p:cNvSpPr>
          <p:nvPr/>
        </p:nvSpPr>
        <p:spPr bwMode="auto">
          <a:xfrm>
            <a:off x="1547813" y="2565400"/>
            <a:ext cx="0" cy="15113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3" name="Line 23"/>
          <p:cNvSpPr>
            <a:spLocks noChangeShapeType="1"/>
          </p:cNvSpPr>
          <p:nvPr/>
        </p:nvSpPr>
        <p:spPr bwMode="auto">
          <a:xfrm flipV="1">
            <a:off x="1619250" y="3357563"/>
            <a:ext cx="4392613" cy="7921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4" name="Line 24"/>
          <p:cNvSpPr>
            <a:spLocks noChangeShapeType="1"/>
          </p:cNvSpPr>
          <p:nvPr/>
        </p:nvSpPr>
        <p:spPr bwMode="auto">
          <a:xfrm>
            <a:off x="4500563" y="3500438"/>
            <a:ext cx="2087562" cy="7921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5" name="Line 25"/>
          <p:cNvSpPr>
            <a:spLocks noChangeShapeType="1"/>
          </p:cNvSpPr>
          <p:nvPr/>
        </p:nvSpPr>
        <p:spPr bwMode="auto">
          <a:xfrm>
            <a:off x="2843213" y="3429000"/>
            <a:ext cx="1657350"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6" name="Line 26"/>
          <p:cNvSpPr>
            <a:spLocks noChangeShapeType="1"/>
          </p:cNvSpPr>
          <p:nvPr/>
        </p:nvSpPr>
        <p:spPr bwMode="auto">
          <a:xfrm>
            <a:off x="1547813" y="4508500"/>
            <a:ext cx="792162" cy="86518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7" name="Line 27"/>
          <p:cNvSpPr>
            <a:spLocks noChangeShapeType="1"/>
          </p:cNvSpPr>
          <p:nvPr/>
        </p:nvSpPr>
        <p:spPr bwMode="auto">
          <a:xfrm flipH="1">
            <a:off x="2268538" y="2565400"/>
            <a:ext cx="1008062" cy="27352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8" name="Line 28"/>
          <p:cNvSpPr>
            <a:spLocks noChangeShapeType="1"/>
          </p:cNvSpPr>
          <p:nvPr/>
        </p:nvSpPr>
        <p:spPr bwMode="auto">
          <a:xfrm flipH="1">
            <a:off x="2987675" y="2565400"/>
            <a:ext cx="288925"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69" name="Line 29"/>
          <p:cNvSpPr>
            <a:spLocks noChangeShapeType="1"/>
          </p:cNvSpPr>
          <p:nvPr/>
        </p:nvSpPr>
        <p:spPr bwMode="auto">
          <a:xfrm flipH="1">
            <a:off x="3059113" y="3500438"/>
            <a:ext cx="1368425"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70" name="Line 30"/>
          <p:cNvSpPr>
            <a:spLocks noChangeShapeType="1"/>
          </p:cNvSpPr>
          <p:nvPr/>
        </p:nvSpPr>
        <p:spPr bwMode="auto">
          <a:xfrm flipV="1">
            <a:off x="4859338" y="2636838"/>
            <a:ext cx="288925"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7071" name="Line 31"/>
          <p:cNvSpPr>
            <a:spLocks noChangeShapeType="1"/>
          </p:cNvSpPr>
          <p:nvPr/>
        </p:nvSpPr>
        <p:spPr bwMode="auto">
          <a:xfrm flipH="1">
            <a:off x="6732588" y="2636838"/>
            <a:ext cx="360362"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Grp="1" noChangeArrowheads="1"/>
          </p:cNvSpPr>
          <p:nvPr>
            <p:ph type="body" idx="1"/>
          </p:nvPr>
        </p:nvSpPr>
        <p:spPr>
          <a:xfrm>
            <a:off x="457200" y="1600201"/>
            <a:ext cx="8229600" cy="2260848"/>
          </a:xfrm>
        </p:spPr>
        <p:txBody>
          <a:bodyPr/>
          <a:lstStyle/>
          <a:p>
            <a:pPr marL="609600" indent="-609600">
              <a:lnSpc>
                <a:spcPct val="120000"/>
              </a:lnSpc>
              <a:spcBef>
                <a:spcPts val="1200"/>
              </a:spcBef>
            </a:pPr>
            <a:r>
              <a:rPr lang="zh-CN" altLang="en-US" sz="2400" dirty="0" smtClean="0">
                <a:solidFill>
                  <a:srgbClr val="C00000"/>
                </a:solidFill>
              </a:rPr>
              <a:t>优点：</a:t>
            </a:r>
            <a:r>
              <a:rPr lang="zh-CN" altLang="en-US" sz="2400" b="1" dirty="0" smtClean="0">
                <a:solidFill>
                  <a:srgbClr val="C00000"/>
                </a:solidFill>
                <a:latin typeface="Times New Roman" pitchFamily="18" charset="0"/>
              </a:rPr>
              <a:t>可</a:t>
            </a:r>
            <a:r>
              <a:rPr lang="zh-CN" altLang="en-US" sz="2400" b="1" dirty="0">
                <a:solidFill>
                  <a:srgbClr val="C00000"/>
                </a:solidFill>
                <a:latin typeface="Times New Roman" pitchFamily="18" charset="0"/>
              </a:rPr>
              <a:t>限制生成归结式的</a:t>
            </a:r>
            <a:r>
              <a:rPr lang="zh-CN" altLang="en-US" sz="2400" b="1" dirty="0" smtClean="0">
                <a:solidFill>
                  <a:srgbClr val="C00000"/>
                </a:solidFill>
                <a:latin typeface="Times New Roman" pitchFamily="18" charset="0"/>
              </a:rPr>
              <a:t>数目</a:t>
            </a:r>
            <a:r>
              <a:rPr lang="zh-CN" altLang="en-US" sz="2400" b="1" dirty="0" smtClean="0">
                <a:latin typeface="Times New Roman" pitchFamily="18" charset="0"/>
              </a:rPr>
              <a:t>，简单</a:t>
            </a:r>
            <a:r>
              <a:rPr lang="zh-CN" altLang="en-US" sz="2400" dirty="0" smtClean="0"/>
              <a:t>、</a:t>
            </a:r>
            <a:r>
              <a:rPr lang="zh-CN" altLang="en-US" sz="2400" b="1" dirty="0" smtClean="0">
                <a:latin typeface="Times New Roman" pitchFamily="18" charset="0"/>
              </a:rPr>
              <a:t>高效</a:t>
            </a:r>
            <a:endParaRPr lang="en-US" altLang="zh-CN" sz="2400" b="1" dirty="0" smtClean="0">
              <a:latin typeface="Times New Roman" pitchFamily="18" charset="0"/>
            </a:endParaRPr>
          </a:p>
          <a:p>
            <a:pPr marL="609600" indent="-609600">
              <a:lnSpc>
                <a:spcPct val="120000"/>
              </a:lnSpc>
              <a:spcBef>
                <a:spcPts val="1200"/>
              </a:spcBef>
            </a:pPr>
            <a:r>
              <a:rPr lang="zh-CN" altLang="en-US" sz="2400" b="1" dirty="0" smtClean="0">
                <a:latin typeface="Times New Roman" pitchFamily="18" charset="0"/>
              </a:rPr>
              <a:t>缺点：</a:t>
            </a:r>
            <a:r>
              <a:rPr lang="zh-CN" altLang="en-US" sz="2400" b="1" dirty="0" smtClean="0">
                <a:solidFill>
                  <a:srgbClr val="0000FF"/>
                </a:solidFill>
                <a:latin typeface="Times New Roman" pitchFamily="18" charset="0"/>
              </a:rPr>
              <a:t>不完备</a:t>
            </a:r>
            <a:endParaRPr lang="en-US" altLang="zh-CN" sz="2400" dirty="0">
              <a:solidFill>
                <a:srgbClr val="0000FF"/>
              </a:solidFill>
            </a:endParaRPr>
          </a:p>
          <a:p>
            <a:pPr marL="400050" lvl="1" indent="0">
              <a:lnSpc>
                <a:spcPct val="120000"/>
              </a:lnSpc>
              <a:spcBef>
                <a:spcPts val="1200"/>
              </a:spcBef>
              <a:buNone/>
            </a:pPr>
            <a:r>
              <a:rPr lang="zh-CN" altLang="en-US" sz="2200" b="1" dirty="0" smtClean="0">
                <a:solidFill>
                  <a:srgbClr val="008000"/>
                </a:solidFill>
                <a:latin typeface="Times New Roman" pitchFamily="18" charset="0"/>
              </a:rPr>
              <a:t>  例：设有子</a:t>
            </a:r>
            <a:r>
              <a:rPr lang="zh-CN" altLang="en-US" sz="2200" dirty="0" smtClean="0">
                <a:solidFill>
                  <a:srgbClr val="008000"/>
                </a:solidFill>
              </a:rPr>
              <a:t>句集 </a:t>
            </a:r>
            <a:endParaRPr lang="en-US" altLang="zh-CN" sz="2200" dirty="0" smtClean="0">
              <a:solidFill>
                <a:srgbClr val="008000"/>
              </a:solidFill>
            </a:endParaRPr>
          </a:p>
          <a:p>
            <a:pPr marL="400050" lvl="1" indent="0">
              <a:lnSpc>
                <a:spcPct val="120000"/>
              </a:lnSpc>
              <a:spcBef>
                <a:spcPts val="1200"/>
              </a:spcBef>
              <a:buNone/>
            </a:pPr>
            <a:r>
              <a:rPr lang="en-US" altLang="zh-CN" sz="2200" dirty="0" smtClean="0">
                <a:solidFill>
                  <a:srgbClr val="008000"/>
                </a:solidFill>
              </a:rPr>
              <a:t>S</a:t>
            </a:r>
            <a:r>
              <a:rPr lang="en-US" altLang="zh-CN" sz="2200" dirty="0">
                <a:solidFill>
                  <a:srgbClr val="008000"/>
                </a:solidFill>
              </a:rPr>
              <a:t>={Q(u)∨P(a), ﹁Q(w)∨P(w), ﹁Q(x)∨﹁ P(x), Q(y)∨﹁ P(y)</a:t>
            </a:r>
            <a:r>
              <a:rPr lang="en-US" altLang="zh-CN" sz="2200" dirty="0" smtClean="0">
                <a:solidFill>
                  <a:srgbClr val="008000"/>
                </a:solidFill>
              </a:rPr>
              <a:t>}</a:t>
            </a:r>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grpSp>
        <p:nvGrpSpPr>
          <p:cNvPr id="22" name="组 21"/>
          <p:cNvGrpSpPr/>
          <p:nvPr/>
        </p:nvGrpSpPr>
        <p:grpSpPr>
          <a:xfrm>
            <a:off x="395536" y="4149080"/>
            <a:ext cx="8002271" cy="2344326"/>
            <a:chOff x="395536" y="4149080"/>
            <a:chExt cx="8002271" cy="2344326"/>
          </a:xfrm>
        </p:grpSpPr>
        <p:sp>
          <p:nvSpPr>
            <p:cNvPr id="2" name="矩形 1"/>
            <p:cNvSpPr/>
            <p:nvPr/>
          </p:nvSpPr>
          <p:spPr>
            <a:xfrm>
              <a:off x="395536" y="4221088"/>
              <a:ext cx="1438640" cy="400110"/>
            </a:xfrm>
            <a:prstGeom prst="rect">
              <a:avLst/>
            </a:prstGeom>
            <a:ln>
              <a:solidFill>
                <a:srgbClr val="008000"/>
              </a:solidFill>
            </a:ln>
          </p:spPr>
          <p:txBody>
            <a:bodyPr wrap="none">
              <a:spAutoFit/>
            </a:bodyPr>
            <a:lstStyle/>
            <a:p>
              <a:r>
                <a:rPr lang="en-US" altLang="zh-CN" dirty="0">
                  <a:solidFill>
                    <a:srgbClr val="008000"/>
                  </a:solidFill>
                </a:rPr>
                <a:t>Q(u)∨P(a)</a:t>
              </a:r>
              <a:endParaRPr lang="zh-CN" altLang="en-US" dirty="0"/>
            </a:p>
          </p:txBody>
        </p:sp>
        <p:sp>
          <p:nvSpPr>
            <p:cNvPr id="3" name="矩形 2"/>
            <p:cNvSpPr/>
            <p:nvPr/>
          </p:nvSpPr>
          <p:spPr>
            <a:xfrm>
              <a:off x="2267744" y="4221088"/>
              <a:ext cx="1737700" cy="400110"/>
            </a:xfrm>
            <a:prstGeom prst="rect">
              <a:avLst/>
            </a:prstGeom>
            <a:ln>
              <a:solidFill>
                <a:srgbClr val="008000"/>
              </a:solidFill>
            </a:ln>
          </p:spPr>
          <p:txBody>
            <a:bodyPr wrap="none">
              <a:spAutoFit/>
            </a:bodyPr>
            <a:lstStyle/>
            <a:p>
              <a:r>
                <a:rPr lang="en-US" altLang="zh-CN" dirty="0">
                  <a:solidFill>
                    <a:srgbClr val="008000"/>
                  </a:solidFill>
                </a:rPr>
                <a:t>﹁Q(w)∨P</a:t>
              </a:r>
              <a:r>
                <a:rPr lang="en-US" altLang="zh-CN" dirty="0" smtClean="0">
                  <a:solidFill>
                    <a:srgbClr val="008000"/>
                  </a:solidFill>
                </a:rPr>
                <a:t>(a)</a:t>
              </a:r>
              <a:endParaRPr lang="zh-CN" altLang="en-US" dirty="0"/>
            </a:p>
          </p:txBody>
        </p:sp>
        <p:sp>
          <p:nvSpPr>
            <p:cNvPr id="4" name="矩形 3"/>
            <p:cNvSpPr/>
            <p:nvPr/>
          </p:nvSpPr>
          <p:spPr>
            <a:xfrm>
              <a:off x="4427984" y="4221088"/>
              <a:ext cx="1994055" cy="400110"/>
            </a:xfrm>
            <a:prstGeom prst="rect">
              <a:avLst/>
            </a:prstGeom>
            <a:ln>
              <a:solidFill>
                <a:srgbClr val="008000"/>
              </a:solidFill>
            </a:ln>
          </p:spPr>
          <p:txBody>
            <a:bodyPr wrap="none">
              <a:spAutoFit/>
            </a:bodyPr>
            <a:lstStyle/>
            <a:p>
              <a:r>
                <a:rPr lang="en-US" altLang="zh-CN" dirty="0">
                  <a:solidFill>
                    <a:srgbClr val="008000"/>
                  </a:solidFill>
                </a:rPr>
                <a:t>﹁Q(x)∨﹁ P(x)</a:t>
              </a:r>
              <a:endParaRPr lang="zh-CN" altLang="en-US" dirty="0"/>
            </a:p>
          </p:txBody>
        </p:sp>
        <p:sp>
          <p:nvSpPr>
            <p:cNvPr id="5" name="矩形 4"/>
            <p:cNvSpPr/>
            <p:nvPr/>
          </p:nvSpPr>
          <p:spPr>
            <a:xfrm>
              <a:off x="6660232" y="4149080"/>
              <a:ext cx="1737575" cy="400110"/>
            </a:xfrm>
            <a:prstGeom prst="rect">
              <a:avLst/>
            </a:prstGeom>
            <a:ln>
              <a:solidFill>
                <a:srgbClr val="008000"/>
              </a:solidFill>
            </a:ln>
          </p:spPr>
          <p:txBody>
            <a:bodyPr wrap="none">
              <a:spAutoFit/>
            </a:bodyPr>
            <a:lstStyle/>
            <a:p>
              <a:r>
                <a:rPr lang="en-US" altLang="zh-CN" dirty="0">
                  <a:solidFill>
                    <a:srgbClr val="008000"/>
                  </a:solidFill>
                </a:rPr>
                <a:t>Q(y)∨﹁ P(y)</a:t>
              </a:r>
              <a:endParaRPr lang="zh-CN" altLang="en-US" dirty="0"/>
            </a:p>
          </p:txBody>
        </p:sp>
        <p:sp>
          <p:nvSpPr>
            <p:cNvPr id="8" name="矩形 7"/>
            <p:cNvSpPr/>
            <p:nvPr/>
          </p:nvSpPr>
          <p:spPr>
            <a:xfrm>
              <a:off x="1763688" y="5157192"/>
              <a:ext cx="669199" cy="400110"/>
            </a:xfrm>
            <a:prstGeom prst="rect">
              <a:avLst/>
            </a:prstGeom>
            <a:ln>
              <a:solidFill>
                <a:srgbClr val="008000"/>
              </a:solidFill>
            </a:ln>
          </p:spPr>
          <p:txBody>
            <a:bodyPr wrap="none">
              <a:spAutoFit/>
            </a:bodyPr>
            <a:lstStyle/>
            <a:p>
              <a:r>
                <a:rPr lang="en-US" altLang="zh-CN" dirty="0" smtClean="0">
                  <a:solidFill>
                    <a:srgbClr val="008000"/>
                  </a:solidFill>
                </a:rPr>
                <a:t>P(a)</a:t>
              </a:r>
              <a:endParaRPr lang="zh-CN" altLang="en-US" dirty="0"/>
            </a:p>
          </p:txBody>
        </p:sp>
        <p:sp>
          <p:nvSpPr>
            <p:cNvPr id="9" name="矩形 8"/>
            <p:cNvSpPr/>
            <p:nvPr/>
          </p:nvSpPr>
          <p:spPr>
            <a:xfrm>
              <a:off x="6372200" y="5157192"/>
              <a:ext cx="982536" cy="400110"/>
            </a:xfrm>
            <a:prstGeom prst="rect">
              <a:avLst/>
            </a:prstGeom>
            <a:ln>
              <a:solidFill>
                <a:srgbClr val="008000"/>
              </a:solidFill>
            </a:ln>
          </p:spPr>
          <p:txBody>
            <a:bodyPr wrap="none">
              <a:spAutoFit/>
            </a:bodyPr>
            <a:lstStyle/>
            <a:p>
              <a:r>
                <a:rPr lang="en-US" altLang="zh-CN" dirty="0">
                  <a:solidFill>
                    <a:srgbClr val="008000"/>
                  </a:solidFill>
                </a:rPr>
                <a:t>﹁ </a:t>
              </a:r>
              <a:r>
                <a:rPr lang="en-US" altLang="zh-CN" dirty="0" smtClean="0">
                  <a:solidFill>
                    <a:srgbClr val="008000"/>
                  </a:solidFill>
                </a:rPr>
                <a:t>P(y)</a:t>
              </a:r>
              <a:endParaRPr lang="zh-CN" altLang="en-US" dirty="0"/>
            </a:p>
          </p:txBody>
        </p:sp>
        <p:sp>
          <p:nvSpPr>
            <p:cNvPr id="10" name="矩形 9"/>
            <p:cNvSpPr/>
            <p:nvPr/>
          </p:nvSpPr>
          <p:spPr>
            <a:xfrm>
              <a:off x="4067944" y="6093296"/>
              <a:ext cx="583789" cy="400110"/>
            </a:xfrm>
            <a:prstGeom prst="rect">
              <a:avLst/>
            </a:prstGeom>
            <a:ln>
              <a:solidFill>
                <a:srgbClr val="008000"/>
              </a:solidFill>
            </a:ln>
          </p:spPr>
          <p:txBody>
            <a:bodyPr wrap="none">
              <a:spAutoFit/>
            </a:bodyPr>
            <a:lstStyle/>
            <a:p>
              <a:r>
                <a:rPr lang="en-US" altLang="zh-CN" dirty="0" smtClean="0">
                  <a:solidFill>
                    <a:srgbClr val="008000"/>
                  </a:solidFill>
                </a:rPr>
                <a:t>NIL</a:t>
              </a:r>
              <a:endParaRPr lang="zh-CN" altLang="en-US" dirty="0"/>
            </a:p>
          </p:txBody>
        </p:sp>
        <p:cxnSp>
          <p:nvCxnSpPr>
            <p:cNvPr id="11" name="直线连接符 10"/>
            <p:cNvCxnSpPr>
              <a:stCxn id="2" idx="2"/>
            </p:cNvCxnSpPr>
            <p:nvPr/>
          </p:nvCxnSpPr>
          <p:spPr>
            <a:xfrm>
              <a:off x="1114856" y="4621198"/>
              <a:ext cx="943345" cy="49592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线连接符 12"/>
            <p:cNvCxnSpPr>
              <a:endCxn id="9" idx="0"/>
            </p:cNvCxnSpPr>
            <p:nvPr/>
          </p:nvCxnSpPr>
          <p:spPr>
            <a:xfrm>
              <a:off x="5364088" y="4581128"/>
              <a:ext cx="1499380" cy="57606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线连接符 14"/>
            <p:cNvCxnSpPr>
              <a:endCxn id="8" idx="0"/>
            </p:cNvCxnSpPr>
            <p:nvPr/>
          </p:nvCxnSpPr>
          <p:spPr>
            <a:xfrm flipH="1">
              <a:off x="2098288" y="4653136"/>
              <a:ext cx="1105560" cy="5040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线连接符 16"/>
            <p:cNvCxnSpPr>
              <a:endCxn id="9" idx="0"/>
            </p:cNvCxnSpPr>
            <p:nvPr/>
          </p:nvCxnSpPr>
          <p:spPr>
            <a:xfrm flipH="1">
              <a:off x="6863468" y="4581128"/>
              <a:ext cx="732868" cy="57606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线连接符 18"/>
            <p:cNvCxnSpPr>
              <a:endCxn id="10" idx="0"/>
            </p:cNvCxnSpPr>
            <p:nvPr/>
          </p:nvCxnSpPr>
          <p:spPr>
            <a:xfrm>
              <a:off x="2195736" y="5517232"/>
              <a:ext cx="2164103" cy="57606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线连接符 20"/>
            <p:cNvCxnSpPr>
              <a:endCxn id="9" idx="2"/>
            </p:cNvCxnSpPr>
            <p:nvPr/>
          </p:nvCxnSpPr>
          <p:spPr>
            <a:xfrm flipV="1">
              <a:off x="4355976" y="5557302"/>
              <a:ext cx="2507492"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322762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0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body" idx="1"/>
          </p:nvPr>
        </p:nvSpPr>
        <p:spPr>
          <a:xfrm>
            <a:off x="179388" y="1484313"/>
            <a:ext cx="8785225" cy="5184775"/>
          </a:xfrm>
        </p:spPr>
        <p:txBody>
          <a:bodyPr/>
          <a:lstStyle/>
          <a:p>
            <a:pPr>
              <a:lnSpc>
                <a:spcPct val="120000"/>
              </a:lnSpc>
            </a:pPr>
            <a:r>
              <a:rPr lang="zh-CN" altLang="en-US" sz="2400" b="1" dirty="0" smtClean="0">
                <a:solidFill>
                  <a:srgbClr val="800000"/>
                </a:solidFill>
              </a:rPr>
              <a:t>祖先过滤策略</a:t>
            </a:r>
            <a:r>
              <a:rPr lang="en-US" altLang="zh-CN" sz="2400" b="1" dirty="0" smtClean="0">
                <a:solidFill>
                  <a:srgbClr val="800000"/>
                </a:solidFill>
              </a:rPr>
              <a:t>(Ancestry Filtering)</a:t>
            </a:r>
            <a:r>
              <a:rPr lang="zh-CN" altLang="en-US" sz="2400" b="1" dirty="0" smtClean="0">
                <a:solidFill>
                  <a:srgbClr val="800000"/>
                </a:solidFill>
              </a:rPr>
              <a:t>：</a:t>
            </a:r>
            <a:r>
              <a:rPr lang="zh-CN" altLang="en-US" sz="2400" b="1" dirty="0" smtClean="0"/>
              <a:t>满足</a:t>
            </a:r>
            <a:r>
              <a:rPr lang="zh-CN" altLang="en-US" sz="2400" b="1" dirty="0"/>
              <a:t>以下两个条件中的任意一个就可进行归结</a:t>
            </a:r>
            <a:r>
              <a:rPr lang="zh-CN" altLang="en-US" sz="2400" b="1" dirty="0" smtClean="0"/>
              <a:t>：</a:t>
            </a:r>
            <a:endParaRPr lang="en-US" altLang="zh-CN" sz="2400" dirty="0" smtClean="0"/>
          </a:p>
          <a:p>
            <a:pPr lvl="1">
              <a:lnSpc>
                <a:spcPct val="120000"/>
              </a:lnSpc>
            </a:pPr>
            <a:r>
              <a:rPr lang="zh-CN" altLang="en-US" sz="2200" b="1" dirty="0" smtClean="0"/>
              <a:t>两</a:t>
            </a:r>
            <a:r>
              <a:rPr lang="zh-CN" altLang="en-US" sz="2200" b="1" dirty="0"/>
              <a:t>个亲本子句中</a:t>
            </a:r>
            <a:r>
              <a:rPr lang="zh-CN" altLang="en-US" sz="2200" b="1" dirty="0">
                <a:solidFill>
                  <a:srgbClr val="0000FF"/>
                </a:solidFill>
              </a:rPr>
              <a:t>至少有一个是初始子句集中的子句</a:t>
            </a:r>
            <a:r>
              <a:rPr lang="zh-CN" altLang="en-US" sz="2200" b="1" dirty="0" smtClean="0">
                <a:solidFill>
                  <a:srgbClr val="0000FF"/>
                </a:solidFill>
              </a:rPr>
              <a:t>。</a:t>
            </a:r>
            <a:endParaRPr lang="en-US" altLang="zh-CN" sz="2200" b="1" dirty="0" smtClean="0">
              <a:solidFill>
                <a:srgbClr val="0000FF"/>
              </a:solidFill>
            </a:endParaRPr>
          </a:p>
          <a:p>
            <a:pPr lvl="1">
              <a:lnSpc>
                <a:spcPct val="120000"/>
              </a:lnSpc>
            </a:pPr>
            <a:r>
              <a:rPr lang="zh-CN" altLang="en-US" sz="2200" b="1" dirty="0" smtClean="0"/>
              <a:t>如果</a:t>
            </a:r>
            <a:r>
              <a:rPr lang="zh-CN" altLang="en-US" sz="2200" b="1" dirty="0"/>
              <a:t>两个亲本子句都不是初始子句集中的子句，则</a:t>
            </a:r>
            <a:r>
              <a:rPr lang="zh-CN" altLang="en-US" sz="2200" b="1" dirty="0">
                <a:solidFill>
                  <a:srgbClr val="0000FF"/>
                </a:solidFill>
              </a:rPr>
              <a:t>一个子句应该是另一个子句的先辈子句</a:t>
            </a:r>
            <a:r>
              <a:rPr lang="zh-CN" altLang="en-US" sz="2200" b="1" dirty="0" smtClean="0">
                <a:solidFill>
                  <a:srgbClr val="0000FF"/>
                </a:solidFill>
              </a:rPr>
              <a:t>。</a:t>
            </a:r>
            <a:endParaRPr lang="en-US" altLang="zh-CN" sz="2200" b="1" dirty="0" smtClean="0">
              <a:solidFill>
                <a:srgbClr val="0000FF"/>
              </a:solidFill>
            </a:endParaRPr>
          </a:p>
          <a:p>
            <a:pPr lvl="1"/>
            <a:endParaRPr lang="zh-CN" altLang="en-US" dirty="0">
              <a:solidFill>
                <a:srgbClr val="800000"/>
              </a:solidFill>
              <a:ea typeface="幼圆" pitchFamily="49" charset="-122"/>
            </a:endParaRPr>
          </a:p>
          <a:p>
            <a:r>
              <a:rPr lang="zh-CN" altLang="en-US" sz="2400" dirty="0" smtClean="0">
                <a:solidFill>
                  <a:srgbClr val="800000"/>
                </a:solidFill>
              </a:rPr>
              <a:t>祖先</a:t>
            </a:r>
            <a:r>
              <a:rPr lang="zh-CN" altLang="en-US" sz="2400" dirty="0">
                <a:solidFill>
                  <a:srgbClr val="800000"/>
                </a:solidFill>
              </a:rPr>
              <a:t>过滤</a:t>
            </a:r>
            <a:r>
              <a:rPr lang="zh-CN" altLang="en-US" sz="2400" dirty="0" smtClean="0">
                <a:solidFill>
                  <a:srgbClr val="800000"/>
                </a:solidFill>
              </a:rPr>
              <a:t>策略是</a:t>
            </a:r>
            <a:r>
              <a:rPr lang="zh-CN" altLang="en-US" sz="2400" dirty="0">
                <a:solidFill>
                  <a:srgbClr val="800000"/>
                </a:solidFill>
              </a:rPr>
              <a:t>完备</a:t>
            </a:r>
            <a:r>
              <a:rPr lang="zh-CN" altLang="en-US" sz="2400" dirty="0" smtClean="0">
                <a:solidFill>
                  <a:srgbClr val="800000"/>
                </a:solidFill>
              </a:rPr>
              <a:t>的</a:t>
            </a:r>
            <a:endParaRPr lang="zh-CN" altLang="en-US" sz="2400" dirty="0">
              <a:solidFill>
                <a:srgbClr val="800000"/>
              </a:solidFill>
            </a:endParaRPr>
          </a:p>
          <a:p>
            <a:pPr marL="0" indent="0">
              <a:buNone/>
            </a:pPr>
            <a:endParaRPr lang="en-US" altLang="zh-CN" sz="2000" dirty="0"/>
          </a:p>
        </p:txBody>
      </p:sp>
      <p:sp>
        <p:nvSpPr>
          <p:cNvPr id="6"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Text Box 4"/>
          <p:cNvSpPr txBox="1">
            <a:spLocks noChangeArrowheads="1"/>
          </p:cNvSpPr>
          <p:nvPr/>
        </p:nvSpPr>
        <p:spPr bwMode="auto">
          <a:xfrm>
            <a:off x="1187450" y="3022178"/>
            <a:ext cx="18002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729093" name="Text Box 5"/>
          <p:cNvSpPr txBox="1">
            <a:spLocks noChangeArrowheads="1"/>
          </p:cNvSpPr>
          <p:nvPr/>
        </p:nvSpPr>
        <p:spPr bwMode="auto">
          <a:xfrm>
            <a:off x="1042988" y="2879303"/>
            <a:ext cx="21605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﹁Q(x)∨ ﹁P(x)</a:t>
            </a:r>
          </a:p>
        </p:txBody>
      </p:sp>
      <p:sp>
        <p:nvSpPr>
          <p:cNvPr id="729094" name="Text Box 6"/>
          <p:cNvSpPr txBox="1">
            <a:spLocks noChangeArrowheads="1"/>
          </p:cNvSpPr>
          <p:nvPr/>
        </p:nvSpPr>
        <p:spPr bwMode="auto">
          <a:xfrm>
            <a:off x="4427538" y="2879303"/>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Q(y)∨﹁P(y)</a:t>
            </a:r>
          </a:p>
        </p:txBody>
      </p:sp>
      <p:sp>
        <p:nvSpPr>
          <p:cNvPr id="729095" name="Text Box 7"/>
          <p:cNvSpPr txBox="1">
            <a:spLocks noChangeArrowheads="1"/>
          </p:cNvSpPr>
          <p:nvPr/>
        </p:nvSpPr>
        <p:spPr bwMode="auto">
          <a:xfrm>
            <a:off x="1619250" y="3669878"/>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P(x)</a:t>
            </a:r>
          </a:p>
        </p:txBody>
      </p:sp>
      <p:sp>
        <p:nvSpPr>
          <p:cNvPr id="729096" name="Text Box 8"/>
          <p:cNvSpPr txBox="1">
            <a:spLocks noChangeArrowheads="1"/>
          </p:cNvSpPr>
          <p:nvPr/>
        </p:nvSpPr>
        <p:spPr bwMode="auto">
          <a:xfrm>
            <a:off x="4356100" y="3742903"/>
            <a:ext cx="19446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 Q(w)∨P(w)</a:t>
            </a:r>
          </a:p>
        </p:txBody>
      </p:sp>
      <p:sp>
        <p:nvSpPr>
          <p:cNvPr id="729097" name="Text Box 9"/>
          <p:cNvSpPr txBox="1">
            <a:spLocks noChangeArrowheads="1"/>
          </p:cNvSpPr>
          <p:nvPr/>
        </p:nvSpPr>
        <p:spPr bwMode="auto">
          <a:xfrm>
            <a:off x="2700338" y="4535066"/>
            <a:ext cx="12239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Q(w)</a:t>
            </a:r>
          </a:p>
        </p:txBody>
      </p:sp>
      <p:sp>
        <p:nvSpPr>
          <p:cNvPr id="729098" name="Text Box 10"/>
          <p:cNvSpPr txBox="1">
            <a:spLocks noChangeArrowheads="1"/>
          </p:cNvSpPr>
          <p:nvPr/>
        </p:nvSpPr>
        <p:spPr bwMode="auto">
          <a:xfrm>
            <a:off x="4787900" y="4535066"/>
            <a:ext cx="16557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Q(a)∨P(a)</a:t>
            </a:r>
          </a:p>
        </p:txBody>
      </p:sp>
      <p:sp>
        <p:nvSpPr>
          <p:cNvPr id="729099" name="Text Box 11"/>
          <p:cNvSpPr txBox="1">
            <a:spLocks noChangeArrowheads="1"/>
          </p:cNvSpPr>
          <p:nvPr/>
        </p:nvSpPr>
        <p:spPr bwMode="auto">
          <a:xfrm>
            <a:off x="4067175" y="5327228"/>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P(a)</a:t>
            </a:r>
          </a:p>
        </p:txBody>
      </p:sp>
      <p:sp>
        <p:nvSpPr>
          <p:cNvPr id="729100" name="Text Box 12"/>
          <p:cNvSpPr txBox="1">
            <a:spLocks noChangeArrowheads="1"/>
          </p:cNvSpPr>
          <p:nvPr/>
        </p:nvSpPr>
        <p:spPr bwMode="auto">
          <a:xfrm>
            <a:off x="2268538" y="5974928"/>
            <a:ext cx="79057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729101" name="Line 13"/>
          <p:cNvSpPr>
            <a:spLocks noChangeShapeType="1"/>
          </p:cNvSpPr>
          <p:nvPr/>
        </p:nvSpPr>
        <p:spPr bwMode="auto">
          <a:xfrm>
            <a:off x="1908175" y="3238078"/>
            <a:ext cx="142875"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2" name="Line 14"/>
          <p:cNvSpPr>
            <a:spLocks noChangeShapeType="1"/>
          </p:cNvSpPr>
          <p:nvPr/>
        </p:nvSpPr>
        <p:spPr bwMode="auto">
          <a:xfrm flipH="1">
            <a:off x="2124075" y="3311103"/>
            <a:ext cx="3095625" cy="3587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3" name="Line 15"/>
          <p:cNvSpPr>
            <a:spLocks noChangeShapeType="1"/>
          </p:cNvSpPr>
          <p:nvPr/>
        </p:nvSpPr>
        <p:spPr bwMode="auto">
          <a:xfrm>
            <a:off x="2051050" y="4103266"/>
            <a:ext cx="12255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4" name="Line 16"/>
          <p:cNvSpPr>
            <a:spLocks noChangeShapeType="1"/>
          </p:cNvSpPr>
          <p:nvPr/>
        </p:nvSpPr>
        <p:spPr bwMode="auto">
          <a:xfrm flipH="1">
            <a:off x="3419475" y="4103266"/>
            <a:ext cx="18732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5" name="Line 17"/>
          <p:cNvSpPr>
            <a:spLocks noChangeShapeType="1"/>
          </p:cNvSpPr>
          <p:nvPr/>
        </p:nvSpPr>
        <p:spPr bwMode="auto">
          <a:xfrm>
            <a:off x="3203575" y="4895428"/>
            <a:ext cx="1223963"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6" name="Line 18"/>
          <p:cNvSpPr>
            <a:spLocks noChangeShapeType="1"/>
          </p:cNvSpPr>
          <p:nvPr/>
        </p:nvSpPr>
        <p:spPr bwMode="auto">
          <a:xfrm flipH="1">
            <a:off x="4572000" y="4895428"/>
            <a:ext cx="107950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7" name="Line 19"/>
          <p:cNvSpPr>
            <a:spLocks noChangeShapeType="1"/>
          </p:cNvSpPr>
          <p:nvPr/>
        </p:nvSpPr>
        <p:spPr bwMode="auto">
          <a:xfrm>
            <a:off x="1908175" y="4103266"/>
            <a:ext cx="792163" cy="19431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8" name="Line 20"/>
          <p:cNvSpPr>
            <a:spLocks noChangeShapeType="1"/>
          </p:cNvSpPr>
          <p:nvPr/>
        </p:nvSpPr>
        <p:spPr bwMode="auto">
          <a:xfrm flipV="1">
            <a:off x="2700338" y="5687591"/>
            <a:ext cx="1655762" cy="287337"/>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29109" name="Freeform 21"/>
          <p:cNvSpPr>
            <a:spLocks/>
          </p:cNvSpPr>
          <p:nvPr/>
        </p:nvSpPr>
        <p:spPr bwMode="auto">
          <a:xfrm>
            <a:off x="827088" y="3311103"/>
            <a:ext cx="5689600" cy="2339975"/>
          </a:xfrm>
          <a:custGeom>
            <a:avLst/>
            <a:gdLst>
              <a:gd name="T0" fmla="*/ 0 w 3584"/>
              <a:gd name="T1" fmla="*/ 0 h 1474"/>
              <a:gd name="T2" fmla="*/ 227 w 3584"/>
              <a:gd name="T3" fmla="*/ 136 h 1474"/>
              <a:gd name="T4" fmla="*/ 908 w 3584"/>
              <a:gd name="T5" fmla="*/ 136 h 1474"/>
              <a:gd name="T6" fmla="*/ 1361 w 3584"/>
              <a:gd name="T7" fmla="*/ 90 h 1474"/>
              <a:gd name="T8" fmla="*/ 1633 w 3584"/>
              <a:gd name="T9" fmla="*/ 317 h 1474"/>
              <a:gd name="T10" fmla="*/ 2722 w 3584"/>
              <a:gd name="T11" fmla="*/ 1315 h 1474"/>
              <a:gd name="T12" fmla="*/ 3584 w 3584"/>
              <a:gd name="T13" fmla="*/ 1270 h 1474"/>
            </a:gdLst>
            <a:ahLst/>
            <a:cxnLst>
              <a:cxn ang="0">
                <a:pos x="T0" y="T1"/>
              </a:cxn>
              <a:cxn ang="0">
                <a:pos x="T2" y="T3"/>
              </a:cxn>
              <a:cxn ang="0">
                <a:pos x="T4" y="T5"/>
              </a:cxn>
              <a:cxn ang="0">
                <a:pos x="T6" y="T7"/>
              </a:cxn>
              <a:cxn ang="0">
                <a:pos x="T8" y="T9"/>
              </a:cxn>
              <a:cxn ang="0">
                <a:pos x="T10" y="T11"/>
              </a:cxn>
              <a:cxn ang="0">
                <a:pos x="T12" y="T13"/>
              </a:cxn>
            </a:cxnLst>
            <a:rect l="0" t="0" r="r" b="b"/>
            <a:pathLst>
              <a:path w="3584" h="1474">
                <a:moveTo>
                  <a:pt x="0" y="0"/>
                </a:moveTo>
                <a:cubicBezTo>
                  <a:pt x="38" y="56"/>
                  <a:pt x="76" y="113"/>
                  <a:pt x="227" y="136"/>
                </a:cubicBezTo>
                <a:cubicBezTo>
                  <a:pt x="378" y="159"/>
                  <a:pt x="719" y="144"/>
                  <a:pt x="908" y="136"/>
                </a:cubicBezTo>
                <a:cubicBezTo>
                  <a:pt x="1097" y="128"/>
                  <a:pt x="1240" y="60"/>
                  <a:pt x="1361" y="90"/>
                </a:cubicBezTo>
                <a:cubicBezTo>
                  <a:pt x="1482" y="120"/>
                  <a:pt x="1406" y="113"/>
                  <a:pt x="1633" y="317"/>
                </a:cubicBezTo>
                <a:cubicBezTo>
                  <a:pt x="1860" y="521"/>
                  <a:pt x="2397" y="1156"/>
                  <a:pt x="2722" y="1315"/>
                </a:cubicBezTo>
                <a:cubicBezTo>
                  <a:pt x="3047" y="1474"/>
                  <a:pt x="3315" y="1372"/>
                  <a:pt x="3584" y="1270"/>
                </a:cubicBezTo>
              </a:path>
            </a:pathLst>
          </a:cu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Rectangle 2"/>
          <p:cNvSpPr>
            <a:spLocks noGrp="1" noChangeArrowheads="1"/>
          </p:cNvSpPr>
          <p:nvPr>
            <p:ph type="title"/>
          </p:nvPr>
        </p:nvSpPr>
        <p:spPr>
          <a:xfrm>
            <a:off x="457200" y="0"/>
            <a:ext cx="8229600" cy="1125538"/>
          </a:xfrm>
        </p:spPr>
        <p:txBody>
          <a:bodyPr/>
          <a:lstStyle/>
          <a:p>
            <a:r>
              <a:rPr lang="zh-CN" altLang="en-US" b="1" dirty="0" smtClean="0">
                <a:latin typeface="Times New Roman" pitchFamily="18" charset="0"/>
              </a:rPr>
              <a:t>归结</a:t>
            </a:r>
            <a:r>
              <a:rPr lang="zh-CN" altLang="en-US" b="1" dirty="0">
                <a:latin typeface="Times New Roman" pitchFamily="18" charset="0"/>
              </a:rPr>
              <a:t>演绎推理的归结策略</a:t>
            </a:r>
            <a:endParaRPr lang="zh-CN" altLang="en-US" sz="2000" b="1" dirty="0">
              <a:latin typeface="Times New Roman" pitchFamily="18" charset="0"/>
            </a:endParaRPr>
          </a:p>
        </p:txBody>
      </p:sp>
      <p:sp>
        <p:nvSpPr>
          <p:cNvPr id="21" name="矩形 20"/>
          <p:cNvSpPr/>
          <p:nvPr/>
        </p:nvSpPr>
        <p:spPr>
          <a:xfrm>
            <a:off x="539552" y="1333217"/>
            <a:ext cx="9361040" cy="1015663"/>
          </a:xfrm>
          <a:prstGeom prst="rect">
            <a:avLst/>
          </a:prstGeom>
        </p:spPr>
        <p:txBody>
          <a:bodyPr wrap="square">
            <a:spAutoFit/>
          </a:bodyPr>
          <a:lstStyle/>
          <a:p>
            <a:pPr marL="400050" lvl="1" indent="0">
              <a:buNone/>
            </a:pPr>
            <a:r>
              <a:rPr lang="zh-CN" altLang="en-US" b="1" dirty="0" smtClean="0">
                <a:solidFill>
                  <a:srgbClr val="00B050"/>
                </a:solidFill>
              </a:rPr>
              <a:t>例：设有如下子句集：</a:t>
            </a:r>
          </a:p>
          <a:p>
            <a:pPr marL="400050" lvl="1" indent="0">
              <a:buNone/>
            </a:pPr>
            <a:r>
              <a:rPr lang="en-US" altLang="zh-CN" b="1" dirty="0" smtClean="0">
                <a:solidFill>
                  <a:srgbClr val="00B050"/>
                </a:solidFill>
              </a:rPr>
              <a:t>       S={</a:t>
            </a:r>
            <a:r>
              <a:rPr lang="en-US" altLang="zh-CN" b="1" dirty="0" smtClean="0">
                <a:solidFill>
                  <a:srgbClr val="00B050"/>
                </a:solidFill>
                <a:latin typeface="宋体" pitchFamily="2" charset="-122"/>
              </a:rPr>
              <a:t>﹁</a:t>
            </a:r>
            <a:r>
              <a:rPr lang="en-US" altLang="zh-CN" b="1" dirty="0" smtClean="0">
                <a:solidFill>
                  <a:srgbClr val="00B050"/>
                </a:solidFill>
              </a:rPr>
              <a:t>Q(x)∨</a:t>
            </a:r>
            <a:r>
              <a:rPr lang="en-US" altLang="zh-CN" b="1" dirty="0" smtClean="0">
                <a:solidFill>
                  <a:srgbClr val="00B050"/>
                </a:solidFill>
                <a:latin typeface="宋体" pitchFamily="2" charset="-122"/>
              </a:rPr>
              <a:t>﹁</a:t>
            </a:r>
            <a:r>
              <a:rPr lang="en-US" altLang="zh-CN" b="1" dirty="0" smtClean="0">
                <a:solidFill>
                  <a:srgbClr val="00B050"/>
                </a:solidFill>
              </a:rPr>
              <a:t>P(x),  Q(y)∨</a:t>
            </a:r>
            <a:r>
              <a:rPr lang="en-US" altLang="zh-CN" b="1" dirty="0" smtClean="0">
                <a:solidFill>
                  <a:srgbClr val="00B050"/>
                </a:solidFill>
                <a:latin typeface="宋体" pitchFamily="2" charset="-122"/>
              </a:rPr>
              <a:t>﹁</a:t>
            </a:r>
            <a:r>
              <a:rPr lang="en-US" altLang="zh-CN" b="1" dirty="0" smtClean="0">
                <a:solidFill>
                  <a:srgbClr val="00B050"/>
                </a:solidFill>
              </a:rPr>
              <a:t>P(y)</a:t>
            </a:r>
            <a:r>
              <a:rPr lang="zh-CN" altLang="en-US" b="1" dirty="0" smtClean="0">
                <a:solidFill>
                  <a:srgbClr val="00B050"/>
                </a:solidFill>
              </a:rPr>
              <a:t>，</a:t>
            </a:r>
            <a:r>
              <a:rPr lang="en-US" altLang="zh-CN" b="1" dirty="0" smtClean="0">
                <a:solidFill>
                  <a:srgbClr val="00B050"/>
                </a:solidFill>
                <a:latin typeface="宋体" pitchFamily="2" charset="-122"/>
              </a:rPr>
              <a:t>﹁</a:t>
            </a:r>
            <a:r>
              <a:rPr lang="en-US" altLang="zh-CN" b="1" dirty="0" smtClean="0">
                <a:solidFill>
                  <a:srgbClr val="00B050"/>
                </a:solidFill>
              </a:rPr>
              <a:t>Q(w)∨P(w) ,  Q(a)∨P(a) }</a:t>
            </a:r>
          </a:p>
          <a:p>
            <a:pPr marL="400050" lvl="1" indent="0">
              <a:buNone/>
            </a:pPr>
            <a:r>
              <a:rPr lang="zh-CN" altLang="en-US" b="1" dirty="0" smtClean="0">
                <a:solidFill>
                  <a:srgbClr val="00B050"/>
                </a:solidFill>
              </a:rPr>
              <a:t>用祖先过滤策略证明</a:t>
            </a:r>
            <a:r>
              <a:rPr lang="en-US" altLang="zh-CN" b="1" dirty="0" smtClean="0">
                <a:solidFill>
                  <a:srgbClr val="00B050"/>
                </a:solidFill>
              </a:rPr>
              <a:t>S</a:t>
            </a:r>
            <a:r>
              <a:rPr lang="zh-CN" altLang="en-US" b="1" dirty="0" smtClean="0">
                <a:solidFill>
                  <a:srgbClr val="00B050"/>
                </a:solidFill>
              </a:rPr>
              <a:t>为不可满足</a:t>
            </a:r>
            <a:endParaRPr lang="zh-CN" alt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9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911C376-F91F-417E-B957-6E07DDEBD7EF}" type="slidenum">
              <a:rPr lang="en-US" altLang="zh-CN"/>
              <a:pPr/>
              <a:t>77</a:t>
            </a:fld>
            <a:endParaRPr lang="en-US" altLang="zh-CN"/>
          </a:p>
        </p:txBody>
      </p:sp>
      <p:sp>
        <p:nvSpPr>
          <p:cNvPr id="450562" name="Rectangle 2"/>
          <p:cNvSpPr>
            <a:spLocks noGrp="1" noChangeArrowheads="1"/>
          </p:cNvSpPr>
          <p:nvPr>
            <p:ph type="title"/>
          </p:nvPr>
        </p:nvSpPr>
        <p:spPr/>
        <p:txBody>
          <a:bodyPr/>
          <a:lstStyle/>
          <a:p>
            <a:r>
              <a:rPr lang="zh-CN" altLang="en-US" dirty="0" smtClean="0"/>
              <a:t>今日课程总结</a:t>
            </a:r>
            <a:endParaRPr lang="zh-CN" altLang="en-US" dirty="0"/>
          </a:p>
        </p:txBody>
      </p:sp>
      <p:sp>
        <p:nvSpPr>
          <p:cNvPr id="450563" name="Rectangle 3"/>
          <p:cNvSpPr>
            <a:spLocks noGrp="1" noChangeArrowheads="1"/>
          </p:cNvSpPr>
          <p:nvPr>
            <p:ph type="body" idx="1"/>
          </p:nvPr>
        </p:nvSpPr>
        <p:spPr/>
        <p:txBody>
          <a:bodyPr/>
          <a:lstStyle/>
          <a:p>
            <a:r>
              <a:rPr lang="zh-CN" altLang="en-US" dirty="0" smtClean="0"/>
              <a:t>主要</a:t>
            </a:r>
            <a:r>
              <a:rPr lang="zh-CN" altLang="en-US" dirty="0"/>
              <a:t>的知识表示方法</a:t>
            </a:r>
          </a:p>
          <a:p>
            <a:pPr lvl="1"/>
            <a:r>
              <a:rPr lang="zh-CN" altLang="en-US" dirty="0"/>
              <a:t>一阶谓词逻辑表示</a:t>
            </a:r>
          </a:p>
          <a:p>
            <a:pPr lvl="1"/>
            <a:r>
              <a:rPr lang="zh-CN" altLang="en-US" dirty="0"/>
              <a:t>产生式</a:t>
            </a:r>
            <a:r>
              <a:rPr lang="zh-CN" altLang="en-US" dirty="0" smtClean="0"/>
              <a:t>表示：从前件到后件的不严格的推理</a:t>
            </a:r>
            <a:endParaRPr lang="zh-CN" altLang="en-US" dirty="0"/>
          </a:p>
          <a:p>
            <a:pPr lvl="1"/>
            <a:r>
              <a:rPr lang="zh-CN" altLang="en-US" dirty="0"/>
              <a:t>语义网络</a:t>
            </a:r>
            <a:r>
              <a:rPr lang="zh-CN" altLang="en-US" dirty="0" smtClean="0"/>
              <a:t>表示：三元组</a:t>
            </a:r>
            <a:endParaRPr lang="en-US" altLang="zh-CN" dirty="0" smtClean="0"/>
          </a:p>
          <a:p>
            <a:r>
              <a:rPr lang="zh-CN" altLang="en-US" dirty="0" smtClean="0"/>
              <a:t>确定性推理方法</a:t>
            </a:r>
            <a:endParaRPr lang="en-US" altLang="zh-CN" dirty="0" smtClean="0"/>
          </a:p>
          <a:p>
            <a:pPr lvl="1"/>
            <a:r>
              <a:rPr lang="zh-CN" altLang="en-US" dirty="0" smtClean="0"/>
              <a:t>一阶谓词逻辑的推理：后件取反，加入前件，证明总体是不可满足的</a:t>
            </a:r>
            <a:endParaRPr lang="en-US" altLang="zh-CN" dirty="0" smtClean="0"/>
          </a:p>
          <a:p>
            <a:pPr lvl="1"/>
            <a:r>
              <a:rPr lang="zh-CN" altLang="en-US" dirty="0" smtClean="0"/>
              <a:t>自动机器证明方法</a:t>
            </a:r>
            <a:endParaRPr lang="en-US" altLang="zh-CN" dirty="0" smtClean="0"/>
          </a:p>
          <a:p>
            <a:pPr lvl="2"/>
            <a:r>
              <a:rPr lang="zh-CN" altLang="en-US" dirty="0" smtClean="0"/>
              <a:t>子句集体简化</a:t>
            </a:r>
            <a:endParaRPr lang="en-US" altLang="zh-CN" dirty="0" smtClean="0"/>
          </a:p>
          <a:p>
            <a:pPr lvl="2"/>
            <a:r>
              <a:rPr lang="zh-CN" altLang="en-US" dirty="0" smtClean="0"/>
              <a:t>归结方法：命题逻辑和谓词逻辑</a:t>
            </a:r>
            <a:endParaRPr lang="en-US" altLang="zh-CN" dirty="0" smtClean="0"/>
          </a:p>
          <a:p>
            <a:pPr lvl="2"/>
            <a:r>
              <a:rPr lang="zh-CN" altLang="en-US" dirty="0" smtClean="0"/>
              <a:t>归结顺序的控制</a:t>
            </a:r>
            <a:endParaRPr lang="en-US" altLang="zh-CN"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911C376-F91F-417E-B957-6E07DDEBD7EF}" type="slidenum">
              <a:rPr lang="en-US" altLang="zh-CN"/>
              <a:pPr/>
              <a:t>78</a:t>
            </a:fld>
            <a:endParaRPr lang="en-US" altLang="zh-CN"/>
          </a:p>
        </p:txBody>
      </p:sp>
      <p:sp>
        <p:nvSpPr>
          <p:cNvPr id="450562" name="Rectangle 2"/>
          <p:cNvSpPr>
            <a:spLocks noGrp="1" noChangeArrowheads="1"/>
          </p:cNvSpPr>
          <p:nvPr>
            <p:ph type="title"/>
          </p:nvPr>
        </p:nvSpPr>
        <p:spPr/>
        <p:txBody>
          <a:bodyPr/>
          <a:lstStyle/>
          <a:p>
            <a:r>
              <a:rPr lang="en-US" altLang="zh-CN" dirty="0" smtClean="0"/>
              <a:t>Terminology</a:t>
            </a:r>
            <a:endParaRPr lang="zh-CN" altLang="en-US" dirty="0"/>
          </a:p>
        </p:txBody>
      </p:sp>
      <p:sp>
        <p:nvSpPr>
          <p:cNvPr id="450563" name="Rectangle 3"/>
          <p:cNvSpPr>
            <a:spLocks noGrp="1" noChangeArrowheads="1"/>
          </p:cNvSpPr>
          <p:nvPr>
            <p:ph type="body" idx="1"/>
          </p:nvPr>
        </p:nvSpPr>
        <p:spPr/>
        <p:txBody>
          <a:bodyPr/>
          <a:lstStyle/>
          <a:p>
            <a:r>
              <a:rPr lang="en-US" altLang="zh-CN" dirty="0" smtClean="0"/>
              <a:t>First order logic</a:t>
            </a:r>
          </a:p>
          <a:p>
            <a:r>
              <a:rPr lang="en-US" altLang="zh-CN" dirty="0" smtClean="0"/>
              <a:t>Propositional logic</a:t>
            </a:r>
          </a:p>
          <a:p>
            <a:r>
              <a:rPr lang="en-US" altLang="zh-CN" dirty="0" smtClean="0"/>
              <a:t>Production: antecedent, consequence</a:t>
            </a:r>
          </a:p>
          <a:p>
            <a:r>
              <a:rPr lang="en-US" altLang="zh-CN" dirty="0" smtClean="0"/>
              <a:t>Semantic network: triple (</a:t>
            </a:r>
            <a:r>
              <a:rPr lang="en-US" altLang="zh-CN" dirty="0" err="1" smtClean="0"/>
              <a:t>quadri-tuple</a:t>
            </a:r>
            <a:r>
              <a:rPr lang="en-US" altLang="zh-CN" dirty="0" smtClean="0"/>
              <a:t>)</a:t>
            </a:r>
            <a:endParaRPr lang="zh-CN" altLang="en-US" dirty="0"/>
          </a:p>
          <a:p>
            <a:r>
              <a:rPr lang="en-US" altLang="zh-CN" dirty="0" smtClean="0"/>
              <a:t>Inference, reasoning</a:t>
            </a:r>
          </a:p>
          <a:p>
            <a:r>
              <a:rPr lang="en-US" altLang="zh-CN" dirty="0" err="1" smtClean="0"/>
              <a:t>Satisfiable</a:t>
            </a:r>
            <a:endParaRPr lang="en-US" altLang="zh-CN" dirty="0" smtClean="0"/>
          </a:p>
          <a:p>
            <a:r>
              <a:rPr lang="en-US" altLang="zh-CN" dirty="0" smtClean="0"/>
              <a:t>logically valid</a:t>
            </a:r>
          </a:p>
          <a:p>
            <a:r>
              <a:rPr lang="en-US" altLang="zh-CN" dirty="0" err="1" smtClean="0"/>
              <a:t>Unsatisfiable</a:t>
            </a:r>
            <a:endParaRPr lang="en-US" altLang="zh-CN"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Grp="1" noChangeArrowheads="1"/>
          </p:cNvSpPr>
          <p:nvPr>
            <p:ph type="body" idx="1"/>
          </p:nvPr>
        </p:nvSpPr>
        <p:spPr>
          <a:xfrm>
            <a:off x="179388" y="1268413"/>
            <a:ext cx="8785225" cy="5400675"/>
          </a:xfrm>
        </p:spPr>
        <p:txBody>
          <a:bodyPr/>
          <a:lstStyle/>
          <a:p>
            <a:pPr marL="400050" lvl="1" indent="0">
              <a:lnSpc>
                <a:spcPct val="120000"/>
              </a:lnSpc>
              <a:spcBef>
                <a:spcPts val="1200"/>
              </a:spcBef>
              <a:buNone/>
            </a:pPr>
            <a:r>
              <a:rPr lang="zh-CN" altLang="en-US" sz="2200" b="1" dirty="0" smtClean="0">
                <a:solidFill>
                  <a:srgbClr val="00B050"/>
                </a:solidFill>
                <a:latin typeface="Times New Roman" pitchFamily="18" charset="0"/>
              </a:rPr>
              <a:t>已知  </a:t>
            </a:r>
            <a:r>
              <a:rPr lang="en-US" altLang="zh-CN" sz="2200" b="1" dirty="0">
                <a:solidFill>
                  <a:srgbClr val="00B050"/>
                </a:solidFill>
                <a:latin typeface="Times New Roman" pitchFamily="18" charset="0"/>
              </a:rPr>
              <a:t>F:  (</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x)((</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y)(A(x, y)∧B(y))</a:t>
            </a:r>
            <a:r>
              <a:rPr lang="en-US" altLang="zh-CN" sz="2200" b="1" dirty="0">
                <a:solidFill>
                  <a:srgbClr val="00B050"/>
                </a:solidFill>
                <a:latin typeface="Times New Roman" pitchFamily="18" charset="0"/>
                <a:cs typeface="Arial" charset="0"/>
              </a:rPr>
              <a:t>→</a:t>
            </a:r>
            <a:r>
              <a:rPr lang="en-US" altLang="zh-CN" sz="2200" b="1" dirty="0">
                <a:solidFill>
                  <a:srgbClr val="00B050"/>
                </a:solidFill>
                <a:latin typeface="Times New Roman" pitchFamily="18" charset="0"/>
              </a:rPr>
              <a:t>(</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y)(C(y)∧D(x, y)))</a:t>
            </a:r>
          </a:p>
          <a:p>
            <a:pPr marL="400050" lvl="1" indent="0">
              <a:lnSpc>
                <a:spcPct val="120000"/>
              </a:lnSpc>
              <a:spcBef>
                <a:spcPts val="1200"/>
              </a:spcBef>
              <a:buNone/>
            </a:pPr>
            <a:r>
              <a:rPr lang="en-US" altLang="zh-CN" sz="2200" b="1" dirty="0">
                <a:solidFill>
                  <a:srgbClr val="00B050"/>
                </a:solidFill>
                <a:latin typeface="Times New Roman" pitchFamily="18" charset="0"/>
              </a:rPr>
              <a:t>         </a:t>
            </a:r>
            <a:r>
              <a:rPr lang="en-US" altLang="zh-CN" sz="2200" b="1" dirty="0" smtClean="0">
                <a:solidFill>
                  <a:srgbClr val="00B050"/>
                </a:solidFill>
                <a:latin typeface="Times New Roman" pitchFamily="18" charset="0"/>
              </a:rPr>
              <a:t>         </a:t>
            </a:r>
            <a:r>
              <a:rPr lang="en-US" altLang="zh-CN" sz="2200" b="1" dirty="0">
                <a:solidFill>
                  <a:srgbClr val="00B050"/>
                </a:solidFill>
                <a:latin typeface="Times New Roman" pitchFamily="18" charset="0"/>
              </a:rPr>
              <a:t>G: ﹁(</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x)C(x)→(</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x)(</a:t>
            </a:r>
            <a:r>
              <a:rPr lang="en-US" altLang="zh-CN" sz="2200" b="1" dirty="0">
                <a:solidFill>
                  <a:srgbClr val="00B050"/>
                </a:solidFill>
                <a:latin typeface="Times New Roman" pitchFamily="18" charset="0"/>
                <a:ea typeface="Batang" pitchFamily="18" charset="-127"/>
              </a:rPr>
              <a:t>∀</a:t>
            </a:r>
            <a:r>
              <a:rPr lang="en-US" altLang="zh-CN" sz="2200" b="1" dirty="0">
                <a:solidFill>
                  <a:srgbClr val="00B050"/>
                </a:solidFill>
                <a:latin typeface="Times New Roman" pitchFamily="18" charset="0"/>
              </a:rPr>
              <a:t>y)(A(x, y)→﹁B(y))</a:t>
            </a:r>
          </a:p>
          <a:p>
            <a:pPr marL="400050" lvl="1" indent="0">
              <a:lnSpc>
                <a:spcPct val="120000"/>
              </a:lnSpc>
              <a:spcBef>
                <a:spcPts val="1200"/>
              </a:spcBef>
              <a:buNone/>
            </a:pPr>
            <a:r>
              <a:rPr lang="zh-CN" altLang="en-US" sz="2200" b="1" dirty="0" smtClean="0">
                <a:solidFill>
                  <a:srgbClr val="00B050"/>
                </a:solidFill>
                <a:latin typeface="Times New Roman" pitchFamily="18" charset="0"/>
              </a:rPr>
              <a:t>使用消解方法，证明</a:t>
            </a:r>
            <a:r>
              <a:rPr lang="en-US" altLang="zh-CN" sz="2200" b="1" dirty="0" smtClean="0">
                <a:solidFill>
                  <a:srgbClr val="00B050"/>
                </a:solidFill>
                <a:latin typeface="Times New Roman" pitchFamily="18" charset="0"/>
              </a:rPr>
              <a:t>G</a:t>
            </a:r>
            <a:r>
              <a:rPr lang="zh-CN" altLang="en-US" sz="2200" b="1" dirty="0">
                <a:solidFill>
                  <a:srgbClr val="00B050"/>
                </a:solidFill>
                <a:latin typeface="Times New Roman" pitchFamily="18" charset="0"/>
              </a:rPr>
              <a:t>是</a:t>
            </a:r>
            <a:r>
              <a:rPr lang="en-US" altLang="zh-CN" sz="2200" b="1" dirty="0">
                <a:solidFill>
                  <a:srgbClr val="00B050"/>
                </a:solidFill>
                <a:latin typeface="Times New Roman" pitchFamily="18" charset="0"/>
              </a:rPr>
              <a:t>F</a:t>
            </a:r>
            <a:r>
              <a:rPr lang="zh-CN" altLang="en-US" sz="2200" b="1" dirty="0">
                <a:solidFill>
                  <a:srgbClr val="00B050"/>
                </a:solidFill>
                <a:latin typeface="Times New Roman" pitchFamily="18" charset="0"/>
              </a:rPr>
              <a:t>的逻辑结论</a:t>
            </a:r>
            <a:r>
              <a:rPr lang="zh-CN" altLang="en-US" sz="2200" b="1" dirty="0" smtClean="0">
                <a:solidFill>
                  <a:srgbClr val="00B050"/>
                </a:solidFill>
                <a:latin typeface="Times New Roman" pitchFamily="18" charset="0"/>
              </a:rPr>
              <a:t>。</a:t>
            </a:r>
            <a:endParaRPr lang="en-US" altLang="zh-CN" sz="2200" b="1" dirty="0" smtClean="0">
              <a:solidFill>
                <a:srgbClr val="00B050"/>
              </a:solidFill>
              <a:latin typeface="Times New Roman" pitchFamily="18" charset="0"/>
            </a:endParaRPr>
          </a:p>
          <a:p>
            <a:pPr marL="400050" lvl="1" indent="0">
              <a:lnSpc>
                <a:spcPct val="120000"/>
              </a:lnSpc>
              <a:spcBef>
                <a:spcPts val="1200"/>
              </a:spcBef>
              <a:buNone/>
            </a:pPr>
            <a:endParaRPr lang="en-US" altLang="zh-CN" sz="2200" dirty="0" smtClean="0">
              <a:solidFill>
                <a:srgbClr val="00B050"/>
              </a:solidFill>
            </a:endParaRPr>
          </a:p>
          <a:p>
            <a:pPr marL="400050" lvl="1" indent="0">
              <a:lnSpc>
                <a:spcPct val="120000"/>
              </a:lnSpc>
              <a:spcBef>
                <a:spcPts val="1200"/>
              </a:spcBef>
              <a:buNone/>
            </a:pPr>
            <a:r>
              <a:rPr lang="zh-CN" altLang="en-US" sz="2200" b="1" dirty="0" smtClean="0">
                <a:solidFill>
                  <a:srgbClr val="00B050"/>
                </a:solidFill>
                <a:latin typeface="Times New Roman" pitchFamily="18" charset="0"/>
              </a:rPr>
              <a:t>注意：阅读</a:t>
            </a:r>
            <a:r>
              <a:rPr lang="zh-CN" altLang="en-US" sz="2200" dirty="0" smtClean="0">
                <a:solidFill>
                  <a:srgbClr val="00B050"/>
                </a:solidFill>
              </a:rPr>
              <a:t>此</a:t>
            </a:r>
            <a:r>
              <a:rPr lang="en-US" altLang="zh-CN" sz="2200" dirty="0" err="1" smtClean="0">
                <a:solidFill>
                  <a:srgbClr val="00B050"/>
                </a:solidFill>
              </a:rPr>
              <a:t>ppt</a:t>
            </a:r>
            <a:r>
              <a:rPr lang="en-US" altLang="zh-CN" sz="2200" dirty="0" smtClean="0">
                <a:solidFill>
                  <a:srgbClr val="00B050"/>
                </a:solidFill>
              </a:rPr>
              <a:t> 52</a:t>
            </a:r>
            <a:r>
              <a:rPr lang="zh-CN" altLang="en-US" sz="2200" dirty="0" smtClean="0">
                <a:solidFill>
                  <a:srgbClr val="00B050"/>
                </a:solidFill>
              </a:rPr>
              <a:t>页到</a:t>
            </a:r>
            <a:r>
              <a:rPr lang="en-US" altLang="zh-CN" sz="2200" dirty="0" smtClean="0">
                <a:solidFill>
                  <a:srgbClr val="00B050"/>
                </a:solidFill>
              </a:rPr>
              <a:t>58</a:t>
            </a:r>
            <a:r>
              <a:rPr lang="zh-CN" altLang="en-US" sz="2200" dirty="0" smtClean="0">
                <a:solidFill>
                  <a:srgbClr val="00B050"/>
                </a:solidFill>
              </a:rPr>
              <a:t>页，了解谓词逻辑上的消解方法，这与命题逻辑上的消解方法不同。</a:t>
            </a:r>
            <a:endParaRPr lang="zh-CN" altLang="en-US" sz="2200" b="1" dirty="0">
              <a:solidFill>
                <a:srgbClr val="00B050"/>
              </a:solidFill>
              <a:latin typeface="Times New Roman" pitchFamily="18" charset="0"/>
            </a:endParaRPr>
          </a:p>
          <a:p>
            <a:pPr marL="400050" lvl="1" indent="0">
              <a:lnSpc>
                <a:spcPct val="120000"/>
              </a:lnSpc>
              <a:spcBef>
                <a:spcPts val="1200"/>
              </a:spcBef>
              <a:buNone/>
            </a:pPr>
            <a:r>
              <a:rPr lang="zh-CN" altLang="en-US" sz="2200" b="1" dirty="0">
                <a:solidFill>
                  <a:srgbClr val="006600"/>
                </a:solidFill>
                <a:latin typeface="Times New Roman" pitchFamily="18" charset="0"/>
              </a:rPr>
              <a:t> </a:t>
            </a:r>
            <a:endParaRPr lang="en-US" altLang="zh-CN" sz="2200" b="0" dirty="0">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dirty="0" smtClean="0"/>
              <a:t>作业</a:t>
            </a:r>
            <a:endParaRPr lang="zh-CN" altLang="en-US" sz="32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9" name="Rectangle 3"/>
          <p:cNvSpPr>
            <a:spLocks noGrp="1" noChangeArrowheads="1"/>
          </p:cNvSpPr>
          <p:nvPr>
            <p:ph type="body" idx="1"/>
          </p:nvPr>
        </p:nvSpPr>
        <p:spPr>
          <a:xfrm>
            <a:off x="0" y="1268413"/>
            <a:ext cx="8820472" cy="5473700"/>
          </a:xfrm>
        </p:spPr>
        <p:txBody>
          <a:bodyPr/>
          <a:lstStyle/>
          <a:p>
            <a:pPr marL="609600" indent="-609600"/>
            <a:r>
              <a:rPr lang="zh-CN" altLang="en-US" sz="2800" b="1" dirty="0">
                <a:solidFill>
                  <a:srgbClr val="A50021"/>
                </a:solidFill>
                <a:latin typeface="Times New Roman" pitchFamily="18" charset="0"/>
              </a:rPr>
              <a:t>演绎推理与归纳推理的区别</a:t>
            </a:r>
          </a:p>
          <a:p>
            <a:pPr marL="1009650" lvl="1" indent="-609600">
              <a:lnSpc>
                <a:spcPct val="120000"/>
              </a:lnSpc>
              <a:spcBef>
                <a:spcPts val="1200"/>
              </a:spcBef>
            </a:pPr>
            <a:r>
              <a:rPr lang="zh-CN" altLang="en-US" b="1" dirty="0" smtClean="0">
                <a:solidFill>
                  <a:srgbClr val="0000FF"/>
                </a:solidFill>
                <a:latin typeface="Times New Roman" pitchFamily="18" charset="0"/>
              </a:rPr>
              <a:t>演绎推理：</a:t>
            </a:r>
            <a:endParaRPr lang="en-US" altLang="zh-CN" dirty="0"/>
          </a:p>
          <a:p>
            <a:pPr marL="1409700" lvl="2" indent="-360000">
              <a:lnSpc>
                <a:spcPct val="120000"/>
              </a:lnSpc>
              <a:spcBef>
                <a:spcPts val="1200"/>
              </a:spcBef>
            </a:pPr>
            <a:r>
              <a:rPr lang="zh-CN" altLang="en-US" dirty="0" smtClean="0">
                <a:latin typeface="Times New Roman" pitchFamily="18" charset="0"/>
              </a:rPr>
              <a:t>在</a:t>
            </a:r>
            <a:r>
              <a:rPr lang="zh-CN" altLang="en-US" dirty="0">
                <a:latin typeface="Times New Roman" pitchFamily="18" charset="0"/>
              </a:rPr>
              <a:t>已知领域内的一般性知识的前提下，通过演绎</a:t>
            </a:r>
            <a:r>
              <a:rPr lang="zh-CN" altLang="en-US" b="1" dirty="0">
                <a:solidFill>
                  <a:srgbClr val="FF00FF"/>
                </a:solidFill>
                <a:effectLst>
                  <a:outerShdw blurRad="38100" dist="38100" dir="2700000" algn="tl">
                    <a:srgbClr val="000000">
                      <a:alpha val="43137"/>
                    </a:srgbClr>
                  </a:outerShdw>
                </a:effectLst>
                <a:latin typeface="Times New Roman" pitchFamily="18" charset="0"/>
              </a:rPr>
              <a:t>求解一个具体问题</a:t>
            </a:r>
            <a:r>
              <a:rPr lang="zh-CN" altLang="en-US" dirty="0">
                <a:latin typeface="Times New Roman" pitchFamily="18" charset="0"/>
              </a:rPr>
              <a:t>或者</a:t>
            </a:r>
            <a:r>
              <a:rPr lang="zh-CN" altLang="en-US" b="1" dirty="0">
                <a:solidFill>
                  <a:srgbClr val="FF00FF"/>
                </a:solidFill>
                <a:effectLst>
                  <a:outerShdw blurRad="38100" dist="38100" dir="2700000" algn="tl">
                    <a:srgbClr val="000000">
                      <a:alpha val="43137"/>
                    </a:srgbClr>
                  </a:outerShdw>
                </a:effectLst>
              </a:rPr>
              <a:t>证明一个结论的正确性</a:t>
            </a:r>
            <a:endParaRPr lang="en-US" altLang="zh-CN" b="1" dirty="0">
              <a:solidFill>
                <a:srgbClr val="FF00FF"/>
              </a:solidFill>
              <a:effectLst>
                <a:outerShdw blurRad="38100" dist="38100" dir="2700000" algn="tl">
                  <a:srgbClr val="000000">
                    <a:alpha val="43137"/>
                  </a:srgbClr>
                </a:outerShdw>
              </a:effectLst>
            </a:endParaRPr>
          </a:p>
          <a:p>
            <a:pPr marL="1409700" lvl="2" indent="-360000">
              <a:lnSpc>
                <a:spcPct val="120000"/>
              </a:lnSpc>
              <a:spcBef>
                <a:spcPts val="1200"/>
              </a:spcBef>
            </a:pPr>
            <a:r>
              <a:rPr lang="zh-CN" altLang="en-US" b="1" dirty="0">
                <a:solidFill>
                  <a:srgbClr val="FF0000"/>
                </a:solidFill>
              </a:rPr>
              <a:t>不能增殖新</a:t>
            </a:r>
            <a:r>
              <a:rPr lang="zh-CN" altLang="en-US" b="1" dirty="0" smtClean="0">
                <a:solidFill>
                  <a:srgbClr val="FF0000"/>
                </a:solidFill>
              </a:rPr>
              <a:t>知识：</a:t>
            </a:r>
            <a:r>
              <a:rPr lang="zh-CN" altLang="en-US" dirty="0" smtClean="0">
                <a:latin typeface="Times New Roman" pitchFamily="18" charset="0"/>
              </a:rPr>
              <a:t>所</a:t>
            </a:r>
            <a:r>
              <a:rPr lang="zh-CN" altLang="en-US" dirty="0">
                <a:latin typeface="Times New Roman" pitchFamily="18" charset="0"/>
              </a:rPr>
              <a:t>得出的</a:t>
            </a:r>
            <a:r>
              <a:rPr lang="zh-CN" altLang="en-US" dirty="0" smtClean="0">
                <a:latin typeface="Times New Roman" pitchFamily="18" charset="0"/>
              </a:rPr>
              <a:t>结论蕴含</a:t>
            </a:r>
            <a:r>
              <a:rPr lang="zh-CN" altLang="en-US" dirty="0">
                <a:latin typeface="Times New Roman" pitchFamily="18" charset="0"/>
              </a:rPr>
              <a:t>在一般性知识的前提中</a:t>
            </a:r>
            <a:r>
              <a:rPr lang="zh-CN" altLang="en-US" dirty="0" smtClean="0">
                <a:latin typeface="Times New Roman" pitchFamily="18" charset="0"/>
              </a:rPr>
              <a:t>，推理过程是</a:t>
            </a:r>
            <a:r>
              <a:rPr lang="zh-CN" altLang="en-US" dirty="0">
                <a:latin typeface="Times New Roman" pitchFamily="18" charset="0"/>
              </a:rPr>
              <a:t>将已有事实揭露</a:t>
            </a:r>
            <a:r>
              <a:rPr lang="zh-CN" altLang="en-US" dirty="0" smtClean="0">
                <a:latin typeface="Times New Roman" pitchFamily="18" charset="0"/>
              </a:rPr>
              <a:t>出来</a:t>
            </a:r>
            <a:endParaRPr lang="zh-CN" altLang="en-US" dirty="0">
              <a:latin typeface="Times New Roman" pitchFamily="18" charset="0"/>
            </a:endParaRPr>
          </a:p>
          <a:p>
            <a:pPr marL="1009650" lvl="1" indent="-609600">
              <a:lnSpc>
                <a:spcPct val="120000"/>
              </a:lnSpc>
              <a:spcBef>
                <a:spcPts val="1200"/>
              </a:spcBef>
            </a:pPr>
            <a:r>
              <a:rPr lang="zh-CN" altLang="en-US" b="1" dirty="0" smtClean="0">
                <a:solidFill>
                  <a:srgbClr val="0000FF"/>
                </a:solidFill>
              </a:rPr>
              <a:t>归纳推理</a:t>
            </a:r>
            <a:endParaRPr lang="en-US" altLang="zh-CN" b="1" dirty="0" smtClean="0">
              <a:solidFill>
                <a:srgbClr val="0000FF"/>
              </a:solidFill>
            </a:endParaRPr>
          </a:p>
          <a:p>
            <a:pPr marL="1409700" lvl="2" indent="-360000">
              <a:lnSpc>
                <a:spcPct val="120000"/>
              </a:lnSpc>
              <a:spcBef>
                <a:spcPts val="1200"/>
              </a:spcBef>
            </a:pPr>
            <a:r>
              <a:rPr lang="zh-CN" altLang="en-US" dirty="0" smtClean="0">
                <a:latin typeface="Times New Roman" pitchFamily="18" charset="0"/>
              </a:rPr>
              <a:t>所</a:t>
            </a:r>
            <a:r>
              <a:rPr lang="zh-CN" altLang="en-US" dirty="0">
                <a:latin typeface="Times New Roman" pitchFamily="18" charset="0"/>
              </a:rPr>
              <a:t>推出的结论是没有包含在前提内容中</a:t>
            </a:r>
            <a:r>
              <a:rPr lang="zh-CN" altLang="en-US" dirty="0" smtClean="0">
                <a:latin typeface="Times New Roman" pitchFamily="18" charset="0"/>
              </a:rPr>
              <a:t>的</a:t>
            </a:r>
            <a:endParaRPr lang="en-US" altLang="zh-CN" dirty="0" smtClean="0">
              <a:latin typeface="Times New Roman" pitchFamily="18" charset="0"/>
            </a:endParaRPr>
          </a:p>
          <a:p>
            <a:pPr marL="1409700" lvl="2" indent="-360000">
              <a:lnSpc>
                <a:spcPct val="120000"/>
              </a:lnSpc>
              <a:spcBef>
                <a:spcPts val="1200"/>
              </a:spcBef>
            </a:pPr>
            <a:r>
              <a:rPr lang="zh-CN" altLang="en-US" b="1" dirty="0">
                <a:solidFill>
                  <a:srgbClr val="FF0000"/>
                </a:solidFill>
              </a:rPr>
              <a:t>增殖新知识的</a:t>
            </a:r>
            <a:r>
              <a:rPr lang="zh-CN" altLang="en-US" b="1" dirty="0" smtClean="0">
                <a:solidFill>
                  <a:srgbClr val="FF0000"/>
                </a:solidFill>
              </a:rPr>
              <a:t>过程：</a:t>
            </a:r>
            <a:r>
              <a:rPr lang="zh-CN" altLang="en-US" dirty="0" smtClean="0"/>
              <a:t>是</a:t>
            </a:r>
            <a:r>
              <a:rPr lang="zh-CN" altLang="en-US" dirty="0" smtClean="0">
                <a:latin typeface="Times New Roman" pitchFamily="18" charset="0"/>
              </a:rPr>
              <a:t>由</a:t>
            </a:r>
            <a:r>
              <a:rPr lang="zh-CN" altLang="en-US" dirty="0">
                <a:latin typeface="Times New Roman" pitchFamily="18" charset="0"/>
              </a:rPr>
              <a:t>个别事物或现象推出一般性知识的</a:t>
            </a:r>
            <a:r>
              <a:rPr lang="zh-CN" altLang="en-US" dirty="0" smtClean="0">
                <a:latin typeface="Times New Roman" pitchFamily="18" charset="0"/>
              </a:rPr>
              <a:t>过程。</a:t>
            </a:r>
            <a:endParaRPr lang="zh-CN" altLang="en-US" dirty="0">
              <a:latin typeface="Times New Roman" pitchFamily="18" charset="0"/>
            </a:endParaRPr>
          </a:p>
        </p:txBody>
      </p:sp>
      <p:sp>
        <p:nvSpPr>
          <p:cNvPr id="6" name="Rectangle 2"/>
          <p:cNvSpPr>
            <a:spLocks noGrp="1" noChangeArrowheads="1"/>
          </p:cNvSpPr>
          <p:nvPr>
            <p:ph type="title"/>
          </p:nvPr>
        </p:nvSpPr>
        <p:spPr>
          <a:xfrm>
            <a:off x="457200" y="144016"/>
            <a:ext cx="8229600" cy="908720"/>
          </a:xfrm>
        </p:spPr>
        <p:txBody>
          <a:bodyPr/>
          <a:lstStyle/>
          <a:p>
            <a:pPr marL="762000" indent="-762000"/>
            <a:r>
              <a:rPr lang="zh-CN" altLang="en-US" sz="4000" b="1" dirty="0" smtClean="0">
                <a:latin typeface="Times New Roman" pitchFamily="18" charset="0"/>
              </a:rPr>
              <a:t>推理</a:t>
            </a:r>
            <a:r>
              <a:rPr lang="zh-CN" altLang="en-US" sz="4000" b="1" dirty="0">
                <a:latin typeface="Times New Roman" pitchFamily="18" charset="0"/>
              </a:rPr>
              <a:t>方法及其</a:t>
            </a:r>
            <a:r>
              <a:rPr lang="zh-CN" altLang="en-US" sz="4000" b="1" dirty="0" smtClean="0">
                <a:latin typeface="Times New Roman" pitchFamily="18" charset="0"/>
              </a:rPr>
              <a:t>分类</a:t>
            </a:r>
            <a:endParaRPr lang="en-US" altLang="zh-CN" sz="3200" b="1" dirty="0">
              <a:latin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Rectangle 3"/>
          <p:cNvSpPr>
            <a:spLocks noGrp="1" noChangeArrowheads="1"/>
          </p:cNvSpPr>
          <p:nvPr>
            <p:ph type="body" idx="1"/>
          </p:nvPr>
        </p:nvSpPr>
        <p:spPr>
          <a:xfrm>
            <a:off x="179388" y="1268413"/>
            <a:ext cx="8785225" cy="5400675"/>
          </a:xfrm>
        </p:spPr>
        <p:txBody>
          <a:bodyPr/>
          <a:lstStyle/>
          <a:p>
            <a:pPr marL="400050" lvl="1" indent="0">
              <a:lnSpc>
                <a:spcPct val="120000"/>
              </a:lnSpc>
              <a:spcBef>
                <a:spcPts val="1200"/>
              </a:spcBef>
              <a:buNone/>
            </a:pPr>
            <a:r>
              <a:rPr lang="zh-CN" altLang="en-US" sz="2200" b="1" dirty="0" smtClean="0">
                <a:solidFill>
                  <a:srgbClr val="006600"/>
                </a:solidFill>
                <a:latin typeface="Times New Roman" pitchFamily="18" charset="0"/>
              </a:rPr>
              <a:t>王万森编著，人工智能原理及其应用</a:t>
            </a:r>
            <a:endParaRPr lang="en-US" altLang="zh-CN" sz="2200" b="1" dirty="0" smtClean="0">
              <a:solidFill>
                <a:srgbClr val="006600"/>
              </a:solidFill>
              <a:latin typeface="Times New Roman" pitchFamily="18" charset="0"/>
            </a:endParaRPr>
          </a:p>
          <a:p>
            <a:pPr marL="400050" lvl="1" indent="0">
              <a:lnSpc>
                <a:spcPct val="120000"/>
              </a:lnSpc>
              <a:spcBef>
                <a:spcPts val="1200"/>
              </a:spcBef>
              <a:buNone/>
            </a:pPr>
            <a:r>
              <a:rPr lang="en-US" altLang="zh-CN" sz="2200" dirty="0" smtClean="0">
                <a:solidFill>
                  <a:srgbClr val="006600"/>
                </a:solidFill>
              </a:rPr>
              <a:t> Stuart J. Russell and Peter </a:t>
            </a:r>
            <a:r>
              <a:rPr lang="en-US" altLang="zh-CN" sz="2200" dirty="0" err="1" smtClean="0">
                <a:solidFill>
                  <a:srgbClr val="006600"/>
                </a:solidFill>
              </a:rPr>
              <a:t>Norvig</a:t>
            </a:r>
            <a:r>
              <a:rPr lang="en-US" altLang="zh-CN" sz="2200" dirty="0" smtClean="0">
                <a:solidFill>
                  <a:srgbClr val="006600"/>
                </a:solidFill>
              </a:rPr>
              <a:t> . Artificial intelligence: a modern approach</a:t>
            </a:r>
          </a:p>
          <a:p>
            <a:pPr marL="400050" lvl="1" indent="0">
              <a:lnSpc>
                <a:spcPct val="120000"/>
              </a:lnSpc>
              <a:spcBef>
                <a:spcPts val="1200"/>
              </a:spcBef>
              <a:buNone/>
            </a:pPr>
            <a:r>
              <a:rPr lang="zh-CN" altLang="en-US" sz="2200" b="1" dirty="0" smtClean="0">
                <a:solidFill>
                  <a:srgbClr val="006600"/>
                </a:solidFill>
                <a:latin typeface="Times New Roman" pitchFamily="18" charset="0"/>
              </a:rPr>
              <a:t> </a:t>
            </a:r>
            <a:endParaRPr lang="en-US" altLang="zh-CN" sz="2200" b="0" dirty="0">
              <a:latin typeface="Times New Roman" pitchFamily="18" charset="0"/>
            </a:endParaRPr>
          </a:p>
        </p:txBody>
      </p:sp>
      <p:sp>
        <p:nvSpPr>
          <p:cNvPr id="6" name="Rectangle 2"/>
          <p:cNvSpPr txBox="1">
            <a:spLocks noChangeArrowheads="1"/>
          </p:cNvSpPr>
          <p:nvPr/>
        </p:nvSpPr>
        <p:spPr bwMode="auto">
          <a:xfrm>
            <a:off x="468313" y="116632"/>
            <a:ext cx="8229600" cy="908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000">
                <a:solidFill>
                  <a:schemeClr val="accent2"/>
                </a:solidFill>
                <a:latin typeface="Times New Roman" pitchFamily="18" charset="0"/>
                <a:ea typeface="方正姚体" pitchFamily="2" charset="-122"/>
                <a:cs typeface="Times New Roman" pitchFamily="18" charset="0"/>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dirty="0" smtClean="0"/>
              <a:t>参考教材</a:t>
            </a:r>
            <a:endParaRPr lang="zh-CN" altLang="en-US" sz="3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type="body" idx="1"/>
          </p:nvPr>
        </p:nvSpPr>
        <p:spPr>
          <a:xfrm>
            <a:off x="323528" y="1268760"/>
            <a:ext cx="8244408" cy="5400675"/>
          </a:xfrm>
        </p:spPr>
        <p:txBody>
          <a:bodyPr/>
          <a:lstStyle/>
          <a:p>
            <a:pPr marL="609600" indent="-360000">
              <a:spcBef>
                <a:spcPts val="1800"/>
              </a:spcBef>
            </a:pPr>
            <a:r>
              <a:rPr lang="zh-CN" altLang="en-US" b="1" dirty="0" smtClean="0">
                <a:solidFill>
                  <a:srgbClr val="A50021"/>
                </a:solidFill>
                <a:latin typeface="Times New Roman" pitchFamily="18" charset="0"/>
              </a:rPr>
              <a:t>按</a:t>
            </a:r>
            <a:r>
              <a:rPr lang="zh-CN" altLang="en-US" b="1" dirty="0">
                <a:solidFill>
                  <a:srgbClr val="A50021"/>
                </a:solidFill>
                <a:latin typeface="Times New Roman" pitchFamily="18" charset="0"/>
              </a:rPr>
              <a:t>所用知识的确定性分类</a:t>
            </a:r>
          </a:p>
          <a:p>
            <a:pPr marL="630600" lvl="1" indent="0">
              <a:spcBef>
                <a:spcPts val="1800"/>
              </a:spcBef>
              <a:buNone/>
            </a:pPr>
            <a:r>
              <a:rPr lang="zh-CN" altLang="en-US" b="1" dirty="0" smtClean="0">
                <a:solidFill>
                  <a:srgbClr val="0000CC"/>
                </a:solidFill>
                <a:latin typeface="Times New Roman" pitchFamily="18" charset="0"/>
              </a:rPr>
              <a:t>           确定性</a:t>
            </a:r>
            <a:r>
              <a:rPr lang="zh-CN" altLang="en-US" b="1" dirty="0">
                <a:solidFill>
                  <a:srgbClr val="0000CC"/>
                </a:solidFill>
                <a:latin typeface="Times New Roman" pitchFamily="18" charset="0"/>
              </a:rPr>
              <a:t>推理 </a:t>
            </a:r>
            <a:r>
              <a:rPr lang="en-US" altLang="zh-CN" b="1" dirty="0">
                <a:solidFill>
                  <a:srgbClr val="0000CC"/>
                </a:solidFill>
                <a:latin typeface="Times New Roman" pitchFamily="18" charset="0"/>
              </a:rPr>
              <a:t>vs. </a:t>
            </a:r>
            <a:r>
              <a:rPr lang="zh-CN" altLang="en-US" b="1" dirty="0">
                <a:solidFill>
                  <a:srgbClr val="0000CC"/>
                </a:solidFill>
                <a:latin typeface="Times New Roman" pitchFamily="18" charset="0"/>
              </a:rPr>
              <a:t>不确定性推理</a:t>
            </a:r>
          </a:p>
          <a:p>
            <a:pPr marL="609600" indent="-360000">
              <a:spcBef>
                <a:spcPts val="1800"/>
              </a:spcBef>
            </a:pPr>
            <a:r>
              <a:rPr lang="zh-CN" altLang="en-US" b="1" dirty="0" smtClean="0">
                <a:solidFill>
                  <a:srgbClr val="A50021"/>
                </a:solidFill>
                <a:latin typeface="Times New Roman" pitchFamily="18" charset="0"/>
              </a:rPr>
              <a:t>按</a:t>
            </a:r>
            <a:r>
              <a:rPr lang="zh-CN" altLang="en-US" b="1" dirty="0">
                <a:solidFill>
                  <a:srgbClr val="A50021"/>
                </a:solidFill>
                <a:latin typeface="Times New Roman" pitchFamily="18" charset="0"/>
              </a:rPr>
              <a:t>推理过程的单调性分类</a:t>
            </a:r>
          </a:p>
          <a:p>
            <a:pPr marL="630600" lvl="1" indent="0">
              <a:spcBef>
                <a:spcPts val="1800"/>
              </a:spcBef>
              <a:buNone/>
            </a:pPr>
            <a:r>
              <a:rPr lang="zh-CN" altLang="en-US" b="1" dirty="0" smtClean="0">
                <a:solidFill>
                  <a:srgbClr val="0000CC"/>
                </a:solidFill>
                <a:latin typeface="Times New Roman" pitchFamily="18" charset="0"/>
              </a:rPr>
              <a:t>          单调推理 </a:t>
            </a:r>
            <a:r>
              <a:rPr lang="en-US" altLang="zh-CN" b="1" dirty="0">
                <a:solidFill>
                  <a:srgbClr val="0000CC"/>
                </a:solidFill>
                <a:latin typeface="Times New Roman" pitchFamily="18" charset="0"/>
              </a:rPr>
              <a:t>vs. </a:t>
            </a:r>
            <a:r>
              <a:rPr lang="zh-CN" altLang="en-US" b="1" dirty="0">
                <a:solidFill>
                  <a:srgbClr val="0000CC"/>
                </a:solidFill>
                <a:latin typeface="Times New Roman" pitchFamily="18" charset="0"/>
              </a:rPr>
              <a:t>非单调推理</a:t>
            </a:r>
          </a:p>
          <a:p>
            <a:pPr marL="990600" lvl="1" indent="-360000">
              <a:spcBef>
                <a:spcPts val="1800"/>
              </a:spcBef>
            </a:pPr>
            <a:r>
              <a:rPr lang="zh-CN" altLang="en-US" b="1" dirty="0">
                <a:solidFill>
                  <a:srgbClr val="00B050"/>
                </a:solidFill>
                <a:latin typeface="Times New Roman" pitchFamily="18" charset="0"/>
              </a:rPr>
              <a:t>单调：不会由于新知识的加入否定前面的</a:t>
            </a:r>
            <a:r>
              <a:rPr lang="zh-CN" altLang="en-US" b="1" dirty="0" smtClean="0">
                <a:solidFill>
                  <a:srgbClr val="00B050"/>
                </a:solidFill>
                <a:latin typeface="Times New Roman" pitchFamily="18" charset="0"/>
              </a:rPr>
              <a:t>结论  </a:t>
            </a:r>
            <a:r>
              <a:rPr lang="en-US" altLang="zh-CN" b="1" dirty="0" smtClean="0">
                <a:solidFill>
                  <a:srgbClr val="00B050"/>
                </a:solidFill>
                <a:latin typeface="Times New Roman" pitchFamily="18" charset="0"/>
              </a:rPr>
              <a:t>(</a:t>
            </a:r>
            <a:r>
              <a:rPr lang="zh-CN" altLang="en-US" b="1" dirty="0" smtClean="0">
                <a:solidFill>
                  <a:srgbClr val="00B050"/>
                </a:solidFill>
                <a:latin typeface="Times New Roman" pitchFamily="18" charset="0"/>
              </a:rPr>
              <a:t>不能</a:t>
            </a:r>
            <a:r>
              <a:rPr lang="zh-CN" altLang="en-US" b="1" dirty="0">
                <a:solidFill>
                  <a:srgbClr val="00B050"/>
                </a:solidFill>
                <a:latin typeface="Times New Roman" pitchFamily="18" charset="0"/>
              </a:rPr>
              <a:t>取消原有的</a:t>
            </a:r>
            <a:r>
              <a:rPr lang="zh-CN" altLang="en-US" b="1" dirty="0" smtClean="0">
                <a:solidFill>
                  <a:srgbClr val="00B050"/>
                </a:solidFill>
                <a:latin typeface="Times New Roman" pitchFamily="18" charset="0"/>
              </a:rPr>
              <a:t>结论</a:t>
            </a:r>
            <a:r>
              <a:rPr lang="en-US" altLang="zh-CN" b="1" dirty="0" smtClean="0">
                <a:solidFill>
                  <a:srgbClr val="00B050"/>
                </a:solidFill>
                <a:latin typeface="Times New Roman" pitchFamily="18" charset="0"/>
              </a:rPr>
              <a:t>) </a:t>
            </a:r>
          </a:p>
          <a:p>
            <a:pPr marL="990600" lvl="1" indent="-360000">
              <a:spcBef>
                <a:spcPts val="1800"/>
              </a:spcBef>
            </a:pPr>
            <a:r>
              <a:rPr lang="zh-CN" altLang="en-US" b="1" dirty="0" smtClean="0">
                <a:solidFill>
                  <a:srgbClr val="00B050"/>
                </a:solidFill>
                <a:latin typeface="Times New Roman" pitchFamily="18" charset="0"/>
              </a:rPr>
              <a:t>非</a:t>
            </a:r>
            <a:r>
              <a:rPr lang="zh-CN" altLang="en-US" b="1" dirty="0">
                <a:solidFill>
                  <a:srgbClr val="00B050"/>
                </a:solidFill>
                <a:latin typeface="Times New Roman" pitchFamily="18" charset="0"/>
              </a:rPr>
              <a:t>单调：知识不完全情况下，某些新知识的加入会否定前面的</a:t>
            </a:r>
            <a:r>
              <a:rPr lang="zh-CN" altLang="en-US" b="1" dirty="0" smtClean="0">
                <a:solidFill>
                  <a:srgbClr val="00B050"/>
                </a:solidFill>
                <a:latin typeface="Times New Roman" pitchFamily="18" charset="0"/>
              </a:rPr>
              <a:t>结论</a:t>
            </a:r>
            <a:endParaRPr lang="zh-CN" altLang="en-US" b="1" dirty="0">
              <a:solidFill>
                <a:srgbClr val="00B050"/>
              </a:solidFill>
              <a:latin typeface="Times New Roman" pitchFamily="18" charset="0"/>
            </a:endParaRPr>
          </a:p>
        </p:txBody>
      </p:sp>
      <p:sp>
        <p:nvSpPr>
          <p:cNvPr id="6" name="Rectangle 2"/>
          <p:cNvSpPr>
            <a:spLocks noGrp="1" noChangeArrowheads="1"/>
          </p:cNvSpPr>
          <p:nvPr>
            <p:ph type="title"/>
          </p:nvPr>
        </p:nvSpPr>
        <p:spPr>
          <a:xfrm>
            <a:off x="457200" y="144016"/>
            <a:ext cx="8229600" cy="908720"/>
          </a:xfrm>
        </p:spPr>
        <p:txBody>
          <a:bodyPr/>
          <a:lstStyle/>
          <a:p>
            <a:pPr marL="762000" indent="-762000"/>
            <a:r>
              <a:rPr lang="zh-CN" altLang="en-US" sz="4000" b="1" dirty="0" smtClean="0">
                <a:latin typeface="Times New Roman" pitchFamily="18" charset="0"/>
              </a:rPr>
              <a:t>推理</a:t>
            </a:r>
            <a:r>
              <a:rPr lang="zh-CN" altLang="en-US" sz="4000" b="1" dirty="0">
                <a:latin typeface="Times New Roman" pitchFamily="18" charset="0"/>
              </a:rPr>
              <a:t>方法及其</a:t>
            </a:r>
            <a:r>
              <a:rPr lang="zh-CN" altLang="en-US" sz="4000" b="1" dirty="0" smtClean="0">
                <a:latin typeface="Times New Roman" pitchFamily="18" charset="0"/>
              </a:rPr>
              <a:t>分类</a:t>
            </a:r>
            <a:endParaRPr lang="en-US" altLang="zh-CN" sz="3200" b="1" dirty="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17433</TotalTime>
  <Words>10713</Words>
  <Application>Microsoft Office PowerPoint</Application>
  <PresentationFormat>全屏显示(4:3)</PresentationFormat>
  <Paragraphs>947</Paragraphs>
  <Slides>80</Slides>
  <Notes>80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2" baseType="lpstr">
      <vt:lpstr>默认设计模板</vt:lpstr>
      <vt:lpstr>公式</vt:lpstr>
      <vt:lpstr>人工智能</vt:lpstr>
      <vt:lpstr>本章内容</vt:lpstr>
      <vt:lpstr>本章内容</vt:lpstr>
      <vt:lpstr>什么是推理</vt:lpstr>
      <vt:lpstr>推理方法及其分类</vt:lpstr>
      <vt:lpstr>推理方法及其分类</vt:lpstr>
      <vt:lpstr>推理方法及其分类</vt:lpstr>
      <vt:lpstr>推理方法及其分类</vt:lpstr>
      <vt:lpstr>推理方法及其分类</vt:lpstr>
      <vt:lpstr>推理的控制策略及其分类</vt:lpstr>
      <vt:lpstr>正向推理</vt:lpstr>
      <vt:lpstr>逆向推理</vt:lpstr>
      <vt:lpstr>混合推理</vt:lpstr>
      <vt:lpstr>本章内容</vt:lpstr>
      <vt:lpstr>谓词公式的解释（语义）</vt:lpstr>
      <vt:lpstr>谓词公式的解释（语义）</vt:lpstr>
      <vt:lpstr>谓词公式的解释（语义）</vt:lpstr>
      <vt:lpstr>谓词公式的解释（语义）</vt:lpstr>
      <vt:lpstr>谓词公式的解释（语义）</vt:lpstr>
      <vt:lpstr>谓词公式的解释（语义）</vt:lpstr>
      <vt:lpstr>谓词公式的永真性和可满足性</vt:lpstr>
      <vt:lpstr>谓词公式的等价性</vt:lpstr>
      <vt:lpstr>常用的等价式</vt:lpstr>
      <vt:lpstr>谓词公式的永真蕴含式</vt:lpstr>
      <vt:lpstr>谓词公式的范式</vt:lpstr>
      <vt:lpstr>置换</vt:lpstr>
      <vt:lpstr>幻灯片 27</vt:lpstr>
      <vt:lpstr>合一</vt:lpstr>
      <vt:lpstr>本章内容</vt:lpstr>
      <vt:lpstr>自然演绎推理</vt:lpstr>
      <vt:lpstr>机器自动推理</vt:lpstr>
      <vt:lpstr>归结演绎推理</vt:lpstr>
      <vt:lpstr>机器自动推理</vt:lpstr>
      <vt:lpstr>子句和子句集</vt:lpstr>
      <vt:lpstr>子句集的化简</vt:lpstr>
      <vt:lpstr>子句集的化简</vt:lpstr>
      <vt:lpstr>子句集的化简</vt:lpstr>
      <vt:lpstr>子句集的化简</vt:lpstr>
      <vt:lpstr>子句集的化简</vt:lpstr>
      <vt:lpstr>子句集的化简</vt:lpstr>
      <vt:lpstr>练习：子句集化简</vt:lpstr>
      <vt:lpstr>练习：子句集化简</vt:lpstr>
      <vt:lpstr>子句集的应用</vt:lpstr>
      <vt:lpstr>鲁滨逊归结原理--基本思想</vt:lpstr>
      <vt:lpstr>鲁滨逊归结原理--命题逻辑的归结</vt:lpstr>
      <vt:lpstr>鲁滨逊归结原理--命题逻辑的归结</vt:lpstr>
      <vt:lpstr>鲁滨逊归结原理--命题逻辑的归结</vt:lpstr>
      <vt:lpstr>鲁滨逊归结原理--命题逻辑的归结</vt:lpstr>
      <vt:lpstr>鲁滨逊归结原理--命题逻辑的归结</vt:lpstr>
      <vt:lpstr>鲁滨逊归结原理--命题逻辑的归结</vt:lpstr>
      <vt:lpstr>幻灯片 51</vt:lpstr>
      <vt:lpstr>幻灯片 52</vt:lpstr>
      <vt:lpstr>幻灯片 53</vt:lpstr>
      <vt:lpstr>幻灯片 54</vt:lpstr>
      <vt:lpstr>幻灯片 55</vt:lpstr>
      <vt:lpstr>幻灯片 56</vt:lpstr>
      <vt:lpstr>幻灯片 57</vt:lpstr>
      <vt:lpstr>幻灯片 58</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归结演绎推理的归结策略</vt:lpstr>
      <vt:lpstr>今日课程总结</vt:lpstr>
      <vt:lpstr>Terminology</vt:lpstr>
      <vt:lpstr>幻灯片 79</vt:lpstr>
      <vt:lpstr>幻灯片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王万森</dc:creator>
  <cp:lastModifiedBy>Ping</cp:lastModifiedBy>
  <cp:revision>576</cp:revision>
  <dcterms:created xsi:type="dcterms:W3CDTF">2003-02-25T12:03:31Z</dcterms:created>
  <dcterms:modified xsi:type="dcterms:W3CDTF">2016-10-18T10:25:03Z</dcterms:modified>
</cp:coreProperties>
</file>