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70" r:id="rId7"/>
    <p:sldId id="288" r:id="rId8"/>
    <p:sldId id="308" r:id="rId9"/>
    <p:sldId id="307" r:id="rId10"/>
    <p:sldId id="329" r:id="rId11"/>
    <p:sldId id="260" r:id="rId12"/>
    <p:sldId id="289" r:id="rId13"/>
    <p:sldId id="265" r:id="rId14"/>
    <p:sldId id="261" r:id="rId15"/>
    <p:sldId id="263" r:id="rId16"/>
    <p:sldId id="262" r:id="rId17"/>
    <p:sldId id="267" r:id="rId18"/>
    <p:sldId id="281" r:id="rId19"/>
    <p:sldId id="313" r:id="rId20"/>
    <p:sldId id="332" r:id="rId21"/>
    <p:sldId id="349" r:id="rId22"/>
    <p:sldId id="266" r:id="rId23"/>
    <p:sldId id="280" r:id="rId24"/>
    <p:sldId id="282" r:id="rId25"/>
    <p:sldId id="362" r:id="rId26"/>
    <p:sldId id="284" r:id="rId27"/>
    <p:sldId id="283" r:id="rId28"/>
    <p:sldId id="268" r:id="rId29"/>
    <p:sldId id="350" r:id="rId30"/>
    <p:sldId id="351" r:id="rId31"/>
    <p:sldId id="279" r:id="rId32"/>
    <p:sldId id="352" r:id="rId33"/>
    <p:sldId id="304" r:id="rId34"/>
    <p:sldId id="305" r:id="rId3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Imagem 17" descr="Uma imagem contendo Ícone&#10;&#10;Descrição gerada automaticamen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000" cy="5236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82" y="463306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2" y="1698031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3618" y="489767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1871520" y="6253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34876" y="21974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6731" y="463802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8364" y="503251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524001" y="40715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056246" y="407150"/>
            <a:ext cx="5295113" cy="3938588"/>
          </a:xfrm>
        </p:spPr>
        <p:txBody>
          <a:bodyPr vert="eaVert"/>
          <a:lstStyle/>
          <a:p>
            <a:pPr lvl="0"/>
            <a:r>
              <a:rPr lang="pt-BR" dirty="0"/>
              <a:t>Clique para editar os estilos de texto Mestres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4846" y="355998"/>
            <a:ext cx="6447501" cy="9906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537312"/>
            <a:ext cx="822434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78023" y="4763306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0" y="4763306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1307" y="4763306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Ícone&#10;&#10;Descrição gerada automaticamen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000" cy="5236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6766" y="0"/>
            <a:ext cx="6447501" cy="1369936"/>
          </a:xfrm>
        </p:spPr>
        <p:txBody>
          <a:bodyPr anchor="b"/>
          <a:lstStyle>
            <a:lvl1pPr algn="l">
              <a:defRPr sz="3000" b="0" cap="none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6766" y="136993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7013" y="355998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9665" y="1483520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9141" y="1483520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598804" y="472872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782" y="472872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2088" y="472872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356294"/>
            <a:ext cx="6447501" cy="990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Ícone&#10;&#10;Descrição gerada automaticamen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000" cy="5236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1" y="457200"/>
            <a:ext cx="6447501" cy="99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598804" y="472872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782" y="472872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2088" y="472872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576832" y="4784205"/>
            <a:ext cx="683954" cy="273844"/>
          </a:xfrm>
        </p:spPr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4784205"/>
            <a:ext cx="587069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0116" y="4784205"/>
            <a:ext cx="512504" cy="273844"/>
          </a:xfrm>
        </p:spPr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9601" y="460664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4582" y="1667204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797187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ysClr val="windowText" lastClr="000000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797187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ysClr val="windowText" lastClr="000000"/>
                </a:solidFill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797187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ysClr val="windowText" lastClr="000000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11" name="Imagem 10" descr="Uma imagem contendo Texto&#10;&#10;Descrição gerada automaticamente"/>
          <p:cNvPicPr>
            <a:picLocks noChangeAspect="1"/>
          </p:cNvPicPr>
          <p:nvPr userDrawn="1"/>
        </p:nvPicPr>
        <p:blipFill rotWithShape="1">
          <a:blip r:embed="rId17"/>
          <a:srcRect b="3855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ysClr val="windowText" lastClr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5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Crítica à resolução</a:t>
            </a:r>
            <a:br>
              <a:rPr lang="pt-BR"/>
            </a:br>
            <a:r>
              <a:rPr lang="pt-BR"/>
              <a:t>Nº 4.754 do BACEN 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pt-BR"/>
              <a:t>Luiz Fernando Palin Droubi</a:t>
            </a:r>
            <a:endParaRPr lang="pt-BR"/>
          </a:p>
          <a:p>
            <a:r>
              <a:rPr lang="pt-BR"/>
              <a:t>Carlos Augusto Zilli</a:t>
            </a:r>
            <a:endParaRPr lang="pt-BR"/>
          </a:p>
          <a:p>
            <a:r>
              <a:rPr lang="pt-BR"/>
              <a:t>Norberto Hochheim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r"/>
            <a:r>
              <a:rPr lang="pt-BR" altLang="en-US" sz="2400"/>
              <a:t>ANÁLISE MICRO: O LADO DA OFERTA</a:t>
            </a:r>
            <a:br>
              <a:rPr lang="pt-BR" altLang="en-US" sz="2400"/>
            </a:br>
            <a:r>
              <a:rPr lang="pt-BR" altLang="en-US" sz="2400"/>
              <a:t>Imperfeições do Mercado Imobiliário</a:t>
            </a:r>
            <a:endParaRPr lang="pt-BR" altLang="en-US" sz="2400"/>
          </a:p>
        </p:txBody>
      </p:sp>
      <p:pic>
        <p:nvPicPr>
          <p:cNvPr id="4" name="Espaço Reservado para Conteúdo 3" descr="choque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7775" y="1386205"/>
            <a:ext cx="4204335" cy="291084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2288540" y="4176395"/>
            <a:ext cx="50330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Adaptado de Malpezzi e Wachter (2002, p. 19).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r"/>
            <a:r>
              <a:rPr lang="pt-BR" altLang="en-US">
                <a:sym typeface="+mn-ea"/>
              </a:rPr>
              <a:t>ANÁLISE MICRO: O LADO DA OFERTA</a:t>
            </a:r>
            <a:br>
              <a:rPr lang="pt-BR" altLang="en-US">
                <a:sym typeface="+mn-ea"/>
              </a:rPr>
            </a:br>
            <a:r>
              <a:rPr lang="pt-BR" altLang="en-US">
                <a:sym typeface="+mn-ea"/>
              </a:rPr>
              <a:t>Curvas</a:t>
            </a:r>
            <a:r>
              <a:rPr lang="pt-BR" altLang="en-US"/>
              <a:t> de Oferta em diversos mercados</a:t>
            </a:r>
            <a:endParaRPr lang="pt-BR" altLang="en-US"/>
          </a:p>
        </p:txBody>
      </p:sp>
      <p:pic>
        <p:nvPicPr>
          <p:cNvPr id="4" name="Espaço Reservado para Conteúdo 3" descr="CurvasOfer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7450" y="1346835"/>
            <a:ext cx="4229100" cy="3193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 sz="2400"/>
              <a:t>ANÁLISE MICRO: O LADO DA OFERTA</a:t>
            </a:r>
            <a:br>
              <a:rPr lang="pt-BR" altLang="en-US" sz="2400"/>
            </a:br>
            <a:r>
              <a:rPr lang="pt-BR" altLang="en-US" sz="2400"/>
              <a:t>Formação de Bolhas</a:t>
            </a:r>
            <a:endParaRPr lang="pt-BR" altLang="en-US" sz="2400"/>
          </a:p>
        </p:txBody>
      </p:sp>
      <p:pic>
        <p:nvPicPr>
          <p:cNvPr id="6" name="Espaço Reservado para Conteúdo 5" descr="several_indices_regulatio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4285" y="1223010"/>
            <a:ext cx="4370070" cy="310134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3236595" y="4324985"/>
            <a:ext cx="50444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Li e Malpezzi (2015, p. 3)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r"/>
            <a:r>
              <a:rPr lang="pt-BR" altLang="en-US">
                <a:sym typeface="+mn-ea"/>
              </a:rPr>
              <a:t>ANÁLISE MICRO: O LADO DA OFERTA</a:t>
            </a:r>
            <a:br>
              <a:rPr lang="pt-BR" altLang="en-US">
                <a:sym typeface="+mn-ea"/>
              </a:rPr>
            </a:br>
            <a:r>
              <a:rPr lang="pt-BR" altLang="en-US"/>
              <a:t>Mercados Estáveis (EUA)</a:t>
            </a:r>
            <a:br>
              <a:rPr lang="pt-BR" altLang="en-US"/>
            </a:br>
            <a:endParaRPr lang="pt-BR" altLang="en-US" sz="2400"/>
          </a:p>
        </p:txBody>
      </p:sp>
      <p:pic>
        <p:nvPicPr>
          <p:cNvPr id="4" name="Espaço Reservado para Conteúdo 3" descr="MercadosEstavei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8695" y="1184275"/>
            <a:ext cx="4626610" cy="313118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3291205" y="4198620"/>
            <a:ext cx="25622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Malpezzi (2017, p. 27).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r"/>
            <a:r>
              <a:rPr lang="pt-BR" altLang="en-US" sz="2400">
                <a:sym typeface="+mn-ea"/>
              </a:rPr>
              <a:t>ANÁLISE MICRO: O LADO DA OFERTA</a:t>
            </a:r>
            <a:br>
              <a:rPr lang="pt-BR" altLang="en-US" sz="2400">
                <a:sym typeface="+mn-ea"/>
              </a:rPr>
            </a:br>
            <a:r>
              <a:rPr lang="pt-BR" altLang="en-US" sz="2400"/>
              <a:t>Mercados Voláteis (EUA)</a:t>
            </a:r>
            <a:endParaRPr lang="pt-BR" altLang="en-US" sz="2400"/>
          </a:p>
        </p:txBody>
      </p:sp>
      <p:pic>
        <p:nvPicPr>
          <p:cNvPr id="5" name="Espaço Reservado para Conteúdo 4" descr="MercadosVolatei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0625" y="1241425"/>
            <a:ext cx="4223385" cy="304038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2892425" y="4281805"/>
            <a:ext cx="33591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Malpezzi (2017, p. 28).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 sz="2400"/>
              <a:t>BOLHAS IMOBILIÁRIAS</a:t>
            </a:r>
            <a:br>
              <a:rPr lang="pt-BR" altLang="en-US" sz="2400"/>
            </a:br>
            <a:r>
              <a:rPr lang="pt-BR" altLang="en-US" sz="2400"/>
              <a:t>O fator terra</a:t>
            </a:r>
            <a:endParaRPr lang="pt-BR" altLang="en-US" sz="2400"/>
          </a:p>
        </p:txBody>
      </p:sp>
      <p:pic>
        <p:nvPicPr>
          <p:cNvPr id="4" name="Espaço Reservado para Conteúdo 3" descr="constructionvsh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6205" y="1278255"/>
            <a:ext cx="3926840" cy="291084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3236595" y="4324985"/>
            <a:ext cx="50444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- Gyorku e Malloy (2015)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Espaço Reservado para Conteúdo 5" descr="lan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7615" y="1024890"/>
            <a:ext cx="4287520" cy="32124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r"/>
            <a:r>
              <a:rPr lang="pt-BR" altLang="en-US" sz="2400"/>
              <a:t>BOLHAS IMOBILIÁRIAS</a:t>
            </a:r>
            <a:br>
              <a:rPr lang="pt-BR" altLang="en-US" sz="2400"/>
            </a:br>
            <a:r>
              <a:rPr lang="pt-BR" altLang="en-US" sz="2400"/>
              <a:t>O fator terra </a:t>
            </a:r>
            <a:r>
              <a:rPr lang="pt-BR" altLang="en-US" sz="2400">
                <a:sym typeface="+mn-ea"/>
              </a:rPr>
              <a:t>(China)</a:t>
            </a:r>
            <a:endParaRPr lang="pt-BR" altLang="en-US" sz="2400"/>
          </a:p>
        </p:txBody>
      </p:sp>
      <p:sp>
        <p:nvSpPr>
          <p:cNvPr id="5" name="Caixa de Texto 4"/>
          <p:cNvSpPr txBox="1"/>
          <p:nvPr/>
        </p:nvSpPr>
        <p:spPr>
          <a:xfrm>
            <a:off x="3236595" y="4324985"/>
            <a:ext cx="50444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Li e Malpezzi (2015, p. 5)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 descr="externalities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015" y="1017905"/>
            <a:ext cx="4656455" cy="322453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 sz="2400"/>
              <a:t>ASPECTOS REGULATÓRIOS</a:t>
            </a:r>
            <a:br>
              <a:rPr lang="pt-BR" altLang="en-US" sz="2400"/>
            </a:br>
            <a:r>
              <a:rPr lang="pt-BR" altLang="en-US" sz="2400"/>
              <a:t>O custo de regulação</a:t>
            </a:r>
            <a:endParaRPr lang="pt-BR" altLang="en-US" sz="2400"/>
          </a:p>
        </p:txBody>
      </p:sp>
      <p:sp>
        <p:nvSpPr>
          <p:cNvPr id="5" name="Caixa de Texto 4"/>
          <p:cNvSpPr txBox="1"/>
          <p:nvPr/>
        </p:nvSpPr>
        <p:spPr>
          <a:xfrm>
            <a:off x="3051175" y="4242435"/>
            <a:ext cx="36207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Adaptado de Malpezzi (1996, p. 211).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 sz="2400"/>
              <a:t>ASPECTOS REGULATÓRIOS</a:t>
            </a:r>
            <a:br>
              <a:rPr lang="pt-BR" altLang="en-US" sz="2400"/>
            </a:br>
            <a:r>
              <a:rPr lang="pt-BR" altLang="en-US" sz="2400"/>
              <a:t>Excesso de regulação leva a preços mais altos</a:t>
            </a:r>
            <a:endParaRPr lang="pt-BR" altLang="en-US" sz="2400"/>
          </a:p>
        </p:txBody>
      </p:sp>
      <p:pic>
        <p:nvPicPr>
          <p:cNvPr id="4" name="Espaço Reservado para Conteúdo 3" descr="indiceRegulaca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5855" y="1151255"/>
            <a:ext cx="4352925" cy="316103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3564255" y="4279900"/>
            <a:ext cx="20154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Malpezzi (2018)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 sz="2400"/>
              <a:t>ASPECTOS REGULATÓRIOS</a:t>
            </a:r>
            <a:br>
              <a:rPr lang="pt-BR" altLang="en-US" sz="2400"/>
            </a:br>
            <a:r>
              <a:rPr lang="pt-BR" altLang="en-US" sz="2400"/>
              <a:t>Excesso de regulação leva a preços mais altos</a:t>
            </a:r>
            <a:endParaRPr lang="pt-BR" altLang="en-US" sz="2400"/>
          </a:p>
        </p:txBody>
      </p:sp>
      <p:sp>
        <p:nvSpPr>
          <p:cNvPr id="5" name="Caixa de Texto 4"/>
          <p:cNvSpPr txBox="1"/>
          <p:nvPr/>
        </p:nvSpPr>
        <p:spPr>
          <a:xfrm>
            <a:off x="3564255" y="4279900"/>
            <a:ext cx="20154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Malpezzi (2018)</a:t>
            </a:r>
            <a:endParaRPr lang="pt-BR" altLang="en-US">
              <a:solidFill>
                <a:schemeClr val="accent3"/>
              </a:solidFill>
            </a:endParaRPr>
          </a:p>
        </p:txBody>
      </p:sp>
      <p:pic>
        <p:nvPicPr>
          <p:cNvPr id="6" name="Espaço Reservado para Conteúdo 5" descr="indiceRegulacao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6835" y="1228090"/>
            <a:ext cx="426720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INTRODUÇÃO: O MERCADO IMOBILIÁRIO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181735"/>
            <a:ext cx="8224520" cy="3371215"/>
          </a:xfrm>
        </p:spPr>
        <p:txBody>
          <a:bodyPr>
            <a:normAutofit lnSpcReduction="10000"/>
          </a:bodyPr>
          <a:lstStyle/>
          <a:p>
            <a:r>
              <a:rPr lang="pt-BR" i="1"/>
              <a:t>Financial media focus most of their attention on stocks and bonds, but the world’s biggest asset class is actually residential property. </a:t>
            </a:r>
            <a:r>
              <a:rPr lang="pt-BR" b="1" i="1">
                <a:solidFill>
                  <a:srgbClr val="FF0000"/>
                </a:solidFill>
              </a:rPr>
              <a:t>With an estimated value of about $200trn</a:t>
            </a:r>
            <a:r>
              <a:rPr lang="pt-BR" i="1"/>
              <a:t>, homes are collectively worth about three times as much as all publicly traded shares (The Economist, 2019).</a:t>
            </a:r>
            <a:endParaRPr lang="pt-BR" i="1"/>
          </a:p>
          <a:p>
            <a:r>
              <a:rPr lang="pt-BR" i="1"/>
              <a:t>A importância do Mercado Imobiliário:</a:t>
            </a:r>
            <a:endParaRPr lang="pt-BR" i="1"/>
          </a:p>
          <a:p>
            <a:pPr lvl="1"/>
            <a:r>
              <a:rPr lang="pt-BR" i="1"/>
              <a:t>A construção é um setor importante da Economia</a:t>
            </a:r>
            <a:endParaRPr lang="pt-BR" i="1"/>
          </a:p>
          <a:p>
            <a:pPr lvl="2"/>
            <a:r>
              <a:rPr lang="pt-BR" i="1"/>
              <a:t>Apesar de outros setores eventualmente representarem uma fatia maior do PIB</a:t>
            </a:r>
            <a:endParaRPr lang="pt-BR" i="1"/>
          </a:p>
          <a:p>
            <a:pPr lvl="2"/>
            <a:r>
              <a:rPr lang="pt-BR" i="1"/>
              <a:t>O Mercado Imobiliário tem o poder de liderar e puxar outros setores (Malpezzi, 2017)</a:t>
            </a:r>
            <a:endParaRPr lang="pt-BR" i="1"/>
          </a:p>
          <a:p>
            <a:pPr lvl="2"/>
            <a:r>
              <a:rPr lang="pt-BR" i="1"/>
              <a:t>Política Monetária funciona através do Mercado Imobiliário (Stylized fact - Krugman (2014))</a:t>
            </a:r>
            <a:endParaRPr lang="pt-BR" i="1"/>
          </a:p>
          <a:p>
            <a:pPr lvl="1"/>
            <a:r>
              <a:rPr lang="pt-BR" i="1"/>
              <a:t>O principal bem da maioria das famílias é a casa</a:t>
            </a:r>
            <a:endParaRPr lang="pt-BR" i="1"/>
          </a:p>
          <a:p>
            <a:pPr lvl="2"/>
            <a:r>
              <a:rPr lang="pt-BR" i="1"/>
              <a:t>Em alguns países, como os EUA, é comum as famílias hipotecarem o imóvel para o consumo</a:t>
            </a:r>
            <a:endParaRPr lang="pt-BR" i="1"/>
          </a:p>
          <a:p>
            <a:pPr lvl="1"/>
            <a:r>
              <a:rPr lang="pt-BR" i="1"/>
              <a:t>Forte interação do Mercado Imobiliário com o setor bancário</a:t>
            </a:r>
            <a:endParaRPr lang="pt-BR" i="1"/>
          </a:p>
          <a:p>
            <a:pPr marL="914400" lvl="4"/>
            <a:r>
              <a:rPr lang="pt-BR" sz="1050" i="1"/>
              <a:t>Crises bancárias estão quase sempre atreladas à superexposição ao Mercado Imobiliário</a:t>
            </a:r>
            <a:r>
              <a:rPr lang="pt-BR" sz="1050" i="1">
                <a:sym typeface="+mn-ea"/>
              </a:rPr>
              <a:t>(stylized fact)</a:t>
            </a:r>
            <a:endParaRPr lang="pt-BR" sz="1050" i="1"/>
          </a:p>
          <a:p>
            <a:pPr marL="457200" lvl="2"/>
            <a:r>
              <a:rPr lang="pt-BR" sz="1200" i="1"/>
              <a:t>Alocação dos trabalhadores nas regiões mais produtivas da Economia</a:t>
            </a:r>
            <a:r>
              <a:rPr lang="pt-BR" sz="1200" i="1">
                <a:sym typeface="+mn-ea"/>
              </a:rPr>
              <a:t> (CASE; GLAESER; PARKER, 2000, p. 149)</a:t>
            </a:r>
            <a:endParaRPr lang="pt-BR" sz="1200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 sz="2400"/>
              <a:t>ASPECTOS REGULATÓRIOS</a:t>
            </a:r>
            <a:br>
              <a:rPr lang="pt-BR" altLang="en-US" sz="2400"/>
            </a:br>
            <a:r>
              <a:rPr lang="pt-BR" altLang="en-US" sz="2400"/>
              <a:t>Aluguéis em alta, renda em baixa</a:t>
            </a:r>
            <a:endParaRPr lang="pt-BR" altLang="en-US" sz="240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7625" y="1118870"/>
            <a:ext cx="4366260" cy="325945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3597910" y="4303395"/>
            <a:ext cx="27882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The White House (2016)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3090" y="356235"/>
            <a:ext cx="6869430" cy="990600"/>
          </a:xfrm>
        </p:spPr>
        <p:txBody>
          <a:bodyPr>
            <a:normAutofit fontScale="90000"/>
          </a:bodyPr>
          <a:p>
            <a:pPr algn="r"/>
            <a:r>
              <a:rPr lang="pt-BR" altLang="en-US" sz="2665"/>
              <a:t>ASPECTOS REGULATÓRIOS</a:t>
            </a:r>
            <a:br>
              <a:rPr lang="pt-BR" altLang="en-US" sz="2665"/>
            </a:br>
            <a:r>
              <a:rPr lang="pt-BR" altLang="en-US" sz="2665"/>
              <a:t>A necessidade de disseminação de boas práticas </a:t>
            </a:r>
            <a:endParaRPr lang="pt-BR" altLang="en-US" sz="2665"/>
          </a:p>
        </p:txBody>
      </p:sp>
      <p:pic>
        <p:nvPicPr>
          <p:cNvPr id="4" name="Espaço Reservado para Conteúdo 3" descr="HD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8960" y="1351915"/>
            <a:ext cx="3305175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r"/>
            <a:r>
              <a:rPr lang="pt-BR" altLang="en-US" sz="2400"/>
              <a:t>O CERNE DO PROBLEMA</a:t>
            </a:r>
            <a:br>
              <a:rPr lang="pt-BR" altLang="en-US" sz="2400"/>
            </a:br>
            <a:r>
              <a:rPr lang="pt-BR" altLang="en-US" sz="2400"/>
              <a:t>O preço da Terra</a:t>
            </a:r>
            <a:endParaRPr lang="pt-BR" altLang="en-US" sz="24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/>
              <a:t>Davis, Oliner e Pinto (2014):</a:t>
            </a:r>
            <a:endParaRPr lang="pt-BR" altLang="en-US"/>
          </a:p>
          <a:p>
            <a:pPr lvl="1"/>
            <a:r>
              <a:rPr lang="pt-BR" altLang="en-US"/>
              <a:t>Ciclo de preços foi mais acentuado nas regiões onde o preço da terra era menor, a princípio.</a:t>
            </a:r>
            <a:endParaRPr lang="pt-BR" altLang="en-US"/>
          </a:p>
          <a:p>
            <a:pPr lvl="1"/>
            <a:r>
              <a:rPr lang="pt-BR" altLang="en-US"/>
              <a:t>Preço da terra apresentou-se mais volátil do que o preço das residências, especialmente em áreas onde a terra era, a princípio, barata.</a:t>
            </a:r>
            <a:endParaRPr lang="pt-BR" altLang="en-US"/>
          </a:p>
          <a:p>
            <a:pPr lvl="1"/>
            <a:r>
              <a:rPr lang="pt-BR" altLang="en-US"/>
              <a:t>Mudanças no percentual do valor do terreno no preço das propriedades (quota-terreno) mostraram-se bons previsores de mudanças subsequentes do preço das residências: áreas com maiores aumentos de cota-terreno sofreram maiores quedas de preços posteriores.</a:t>
            </a:r>
            <a:endParaRPr lang="pt-BR" altLang="en-US"/>
          </a:p>
          <a:p>
            <a:pPr lvl="1"/>
            <a:r>
              <a:rPr lang="pt-BR" altLang="en-US"/>
              <a:t>Os resultados evidenciam que o conhecimento do valor da terra é importante para a avaliação de risco dos empreendimentos/hipotecas</a:t>
            </a:r>
            <a:endParaRPr lang="pt-BR" altLang="en-US"/>
          </a:p>
          <a:p>
            <a:pPr lvl="1"/>
            <a:r>
              <a:rPr lang="pt-BR" altLang="en-US"/>
              <a:t>Reguladores e atores do mercado imobiliário devem estar atentos a situações que envolvam rápida apreciação do preço da terra em mercados inicialmente de preços baixos</a:t>
            </a:r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r"/>
            <a:r>
              <a:rPr lang="pt-BR" altLang="en-US"/>
              <a:t>O CERNE DO PROBLEMA</a:t>
            </a:r>
            <a:br>
              <a:rPr lang="pt-BR" altLang="en-US"/>
            </a:br>
            <a:r>
              <a:rPr lang="pt-BR" altLang="en-US"/>
              <a:t>Variação por quantis: Preço e Cota da Terra</a:t>
            </a:r>
            <a:endParaRPr lang="pt-BR" altLang="en-US"/>
          </a:p>
        </p:txBody>
      </p:sp>
      <p:pic>
        <p:nvPicPr>
          <p:cNvPr id="4" name="Espaço Reservado para Conteúdo 3" descr="PrecoTerraQuanti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8440" y="1347470"/>
            <a:ext cx="4269105" cy="3018155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7865" y="1403985"/>
            <a:ext cx="4448810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/>
              <a:t>A Resolução do BACEN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pt-BR" altLang="en-US"/>
              <a:t>Resta evidente, portanto, que, diferentemente do cenário em que a Resolução n9 4.271, de 2013, foi editada, </a:t>
            </a:r>
            <a:r>
              <a:rPr lang="pt-BR" altLang="en-US" b="1"/>
              <a:t>atualmente o mercado imobiliário brasileiro dispõe de vastas fontes de informações e de soluções que permitem a adoção de modelos estatísticos de precificação tão confiáveis quanto as avaliações efetuadas por peritos avaliadores</a:t>
            </a:r>
            <a:r>
              <a:rPr lang="pt-BR" altLang="en-US"/>
              <a:t> (grifo nosso, BCB, 2019)</a:t>
            </a:r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20000"/>
          </a:bodyPr>
          <a:p>
            <a:r>
              <a:rPr lang="pt-BR" altLang="en-US"/>
              <a:t>Crucial Advice: Don´t Automate, Participate!</a:t>
            </a:r>
            <a:endParaRPr lang="pt-BR" altLang="en-US"/>
          </a:p>
          <a:p>
            <a:r>
              <a:rPr lang="pt-BR" altLang="en-US"/>
              <a:t>Data science should not be a “spectator sport”; the methodology is effective only if the users participate. Avoid ceding the decision making to the computer output. For example: a) Statistical significance does not imply practical importance, and conversely. b) A model is just that -– just an approximation to reality, hopefully useful but never exact. c) Don’t rely solely on variable selection algorithms to choose your model. d) “Read directions before use” -– make sure you understand what a method really does before employing it (MATLOFF, 2017, 47-48).</a:t>
            </a:r>
            <a:endParaRPr lang="pt-B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/>
              <a:t>O CERNE DO PROBLEMA</a:t>
            </a:r>
            <a:br>
              <a:rPr lang="pt-BR" altLang="en-US"/>
            </a:br>
            <a:r>
              <a:rPr lang="pt-BR" altLang="en-US"/>
              <a:t>O que é preciso?</a:t>
            </a:r>
            <a:endParaRPr lang="pt-BR" alt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Criar índices de preços que possibilitem a separação do valor da terra do valor das benfeitorias.</a:t>
            </a:r>
            <a:endParaRPr lang="pt-BR" altLang="en-US"/>
          </a:p>
          <a:p>
            <a:pPr lvl="1"/>
            <a:r>
              <a:rPr lang="pt-BR" altLang="en-US"/>
              <a:t>O método das vendas repetidas, de Case &amp; Shiller, não permite isto.</a:t>
            </a:r>
            <a:endParaRPr lang="pt-BR" altLang="en-US"/>
          </a:p>
          <a:p>
            <a:pPr lvl="1"/>
            <a:r>
              <a:rPr lang="pt-BR" altLang="en-US"/>
              <a:t>O métoda da estratificação (FIPEZAP) não permite isto.</a:t>
            </a:r>
            <a:endParaRPr lang="pt-BR" altLang="en-US"/>
          </a:p>
          <a:p>
            <a:pPr lvl="1"/>
            <a:r>
              <a:rPr lang="pt-BR" altLang="en-US"/>
              <a:t>Índices baseados em avaliações, como o IGMI, também não permitem isto.</a:t>
            </a:r>
            <a:endParaRPr lang="pt-BR" altLang="en-US"/>
          </a:p>
          <a:p>
            <a:pPr lvl="1"/>
            <a:r>
              <a:rPr lang="pt-BR" altLang="en-US"/>
              <a:t>Índices baseados em modelos hedônicos permitem a separação do valor da terra (EUROSTAT, 2013, p.82).</a:t>
            </a:r>
            <a:endParaRPr lang="pt-BR" altLang="en-US"/>
          </a:p>
          <a:p>
            <a:r>
              <a:rPr lang="pt-BR" altLang="en-US"/>
              <a:t>Criar e </a:t>
            </a:r>
            <a:r>
              <a:rPr lang="pt-BR" altLang="en-US" b="1" u="sng"/>
              <a:t>disponibilizar</a:t>
            </a:r>
            <a:r>
              <a:rPr lang="pt-BR" altLang="en-US"/>
              <a:t> ao público bases de dados que permitam aos avaliadores o acesso aos dados de oferta e transações em diversos períodos de tempo diferentes.</a:t>
            </a:r>
            <a:endParaRPr lang="pt-BR" altLang="en-US"/>
          </a:p>
          <a:p>
            <a:r>
              <a:rPr lang="pt-BR" altLang="en-US"/>
              <a:t>Estudar métodos de avaliação de risco que incluam o fator terra em seus cálculos.</a:t>
            </a:r>
            <a:endParaRPr lang="pt-BR" altLang="en-US"/>
          </a:p>
          <a:p>
            <a:r>
              <a:rPr lang="pt-BR" altLang="en-US"/>
              <a:t>Propagar as melhores práticas regulatórias do Mercado Imobiliário, que permitam uma reposta mais rápida deste mercado aos eventuais choques de demanda.</a:t>
            </a:r>
            <a:endParaRPr lang="pt-B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/>
              <a:t>Enquanto isto...</a:t>
            </a:r>
            <a:br>
              <a:rPr lang="pt-BR" altLang="en-US"/>
            </a:br>
            <a:r>
              <a:rPr lang="pt-BR" altLang="en-US"/>
              <a:t>Como podem os avaliadores serem úteis?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pt-BR" altLang="en-US"/>
              <a:t>Laudos de Precisão</a:t>
            </a:r>
            <a:endParaRPr lang="pt-BR" altLang="en-US"/>
          </a:p>
          <a:p>
            <a:pPr lvl="1"/>
            <a:r>
              <a:rPr lang="pt-BR" altLang="en-US"/>
              <a:t>Método Involutivo</a:t>
            </a:r>
            <a:endParaRPr lang="pt-BR" altLang="en-US"/>
          </a:p>
          <a:p>
            <a:pPr lvl="2"/>
            <a:r>
              <a:rPr lang="pt-BR" altLang="en-US"/>
              <a:t>É possível conhecer o valor da terra a partir do valor dos imóveis</a:t>
            </a:r>
            <a:endParaRPr lang="pt-BR" altLang="en-US"/>
          </a:p>
          <a:p>
            <a:pPr lvl="1"/>
            <a:r>
              <a:rPr lang="pt-BR" altLang="en-US"/>
              <a:t>Método Comparativo</a:t>
            </a:r>
            <a:endParaRPr lang="pt-BR" altLang="en-US"/>
          </a:p>
          <a:p>
            <a:pPr lvl="2"/>
            <a:r>
              <a:rPr lang="pt-BR" altLang="en-US"/>
              <a:t>É possível modelar dados no tempo</a:t>
            </a:r>
            <a:endParaRPr lang="pt-BR" altLang="en-US"/>
          </a:p>
          <a:p>
            <a:pPr lvl="2"/>
            <a:r>
              <a:rPr lang="pt-BR" altLang="en-US"/>
              <a:t>Se os custos de construção são relativamente estáveis...</a:t>
            </a:r>
            <a:endParaRPr lang="pt-BR" altLang="en-US"/>
          </a:p>
          <a:p>
            <a:pPr lvl="2"/>
            <a:r>
              <a:rPr lang="pt-BR" altLang="en-US"/>
              <a:t>Fortes aumentos dos preços dos imóveis estão relacionados ao fator terra, </a:t>
            </a:r>
            <a:r>
              <a:rPr lang="pt-BR" altLang="en-US" b="1" i="1"/>
              <a:t>ceteris paribus</a:t>
            </a:r>
            <a:endParaRPr lang="pt-BR" altLang="en-US" b="1" i="1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p>
            <a:pPr lvl="1"/>
            <a:r>
              <a:rPr lang="pt-BR" altLang="en-US"/>
              <a:t>AVALIAÇÃO EM MASSA</a:t>
            </a:r>
            <a:endParaRPr lang="pt-BR" altLang="en-US"/>
          </a:p>
          <a:p>
            <a:pPr lvl="2"/>
            <a:r>
              <a:rPr lang="pt-BR" altLang="en-US"/>
              <a:t>Modelos Mistos</a:t>
            </a:r>
            <a:endParaRPr lang="pt-BR" altLang="en-US"/>
          </a:p>
          <a:p>
            <a:pPr lvl="2"/>
            <a:r>
              <a:rPr lang="pt-BR" altLang="en-US" i="1"/>
              <a:t>Machine Learning</a:t>
            </a:r>
            <a:r>
              <a:rPr lang="pt-BR" altLang="en-US"/>
              <a:t>?</a:t>
            </a:r>
            <a:endParaRPr lang="pt-BR" altLang="en-US"/>
          </a:p>
          <a:p>
            <a:pPr lvl="3"/>
            <a:r>
              <a:rPr lang="pt-BR" altLang="en-US"/>
              <a:t>Por que não?</a:t>
            </a:r>
            <a:endParaRPr lang="pt-BR" altLang="en-US"/>
          </a:p>
          <a:p>
            <a:pPr lvl="3"/>
            <a:r>
              <a:rPr lang="pt-BR" altLang="en-US"/>
              <a:t>Mas com interação humana!</a:t>
            </a:r>
            <a:endParaRPr lang="pt-BR" altLang="en-US"/>
          </a:p>
          <a:p>
            <a:pPr lvl="1"/>
            <a:r>
              <a:rPr lang="pt-BR" altLang="en-US"/>
              <a:t>ÍNDICES DE PREÇOS</a:t>
            </a:r>
            <a:endParaRPr lang="pt-BR" altLang="en-US"/>
          </a:p>
          <a:p>
            <a:pPr lvl="2"/>
            <a:r>
              <a:rPr lang="pt-BR" altLang="en-US"/>
              <a:t>Com modelos hedônicos</a:t>
            </a:r>
            <a:endParaRPr lang="pt-BR" altLang="en-US"/>
          </a:p>
          <a:p>
            <a:pPr lvl="2"/>
            <a:r>
              <a:rPr lang="pt-BR" altLang="en-US"/>
              <a:t>Com separação do valor da terra do valor das benfeitorias</a:t>
            </a:r>
            <a:endParaRPr lang="pt-B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r"/>
            <a:r>
              <a:rPr lang="pt-BR" altLang="en-US"/>
              <a:t>ASPECTOS REGULATÓRIOS</a:t>
            </a:r>
            <a:br>
              <a:rPr lang="pt-BR" altLang="en-US"/>
            </a:br>
            <a:r>
              <a:rPr lang="pt-BR" altLang="en-US"/>
              <a:t>Excesso de regulação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 excesso de barreiras ao desenvolvimento de projetos residenciais (HDT, 2016, p. 8-9):</a:t>
            </a:r>
            <a:endParaRPr lang="pt-BR" altLang="en-US"/>
          </a:p>
          <a:p>
            <a:pPr lvl="1"/>
            <a:r>
              <a:rPr lang="pt-BR" altLang="en-US"/>
              <a:t>Dificulta o a expansão da população relacionada ao crescimento dos empregos, já que nestas regiões apenas empreendimentos maiores e de mais alto padrão se viabilizam.</a:t>
            </a:r>
            <a:endParaRPr lang="pt-BR" altLang="en-US"/>
          </a:p>
          <a:p>
            <a:pPr lvl="1"/>
            <a:r>
              <a:rPr lang="pt-BR" altLang="en-US"/>
              <a:t>Diminui a taxa de imóveis próprios (</a:t>
            </a:r>
            <a:r>
              <a:rPr lang="pt-BR" altLang="en-US" i="1"/>
              <a:t>homeownership</a:t>
            </a:r>
            <a:r>
              <a:rPr lang="pt-BR" altLang="en-US"/>
              <a:t>), que está no seu nível mais baixo em 50 anos (EUA)</a:t>
            </a:r>
            <a:endParaRPr lang="pt-BR" altLang="en-US"/>
          </a:p>
          <a:p>
            <a:pPr lvl="1"/>
            <a:r>
              <a:rPr lang="pt-BR" altLang="en-US"/>
              <a:t>Aumento dos sem-teto (homelessness) nestas regiões com excesso de barreiras</a:t>
            </a:r>
            <a:endParaRPr lang="pt-BR" altLang="en-US"/>
          </a:p>
          <a:p>
            <a:pPr lvl="1"/>
            <a:r>
              <a:rPr lang="pt-BR" altLang="en-US"/>
              <a:t>Algumas famílias não podem disputar as melhores oportunidades de emprego, o qu exacerba a desigualdade.</a:t>
            </a:r>
            <a:endParaRPr lang="pt-BR" altLang="en-US"/>
          </a:p>
          <a:p>
            <a:pPr lvl="1"/>
            <a:r>
              <a:rPr lang="pt-BR" altLang="en-US"/>
              <a:t>Diminuição da crescimento econômico já que os trabalhadores não conseguem acessar os empregos nestas áreas de maior produtividade.</a:t>
            </a:r>
            <a:endParaRPr lang="pt-BR" altLang="en-US"/>
          </a:p>
          <a:p>
            <a:pPr lvl="1"/>
            <a:r>
              <a:rPr lang="pt-BR" altLang="en-US"/>
              <a:t>Gentrificação</a:t>
            </a:r>
            <a:endParaRPr lang="pt-BR" altLang="en-US"/>
          </a:p>
          <a:p>
            <a:pPr lvl="1"/>
            <a:r>
              <a:rPr lang="pt-BR" altLang="en-US"/>
              <a:t>Mais tempo e energia gastos com transportes</a:t>
            </a:r>
            <a:endParaRPr lang="pt-BR" altLang="en-US"/>
          </a:p>
          <a:p>
            <a:pPr lvl="0"/>
            <a:endParaRPr lang="pt-B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r"/>
            <a:r>
              <a:rPr lang="pt-BR" altLang="en-US"/>
              <a:t>ASPECTOS REGULATÓRIOS</a:t>
            </a:r>
            <a:br>
              <a:rPr lang="pt-BR" altLang="en-US"/>
            </a:br>
            <a:r>
              <a:rPr lang="pt-BR" altLang="en-US"/>
              <a:t>Regulação ótima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 i="1"/>
              <a:t>“Smart Housing Regulation” ajuda a (HDT, 2016, p.10):</a:t>
            </a:r>
            <a:endParaRPr lang="pt-BR" altLang="en-US"/>
          </a:p>
          <a:p>
            <a:pPr lvl="1"/>
            <a:r>
              <a:rPr lang="pt-BR" altLang="en-US"/>
              <a:t>Proteger os próprios proprietários e os valores dos imóveis, enquanto mantém o a moradia acessível (affordability)</a:t>
            </a:r>
            <a:endParaRPr lang="pt-BR" altLang="en-US"/>
          </a:p>
          <a:p>
            <a:pPr lvl="2"/>
            <a:r>
              <a:rPr lang="pt-BR" altLang="en-US"/>
              <a:t>Cidades que fizeram investimentos para atração de moradores e novos negócios, sem que fosse dada maior elasticidade à oferta de imóveis residenciais, viram seus aluguéis subirem e as pessoas fugirem</a:t>
            </a:r>
            <a:endParaRPr lang="pt-BR" altLang="en-US"/>
          </a:p>
          <a:p>
            <a:pPr lvl="2"/>
            <a:r>
              <a:rPr lang="pt-BR" altLang="en-US"/>
              <a:t>Permitindo uma melhor oferta, atrai-se mais moradores, aumenta-se a arrecadação e alivia-se o peso dos impostos da população local</a:t>
            </a:r>
            <a:endParaRPr lang="pt-BR" altLang="en-US"/>
          </a:p>
          <a:p>
            <a:pPr lvl="1"/>
            <a:r>
              <a:rPr lang="pt-BR" altLang="en-US"/>
              <a:t>Competir na Nova Economia</a:t>
            </a:r>
            <a:endParaRPr lang="pt-BR" altLang="en-US"/>
          </a:p>
          <a:p>
            <a:pPr lvl="1"/>
            <a:r>
              <a:rPr lang="pt-BR" altLang="en-US"/>
              <a:t>Otimizar o sistema de transporte </a:t>
            </a:r>
            <a:endParaRPr lang="pt-BR" altLang="en-US"/>
          </a:p>
          <a:p>
            <a:pPr lvl="1"/>
            <a:r>
              <a:rPr lang="pt-BR" altLang="en-US"/>
              <a:t>Aumentar o transporte alternativo (bicicletas)</a:t>
            </a:r>
            <a:endParaRPr lang="pt-BR" altLang="en-US"/>
          </a:p>
          <a:p>
            <a:pPr lvl="1"/>
            <a:r>
              <a:rPr lang="pt-BR" altLang="en-US"/>
              <a:t>Reduz a segregação racial e econômica</a:t>
            </a:r>
            <a:endParaRPr lang="pt-B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/>
              <a:t>ASPECTOS REGULATÓRIOS</a:t>
            </a:r>
            <a:br>
              <a:rPr lang="pt-BR" altLang="en-US"/>
            </a:br>
            <a:r>
              <a:rPr lang="pt-BR" altLang="en-US"/>
              <a:t>A Caixa de Ferramentas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1177369" y="1687174"/>
            <a:ext cx="3139217" cy="2478088"/>
          </a:xfrm>
        </p:spPr>
        <p:txBody>
          <a:bodyPr>
            <a:noAutofit/>
          </a:bodyPr>
          <a:p>
            <a:r>
              <a:rPr lang="pt-BR" altLang="en-US" sz="1200"/>
              <a:t>Estabelecer o desenvolvimento por direito (</a:t>
            </a:r>
            <a:r>
              <a:rPr lang="pt-BR" altLang="en-US" sz="1200" i="1"/>
              <a:t>by-right development</a:t>
            </a:r>
            <a:r>
              <a:rPr lang="pt-BR" altLang="en-US" sz="1200"/>
              <a:t>)</a:t>
            </a:r>
            <a:endParaRPr lang="pt-BR" altLang="en-US" sz="1200"/>
          </a:p>
          <a:p>
            <a:pPr lvl="1"/>
            <a:r>
              <a:rPr lang="pt-BR" altLang="en-US" sz="1200"/>
              <a:t>em locais em que se pretende estimular o crescimento</a:t>
            </a:r>
            <a:endParaRPr lang="pt-BR" altLang="en-US" sz="1200"/>
          </a:p>
          <a:p>
            <a:pPr lvl="1"/>
            <a:r>
              <a:rPr lang="pt-BR" altLang="en-US" sz="1200"/>
              <a:t>com isenção de taxas e longos processos de aprovação</a:t>
            </a:r>
            <a:endParaRPr lang="pt-BR" altLang="en-US" sz="1200"/>
          </a:p>
          <a:p>
            <a:r>
              <a:rPr lang="pt-BR" altLang="en-US" sz="1200"/>
              <a:t>Taxar os lotes baldios ou doá-los para desenvolvimento de projetos sem fins lucrativos</a:t>
            </a:r>
            <a:endParaRPr lang="pt-BR" altLang="en-US" sz="1200"/>
          </a:p>
          <a:p>
            <a:r>
              <a:rPr lang="pt-BR" altLang="en-US" sz="1200"/>
              <a:t>Diminuir a complexidade e tempo necessário para a aprovação de projetos</a:t>
            </a:r>
            <a:endParaRPr lang="pt-BR" altLang="en-US" sz="120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86910" y="1687195"/>
            <a:ext cx="4166870" cy="2478405"/>
          </a:xfrm>
        </p:spPr>
        <p:txBody>
          <a:bodyPr>
            <a:noAutofit/>
          </a:bodyPr>
          <a:p>
            <a:r>
              <a:rPr lang="pt-BR" altLang="en-US" sz="1200">
                <a:sym typeface="+mn-ea"/>
              </a:rPr>
              <a:t>Eliminar exigência de garagens</a:t>
            </a:r>
            <a:endParaRPr lang="pt-BR" altLang="en-US" sz="1200">
              <a:sym typeface="+mn-ea"/>
            </a:endParaRPr>
          </a:p>
          <a:p>
            <a:r>
              <a:rPr lang="pt-BR" altLang="en-US" sz="1200">
                <a:sym typeface="+mn-ea"/>
              </a:rPr>
              <a:t>Permitir maiores adensamentos urbanos residenciais</a:t>
            </a:r>
            <a:endParaRPr lang="pt-BR" altLang="en-US" sz="1200"/>
          </a:p>
          <a:p>
            <a:r>
              <a:rPr lang="pt-BR" altLang="en-US" sz="1200">
                <a:sym typeface="+mn-ea"/>
              </a:rPr>
              <a:t>Permitir unidades acessórias</a:t>
            </a:r>
            <a:endParaRPr lang="pt-BR" altLang="en-US" sz="1200"/>
          </a:p>
          <a:p>
            <a:r>
              <a:rPr lang="pt-BR" altLang="en-US" sz="1200">
                <a:sym typeface="+mn-ea"/>
              </a:rPr>
              <a:t>Estabelecer bônus de densidade</a:t>
            </a:r>
            <a:endParaRPr lang="pt-BR" altLang="en-US" sz="1200"/>
          </a:p>
          <a:p>
            <a:pPr lvl="1"/>
            <a:r>
              <a:rPr lang="pt-BR" altLang="en-US">
                <a:sym typeface="+mn-ea"/>
              </a:rPr>
              <a:t>Desenvolvedor troca a permissão de construir unidades de mercado adicioanis pela construção de residências acessíveis</a:t>
            </a:r>
            <a:endParaRPr lang="pt-BR" altLang="en-US"/>
          </a:p>
          <a:p>
            <a:pPr lvl="0"/>
            <a:r>
              <a:rPr lang="pt-BR" altLang="en-US" sz="1200">
                <a:sym typeface="+mn-ea"/>
              </a:rPr>
              <a:t>Empregar o zoneamento inclusivo</a:t>
            </a:r>
            <a:endParaRPr lang="pt-BR" altLang="en-US" sz="1200"/>
          </a:p>
          <a:p>
            <a:pPr lvl="0"/>
            <a:r>
              <a:rPr lang="pt-BR" altLang="en-US" sz="1200">
                <a:sym typeface="+mn-ea"/>
              </a:rPr>
              <a:t>Incentivos fiscais para a construção de unidades acessívieis (affordable)</a:t>
            </a:r>
            <a:endParaRPr lang="pt-BR" altLang="en-US" sz="1200"/>
          </a:p>
          <a:p>
            <a:pPr lvl="0"/>
            <a:r>
              <a:rPr lang="pt-BR" altLang="en-US" sz="1200">
                <a:sym typeface="+mn-ea"/>
              </a:rPr>
              <a:t>Isenção de taxas</a:t>
            </a:r>
            <a:endParaRPr lang="pt-BR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O MERCADO IMOBILIÁRIO NO BRASIL</a:t>
            </a:r>
            <a:br>
              <a:rPr lang="pt-BR"/>
            </a:br>
            <a:r>
              <a:rPr lang="pt-BR" sz="2400"/>
              <a:t>Aspectos Históricos</a:t>
            </a:r>
            <a:endParaRPr lang="pt-BR" sz="24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624330"/>
            <a:ext cx="8224520" cy="3371215"/>
          </a:xfrm>
        </p:spPr>
        <p:txBody>
          <a:bodyPr>
            <a:normAutofit/>
          </a:bodyPr>
          <a:lstStyle/>
          <a:p>
            <a:r>
              <a:rPr lang="pt-BR" i="1"/>
              <a:t>Durante boa parte do século XX, o Brasil conviveu com altas taxas de inflação</a:t>
            </a:r>
            <a:endParaRPr lang="pt-BR" i="1"/>
          </a:p>
          <a:p>
            <a:pPr lvl="1"/>
            <a:r>
              <a:rPr lang="pt-BR" i="1"/>
              <a:t>A inflação se exacerbava em períodos de baixa conjuntura (Rangel, 2012a)</a:t>
            </a:r>
            <a:endParaRPr lang="pt-BR" i="1"/>
          </a:p>
          <a:p>
            <a:pPr lvl="1"/>
            <a:r>
              <a:rPr lang="pt-BR" i="1"/>
              <a:t>Nestes períodos, com a economia desaquecida, as oportunidades de investimentos eram escassas</a:t>
            </a:r>
            <a:endParaRPr lang="pt-BR" i="1"/>
          </a:p>
          <a:p>
            <a:pPr lvl="2"/>
            <a:r>
              <a:rPr lang="pt-BR" i="1"/>
              <a:t>Falta de oportunidade de investimentos e inflação em alta estimulavam a alocação de capital em patrimônio imobiliário, pela proteção que este provia contra erosão inflacionária (Rangel, 2012b)</a:t>
            </a:r>
            <a:endParaRPr lang="pt-BR" i="1"/>
          </a:p>
          <a:p>
            <a:pPr lvl="2"/>
            <a:r>
              <a:rPr lang="pt-BR" b="1" i="1"/>
              <a:t>Preço da terra se elevava em períodos de baixa conjuntura (Rangel, 2012c)</a:t>
            </a:r>
            <a:endParaRPr lang="pt-BR" b="1" i="1"/>
          </a:p>
          <a:p>
            <a:pPr lvl="2"/>
            <a:r>
              <a:rPr lang="pt-BR" i="1"/>
              <a:t>Crise agrária e urbana</a:t>
            </a:r>
            <a:endParaRPr lang="pt-BR" b="1" i="1"/>
          </a:p>
          <a:p>
            <a:pPr lvl="0"/>
            <a:r>
              <a:rPr lang="pt-BR" sz="1350" i="1"/>
              <a:t>Na atualidade, o problema é parecido</a:t>
            </a:r>
            <a:endParaRPr lang="pt-BR" sz="1350" i="1"/>
          </a:p>
          <a:p>
            <a:pPr lvl="1"/>
            <a:r>
              <a:rPr lang="pt-BR" sz="1200" i="1"/>
              <a:t>A inflação está sob controle (ao menos por enquanto)</a:t>
            </a:r>
            <a:endParaRPr lang="pt-BR" sz="1200" i="1"/>
          </a:p>
          <a:p>
            <a:pPr lvl="1"/>
            <a:r>
              <a:rPr lang="pt-BR" sz="1200" i="1"/>
              <a:t>Mas as taxas de juros são muito baixas</a:t>
            </a:r>
            <a:endParaRPr lang="pt-BR" sz="1200" i="1"/>
          </a:p>
          <a:p>
            <a:pPr lvl="1"/>
            <a:r>
              <a:rPr lang="pt-BR" sz="1200" i="1"/>
              <a:t>E as oportunidades de investimento são poucas (capacidade ociosa)</a:t>
            </a:r>
            <a:r>
              <a:rPr lang="pt-BR" i="1"/>
              <a:t> </a:t>
            </a:r>
            <a:endParaRPr lang="pt-BR"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/>
              <a:t>CONCLUSÕES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/>
              <a:t>Pelo lado da Demanda:</a:t>
            </a:r>
            <a:endParaRPr lang="pt-BR" altLang="en-US"/>
          </a:p>
          <a:p>
            <a:pPr lvl="1"/>
            <a:r>
              <a:rPr lang="pt-BR" altLang="en-US"/>
              <a:t>Com juros em baixa, demanda por imóveis tende a aumentar, especialmente a demanda dos investidores, dado que o desemprego ainda é muito alto.</a:t>
            </a:r>
            <a:endParaRPr lang="pt-BR" altLang="en-US"/>
          </a:p>
          <a:p>
            <a:pPr lvl="1"/>
            <a:r>
              <a:rPr lang="pt-BR" altLang="en-US"/>
              <a:t>Pressão sobre os preços da terra em médio prazo.</a:t>
            </a:r>
            <a:endParaRPr lang="pt-BR" altLang="en-US"/>
          </a:p>
          <a:p>
            <a:pPr lvl="1"/>
            <a:r>
              <a:rPr lang="pt-BR" altLang="en-US"/>
              <a:t>No Brasil, processo pode ser agravado pelo aumento dos custos de construção.</a:t>
            </a:r>
            <a:endParaRPr lang="pt-BR" altLang="en-US"/>
          </a:p>
          <a:p>
            <a:pPr lvl="1"/>
            <a:r>
              <a:rPr lang="pt-BR" altLang="en-US"/>
              <a:t>Famílias não tem renda para absorver a alta dos preços.</a:t>
            </a:r>
            <a:endParaRPr lang="pt-BR" altLang="en-US"/>
          </a:p>
          <a:p>
            <a:pPr lvl="1"/>
            <a:r>
              <a:rPr lang="pt-BR" altLang="en-US"/>
              <a:t>Pode levar a maior precarização de moradias, aumento dos pessoas em situação de rua, etc.</a:t>
            </a:r>
            <a:endParaRPr lang="pt-BR" altLang="en-US"/>
          </a:p>
          <a:p>
            <a:pPr lvl="0"/>
            <a:r>
              <a:rPr lang="pt-BR" altLang="en-US"/>
              <a:t>Pelo lado da Oferta:</a:t>
            </a:r>
            <a:endParaRPr lang="pt-BR" altLang="en-US"/>
          </a:p>
          <a:p>
            <a:pPr lvl="1"/>
            <a:r>
              <a:rPr lang="pt-BR" altLang="en-US"/>
              <a:t>Dificuldades na aprovação de projetos ainda são muitas no Brasil</a:t>
            </a:r>
            <a:endParaRPr lang="pt-BR" altLang="en-US"/>
          </a:p>
          <a:p>
            <a:pPr lvl="1"/>
            <a:r>
              <a:rPr lang="pt-BR" altLang="en-US"/>
              <a:t>A taxação da terra é baixa, o que não estimula o desenvolvimento</a:t>
            </a:r>
            <a:endParaRPr lang="pt-BR" altLang="en-US"/>
          </a:p>
          <a:p>
            <a:pPr lvl="1"/>
            <a:r>
              <a:rPr lang="pt-BR" altLang="en-US"/>
              <a:t>Excesso de informalidade e moradias precárias</a:t>
            </a:r>
            <a:endParaRPr lang="pt-BR" altLang="en-US"/>
          </a:p>
          <a:p>
            <a:pPr lvl="1"/>
            <a:endParaRPr lang="pt-B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/>
              <a:t>CONCLUSÕES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pt-BR" altLang="en-US"/>
              <a:t>Resolução do BACEN não é correta (tecnicamente), além de vir em má hora:</a:t>
            </a:r>
            <a:endParaRPr lang="pt-BR" altLang="en-US"/>
          </a:p>
          <a:p>
            <a:pPr lvl="2"/>
            <a:r>
              <a:rPr lang="pt-BR" altLang="en-US"/>
              <a:t>Modelos de Precificação Automática não são milagrosos</a:t>
            </a:r>
            <a:endParaRPr lang="pt-BR" altLang="en-US"/>
          </a:p>
          <a:p>
            <a:pPr lvl="2"/>
            <a:r>
              <a:rPr lang="pt-BR" altLang="en-US"/>
              <a:t>Índices de Preços de imóveis no Brasil, praticamente inexistentes (os que existem não nos atendem)</a:t>
            </a:r>
            <a:endParaRPr lang="pt-BR" altLang="en-US"/>
          </a:p>
          <a:p>
            <a:pPr lvl="2"/>
            <a:r>
              <a:rPr lang="pt-BR" altLang="en-US"/>
              <a:t>Dúvidas quanto aos dados de registros de imóveis</a:t>
            </a:r>
            <a:endParaRPr lang="pt-BR" altLang="en-US"/>
          </a:p>
          <a:p>
            <a:pPr lvl="2"/>
            <a:r>
              <a:rPr lang="pt-BR" altLang="en-US"/>
              <a:t>Risco Moral</a:t>
            </a:r>
            <a:endParaRPr lang="pt-BR" altLang="en-US"/>
          </a:p>
          <a:p>
            <a:pPr lvl="2"/>
            <a:r>
              <a:rPr lang="pt-BR" altLang="en-US"/>
              <a:t>Demanda pode se aquecer, devido aos juros baixos</a:t>
            </a:r>
            <a:endParaRPr lang="pt-BR" altLang="en-US"/>
          </a:p>
          <a:p>
            <a:pPr lvl="2"/>
            <a:r>
              <a:rPr lang="pt-BR" altLang="en-US"/>
              <a:t>E não cuidamos da oferta</a:t>
            </a:r>
            <a:endParaRPr lang="pt-B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/>
              <a:t>REFERÊNCIAS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pt-BR" altLang="en-US">
                <a:sym typeface="+mn-ea"/>
              </a:rPr>
              <a:t>BRISTOW, Matthew. Brasil e emergentes podem enfrentar problema novo: armadilha de liquidez. Exame, mai. 2020. Disponível em: https://exame.com/economia/brasil-e-emergentes-podem-enfrentar-problema-novo-armadilha-de-liquidez/</a:t>
            </a:r>
            <a:endParaRPr lang="pt-BR" altLang="en-US"/>
          </a:p>
          <a:p>
            <a:r>
              <a:rPr lang="pt-BR" altLang="en-US"/>
              <a:t>GLOBAL house-price index. The Economist, 27 jun. 2019. Disponível em: https://www.economist.com/graphic-detail/2019/06/27/global-house-price-index.</a:t>
            </a:r>
            <a:endParaRPr lang="pt-BR" altLang="en-US"/>
          </a:p>
          <a:p>
            <a:r>
              <a:rPr lang="pt-BR" altLang="en-US"/>
              <a:t>GYOURKO, Joseph; MOLLOY, Raven. Chapter 19 - Regulation and Housing Supply. In: DURANTON, Gilles; HENDERSON, J. Vernon; STRANGE, William C. (Ed.). Handbook of Regional and Urban Economics. [S.l.]: Elsevier, 2015. v. 5. (Handbook of Regional and Urban Economics). P. 1289–1337. </a:t>
            </a:r>
            <a:endParaRPr lang="pt-BR" altLang="en-US"/>
          </a:p>
          <a:p>
            <a:r>
              <a:rPr lang="pt-BR" altLang="en-US"/>
              <a:t>HANDBOOK on Residential Property Prices Indices (RPPIs). In: STATISTICAL OFFICE OF THE EUROPEAN UNION. METHODOLOGIES &amp; Working papers. Luxembourg: Publications Office of the European Union, 2013. P. 179. ISBN 978-92-79-25984-5. DOI: 10.2785/34007. Disponível em: https://www.oecd-ilibrary.org/economics/handbook-on-residential-property-price-indices_9789264197183-en</a:t>
            </a:r>
            <a:endParaRPr lang="pt-BR" altLang="en-US"/>
          </a:p>
          <a:p>
            <a:r>
              <a:rPr lang="pt-BR" altLang="en-US"/>
              <a:t>HOUSE, The White. House Development Toolkit. Washington, D. C., 2016. Disponível em: https://www.whitehouse.gov/sites/whitehouse.gov/files/images/Housing_Development_Toolkit%20f.2.pdf. Acesso em: 18 set. 2020.</a:t>
            </a:r>
            <a:endParaRPr lang="pt-BR" altLang="en-US"/>
          </a:p>
          <a:p>
            <a:r>
              <a:rPr lang="pt-BR" altLang="en-US"/>
              <a:t>HOUSING is at the root of many of the rich world’s problems. The Economist, jan. 2020. Disponível em: https://www.economist.com/special-report/2020/01/16/housing-is-at-the-root-of-many-of-the-rich-worlds-problems</a:t>
            </a:r>
            <a:endParaRPr lang="pt-BR" altLang="en-US"/>
          </a:p>
          <a:p>
            <a:r>
              <a:rPr lang="pt-BR" altLang="en-US"/>
              <a:t>KRUGMAN, Paul. Notes on easy money and inequality. New York Times, 2014. Disponível em: https://krugman.blogs.nytimes.com/2014/10/25/notes-on-easy-money-and-inequality/.</a:t>
            </a:r>
            <a:endParaRPr lang="pt-BR" altLang="en-US"/>
          </a:p>
          <a:p>
            <a:r>
              <a:rPr lang="pt-BR" altLang="en-US"/>
              <a:t>KRUGMAN, Paul. The Case for Permanent Stimulus (Wonkish). New York Times, New York, jul. 2020. Opinion. Disponível em: https://www.nytimes.com/2020/03/07/opinion/the-case-for-permanent-stimulus-wonkish.html.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pt-BR" altLang="en-US"/>
              <a:t>REFERÊNCIAS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413487"/>
            <a:ext cx="8224346" cy="2910580"/>
          </a:xfrm>
        </p:spPr>
        <p:txBody>
          <a:bodyPr>
            <a:noAutofit/>
          </a:bodyPr>
          <a:p>
            <a:r>
              <a:rPr lang="pt-BR" altLang="en-US" sz="1000">
                <a:sym typeface="+mn-ea"/>
              </a:rPr>
              <a:t>LI, Lingxiao; MALPEZZI, Stephen. Housing Supply and Regulation in 35 Chinese Cities. [S.l.], 2015. P. 87.</a:t>
            </a:r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MALPEZZI, Stephen. Housing market regulation, part II: Costs and benefits: How do they mesh? [S.l.]: Rutgers Center for Real Estate, 22 mar. 2018. publisher: Rutgers Business School. Disponível em: https://rutgersrealestate.com/blog-re/howdo-they-mesh/. </a:t>
            </a:r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MALPEZZI, Stephen. Housing Prices, Externalities, and Regulation in U.S. Metropolitan Areas. Journal of Housing Research, American Real Estate Society, v. 7, n. 2, p. 209–241, 1996.</a:t>
            </a:r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MALPEZZI, Stephen. Residential Real Estate in the U.S. Financial Crisis, the Great Recession, and their Aftermath. Taiwan Economic Review, v. 45, n. 1, p. 5–56, mar. 2017c. ISSN 1018-3833.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MALPEZZI, S.; WACHTER, S. The Role of Speculation in Real Estate Cycles.</a:t>
            </a:r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RANGEL, Ignácio. A Inﬂação Brasileira. In: RANGEL, Ignácio. Obras reunidas. Organização: César Benjamin. 3. ed. Rio de Janeiro: Contraponto, 2012a. v. 1, p. 551–679. (Centro Internacional Celso Furtado de Políticas para o Desenvolvimento). </a:t>
            </a:r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RANGEL, Ignácio. A Questão Agrária brasileira. In: IGNÁCIO Rangel: Obras Reunidas. 3. ed. Rio de Janeiro: Contraponto, 2012b. v. 2, p. 23–80. </a:t>
            </a:r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RANGEL, Ignácio. A Questão Agrária e o ciclo longo. In: IGNÁCIO Rangel: Obras Reunidas. 3. ed. Rio de Janeiro: Contraponto, 2012c. v. 2, p. 129–140.</a:t>
            </a:r>
            <a:endParaRPr lang="pt-BR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r"/>
            <a:r>
              <a:rPr lang="pt-BR" altLang="en-US" sz="2400"/>
              <a:t>ANÁLISE MACRO: O LADO DA DEMANDA</a:t>
            </a:r>
            <a:br>
              <a:rPr lang="pt-BR" altLang="en-US" sz="2400"/>
            </a:br>
            <a:r>
              <a:rPr lang="pt-BR" altLang="en-US" sz="2400"/>
              <a:t>Pandemia agravou ainda mais a crise</a:t>
            </a:r>
            <a:endParaRPr lang="pt-BR" altLang="en-US" sz="2400"/>
          </a:p>
        </p:txBody>
      </p:sp>
      <p:pic>
        <p:nvPicPr>
          <p:cNvPr id="4" name="Espaço Reservado para Conteúdo 3" descr="HiatoProdu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9760" y="1537335"/>
            <a:ext cx="5460365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altLang="en-US" sz="2400">
                <a:sym typeface="+mn-ea"/>
              </a:rPr>
              <a:t>ANÁLISE MACRO: O LADO DA DEMANDA</a:t>
            </a:r>
            <a:br>
              <a:rPr lang="pt-BR" altLang="en-US" sz="2400">
                <a:sym typeface="+mn-ea"/>
              </a:rPr>
            </a:br>
            <a:r>
              <a:rPr lang="pt-BR" altLang="en-US" sz="2400">
                <a:sym typeface="+mn-ea"/>
              </a:rPr>
              <a:t>O problema das baixas taxas de juros</a:t>
            </a:r>
            <a:endParaRPr lang="pt-BR" sz="24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624330"/>
            <a:ext cx="8224520" cy="3371215"/>
          </a:xfrm>
        </p:spPr>
        <p:txBody>
          <a:bodyPr>
            <a:normAutofit/>
          </a:bodyPr>
          <a:lstStyle/>
          <a:p>
            <a:r>
              <a:rPr lang="pt-BR" i="1"/>
              <a:t>What this tells us is that</a:t>
            </a:r>
            <a:r>
              <a:rPr lang="pt-BR" b="1" i="1"/>
              <a:t> the bond market</a:t>
            </a:r>
            <a:r>
              <a:rPr lang="pt-BR" i="1"/>
              <a:t> isn’t just pricing in a global recession driven by the coronavirus, but that it </a:t>
            </a:r>
            <a:r>
              <a:rPr lang="pt-BR" b="1" i="1"/>
              <a:t>expects the Fed funds rate to be near zero a lot of the time looking forward.</a:t>
            </a:r>
            <a:r>
              <a:rPr lang="pt-BR" i="1"/>
              <a:t> That is, the market sees a future of</a:t>
            </a:r>
            <a:r>
              <a:rPr lang="pt-BR" b="1" i="1"/>
              <a:t> secular stagnation</a:t>
            </a:r>
            <a:r>
              <a:rPr lang="pt-BR" i="1"/>
              <a:t>, in which the economy is in a </a:t>
            </a:r>
            <a:r>
              <a:rPr lang="pt-BR" b="1" i="1"/>
              <a:t>liquidity trap</a:t>
            </a:r>
            <a:r>
              <a:rPr lang="pt-BR" i="1"/>
              <a:t>, that is, a situation in which monetary policy loses most of its traction, much if not most of the time. We were in a liquidity trap for 8 of the past 12 years; the market now appears to believe that something like this is the new normal. (KRUGMAN, 2020).</a:t>
            </a:r>
            <a:endParaRPr lang="pt-BR" i="1"/>
          </a:p>
          <a:p>
            <a:r>
              <a:rPr lang="pt-BR" i="1"/>
              <a:t>A chamada armadilha de liquidez, quando a política monetária perde força à medida que as taxas de juros se aproximam de zero, atormenta países ricos há anos. O economista e Prêmio Nobel Paul Krugman diz que o problema agora se espalhou para alguns mercados emergentes. (Exame, mai/2020)</a:t>
            </a:r>
            <a:endParaRPr lang="pt-BR" i="1"/>
          </a:p>
          <a:p>
            <a:r>
              <a:rPr lang="pt-BR" i="1"/>
              <a:t>A gravidade da atual  situação econômica no Brasil, as atuais expectativas de inflação, que são benignas, e o teto de gastos, que inviabiliza uma política fiscal expansiva, indicam a manutenção de uma política monetária frouxa</a:t>
            </a:r>
            <a:endParaRPr lang="pt-BR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4493" y="344568"/>
            <a:ext cx="6447501" cy="990600"/>
          </a:xfrm>
        </p:spPr>
        <p:txBody>
          <a:bodyPr>
            <a:normAutofit fontScale="90000"/>
          </a:bodyPr>
          <a:p>
            <a:pPr algn="r"/>
            <a:r>
              <a:rPr lang="pt-BR" altLang="en-US"/>
              <a:t>ANÁLISE MACRO: O LADO DA DEMANDA</a:t>
            </a:r>
            <a:br>
              <a:rPr lang="pt-BR" altLang="en-US"/>
            </a:br>
            <a:r>
              <a:rPr lang="pt-BR" altLang="en-US"/>
              <a:t>Como a taxa de juros afeta o VP dos imóveis</a:t>
            </a:r>
            <a:endParaRPr lang="pt-BR" altLang="en-US"/>
          </a:p>
        </p:txBody>
      </p:sp>
      <p:graphicFrame>
        <p:nvGraphicFramePr>
          <p:cNvPr id="5" name="Espaço Reservado para Conteúdo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676015" y="2057400"/>
          <a:ext cx="1791970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01700" imgH="431800" progId="Equation.KSEE3">
                  <p:embed/>
                </p:oleObj>
              </mc:Choice>
              <mc:Fallback>
                <p:oleObj name="" r:id="rId1" imgW="901700" imgH="431800" progId="Equation.KSEE3">
                  <p:embed/>
                  <p:pic>
                    <p:nvPicPr>
                      <p:cNvPr id="0" name="Imagem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6015" y="2057400"/>
                        <a:ext cx="1791970" cy="85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9375" y="1483360"/>
            <a:ext cx="7175500" cy="573405"/>
          </a:xfrm>
        </p:spPr>
        <p:txBody>
          <a:bodyPr>
            <a:normAutofit/>
          </a:bodyPr>
          <a:p>
            <a:r>
              <a:rPr lang="pt-BR" altLang="en-US"/>
              <a:t>A taxa de juros de longo prazo entra descontando um fluxo de caixa esperado de renda obtida a partir do imóvel  (Malpezzi e Wachter, 2002, p. 14):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  <p:sp>
        <p:nvSpPr>
          <p:cNvPr id="6" name="Espaço Reservado para Conteúdo 2"/>
          <p:cNvSpPr>
            <a:spLocks noGrp="1"/>
          </p:cNvSpPr>
          <p:nvPr/>
        </p:nvSpPr>
        <p:spPr>
          <a:xfrm>
            <a:off x="1464945" y="3044825"/>
            <a:ext cx="7152640" cy="864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35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05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9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9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/>
              <a:t>A simples adição de um termo de expectativa de valorização dos preços dos imóveis no modelo acima pode modelar o processo de formação de uma bolha  (Malpezzi e Wachter, 2002, p. 15):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  <p:graphicFrame>
        <p:nvGraphicFramePr>
          <p:cNvPr id="7" name="Objeto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4940" y="3908425"/>
          <a:ext cx="1382395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711200" imgH="241300" progId="Equation.KSEE3">
                  <p:embed/>
                </p:oleObj>
              </mc:Choice>
              <mc:Fallback>
                <p:oleObj name="" r:id="rId3" imgW="711200" imgH="241300" progId="Equation.KSEE3">
                  <p:embed/>
                  <p:pic>
                    <p:nvPicPr>
                      <p:cNvPr id="0" name="Imagem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4940" y="3908425"/>
                        <a:ext cx="1382395" cy="46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4915" y="3969385"/>
          <a:ext cx="1623695" cy="34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066800" imgH="228600" progId="Equation.KSEE3">
                  <p:embed/>
                </p:oleObj>
              </mc:Choice>
              <mc:Fallback>
                <p:oleObj name="" r:id="rId5" imgW="1066800" imgH="228600" progId="Equation.KSEE3">
                  <p:embed/>
                  <p:pic>
                    <p:nvPicPr>
                      <p:cNvPr id="0" name="Imagem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4915" y="3969385"/>
                        <a:ext cx="1623695" cy="34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r"/>
            <a:r>
              <a:rPr lang="pt-BR" altLang="en-US">
                <a:sym typeface="+mn-ea"/>
              </a:rPr>
              <a:t>ANÁLISE MACRO: O LADO DA DEMANDA</a:t>
            </a:r>
            <a:br>
              <a:rPr lang="pt-BR" altLang="en-US">
                <a:sym typeface="+mn-ea"/>
              </a:rPr>
            </a:br>
            <a:r>
              <a:rPr lang="pt-BR" altLang="en-US"/>
              <a:t>Variação do VP em função da taxa de juros</a:t>
            </a:r>
            <a:endParaRPr lang="pt-BR" altLang="en-US"/>
          </a:p>
        </p:txBody>
      </p:sp>
      <p:pic>
        <p:nvPicPr>
          <p:cNvPr id="6" name="Espaço Reservado para Conteúdo 5" descr="valores-juros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7445" y="1346835"/>
            <a:ext cx="4308475" cy="298323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3655060" y="4330065"/>
            <a:ext cx="18332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Os autores.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395" y="356235"/>
            <a:ext cx="7096125" cy="990600"/>
          </a:xfrm>
        </p:spPr>
        <p:txBody>
          <a:bodyPr>
            <a:normAutofit fontScale="90000"/>
          </a:bodyPr>
          <a:p>
            <a:pPr algn="r"/>
            <a:r>
              <a:rPr lang="pt-BR" altLang="en-US">
                <a:sym typeface="+mn-ea"/>
              </a:rPr>
              <a:t>ANÁLISE MACRO: O LADO DA DEMANDA</a:t>
            </a:r>
            <a:br>
              <a:rPr lang="pt-BR" altLang="en-US">
                <a:sym typeface="+mn-ea"/>
              </a:rPr>
            </a:br>
            <a:r>
              <a:rPr lang="pt-BR" altLang="en-US"/>
              <a:t>Taxas baixas apenas não contam toda a história</a:t>
            </a:r>
            <a:endParaRPr lang="pt-BR" altLang="en-US"/>
          </a:p>
        </p:txBody>
      </p:sp>
      <p:pic>
        <p:nvPicPr>
          <p:cNvPr id="6" name="Espaço Reservado para Conteúdo 5" descr="FluxoHipoteca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5890" y="1209040"/>
            <a:ext cx="3791585" cy="298958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3291205" y="4198620"/>
            <a:ext cx="25622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Malpezzi (2017, p. 27).</a:t>
            </a:r>
            <a:endParaRPr lang="pt-B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395" y="356235"/>
            <a:ext cx="7096125" cy="990600"/>
          </a:xfrm>
        </p:spPr>
        <p:txBody>
          <a:bodyPr>
            <a:normAutofit fontScale="90000"/>
          </a:bodyPr>
          <a:p>
            <a:pPr algn="r"/>
            <a:r>
              <a:rPr lang="pt-BR" altLang="en-US">
                <a:sym typeface="+mn-ea"/>
              </a:rPr>
              <a:t>ANÁLISE MACRO: O LADO DA DEMANDA</a:t>
            </a:r>
            <a:br>
              <a:rPr lang="pt-BR" altLang="en-US">
                <a:sym typeface="+mn-ea"/>
              </a:rPr>
            </a:br>
            <a:r>
              <a:rPr lang="pt-BR" altLang="en-US"/>
              <a:t>Taxas baixas apenas não contam toda a história</a:t>
            </a:r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3291205" y="4198620"/>
            <a:ext cx="25622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accent3"/>
                </a:solidFill>
              </a:rPr>
              <a:t>Fonte – Malpezzi (2017, p. 12).</a:t>
            </a:r>
            <a:endParaRPr lang="pt-BR" altLang="en-US">
              <a:solidFill>
                <a:schemeClr val="accent3"/>
              </a:solidFill>
            </a:endParaRPr>
          </a:p>
        </p:txBody>
      </p:sp>
      <p:pic>
        <p:nvPicPr>
          <p:cNvPr id="4" name="Espaço Reservado para Conteúdo 3" descr="housingbusinesscyc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9460" y="1439545"/>
            <a:ext cx="5085715" cy="2666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2">
      <a:dk1>
        <a:srgbClr val="FFFFFF"/>
      </a:dk1>
      <a:lt1>
        <a:srgbClr val="FFFFFF"/>
      </a:lt1>
      <a:dk2>
        <a:srgbClr val="FFFFFF"/>
      </a:dk2>
      <a:lt2>
        <a:srgbClr val="EBEBEB"/>
      </a:lt2>
      <a:accent1>
        <a:srgbClr val="B0B0B0"/>
      </a:accent1>
      <a:accent2>
        <a:srgbClr val="757575"/>
      </a:accent2>
      <a:accent3>
        <a:srgbClr val="171717"/>
      </a:accent3>
      <a:accent4>
        <a:srgbClr val="CBE4ED"/>
      </a:accent4>
      <a:accent5>
        <a:srgbClr val="5FADC7"/>
      </a:accent5>
      <a:accent6>
        <a:srgbClr val="327A92"/>
      </a:accent6>
      <a:hlink>
        <a:srgbClr val="002060"/>
      </a:hlink>
      <a:folHlink>
        <a:srgbClr val="7030A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14426</Words>
  <Application>WPS Presentation</Application>
  <PresentationFormat>Apresentação na tela (16:9)</PresentationFormat>
  <Paragraphs>246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Liberation Mono</vt:lpstr>
      <vt:lpstr>Facetado</vt:lpstr>
      <vt:lpstr>Equation.KSEE3</vt:lpstr>
      <vt:lpstr>Equation.KSEE3</vt:lpstr>
      <vt:lpstr>Equation.KSEE3</vt:lpstr>
      <vt:lpstr>Crítica à resolução Nº 4.754 do BACEN </vt:lpstr>
      <vt:lpstr>INTRODUÇÃO: O MERCADO IMOBILIÁRIO</vt:lpstr>
      <vt:lpstr>O MERCADO IMOBILIÁRIO NO BRASIL Aspectos Históricos</vt:lpstr>
      <vt:lpstr>ANÁLISE MACRO: O LADO DA DEMANDA Pandemia agravou ainda mais a crise</vt:lpstr>
      <vt:lpstr>ANÁLISE MACRO: O LADO DA DEMANDA O problema das baixas taxas de juros</vt:lpstr>
      <vt:lpstr>ANÁLISE MACRO: O LADO DA DEMANDA Como a taxa de juros afeta o VP dos imóveis</vt:lpstr>
      <vt:lpstr>ANÁLISE MACRO: O LADO DA DEMANDA Variação do VP em função da taxa de juros</vt:lpstr>
      <vt:lpstr>ANÁLISE MACRO: O LADO DA DEMANDA Taxas baixas apenas não contam toda a história</vt:lpstr>
      <vt:lpstr>ANÁLISE MACRO: O LADO DA DEMANDA Taxas baixas apenas não contam toda a história</vt:lpstr>
      <vt:lpstr>ANÁLISE MICRO: O LADO DA OFERTA Imperfeições do Mercado Imobiliário</vt:lpstr>
      <vt:lpstr>ANÁLISE MICRO: O LADO DA OFERTA Curvas de Oferta em diversos mercados</vt:lpstr>
      <vt:lpstr>ANÁLISE MICRO: O LADO DA OFERTA Formação de Bolhas</vt:lpstr>
      <vt:lpstr>ANÁLISE MICRO: O LADO DA OFERTA Mercados Estáveis (EUA) </vt:lpstr>
      <vt:lpstr>ANÁLISE MICRO: O LADO DA OFERTA Mercados Voláteis (EUA)</vt:lpstr>
      <vt:lpstr>BOLHAS IMOBILIÁRIAS O fator terra</vt:lpstr>
      <vt:lpstr>BOLHAS IMOBILIÁRIAS O fator terra (China)</vt:lpstr>
      <vt:lpstr>ASPECTOS REGULATÓRIOS O custo de regulação</vt:lpstr>
      <vt:lpstr>ASPECTOS REGULATÓRIOS Excesso de regulação leva a preços mais altos</vt:lpstr>
      <vt:lpstr>ASPECTOS REGULATÓRIOS Excesso de regulação leva a preços mais altos</vt:lpstr>
      <vt:lpstr>ASPECTOS REGULATÓRIOS Aluguéis em alta, renda em baixa</vt:lpstr>
      <vt:lpstr>ASPECTOS REGULATÓRIOS A necessidade de disseminação de boas práticas </vt:lpstr>
      <vt:lpstr>O CERNE DO PROBLEMA O preço da Terra</vt:lpstr>
      <vt:lpstr>O CERNE DO PROBLEMA Variação por quantis: Preço e Cota da Terra</vt:lpstr>
      <vt:lpstr>PowerPoint 演示文稿</vt:lpstr>
      <vt:lpstr>O CERNE DO PROBLEMA O que é preciso?</vt:lpstr>
      <vt:lpstr>Enquanto isto... Como podem os avaliadores serem úteis?</vt:lpstr>
      <vt:lpstr>ASPECTOS REGULATÓRIOS Excesso de regulação</vt:lpstr>
      <vt:lpstr>ASPECTOS REGULATÓRIOS Regulação ótima</vt:lpstr>
      <vt:lpstr>ASPECTOS REGULATÓRIOS A Caixa de Ferramentas</vt:lpstr>
      <vt:lpstr>CONCLUSÕES</vt:lpstr>
      <vt:lpstr>CONCLUSÕES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Bourbon</dc:creator>
  <cp:lastModifiedBy>droubi</cp:lastModifiedBy>
  <cp:revision>44</cp:revision>
  <dcterms:created xsi:type="dcterms:W3CDTF">2020-11-20T21:10:00Z</dcterms:created>
  <dcterms:modified xsi:type="dcterms:W3CDTF">2020-11-26T22:00:04Z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1046-11.2.0.9747</vt:lpwstr>
  </property>
</Properties>
</file>