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8"/>
  </p:notesMasterIdLst>
  <p:sldIdLst>
    <p:sldId id="451" r:id="rId3"/>
    <p:sldId id="298" r:id="rId4"/>
    <p:sldId id="495" r:id="rId5"/>
    <p:sldId id="456" r:id="rId6"/>
    <p:sldId id="498" r:id="rId7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008000"/>
    <a:srgbClr val="CCECFF"/>
    <a:srgbClr val="800000"/>
    <a:srgbClr val="990000"/>
    <a:srgbClr val="CC6600"/>
    <a:srgbClr val="663300"/>
    <a:srgbClr val="FF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79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B9474-C215-486A-8FD7-2E29BDE2C073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E3666-8513-4B1E-963A-C774E3884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7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200">
                <a:latin typeface="Arial" pitchFamily="34" charset="0"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DA028E-669E-4920-A3A2-CBBC9E2E5A8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217" name="Rectangle 25"/>
          <p:cNvSpPr>
            <a:spLocks noChangeArrowheads="1"/>
          </p:cNvSpPr>
          <p:nvPr userDrawn="1"/>
        </p:nvSpPr>
        <p:spPr bwMode="auto">
          <a:xfrm>
            <a:off x="403225" y="2690689"/>
            <a:ext cx="422275" cy="4746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8" name="Rectangle 26"/>
          <p:cNvSpPr>
            <a:spLocks noChangeArrowheads="1"/>
          </p:cNvSpPr>
          <p:nvPr userDrawn="1"/>
        </p:nvSpPr>
        <p:spPr bwMode="auto">
          <a:xfrm>
            <a:off x="773113" y="2690689"/>
            <a:ext cx="368300" cy="474662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19" name="Rectangle 27"/>
          <p:cNvSpPr>
            <a:spLocks noChangeArrowheads="1"/>
          </p:cNvSpPr>
          <p:nvPr userDrawn="1"/>
        </p:nvSpPr>
        <p:spPr bwMode="auto">
          <a:xfrm>
            <a:off x="623888" y="2160464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20" name="Rectangle 28"/>
          <p:cNvSpPr>
            <a:spLocks noChangeArrowheads="1"/>
          </p:cNvSpPr>
          <p:nvPr userDrawn="1"/>
        </p:nvSpPr>
        <p:spPr bwMode="auto">
          <a:xfrm flipV="1">
            <a:off x="304800" y="2982789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A6858-0F79-4F69-9F3C-728DAC3D63A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31025" y="533400"/>
            <a:ext cx="2005013" cy="49895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5864225" cy="49895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B4F0D-97DB-473E-AE12-FFE0C7968DE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26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609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3810000" cy="3008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2514600"/>
            <a:ext cx="3810000" cy="3008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A777433-9EAF-49B9-90E4-F202A5AE214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6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200">
                <a:latin typeface="Arial" pitchFamily="34" charset="0"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>
              <a:solidFill>
                <a:srgbClr val="1C1C1C"/>
              </a:solidFill>
            </a:endParaRP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</a:defRPr>
            </a:lvl1pPr>
          </a:lstStyle>
          <a:p>
            <a:endParaRPr lang="pt-BR">
              <a:solidFill>
                <a:srgbClr val="1C1C1C"/>
              </a:solidFill>
            </a:endParaRP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DA028E-669E-4920-A3A2-CBBC9E2E5A83}" type="slidenum">
              <a:rPr lang="pt-BR">
                <a:solidFill>
                  <a:srgbClr val="1C1C1C"/>
                </a:solidFill>
              </a:rPr>
              <a:pPr/>
              <a:t>‹nº›</a:t>
            </a:fld>
            <a:endParaRPr lang="pt-BR">
              <a:solidFill>
                <a:srgbClr val="1C1C1C"/>
              </a:solidFill>
            </a:endParaRPr>
          </a:p>
        </p:txBody>
      </p:sp>
      <p:sp>
        <p:nvSpPr>
          <p:cNvPr id="8217" name="Rectangle 25"/>
          <p:cNvSpPr>
            <a:spLocks noChangeArrowheads="1"/>
          </p:cNvSpPr>
          <p:nvPr userDrawn="1"/>
        </p:nvSpPr>
        <p:spPr bwMode="auto">
          <a:xfrm>
            <a:off x="403225" y="2303463"/>
            <a:ext cx="422275" cy="4746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218" name="Rectangle 26"/>
          <p:cNvSpPr>
            <a:spLocks noChangeArrowheads="1"/>
          </p:cNvSpPr>
          <p:nvPr userDrawn="1"/>
        </p:nvSpPr>
        <p:spPr bwMode="auto">
          <a:xfrm>
            <a:off x="773113" y="2303463"/>
            <a:ext cx="368300" cy="474662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219" name="Rectangle 27"/>
          <p:cNvSpPr>
            <a:spLocks noChangeArrowheads="1"/>
          </p:cNvSpPr>
          <p:nvPr userDrawn="1"/>
        </p:nvSpPr>
        <p:spPr bwMode="auto">
          <a:xfrm>
            <a:off x="623888" y="17732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220" name="Rectangle 28"/>
          <p:cNvSpPr>
            <a:spLocks noChangeArrowheads="1"/>
          </p:cNvSpPr>
          <p:nvPr userDrawn="1"/>
        </p:nvSpPr>
        <p:spPr bwMode="auto">
          <a:xfrm flipV="1">
            <a:off x="304800" y="2595563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6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0894E-780E-409B-A588-3BFD390A2A91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97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331C4-6E72-4179-B13E-87F479057DD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810000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2514600"/>
            <a:ext cx="3810000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A8D92-B79F-41A8-95C7-A78474FA7D08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FB55A-F857-4FFF-9543-B3662A47C7B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33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E86CF-8FAB-4F22-AE4C-6F276841E7F7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57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2771-DA0B-4406-B073-FB1BD9777369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0894E-780E-409B-A588-3BFD390A2A9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13A9B-9EE6-4271-9A74-427B6B998460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32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149C-3B5D-4915-B698-D13CCA0DB37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5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A6858-0F79-4F69-9F3C-728DAC3D63A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13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31025" y="533400"/>
            <a:ext cx="2005013" cy="49895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5864225" cy="49895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B4F0D-97DB-473E-AE12-FFE0C7968DE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40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609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3810000" cy="3008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2514600"/>
            <a:ext cx="3810000" cy="3008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A777433-9EAF-49B9-90E4-F202A5AE2140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331C4-6E72-4179-B13E-87F479057DD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0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810000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2514600"/>
            <a:ext cx="3810000" cy="300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A8D92-B79F-41A8-95C7-A78474FA7D0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9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FB55A-F857-4FFF-9543-B3662A47C7B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E86CF-8FAB-4F22-AE4C-6F276841E7F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9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2771-DA0B-4406-B073-FB1BD97773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13A9B-9EE6-4271-9A74-427B6B998460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5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149C-3B5D-4915-B698-D13CCA0DB37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6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533400"/>
            <a:ext cx="7793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772400" cy="30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pt-BR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CC6600"/>
                </a:solidFill>
              </a:defRPr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4BABA2-8B8E-485B-B5FC-ECB0907481F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7184" name="Rectangle 16"/>
          <p:cNvSpPr>
            <a:spLocks noChangeArrowheads="1"/>
          </p:cNvSpPr>
          <p:nvPr userDrawn="1"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solidFill>
                <a:schemeClr val="accent2"/>
              </a:solidFill>
            </a:endParaRPr>
          </a:p>
        </p:txBody>
      </p:sp>
      <p:sp>
        <p:nvSpPr>
          <p:cNvPr id="7185" name="Rectangle 17"/>
          <p:cNvSpPr>
            <a:spLocks noChangeArrowheads="1"/>
          </p:cNvSpPr>
          <p:nvPr userDrawn="1"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7186" name="Rectangle 18"/>
          <p:cNvSpPr>
            <a:spLocks noChangeArrowheads="1"/>
          </p:cNvSpPr>
          <p:nvPr userDrawn="1"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/>
          </a:p>
        </p:txBody>
      </p:sp>
      <p:sp>
        <p:nvSpPr>
          <p:cNvPr id="7187" name="Rectangle 19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" pitchFamily="2" charset="2"/>
        <a:buChar char="n"/>
        <a:defRPr sz="3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533400"/>
            <a:ext cx="7793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772400" cy="30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CC6600"/>
                </a:solidFill>
              </a:defRPr>
            </a:lvl1pPr>
          </a:lstStyle>
          <a:p>
            <a:r>
              <a:rPr lang="pt-BR"/>
              <a:t>Regressão Linear Simples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4BABA2-8B8E-485B-B5FC-ECB0907481FD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184" name="Rectangle 16"/>
          <p:cNvSpPr>
            <a:spLocks noChangeArrowheads="1"/>
          </p:cNvSpPr>
          <p:nvPr userDrawn="1"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solidFill>
                <a:srgbClr val="FFCF01"/>
              </a:solidFill>
            </a:endParaRPr>
          </a:p>
        </p:txBody>
      </p:sp>
      <p:sp>
        <p:nvSpPr>
          <p:cNvPr id="7185" name="Rectangle 17"/>
          <p:cNvSpPr>
            <a:spLocks noChangeArrowheads="1"/>
          </p:cNvSpPr>
          <p:nvPr userDrawn="1"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7186" name="Rectangle 18"/>
          <p:cNvSpPr>
            <a:spLocks noChangeArrowheads="1"/>
          </p:cNvSpPr>
          <p:nvPr userDrawn="1"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7187" name="Rectangle 19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4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rgbClr val="663300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" pitchFamily="2" charset="2"/>
        <a:buChar char="n"/>
        <a:defRPr sz="3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5486400" cy="685800"/>
          </a:xfrm>
        </p:spPr>
        <p:txBody>
          <a:bodyPr/>
          <a:lstStyle/>
          <a:p>
            <a:r>
              <a:rPr lang="pt-BR" sz="3200" b="1">
                <a:latin typeface="Comic Sans MS" pitchFamily="66" charset="0"/>
                <a:cs typeface="Times New Roman" pitchFamily="18" charset="0"/>
              </a:rPr>
              <a:t>MODELO LINEAR</a:t>
            </a:r>
            <a:endParaRPr lang="pt-BR" sz="3200" b="1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7992888" cy="4032448"/>
          </a:xfrm>
        </p:spPr>
        <p:txBody>
          <a:bodyPr/>
          <a:lstStyle/>
          <a:p>
            <a:pPr marL="387350" indent="-387350"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Exemplo </a:t>
            </a:r>
            <a:r>
              <a:rPr lang="pt-B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3.1</a:t>
            </a:r>
          </a:p>
          <a:p>
            <a:pPr marL="387350" indent="-387350">
              <a:lnSpc>
                <a:spcPct val="90000"/>
              </a:lnSpc>
              <a:buNone/>
            </a:pPr>
            <a:endParaRPr lang="pt-BR" sz="1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</a:t>
            </a: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tabela abaixo são apresentados dados de</a:t>
            </a:r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apartamentos situados no </a:t>
            </a:r>
            <a:r>
              <a:rPr lang="pt-BR" sz="2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Centro</a:t>
            </a: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do município </a:t>
            </a:r>
            <a:r>
              <a:rPr lang="pt-BR" sz="28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de Florianópolis </a:t>
            </a: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SC)</a:t>
            </a:r>
          </a:p>
          <a:p>
            <a:pPr>
              <a:lnSpc>
                <a:spcPct val="90000"/>
              </a:lnSpc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 </a:t>
            </a: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base nestas observações, avaliar o apartamento caracterizado na última linha da tabela.</a:t>
            </a:r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59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95736" y="8367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Exemplo 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3.1</a:t>
            </a:r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549"/>
              </p:ext>
            </p:extLst>
          </p:nvPr>
        </p:nvGraphicFramePr>
        <p:xfrm>
          <a:off x="332049" y="2060849"/>
          <a:ext cx="8560431" cy="4248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457"/>
                <a:gridCol w="1119273"/>
                <a:gridCol w="865721"/>
                <a:gridCol w="768941"/>
                <a:gridCol w="761318"/>
                <a:gridCol w="981725"/>
                <a:gridCol w="980068"/>
                <a:gridCol w="733145"/>
                <a:gridCol w="814348"/>
                <a:gridCol w="857435"/>
              </a:tblGrid>
              <a:tr h="467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Ident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VT 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Área Total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pt-BR" sz="1200" b="1" baseline="3000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Quartos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pt-BR" sz="1200" b="1" baseline="3000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Suítes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pt-BR" sz="1200" b="1" baseline="3000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</a:t>
                      </a: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Garagens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Dist</a:t>
                      </a: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 Mar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Padrão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Coord</a:t>
                      </a: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E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Coord</a:t>
                      </a:r>
                      <a:r>
                        <a:rPr lang="pt-BR" sz="1200" b="1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</a:t>
                      </a:r>
                      <a:endParaRPr lang="pt-BR" sz="1200" b="1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>
                    <a:solidFill>
                      <a:srgbClr val="CCECFF"/>
                    </a:solidFill>
                  </a:tcPr>
                </a:tc>
              </a:tr>
              <a:tr h="263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1.060.000,00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350,00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720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741.617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6.945.437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510.000,00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136,56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665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741.470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6.945.464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780.000,00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164,77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415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741.562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6.945.757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AP_04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550.000,00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174,58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320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741.049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6.945.701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AP_05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850.000,00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123,01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895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741.859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6.945.340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AP_06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300.000,00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89,83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645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741.180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6.945.388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63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AP_07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750.000,00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174,00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860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741.989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6.945.407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AP_08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650.000,00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123,00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745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741.053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6.945.154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63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AP_09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620.000,00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121,00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745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741.009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6.945.298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AP_10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109,00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741.019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6.945.704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AP_49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1.650.000,00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246,00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307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742.188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6.946.149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AP_50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650.000,00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159,72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740.940</a:t>
                      </a: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6.945.889</a:t>
                      </a: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48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2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12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1755" marR="71755" marT="0" marB="0" anchor="b"/>
                </a:tc>
              </a:tr>
              <a:tr h="257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Aval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???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205,00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250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741.506</a:t>
                      </a:r>
                    </a:p>
                  </a:txBody>
                  <a:tcPr marL="71755" marR="7175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6.945.904</a:t>
                      </a:r>
                    </a:p>
                  </a:txBody>
                  <a:tcPr marL="71755" marR="71755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95736" y="11663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Exemplo </a:t>
            </a:r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3.1</a:t>
            </a:r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40035"/>
            <a:ext cx="75723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95736" y="692696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Exemplo </a:t>
            </a:r>
            <a:r>
              <a:rPr lang="pt-BR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3.1</a:t>
            </a:r>
            <a:endParaRPr lang="pt-BR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276872"/>
            <a:ext cx="89289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Foram </a:t>
            </a:r>
            <a:r>
              <a:rPr lang="pt-BR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testados diversos modelos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, tendo-se adotado como equação linear explicativa do valor de mercado do imóvel:</a:t>
            </a:r>
          </a:p>
          <a:p>
            <a:r>
              <a:rPr lang="pt-BR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 = a + b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*X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b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*X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b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*X</a:t>
            </a:r>
            <a:r>
              <a:rPr 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 b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*X</a:t>
            </a:r>
            <a:r>
              <a:rPr lang="pt-BR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exemplo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err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[VT] = b0 + b1*[</a:t>
            </a:r>
            <a:r>
              <a:rPr lang="pt-BR" b="1" dirty="0" err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Área_Total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] + b2*[n0_Quartos] </a:t>
            </a:r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b3*[n0_Suítes] </a:t>
            </a:r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b4*[n0_Garagens] </a:t>
            </a:r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+ b5*</a:t>
            </a:r>
            <a:r>
              <a:rPr lang="pt-BR" b="1" dirty="0" err="1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pt-BR" b="1" dirty="0" err="1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Dist_B_Mar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] + b6/[Padrão]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2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934200" cy="685800"/>
          </a:xfrm>
          <a:noFill/>
          <a:ln/>
        </p:spPr>
        <p:txBody>
          <a:bodyPr/>
          <a:lstStyle/>
          <a:p>
            <a:r>
              <a:rPr lang="pt-BR" sz="2800" b="1" dirty="0">
                <a:solidFill>
                  <a:schemeClr val="tx1"/>
                </a:solidFill>
                <a:latin typeface="Comic Sans MS" pitchFamily="66" charset="0"/>
              </a:rPr>
              <a:t>Exemplo </a:t>
            </a:r>
            <a:r>
              <a:rPr lang="pt-BR" sz="2800" b="1" dirty="0" smtClean="0">
                <a:solidFill>
                  <a:schemeClr val="tx1"/>
                </a:solidFill>
                <a:latin typeface="Comic Sans MS" pitchFamily="66" charset="0"/>
              </a:rPr>
              <a:t>3.2: </a:t>
            </a:r>
            <a:r>
              <a:rPr lang="pt-BR" sz="3200" b="1" dirty="0" smtClean="0">
                <a:solidFill>
                  <a:srgbClr val="0033CC"/>
                </a:solidFill>
                <a:latin typeface="Comic Sans MS" pitchFamily="66" charset="0"/>
              </a:rPr>
              <a:t>Resultados</a:t>
            </a:r>
            <a:endParaRPr lang="pt-BR" sz="3200" b="1" dirty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95538" y="3861048"/>
            <a:ext cx="8352926" cy="2677656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[VT] = 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13,56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0,00147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</a:t>
            </a:r>
            <a:r>
              <a:rPr lang="pt-BR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Área_Total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</a:p>
          <a:p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0,164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*[n0_Quartos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 +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0,06096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*[n0_Suítes] + 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0,209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*[n0_Garagens] 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</a:t>
            </a:r>
          </a:p>
          <a:p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pt-BR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0,141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pt-BR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pt-BR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Dist_B_Mar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pt-BR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0,563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/[Padrão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</a:t>
            </a:r>
            <a:endParaRPr lang="pt-BR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Para avaliar 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qualidade</a:t>
            </a: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deste modelo 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algumas</a:t>
            </a:r>
          </a:p>
          <a:p>
            <a:r>
              <a:rPr lang="pt-BR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estatísticas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devem ser consideradas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8" y="2060848"/>
            <a:ext cx="8352926" cy="15696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[VT] = </a:t>
            </a:r>
            <a:r>
              <a:rPr lang="pt-BR" b="1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13,48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pt-BR" b="1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0,00162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</a:t>
            </a:r>
            <a:r>
              <a:rPr lang="pt-BR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Área_Total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+ </a:t>
            </a:r>
            <a:r>
              <a:rPr lang="pt-BR" b="1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0,163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*[n0_Quartos] +</a:t>
            </a:r>
          </a:p>
          <a:p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pt-BR" b="1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0,08048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*[n0_Suítes] + </a:t>
            </a:r>
            <a:r>
              <a:rPr lang="pt-BR" b="1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0,190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*[n0_Garagens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–</a:t>
            </a:r>
          </a:p>
          <a:p>
            <a:r>
              <a:rPr lang="pt-BR" b="1" dirty="0" smtClean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- 0,128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pt-BR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ln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pt-BR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Dist_B_Mar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pt-BR" b="1" dirty="0" smtClean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- 0,553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/[Padrão]</a:t>
            </a:r>
            <a:endParaRPr lang="pt-BR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o explicativo em elipse 2"/>
          <p:cNvSpPr/>
          <p:nvPr/>
        </p:nvSpPr>
        <p:spPr bwMode="auto">
          <a:xfrm>
            <a:off x="7812360" y="1988840"/>
            <a:ext cx="1080120" cy="792088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dirty="0" smtClean="0">
                <a:solidFill>
                  <a:srgbClr val="000000"/>
                </a:solidFill>
              </a:rPr>
              <a:t>Modelo</a:t>
            </a:r>
          </a:p>
          <a:p>
            <a:r>
              <a:rPr lang="pt-BR" sz="1200" dirty="0" smtClean="0">
                <a:solidFill>
                  <a:srgbClr val="000000"/>
                </a:solidFill>
              </a:rPr>
              <a:t>não</a:t>
            </a:r>
          </a:p>
          <a:p>
            <a:r>
              <a:rPr lang="pt-BR" sz="1200" dirty="0" smtClean="0">
                <a:solidFill>
                  <a:srgbClr val="000000"/>
                </a:solidFill>
              </a:rPr>
              <a:t>saneado</a:t>
            </a:r>
          </a:p>
        </p:txBody>
      </p:sp>
      <p:sp>
        <p:nvSpPr>
          <p:cNvPr id="6" name="Texto explicativo em elipse 5"/>
          <p:cNvSpPr/>
          <p:nvPr/>
        </p:nvSpPr>
        <p:spPr bwMode="auto">
          <a:xfrm>
            <a:off x="7820744" y="3789040"/>
            <a:ext cx="1080120" cy="792088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dirty="0" smtClean="0">
                <a:solidFill>
                  <a:srgbClr val="000000"/>
                </a:solidFill>
              </a:rPr>
              <a:t>Modelo</a:t>
            </a:r>
          </a:p>
          <a:p>
            <a:r>
              <a:rPr lang="pt-BR" sz="1200" dirty="0" smtClean="0">
                <a:solidFill>
                  <a:srgbClr val="000000"/>
                </a:solidFill>
              </a:rPr>
              <a:t>saneado</a:t>
            </a:r>
          </a:p>
        </p:txBody>
      </p:sp>
    </p:spTree>
    <p:extLst>
      <p:ext uri="{BB962C8B-B14F-4D97-AF65-F5344CB8AC3E}">
        <p14:creationId xmlns:p14="http://schemas.microsoft.com/office/powerpoint/2010/main" val="33809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263</Words>
  <Application>Microsoft Office PowerPoint</Application>
  <PresentationFormat>Apresentação na tela (4:3)</PresentationFormat>
  <Paragraphs>174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Geometrico</vt:lpstr>
      <vt:lpstr>1_Geometrico</vt:lpstr>
      <vt:lpstr>MODELO LINEAR</vt:lpstr>
      <vt:lpstr>Apresentação do PowerPoint</vt:lpstr>
      <vt:lpstr>Apresentação do PowerPoint</vt:lpstr>
      <vt:lpstr>Apresentação do PowerPoint</vt:lpstr>
      <vt:lpstr>Exemplo 3.2: Resultados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PREFEITURA MUNICIPAL DE FLORIANÓPOLIS Secretaria de Finanças   UNIVERSIDADE FEDERAL DE SANTA CATARINA Departamento de Engenharia Civil Grupo Engenharia de Avaliações e Perícias</dc:title>
  <dc:creator>Depto de Eng. Civil</dc:creator>
  <cp:lastModifiedBy>NH</cp:lastModifiedBy>
  <cp:revision>525</cp:revision>
  <dcterms:created xsi:type="dcterms:W3CDTF">2003-05-23T20:30:07Z</dcterms:created>
  <dcterms:modified xsi:type="dcterms:W3CDTF">2018-11-26T22:03:44Z</dcterms:modified>
</cp:coreProperties>
</file>