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58" r:id="rId5"/>
    <p:sldId id="259" r:id="rId6"/>
    <p:sldId id="260" r:id="rId7"/>
    <p:sldId id="261" r:id="rId8"/>
    <p:sldId id="262" r:id="rId9"/>
    <p:sldId id="263" r:id="rId10"/>
    <p:sldId id="264" r:id="rId11"/>
    <p:sldId id="265" r:id="rId12"/>
    <p:sldId id="266" r:id="rId13"/>
    <p:sldId id="267" r:id="rId14"/>
    <p:sldId id="268" r:id="rId15"/>
    <p:sldId id="269" r:id="rId16"/>
    <p:sldId id="289" r:id="rId17"/>
    <p:sldId id="270" r:id="rId18"/>
    <p:sldId id="272" r:id="rId19"/>
    <p:sldId id="271" r:id="rId20"/>
    <p:sldId id="273" r:id="rId21"/>
    <p:sldId id="274" r:id="rId22"/>
    <p:sldId id="275" r:id="rId23"/>
    <p:sldId id="276" r:id="rId24"/>
    <p:sldId id="277" r:id="rId25"/>
    <p:sldId id="290"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58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329BBA-C5B4-4312-BA63-11E48D0D5143}"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87106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29BBA-C5B4-4312-BA63-11E48D0D5143}"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46584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6329BBA-C5B4-4312-BA63-11E48D0D5143}" type="datetimeFigureOut">
              <a:rPr lang="en-US" smtClean="0"/>
              <a:t>4/10/2025</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216656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329BBA-C5B4-4312-BA63-11E48D0D5143}"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291771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6329BBA-C5B4-4312-BA63-11E48D0D5143}" type="datetimeFigureOut">
              <a:rPr lang="en-US" smtClean="0"/>
              <a:t>4/10/2025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AE69AE1-6C5E-4CCE-93A5-6A4388F1B91D}" type="slidenum">
              <a:rPr lang="en-US" smtClean="0"/>
              <a:t>‹#›</a:t>
            </a:fld>
            <a:endParaRPr lang="en-US"/>
          </a:p>
        </p:txBody>
      </p:sp>
    </p:spTree>
    <p:extLst>
      <p:ext uri="{BB962C8B-B14F-4D97-AF65-F5344CB8AC3E}">
        <p14:creationId xmlns:p14="http://schemas.microsoft.com/office/powerpoint/2010/main" val="9892229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329BBA-C5B4-4312-BA63-11E48D0D5143}"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40871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329BBA-C5B4-4312-BA63-11E48D0D5143}"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211195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329BBA-C5B4-4312-BA63-11E48D0D5143}"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17268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29BBA-C5B4-4312-BA63-11E48D0D5143}"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246984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29BBA-C5B4-4312-BA63-11E48D0D5143}"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362978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29BBA-C5B4-4312-BA63-11E48D0D5143}"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69AE1-6C5E-4CCE-93A5-6A4388F1B91D}" type="slidenum">
              <a:rPr lang="en-US" smtClean="0"/>
              <a:t>‹#›</a:t>
            </a:fld>
            <a:endParaRPr lang="en-US"/>
          </a:p>
        </p:txBody>
      </p:sp>
    </p:spTree>
    <p:extLst>
      <p:ext uri="{BB962C8B-B14F-4D97-AF65-F5344CB8AC3E}">
        <p14:creationId xmlns:p14="http://schemas.microsoft.com/office/powerpoint/2010/main" val="212026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6329BBA-C5B4-4312-BA63-11E48D0D5143}" type="datetimeFigureOut">
              <a:rPr lang="en-US" smtClean="0"/>
              <a:t>4/10/2025</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AE69AE1-6C5E-4CCE-93A5-6A4388F1B91D}" type="slidenum">
              <a:rPr lang="en-US" smtClean="0"/>
              <a:t>‹#›</a:t>
            </a:fld>
            <a:endParaRPr lang="en-US"/>
          </a:p>
        </p:txBody>
      </p:sp>
    </p:spTree>
    <p:extLst>
      <p:ext uri="{BB962C8B-B14F-4D97-AF65-F5344CB8AC3E}">
        <p14:creationId xmlns:p14="http://schemas.microsoft.com/office/powerpoint/2010/main" val="32635192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28BF-0241-4584-B246-AFE118477B27}"/>
              </a:ext>
            </a:extLst>
          </p:cNvPr>
          <p:cNvSpPr>
            <a:spLocks noGrp="1"/>
          </p:cNvSpPr>
          <p:nvPr>
            <p:ph type="ctrTitle"/>
          </p:nvPr>
        </p:nvSpPr>
        <p:spPr/>
        <p:txBody>
          <a:bodyPr/>
          <a:lstStyle/>
          <a:p>
            <a:r>
              <a:rPr lang="en-US" dirty="0"/>
              <a:t>Field Marshal 201</a:t>
            </a:r>
          </a:p>
        </p:txBody>
      </p:sp>
      <p:sp>
        <p:nvSpPr>
          <p:cNvPr id="3" name="Subtitle 2">
            <a:extLst>
              <a:ext uri="{FF2B5EF4-FFF2-40B4-BE49-F238E27FC236}">
                <a16:creationId xmlns:a16="http://schemas.microsoft.com/office/drawing/2014/main" id="{E2A7C727-6EE5-4EB6-BA65-3E6448070D06}"/>
              </a:ext>
            </a:extLst>
          </p:cNvPr>
          <p:cNvSpPr>
            <a:spLocks noGrp="1"/>
          </p:cNvSpPr>
          <p:nvPr>
            <p:ph type="subTitle" idx="1"/>
          </p:nvPr>
        </p:nvSpPr>
        <p:spPr/>
        <p:txBody>
          <a:bodyPr>
            <a:normAutofit/>
          </a:bodyPr>
          <a:lstStyle/>
          <a:p>
            <a:r>
              <a:rPr lang="en-US" sz="1800" dirty="0"/>
              <a:t>Master Lochlainn hua Rigbarddain, DEM Training</a:t>
            </a:r>
          </a:p>
        </p:txBody>
      </p:sp>
    </p:spTree>
    <p:extLst>
      <p:ext uri="{BB962C8B-B14F-4D97-AF65-F5344CB8AC3E}">
        <p14:creationId xmlns:p14="http://schemas.microsoft.com/office/powerpoint/2010/main" val="2104992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C0EB-7675-4A42-8924-C7D5CC027FD0}"/>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Setting up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(1 of 2)</a:t>
            </a:r>
            <a:endParaRPr lang="en-US" dirty="0"/>
          </a:p>
        </p:txBody>
      </p:sp>
      <p:sp>
        <p:nvSpPr>
          <p:cNvPr id="3" name="Content Placeholder 2">
            <a:extLst>
              <a:ext uri="{FF2B5EF4-FFF2-40B4-BE49-F238E27FC236}">
                <a16:creationId xmlns:a16="http://schemas.microsoft.com/office/drawing/2014/main" id="{E3E9CEE3-A2BD-4C7B-93C6-9B685500DCFC}"/>
              </a:ext>
            </a:extLst>
          </p:cNvPr>
          <p:cNvSpPr>
            <a:spLocks noGrp="1"/>
          </p:cNvSpPr>
          <p:nvPr>
            <p:ph idx="1"/>
          </p:nvPr>
        </p:nvSpPr>
        <p:spPr/>
        <p:txBody>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2800" dirty="0">
                <a:effectLst/>
                <a:latin typeface="Tahoma" panose="020B0604030504040204" pitchFamily="34" charset="0"/>
                <a:cs typeface="Times New Roman" panose="02020603050405020304" pitchFamily="18" charset="0"/>
              </a:rPr>
              <a:t>Make sure you have enough help</a:t>
            </a: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Ask your marshals and MITs to arrive early.</a:t>
            </a: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Check in with your discipline marshals as early as possible. Make sure they have enough help to conduct the activities they have planned.</a:t>
            </a: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Keep in mind that complex set-ups such as large list fields, archery shoots, or equestrian arenas are best erected the day before. You really will not have time on the morning of an event.</a:t>
            </a:r>
          </a:p>
          <a:p>
            <a:endParaRPr lang="en-US" dirty="0"/>
          </a:p>
        </p:txBody>
      </p:sp>
    </p:spTree>
    <p:extLst>
      <p:ext uri="{BB962C8B-B14F-4D97-AF65-F5344CB8AC3E}">
        <p14:creationId xmlns:p14="http://schemas.microsoft.com/office/powerpoint/2010/main" val="254855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312C7-876D-4D77-BFAE-AF280ABDF965}"/>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Setting up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(2 of 2)</a:t>
            </a:r>
            <a:endParaRPr lang="en-US" dirty="0"/>
          </a:p>
        </p:txBody>
      </p:sp>
      <p:sp>
        <p:nvSpPr>
          <p:cNvPr id="3" name="Content Placeholder 2">
            <a:extLst>
              <a:ext uri="{FF2B5EF4-FFF2-40B4-BE49-F238E27FC236}">
                <a16:creationId xmlns:a16="http://schemas.microsoft.com/office/drawing/2014/main" id="{B4F04690-DB56-4CFB-90A2-64F3D9C86089}"/>
              </a:ext>
            </a:extLst>
          </p:cNvPr>
          <p:cNvSpPr>
            <a:spLocks noGrp="1"/>
          </p:cNvSpPr>
          <p:nvPr>
            <p:ph idx="1"/>
          </p:nvPr>
        </p:nvSpPr>
        <p:spPr/>
        <p:txBody>
          <a:bodyPr>
            <a:normAutofit fontScale="92500" lnSpcReduction="10000"/>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2400" dirty="0">
                <a:effectLst/>
                <a:latin typeface="Tahoma" panose="020B0604030504040204" pitchFamily="34" charset="0"/>
                <a:cs typeface="Times New Roman" panose="02020603050405020304" pitchFamily="18" charset="0"/>
              </a:rPr>
              <a:t>Safety zones</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Talk with your discipline marshals, and make sure you understand the requirements.</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Have on hand some means of delineating those safety zones. Those markers should have a period appearance.</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Remember that rapier and heavy fighters can be in safety zones only if fully armored as they would be if fighting.</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If you have marshals from different disciplines taking the class, this is a good time to ask them to speak up and describe the basic space and safety zone requirements of their areas of expertise.</a:t>
            </a:r>
          </a:p>
          <a:p>
            <a:pPr marL="1143000" marR="0" indent="-228600">
              <a:spcBef>
                <a:spcPts val="1200"/>
              </a:spcBef>
              <a:spcAft>
                <a:spcPts val="300"/>
              </a:spcAft>
              <a:tabLst>
                <a:tab pos="1828800" algn="l"/>
                <a:tab pos="3566160" algn="l"/>
                <a:tab pos="457200" algn="l"/>
              </a:tabLst>
            </a:pPr>
            <a:br>
              <a:rPr lang="x-none" sz="1200" b="1" dirty="0">
                <a:effectLst/>
                <a:latin typeface="Tahoma" panose="020B0604030504040204" pitchFamily="34" charset="0"/>
                <a:ea typeface="Times New Roman" panose="02020603050405020304" pitchFamily="18" charset="0"/>
                <a:cs typeface="Times New Roman" panose="02020603050405020304" pitchFamily="18" charset="0"/>
              </a:rPr>
            </a:br>
            <a:r>
              <a:rPr lang="x-none" sz="1400" b="1" dirty="0">
                <a:effectLst/>
                <a:latin typeface="Tahoma" panose="020B0604030504040204" pitchFamily="34" charset="0"/>
                <a:cs typeface="Times New Roman" panose="02020603050405020304" pitchFamily="18" charset="0"/>
              </a:rPr>
              <a:t> </a:t>
            </a:r>
            <a:endParaRPr lang="en-US" sz="1400" b="1" dirty="0">
              <a:effectLst/>
              <a:latin typeface="Tahoma" panose="020B0604030504040204" pitchFamily="34" charset="0"/>
              <a:cs typeface="Times New Roman" panose="02020603050405020304" pitchFamily="18" charset="0"/>
            </a:endParaRPr>
          </a:p>
          <a:p>
            <a:pPr marL="742950" marR="0" lvl="1" indent="-285750">
              <a:spcBef>
                <a:spcPts val="1200"/>
              </a:spcBef>
              <a:spcAft>
                <a:spcPts val="300"/>
              </a:spcAft>
              <a:buFont typeface="+mj-lt"/>
              <a:buAutoNum type="alphaUcPeriod"/>
              <a:tabLst>
                <a:tab pos="1828800" algn="l"/>
                <a:tab pos="3566160" algn="l"/>
                <a:tab pos="457200" algn="l"/>
              </a:tabLst>
            </a:pPr>
            <a:endParaRPr lang="en-US" sz="3200" dirty="0"/>
          </a:p>
        </p:txBody>
      </p:sp>
    </p:spTree>
    <p:extLst>
      <p:ext uri="{BB962C8B-B14F-4D97-AF65-F5344CB8AC3E}">
        <p14:creationId xmlns:p14="http://schemas.microsoft.com/office/powerpoint/2010/main" val="164212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0DE4-68A7-4F4E-9FBB-1EB65CBA6EC8}"/>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Running / Managing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(1 of 8)</a:t>
            </a:r>
            <a:endParaRPr lang="en-US" dirty="0"/>
          </a:p>
        </p:txBody>
      </p:sp>
      <p:sp>
        <p:nvSpPr>
          <p:cNvPr id="3" name="Content Placeholder 2">
            <a:extLst>
              <a:ext uri="{FF2B5EF4-FFF2-40B4-BE49-F238E27FC236}">
                <a16:creationId xmlns:a16="http://schemas.microsoft.com/office/drawing/2014/main" id="{F76C31E4-3EA9-4509-AF76-E873EFDA48E8}"/>
              </a:ext>
            </a:extLst>
          </p:cNvPr>
          <p:cNvSpPr>
            <a:spLocks noGrp="1"/>
          </p:cNvSpPr>
          <p:nvPr>
            <p:ph idx="1"/>
          </p:nvPr>
        </p:nvSpPr>
        <p:spPr/>
        <p:txBody>
          <a:bodyPr>
            <a:normAutofit lnSpcReduction="10000"/>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3200" dirty="0">
                <a:effectLst/>
                <a:latin typeface="Tahoma" panose="020B0604030504040204" pitchFamily="34" charset="0"/>
                <a:cs typeface="Times New Roman" panose="02020603050405020304" pitchFamily="18" charset="0"/>
              </a:rPr>
              <a:t>What to bring to the event</a:t>
            </a:r>
          </a:p>
          <a:p>
            <a:pPr marL="1143000" marR="0" lvl="2" indent="-228600" algn="just">
              <a:spcBef>
                <a:spcPts val="1200"/>
              </a:spcBef>
              <a:spcAft>
                <a:spcPts val="300"/>
              </a:spcAft>
              <a:buFont typeface="+mj-lt"/>
              <a:buAutoNum type="arabicPeriod"/>
              <a:tabLst>
                <a:tab pos="2114550" algn="l"/>
                <a:tab pos="457200" algn="l"/>
              </a:tabLst>
            </a:pPr>
            <a:r>
              <a:rPr lang="en-US" sz="3200" dirty="0">
                <a:effectLst/>
                <a:latin typeface="Tahoma" panose="020B0604030504040204" pitchFamily="34" charset="0"/>
                <a:cs typeface="Arial" panose="020B0604020202020204" pitchFamily="34" charset="0"/>
              </a:rPr>
              <a:t>Your gear: watch, writing utensils, full set of the rules, safety goggles.</a:t>
            </a:r>
          </a:p>
          <a:p>
            <a:pPr marL="1143000" marR="0" lvl="2" indent="-228600" algn="just">
              <a:spcBef>
                <a:spcPts val="1200"/>
              </a:spcBef>
              <a:spcAft>
                <a:spcPts val="300"/>
              </a:spcAft>
              <a:buFont typeface="+mj-lt"/>
              <a:buAutoNum type="arabicPeriod"/>
              <a:tabLst>
                <a:tab pos="2114550" algn="l"/>
                <a:tab pos="457200" algn="l"/>
              </a:tabLst>
            </a:pPr>
            <a:r>
              <a:rPr lang="en-US" sz="3200" dirty="0">
                <a:effectLst/>
                <a:latin typeface="Tahoma" panose="020B0604030504040204" pitchFamily="34" charset="0"/>
                <a:cs typeface="Arial" panose="020B0604020202020204" pitchFamily="34" charset="0"/>
              </a:rPr>
              <a:t>Spare marshal staves and tabards.</a:t>
            </a:r>
          </a:p>
          <a:p>
            <a:pPr marL="1143000" marR="0" lvl="2" indent="-228600" algn="just">
              <a:spcBef>
                <a:spcPts val="1200"/>
              </a:spcBef>
              <a:spcAft>
                <a:spcPts val="300"/>
              </a:spcAft>
              <a:buFont typeface="+mj-lt"/>
              <a:buAutoNum type="arabicPeriod"/>
              <a:tabLst>
                <a:tab pos="2114550" algn="l"/>
                <a:tab pos="457200" algn="l"/>
              </a:tabLst>
            </a:pPr>
            <a:r>
              <a:rPr lang="en-US" sz="3200" dirty="0">
                <a:effectLst/>
                <a:latin typeface="Tahoma" panose="020B0604030504040204" pitchFamily="34" charset="0"/>
                <a:cs typeface="Arial" panose="020B0604020202020204" pitchFamily="34" charset="0"/>
              </a:rPr>
              <a:t>Spare safety goggles if there will be combat archery.</a:t>
            </a:r>
          </a:p>
          <a:p>
            <a:pPr marL="1143000" marR="0" lvl="2" indent="-228600" algn="just">
              <a:spcBef>
                <a:spcPts val="1200"/>
              </a:spcBef>
              <a:spcAft>
                <a:spcPts val="300"/>
              </a:spcAft>
              <a:buFont typeface="+mj-lt"/>
              <a:buAutoNum type="arabicPeriod"/>
              <a:tabLst>
                <a:tab pos="2114550" algn="l"/>
                <a:tab pos="457200" algn="l"/>
              </a:tabLst>
            </a:pPr>
            <a:r>
              <a:rPr lang="en-US" sz="3200" dirty="0">
                <a:effectLst/>
                <a:latin typeface="Tahoma" panose="020B0604030504040204" pitchFamily="34" charset="0"/>
                <a:cs typeface="Arial" panose="020B0604020202020204" pitchFamily="34" charset="0"/>
              </a:rPr>
              <a:t>Loaner equipment.</a:t>
            </a:r>
          </a:p>
          <a:p>
            <a:pPr marL="1143000" marR="0" lvl="2" indent="-228600" algn="just">
              <a:spcBef>
                <a:spcPts val="1200"/>
              </a:spcBef>
              <a:spcAft>
                <a:spcPts val="300"/>
              </a:spcAft>
              <a:buFont typeface="+mj-lt"/>
              <a:buAutoNum type="arabicPeriod"/>
              <a:tabLst>
                <a:tab pos="2114550" algn="l"/>
                <a:tab pos="457200" algn="l"/>
              </a:tabLst>
            </a:pPr>
            <a:r>
              <a:rPr lang="en-US" sz="3200" dirty="0">
                <a:effectLst/>
                <a:latin typeface="Tahoma" panose="020B0604030504040204" pitchFamily="34" charset="0"/>
                <a:cs typeface="Arial" panose="020B0604020202020204" pitchFamily="34" charset="0"/>
              </a:rPr>
              <a:t>Basic repair/maintenance equipment.</a:t>
            </a:r>
          </a:p>
          <a:p>
            <a:endParaRPr lang="en-US" dirty="0"/>
          </a:p>
        </p:txBody>
      </p:sp>
    </p:spTree>
    <p:extLst>
      <p:ext uri="{BB962C8B-B14F-4D97-AF65-F5344CB8AC3E}">
        <p14:creationId xmlns:p14="http://schemas.microsoft.com/office/powerpoint/2010/main" val="2059725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E1B9-8A0A-421D-8A3A-C2C1E74B8782}"/>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Running / Managing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(2 of 8)</a:t>
            </a:r>
            <a:endParaRPr lang="en-US" sz="3600" dirty="0"/>
          </a:p>
        </p:txBody>
      </p:sp>
      <p:sp>
        <p:nvSpPr>
          <p:cNvPr id="3" name="Content Placeholder 2">
            <a:extLst>
              <a:ext uri="{FF2B5EF4-FFF2-40B4-BE49-F238E27FC236}">
                <a16:creationId xmlns:a16="http://schemas.microsoft.com/office/drawing/2014/main" id="{3DB9D67A-E33D-4C03-A30A-30B246B704F7}"/>
              </a:ext>
            </a:extLst>
          </p:cNvPr>
          <p:cNvSpPr>
            <a:spLocks noGrp="1"/>
          </p:cNvSpPr>
          <p:nvPr>
            <p:ph idx="1"/>
          </p:nvPr>
        </p:nvSpPr>
        <p:spPr/>
        <p:txBody>
          <a:bodyPr>
            <a:normAutofit/>
          </a:bodyPr>
          <a:lstStyle/>
          <a:p>
            <a:endParaRPr lang="en-US" sz="4800" dirty="0">
              <a:effectLst/>
              <a:latin typeface="Tahoma" panose="020B0604030504040204" pitchFamily="34" charset="0"/>
              <a:ea typeface="Times New Roman" panose="02020603050405020304" pitchFamily="18" charset="0"/>
              <a:cs typeface="Times New Roman" panose="02020603050405020304" pitchFamily="18" charset="0"/>
            </a:endParaRPr>
          </a:p>
          <a:p>
            <a:endParaRPr lang="en-US" sz="4800" dirty="0">
              <a:latin typeface="Tahoma" panose="020B0604030504040204" pitchFamily="34" charset="0"/>
              <a:ea typeface="Times New Roman" panose="02020603050405020304" pitchFamily="18" charset="0"/>
              <a:cs typeface="Times New Roman" panose="02020603050405020304" pitchFamily="18" charset="0"/>
            </a:endParaRPr>
          </a:p>
          <a:p>
            <a:pPr algn="ctr"/>
            <a:r>
              <a:rPr lang="en-US" sz="4800" dirty="0">
                <a:effectLst/>
                <a:latin typeface="Tahoma" panose="020B0604030504040204" pitchFamily="34" charset="0"/>
                <a:ea typeface="Times New Roman" panose="02020603050405020304" pitchFamily="18" charset="0"/>
                <a:cs typeface="Times New Roman" panose="02020603050405020304" pitchFamily="18" charset="0"/>
              </a:rPr>
              <a:t>Be nice to your field staff</a:t>
            </a:r>
          </a:p>
          <a:p>
            <a:endParaRPr lang="en-US" dirty="0"/>
          </a:p>
        </p:txBody>
      </p:sp>
    </p:spTree>
    <p:extLst>
      <p:ext uri="{BB962C8B-B14F-4D97-AF65-F5344CB8AC3E}">
        <p14:creationId xmlns:p14="http://schemas.microsoft.com/office/powerpoint/2010/main" val="129482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A63D-6145-4792-ADF7-56F0B3DDDFF7}"/>
              </a:ext>
            </a:extLst>
          </p:cNvPr>
          <p:cNvSpPr>
            <a:spLocks noGrp="1"/>
          </p:cNvSpPr>
          <p:nvPr>
            <p:ph type="title"/>
          </p:nvPr>
        </p:nvSpPr>
        <p:spPr>
          <a:xfrm>
            <a:off x="0" y="284176"/>
            <a:ext cx="12191999"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Running / Managing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(3 of 8)</a:t>
            </a:r>
            <a:endParaRPr lang="en-US" dirty="0"/>
          </a:p>
        </p:txBody>
      </p:sp>
      <p:sp>
        <p:nvSpPr>
          <p:cNvPr id="3" name="Content Placeholder 2">
            <a:extLst>
              <a:ext uri="{FF2B5EF4-FFF2-40B4-BE49-F238E27FC236}">
                <a16:creationId xmlns:a16="http://schemas.microsoft.com/office/drawing/2014/main" id="{F13411BF-D7ED-46D1-BA79-F6DAB783DFCE}"/>
              </a:ext>
            </a:extLst>
          </p:cNvPr>
          <p:cNvSpPr>
            <a:spLocks noGrp="1"/>
          </p:cNvSpPr>
          <p:nvPr>
            <p:ph idx="1"/>
          </p:nvPr>
        </p:nvSpPr>
        <p:spPr/>
        <p:txBody>
          <a:bodyPr>
            <a:normAutofit lnSpcReduction="10000"/>
          </a:bodyPr>
          <a:lstStyle/>
          <a:p>
            <a:pPr marL="742950" marR="0" lvl="1" indent="-285750">
              <a:spcBef>
                <a:spcPts val="1200"/>
              </a:spcBef>
              <a:spcAft>
                <a:spcPts val="300"/>
              </a:spcAft>
              <a:buFont typeface="+mj-lt"/>
              <a:buAutoNum type="alphaUcPeriod"/>
              <a:tabLst>
                <a:tab pos="228600" algn="l"/>
              </a:tabLst>
            </a:pPr>
            <a:r>
              <a:rPr lang="en-US" sz="2400" dirty="0">
                <a:effectLst/>
                <a:latin typeface="Tahoma" panose="020B0604030504040204" pitchFamily="34" charset="0"/>
                <a:ea typeface="Times New Roman" panose="02020603050405020304" pitchFamily="18" charset="0"/>
                <a:cs typeface="Times New Roman" panose="02020603050405020304" pitchFamily="18" charset="0"/>
              </a:rPr>
              <a:t>Inspections</a:t>
            </a:r>
          </a:p>
          <a:p>
            <a:pPr marL="1143000" marR="0" lvl="2" indent="-228600" algn="just">
              <a:spcBef>
                <a:spcPts val="1200"/>
              </a:spcBef>
              <a:spcAft>
                <a:spcPts val="300"/>
              </a:spcAft>
              <a:buFont typeface="+mj-lt"/>
              <a:buAutoNum type="arabicPeriod"/>
              <a:tabLst>
                <a:tab pos="228600" algn="l"/>
              </a:tabLst>
            </a:pPr>
            <a:r>
              <a:rPr lang="en-US" sz="2400" dirty="0">
                <a:effectLst/>
                <a:latin typeface="Tahoma" panose="020B0604030504040204" pitchFamily="34" charset="0"/>
                <a:ea typeface="Times New Roman" panose="02020603050405020304" pitchFamily="18" charset="0"/>
                <a:cs typeface="Arial" panose="020B0604020202020204" pitchFamily="34" charset="0"/>
              </a:rPr>
              <a:t>Can be the most contentious part of the day.</a:t>
            </a:r>
            <a:endParaRPr lang="en-US" sz="2400" dirty="0">
              <a:effectLst/>
              <a:latin typeface="Tahoma" panose="020B0604030504040204" pitchFamily="34" charset="0"/>
              <a:ea typeface="Times New Roman" panose="02020603050405020304" pitchFamily="18" charset="0"/>
              <a:cs typeface="Times New Roman" panose="02020603050405020304" pitchFamily="18" charset="0"/>
            </a:endParaRPr>
          </a:p>
          <a:p>
            <a:pPr marL="1143000" marR="0" lvl="2" indent="-228600" algn="just">
              <a:spcBef>
                <a:spcPts val="1200"/>
              </a:spcBef>
              <a:spcAft>
                <a:spcPts val="300"/>
              </a:spcAft>
              <a:buFont typeface="+mj-lt"/>
              <a:buAutoNum type="alphaLcPeriod"/>
            </a:pPr>
            <a:r>
              <a:rPr lang="en-US" sz="2400" dirty="0">
                <a:effectLst/>
                <a:latin typeface="Tahoma" panose="020B0604030504040204" pitchFamily="34" charset="0"/>
                <a:ea typeface="Times New Roman" panose="02020603050405020304" pitchFamily="18" charset="0"/>
                <a:cs typeface="Arial" panose="020B0604020202020204" pitchFamily="34" charset="0"/>
              </a:rPr>
              <a:t>“This is what I always have worn” or “I’ve always used this bow” is not good enough.</a:t>
            </a:r>
            <a:endParaRPr lang="en-US" sz="2400" dirty="0">
              <a:effectLst/>
              <a:latin typeface="Tahoma" panose="020B0604030504040204" pitchFamily="34" charset="0"/>
              <a:ea typeface="Times New Roman" panose="02020603050405020304" pitchFamily="18" charset="0"/>
              <a:cs typeface="Times New Roman" panose="02020603050405020304" pitchFamily="18" charset="0"/>
            </a:endParaRPr>
          </a:p>
          <a:p>
            <a:pPr marL="1143000" marR="0" lvl="2" indent="-228600" algn="just">
              <a:spcBef>
                <a:spcPts val="1200"/>
              </a:spcBef>
              <a:spcAft>
                <a:spcPts val="300"/>
              </a:spcAft>
              <a:buFont typeface="+mj-lt"/>
              <a:buAutoNum type="alphaLcPeriod"/>
            </a:pPr>
            <a:r>
              <a:rPr lang="en-US" sz="2400" dirty="0">
                <a:effectLst/>
                <a:latin typeface="Tahoma" panose="020B0604030504040204" pitchFamily="34" charset="0"/>
                <a:ea typeface="Times New Roman" panose="02020603050405020304" pitchFamily="18" charset="0"/>
                <a:cs typeface="Arial" panose="020B0604020202020204" pitchFamily="34" charset="0"/>
              </a:rPr>
              <a:t>Emphasize that the rules are there for safety.</a:t>
            </a:r>
            <a:endParaRPr lang="en-US" sz="2400" dirty="0">
              <a:effectLst/>
              <a:latin typeface="Tahoma" panose="020B0604030504040204" pitchFamily="34" charset="0"/>
              <a:ea typeface="Times New Roman" panose="02020603050405020304" pitchFamily="18" charset="0"/>
              <a:cs typeface="Times New Roman" panose="02020603050405020304" pitchFamily="18" charset="0"/>
            </a:endParaRPr>
          </a:p>
          <a:p>
            <a:pPr marL="1143000" marR="0" lvl="2" indent="-228600" algn="just">
              <a:spcBef>
                <a:spcPts val="1200"/>
              </a:spcBef>
              <a:spcAft>
                <a:spcPts val="300"/>
              </a:spcAft>
              <a:buFont typeface="+mj-lt"/>
              <a:buAutoNum type="alphaLcPeriod"/>
            </a:pPr>
            <a:r>
              <a:rPr lang="en-US" sz="2400" dirty="0">
                <a:effectLst/>
                <a:latin typeface="Tahoma" panose="020B0604030504040204" pitchFamily="34" charset="0"/>
                <a:ea typeface="Times New Roman" panose="02020603050405020304" pitchFamily="18" charset="0"/>
                <a:cs typeface="Arial" panose="020B0604020202020204" pitchFamily="34" charset="0"/>
              </a:rPr>
              <a:t>Be reasonable, but be firm. Rules are rules, they are not optional.</a:t>
            </a:r>
            <a:endParaRPr lang="en-US" sz="2400" dirty="0">
              <a:effectLst/>
              <a:latin typeface="Tahoma" panose="020B0604030504040204" pitchFamily="34" charset="0"/>
              <a:ea typeface="Times New Roman" panose="02020603050405020304" pitchFamily="18" charset="0"/>
              <a:cs typeface="Times New Roman" panose="02020603050405020304" pitchFamily="18" charset="0"/>
            </a:endParaRPr>
          </a:p>
          <a:p>
            <a:pPr marL="1143000" marR="0" lvl="2" indent="-228600" algn="just">
              <a:spcBef>
                <a:spcPts val="1200"/>
              </a:spcBef>
              <a:spcAft>
                <a:spcPts val="300"/>
              </a:spcAft>
              <a:buFont typeface="+mj-lt"/>
              <a:buAutoNum type="alphaLcPeriod"/>
            </a:pPr>
            <a:r>
              <a:rPr lang="en-US" sz="2400" dirty="0">
                <a:effectLst/>
                <a:latin typeface="Tahoma" panose="020B0604030504040204" pitchFamily="34" charset="0"/>
                <a:ea typeface="Times New Roman" panose="02020603050405020304" pitchFamily="18" charset="0"/>
                <a:cs typeface="Arial" panose="020B0604020202020204" pitchFamily="34" charset="0"/>
              </a:rPr>
              <a:t>Also make sure that your marshals understand that there are no “house rules” or “local conventions”. They must enforce the rules as written.</a:t>
            </a:r>
            <a:endParaRPr lang="en-US" sz="2400" dirty="0">
              <a:effectLst/>
              <a:latin typeface="Tahoma" panose="020B060403050404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8055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D4C3-63E1-4A42-9800-667029CA4B79}"/>
              </a:ext>
            </a:extLst>
          </p:cNvPr>
          <p:cNvSpPr>
            <a:spLocks noGrp="1"/>
          </p:cNvSpPr>
          <p:nvPr>
            <p:ph type="title"/>
          </p:nvPr>
        </p:nvSpPr>
        <p:spPr>
          <a:xfrm>
            <a:off x="0" y="284176"/>
            <a:ext cx="12191999"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Running / Managing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(4 of 8)</a:t>
            </a:r>
            <a:endParaRPr lang="en-US" dirty="0"/>
          </a:p>
        </p:txBody>
      </p:sp>
      <p:sp>
        <p:nvSpPr>
          <p:cNvPr id="3" name="Content Placeholder 2">
            <a:extLst>
              <a:ext uri="{FF2B5EF4-FFF2-40B4-BE49-F238E27FC236}">
                <a16:creationId xmlns:a16="http://schemas.microsoft.com/office/drawing/2014/main" id="{9D333917-B0E8-407A-82E5-79E15849BBB8}"/>
              </a:ext>
            </a:extLst>
          </p:cNvPr>
          <p:cNvSpPr>
            <a:spLocks noGrp="1"/>
          </p:cNvSpPr>
          <p:nvPr>
            <p:ph idx="1"/>
          </p:nvPr>
        </p:nvSpPr>
        <p:spPr/>
        <p:txBody>
          <a:bodyPr/>
          <a:lstStyle/>
          <a:p>
            <a:pPr marL="742950" marR="0" lvl="1" indent="-285750">
              <a:spcBef>
                <a:spcPts val="1200"/>
              </a:spcBef>
              <a:spcAft>
                <a:spcPts val="300"/>
              </a:spcAft>
              <a:buFont typeface="+mj-lt"/>
              <a:buAutoNum type="alphaUcPeriod"/>
              <a:tabLst>
                <a:tab pos="1828800" algn="l"/>
                <a:tab pos="3566160" algn="l"/>
                <a:tab pos="457200" algn="l"/>
              </a:tabLst>
            </a:pPr>
            <a:r>
              <a:rPr lang="x-none" sz="2800" dirty="0">
                <a:effectLst/>
                <a:latin typeface="Tahoma" panose="020B0604030504040204" pitchFamily="34" charset="0"/>
                <a:cs typeface="Times New Roman" panose="02020603050405020304" pitchFamily="18" charset="0"/>
              </a:rPr>
              <a:t>Start on time</a:t>
            </a:r>
            <a:endParaRPr lang="en-US" sz="2800" dirty="0">
              <a:effectLst/>
              <a:latin typeface="Tahoma" panose="020B0604030504040204" pitchFamily="34" charset="0"/>
              <a:cs typeface="Times New Roman" panose="02020603050405020304" pitchFamily="18" charset="0"/>
            </a:endParaRP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Manage Authorizations.</a:t>
            </a:r>
          </a:p>
          <a:p>
            <a:pPr marL="1143000" marR="0" lvl="2" indent="-228600" algn="just">
              <a:spcBef>
                <a:spcPts val="1200"/>
              </a:spcBef>
              <a:spcAft>
                <a:spcPts val="300"/>
              </a:spcAft>
              <a:buFont typeface="+mj-lt"/>
              <a:buAutoNum type="alphaLcPeriod"/>
              <a:tabLst>
                <a:tab pos="2114550" algn="l"/>
                <a:tab pos="457200" algn="l"/>
              </a:tabLst>
            </a:pPr>
            <a:r>
              <a:rPr lang="en-US" sz="2800" dirty="0">
                <a:effectLst/>
                <a:latin typeface="Tahoma" panose="020B0604030504040204" pitchFamily="34" charset="0"/>
                <a:cs typeface="Arial" panose="020B0604020202020204" pitchFamily="34" charset="0"/>
              </a:rPr>
              <a:t>Coordinate with MOL, marshals, &amp; ushers throughout the process.</a:t>
            </a:r>
          </a:p>
          <a:p>
            <a:pPr marL="1143000" marR="0" lvl="2" indent="-228600" algn="just">
              <a:spcBef>
                <a:spcPts val="1200"/>
              </a:spcBef>
              <a:spcAft>
                <a:spcPts val="300"/>
              </a:spcAft>
              <a:buFont typeface="+mj-lt"/>
              <a:buAutoNum type="alphaLcPeriod"/>
              <a:tabLst>
                <a:tab pos="2114550" algn="l"/>
                <a:tab pos="457200" algn="l"/>
              </a:tabLst>
            </a:pPr>
            <a:r>
              <a:rPr lang="en-US" sz="2800" dirty="0">
                <a:effectLst/>
                <a:latin typeface="Tahoma" panose="020B0604030504040204" pitchFamily="34" charset="0"/>
                <a:cs typeface="Arial" panose="020B0604020202020204" pitchFamily="34" charset="0"/>
              </a:rPr>
              <a:t>Upon completion (at court), recognize all successful authorizations. Anyone joining our game should be celebrated.</a:t>
            </a: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Coordinate with dignitaries.</a:t>
            </a:r>
          </a:p>
          <a:p>
            <a:endParaRPr lang="en-US" dirty="0"/>
          </a:p>
        </p:txBody>
      </p:sp>
    </p:spTree>
    <p:extLst>
      <p:ext uri="{BB962C8B-B14F-4D97-AF65-F5344CB8AC3E}">
        <p14:creationId xmlns:p14="http://schemas.microsoft.com/office/powerpoint/2010/main" val="189636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21E7-0DD8-4213-B9A4-F106F0245C47}"/>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Running / Managing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(5 of 8)</a:t>
            </a:r>
            <a:endParaRPr lang="en-US" dirty="0"/>
          </a:p>
        </p:txBody>
      </p:sp>
      <p:sp>
        <p:nvSpPr>
          <p:cNvPr id="3" name="Content Placeholder 2">
            <a:extLst>
              <a:ext uri="{FF2B5EF4-FFF2-40B4-BE49-F238E27FC236}">
                <a16:creationId xmlns:a16="http://schemas.microsoft.com/office/drawing/2014/main" id="{41FC71CE-E72E-4E5A-AB89-A8684179EBCC}"/>
              </a:ext>
            </a:extLst>
          </p:cNvPr>
          <p:cNvSpPr>
            <a:spLocks noGrp="1"/>
          </p:cNvSpPr>
          <p:nvPr>
            <p:ph idx="1"/>
          </p:nvPr>
        </p:nvSpPr>
        <p:spPr/>
        <p:txBody>
          <a:bodyPr>
            <a:normAutofit fontScale="92500" lnSpcReduction="10000"/>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1800" dirty="0">
                <a:effectLst/>
                <a:latin typeface="Tahoma" panose="020B0604030504040204" pitchFamily="34" charset="0"/>
                <a:cs typeface="Times New Roman" panose="02020603050405020304" pitchFamily="18" charset="0"/>
              </a:rPr>
              <a:t>Managing participants (part 1)</a:t>
            </a:r>
          </a:p>
          <a:p>
            <a:pPr marL="1143000" marR="0" lvl="2" indent="-228600" algn="just">
              <a:spcBef>
                <a:spcPts val="1200"/>
              </a:spcBef>
              <a:spcAft>
                <a:spcPts val="300"/>
              </a:spcAft>
              <a:buFont typeface="+mj-lt"/>
              <a:buAutoNum type="arabicPeriod"/>
              <a:tabLst>
                <a:tab pos="2114550" algn="l"/>
                <a:tab pos="457200" algn="l"/>
              </a:tabLst>
            </a:pPr>
            <a:r>
              <a:rPr lang="en-US" dirty="0">
                <a:effectLst/>
                <a:latin typeface="Tahoma" panose="020B0604030504040204" pitchFamily="34" charset="0"/>
                <a:cs typeface="Arial" panose="020B0604020202020204" pitchFamily="34" charset="0"/>
              </a:rPr>
              <a:t>Your demeanor sets the tone.</a:t>
            </a:r>
          </a:p>
          <a:p>
            <a:pPr marL="1371600" lvl="3" indent="-228600" algn="just">
              <a:spcBef>
                <a:spcPts val="1200"/>
              </a:spcBef>
              <a:spcAft>
                <a:spcPts val="300"/>
              </a:spcAft>
              <a:buFont typeface="+mj-lt"/>
              <a:buAutoNum type="alphaLcPeriod"/>
              <a:tabLst>
                <a:tab pos="2114550" algn="l"/>
                <a:tab pos="457200" algn="l"/>
              </a:tabLst>
            </a:pPr>
            <a:r>
              <a:rPr lang="en-US" sz="1800" dirty="0">
                <a:effectLst/>
                <a:latin typeface="Tahoma" panose="020B0604030504040204" pitchFamily="34" charset="0"/>
                <a:cs typeface="Arial" panose="020B0604020202020204" pitchFamily="34" charset="0"/>
              </a:rPr>
              <a:t>Polite, calm, self-assured.</a:t>
            </a:r>
          </a:p>
          <a:p>
            <a:pPr marL="1371600" lvl="3" indent="-228600" algn="just">
              <a:spcBef>
                <a:spcPts val="1200"/>
              </a:spcBef>
              <a:spcAft>
                <a:spcPts val="300"/>
              </a:spcAft>
              <a:buFont typeface="+mj-lt"/>
              <a:buAutoNum type="alphaLcPeriod"/>
              <a:tabLst>
                <a:tab pos="2114550" algn="l"/>
                <a:tab pos="457200" algn="l"/>
              </a:tabLst>
            </a:pPr>
            <a:r>
              <a:rPr lang="en-US" sz="1800" dirty="0">
                <a:effectLst/>
                <a:latin typeface="Tahoma" panose="020B0604030504040204" pitchFamily="34" charset="0"/>
                <a:cs typeface="Arial" panose="020B0604020202020204" pitchFamily="34" charset="0"/>
              </a:rPr>
              <a:t>As a marshal you are the voice of reason on the field.</a:t>
            </a:r>
          </a:p>
          <a:p>
            <a:pPr marL="1143000" marR="0" lvl="2" indent="-228600" algn="just">
              <a:spcBef>
                <a:spcPts val="1200"/>
              </a:spcBef>
              <a:spcAft>
                <a:spcPts val="300"/>
              </a:spcAft>
              <a:buFont typeface="+mj-lt"/>
              <a:buAutoNum type="arabicPeriod"/>
              <a:tabLst>
                <a:tab pos="2114550" algn="l"/>
                <a:tab pos="457200" algn="l"/>
              </a:tabLst>
            </a:pPr>
            <a:r>
              <a:rPr lang="en-US" dirty="0">
                <a:effectLst/>
                <a:latin typeface="Tahoma" panose="020B0604030504040204" pitchFamily="34" charset="0"/>
                <a:cs typeface="Arial" panose="020B0604020202020204" pitchFamily="34" charset="0"/>
              </a:rPr>
              <a:t>You have to know the rules.</a:t>
            </a:r>
          </a:p>
          <a:p>
            <a:pPr marL="1371600" lvl="3" indent="-228600" algn="just">
              <a:spcBef>
                <a:spcPts val="1200"/>
              </a:spcBef>
              <a:spcAft>
                <a:spcPts val="300"/>
              </a:spcAft>
              <a:buFont typeface="+mj-lt"/>
              <a:buAutoNum type="alphaLcPeriod"/>
              <a:tabLst>
                <a:tab pos="2114550" algn="l"/>
                <a:tab pos="457200" algn="l"/>
              </a:tabLst>
            </a:pPr>
            <a:r>
              <a:rPr lang="en-US" sz="1800" dirty="0">
                <a:effectLst/>
                <a:latin typeface="Tahoma" panose="020B0604030504040204" pitchFamily="34" charset="0"/>
                <a:cs typeface="Arial" panose="020B0604020202020204" pitchFamily="34" charset="0"/>
              </a:rPr>
              <a:t>And one of those rules is that you have a copy of the rules available at the site.</a:t>
            </a:r>
          </a:p>
          <a:p>
            <a:pPr marL="1143000" marR="0" lvl="2" indent="-228600" algn="just">
              <a:spcBef>
                <a:spcPts val="1200"/>
              </a:spcBef>
              <a:spcAft>
                <a:spcPts val="300"/>
              </a:spcAft>
              <a:buFont typeface="+mj-lt"/>
              <a:buAutoNum type="arabicPeriod"/>
              <a:tabLst>
                <a:tab pos="2114550" algn="l"/>
                <a:tab pos="457200" algn="l"/>
              </a:tabLst>
            </a:pPr>
            <a:r>
              <a:rPr lang="en-US" dirty="0">
                <a:effectLst/>
                <a:latin typeface="Tahoma" panose="020B0604030504040204" pitchFamily="34" charset="0"/>
                <a:cs typeface="Arial" panose="020B0604020202020204" pitchFamily="34" charset="0"/>
              </a:rPr>
              <a:t>Be clear to the participants.</a:t>
            </a:r>
          </a:p>
          <a:p>
            <a:pPr marL="1371600" lvl="3" indent="-228600" algn="just">
              <a:spcBef>
                <a:spcPts val="1200"/>
              </a:spcBef>
              <a:spcAft>
                <a:spcPts val="300"/>
              </a:spcAft>
              <a:buFont typeface="+mj-lt"/>
              <a:buAutoNum type="alphaLcPeriod"/>
              <a:tabLst>
                <a:tab pos="2114550" algn="l"/>
                <a:tab pos="457200" algn="l"/>
              </a:tabLst>
            </a:pPr>
            <a:r>
              <a:rPr lang="en-US" sz="1800" dirty="0">
                <a:effectLst/>
                <a:latin typeface="Tahoma" panose="020B0604030504040204" pitchFamily="34" charset="0"/>
                <a:cs typeface="Arial" panose="020B0604020202020204" pitchFamily="34" charset="0"/>
              </a:rPr>
              <a:t>Clarity is especially important when dealing with fighters. Fatigue, and overheating dim the wits very quickly.</a:t>
            </a:r>
          </a:p>
          <a:p>
            <a:pPr marL="1371600" lvl="3" indent="-228600" algn="just">
              <a:spcBef>
                <a:spcPts val="1200"/>
              </a:spcBef>
              <a:spcAft>
                <a:spcPts val="300"/>
              </a:spcAft>
              <a:buFont typeface="+mj-lt"/>
              <a:buAutoNum type="alphaLcPeriod"/>
              <a:tabLst>
                <a:tab pos="2114550" algn="l"/>
                <a:tab pos="457200" algn="l"/>
              </a:tabLst>
            </a:pPr>
            <a:r>
              <a:rPr lang="en-US" sz="1800" dirty="0">
                <a:effectLst/>
                <a:latin typeface="Tahoma" panose="020B0604030504040204" pitchFamily="34" charset="0"/>
                <a:cs typeface="Arial" panose="020B0604020202020204" pitchFamily="34" charset="0"/>
              </a:rPr>
              <a:t>Ensuring everyone knows the conventions for the day’s shoots/combats/whatever, and knows the schedule will reduce the likelihood of problems later.</a:t>
            </a:r>
          </a:p>
          <a:p>
            <a:endParaRPr lang="en-US" dirty="0"/>
          </a:p>
        </p:txBody>
      </p:sp>
    </p:spTree>
    <p:extLst>
      <p:ext uri="{BB962C8B-B14F-4D97-AF65-F5344CB8AC3E}">
        <p14:creationId xmlns:p14="http://schemas.microsoft.com/office/powerpoint/2010/main" val="3358058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21E7-0DD8-4213-B9A4-F106F0245C47}"/>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Running / Managing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(6 of 8)</a:t>
            </a:r>
            <a:endParaRPr lang="en-US" dirty="0"/>
          </a:p>
        </p:txBody>
      </p:sp>
      <p:sp>
        <p:nvSpPr>
          <p:cNvPr id="3" name="Content Placeholder 2">
            <a:extLst>
              <a:ext uri="{FF2B5EF4-FFF2-40B4-BE49-F238E27FC236}">
                <a16:creationId xmlns:a16="http://schemas.microsoft.com/office/drawing/2014/main" id="{41FC71CE-E72E-4E5A-AB89-A8684179EBCC}"/>
              </a:ext>
            </a:extLst>
          </p:cNvPr>
          <p:cNvSpPr>
            <a:spLocks noGrp="1"/>
          </p:cNvSpPr>
          <p:nvPr>
            <p:ph idx="1"/>
          </p:nvPr>
        </p:nvSpPr>
        <p:spPr/>
        <p:txBody>
          <a:bodyPr>
            <a:normAutofit/>
          </a:bodyPr>
          <a:lstStyle/>
          <a:p>
            <a:pPr marL="742950" marR="0" lvl="1" indent="-285750">
              <a:spcBef>
                <a:spcPts val="1200"/>
              </a:spcBef>
              <a:spcAft>
                <a:spcPts val="300"/>
              </a:spcAft>
              <a:buFont typeface="+mj-lt"/>
              <a:buAutoNum type="alphaUcPeriod"/>
              <a:tabLst>
                <a:tab pos="1828800" algn="l"/>
                <a:tab pos="3566160" algn="l"/>
                <a:tab pos="457200" algn="l"/>
              </a:tabLst>
            </a:pPr>
            <a:r>
              <a:rPr lang="en-US" dirty="0">
                <a:effectLst/>
                <a:latin typeface="Tahoma" panose="020B0604030504040204" pitchFamily="34" charset="0"/>
                <a:cs typeface="Times New Roman" panose="02020603050405020304" pitchFamily="18" charset="0"/>
              </a:rPr>
              <a:t>Managing participants (part 2)</a:t>
            </a:r>
          </a:p>
          <a:p>
            <a:pPr marL="1143000" marR="0" lvl="2" indent="-228600" algn="just">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Keep tempers in check.</a:t>
            </a:r>
          </a:p>
          <a:p>
            <a:pPr marL="1371600" lvl="3" indent="-228600" algn="just">
              <a:spcBef>
                <a:spcPts val="1200"/>
              </a:spcBef>
              <a:spcAft>
                <a:spcPts val="300"/>
              </a:spcAft>
              <a:buFont typeface="+mj-lt"/>
              <a:buAutoNum type="alphaLcPeriod"/>
              <a:tabLst>
                <a:tab pos="2114550" algn="l"/>
                <a:tab pos="457200" algn="l"/>
              </a:tabLst>
            </a:pPr>
            <a:r>
              <a:rPr lang="en-US" sz="2000" dirty="0">
                <a:effectLst/>
                <a:latin typeface="Tahoma" panose="020B0604030504040204" pitchFamily="34" charset="0"/>
                <a:cs typeface="Arial" panose="020B0604020202020204" pitchFamily="34" charset="0"/>
              </a:rPr>
              <a:t>Especially important in melee.</a:t>
            </a:r>
          </a:p>
          <a:p>
            <a:pPr marL="1371600" lvl="3" indent="-228600" algn="just">
              <a:spcBef>
                <a:spcPts val="1200"/>
              </a:spcBef>
              <a:spcAft>
                <a:spcPts val="300"/>
              </a:spcAft>
              <a:buFont typeface="+mj-lt"/>
              <a:buAutoNum type="alphaLcPeriod"/>
              <a:tabLst>
                <a:tab pos="2114550" algn="l"/>
                <a:tab pos="457200" algn="l"/>
              </a:tabLst>
            </a:pPr>
            <a:r>
              <a:rPr lang="en-US" sz="2000" dirty="0">
                <a:effectLst/>
                <a:latin typeface="Tahoma" panose="020B0604030504040204" pitchFamily="34" charset="0"/>
                <a:cs typeface="Arial" panose="020B0604020202020204" pitchFamily="34" charset="0"/>
              </a:rPr>
              <a:t>Take breaks, talk to the fighters, and remind them that they are all friends.</a:t>
            </a:r>
          </a:p>
          <a:p>
            <a:pPr marL="1143000" marR="0" lvl="2" indent="-228600" algn="just">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Remember that rank does not confer the ability to circumvent the rules.</a:t>
            </a:r>
          </a:p>
          <a:p>
            <a:pPr marL="1371600" lvl="3" indent="-228600" algn="just">
              <a:spcBef>
                <a:spcPts val="1200"/>
              </a:spcBef>
              <a:spcAft>
                <a:spcPts val="300"/>
              </a:spcAft>
              <a:buFont typeface="+mj-lt"/>
              <a:buAutoNum type="alphaLcPeriod"/>
              <a:tabLst>
                <a:tab pos="2114550" algn="l"/>
                <a:tab pos="457200" algn="l"/>
              </a:tabLst>
            </a:pPr>
            <a:r>
              <a:rPr lang="en-US" sz="2000" dirty="0">
                <a:effectLst/>
                <a:latin typeface="Tahoma" panose="020B0604030504040204" pitchFamily="34" charset="0"/>
                <a:cs typeface="Arial" panose="020B0604020202020204" pitchFamily="34" charset="0"/>
              </a:rPr>
              <a:t>This can be the trickiest part of marshaling an event.</a:t>
            </a:r>
          </a:p>
          <a:p>
            <a:pPr marL="1371600" lvl="3" indent="-228600" algn="just">
              <a:spcBef>
                <a:spcPts val="1200"/>
              </a:spcBef>
              <a:spcAft>
                <a:spcPts val="300"/>
              </a:spcAft>
              <a:buFont typeface="+mj-lt"/>
              <a:buAutoNum type="alphaLcPeriod"/>
              <a:tabLst>
                <a:tab pos="2114550" algn="l"/>
                <a:tab pos="457200" algn="l"/>
              </a:tabLst>
            </a:pPr>
            <a:r>
              <a:rPr lang="en-US" sz="2000" dirty="0">
                <a:effectLst/>
                <a:latin typeface="Tahoma" panose="020B0604030504040204" pitchFamily="34" charset="0"/>
                <a:cs typeface="Arial" panose="020B0604020202020204" pitchFamily="34" charset="0"/>
              </a:rPr>
              <a:t>As when dealing with any individual, be polite. Explain the rule. Explain your decision. In the final analysis, however, you must enforce the rules for everyone.</a:t>
            </a:r>
          </a:p>
          <a:p>
            <a:endParaRPr lang="en-US" dirty="0"/>
          </a:p>
        </p:txBody>
      </p:sp>
    </p:spTree>
    <p:extLst>
      <p:ext uri="{BB962C8B-B14F-4D97-AF65-F5344CB8AC3E}">
        <p14:creationId xmlns:p14="http://schemas.microsoft.com/office/powerpoint/2010/main" val="43338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D9AF-7E16-4354-B5D8-3B378477B96B}"/>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Running / Managing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(7 of 8)</a:t>
            </a:r>
            <a:endParaRPr lang="en-US" dirty="0"/>
          </a:p>
        </p:txBody>
      </p:sp>
      <p:sp>
        <p:nvSpPr>
          <p:cNvPr id="3" name="Content Placeholder 2">
            <a:extLst>
              <a:ext uri="{FF2B5EF4-FFF2-40B4-BE49-F238E27FC236}">
                <a16:creationId xmlns:a16="http://schemas.microsoft.com/office/drawing/2014/main" id="{EB54D8B1-F0D3-44E3-A7DB-2CBEE4F9C192}"/>
              </a:ext>
            </a:extLst>
          </p:cNvPr>
          <p:cNvSpPr>
            <a:spLocks noGrp="1"/>
          </p:cNvSpPr>
          <p:nvPr>
            <p:ph idx="1"/>
          </p:nvPr>
        </p:nvSpPr>
        <p:spPr/>
        <p:txBody>
          <a:bodyPr>
            <a:normAutofit lnSpcReduction="10000"/>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2400" dirty="0">
                <a:effectLst/>
                <a:latin typeface="Tahoma" panose="020B0604030504040204" pitchFamily="34" charset="0"/>
                <a:cs typeface="Times New Roman" panose="02020603050405020304" pitchFamily="18" charset="0"/>
              </a:rPr>
              <a:t>MIC has the final word on any disputes in any martial discipline on site</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The MIC’s decision may be overruled only by the Crown, Kingdom Earl Marshal, or relevant discipline Deputy Marshal if they happen to be on site.</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For this reason, many MICs, particularly of large events, elect not to be a discipline marshal.</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As MIC you should overrule one of your discipline marshals only if you have a good reason.</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Disputes that reach the MIC level for arbitration should be included in your event report.</a:t>
            </a:r>
          </a:p>
          <a:p>
            <a:endParaRPr lang="en-US" dirty="0"/>
          </a:p>
        </p:txBody>
      </p:sp>
    </p:spTree>
    <p:extLst>
      <p:ext uri="{BB962C8B-B14F-4D97-AF65-F5344CB8AC3E}">
        <p14:creationId xmlns:p14="http://schemas.microsoft.com/office/powerpoint/2010/main" val="196542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E867-0364-4C43-991D-301055E19128}"/>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Running / Managing the Event.</a:t>
            </a:r>
            <a:b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3200" b="0" i="0" u="none" strike="noStrike" kern="1200" cap="all" spc="0" normalizeH="0" baseline="0" noProof="0" dirty="0">
                <a:ln>
                  <a:noFill/>
                </a:ln>
                <a:solidFill>
                  <a:srgbClr val="099BDD"/>
                </a:solidFill>
                <a:effectLst/>
                <a:uLnTx/>
                <a:uFillTx/>
                <a:latin typeface="Corbel" panose="020B0503020204020204"/>
                <a:ea typeface="+mj-ea"/>
                <a:cs typeface="+mj-cs"/>
              </a:rPr>
              <a:t>(8 of 8)</a:t>
            </a:r>
            <a:endParaRPr lang="en-US" dirty="0"/>
          </a:p>
        </p:txBody>
      </p:sp>
      <p:sp>
        <p:nvSpPr>
          <p:cNvPr id="3" name="Content Placeholder 2">
            <a:extLst>
              <a:ext uri="{FF2B5EF4-FFF2-40B4-BE49-F238E27FC236}">
                <a16:creationId xmlns:a16="http://schemas.microsoft.com/office/drawing/2014/main" id="{C5F326D4-E9A3-4BA3-9689-3DAA86C64850}"/>
              </a:ext>
            </a:extLst>
          </p:cNvPr>
          <p:cNvSpPr>
            <a:spLocks noGrp="1"/>
          </p:cNvSpPr>
          <p:nvPr>
            <p:ph idx="1"/>
          </p:nvPr>
        </p:nvSpPr>
        <p:spPr/>
        <p:txBody>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3600" dirty="0">
                <a:effectLst/>
                <a:latin typeface="Tahoma" panose="020B0604030504040204" pitchFamily="34" charset="0"/>
                <a:cs typeface="Times New Roman" panose="02020603050405020304" pitchFamily="18" charset="0"/>
              </a:rPr>
              <a:t>Managing spectators</a:t>
            </a:r>
          </a:p>
          <a:p>
            <a:pPr marL="1143000" marR="0" lvl="2" indent="-228600" algn="just">
              <a:spcBef>
                <a:spcPts val="1200"/>
              </a:spcBef>
              <a:spcAft>
                <a:spcPts val="300"/>
              </a:spcAft>
              <a:buFont typeface="+mj-lt"/>
              <a:buAutoNum type="arabicPeriod"/>
              <a:tabLst>
                <a:tab pos="2114550" algn="l"/>
                <a:tab pos="457200" algn="l"/>
              </a:tabLst>
            </a:pPr>
            <a:r>
              <a:rPr lang="en-US" sz="3600" dirty="0">
                <a:effectLst/>
                <a:latin typeface="Tahoma" panose="020B0604030504040204" pitchFamily="34" charset="0"/>
                <a:cs typeface="Arial" panose="020B0604020202020204" pitchFamily="34" charset="0"/>
              </a:rPr>
              <a:t>Keep an eye on the safety zones.</a:t>
            </a:r>
          </a:p>
          <a:p>
            <a:pPr marL="1143000" marR="0" lvl="2" indent="-228600" algn="just">
              <a:spcBef>
                <a:spcPts val="1200"/>
              </a:spcBef>
              <a:spcAft>
                <a:spcPts val="300"/>
              </a:spcAft>
              <a:buFont typeface="+mj-lt"/>
              <a:buAutoNum type="arabicPeriod"/>
              <a:tabLst>
                <a:tab pos="2114550" algn="l"/>
                <a:tab pos="457200" algn="l"/>
              </a:tabLst>
            </a:pPr>
            <a:r>
              <a:rPr lang="en-US" sz="3600" dirty="0">
                <a:effectLst/>
                <a:latin typeface="Tahoma" panose="020B0604030504040204" pitchFamily="34" charset="0"/>
                <a:cs typeface="Arial" panose="020B0604020202020204" pitchFamily="34" charset="0"/>
              </a:rPr>
              <a:t>Support staff has a way of encroaching into combat areas.</a:t>
            </a:r>
          </a:p>
          <a:p>
            <a:endParaRPr lang="en-US" dirty="0"/>
          </a:p>
        </p:txBody>
      </p:sp>
    </p:spTree>
    <p:extLst>
      <p:ext uri="{BB962C8B-B14F-4D97-AF65-F5344CB8AC3E}">
        <p14:creationId xmlns:p14="http://schemas.microsoft.com/office/powerpoint/2010/main" val="12494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4160-3272-4090-8CB5-40474807175A}"/>
              </a:ext>
            </a:extLst>
          </p:cNvPr>
          <p:cNvSpPr>
            <a:spLocks noGrp="1"/>
          </p:cNvSpPr>
          <p:nvPr>
            <p:ph type="title"/>
          </p:nvPr>
        </p:nvSpPr>
        <p:spPr>
          <a:xfrm>
            <a:off x="838200" y="365125"/>
            <a:ext cx="10515600" cy="1455207"/>
          </a:xfrm>
        </p:spPr>
        <p:txBody>
          <a:bodyPr>
            <a:normAutofit/>
          </a:bodyPr>
          <a:lstStyle/>
          <a:p>
            <a:pPr algn="ctr"/>
            <a:r>
              <a:rPr lang="en-US" dirty="0"/>
              <a:t>Goal</a:t>
            </a:r>
          </a:p>
        </p:txBody>
      </p:sp>
      <p:sp>
        <p:nvSpPr>
          <p:cNvPr id="3" name="Content Placeholder 2">
            <a:extLst>
              <a:ext uri="{FF2B5EF4-FFF2-40B4-BE49-F238E27FC236}">
                <a16:creationId xmlns:a16="http://schemas.microsoft.com/office/drawing/2014/main" id="{70CE2523-EB84-4F98-B9EB-F17CB7FC06E2}"/>
              </a:ext>
            </a:extLst>
          </p:cNvPr>
          <p:cNvSpPr>
            <a:spLocks noGrp="1"/>
          </p:cNvSpPr>
          <p:nvPr>
            <p:ph idx="1"/>
          </p:nvPr>
        </p:nvSpPr>
        <p:spPr>
          <a:xfrm>
            <a:off x="838200" y="1879600"/>
            <a:ext cx="10515600" cy="4682067"/>
          </a:xfrm>
        </p:spPr>
        <p:txBody>
          <a:bodyPr>
            <a:normAutofit/>
          </a:bodyPr>
          <a:lstStyle/>
          <a:p>
            <a:pPr marL="0" marR="0" algn="just">
              <a:spcBef>
                <a:spcPts val="1200"/>
              </a:spcBef>
              <a:spcAft>
                <a:spcPts val="600"/>
              </a:spcAft>
            </a:pPr>
            <a:r>
              <a:rPr lang="en-US" sz="3600" b="0" dirty="0">
                <a:effectLst/>
                <a:latin typeface="Tahoma" panose="020B0604030504040204" pitchFamily="34" charset="0"/>
                <a:ea typeface="Times New Roman" panose="02020603050405020304" pitchFamily="18" charset="0"/>
                <a:cs typeface="Times New Roman" panose="02020603050405020304" pitchFamily="18" charset="0"/>
              </a:rPr>
              <a:t>This class is intended as a primer on how to be the marshal-in-charge of a moderate-to-large-sized event. It assumes that the individuals taking the class are (or will become) well-grounded in their disciplines; specific questions about rules in different disciplines should be directed to marshals in those areas.</a:t>
            </a:r>
            <a:endParaRPr lang="en-US" sz="3600" b="1" dirty="0">
              <a:effectLst/>
              <a:latin typeface="Tahoma" panose="020B0604030504040204" pitchFamily="34" charset="0"/>
              <a:ea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786529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6B46-4499-4F82-BD6C-48F20824BD7C}"/>
              </a:ext>
            </a:extLst>
          </p:cNvPr>
          <p:cNvSpPr>
            <a:spLocks noGrp="1"/>
          </p:cNvSpPr>
          <p:nvPr>
            <p:ph type="title"/>
          </p:nvPr>
        </p:nvSpPr>
        <p:spPr>
          <a:xfrm>
            <a:off x="0" y="284176"/>
            <a:ext cx="12192000" cy="1508760"/>
          </a:xfrm>
        </p:spPr>
        <p:txBody>
          <a:bodyPr/>
          <a:lstStyle/>
          <a:p>
            <a:pPr algn="ctr"/>
            <a:r>
              <a:rPr lang="en-US" dirty="0"/>
              <a:t>Event Reporting</a:t>
            </a:r>
            <a:br>
              <a:rPr lang="en-US" dirty="0"/>
            </a:br>
            <a:r>
              <a:rPr lang="en-US" dirty="0"/>
              <a:t>(1 of 5)</a:t>
            </a:r>
          </a:p>
        </p:txBody>
      </p:sp>
      <p:sp>
        <p:nvSpPr>
          <p:cNvPr id="3" name="Content Placeholder 2">
            <a:extLst>
              <a:ext uri="{FF2B5EF4-FFF2-40B4-BE49-F238E27FC236}">
                <a16:creationId xmlns:a16="http://schemas.microsoft.com/office/drawing/2014/main" id="{3ACF3D12-6EA9-4170-A927-132800F813BE}"/>
              </a:ext>
            </a:extLst>
          </p:cNvPr>
          <p:cNvSpPr>
            <a:spLocks noGrp="1"/>
          </p:cNvSpPr>
          <p:nvPr>
            <p:ph idx="1"/>
          </p:nvPr>
        </p:nvSpPr>
        <p:spPr/>
        <p:txBody>
          <a:bodyPr>
            <a:normAutofit fontScale="92500" lnSpcReduction="10000"/>
          </a:bodyPr>
          <a:lstStyle/>
          <a:p>
            <a:pPr marL="1143000" marR="0" lvl="2" indent="-228600" algn="just">
              <a:spcBef>
                <a:spcPts val="1200"/>
              </a:spcBef>
              <a:spcAft>
                <a:spcPts val="300"/>
              </a:spcAft>
              <a:buFont typeface="+mj-lt"/>
              <a:buAutoNum type="arabicPeriod"/>
              <a:tabLst>
                <a:tab pos="2114550" algn="l"/>
                <a:tab pos="457200" algn="l"/>
              </a:tabLst>
            </a:pPr>
            <a:r>
              <a:rPr lang="en-US" sz="1800" dirty="0">
                <a:effectLst/>
                <a:latin typeface="Tahoma" panose="020B0604030504040204" pitchFamily="34" charset="0"/>
                <a:cs typeface="Arial" panose="020B0604020202020204" pitchFamily="34" charset="0"/>
              </a:rPr>
              <a:t>Check in with your discipline marshals.</a:t>
            </a:r>
          </a:p>
          <a:p>
            <a:pPr marL="1371600" lvl="3" indent="-228600" algn="just">
              <a:spcBef>
                <a:spcPts val="1200"/>
              </a:spcBef>
              <a:spcAft>
                <a:spcPts val="300"/>
              </a:spcAft>
              <a:buFont typeface="+mj-lt"/>
              <a:buAutoNum type="alphaLcPeriod"/>
              <a:tabLst>
                <a:tab pos="2114550" algn="l"/>
                <a:tab pos="457200" algn="l"/>
              </a:tabLst>
            </a:pPr>
            <a:r>
              <a:rPr lang="en-US" dirty="0">
                <a:effectLst/>
                <a:latin typeface="Tahoma" panose="020B0604030504040204" pitchFamily="34" charset="0"/>
                <a:cs typeface="Arial" panose="020B0604020202020204" pitchFamily="34" charset="0"/>
              </a:rPr>
              <a:t>Did they have any problems?</a:t>
            </a:r>
          </a:p>
          <a:p>
            <a:pPr marL="1771650" lvl="4" indent="-400050" algn="just">
              <a:spcBef>
                <a:spcPts val="1200"/>
              </a:spcBef>
              <a:spcAft>
                <a:spcPts val="300"/>
              </a:spcAft>
              <a:buFont typeface="+mj-lt"/>
              <a:buAutoNum type="romanLcPeriod"/>
              <a:tabLst>
                <a:tab pos="2114550" algn="l"/>
                <a:tab pos="457200" algn="l"/>
              </a:tabLst>
            </a:pPr>
            <a:r>
              <a:rPr lang="en-US" dirty="0">
                <a:effectLst/>
                <a:latin typeface="Tahoma" panose="020B0604030504040204" pitchFamily="34" charset="0"/>
                <a:cs typeface="Arial" panose="020B0604020202020204" pitchFamily="34" charset="0"/>
              </a:rPr>
              <a:t>Safety issues (broken blades broken armor, stray arrows, injuries).</a:t>
            </a:r>
          </a:p>
          <a:p>
            <a:pPr marL="1771650" lvl="4" indent="-400050" algn="just">
              <a:spcBef>
                <a:spcPts val="1200"/>
              </a:spcBef>
              <a:spcAft>
                <a:spcPts val="300"/>
              </a:spcAft>
              <a:buFont typeface="+mj-lt"/>
              <a:buAutoNum type="romanLcPeriod"/>
              <a:tabLst>
                <a:tab pos="2114550" algn="l"/>
                <a:tab pos="457200" algn="l"/>
              </a:tabLst>
            </a:pPr>
            <a:r>
              <a:rPr lang="en-US" dirty="0">
                <a:effectLst/>
                <a:latin typeface="Tahoma" panose="020B0604030504040204" pitchFamily="34" charset="0"/>
                <a:cs typeface="Arial" panose="020B0604020202020204" pitchFamily="34" charset="0"/>
              </a:rPr>
              <a:t>Equipment failure (armor, weapon or other), including details like owner, manufacture, wear level, etc.</a:t>
            </a:r>
          </a:p>
          <a:p>
            <a:pPr marL="1771650" lvl="4" indent="-400050" algn="just">
              <a:spcBef>
                <a:spcPts val="1200"/>
              </a:spcBef>
              <a:spcAft>
                <a:spcPts val="300"/>
              </a:spcAft>
              <a:buFont typeface="+mj-lt"/>
              <a:buAutoNum type="romanLcPeriod"/>
              <a:tabLst>
                <a:tab pos="2114550" algn="l"/>
                <a:tab pos="457200" algn="l"/>
              </a:tabLst>
            </a:pPr>
            <a:r>
              <a:rPr lang="en-US" dirty="0">
                <a:effectLst/>
                <a:latin typeface="Tahoma" panose="020B0604030504040204" pitchFamily="34" charset="0"/>
                <a:cs typeface="Arial" panose="020B0604020202020204" pitchFamily="34" charset="0"/>
              </a:rPr>
              <a:t>Injury (any event that requires the fighter to leave the field).</a:t>
            </a:r>
          </a:p>
          <a:p>
            <a:pPr marL="1771650" lvl="4" indent="-400050" algn="just">
              <a:spcBef>
                <a:spcPts val="1200"/>
              </a:spcBef>
              <a:spcAft>
                <a:spcPts val="300"/>
              </a:spcAft>
              <a:buFont typeface="+mj-lt"/>
              <a:buAutoNum type="romanLcPeriod"/>
              <a:tabLst>
                <a:tab pos="2114550" algn="l"/>
                <a:tab pos="457200" algn="l"/>
              </a:tabLst>
            </a:pPr>
            <a:r>
              <a:rPr lang="en-US" dirty="0">
                <a:effectLst/>
                <a:latin typeface="Tahoma" panose="020B0604030504040204" pitchFamily="34" charset="0"/>
                <a:cs typeface="Arial" panose="020B0604020202020204" pitchFamily="34" charset="0"/>
              </a:rPr>
              <a:t>Conflict issues (disrespect for, or arguments with, any fighter, marshal, or support staff).</a:t>
            </a:r>
          </a:p>
          <a:p>
            <a:pPr marL="1771650" lvl="4" indent="-400050" algn="just">
              <a:spcBef>
                <a:spcPts val="1200"/>
              </a:spcBef>
              <a:spcAft>
                <a:spcPts val="300"/>
              </a:spcAft>
              <a:buFont typeface="+mj-lt"/>
              <a:buAutoNum type="romanLcPeriod"/>
              <a:tabLst>
                <a:tab pos="2114550" algn="l"/>
                <a:tab pos="457200" algn="l"/>
              </a:tabLst>
            </a:pPr>
            <a:r>
              <a:rPr lang="en-US" dirty="0">
                <a:effectLst/>
                <a:latin typeface="Tahoma" panose="020B0604030504040204" pitchFamily="34" charset="0"/>
                <a:cs typeface="Arial" panose="020B0604020202020204" pitchFamily="34" charset="0"/>
              </a:rPr>
              <a:t>Rules confusion (misunderstanding of or disregard for any rule).</a:t>
            </a:r>
          </a:p>
          <a:p>
            <a:pPr marL="1771650" lvl="4" indent="-400050" algn="just">
              <a:spcBef>
                <a:spcPts val="1200"/>
              </a:spcBef>
              <a:spcAft>
                <a:spcPts val="300"/>
              </a:spcAft>
              <a:buFont typeface="+mj-lt"/>
              <a:buAutoNum type="romanLcPeriod"/>
              <a:tabLst>
                <a:tab pos="2114550" algn="l"/>
                <a:tab pos="457200" algn="l"/>
              </a:tabLst>
            </a:pPr>
            <a:r>
              <a:rPr lang="en-US" dirty="0">
                <a:effectLst/>
                <a:latin typeface="Tahoma" panose="020B0604030504040204" pitchFamily="34" charset="0"/>
                <a:cs typeface="Arial" panose="020B0604020202020204" pitchFamily="34" charset="0"/>
              </a:rPr>
              <a:t>Names of your marshals, your MITs, your </a:t>
            </a:r>
            <a:r>
              <a:rPr lang="en-US" dirty="0" err="1">
                <a:effectLst/>
                <a:latin typeface="Tahoma" panose="020B0604030504040204" pitchFamily="34" charset="0"/>
                <a:cs typeface="Arial" panose="020B0604020202020204" pitchFamily="34" charset="0"/>
              </a:rPr>
              <a:t>MoL</a:t>
            </a:r>
            <a:r>
              <a:rPr lang="en-US" dirty="0">
                <a:effectLst/>
                <a:latin typeface="Tahoma" panose="020B0604030504040204" pitchFamily="34" charset="0"/>
                <a:cs typeface="Arial" panose="020B0604020202020204" pitchFamily="34" charset="0"/>
              </a:rPr>
              <a:t>(s), your authorization attempts, problem folks, good folks, etc.</a:t>
            </a:r>
          </a:p>
          <a:p>
            <a:pPr marL="1371600" lvl="3" indent="-228600" algn="just">
              <a:spcBef>
                <a:spcPts val="1200"/>
              </a:spcBef>
              <a:spcAft>
                <a:spcPts val="300"/>
              </a:spcAft>
              <a:buFont typeface="+mj-lt"/>
              <a:buAutoNum type="alphaLcPeriod"/>
              <a:tabLst>
                <a:tab pos="2114550" algn="l"/>
                <a:tab pos="457200" algn="l"/>
              </a:tabLst>
            </a:pPr>
            <a:r>
              <a:rPr lang="en-US" dirty="0">
                <a:effectLst/>
                <a:latin typeface="Tahoma" panose="020B0604030504040204" pitchFamily="34" charset="0"/>
                <a:cs typeface="Arial" panose="020B0604020202020204" pitchFamily="34" charset="0"/>
              </a:rPr>
              <a:t>Remind them to file their event reports within 7 days. Ask for a copy.</a:t>
            </a:r>
          </a:p>
          <a:p>
            <a:pPr marL="1371600" lvl="3" indent="-228600" algn="just">
              <a:spcBef>
                <a:spcPts val="1200"/>
              </a:spcBef>
              <a:spcAft>
                <a:spcPts val="300"/>
              </a:spcAft>
              <a:buFont typeface="+mj-lt"/>
              <a:buAutoNum type="alphaLcPeriod"/>
              <a:tabLst>
                <a:tab pos="2114550" algn="l"/>
                <a:tab pos="457200" algn="l"/>
              </a:tabLst>
            </a:pPr>
            <a:r>
              <a:rPr lang="en-US" dirty="0">
                <a:effectLst/>
                <a:latin typeface="Tahoma" panose="020B0604030504040204" pitchFamily="34" charset="0"/>
                <a:cs typeface="Arial" panose="020B0604020202020204" pitchFamily="34" charset="0"/>
              </a:rPr>
              <a:t>Make sure they have help for cleanup.</a:t>
            </a:r>
          </a:p>
          <a:p>
            <a:endParaRPr lang="en-US" dirty="0"/>
          </a:p>
        </p:txBody>
      </p:sp>
    </p:spTree>
    <p:extLst>
      <p:ext uri="{BB962C8B-B14F-4D97-AF65-F5344CB8AC3E}">
        <p14:creationId xmlns:p14="http://schemas.microsoft.com/office/powerpoint/2010/main" val="58452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6823-D4E0-4330-B8B9-C494B6314AC5}"/>
              </a:ext>
            </a:extLst>
          </p:cNvPr>
          <p:cNvSpPr>
            <a:spLocks noGrp="1"/>
          </p:cNvSpPr>
          <p:nvPr>
            <p:ph type="title"/>
          </p:nvPr>
        </p:nvSpPr>
        <p:spPr/>
        <p:txBody>
          <a:bodyPr/>
          <a:lstStyle/>
          <a:p>
            <a:pPr algn="ct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Event Reporting</a:t>
            </a:r>
            <a:b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(2 of 5)</a:t>
            </a:r>
            <a:endParaRPr lang="en-US" dirty="0"/>
          </a:p>
        </p:txBody>
      </p:sp>
      <p:sp>
        <p:nvSpPr>
          <p:cNvPr id="3" name="Content Placeholder 2">
            <a:extLst>
              <a:ext uri="{FF2B5EF4-FFF2-40B4-BE49-F238E27FC236}">
                <a16:creationId xmlns:a16="http://schemas.microsoft.com/office/drawing/2014/main" id="{6C799CB4-AA00-482A-814C-91143C748ADE}"/>
              </a:ext>
            </a:extLst>
          </p:cNvPr>
          <p:cNvSpPr>
            <a:spLocks noGrp="1"/>
          </p:cNvSpPr>
          <p:nvPr>
            <p:ph idx="1"/>
          </p:nvPr>
        </p:nvSpPr>
        <p:spPr/>
        <p:txBody>
          <a:bodyPr/>
          <a:lstStyle/>
          <a:p>
            <a:endParaRPr lang="en-US" sz="3600" dirty="0">
              <a:effectLst/>
              <a:latin typeface="Tahoma" panose="020B0604030504040204" pitchFamily="34" charset="0"/>
              <a:cs typeface="Arial" panose="020B0604020202020204" pitchFamily="34" charset="0"/>
            </a:endParaRPr>
          </a:p>
          <a:p>
            <a:endParaRPr lang="en-US" sz="3600" dirty="0">
              <a:latin typeface="Tahoma" panose="020B0604030504040204" pitchFamily="34" charset="0"/>
              <a:cs typeface="Arial" panose="020B0604020202020204" pitchFamily="34" charset="0"/>
            </a:endParaRPr>
          </a:p>
          <a:p>
            <a:r>
              <a:rPr lang="en-US" sz="3600" dirty="0">
                <a:effectLst/>
                <a:latin typeface="Tahoma" panose="020B0604030504040204" pitchFamily="34" charset="0"/>
                <a:cs typeface="Arial" panose="020B0604020202020204" pitchFamily="34" charset="0"/>
              </a:rPr>
              <a:t>During court, publicly thank your field staff (MOLs, water bearers, </a:t>
            </a:r>
            <a:r>
              <a:rPr lang="en-US" sz="3600" dirty="0" err="1">
                <a:effectLst/>
                <a:latin typeface="Tahoma" panose="020B0604030504040204" pitchFamily="34" charset="0"/>
                <a:cs typeface="Arial" panose="020B0604020202020204" pitchFamily="34" charset="0"/>
              </a:rPr>
              <a:t>chiurgeons</a:t>
            </a:r>
            <a:r>
              <a:rPr lang="en-US" sz="3600" dirty="0">
                <a:effectLst/>
                <a:latin typeface="Tahoma" panose="020B060403050404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7645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9086-3B5F-4203-AF19-42B23F5FE5F7}"/>
              </a:ext>
            </a:extLst>
          </p:cNvPr>
          <p:cNvSpPr>
            <a:spLocks noGrp="1"/>
          </p:cNvSpPr>
          <p:nvPr>
            <p:ph type="title"/>
          </p:nvPr>
        </p:nvSpPr>
        <p:spPr/>
        <p:txBody>
          <a:bodyPr/>
          <a:lstStyle/>
          <a:p>
            <a:pPr algn="ct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Event Reporting</a:t>
            </a:r>
            <a:b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(3 of 5)</a:t>
            </a:r>
            <a:endParaRPr lang="en-US" dirty="0"/>
          </a:p>
        </p:txBody>
      </p:sp>
      <p:sp>
        <p:nvSpPr>
          <p:cNvPr id="3" name="Content Placeholder 2">
            <a:extLst>
              <a:ext uri="{FF2B5EF4-FFF2-40B4-BE49-F238E27FC236}">
                <a16:creationId xmlns:a16="http://schemas.microsoft.com/office/drawing/2014/main" id="{E78E4786-ABAC-4B5E-8DFB-A2FEA0F37505}"/>
              </a:ext>
            </a:extLst>
          </p:cNvPr>
          <p:cNvSpPr>
            <a:spLocks noGrp="1"/>
          </p:cNvSpPr>
          <p:nvPr>
            <p:ph idx="1"/>
          </p:nvPr>
        </p:nvSpPr>
        <p:spPr/>
        <p:txBody>
          <a:bodyPr/>
          <a:lstStyle/>
          <a:p>
            <a:pPr marL="1143000" marR="0" lvl="2" indent="-228600" algn="just">
              <a:spcBef>
                <a:spcPts val="1200"/>
              </a:spcBef>
              <a:spcAft>
                <a:spcPts val="300"/>
              </a:spcAft>
              <a:buFont typeface="+mj-lt"/>
              <a:buAutoNum type="arabicPeriod"/>
              <a:tabLst>
                <a:tab pos="2114550" algn="l"/>
                <a:tab pos="457200" algn="l"/>
              </a:tabLst>
            </a:pPr>
            <a:r>
              <a:rPr lang="en-US" sz="3200" dirty="0">
                <a:effectLst/>
                <a:latin typeface="Tahoma" panose="020B0604030504040204" pitchFamily="34" charset="0"/>
                <a:cs typeface="Arial" panose="020B0604020202020204" pitchFamily="34" charset="0"/>
              </a:rPr>
              <a:t>File your event report within 7 days.</a:t>
            </a:r>
          </a:p>
          <a:p>
            <a:pPr marL="1371600" lvl="3" indent="-228600" algn="just">
              <a:spcBef>
                <a:spcPts val="1200"/>
              </a:spcBef>
              <a:spcAft>
                <a:spcPts val="300"/>
              </a:spcAft>
              <a:buFont typeface="+mj-lt"/>
              <a:buAutoNum type="alphaLcPeriod"/>
              <a:tabLst>
                <a:tab pos="2114550" algn="l"/>
                <a:tab pos="457200" algn="l"/>
              </a:tabLst>
            </a:pPr>
            <a:r>
              <a:rPr lang="en-US" sz="3000" dirty="0">
                <a:effectLst/>
                <a:latin typeface="Tahoma" panose="020B0604030504040204" pitchFamily="34" charset="0"/>
                <a:cs typeface="Arial" panose="020B0604020202020204" pitchFamily="34" charset="0"/>
              </a:rPr>
              <a:t>If there are any injuries, the report must be filed within 24 hours.</a:t>
            </a:r>
          </a:p>
          <a:p>
            <a:pPr marL="1371600" lvl="3" indent="-228600" algn="just">
              <a:spcBef>
                <a:spcPts val="1200"/>
              </a:spcBef>
              <a:spcAft>
                <a:spcPts val="300"/>
              </a:spcAft>
              <a:buFont typeface="+mj-lt"/>
              <a:buAutoNum type="alphaLcPeriod"/>
              <a:tabLst>
                <a:tab pos="2114550" algn="l"/>
                <a:tab pos="457200" algn="l"/>
              </a:tabLst>
            </a:pPr>
            <a:r>
              <a:rPr lang="en-US" sz="3000" dirty="0">
                <a:effectLst/>
                <a:latin typeface="Tahoma" panose="020B0604030504040204" pitchFamily="34" charset="0"/>
                <a:cs typeface="Arial" panose="020B0604020202020204" pitchFamily="34" charset="0"/>
              </a:rPr>
              <a:t>This is not optional—the report must be filed within that time.</a:t>
            </a:r>
          </a:p>
          <a:p>
            <a:pPr marL="1371600" lvl="3" indent="-228600" algn="just">
              <a:spcBef>
                <a:spcPts val="1200"/>
              </a:spcBef>
              <a:spcAft>
                <a:spcPts val="300"/>
              </a:spcAft>
              <a:buFont typeface="+mj-lt"/>
              <a:buAutoNum type="alphaLcPeriod"/>
              <a:tabLst>
                <a:tab pos="2114550" algn="l"/>
                <a:tab pos="457200" algn="l"/>
              </a:tabLst>
            </a:pPr>
            <a:r>
              <a:rPr lang="en-US" sz="3000" dirty="0">
                <a:effectLst/>
                <a:latin typeface="Tahoma" panose="020B0604030504040204" pitchFamily="34" charset="0"/>
                <a:cs typeface="Arial" panose="020B0604020202020204" pitchFamily="34" charset="0"/>
              </a:rPr>
              <a:t>Besides, you’ll forget what happened if you don’t do it then, anyway.</a:t>
            </a:r>
          </a:p>
          <a:p>
            <a:endParaRPr lang="en-US" dirty="0"/>
          </a:p>
        </p:txBody>
      </p:sp>
    </p:spTree>
    <p:extLst>
      <p:ext uri="{BB962C8B-B14F-4D97-AF65-F5344CB8AC3E}">
        <p14:creationId xmlns:p14="http://schemas.microsoft.com/office/powerpoint/2010/main" val="258677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CB0E-A222-4FBF-8DE2-5FCA2E6B18F1}"/>
              </a:ext>
            </a:extLst>
          </p:cNvPr>
          <p:cNvSpPr>
            <a:spLocks noGrp="1"/>
          </p:cNvSpPr>
          <p:nvPr>
            <p:ph type="title"/>
          </p:nvPr>
        </p:nvSpPr>
        <p:spPr/>
        <p:txBody>
          <a:bodyPr/>
          <a:lstStyle/>
          <a:p>
            <a:pPr algn="ct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Event Reporting</a:t>
            </a:r>
            <a:b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(4 of 5)</a:t>
            </a:r>
            <a:endParaRPr lang="en-US" dirty="0"/>
          </a:p>
        </p:txBody>
      </p:sp>
      <p:sp>
        <p:nvSpPr>
          <p:cNvPr id="3" name="Content Placeholder 2">
            <a:extLst>
              <a:ext uri="{FF2B5EF4-FFF2-40B4-BE49-F238E27FC236}">
                <a16:creationId xmlns:a16="http://schemas.microsoft.com/office/drawing/2014/main" id="{12743A29-5904-45FE-A33F-89CB886A3C56}"/>
              </a:ext>
            </a:extLst>
          </p:cNvPr>
          <p:cNvSpPr>
            <a:spLocks noGrp="1"/>
          </p:cNvSpPr>
          <p:nvPr>
            <p:ph idx="1"/>
          </p:nvPr>
        </p:nvSpPr>
        <p:spPr/>
        <p:txBody>
          <a:bodyPr>
            <a:normAutofit/>
          </a:bodyPr>
          <a:lstStyle/>
          <a:p>
            <a:pPr marL="1143000" marR="0" lvl="2" indent="-228600" algn="just">
              <a:spcBef>
                <a:spcPts val="1200"/>
              </a:spcBef>
              <a:spcAft>
                <a:spcPts val="300"/>
              </a:spcAft>
              <a:buFont typeface="+mj-lt"/>
              <a:buAutoNum type="arabicPeriod"/>
              <a:tabLst>
                <a:tab pos="2114550" algn="l"/>
                <a:tab pos="457200" algn="l"/>
              </a:tabLst>
            </a:pPr>
            <a:r>
              <a:rPr lang="en-US" sz="3200" dirty="0">
                <a:effectLst/>
                <a:latin typeface="Tahoma" panose="020B0604030504040204" pitchFamily="34" charset="0"/>
                <a:cs typeface="Arial" panose="020B0604020202020204" pitchFamily="34" charset="0"/>
              </a:rPr>
              <a:t>Thank-you notes are a nice touch.</a:t>
            </a:r>
          </a:p>
          <a:p>
            <a:pPr marL="1371600" lvl="3" indent="-228600" algn="just">
              <a:spcBef>
                <a:spcPts val="1200"/>
              </a:spcBef>
              <a:spcAft>
                <a:spcPts val="300"/>
              </a:spcAft>
              <a:buFont typeface="+mj-lt"/>
              <a:buAutoNum type="alphaLcPeriod"/>
              <a:tabLst>
                <a:tab pos="2114550" algn="l"/>
                <a:tab pos="457200" algn="l"/>
              </a:tabLst>
            </a:pPr>
            <a:r>
              <a:rPr lang="en-US" sz="3000" dirty="0">
                <a:effectLst/>
                <a:latin typeface="Tahoma" panose="020B0604030504040204" pitchFamily="34" charset="0"/>
                <a:cs typeface="Arial" panose="020B0604020202020204" pitchFamily="34" charset="0"/>
              </a:rPr>
              <a:t>This may be more relevant for a discipline marshal, but if a group makes an effort to bring a large number of people to your event, send them a thank-you note. Even an electronic one is fine. It’s a nice thing to do and those groups will remember the gesture; they’ll be more likely to return the following year.</a:t>
            </a:r>
          </a:p>
          <a:p>
            <a:endParaRPr lang="en-US" dirty="0"/>
          </a:p>
        </p:txBody>
      </p:sp>
    </p:spTree>
    <p:extLst>
      <p:ext uri="{BB962C8B-B14F-4D97-AF65-F5344CB8AC3E}">
        <p14:creationId xmlns:p14="http://schemas.microsoft.com/office/powerpoint/2010/main" val="263965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45E1-69DA-48D0-ABD0-7AFFDFCA1D8F}"/>
              </a:ext>
            </a:extLst>
          </p:cNvPr>
          <p:cNvSpPr>
            <a:spLocks noGrp="1"/>
          </p:cNvSpPr>
          <p:nvPr>
            <p:ph type="title"/>
          </p:nvPr>
        </p:nvSpPr>
        <p:spPr/>
        <p:txBody>
          <a:bodyPr/>
          <a:lstStyle/>
          <a:p>
            <a:pPr algn="ct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Event Reporting</a:t>
            </a:r>
            <a:b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b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(5 of 5)</a:t>
            </a:r>
            <a:endParaRPr lang="en-US" dirty="0"/>
          </a:p>
        </p:txBody>
      </p:sp>
      <p:sp>
        <p:nvSpPr>
          <p:cNvPr id="3" name="Content Placeholder 2">
            <a:extLst>
              <a:ext uri="{FF2B5EF4-FFF2-40B4-BE49-F238E27FC236}">
                <a16:creationId xmlns:a16="http://schemas.microsoft.com/office/drawing/2014/main" id="{918E9C59-CDE3-4777-A690-4B7BCC26A6E7}"/>
              </a:ext>
            </a:extLst>
          </p:cNvPr>
          <p:cNvSpPr>
            <a:spLocks noGrp="1"/>
          </p:cNvSpPr>
          <p:nvPr>
            <p:ph idx="1"/>
          </p:nvPr>
        </p:nvSpPr>
        <p:spPr/>
        <p:txBody>
          <a:bodyPr>
            <a:normAutofit/>
          </a:bodyPr>
          <a:lstStyle/>
          <a:p>
            <a:endParaRPr lang="en-US" sz="4000" dirty="0">
              <a:effectLst/>
              <a:latin typeface="Tahoma" panose="020B0604030504040204" pitchFamily="34" charset="0"/>
              <a:cs typeface="Arial" panose="020B0604020202020204" pitchFamily="34" charset="0"/>
            </a:endParaRPr>
          </a:p>
          <a:p>
            <a:endParaRPr lang="en-US" sz="4000" dirty="0">
              <a:latin typeface="Tahoma" panose="020B0604030504040204" pitchFamily="34" charset="0"/>
              <a:cs typeface="Arial" panose="020B0604020202020204" pitchFamily="34" charset="0"/>
            </a:endParaRPr>
          </a:p>
          <a:p>
            <a:r>
              <a:rPr lang="en-US" sz="4000" dirty="0">
                <a:effectLst/>
                <a:latin typeface="Tahoma" panose="020B0604030504040204" pitchFamily="34" charset="0"/>
                <a:cs typeface="Arial" panose="020B0604020202020204" pitchFamily="34" charset="0"/>
              </a:rPr>
              <a:t>It’s a good habit to take pictures and attach them to event reports.</a:t>
            </a:r>
          </a:p>
          <a:p>
            <a:endParaRPr lang="en-US" dirty="0"/>
          </a:p>
        </p:txBody>
      </p:sp>
    </p:spTree>
    <p:extLst>
      <p:ext uri="{BB962C8B-B14F-4D97-AF65-F5344CB8AC3E}">
        <p14:creationId xmlns:p14="http://schemas.microsoft.com/office/powerpoint/2010/main" val="83455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7850-83C8-4BBB-81E4-9DAA3870053C}"/>
              </a:ext>
            </a:extLst>
          </p:cNvPr>
          <p:cNvSpPr>
            <a:spLocks noGrp="1"/>
          </p:cNvSpPr>
          <p:nvPr>
            <p:ph type="title"/>
          </p:nvPr>
        </p:nvSpPr>
        <p:spPr/>
        <p:txBody>
          <a:bodyPr/>
          <a:lstStyle/>
          <a:p>
            <a:pPr algn="ctr"/>
            <a:r>
              <a:rPr lang="en-US" dirty="0"/>
              <a:t>You’re The Marshal – Now What?</a:t>
            </a:r>
          </a:p>
        </p:txBody>
      </p:sp>
      <p:sp>
        <p:nvSpPr>
          <p:cNvPr id="3" name="Content Placeholder 2">
            <a:extLst>
              <a:ext uri="{FF2B5EF4-FFF2-40B4-BE49-F238E27FC236}">
                <a16:creationId xmlns:a16="http://schemas.microsoft.com/office/drawing/2014/main" id="{45A40711-5418-46A8-A9DE-AA8BD7F32E5F}"/>
              </a:ext>
            </a:extLst>
          </p:cNvPr>
          <p:cNvSpPr>
            <a:spLocks noGrp="1"/>
          </p:cNvSpPr>
          <p:nvPr>
            <p:ph idx="1"/>
          </p:nvPr>
        </p:nvSpPr>
        <p:spPr/>
        <p:txBody>
          <a:bodyPr>
            <a:normAutofit fontScale="92500"/>
          </a:bodyPr>
          <a:lstStyle/>
          <a:p>
            <a:r>
              <a:rPr lang="en-US" dirty="0"/>
              <a:t>As one of the local marshals, you may be called upon to hold a practice for your group. To get ready to do this:</a:t>
            </a:r>
          </a:p>
          <a:p>
            <a:pPr lvl="1">
              <a:buFont typeface="Arial" panose="020B0604020202020204" pitchFamily="34" charset="0"/>
              <a:buChar char="•"/>
            </a:pPr>
            <a:r>
              <a:rPr lang="en-US" dirty="0"/>
              <a:t>Download and print waiver forms and keep them with you when you hold a practice.</a:t>
            </a:r>
          </a:p>
          <a:p>
            <a:pPr lvl="1">
              <a:spcBef>
                <a:spcPts val="1200"/>
              </a:spcBef>
              <a:spcAft>
                <a:spcPts val="200"/>
              </a:spcAft>
              <a:buClr>
                <a:srgbClr val="FFFFFF"/>
              </a:buClr>
              <a:buFont typeface="Arial" panose="020B0604020202020204" pitchFamily="34" charset="0"/>
              <a:buChar char="•"/>
              <a:defRPr/>
            </a:pPr>
            <a:r>
              <a:rPr kumimoji="0" lang="en-US" b="0" i="0" u="none" strike="noStrike" kern="1200" cap="none" spc="0" normalizeH="0" baseline="0" noProof="0" dirty="0">
                <a:ln>
                  <a:noFill/>
                </a:ln>
                <a:solidFill>
                  <a:srgbClr val="FFFFFF"/>
                </a:solidFill>
                <a:effectLst/>
                <a:uLnTx/>
                <a:uFillTx/>
                <a:latin typeface="Corbel" panose="020B0503020204020204"/>
                <a:ea typeface="+mn-ea"/>
                <a:cs typeface="+mn-cs"/>
              </a:rPr>
              <a:t>Put together a “kit” of inspection gear specific to your discipline.</a:t>
            </a:r>
          </a:p>
          <a:p>
            <a:pPr lvl="1">
              <a:spcBef>
                <a:spcPts val="1200"/>
              </a:spcBef>
              <a:spcAft>
                <a:spcPts val="200"/>
              </a:spcAft>
              <a:buClr>
                <a:srgbClr val="FFFFFF"/>
              </a:buClr>
              <a:buFont typeface="Arial" panose="020B0604020202020204" pitchFamily="34" charset="0"/>
              <a:buChar char="•"/>
              <a:defRPr/>
            </a:pPr>
            <a:r>
              <a:rPr lang="en-US" dirty="0">
                <a:solidFill>
                  <a:srgbClr val="FFFFFF"/>
                </a:solidFill>
                <a:latin typeface="Corbel" panose="020B0503020204020204"/>
              </a:rPr>
              <a:t>Take charge of or acquire at least one set of loaner gear appropriate to your discipline.</a:t>
            </a:r>
          </a:p>
          <a:p>
            <a:pPr lvl="1">
              <a:spcBef>
                <a:spcPts val="1200"/>
              </a:spcBef>
              <a:spcAft>
                <a:spcPts val="200"/>
              </a:spcAft>
              <a:buClr>
                <a:srgbClr val="FFFFFF"/>
              </a:buClr>
              <a:buFont typeface="Arial" panose="020B0604020202020204" pitchFamily="34" charset="0"/>
              <a:buChar char="•"/>
              <a:defRPr/>
            </a:pPr>
            <a:r>
              <a:rPr kumimoji="0" lang="en-US" b="0" i="0" u="none" strike="noStrike" kern="1200" cap="none" spc="0" normalizeH="0" baseline="0" noProof="0" dirty="0">
                <a:ln>
                  <a:noFill/>
                </a:ln>
                <a:solidFill>
                  <a:srgbClr val="FFFFFF"/>
                </a:solidFill>
                <a:effectLst/>
                <a:uLnTx/>
                <a:uFillTx/>
                <a:latin typeface="Corbel" panose="020B0503020204020204"/>
                <a:ea typeface="+mn-ea"/>
                <a:cs typeface="+mn-cs"/>
              </a:rPr>
              <a:t>Remember, even at a practice, we need to pay attention to the details (inspections, safety)</a:t>
            </a:r>
          </a:p>
          <a:p>
            <a:r>
              <a:rPr lang="en-US" dirty="0"/>
              <a:t>As the Marshal conducting a practice, ensure newcomers are not ignored.</a:t>
            </a:r>
          </a:p>
          <a:p>
            <a:r>
              <a:rPr lang="en-US" dirty="0"/>
              <a:t>Before the practice is over, make sure you have all your waiver forms filled out and signed by those without “blue-cards.”</a:t>
            </a:r>
          </a:p>
          <a:p>
            <a:r>
              <a:rPr lang="en-US" dirty="0"/>
              <a:t>If you are not the local Knight’s Marshal, report your practice numbers and provide </a:t>
            </a:r>
            <a:r>
              <a:rPr lang="en-US"/>
              <a:t>the waivers to the KM.</a:t>
            </a:r>
            <a:endParaRPr lang="en-US" dirty="0"/>
          </a:p>
        </p:txBody>
      </p:sp>
    </p:spTree>
    <p:extLst>
      <p:ext uri="{BB962C8B-B14F-4D97-AF65-F5344CB8AC3E}">
        <p14:creationId xmlns:p14="http://schemas.microsoft.com/office/powerpoint/2010/main" val="45441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FDD7-D835-40E0-8AFC-ADA0C156D272}"/>
              </a:ext>
            </a:extLst>
          </p:cNvPr>
          <p:cNvSpPr>
            <a:spLocks noGrp="1"/>
          </p:cNvSpPr>
          <p:nvPr>
            <p:ph type="title"/>
          </p:nvPr>
        </p:nvSpPr>
        <p:spPr/>
        <p:txBody>
          <a:bodyPr/>
          <a:lstStyle/>
          <a:p>
            <a:pPr algn="ctr"/>
            <a:r>
              <a:rPr kumimoji="0" lang="en-US" sz="4000" b="0" i="0" u="none" strike="noStrike" kern="1200" cap="all" spc="0" normalizeH="0" baseline="0" noProof="0" dirty="0">
                <a:ln>
                  <a:noFill/>
                </a:ln>
                <a:solidFill>
                  <a:srgbClr val="099BDD"/>
                </a:solidFill>
                <a:effectLst/>
                <a:uLnTx/>
                <a:uFillTx/>
                <a:latin typeface="Corbel" panose="020B0503020204020204"/>
                <a:ea typeface="+mj-ea"/>
                <a:cs typeface="+mj-cs"/>
              </a:rPr>
              <a:t>Final Notes</a:t>
            </a:r>
            <a:endParaRPr lang="en-US" dirty="0"/>
          </a:p>
        </p:txBody>
      </p:sp>
      <p:sp>
        <p:nvSpPr>
          <p:cNvPr id="3" name="Content Placeholder 2">
            <a:extLst>
              <a:ext uri="{FF2B5EF4-FFF2-40B4-BE49-F238E27FC236}">
                <a16:creationId xmlns:a16="http://schemas.microsoft.com/office/drawing/2014/main" id="{68EFCA57-3566-4B61-BAD4-41B00FC49026}"/>
              </a:ext>
            </a:extLst>
          </p:cNvPr>
          <p:cNvSpPr>
            <a:spLocks noGrp="1"/>
          </p:cNvSpPr>
          <p:nvPr>
            <p:ph idx="1"/>
          </p:nvPr>
        </p:nvSpPr>
        <p:spPr/>
        <p:txBody>
          <a:bodyPr>
            <a:normAutofit/>
          </a:bodyPr>
          <a:lstStyle/>
          <a:p>
            <a:pPr marL="1143000" marR="0" lvl="2" indent="-228600" algn="just">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Become familiar with the Earl Marshal website and the warrant site.</a:t>
            </a:r>
          </a:p>
          <a:p>
            <a:pPr marL="1143000" marR="0" lvl="2" indent="-228600" algn="just">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If you are running a practice, familiarize yourself with the waiver reporting requirements.</a:t>
            </a:r>
          </a:p>
          <a:p>
            <a:pPr marL="1143000" marR="0" lvl="2" indent="-228600">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Be sure to go to the warrant page and use “request a new warrant” to tell KEM you took this class.</a:t>
            </a:r>
          </a:p>
          <a:p>
            <a:pPr marL="1143000" marR="0" lvl="2" indent="-228600">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Print the rules, and keep them with you at every event you marshal.</a:t>
            </a:r>
          </a:p>
          <a:p>
            <a:pPr marL="1143000" marR="0" lvl="2" indent="-228600">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Print a copy of your MiT form, a copy can be found in the paperwork section of the Earl Marshal website.</a:t>
            </a:r>
          </a:p>
          <a:p>
            <a:pPr marL="1143000" marR="0" lvl="2" indent="-228600">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To stay current, sign up for the Atlantian Marshal’s mailing list and unofficial Facebook group, and read the ACORN</a:t>
            </a:r>
          </a:p>
          <a:p>
            <a:endParaRPr lang="en-US" dirty="0"/>
          </a:p>
        </p:txBody>
      </p:sp>
    </p:spTree>
    <p:extLst>
      <p:ext uri="{BB962C8B-B14F-4D97-AF65-F5344CB8AC3E}">
        <p14:creationId xmlns:p14="http://schemas.microsoft.com/office/powerpoint/2010/main" val="245799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C29F-FAC9-40D0-AC85-D11BC9DB9BD2}"/>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EC39D685-BAFB-4482-9FE2-BCAFF188512D}"/>
              </a:ext>
            </a:extLst>
          </p:cNvPr>
          <p:cNvSpPr>
            <a:spLocks noGrp="1"/>
          </p:cNvSpPr>
          <p:nvPr>
            <p:ph idx="1"/>
          </p:nvPr>
        </p:nvSpPr>
        <p:spPr/>
        <p:txBody>
          <a:bodyPr>
            <a:normAutofit/>
          </a:bodyPr>
          <a:lstStyle/>
          <a:p>
            <a:pPr marL="342900" marR="0" lvl="0" indent="-342900" algn="just">
              <a:spcBef>
                <a:spcPts val="400"/>
              </a:spcBef>
              <a:spcAft>
                <a:spcPts val="400"/>
              </a:spcAft>
              <a:buFont typeface="+mj-lt"/>
              <a:buAutoNum type="arabicPeriod"/>
              <a:tabLst>
                <a:tab pos="342900" algn="dec"/>
                <a:tab pos="685800" algn="l"/>
                <a:tab pos="457200" algn="l"/>
              </a:tabLst>
            </a:pPr>
            <a:r>
              <a:rPr lang="en-US" sz="1800" dirty="0">
                <a:effectLst/>
                <a:latin typeface="Tahoma" panose="020B0604030504040204" pitchFamily="34" charset="0"/>
                <a:ea typeface="Times New Roman" panose="02020603050405020304" pitchFamily="18" charset="0"/>
                <a:cs typeface="Times New Roman" panose="02020603050405020304" pitchFamily="18" charset="0"/>
              </a:rPr>
              <a:t>Summarize how to plan the fighting part of an event. </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[Armored Combat Marshal’s Handbook (Oct 23) – XIII Guidelines for Marshaling on the Field para </a:t>
            </a:r>
            <a:r>
              <a:rPr lang="en-US" sz="1800" i="1" dirty="0" err="1">
                <a:effectLst/>
                <a:latin typeface="Tahoma" panose="020B0604030504040204" pitchFamily="34" charset="0"/>
                <a:ea typeface="Times New Roman" panose="02020603050405020304" pitchFamily="18" charset="0"/>
                <a:cs typeface="Times New Roman" panose="02020603050405020304" pitchFamily="18" charset="0"/>
              </a:rPr>
              <a:t>XIII.a</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just">
              <a:spcBef>
                <a:spcPts val="400"/>
              </a:spcBef>
              <a:spcAft>
                <a:spcPts val="400"/>
              </a:spcAft>
              <a:buFont typeface="+mj-lt"/>
              <a:buAutoNum type="arabicPeriod"/>
              <a:tabLst>
                <a:tab pos="342900" algn="dec"/>
                <a:tab pos="685800" algn="l"/>
                <a:tab pos="457200" algn="l"/>
              </a:tabLst>
            </a:pPr>
            <a:r>
              <a:rPr lang="en-US" sz="1800" dirty="0">
                <a:effectLst/>
                <a:latin typeface="Tahoma" panose="020B0604030504040204" pitchFamily="34" charset="0"/>
                <a:ea typeface="Times New Roman" panose="02020603050405020304" pitchFamily="18" charset="0"/>
                <a:cs typeface="Times New Roman" panose="02020603050405020304" pitchFamily="18" charset="0"/>
              </a:rPr>
              <a:t>Describe the steps in setting up an event. </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[Armored Combat Marshal’s Handbook (Oct 23) – XIII Guidelines for Marshaling on the Field para </a:t>
            </a:r>
            <a:r>
              <a:rPr lang="en-US" sz="1800" i="1" dirty="0" err="1">
                <a:effectLst/>
                <a:latin typeface="Tahoma" panose="020B0604030504040204" pitchFamily="34" charset="0"/>
                <a:ea typeface="Times New Roman" panose="02020603050405020304" pitchFamily="18" charset="0"/>
                <a:cs typeface="Times New Roman" panose="02020603050405020304" pitchFamily="18" charset="0"/>
              </a:rPr>
              <a:t>XIII.a</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a:t>
            </a:r>
            <a:endParaRPr lang="en-US" sz="18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just">
              <a:spcBef>
                <a:spcPts val="400"/>
              </a:spcBef>
              <a:spcAft>
                <a:spcPts val="400"/>
              </a:spcAft>
              <a:buFont typeface="+mj-lt"/>
              <a:buAutoNum type="arabicPeriod"/>
              <a:tabLst>
                <a:tab pos="342900" algn="dec"/>
                <a:tab pos="685800" algn="l"/>
                <a:tab pos="457200" algn="l"/>
              </a:tabLst>
            </a:pPr>
            <a:r>
              <a:rPr lang="en-US" sz="1800" dirty="0">
                <a:effectLst/>
                <a:latin typeface="Tahoma" panose="020B0604030504040204" pitchFamily="34" charset="0"/>
                <a:ea typeface="Times New Roman" panose="02020603050405020304" pitchFamily="18" charset="0"/>
                <a:cs typeface="Times New Roman" panose="02020603050405020304" pitchFamily="18" charset="0"/>
              </a:rPr>
              <a:t>Describe how to run/manage the combat activities at an event. </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[Armored Combat Marshal’s Handbook (Oct 23) – XIII Guidelines for Marshaling on the Field para </a:t>
            </a:r>
            <a:r>
              <a:rPr lang="en-US" sz="1800" i="1" dirty="0" err="1">
                <a:effectLst/>
                <a:latin typeface="Tahoma" panose="020B0604030504040204" pitchFamily="34" charset="0"/>
                <a:ea typeface="Times New Roman" panose="02020603050405020304" pitchFamily="18" charset="0"/>
                <a:cs typeface="Times New Roman" panose="02020603050405020304" pitchFamily="18" charset="0"/>
              </a:rPr>
              <a:t>XIII.a</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 XVIII Procedures for Grievances and Sanctions para </a:t>
            </a:r>
            <a:r>
              <a:rPr lang="en-US" sz="1800" i="1" dirty="0" err="1">
                <a:effectLst/>
                <a:latin typeface="Tahoma" panose="020B0604030504040204" pitchFamily="34" charset="0"/>
                <a:ea typeface="Times New Roman" panose="02020603050405020304" pitchFamily="18" charset="0"/>
                <a:cs typeface="Times New Roman" panose="02020603050405020304" pitchFamily="18" charset="0"/>
              </a:rPr>
              <a:t>XVIII.a</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 &amp; b]</a:t>
            </a:r>
            <a:endParaRPr lang="en-US" sz="18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just">
              <a:spcBef>
                <a:spcPts val="400"/>
              </a:spcBef>
              <a:spcAft>
                <a:spcPts val="400"/>
              </a:spcAft>
              <a:buFont typeface="+mj-lt"/>
              <a:buAutoNum type="arabicPeriod"/>
              <a:tabLst>
                <a:tab pos="342900" algn="dec"/>
                <a:tab pos="685800" algn="l"/>
                <a:tab pos="457200" algn="l"/>
              </a:tabLst>
            </a:pPr>
            <a:r>
              <a:rPr lang="en-US" sz="1800" dirty="0">
                <a:effectLst/>
                <a:latin typeface="Tahoma" panose="020B0604030504040204" pitchFamily="34" charset="0"/>
                <a:ea typeface="Times New Roman" panose="02020603050405020304" pitchFamily="18" charset="0"/>
                <a:cs typeface="Times New Roman" panose="02020603050405020304" pitchFamily="18" charset="0"/>
              </a:rPr>
              <a:t>Summarize what needs to occur after the combat activities are complete. </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[Armored Combat Marshal’s Handbook (Oct 23) – XVII Marshal Responsibilities, Chain of Command, and Reporting para </a:t>
            </a:r>
            <a:r>
              <a:rPr lang="en-US" sz="1800" i="1" dirty="0" err="1">
                <a:effectLst/>
                <a:latin typeface="Tahoma" panose="020B0604030504040204" pitchFamily="34" charset="0"/>
                <a:ea typeface="Times New Roman" panose="02020603050405020304" pitchFamily="18" charset="0"/>
                <a:cs typeface="Times New Roman" panose="02020603050405020304" pitchFamily="18" charset="0"/>
              </a:rPr>
              <a:t>XVII.a</a:t>
            </a:r>
            <a:r>
              <a:rPr lang="en-US" sz="1800" i="1" dirty="0">
                <a:effectLst/>
                <a:latin typeface="Tahoma" panose="020B0604030504040204" pitchFamily="34" charset="0"/>
                <a:ea typeface="Times New Roman" panose="02020603050405020304" pitchFamily="18" charset="0"/>
                <a:cs typeface="Times New Roman" panose="02020603050405020304" pitchFamily="18" charset="0"/>
              </a:rPr>
              <a:t>] ,[Kingdom Earl Marshals Policies (May 25) para 3.1.3.8 Reporting]</a:t>
            </a:r>
            <a:endParaRPr lang="en-US" sz="1800" dirty="0">
              <a:effectLst/>
              <a:latin typeface="Tahoma" panose="020B060403050404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438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DDC3-8543-48B2-B3AB-393E494B467E}"/>
              </a:ext>
            </a:extLst>
          </p:cNvPr>
          <p:cNvSpPr>
            <a:spLocks noGrp="1"/>
          </p:cNvSpPr>
          <p:nvPr>
            <p:ph type="title"/>
          </p:nvPr>
        </p:nvSpPr>
        <p:spPr/>
        <p:txBody>
          <a:bodyPr>
            <a:normAutofit/>
          </a:bodyPr>
          <a:lstStyle/>
          <a:p>
            <a:pPr marR="0" algn="ctr">
              <a:spcBef>
                <a:spcPts val="1200"/>
              </a:spcBef>
              <a:spcAft>
                <a:spcPts val="1200"/>
              </a:spcAft>
            </a:pPr>
            <a:r>
              <a:rPr lang="en-US" sz="3200" dirty="0">
                <a:solidFill>
                  <a:srgbClr val="00B0F0"/>
                </a:solidFill>
                <a:effectLst/>
                <a:latin typeface="Tahoma" panose="020B0604030504040204" pitchFamily="34" charset="0"/>
                <a:ea typeface="Times New Roman" panose="02020603050405020304" pitchFamily="18" charset="0"/>
                <a:cs typeface="Times New Roman" panose="02020603050405020304" pitchFamily="18" charset="0"/>
              </a:rPr>
              <a:t>Planning the Event.</a:t>
            </a:r>
            <a:br>
              <a:rPr lang="en-US" sz="3200" dirty="0">
                <a:solidFill>
                  <a:srgbClr val="00B0F0"/>
                </a:solidFill>
                <a:effectLst/>
                <a:latin typeface="Tahoma" panose="020B0604030504040204" pitchFamily="34" charset="0"/>
                <a:ea typeface="Times New Roman" panose="02020603050405020304" pitchFamily="18" charset="0"/>
                <a:cs typeface="Times New Roman" panose="02020603050405020304" pitchFamily="18" charset="0"/>
              </a:rPr>
            </a:br>
            <a:r>
              <a:rPr lang="en-US" sz="3200" dirty="0">
                <a:solidFill>
                  <a:srgbClr val="00B0F0"/>
                </a:solidFill>
                <a:effectLst/>
                <a:latin typeface="Tahoma" panose="020B0604030504040204" pitchFamily="34" charset="0"/>
                <a:ea typeface="Times New Roman" panose="02020603050405020304" pitchFamily="18" charset="0"/>
                <a:cs typeface="Times New Roman" panose="02020603050405020304" pitchFamily="18" charset="0"/>
              </a:rPr>
              <a:t>(1 of 6)</a:t>
            </a:r>
          </a:p>
        </p:txBody>
      </p:sp>
      <p:sp>
        <p:nvSpPr>
          <p:cNvPr id="3" name="Content Placeholder 2">
            <a:extLst>
              <a:ext uri="{FF2B5EF4-FFF2-40B4-BE49-F238E27FC236}">
                <a16:creationId xmlns:a16="http://schemas.microsoft.com/office/drawing/2014/main" id="{1A1E559B-004F-4AF1-B345-DC1057CE8047}"/>
              </a:ext>
            </a:extLst>
          </p:cNvPr>
          <p:cNvSpPr>
            <a:spLocks noGrp="1"/>
          </p:cNvSpPr>
          <p:nvPr>
            <p:ph idx="1"/>
          </p:nvPr>
        </p:nvSpPr>
        <p:spPr/>
        <p:txBody>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2800" dirty="0">
                <a:effectLst/>
                <a:latin typeface="Tahoma" panose="020B0604030504040204" pitchFamily="34" charset="0"/>
                <a:cs typeface="Times New Roman" panose="02020603050405020304" pitchFamily="18" charset="0"/>
              </a:rPr>
              <a:t>Communicate with the principles</a:t>
            </a: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Autocrat / Event Steward.</a:t>
            </a:r>
          </a:p>
          <a:p>
            <a:pPr marL="1371600" lvl="3" indent="-228600" algn="just">
              <a:spcBef>
                <a:spcPts val="1200"/>
              </a:spcBef>
              <a:spcAft>
                <a:spcPts val="300"/>
              </a:spcAft>
              <a:buFont typeface="+mj-lt"/>
              <a:buAutoNum type="alphaLcPeriod"/>
              <a:tabLst>
                <a:tab pos="2114550" algn="l"/>
                <a:tab pos="457200" algn="l"/>
              </a:tabLst>
            </a:pPr>
            <a:r>
              <a:rPr lang="en-US" sz="2600" dirty="0">
                <a:effectLst/>
                <a:latin typeface="Tahoma" panose="020B0604030504040204" pitchFamily="34" charset="0"/>
                <a:cs typeface="Arial" panose="020B0604020202020204" pitchFamily="34" charset="0"/>
              </a:rPr>
              <a:t>What types of activities he or she would like to see?</a:t>
            </a:r>
          </a:p>
          <a:p>
            <a:pPr marL="1371600" lvl="3" indent="-228600" algn="just">
              <a:spcBef>
                <a:spcPts val="1200"/>
              </a:spcBef>
              <a:spcAft>
                <a:spcPts val="300"/>
              </a:spcAft>
              <a:buFont typeface="+mj-lt"/>
              <a:buAutoNum type="alphaLcPeriod"/>
              <a:tabLst>
                <a:tab pos="2114550" algn="l"/>
                <a:tab pos="457200" algn="l"/>
              </a:tabLst>
            </a:pPr>
            <a:r>
              <a:rPr lang="en-US" sz="2600" dirty="0">
                <a:effectLst/>
                <a:latin typeface="Tahoma" panose="020B0604030504040204" pitchFamily="34" charset="0"/>
                <a:cs typeface="Arial" panose="020B0604020202020204" pitchFamily="34" charset="0"/>
              </a:rPr>
              <a:t>Time constraints such as courts, and lunch break?</a:t>
            </a:r>
          </a:p>
          <a:p>
            <a:pPr marL="1371600" lvl="3" indent="-228600" algn="just">
              <a:spcBef>
                <a:spcPts val="1200"/>
              </a:spcBef>
              <a:spcAft>
                <a:spcPts val="300"/>
              </a:spcAft>
              <a:buFont typeface="+mj-lt"/>
              <a:buAutoNum type="alphaLcPeriod"/>
              <a:tabLst>
                <a:tab pos="2114550" algn="l"/>
                <a:tab pos="457200" algn="l"/>
              </a:tabLst>
            </a:pPr>
            <a:r>
              <a:rPr lang="en-US" sz="2600" dirty="0">
                <a:effectLst/>
                <a:latin typeface="Tahoma" panose="020B0604030504040204" pitchFamily="34" charset="0"/>
                <a:cs typeface="Arial" panose="020B0604020202020204" pitchFamily="34" charset="0"/>
              </a:rPr>
              <a:t>Will there be prizes for the tournaments/contests? If so, who is to provide them?</a:t>
            </a: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Dignitaries.</a:t>
            </a:r>
          </a:p>
          <a:p>
            <a:endParaRPr lang="en-US" dirty="0"/>
          </a:p>
        </p:txBody>
      </p:sp>
    </p:spTree>
    <p:extLst>
      <p:ext uri="{BB962C8B-B14F-4D97-AF65-F5344CB8AC3E}">
        <p14:creationId xmlns:p14="http://schemas.microsoft.com/office/powerpoint/2010/main" val="174393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7AC6-71F3-4593-8008-FB0F8D4A17A7}"/>
              </a:ext>
            </a:extLst>
          </p:cNvPr>
          <p:cNvSpPr>
            <a:spLocks noGrp="1"/>
          </p:cNvSpPr>
          <p:nvPr>
            <p:ph type="title"/>
          </p:nvPr>
        </p:nvSpPr>
        <p:spPr>
          <a:xfrm>
            <a:off x="0" y="284176"/>
            <a:ext cx="12192000" cy="1508760"/>
          </a:xfrm>
        </p:spPr>
        <p:txBody>
          <a:bodyPr>
            <a:normAutofit/>
          </a:bodyPr>
          <a:lstStyle/>
          <a:p>
            <a:pPr algn="ct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Planning the Event.</a:t>
            </a:r>
            <a:b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b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(2 of 6)</a:t>
            </a:r>
            <a:endParaRPr lang="en-US" sz="3200" dirty="0"/>
          </a:p>
        </p:txBody>
      </p:sp>
      <p:sp>
        <p:nvSpPr>
          <p:cNvPr id="3" name="Content Placeholder 2">
            <a:extLst>
              <a:ext uri="{FF2B5EF4-FFF2-40B4-BE49-F238E27FC236}">
                <a16:creationId xmlns:a16="http://schemas.microsoft.com/office/drawing/2014/main" id="{27EB2AD1-F955-4BFB-AD8B-D477E78A2F71}"/>
              </a:ext>
            </a:extLst>
          </p:cNvPr>
          <p:cNvSpPr>
            <a:spLocks noGrp="1"/>
          </p:cNvSpPr>
          <p:nvPr>
            <p:ph idx="1"/>
          </p:nvPr>
        </p:nvSpPr>
        <p:spPr/>
        <p:txBody>
          <a:bodyPr>
            <a:normAutofit/>
          </a:bodyPr>
          <a:lstStyle/>
          <a:p>
            <a:pPr marL="742950" marR="0" lvl="1" indent="-285750">
              <a:spcBef>
                <a:spcPts val="1200"/>
              </a:spcBef>
              <a:spcAft>
                <a:spcPts val="300"/>
              </a:spcAft>
              <a:buFont typeface="+mj-lt"/>
              <a:buAutoNum type="alphaUcPeriod"/>
              <a:tabLst>
                <a:tab pos="1828800" algn="l"/>
                <a:tab pos="3566160" algn="l"/>
                <a:tab pos="457200" algn="l"/>
              </a:tabLst>
            </a:pPr>
            <a:r>
              <a:rPr lang="en-US" dirty="0">
                <a:effectLst/>
                <a:latin typeface="Tahoma" panose="020B0604030504040204" pitchFamily="34" charset="0"/>
                <a:cs typeface="Times New Roman" panose="02020603050405020304" pitchFamily="18" charset="0"/>
              </a:rPr>
              <a:t>Scout the site</a:t>
            </a:r>
          </a:p>
          <a:p>
            <a:pPr marL="1143000" marR="0" lvl="2" indent="-228600">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Keep in mind that the site itself may restrict the activities you can offer.</a:t>
            </a:r>
          </a:p>
          <a:p>
            <a:pPr marL="1371600" lvl="3" indent="-228600" algn="just">
              <a:spcBef>
                <a:spcPts val="1200"/>
              </a:spcBef>
              <a:spcAft>
                <a:spcPts val="300"/>
              </a:spcAft>
              <a:buFont typeface="+mj-lt"/>
              <a:buAutoNum type="alphaLcPeriod"/>
              <a:tabLst>
                <a:tab pos="2114550" algn="l"/>
                <a:tab pos="457200" algn="l"/>
              </a:tabLst>
            </a:pPr>
            <a:r>
              <a:rPr lang="en-US" sz="1800" dirty="0">
                <a:effectLst/>
                <a:latin typeface="Tahoma" panose="020B0604030504040204" pitchFamily="34" charset="0"/>
                <a:cs typeface="Arial" panose="020B0604020202020204" pitchFamily="34" charset="0"/>
              </a:rPr>
              <a:t>For example: Is there enough room for horses (and if you don’t know the requirements, you need to bring an equestrian marshal with you to the site)? Does it allow live steel for thrown weapons?</a:t>
            </a:r>
          </a:p>
          <a:p>
            <a:pPr marL="1143000" marR="0" lvl="2" indent="-228600" algn="just">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View the site with an eye toward what it will be like under possible adverse weather conditions (blazing sun, heavy rain, light snow).</a:t>
            </a:r>
          </a:p>
          <a:p>
            <a:pPr marL="1143000" marR="0" lvl="2" indent="-228600" algn="just">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Watch for hazards that can affect how you will be able to lay out list fields and the like. Take special note of holes in the ground, uneven terrain, poison ivy, and hornet nests.</a:t>
            </a:r>
          </a:p>
          <a:p>
            <a:endParaRPr lang="en-US" dirty="0"/>
          </a:p>
        </p:txBody>
      </p:sp>
    </p:spTree>
    <p:extLst>
      <p:ext uri="{BB962C8B-B14F-4D97-AF65-F5344CB8AC3E}">
        <p14:creationId xmlns:p14="http://schemas.microsoft.com/office/powerpoint/2010/main" val="118723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39E7-AC24-4D15-A14C-E1897AB49422}"/>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Planning the Event.</a:t>
            </a:r>
            <a:b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b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(3 of 6)</a:t>
            </a:r>
            <a:endParaRPr lang="en-US" dirty="0"/>
          </a:p>
        </p:txBody>
      </p:sp>
      <p:sp>
        <p:nvSpPr>
          <p:cNvPr id="3" name="Content Placeholder 2">
            <a:extLst>
              <a:ext uri="{FF2B5EF4-FFF2-40B4-BE49-F238E27FC236}">
                <a16:creationId xmlns:a16="http://schemas.microsoft.com/office/drawing/2014/main" id="{391A8760-52D3-4F7C-821D-247F502FEA74}"/>
              </a:ext>
            </a:extLst>
          </p:cNvPr>
          <p:cNvSpPr>
            <a:spLocks noGrp="1"/>
          </p:cNvSpPr>
          <p:nvPr>
            <p:ph idx="1"/>
          </p:nvPr>
        </p:nvSpPr>
        <p:spPr>
          <a:xfrm>
            <a:off x="838200" y="1825624"/>
            <a:ext cx="10515600" cy="4575175"/>
          </a:xfrm>
        </p:spPr>
        <p:txBody>
          <a:bodyPr>
            <a:normAutofit lnSpcReduction="10000"/>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2400" dirty="0">
                <a:effectLst/>
                <a:latin typeface="Tahoma" panose="020B0604030504040204" pitchFamily="34" charset="0"/>
                <a:cs typeface="Times New Roman" panose="02020603050405020304" pitchFamily="18" charset="0"/>
              </a:rPr>
              <a:t>Recruit your discipline marshals and staff</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Make sure your discipline marshals understand the wishes of the autocrat and dignitaries.</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Appraise your discipline marshals of the general site layout and any relevant considerations.</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Make sure you have enough marshals for any melee scenario you are running.</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That means an absolute minimum of one marshal per single combat (preferably two or three); enough marshals for group combat (melees and war battles) to both surround the fighting (to keep an eye on the boundaries) and keep most of the fights under general surveillance (for detached armor, broken weapons, etc.).</a:t>
            </a:r>
          </a:p>
          <a:p>
            <a:endParaRPr lang="en-US" dirty="0"/>
          </a:p>
        </p:txBody>
      </p:sp>
    </p:spTree>
    <p:extLst>
      <p:ext uri="{BB962C8B-B14F-4D97-AF65-F5344CB8AC3E}">
        <p14:creationId xmlns:p14="http://schemas.microsoft.com/office/powerpoint/2010/main" val="140957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71F8-6614-47A7-AD4B-BB29FEB814AF}"/>
              </a:ext>
            </a:extLst>
          </p:cNvPr>
          <p:cNvSpPr>
            <a:spLocks noGrp="1"/>
          </p:cNvSpPr>
          <p:nvPr>
            <p:ph type="title"/>
          </p:nvPr>
        </p:nvSpPr>
        <p:spPr>
          <a:xfrm>
            <a:off x="0" y="284176"/>
            <a:ext cx="12192000" cy="1508760"/>
          </a:xfrm>
        </p:spPr>
        <p:txBody>
          <a:bodyPr>
            <a:noAutofit/>
          </a:bodyPr>
          <a:lstStyle/>
          <a:p>
            <a:pPr algn="ct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Planning the Event.</a:t>
            </a:r>
            <a:b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b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(4 of 6)</a:t>
            </a:r>
            <a:endParaRPr lang="en-US" sz="3200" dirty="0"/>
          </a:p>
        </p:txBody>
      </p:sp>
      <p:sp>
        <p:nvSpPr>
          <p:cNvPr id="3" name="Content Placeholder 2">
            <a:extLst>
              <a:ext uri="{FF2B5EF4-FFF2-40B4-BE49-F238E27FC236}">
                <a16:creationId xmlns:a16="http://schemas.microsoft.com/office/drawing/2014/main" id="{6093BE21-1914-4BF0-9154-DE10AC538B9F}"/>
              </a:ext>
            </a:extLst>
          </p:cNvPr>
          <p:cNvSpPr>
            <a:spLocks noGrp="1"/>
          </p:cNvSpPr>
          <p:nvPr>
            <p:ph idx="1"/>
          </p:nvPr>
        </p:nvSpPr>
        <p:spPr/>
        <p:txBody>
          <a:bodyPr/>
          <a:lstStyle/>
          <a:p>
            <a:pPr marL="742950" marR="0" lvl="1" indent="-285750">
              <a:spcBef>
                <a:spcPts val="1200"/>
              </a:spcBef>
              <a:spcAft>
                <a:spcPts val="300"/>
              </a:spcAft>
              <a:buFont typeface="+mj-lt"/>
              <a:buAutoNum type="alphaUcPeriod"/>
              <a:tabLst>
                <a:tab pos="1828800" algn="l"/>
                <a:tab pos="3566160" algn="l"/>
                <a:tab pos="457200" algn="l"/>
              </a:tabLst>
            </a:pPr>
            <a:r>
              <a:rPr lang="en-US" dirty="0">
                <a:effectLst/>
                <a:latin typeface="Tahoma" panose="020B0604030504040204" pitchFamily="34" charset="0"/>
                <a:cs typeface="Times New Roman" panose="02020603050405020304" pitchFamily="18" charset="0"/>
              </a:rPr>
              <a:t>Communicate with the field staff</a:t>
            </a:r>
          </a:p>
          <a:p>
            <a:pPr marL="1143000" marR="0" lvl="2" indent="-228600" algn="just">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Make sure you chat with the event MOL or ensure the relevant discipline marshals do so.</a:t>
            </a:r>
          </a:p>
          <a:p>
            <a:pPr marL="1143000" marR="0" lvl="2" indent="-228600" algn="just">
              <a:spcBef>
                <a:spcPts val="1200"/>
              </a:spcBef>
              <a:spcAft>
                <a:spcPts val="300"/>
              </a:spcAft>
              <a:buFont typeface="+mj-lt"/>
              <a:buAutoNum type="alphaLcPeriod"/>
              <a:tabLst>
                <a:tab pos="2114550" algn="l"/>
                <a:tab pos="457200" algn="l"/>
              </a:tabLst>
            </a:pPr>
            <a:r>
              <a:rPr lang="en-US" sz="2000" dirty="0">
                <a:effectLst/>
                <a:latin typeface="Tahoma" panose="020B0604030504040204" pitchFamily="34" charset="0"/>
                <a:cs typeface="Arial" panose="020B0604020202020204" pitchFamily="34" charset="0"/>
              </a:rPr>
              <a:t>Why? Veteran MOLs can be a huge asset in helping a tournament run smoothly, even with inexperienced marshals. Veteran marshals can help a novice MOL keep a tournament straight. The point is, that the complexity of the tournament or shoot or whatever needs to be a good match for the experience of your field staff.</a:t>
            </a:r>
          </a:p>
          <a:p>
            <a:pPr marL="1143000" marR="0" lvl="2" indent="-228600" algn="just">
              <a:spcBef>
                <a:spcPts val="1200"/>
              </a:spcBef>
              <a:spcAft>
                <a:spcPts val="300"/>
              </a:spcAft>
              <a:buFont typeface="+mj-lt"/>
              <a:buAutoNum type="alphaLcPeriod"/>
              <a:tabLst>
                <a:tab pos="2114550" algn="l"/>
                <a:tab pos="457200" algn="l"/>
              </a:tabLst>
            </a:pPr>
            <a:r>
              <a:rPr lang="en-US" sz="2000" dirty="0">
                <a:effectLst/>
                <a:latin typeface="Tahoma" panose="020B0604030504040204" pitchFamily="34" charset="0"/>
                <a:cs typeface="Arial" panose="020B0604020202020204" pitchFamily="34" charset="0"/>
              </a:rPr>
              <a:t>Know what time the MOL is planning on arriving. You can’t start authorizations without one.</a:t>
            </a:r>
          </a:p>
          <a:p>
            <a:pPr marL="1143000" marR="0" lvl="2" indent="-228600" algn="just">
              <a:spcBef>
                <a:spcPts val="1200"/>
              </a:spcBef>
              <a:spcAft>
                <a:spcPts val="300"/>
              </a:spcAft>
              <a:buFont typeface="+mj-lt"/>
              <a:buAutoNum type="arabicPeriod"/>
              <a:tabLst>
                <a:tab pos="2114550" algn="l"/>
                <a:tab pos="457200" algn="l"/>
              </a:tabLst>
            </a:pPr>
            <a:r>
              <a:rPr lang="en-US" sz="2000" dirty="0">
                <a:effectLst/>
                <a:latin typeface="Tahoma" panose="020B0604030504040204" pitchFamily="34" charset="0"/>
                <a:cs typeface="Arial" panose="020B0604020202020204" pitchFamily="34" charset="0"/>
              </a:rPr>
              <a:t>Will support staff be present? (heralds, water bearers, </a:t>
            </a:r>
            <a:r>
              <a:rPr lang="en-US" sz="2000" dirty="0" err="1">
                <a:effectLst/>
                <a:latin typeface="Tahoma" panose="020B0604030504040204" pitchFamily="34" charset="0"/>
                <a:cs typeface="Arial" panose="020B0604020202020204" pitchFamily="34" charset="0"/>
              </a:rPr>
              <a:t>chiurgeons</a:t>
            </a:r>
            <a:r>
              <a:rPr lang="en-US" sz="2000" dirty="0">
                <a:effectLst/>
                <a:latin typeface="Tahoma" panose="020B060403050404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47386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EFD4-B592-4FC1-90DB-C2B8AFCD89FD}"/>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Planning the Event.</a:t>
            </a:r>
            <a:b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b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(5 of 6)</a:t>
            </a:r>
            <a:endParaRPr lang="en-US" dirty="0"/>
          </a:p>
        </p:txBody>
      </p:sp>
      <p:sp>
        <p:nvSpPr>
          <p:cNvPr id="3" name="Content Placeholder 2">
            <a:extLst>
              <a:ext uri="{FF2B5EF4-FFF2-40B4-BE49-F238E27FC236}">
                <a16:creationId xmlns:a16="http://schemas.microsoft.com/office/drawing/2014/main" id="{4434CBE2-D717-43DE-97CE-90C9D1D0D5F4}"/>
              </a:ext>
            </a:extLst>
          </p:cNvPr>
          <p:cNvSpPr>
            <a:spLocks noGrp="1"/>
          </p:cNvSpPr>
          <p:nvPr>
            <p:ph idx="1"/>
          </p:nvPr>
        </p:nvSpPr>
        <p:spPr/>
        <p:txBody>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2400" dirty="0">
                <a:effectLst/>
                <a:latin typeface="Tahoma" panose="020B0604030504040204" pitchFamily="34" charset="0"/>
                <a:cs typeface="Times New Roman" panose="02020603050405020304" pitchFamily="18" charset="0"/>
              </a:rPr>
              <a:t>Design your scenarios</a:t>
            </a:r>
          </a:p>
          <a:p>
            <a:pPr marL="1143000" marR="0" lvl="2" indent="-228600">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Take into account a variety of factors.</a:t>
            </a:r>
          </a:p>
          <a:p>
            <a:pPr marL="1371600" lvl="3" indent="-228600">
              <a:spcBef>
                <a:spcPts val="1200"/>
              </a:spcBef>
              <a:spcAft>
                <a:spcPts val="300"/>
              </a:spcAft>
              <a:buFont typeface="+mj-lt"/>
              <a:buAutoNum type="alphaLcPeriod"/>
              <a:tabLst>
                <a:tab pos="2114550" algn="l"/>
                <a:tab pos="457200" algn="l"/>
              </a:tabLst>
            </a:pPr>
            <a:r>
              <a:rPr lang="en-US" sz="2200" dirty="0">
                <a:effectLst/>
                <a:latin typeface="Tahoma" panose="020B0604030504040204" pitchFamily="34" charset="0"/>
                <a:cs typeface="Arial" panose="020B0604020202020204" pitchFamily="34" charset="0"/>
              </a:rPr>
              <a:t>Wishes of the principals.</a:t>
            </a:r>
          </a:p>
          <a:p>
            <a:pPr marL="1371600" lvl="3" indent="-228600">
              <a:spcBef>
                <a:spcPts val="1200"/>
              </a:spcBef>
              <a:spcAft>
                <a:spcPts val="300"/>
              </a:spcAft>
              <a:buFont typeface="+mj-lt"/>
              <a:buAutoNum type="alphaLcPeriod"/>
              <a:tabLst>
                <a:tab pos="2114550" algn="l"/>
                <a:tab pos="457200" algn="l"/>
              </a:tabLst>
            </a:pPr>
            <a:r>
              <a:rPr lang="en-US" sz="2200" dirty="0">
                <a:effectLst/>
                <a:latin typeface="Tahoma" panose="020B0604030504040204" pitchFamily="34" charset="0"/>
                <a:cs typeface="Arial" panose="020B0604020202020204" pitchFamily="34" charset="0"/>
              </a:rPr>
              <a:t>Weather.</a:t>
            </a:r>
          </a:p>
          <a:p>
            <a:pPr marL="1371600" lvl="3" indent="-228600">
              <a:spcBef>
                <a:spcPts val="1200"/>
              </a:spcBef>
              <a:spcAft>
                <a:spcPts val="300"/>
              </a:spcAft>
              <a:buFont typeface="+mj-lt"/>
              <a:buAutoNum type="alphaLcPeriod"/>
              <a:tabLst>
                <a:tab pos="2114550" algn="l"/>
                <a:tab pos="457200" algn="l"/>
              </a:tabLst>
            </a:pPr>
            <a:r>
              <a:rPr lang="en-US" sz="2200" dirty="0">
                <a:effectLst/>
                <a:latin typeface="Tahoma" panose="020B0604030504040204" pitchFamily="34" charset="0"/>
                <a:cs typeface="Arial" panose="020B0604020202020204" pitchFamily="34" charset="0"/>
              </a:rPr>
              <a:t>Available time (include time for authorizations).</a:t>
            </a:r>
          </a:p>
          <a:p>
            <a:pPr marL="1371600" lvl="3" indent="-228600">
              <a:spcBef>
                <a:spcPts val="1200"/>
              </a:spcBef>
              <a:spcAft>
                <a:spcPts val="300"/>
              </a:spcAft>
              <a:buFont typeface="+mj-lt"/>
              <a:buAutoNum type="alphaLcPeriod"/>
              <a:tabLst>
                <a:tab pos="2114550" algn="l"/>
                <a:tab pos="457200" algn="l"/>
              </a:tabLst>
            </a:pPr>
            <a:r>
              <a:rPr lang="en-US" sz="2200" dirty="0">
                <a:effectLst/>
                <a:latin typeface="Tahoma" panose="020B0604030504040204" pitchFamily="34" charset="0"/>
                <a:cs typeface="Arial" panose="020B0604020202020204" pitchFamily="34" charset="0"/>
              </a:rPr>
              <a:t>Likely participants.</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Keep in mind, that no one likes standing around.</a:t>
            </a:r>
          </a:p>
          <a:p>
            <a:pPr marL="1143000" marR="0" lvl="2" indent="-228600" algn="just">
              <a:spcBef>
                <a:spcPts val="1200"/>
              </a:spcBef>
              <a:spcAft>
                <a:spcPts val="300"/>
              </a:spcAft>
              <a:buFont typeface="+mj-lt"/>
              <a:buAutoNum type="arabicPeriod"/>
              <a:tabLst>
                <a:tab pos="2114550" algn="l"/>
                <a:tab pos="457200" algn="l"/>
              </a:tabLst>
            </a:pPr>
            <a:r>
              <a:rPr lang="en-US" sz="2400" dirty="0">
                <a:effectLst/>
                <a:latin typeface="Tahoma" panose="020B0604030504040204" pitchFamily="34" charset="0"/>
                <a:cs typeface="Arial" panose="020B0604020202020204" pitchFamily="34" charset="0"/>
              </a:rPr>
              <a:t>Have a backup plan.</a:t>
            </a:r>
          </a:p>
          <a:p>
            <a:pPr marL="1143000" marR="0" lvl="2" indent="-228600" algn="just">
              <a:spcBef>
                <a:spcPts val="1200"/>
              </a:spcBef>
              <a:spcAft>
                <a:spcPts val="300"/>
              </a:spcAft>
              <a:buFont typeface="+mj-lt"/>
              <a:buAutoNum type="arabicPeriod"/>
              <a:tabLst>
                <a:tab pos="2114550" algn="l"/>
                <a:tab pos="457200" algn="l"/>
              </a:tabLst>
            </a:pPr>
            <a:endParaRPr lang="en-US" dirty="0"/>
          </a:p>
        </p:txBody>
      </p:sp>
    </p:spTree>
    <p:extLst>
      <p:ext uri="{BB962C8B-B14F-4D97-AF65-F5344CB8AC3E}">
        <p14:creationId xmlns:p14="http://schemas.microsoft.com/office/powerpoint/2010/main" val="83785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19B9-9108-4635-9061-A940221EF418}"/>
              </a:ext>
            </a:extLst>
          </p:cNvPr>
          <p:cNvSpPr>
            <a:spLocks noGrp="1"/>
          </p:cNvSpPr>
          <p:nvPr>
            <p:ph type="title"/>
          </p:nvPr>
        </p:nvSpPr>
        <p:spPr>
          <a:xfrm>
            <a:off x="0" y="284176"/>
            <a:ext cx="12192000" cy="1508760"/>
          </a:xfrm>
        </p:spPr>
        <p:txBody>
          <a:bodyPr/>
          <a:lstStyle/>
          <a:p>
            <a:pPr algn="ct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Planning the Event.</a:t>
            </a:r>
            <a:b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br>
            <a:r>
              <a:rPr kumimoji="0" lang="en-US" sz="3200" b="0" i="0" u="none" strike="noStrike" kern="1200" cap="all" spc="0" normalizeH="0" baseline="0" noProof="0" dirty="0">
                <a:ln>
                  <a:noFill/>
                </a:ln>
                <a:solidFill>
                  <a:srgbClr val="00B0F0"/>
                </a:solidFill>
                <a:effectLst/>
                <a:uLnTx/>
                <a:uFillTx/>
                <a:latin typeface="Tahoma" panose="020B0604030504040204" pitchFamily="34" charset="0"/>
                <a:ea typeface="Times New Roman" panose="02020603050405020304" pitchFamily="18" charset="0"/>
                <a:cs typeface="Times New Roman" panose="02020603050405020304" pitchFamily="18" charset="0"/>
              </a:rPr>
              <a:t>(6 of 6)</a:t>
            </a:r>
            <a:endParaRPr lang="en-US" dirty="0"/>
          </a:p>
        </p:txBody>
      </p:sp>
      <p:sp>
        <p:nvSpPr>
          <p:cNvPr id="3" name="Content Placeholder 2">
            <a:extLst>
              <a:ext uri="{FF2B5EF4-FFF2-40B4-BE49-F238E27FC236}">
                <a16:creationId xmlns:a16="http://schemas.microsoft.com/office/drawing/2014/main" id="{3AD92963-92DD-4C42-A0E1-ACE487CAFF32}"/>
              </a:ext>
            </a:extLst>
          </p:cNvPr>
          <p:cNvSpPr>
            <a:spLocks noGrp="1"/>
          </p:cNvSpPr>
          <p:nvPr>
            <p:ph idx="1"/>
          </p:nvPr>
        </p:nvSpPr>
        <p:spPr/>
        <p:txBody>
          <a:bodyPr>
            <a:normAutofit lnSpcReduction="10000"/>
          </a:bodyPr>
          <a:lstStyle/>
          <a:p>
            <a:pPr marL="742950" marR="0" lvl="1" indent="-285750">
              <a:spcBef>
                <a:spcPts val="1200"/>
              </a:spcBef>
              <a:spcAft>
                <a:spcPts val="300"/>
              </a:spcAft>
              <a:buFont typeface="+mj-lt"/>
              <a:buAutoNum type="alphaUcPeriod"/>
              <a:tabLst>
                <a:tab pos="1828800" algn="l"/>
                <a:tab pos="3566160" algn="l"/>
                <a:tab pos="457200" algn="l"/>
              </a:tabLst>
            </a:pPr>
            <a:r>
              <a:rPr lang="en-US" sz="2800" dirty="0">
                <a:effectLst/>
                <a:latin typeface="Tahoma" panose="020B0604030504040204" pitchFamily="34" charset="0"/>
                <a:cs typeface="Times New Roman" panose="02020603050405020304" pitchFamily="18" charset="0"/>
              </a:rPr>
              <a:t>Publicize</a:t>
            </a: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Well-attended events are much more fun than poorly-attended ones.</a:t>
            </a:r>
          </a:p>
          <a:p>
            <a:pPr marL="1143000" marR="0" lvl="2" indent="-228600" algn="just">
              <a:spcBef>
                <a:spcPts val="1200"/>
              </a:spcBef>
              <a:spcAft>
                <a:spcPts val="300"/>
              </a:spcAft>
              <a:buFont typeface="+mj-lt"/>
              <a:buAutoNum type="arabicPeriod"/>
              <a:tabLst>
                <a:tab pos="2114550" algn="l"/>
                <a:tab pos="457200" algn="l"/>
              </a:tabLst>
            </a:pPr>
            <a:r>
              <a:rPr lang="en-US" sz="2800" dirty="0">
                <a:effectLst/>
                <a:latin typeface="Tahoma" panose="020B0604030504040204" pitchFamily="34" charset="0"/>
                <a:cs typeface="Arial" panose="020B0604020202020204" pitchFamily="34" charset="0"/>
              </a:rPr>
              <a:t>As MIC your primary job is to make the event as safe as possible and make sure Kingdom and Society rules are followed. Your second most important job, though, is to work to make the event as much fun as possible for everyone. That means helping to generate excitement for an event is partly your responsibility.</a:t>
            </a:r>
          </a:p>
          <a:p>
            <a:endParaRPr lang="en-US" dirty="0"/>
          </a:p>
        </p:txBody>
      </p:sp>
    </p:spTree>
    <p:extLst>
      <p:ext uri="{BB962C8B-B14F-4D97-AF65-F5344CB8AC3E}">
        <p14:creationId xmlns:p14="http://schemas.microsoft.com/office/powerpoint/2010/main" val="2289009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237</TotalTime>
  <Words>2195</Words>
  <Application>Microsoft Office PowerPoint</Application>
  <PresentationFormat>Widescreen</PresentationFormat>
  <Paragraphs>154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Corbel</vt:lpstr>
      <vt:lpstr>Tahoma</vt:lpstr>
      <vt:lpstr>Wingdings</vt:lpstr>
      <vt:lpstr>Banded</vt:lpstr>
      <vt:lpstr>Field Marshal 201</vt:lpstr>
      <vt:lpstr>Goal</vt:lpstr>
      <vt:lpstr>Objectives</vt:lpstr>
      <vt:lpstr>Planning the Event. (1 of 6)</vt:lpstr>
      <vt:lpstr>Planning the Event. (2 of 6)</vt:lpstr>
      <vt:lpstr>Planning the Event. (3 of 6)</vt:lpstr>
      <vt:lpstr>Planning the Event. (4 of 6)</vt:lpstr>
      <vt:lpstr>Planning the Event. (5 of 6)</vt:lpstr>
      <vt:lpstr>Planning the Event. (6 of 6)</vt:lpstr>
      <vt:lpstr>Setting up the Event. (1 of 2)</vt:lpstr>
      <vt:lpstr>Setting up the Event. (2 of 2)</vt:lpstr>
      <vt:lpstr>Running / Managing the Event. (1 of 8)</vt:lpstr>
      <vt:lpstr>Running / Managing the Event. (2 of 8)</vt:lpstr>
      <vt:lpstr>Running / Managing the Event. (3 of 8)</vt:lpstr>
      <vt:lpstr>Running / Managing the Event. (4 of 8)</vt:lpstr>
      <vt:lpstr>Running / Managing the Event. (5 of 8)</vt:lpstr>
      <vt:lpstr>Running / Managing the Event. (6 of 8)</vt:lpstr>
      <vt:lpstr>Running / Managing the Event. (7 of 8)</vt:lpstr>
      <vt:lpstr>Running / Managing the Event. (8 of 8)</vt:lpstr>
      <vt:lpstr>Event Reporting (1 of 5)</vt:lpstr>
      <vt:lpstr>Event Reporting (2 of 5)</vt:lpstr>
      <vt:lpstr>Event Reporting (3 of 5)</vt:lpstr>
      <vt:lpstr>Event Reporting (4 of 5)</vt:lpstr>
      <vt:lpstr>Event Reporting (5 of 5)</vt:lpstr>
      <vt:lpstr>You’re The Marshal – Now What?</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Armored Marshal 101</dc:title>
  <dc:creator>Rardin, James</dc:creator>
  <cp:lastModifiedBy>Rardin, James</cp:lastModifiedBy>
  <cp:revision>23</cp:revision>
  <dcterms:created xsi:type="dcterms:W3CDTF">2025-04-07T10:50:23Z</dcterms:created>
  <dcterms:modified xsi:type="dcterms:W3CDTF">2025-04-10T16:17:15Z</dcterms:modified>
</cp:coreProperties>
</file>