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7" r:id="rId2"/>
    <p:sldId id="323" r:id="rId3"/>
    <p:sldId id="315" r:id="rId4"/>
    <p:sldId id="317" r:id="rId5"/>
    <p:sldId id="318" r:id="rId6"/>
    <p:sldId id="320" r:id="rId7"/>
    <p:sldId id="324" r:id="rId8"/>
    <p:sldId id="326" r:id="rId9"/>
    <p:sldId id="327" r:id="rId10"/>
    <p:sldId id="329" r:id="rId11"/>
    <p:sldId id="332" r:id="rId12"/>
    <p:sldId id="335" r:id="rId13"/>
    <p:sldId id="337" r:id="rId14"/>
    <p:sldId id="33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73829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7435441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5710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3510537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52705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36188686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9325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3751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0384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3276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58035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536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38044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86113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1031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50502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1698991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7000" y="5798488"/>
            <a:ext cx="6400800" cy="1211912"/>
          </a:xfrm>
        </p:spPr>
        <p:txBody>
          <a:bodyPr>
            <a:normAutofit/>
          </a:bodyPr>
          <a:lstStyle/>
          <a:p>
            <a:r>
              <a:rPr lang="en-US" sz="2800" b="1" dirty="0">
                <a:solidFill>
                  <a:srgbClr val="00B050"/>
                </a:solidFill>
              </a:rPr>
              <a:t>Chapter </a:t>
            </a:r>
            <a:r>
              <a:rPr lang="en-US" sz="2800" b="1" dirty="0" smtClean="0">
                <a:solidFill>
                  <a:srgbClr val="00B050"/>
                </a:solidFill>
              </a:rPr>
              <a:t>26- IFPO- CPO</a:t>
            </a:r>
            <a:endParaRPr lang="en-US" sz="2800" b="1" dirty="0">
              <a:solidFill>
                <a:srgbClr val="00B050"/>
              </a:solidFill>
            </a:endParaRPr>
          </a:p>
          <a:p>
            <a:r>
              <a:rPr lang="en-US" sz="2800" dirty="0"/>
              <a:t>Strikes, Lockouts and Labor Relations</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E06C8-7321-476B-A7BD-62F0125111D7}"/>
              </a:ext>
            </a:extLst>
          </p:cNvPr>
          <p:cNvSpPr>
            <a:spLocks noGrp="1"/>
          </p:cNvSpPr>
          <p:nvPr>
            <p:ph type="title"/>
          </p:nvPr>
        </p:nvSpPr>
        <p:spPr>
          <a:xfrm>
            <a:off x="0" y="0"/>
            <a:ext cx="6347713" cy="1320800"/>
          </a:xfrm>
        </p:spPr>
        <p:txBody>
          <a:bodyPr/>
          <a:lstStyle/>
          <a:p>
            <a:r>
              <a:rPr lang="en-US" dirty="0"/>
              <a:t>Surveillance</a:t>
            </a:r>
          </a:p>
        </p:txBody>
      </p:sp>
      <p:sp>
        <p:nvSpPr>
          <p:cNvPr id="3" name="Content Placeholder 2">
            <a:extLst>
              <a:ext uri="{FF2B5EF4-FFF2-40B4-BE49-F238E27FC236}">
                <a16:creationId xmlns:a16="http://schemas.microsoft.com/office/drawing/2014/main" id="{BC99B358-97D1-46FB-9856-36A86F33E247}"/>
              </a:ext>
            </a:extLst>
          </p:cNvPr>
          <p:cNvSpPr>
            <a:spLocks noGrp="1"/>
          </p:cNvSpPr>
          <p:nvPr>
            <p:ph idx="1"/>
          </p:nvPr>
        </p:nvSpPr>
        <p:spPr>
          <a:xfrm>
            <a:off x="152400" y="609600"/>
            <a:ext cx="8839200" cy="3880773"/>
          </a:xfrm>
        </p:spPr>
        <p:txBody>
          <a:bodyPr>
            <a:normAutofit/>
          </a:bodyPr>
          <a:lstStyle/>
          <a:p>
            <a:r>
              <a:rPr lang="en-US" dirty="0">
                <a:latin typeface="Arial" panose="020B0604020202020204" pitchFamily="34" charset="0"/>
                <a:cs typeface="Arial" panose="020B0604020202020204" pitchFamily="34" charset="0"/>
              </a:rPr>
              <a:t>Monitoring and recording labor activities will serve as an evidentiary record of any incidents captured during such monitoring.</a:t>
            </a:r>
          </a:p>
          <a:p>
            <a:r>
              <a:rPr lang="en-US" dirty="0">
                <a:latin typeface="Arial" panose="020B0604020202020204" pitchFamily="34" charset="0"/>
                <a:cs typeface="Arial" panose="020B0604020202020204" pitchFamily="34" charset="0"/>
              </a:rPr>
              <a:t> Security professionals should consult corporate counsel regarding the recording, transmission, or sharing of any footage. </a:t>
            </a:r>
          </a:p>
          <a:p>
            <a:r>
              <a:rPr lang="en-US" dirty="0">
                <a:latin typeface="Arial" panose="020B0604020202020204" pitchFamily="34" charset="0"/>
                <a:cs typeface="Arial" panose="020B0604020202020204" pitchFamily="34" charset="0"/>
              </a:rPr>
              <a:t>Digital video systems, digital cameras, mobile phones, microphones, digital voice recorders, and drones are some of the options available.</a:t>
            </a:r>
          </a:p>
        </p:txBody>
      </p:sp>
      <p:sp>
        <p:nvSpPr>
          <p:cNvPr id="4" name="Slide Number Placeholder 3">
            <a:extLst>
              <a:ext uri="{FF2B5EF4-FFF2-40B4-BE49-F238E27FC236}">
                <a16:creationId xmlns:a16="http://schemas.microsoft.com/office/drawing/2014/main" id="{3E42F620-2937-4589-ADBB-86A29782E68C}"/>
              </a:ext>
            </a:extLst>
          </p:cNvPr>
          <p:cNvSpPr>
            <a:spLocks noGrp="1"/>
          </p:cNvSpPr>
          <p:nvPr>
            <p:ph type="sldNum" sz="quarter" idx="12"/>
          </p:nvPr>
        </p:nvSpPr>
        <p:spPr/>
        <p:txBody>
          <a:bodyPr/>
          <a:lstStyle/>
          <a:p>
            <a:fld id="{BD5AEB79-F3DA-4CAA-BA25-7EA8AB9A9E1E}" type="slidenum">
              <a:rPr lang="en-US" smtClean="0"/>
              <a:t>10</a:t>
            </a:fld>
            <a:endParaRPr lang="en-US"/>
          </a:p>
        </p:txBody>
      </p:sp>
      <p:sp>
        <p:nvSpPr>
          <p:cNvPr id="5" name="Content Placeholder 2">
            <a:extLst>
              <a:ext uri="{FF2B5EF4-FFF2-40B4-BE49-F238E27FC236}">
                <a16:creationId xmlns:a16="http://schemas.microsoft.com/office/drawing/2014/main" id="{E6F6D910-EE60-46FC-8950-AEA6684A2852}"/>
              </a:ext>
            </a:extLst>
          </p:cNvPr>
          <p:cNvSpPr txBox="1">
            <a:spLocks/>
          </p:cNvSpPr>
          <p:nvPr/>
        </p:nvSpPr>
        <p:spPr>
          <a:xfrm>
            <a:off x="152400" y="25200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For areas without digital video coverage, video can be recorded on cameras and even mobile phones.</a:t>
            </a:r>
          </a:p>
          <a:p>
            <a:r>
              <a:rPr lang="en-US" dirty="0" smtClean="0">
                <a:latin typeface="Arial" panose="020B0604020202020204" pitchFamily="34" charset="0"/>
                <a:cs typeface="Arial" panose="020B0604020202020204" pitchFamily="34" charset="0"/>
              </a:rPr>
              <a:t>The most impressive technological change at this time is the use of drones. Drones can be equipped with the same quality of camera that digital video systems use.</a:t>
            </a:r>
          </a:p>
          <a:p>
            <a:r>
              <a:rPr lang="en-US" dirty="0" smtClean="0">
                <a:latin typeface="Arial" panose="020B0604020202020204" pitchFamily="34" charset="0"/>
                <a:cs typeface="Arial" panose="020B0604020202020204" pitchFamily="34" charset="0"/>
              </a:rPr>
              <a:t>There is one significant downside to digital recording technology, regardless of the venue. Just as this technology is available to security professionals, it’s also available for the other side to use.</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310A0E3-3D05-4353-84A9-73B767E70752}"/>
              </a:ext>
            </a:extLst>
          </p:cNvPr>
          <p:cNvSpPr txBox="1">
            <a:spLocks/>
          </p:cNvSpPr>
          <p:nvPr/>
        </p:nvSpPr>
        <p:spPr>
          <a:xfrm>
            <a:off x="152400" y="5034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latin typeface="Arial" panose="020B0604020202020204" pitchFamily="34" charset="0"/>
                <a:cs typeface="Arial" panose="020B0604020202020204" pitchFamily="34" charset="0"/>
              </a:rPr>
              <a:t>Surveillance should be used, where possible, for the duration of the labor action—this could encompass several days or even weeks of footage.</a:t>
            </a:r>
          </a:p>
          <a:p>
            <a:r>
              <a:rPr lang="en-US" smtClean="0">
                <a:latin typeface="Arial" panose="020B0604020202020204" pitchFamily="34" charset="0"/>
                <a:cs typeface="Arial" panose="020B0604020202020204" pitchFamily="34" charset="0"/>
              </a:rPr>
              <a:t>The security professional is gathering both evidence and intelligence through these surveillance activities and some of what is recorded will fit both categories.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19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D38A-43B2-42F8-B03F-0A13F7EA4F80}"/>
              </a:ext>
            </a:extLst>
          </p:cNvPr>
          <p:cNvSpPr>
            <a:spLocks noGrp="1"/>
          </p:cNvSpPr>
          <p:nvPr>
            <p:ph type="title"/>
          </p:nvPr>
        </p:nvSpPr>
        <p:spPr>
          <a:xfrm>
            <a:off x="0" y="0"/>
            <a:ext cx="6347713" cy="1320800"/>
          </a:xfrm>
        </p:spPr>
        <p:txBody>
          <a:bodyPr/>
          <a:lstStyle/>
          <a:p>
            <a:r>
              <a:rPr lang="en-US" dirty="0"/>
              <a:t>Searches</a:t>
            </a:r>
          </a:p>
        </p:txBody>
      </p:sp>
      <p:sp>
        <p:nvSpPr>
          <p:cNvPr id="3" name="Content Placeholder 2">
            <a:extLst>
              <a:ext uri="{FF2B5EF4-FFF2-40B4-BE49-F238E27FC236}">
                <a16:creationId xmlns:a16="http://schemas.microsoft.com/office/drawing/2014/main" id="{D71AC46E-D00D-4E2A-AA73-6D25E0935BAC}"/>
              </a:ext>
            </a:extLst>
          </p:cNvPr>
          <p:cNvSpPr>
            <a:spLocks noGrp="1"/>
          </p:cNvSpPr>
          <p:nvPr>
            <p:ph idx="1"/>
          </p:nvPr>
        </p:nvSpPr>
        <p:spPr>
          <a:xfrm>
            <a:off x="152400" y="609600"/>
            <a:ext cx="8839200" cy="3880773"/>
          </a:xfrm>
        </p:spPr>
        <p:txBody>
          <a:bodyPr>
            <a:normAutofit/>
          </a:bodyPr>
          <a:lstStyle/>
          <a:p>
            <a:r>
              <a:rPr lang="en-US" dirty="0">
                <a:latin typeface="Arial" panose="020B0604020202020204" pitchFamily="34" charset="0"/>
                <a:cs typeface="Arial" panose="020B0604020202020204" pitchFamily="34" charset="0"/>
              </a:rPr>
              <a:t>Depending on the jurisdiction, some company policies as well as some collective bargaining agreements may spell out the situations under which a search can be conducted.</a:t>
            </a:r>
          </a:p>
          <a:p>
            <a:r>
              <a:rPr lang="en-US" dirty="0">
                <a:latin typeface="Arial" panose="020B0604020202020204" pitchFamily="34" charset="0"/>
                <a:cs typeface="Arial" panose="020B0604020202020204" pitchFamily="34" charset="0"/>
              </a:rPr>
              <a:t>The permission levels needed to authorize a search may be delineated, as may the verbal or written consent to search. The recording of a search, or nonrecording for privacy purposes, may be considered.</a:t>
            </a:r>
          </a:p>
        </p:txBody>
      </p:sp>
      <p:sp>
        <p:nvSpPr>
          <p:cNvPr id="4" name="Slide Number Placeholder 3">
            <a:extLst>
              <a:ext uri="{FF2B5EF4-FFF2-40B4-BE49-F238E27FC236}">
                <a16:creationId xmlns:a16="http://schemas.microsoft.com/office/drawing/2014/main" id="{867DE5BF-9966-4413-B93D-7FE5F8702216}"/>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F5CE1A08-2C7C-4834-97C7-B7A8C5DA0060}"/>
              </a:ext>
            </a:extLst>
          </p:cNvPr>
          <p:cNvSpPr txBox="1">
            <a:spLocks/>
          </p:cNvSpPr>
          <p:nvPr/>
        </p:nvSpPr>
        <p:spPr>
          <a:xfrm>
            <a:off x="152400" y="2443827"/>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Search policy and procedures, whatever they may be, should be thoroughly vetted by corporate counsel prior to any implementation. </a:t>
            </a:r>
          </a:p>
          <a:p>
            <a:r>
              <a:rPr lang="en-US" dirty="0" smtClean="0">
                <a:latin typeface="Arial" panose="020B0604020202020204" pitchFamily="34" charset="0"/>
                <a:cs typeface="Arial" panose="020B0604020202020204" pitchFamily="34" charset="0"/>
              </a:rPr>
              <a:t>If search policy and procedures are instituted, they should be practiced both consistently and impartially.</a:t>
            </a:r>
          </a:p>
          <a:p>
            <a:r>
              <a:rPr lang="en-US" dirty="0" smtClean="0">
                <a:latin typeface="Arial" panose="020B0604020202020204" pitchFamily="34" charset="0"/>
                <a:cs typeface="Arial" panose="020B0604020202020204" pitchFamily="34" charset="0"/>
              </a:rPr>
              <a:t>Regular searches also serve as a deterrent as employees will recognize the increased odds of being caught.</a:t>
            </a:r>
          </a:p>
          <a:p>
            <a:pPr marL="0" indent="0">
              <a:buFont typeface="Wingdings 3" charset="2"/>
              <a:buNone/>
            </a:pP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411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997D-7BB8-44E0-814C-498EB2F9C190}"/>
              </a:ext>
            </a:extLst>
          </p:cNvPr>
          <p:cNvSpPr>
            <a:spLocks noGrp="1"/>
          </p:cNvSpPr>
          <p:nvPr>
            <p:ph type="title"/>
          </p:nvPr>
        </p:nvSpPr>
        <p:spPr>
          <a:xfrm>
            <a:off x="0" y="0"/>
            <a:ext cx="8001000" cy="1320800"/>
          </a:xfrm>
        </p:spPr>
        <p:txBody>
          <a:bodyPr/>
          <a:lstStyle/>
          <a:p>
            <a:r>
              <a:rPr lang="en-US" dirty="0"/>
              <a:t>The Disciplinary Process</a:t>
            </a:r>
          </a:p>
        </p:txBody>
      </p:sp>
      <p:sp>
        <p:nvSpPr>
          <p:cNvPr id="3" name="Content Placeholder 2">
            <a:extLst>
              <a:ext uri="{FF2B5EF4-FFF2-40B4-BE49-F238E27FC236}">
                <a16:creationId xmlns:a16="http://schemas.microsoft.com/office/drawing/2014/main" id="{6E0F64F0-9E09-43DE-B40E-90AE37439AB5}"/>
              </a:ext>
            </a:extLst>
          </p:cNvPr>
          <p:cNvSpPr>
            <a:spLocks noGrp="1"/>
          </p:cNvSpPr>
          <p:nvPr>
            <p:ph idx="1"/>
          </p:nvPr>
        </p:nvSpPr>
        <p:spPr>
          <a:xfrm>
            <a:off x="152400" y="533400"/>
            <a:ext cx="8763000" cy="3880773"/>
          </a:xfrm>
        </p:spPr>
        <p:txBody>
          <a:bodyPr>
            <a:noAutofit/>
          </a:bodyPr>
          <a:lstStyle/>
          <a:p>
            <a:pPr marL="0" indent="0">
              <a:buNone/>
            </a:pPr>
            <a:r>
              <a:rPr lang="en-US" sz="1600" dirty="0">
                <a:latin typeface="Arial" panose="020B0604020202020204" pitchFamily="34" charset="0"/>
                <a:cs typeface="Arial" panose="020B0604020202020204" pitchFamily="34" charset="0"/>
              </a:rPr>
              <a:t>There are five main types of disciplinary action that are taken against an employee when a violation is identified:</a:t>
            </a:r>
          </a:p>
          <a:p>
            <a:r>
              <a:rPr lang="en-US" sz="1600" b="1" dirty="0">
                <a:latin typeface="Arial" panose="020B0604020202020204" pitchFamily="34" charset="0"/>
                <a:cs typeface="Arial" panose="020B0604020202020204" pitchFamily="34" charset="0"/>
              </a:rPr>
              <a:t>Verbal warning:</a:t>
            </a:r>
            <a:r>
              <a:rPr lang="en-US" sz="1600"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Typically there is no documentation beyond “Subject X was advised by Manager Y to stop doing Z immediately.”</a:t>
            </a:r>
          </a:p>
          <a:p>
            <a:r>
              <a:rPr lang="en-US" sz="1600" b="1" dirty="0">
                <a:latin typeface="Arial" panose="020B0604020202020204" pitchFamily="34" charset="0"/>
                <a:cs typeface="Arial" panose="020B0604020202020204" pitchFamily="34" charset="0"/>
              </a:rPr>
              <a:t>Written warning:</a:t>
            </a:r>
          </a:p>
          <a:p>
            <a:pPr lvl="1"/>
            <a:r>
              <a:rPr lang="en-US" dirty="0">
                <a:latin typeface="Arial" panose="020B0604020202020204" pitchFamily="34" charset="0"/>
                <a:cs typeface="Arial" panose="020B0604020202020204" pitchFamily="34" charset="0"/>
              </a:rPr>
              <a:t>Often used for more serious minor infractions or for an infraction where a verbal warning has already been given. </a:t>
            </a:r>
          </a:p>
          <a:p>
            <a:pPr lvl="1"/>
            <a:r>
              <a:rPr lang="en-US" dirty="0">
                <a:latin typeface="Arial" panose="020B0604020202020204" pitchFamily="34" charset="0"/>
                <a:cs typeface="Arial" panose="020B0604020202020204" pitchFamily="34" charset="0"/>
              </a:rPr>
              <a:t>Written warnings often follow a specific format and are retained for a specific amount of time.  </a:t>
            </a:r>
            <a:endParaRPr lang="en-US"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881A3EB-6C7A-4C20-9FA0-F620F2BBC94A}"/>
              </a:ext>
            </a:extLst>
          </p:cNvPr>
          <p:cNvSpPr>
            <a:spLocks noGrp="1"/>
          </p:cNvSpPr>
          <p:nvPr>
            <p:ph type="sldNum" sz="quarter" idx="12"/>
          </p:nvPr>
        </p:nvSpPr>
        <p:spPr/>
        <p:txBody>
          <a:bodyPr/>
          <a:lstStyle/>
          <a:p>
            <a:fld id="{BD5AEB79-F3DA-4CAA-BA25-7EA8AB9A9E1E}" type="slidenum">
              <a:rPr lang="en-US" smtClean="0"/>
              <a:t>12</a:t>
            </a:fld>
            <a:endParaRPr lang="en-US"/>
          </a:p>
        </p:txBody>
      </p:sp>
      <p:sp>
        <p:nvSpPr>
          <p:cNvPr id="5" name="Content Placeholder 2">
            <a:extLst>
              <a:ext uri="{FF2B5EF4-FFF2-40B4-BE49-F238E27FC236}">
                <a16:creationId xmlns:a16="http://schemas.microsoft.com/office/drawing/2014/main" id="{9BF4CE6B-8D34-49A7-A231-A24011274CC0}"/>
              </a:ext>
            </a:extLst>
          </p:cNvPr>
          <p:cNvSpPr txBox="1">
            <a:spLocks/>
          </p:cNvSpPr>
          <p:nvPr/>
        </p:nvSpPr>
        <p:spPr>
          <a:xfrm>
            <a:off x="152400" y="3581400"/>
            <a:ext cx="8686800" cy="4983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smtClean="0">
                <a:latin typeface="Arial" panose="020B0604020202020204" pitchFamily="34" charset="0"/>
                <a:cs typeface="Arial" panose="020B0604020202020204" pitchFamily="34" charset="0"/>
              </a:rPr>
              <a:t>Suspension:</a:t>
            </a:r>
            <a:endParaRPr lang="en-US" sz="1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The employee is typically given written notice of a suspension for a specific number of days and the employee may not report to the worksite or receive pay for time served in a suspension. </a:t>
            </a:r>
          </a:p>
          <a:p>
            <a:pPr lvl="1"/>
            <a:r>
              <a:rPr lang="en-US" dirty="0" smtClean="0">
                <a:latin typeface="Arial" panose="020B0604020202020204" pitchFamily="34" charset="0"/>
                <a:cs typeface="Arial" panose="020B0604020202020204" pitchFamily="34" charset="0"/>
              </a:rPr>
              <a:t>Suspensions often remain in employee files indefinitely, or for a significant length of time. </a:t>
            </a:r>
          </a:p>
          <a:p>
            <a:r>
              <a:rPr lang="en-US" sz="1600" b="1" dirty="0" smtClean="0">
                <a:latin typeface="Arial" panose="020B0604020202020204" pitchFamily="34" charset="0"/>
                <a:cs typeface="Arial" panose="020B0604020202020204" pitchFamily="34" charset="0"/>
              </a:rPr>
              <a:t>Demotion:</a:t>
            </a:r>
            <a:endParaRPr lang="en-US" sz="1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Often a “last chance” offered before termination.</a:t>
            </a:r>
          </a:p>
          <a:p>
            <a:r>
              <a:rPr lang="en-US" sz="1600" b="1" dirty="0" smtClean="0">
                <a:latin typeface="Arial" panose="020B0604020202020204" pitchFamily="34" charset="0"/>
                <a:cs typeface="Arial" panose="020B0604020202020204" pitchFamily="34" charset="0"/>
              </a:rPr>
              <a:t>Termination</a:t>
            </a:r>
          </a:p>
          <a:p>
            <a:pPr lvl="1"/>
            <a:r>
              <a:rPr lang="en-US" dirty="0" smtClean="0">
                <a:latin typeface="Arial" panose="020B0604020202020204" pitchFamily="34" charset="0"/>
                <a:cs typeface="Arial" panose="020B0604020202020204" pitchFamily="34" charset="0"/>
              </a:rPr>
              <a:t>Removal of the employee from the company.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24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606D-DBDA-47A3-AABA-372DCE1D3B29}"/>
              </a:ext>
            </a:extLst>
          </p:cNvPr>
          <p:cNvSpPr>
            <a:spLocks noGrp="1"/>
          </p:cNvSpPr>
          <p:nvPr>
            <p:ph type="title"/>
          </p:nvPr>
        </p:nvSpPr>
        <p:spPr>
          <a:xfrm>
            <a:off x="0" y="0"/>
            <a:ext cx="6347713" cy="1320800"/>
          </a:xfrm>
        </p:spPr>
        <p:txBody>
          <a:bodyPr/>
          <a:lstStyle/>
          <a:p>
            <a:r>
              <a:rPr lang="en-US" dirty="0"/>
              <a:t>Labor Relations</a:t>
            </a:r>
          </a:p>
        </p:txBody>
      </p:sp>
      <p:sp>
        <p:nvSpPr>
          <p:cNvPr id="3" name="Content Placeholder 2">
            <a:extLst>
              <a:ext uri="{FF2B5EF4-FFF2-40B4-BE49-F238E27FC236}">
                <a16:creationId xmlns:a16="http://schemas.microsoft.com/office/drawing/2014/main" id="{0AEB1938-311F-40BA-B4FB-F5F0AEDD75B8}"/>
              </a:ext>
            </a:extLst>
          </p:cNvPr>
          <p:cNvSpPr>
            <a:spLocks noGrp="1"/>
          </p:cNvSpPr>
          <p:nvPr>
            <p:ph idx="1"/>
          </p:nvPr>
        </p:nvSpPr>
        <p:spPr>
          <a:xfrm>
            <a:off x="113128" y="632691"/>
            <a:ext cx="8802271" cy="3880773"/>
          </a:xfrm>
        </p:spPr>
        <p:txBody>
          <a:bodyPr>
            <a:noAutofit/>
          </a:bodyPr>
          <a:lstStyle/>
          <a:p>
            <a:r>
              <a:rPr lang="en-US" dirty="0">
                <a:latin typeface="Arial" panose="020B0604020202020204" pitchFamily="34" charset="0"/>
                <a:cs typeface="Arial" panose="020B0604020202020204" pitchFamily="34" charset="0"/>
              </a:rPr>
              <a:t>In using any disciplinary actions against a bargaining unit employee, there are specific rights for bargaining unit members that must be observed, collectively referred to as Weingarten rights.</a:t>
            </a:r>
          </a:p>
          <a:p>
            <a:r>
              <a:rPr lang="en-US" dirty="0">
                <a:latin typeface="Arial" panose="020B0604020202020204" pitchFamily="34" charset="0"/>
                <a:cs typeface="Arial" panose="020B0604020202020204" pitchFamily="34" charset="0"/>
              </a:rPr>
              <a:t>In Weingarten, the Supreme Court ruled that any employee being interviewed by a management representative was entitled to union representation during the interview.</a:t>
            </a:r>
          </a:p>
          <a:p>
            <a:r>
              <a:rPr lang="en-US" dirty="0">
                <a:latin typeface="Arial" panose="020B0604020202020204" pitchFamily="34" charset="0"/>
                <a:cs typeface="Arial" panose="020B0604020202020204" pitchFamily="34" charset="0"/>
              </a:rPr>
              <a:t>The security professional represents management and may be obligated to provide notice to an employee of their Weingarten right to representation prior to any questioning that can reasonably be expected to lead to disciplinary action.</a:t>
            </a:r>
          </a:p>
        </p:txBody>
      </p:sp>
      <p:sp>
        <p:nvSpPr>
          <p:cNvPr id="4" name="Slide Number Placeholder 3">
            <a:extLst>
              <a:ext uri="{FF2B5EF4-FFF2-40B4-BE49-F238E27FC236}">
                <a16:creationId xmlns:a16="http://schemas.microsoft.com/office/drawing/2014/main" id="{2FD69A67-5E40-4C92-ADA4-94AF14EBAE65}"/>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Title 1">
            <a:extLst>
              <a:ext uri="{FF2B5EF4-FFF2-40B4-BE49-F238E27FC236}">
                <a16:creationId xmlns:a16="http://schemas.microsoft.com/office/drawing/2014/main" id="{BCB18D15-1FC7-4C45-A3C1-6048DA39F295}"/>
              </a:ext>
            </a:extLst>
          </p:cNvPr>
          <p:cNvSpPr txBox="1">
            <a:spLocks/>
          </p:cNvSpPr>
          <p:nvPr/>
        </p:nvSpPr>
        <p:spPr>
          <a:xfrm>
            <a:off x="152400" y="3937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Summary</a:t>
            </a:r>
            <a:endParaRPr lang="en-US" dirty="0"/>
          </a:p>
        </p:txBody>
      </p:sp>
      <p:sp>
        <p:nvSpPr>
          <p:cNvPr id="6" name="Content Placeholder 2">
            <a:extLst>
              <a:ext uri="{FF2B5EF4-FFF2-40B4-BE49-F238E27FC236}">
                <a16:creationId xmlns:a16="http://schemas.microsoft.com/office/drawing/2014/main" id="{5C8301DA-6305-4860-B096-62D134FBB5F6}"/>
              </a:ext>
            </a:extLst>
          </p:cNvPr>
          <p:cNvSpPr txBox="1">
            <a:spLocks/>
          </p:cNvSpPr>
          <p:nvPr/>
        </p:nvSpPr>
        <p:spPr>
          <a:xfrm>
            <a:off x="152399" y="4729827"/>
            <a:ext cx="876299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Labor activities such as picket lines/protests, strikes, and lockouts present unique challenges to the security professional.</a:t>
            </a:r>
          </a:p>
          <a:p>
            <a:r>
              <a:rPr lang="en-US" dirty="0" smtClean="0">
                <a:latin typeface="Arial" panose="020B0604020202020204" pitchFamily="34" charset="0"/>
                <a:cs typeface="Arial" panose="020B0604020202020204" pitchFamily="34" charset="0"/>
              </a:rPr>
              <a:t>Pre-strike and pre-protest planning are essential to effectively managing these kinds of incidents, and the security professional must know his/her role in an incident as well as how that role may change depending on the situation at hand.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43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999089-A575-43E6-AD79-67F7DD89E817}"/>
              </a:ext>
            </a:extLst>
          </p:cNvPr>
          <p:cNvSpPr>
            <a:spLocks noGrp="1"/>
          </p:cNvSpPr>
          <p:nvPr>
            <p:ph type="sldNum" sz="quarter" idx="12"/>
          </p:nvPr>
        </p:nvSpPr>
        <p:spPr/>
        <p:txBody>
          <a:bodyPr/>
          <a:lstStyle/>
          <a:p>
            <a:fld id="{BD5AEB79-F3DA-4CAA-BA25-7EA8AB9A9E1E}" type="slidenum">
              <a:rPr lang="en-US" smtClean="0"/>
              <a:t>14</a:t>
            </a:fld>
            <a:endParaRPr lang="en-US"/>
          </a:p>
        </p:txBody>
      </p:sp>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79755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F154-E8A8-49DF-A1DC-6981DE6A52D0}"/>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795AD213-115E-4C04-A1DE-2C2ED9FF4867}"/>
              </a:ext>
            </a:extLst>
          </p:cNvPr>
          <p:cNvSpPr>
            <a:spLocks noGrp="1"/>
          </p:cNvSpPr>
          <p:nvPr>
            <p:ph idx="1"/>
          </p:nvPr>
        </p:nvSpPr>
        <p:spPr>
          <a:xfrm>
            <a:off x="0" y="609600"/>
            <a:ext cx="8915400" cy="3880773"/>
          </a:xfrm>
        </p:spPr>
        <p:txBody>
          <a:bodyPr>
            <a:normAutofit/>
          </a:bodyPr>
          <a:lstStyle/>
          <a:p>
            <a:r>
              <a:rPr lang="en-US" sz="1600" dirty="0"/>
              <a:t>From the moment a strike begins security should take a high visibility and low profile stance. The understanding of picket line behaviors and dynamics will Result in safety, protection of assets, property and people.</a:t>
            </a:r>
          </a:p>
        </p:txBody>
      </p:sp>
      <p:sp>
        <p:nvSpPr>
          <p:cNvPr id="4" name="Slide Number Placeholder 3">
            <a:extLst>
              <a:ext uri="{FF2B5EF4-FFF2-40B4-BE49-F238E27FC236}">
                <a16:creationId xmlns:a16="http://schemas.microsoft.com/office/drawing/2014/main" id="{892486B7-644E-4E4F-8449-0B6ECD520C25}"/>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54325E5C-9B21-4B41-AEC0-85169C7C86BD}"/>
              </a:ext>
            </a:extLst>
          </p:cNvPr>
          <p:cNvSpPr txBox="1">
            <a:spLocks/>
          </p:cNvSpPr>
          <p:nvPr/>
        </p:nvSpPr>
        <p:spPr>
          <a:xfrm>
            <a:off x="0" y="1422400"/>
            <a:ext cx="89154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Introduction</a:t>
            </a:r>
            <a:endParaRPr lang="en-US" dirty="0"/>
          </a:p>
        </p:txBody>
      </p:sp>
      <p:sp>
        <p:nvSpPr>
          <p:cNvPr id="6" name="Content Placeholder 2">
            <a:extLst>
              <a:ext uri="{FF2B5EF4-FFF2-40B4-BE49-F238E27FC236}">
                <a16:creationId xmlns:a16="http://schemas.microsoft.com/office/drawing/2014/main" id="{FD60DBDD-B6EF-4207-8A34-7B8359C6E3B9}"/>
              </a:ext>
            </a:extLst>
          </p:cNvPr>
          <p:cNvSpPr txBox="1">
            <a:spLocks/>
          </p:cNvSpPr>
          <p:nvPr/>
        </p:nvSpPr>
        <p:spPr>
          <a:xfrm>
            <a:off x="76200" y="216059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In the private sector and public sectors, employees belonging to a union may take action to influence the employer.  These actions range from protests to strikes. </a:t>
            </a:r>
          </a:p>
          <a:p>
            <a:r>
              <a:rPr lang="en-US" dirty="0" smtClean="0">
                <a:latin typeface="Arial" panose="020B0604020202020204" pitchFamily="34" charset="0"/>
                <a:cs typeface="Arial" panose="020B0604020202020204" pitchFamily="34" charset="0"/>
              </a:rPr>
              <a:t>Conversely, an employer may take action to influence the bargaining unit by locking them out of a facility. Collectively, these activities are referred to as labor relations.</a:t>
            </a:r>
          </a:p>
          <a:p>
            <a:r>
              <a:rPr lang="en-US" dirty="0" smtClean="0">
                <a:latin typeface="Arial" panose="020B0604020202020204" pitchFamily="34" charset="0"/>
                <a:cs typeface="Arial" panose="020B0604020202020204" pitchFamily="34" charset="0"/>
              </a:rPr>
              <a:t>The security professional must be aware of not only their responsibilities but also their potential impact on the labor relations process.</a:t>
            </a:r>
          </a:p>
          <a:p>
            <a:pPr marL="0" indent="0">
              <a:buFont typeface="Wingdings 3" charset="2"/>
              <a:buNone/>
            </a:pPr>
            <a:endParaRPr lang="en-US" dirty="0" smtClean="0">
              <a:latin typeface="Arial" panose="020B0604020202020204" pitchFamily="34" charset="0"/>
              <a:cs typeface="Arial" panose="020B0604020202020204" pitchFamily="34" charset="0"/>
            </a:endParaRPr>
          </a:p>
          <a:p>
            <a:pPr marL="0" indent="0">
              <a:buFont typeface="Wingdings 3" charset="2"/>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372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CC3-6117-4688-92AF-2E946964684A}"/>
              </a:ext>
            </a:extLst>
          </p:cNvPr>
          <p:cNvSpPr>
            <a:spLocks noGrp="1"/>
          </p:cNvSpPr>
          <p:nvPr>
            <p:ph type="title"/>
          </p:nvPr>
        </p:nvSpPr>
        <p:spPr>
          <a:xfrm>
            <a:off x="0" y="0"/>
            <a:ext cx="6347713" cy="1320800"/>
          </a:xfrm>
        </p:spPr>
        <p:txBody>
          <a:bodyPr/>
          <a:lstStyle/>
          <a:p>
            <a:r>
              <a:rPr lang="en-US" dirty="0"/>
              <a:t>Types of Labor Activities</a:t>
            </a:r>
          </a:p>
        </p:txBody>
      </p:sp>
      <p:sp>
        <p:nvSpPr>
          <p:cNvPr id="3" name="Content Placeholder 2">
            <a:extLst>
              <a:ext uri="{FF2B5EF4-FFF2-40B4-BE49-F238E27FC236}">
                <a16:creationId xmlns:a16="http://schemas.microsoft.com/office/drawing/2014/main" id="{711ADA45-89A1-47DB-A9E7-86881E8177A3}"/>
              </a:ext>
            </a:extLst>
          </p:cNvPr>
          <p:cNvSpPr>
            <a:spLocks noGrp="1"/>
          </p:cNvSpPr>
          <p:nvPr>
            <p:ph idx="1"/>
          </p:nvPr>
        </p:nvSpPr>
        <p:spPr>
          <a:xfrm>
            <a:off x="152400" y="691227"/>
            <a:ext cx="87630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Protest or Picket Line:</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 protest staged just off company property, typically at access/egress points.</a:t>
            </a:r>
          </a:p>
          <a:p>
            <a:r>
              <a:rPr lang="en-US" dirty="0">
                <a:latin typeface="Arial" panose="020B0604020202020204" pitchFamily="34" charset="0"/>
                <a:cs typeface="Arial" panose="020B0604020202020204" pitchFamily="34" charset="0"/>
              </a:rPr>
              <a:t>Picket lines are typically nonviolent and while they may sometimes slow access to a facility it is unusual for them to completely impede such access. Protests may be in lieu of a strike or sometimes accompany them, depending on the situation.  </a:t>
            </a:r>
            <a:endParaRPr lang="en-US"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1999E87-FFF1-4335-B7A3-05625EA9C73A}"/>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E02E115A-639C-4FB3-89F5-743B0FD3F662}"/>
              </a:ext>
            </a:extLst>
          </p:cNvPr>
          <p:cNvSpPr txBox="1">
            <a:spLocks/>
          </p:cNvSpPr>
          <p:nvPr/>
        </p:nvSpPr>
        <p:spPr>
          <a:xfrm>
            <a:off x="152400" y="26724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smtClean="0">
                <a:latin typeface="Arial" panose="020B0604020202020204" pitchFamily="34" charset="0"/>
                <a:cs typeface="Arial" panose="020B0604020202020204" pitchFamily="34" charset="0"/>
              </a:rPr>
              <a:t>Strikes:</a:t>
            </a:r>
          </a:p>
          <a:p>
            <a:r>
              <a:rPr lang="en-US" dirty="0" smtClean="0">
                <a:latin typeface="Arial" panose="020B0604020202020204" pitchFamily="34" charset="0"/>
                <a:cs typeface="Arial" panose="020B0604020202020204" pitchFamily="34" charset="0"/>
              </a:rPr>
              <a:t>A strike is an organized work stoppage often used in conjunction with other labor relations activities such as contract negotiations. Strikes appear in one of two forms:</a:t>
            </a:r>
          </a:p>
          <a:p>
            <a:pPr lvl="1"/>
            <a:r>
              <a:rPr lang="en-US" sz="1800" dirty="0" smtClean="0">
                <a:latin typeface="Arial" panose="020B0604020202020204" pitchFamily="34" charset="0"/>
                <a:cs typeface="Arial" panose="020B0604020202020204" pitchFamily="34" charset="0"/>
              </a:rPr>
              <a:t>Wildcat strike or illegal walkout:  An unauthorized work stoppage in violation of law and/or an existing bargaining agreement.</a:t>
            </a:r>
          </a:p>
          <a:p>
            <a:pPr lvl="1"/>
            <a:r>
              <a:rPr lang="en-US" sz="1800" dirty="0" smtClean="0">
                <a:latin typeface="Arial" panose="020B0604020202020204" pitchFamily="34" charset="0"/>
                <a:cs typeface="Arial" panose="020B0604020202020204" pitchFamily="34" charset="0"/>
              </a:rPr>
              <a:t>Lawful Strike:  Occurs in accordance with applicable laws and the bargaining agreement in existence. Often occur when a contract expires, and the union seeks to influence management to change one or more policies in a new bargaining agreement. </a:t>
            </a:r>
          </a:p>
          <a:p>
            <a:pPr lvl="1"/>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97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0610-A0CE-45BC-B281-CDBCADD1648F}"/>
              </a:ext>
            </a:extLst>
          </p:cNvPr>
          <p:cNvSpPr>
            <a:spLocks noGrp="1"/>
          </p:cNvSpPr>
          <p:nvPr>
            <p:ph type="title"/>
          </p:nvPr>
        </p:nvSpPr>
        <p:spPr>
          <a:xfrm>
            <a:off x="0" y="0"/>
            <a:ext cx="6347713" cy="1320800"/>
          </a:xfrm>
        </p:spPr>
        <p:txBody>
          <a:bodyPr/>
          <a:lstStyle/>
          <a:p>
            <a:r>
              <a:rPr lang="en-US" dirty="0"/>
              <a:t>Types of Labor Activities</a:t>
            </a:r>
          </a:p>
        </p:txBody>
      </p:sp>
      <p:sp>
        <p:nvSpPr>
          <p:cNvPr id="3" name="Content Placeholder 2">
            <a:extLst>
              <a:ext uri="{FF2B5EF4-FFF2-40B4-BE49-F238E27FC236}">
                <a16:creationId xmlns:a16="http://schemas.microsoft.com/office/drawing/2014/main" id="{E47C1C94-FED1-42F3-9CE9-8E7CB21C2B04}"/>
              </a:ext>
            </a:extLst>
          </p:cNvPr>
          <p:cNvSpPr>
            <a:spLocks noGrp="1"/>
          </p:cNvSpPr>
          <p:nvPr>
            <p:ph idx="1"/>
          </p:nvPr>
        </p:nvSpPr>
        <p:spPr>
          <a:xfrm>
            <a:off x="152400" y="685800"/>
            <a:ext cx="87630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Lockout: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Usually occurs in accordance with applicable laws and the bargaining agreement in existence. A lockout occurs when management refuses to allow bargaining unit members on company property.</a:t>
            </a:r>
          </a:p>
          <a:p>
            <a:r>
              <a:rPr lang="en-US" dirty="0">
                <a:latin typeface="Arial" panose="020B0604020202020204" pitchFamily="34" charset="0"/>
                <a:cs typeface="Arial" panose="020B0604020202020204" pitchFamily="34" charset="0"/>
              </a:rPr>
              <a:t>The purpose of a lockout by management is to put pressure on members of the union to change one or more items in an upcoming negotiation that bargaining unit members are otherwise unwilling to adopt.</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B76E0F3-E7B7-4F40-8864-97E044905096}"/>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194007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29C4-6844-4634-A8E1-DFC02E11F861}"/>
              </a:ext>
            </a:extLst>
          </p:cNvPr>
          <p:cNvSpPr>
            <a:spLocks noGrp="1"/>
          </p:cNvSpPr>
          <p:nvPr>
            <p:ph type="title"/>
          </p:nvPr>
        </p:nvSpPr>
        <p:spPr>
          <a:xfrm>
            <a:off x="0" y="0"/>
            <a:ext cx="7162801" cy="1320800"/>
          </a:xfrm>
        </p:spPr>
        <p:txBody>
          <a:bodyPr/>
          <a:lstStyle/>
          <a:p>
            <a:r>
              <a:rPr lang="en-US" dirty="0"/>
              <a:t>Planning – What to Be Aware Of</a:t>
            </a:r>
          </a:p>
        </p:txBody>
      </p:sp>
      <p:sp>
        <p:nvSpPr>
          <p:cNvPr id="3" name="Content Placeholder 2">
            <a:extLst>
              <a:ext uri="{FF2B5EF4-FFF2-40B4-BE49-F238E27FC236}">
                <a16:creationId xmlns:a16="http://schemas.microsoft.com/office/drawing/2014/main" id="{3239D9B3-FBFD-4F2E-8DC3-2E9817CF182F}"/>
              </a:ext>
            </a:extLst>
          </p:cNvPr>
          <p:cNvSpPr>
            <a:spLocks noGrp="1"/>
          </p:cNvSpPr>
          <p:nvPr>
            <p:ph idx="1"/>
          </p:nvPr>
        </p:nvSpPr>
        <p:spPr>
          <a:xfrm>
            <a:off x="152400" y="685800"/>
            <a:ext cx="8839200" cy="3880773"/>
          </a:xfrm>
        </p:spPr>
        <p:txBody>
          <a:bodyPr>
            <a:normAutofit/>
          </a:bodyPr>
          <a:lstStyle/>
          <a:p>
            <a:pPr marL="0" indent="0">
              <a:buNone/>
            </a:pPr>
            <a:r>
              <a:rPr lang="en-US" dirty="0">
                <a:latin typeface="Arial" panose="020B0604020202020204" pitchFamily="34" charset="0"/>
                <a:cs typeface="Arial" panose="020B0604020202020204" pitchFamily="34" charset="0"/>
              </a:rPr>
              <a:t>Companies should, and often do, have plans developed for how to address protests, strikes, and/or lockout situations. The security professional must be familiar with these plans. </a:t>
            </a:r>
          </a:p>
          <a:p>
            <a:pPr marL="0" indent="0">
              <a:buNone/>
            </a:pPr>
            <a:r>
              <a:rPr lang="en-US" dirty="0">
                <a:latin typeface="Arial" panose="020B0604020202020204" pitchFamily="34" charset="0"/>
                <a:cs typeface="Arial" panose="020B0604020202020204" pitchFamily="34" charset="0"/>
              </a:rPr>
              <a:t>These issues include but are not limited to the following:</a:t>
            </a:r>
          </a:p>
          <a:p>
            <a:r>
              <a:rPr lang="en-US" b="1" dirty="0">
                <a:latin typeface="Arial" panose="020B0604020202020204" pitchFamily="34" charset="0"/>
                <a:cs typeface="Arial" panose="020B0604020202020204" pitchFamily="34" charset="0"/>
              </a:rPr>
              <a:t>Access control:</a:t>
            </a:r>
            <a:r>
              <a:rPr lang="en-US" dirty="0">
                <a:latin typeface="Arial" panose="020B0604020202020204" pitchFamily="34" charset="0"/>
                <a:cs typeface="Arial" panose="020B0604020202020204" pitchFamily="34" charset="0"/>
              </a:rPr>
              <a:t>  The security professional must continue to ensure that only individuals permitted by company management that have access to company property are allowed to be there.</a:t>
            </a: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E3E4D85-D3CF-4279-A332-58E6F082236A}"/>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Content Placeholder 2">
            <a:extLst>
              <a:ext uri="{FF2B5EF4-FFF2-40B4-BE49-F238E27FC236}">
                <a16:creationId xmlns:a16="http://schemas.microsoft.com/office/drawing/2014/main" id="{EBF636EF-09CD-40D0-A0A4-ACB5470CA2B2}"/>
              </a:ext>
            </a:extLst>
          </p:cNvPr>
          <p:cNvSpPr txBox="1">
            <a:spLocks/>
          </p:cNvSpPr>
          <p:nvPr/>
        </p:nvSpPr>
        <p:spPr>
          <a:xfrm>
            <a:off x="152400" y="25908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Key control:</a:t>
            </a:r>
            <a:r>
              <a:rPr lang="en-US" dirty="0" smtClean="0">
                <a:latin typeface="Arial" panose="020B0604020202020204" pitchFamily="34" charset="0"/>
                <a:cs typeface="Arial" panose="020B0604020202020204" pitchFamily="34" charset="0"/>
              </a:rPr>
              <a:t>  Any keys or other access devices issued to employees should be recovered prior to the strike or, failing that, be disabled. For access systems using biometrics, magnetic cards, proximity cards, key fobs, or similar device, the profiles for affected employees can be disabled or suspended.</a:t>
            </a:r>
          </a:p>
          <a:p>
            <a:r>
              <a:rPr lang="en-US" b="1" dirty="0" smtClean="0">
                <a:latin typeface="Arial" panose="020B0604020202020204" pitchFamily="34" charset="0"/>
                <a:cs typeface="Arial" panose="020B0604020202020204" pitchFamily="34" charset="0"/>
              </a:rPr>
              <a:t>Escorts:</a:t>
            </a:r>
            <a:r>
              <a:rPr lang="en-US" dirty="0" smtClean="0">
                <a:latin typeface="Arial" panose="020B0604020202020204" pitchFamily="34" charset="0"/>
                <a:cs typeface="Arial" panose="020B0604020202020204" pitchFamily="34" charset="0"/>
              </a:rPr>
              <a:t>   Bargaining unit members should be escorted by a security professional at all times while on company premises.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814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F586-5441-41D5-8503-E85C1790F85B}"/>
              </a:ext>
            </a:extLst>
          </p:cNvPr>
          <p:cNvSpPr>
            <a:spLocks noGrp="1"/>
          </p:cNvSpPr>
          <p:nvPr>
            <p:ph type="title"/>
          </p:nvPr>
        </p:nvSpPr>
        <p:spPr>
          <a:xfrm>
            <a:off x="0" y="0"/>
            <a:ext cx="8229600" cy="1320800"/>
          </a:xfrm>
        </p:spPr>
        <p:txBody>
          <a:bodyPr/>
          <a:lstStyle/>
          <a:p>
            <a:r>
              <a:rPr lang="en-US" dirty="0"/>
              <a:t>Planning – What to Be Aware Of</a:t>
            </a:r>
          </a:p>
        </p:txBody>
      </p:sp>
      <p:sp>
        <p:nvSpPr>
          <p:cNvPr id="3" name="Content Placeholder 2">
            <a:extLst>
              <a:ext uri="{FF2B5EF4-FFF2-40B4-BE49-F238E27FC236}">
                <a16:creationId xmlns:a16="http://schemas.microsoft.com/office/drawing/2014/main" id="{F4C73924-E8C9-4AB0-A126-76EA8B3CCCCA}"/>
              </a:ext>
            </a:extLst>
          </p:cNvPr>
          <p:cNvSpPr>
            <a:spLocks noGrp="1"/>
          </p:cNvSpPr>
          <p:nvPr>
            <p:ph idx="1"/>
          </p:nvPr>
        </p:nvSpPr>
        <p:spPr>
          <a:xfrm>
            <a:off x="152400" y="691227"/>
            <a:ext cx="8686800" cy="3880773"/>
          </a:xfrm>
        </p:spPr>
        <p:txBody>
          <a:bodyPr>
            <a:normAutofit/>
          </a:bodyPr>
          <a:lstStyle/>
          <a:p>
            <a:r>
              <a:rPr lang="en-US" b="1" dirty="0" smtClean="0">
                <a:latin typeface="Arial" panose="020B0604020202020204" pitchFamily="34" charset="0"/>
                <a:cs typeface="Arial" panose="020B0604020202020204" pitchFamily="34" charset="0"/>
              </a:rPr>
              <a:t>Law </a:t>
            </a:r>
            <a:r>
              <a:rPr lang="en-US" b="1" dirty="0">
                <a:latin typeface="Arial" panose="020B0604020202020204" pitchFamily="34" charset="0"/>
                <a:cs typeface="Arial" panose="020B0604020202020204" pitchFamily="34" charset="0"/>
              </a:rPr>
              <a:t>enforcement response:</a:t>
            </a:r>
            <a:r>
              <a:rPr lang="en-US" dirty="0">
                <a:latin typeface="Arial" panose="020B0604020202020204" pitchFamily="34" charset="0"/>
                <a:cs typeface="Arial" panose="020B0604020202020204" pitchFamily="34" charset="0"/>
              </a:rPr>
              <a:t>  A clear delineation of roles, responsibilities, and chain of command are essential.</a:t>
            </a:r>
          </a:p>
          <a:p>
            <a:r>
              <a:rPr lang="en-US" b="1" dirty="0">
                <a:latin typeface="Arial" panose="020B0604020202020204" pitchFamily="34" charset="0"/>
                <a:cs typeface="Arial" panose="020B0604020202020204" pitchFamily="34" charset="0"/>
              </a:rPr>
              <a:t>Incident command:</a:t>
            </a:r>
            <a:r>
              <a:rPr lang="en-US" dirty="0">
                <a:latin typeface="Arial" panose="020B0604020202020204" pitchFamily="34" charset="0"/>
                <a:cs typeface="Arial" panose="020B0604020202020204" pitchFamily="34" charset="0"/>
              </a:rPr>
              <a:t>  A command post should be established for security and protection operations.</a:t>
            </a:r>
          </a:p>
          <a:p>
            <a:r>
              <a:rPr lang="en-US" b="1" dirty="0">
                <a:latin typeface="Arial" panose="020B0604020202020204" pitchFamily="34" charset="0"/>
                <a:cs typeface="Arial" panose="020B0604020202020204" pitchFamily="34" charset="0"/>
              </a:rPr>
              <a:t>Fire Prevention/medical response:</a:t>
            </a:r>
            <a:r>
              <a:rPr lang="en-US" dirty="0">
                <a:latin typeface="Arial" panose="020B0604020202020204" pitchFamily="34" charset="0"/>
                <a:cs typeface="Arial" panose="020B0604020202020204" pitchFamily="34" charset="0"/>
              </a:rPr>
              <a:t>  Proper training on fire suppression systems, equipment, and response are essential, as is first aid, CPR, and AED training.</a:t>
            </a:r>
          </a:p>
          <a:p>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B1F4F2F-7AC1-4C7D-988C-77D968EE22C3}"/>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E80DEDA4-F0D6-4BCB-995C-22901783663A}"/>
              </a:ext>
            </a:extLst>
          </p:cNvPr>
          <p:cNvSpPr txBox="1">
            <a:spLocks/>
          </p:cNvSpPr>
          <p:nvPr/>
        </p:nvSpPr>
        <p:spPr>
          <a:xfrm>
            <a:off x="152400" y="29010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Lighting:</a:t>
            </a:r>
            <a:r>
              <a:rPr lang="en-US" dirty="0" smtClean="0">
                <a:latin typeface="Arial" panose="020B0604020202020204" pitchFamily="34" charset="0"/>
                <a:cs typeface="Arial" panose="020B0604020202020204" pitchFamily="34" charset="0"/>
              </a:rPr>
              <a:t>  All existing facility lighting should be checked and repaired as needed. In addition, portable lighting should be considered for areas where labor activities may take place.</a:t>
            </a:r>
          </a:p>
          <a:p>
            <a:r>
              <a:rPr lang="en-US" b="1" dirty="0" smtClean="0">
                <a:latin typeface="Arial" panose="020B0604020202020204" pitchFamily="34" charset="0"/>
                <a:cs typeface="Arial" panose="020B0604020202020204" pitchFamily="34" charset="0"/>
              </a:rPr>
              <a:t>Digital Network Video Systems:</a:t>
            </a:r>
            <a:r>
              <a:rPr lang="en-US" dirty="0" smtClean="0">
                <a:latin typeface="Arial" panose="020B0604020202020204" pitchFamily="34" charset="0"/>
                <a:cs typeface="Arial" panose="020B0604020202020204" pitchFamily="34" charset="0"/>
              </a:rPr>
              <a:t>  All existing cameras and recording systems should be checked and repaired as needed. If the system permits, additional cameras should be placed and added to the system for more comprehensive coverage.</a:t>
            </a:r>
            <a:endParaRPr lang="en-US"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E1FD4FBA-9B9C-4789-A652-73D4B7FF13D0}"/>
              </a:ext>
            </a:extLst>
          </p:cNvPr>
          <p:cNvSpPr txBox="1">
            <a:spLocks/>
          </p:cNvSpPr>
          <p:nvPr/>
        </p:nvSpPr>
        <p:spPr>
          <a:xfrm>
            <a:off x="152400" y="50346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Patrols:</a:t>
            </a:r>
            <a:r>
              <a:rPr lang="en-US" dirty="0" smtClean="0">
                <a:latin typeface="Arial" panose="020B0604020202020204" pitchFamily="34" charset="0"/>
                <a:cs typeface="Arial" panose="020B0604020202020204" pitchFamily="34" charset="0"/>
              </a:rPr>
              <a:t>  Patrol rounds, locations, checkpoints, vehicles, and anything else associated with patrolling company property should be reviewed and adjusted based on the incident using all available intelligence.</a:t>
            </a:r>
          </a:p>
          <a:p>
            <a:r>
              <a:rPr lang="en-US" b="1" dirty="0" smtClean="0">
                <a:latin typeface="Arial" panose="020B0604020202020204" pitchFamily="34" charset="0"/>
                <a:cs typeface="Arial" panose="020B0604020202020204" pitchFamily="34" charset="0"/>
              </a:rPr>
              <a:t>Purchasing:  </a:t>
            </a:r>
            <a:r>
              <a:rPr lang="en-US" dirty="0" smtClean="0">
                <a:latin typeface="Arial" panose="020B0604020202020204" pitchFamily="34" charset="0"/>
                <a:cs typeface="Arial" panose="020B0604020202020204" pitchFamily="34" charset="0"/>
              </a:rPr>
              <a:t>Security professionals should be coordinating with the company purchasing department to ensure essential shipments of raw materials, goods, or equipment can safely enter and/or exit the property.</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607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1430-A697-4655-9A8A-B02C7A2F89F7}"/>
              </a:ext>
            </a:extLst>
          </p:cNvPr>
          <p:cNvSpPr>
            <a:spLocks noGrp="1"/>
          </p:cNvSpPr>
          <p:nvPr>
            <p:ph type="title"/>
          </p:nvPr>
        </p:nvSpPr>
        <p:spPr>
          <a:xfrm>
            <a:off x="0" y="0"/>
            <a:ext cx="7696201" cy="1320800"/>
          </a:xfrm>
        </p:spPr>
        <p:txBody>
          <a:bodyPr>
            <a:normAutofit/>
          </a:bodyPr>
          <a:lstStyle/>
          <a:p>
            <a:r>
              <a:rPr lang="en-US" dirty="0"/>
              <a:t>What to Expect During Labor Unrest</a:t>
            </a:r>
          </a:p>
        </p:txBody>
      </p:sp>
      <p:sp>
        <p:nvSpPr>
          <p:cNvPr id="3" name="Content Placeholder 2">
            <a:extLst>
              <a:ext uri="{FF2B5EF4-FFF2-40B4-BE49-F238E27FC236}">
                <a16:creationId xmlns:a16="http://schemas.microsoft.com/office/drawing/2014/main" id="{7A5D1F0C-0A46-43BD-8190-EBA5C9897E34}"/>
              </a:ext>
            </a:extLst>
          </p:cNvPr>
          <p:cNvSpPr>
            <a:spLocks noGrp="1"/>
          </p:cNvSpPr>
          <p:nvPr>
            <p:ph idx="1"/>
          </p:nvPr>
        </p:nvSpPr>
        <p:spPr>
          <a:xfrm>
            <a:off x="152400" y="533400"/>
            <a:ext cx="8763000" cy="5121275"/>
          </a:xfrm>
        </p:spPr>
        <p:txBody>
          <a:bodyPr>
            <a:normAutofit/>
          </a:bodyPr>
          <a:lstStyle/>
          <a:p>
            <a:pPr marL="0" indent="0">
              <a:buNone/>
            </a:pPr>
            <a:r>
              <a:rPr lang="en-US" dirty="0">
                <a:latin typeface="Arial" panose="020B0604020202020204" pitchFamily="34" charset="0"/>
                <a:cs typeface="Arial" panose="020B0604020202020204" pitchFamily="34" charset="0"/>
              </a:rPr>
              <a:t>Disruptions to company operations should be expected. Such disruptions might impact facilities, communications, employees, or some combination thereof.</a:t>
            </a:r>
          </a:p>
          <a:p>
            <a:r>
              <a:rPr lang="en-US" b="1" dirty="0">
                <a:latin typeface="Arial" panose="020B0604020202020204" pitchFamily="34" charset="0"/>
                <a:cs typeface="Arial" panose="020B0604020202020204" pitchFamily="34" charset="0"/>
              </a:rPr>
              <a:t>Threatening phone calls:</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With modern mobile phone technology, this likely will expand beyond voice calling and into social media, message boards, text (SMS) messages, and other venues.</a:t>
            </a:r>
          </a:p>
          <a:p>
            <a:pPr lvl="1"/>
            <a:r>
              <a:rPr lang="en-US" sz="1800" dirty="0">
                <a:latin typeface="Arial" panose="020B0604020202020204" pitchFamily="34" charset="0"/>
                <a:cs typeface="Arial" panose="020B0604020202020204" pitchFamily="34" charset="0"/>
              </a:rPr>
              <a:t>The intent is to provoke a reaction from the company, the more extreme the reaction the better for the bargaining unit’s cause. </a:t>
            </a:r>
          </a:p>
          <a:p>
            <a:pPr lvl="1"/>
            <a:r>
              <a:rPr lang="en-US" sz="1800" dirty="0">
                <a:latin typeface="Arial" panose="020B0604020202020204" pitchFamily="34" charset="0"/>
                <a:cs typeface="Arial" panose="020B0604020202020204" pitchFamily="34" charset="0"/>
              </a:rPr>
              <a:t>All threats to be taken seriously.</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C62491-C111-4B03-BE5D-4E8412B82A02}"/>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18369036-2D85-4016-A885-8C8F4D8DDF69}"/>
              </a:ext>
            </a:extLst>
          </p:cNvPr>
          <p:cNvSpPr txBox="1">
            <a:spLocks/>
          </p:cNvSpPr>
          <p:nvPr/>
        </p:nvSpPr>
        <p:spPr>
          <a:xfrm>
            <a:off x="152400" y="3581400"/>
            <a:ext cx="89154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latin typeface="Arial" panose="020B0604020202020204" pitchFamily="34" charset="0"/>
                <a:cs typeface="Arial" panose="020B0604020202020204" pitchFamily="34" charset="0"/>
              </a:rPr>
              <a:t>Bomb threat:</a:t>
            </a:r>
          </a:p>
          <a:p>
            <a:pPr lvl="1"/>
            <a:r>
              <a:rPr lang="en-US" sz="1800" dirty="0" smtClean="0">
                <a:latin typeface="Arial" panose="020B0604020202020204" pitchFamily="34" charset="0"/>
                <a:cs typeface="Arial" panose="020B0604020202020204" pitchFamily="34" charset="0"/>
              </a:rPr>
              <a:t> The response to a bomb threat is vey specific and typically involves law enforcement.</a:t>
            </a:r>
          </a:p>
          <a:p>
            <a:pPr lvl="1"/>
            <a:r>
              <a:rPr lang="en-US" sz="1800" dirty="0" smtClean="0">
                <a:latin typeface="Arial" panose="020B0604020202020204" pitchFamily="34" charset="0"/>
                <a:cs typeface="Arial" panose="020B0604020202020204" pitchFamily="34" charset="0"/>
              </a:rPr>
              <a:t>In many companies, there is likely a “bomb threat checklist” kept near telephones reminding users what to listen for or ask for in the event a bomb threat is received.</a:t>
            </a:r>
          </a:p>
          <a:p>
            <a:pPr lvl="1"/>
            <a:r>
              <a:rPr lang="en-US" sz="1800" dirty="0" smtClean="0">
                <a:latin typeface="Arial" panose="020B0604020202020204" pitchFamily="34" charset="0"/>
                <a:cs typeface="Arial" panose="020B0604020202020204" pitchFamily="34" charset="0"/>
              </a:rPr>
              <a:t>Time and date of the call should be recorded, as should the phone number the call came from (if known). </a:t>
            </a:r>
          </a:p>
          <a:p>
            <a:pPr lvl="1"/>
            <a:r>
              <a:rPr lang="en-US" sz="1800" dirty="0" smtClean="0">
                <a:latin typeface="Arial" panose="020B0604020202020204" pitchFamily="34" charset="0"/>
                <a:cs typeface="Arial" panose="020B0604020202020204" pitchFamily="34" charset="0"/>
              </a:rPr>
              <a:t>The caller should be asked about the bomb itself—where it is, what it looks like, how it is activated, or who placed it.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835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3149-CDE8-446A-B24D-66DA148E51E6}"/>
              </a:ext>
            </a:extLst>
          </p:cNvPr>
          <p:cNvSpPr>
            <a:spLocks noGrp="1"/>
          </p:cNvSpPr>
          <p:nvPr>
            <p:ph type="title"/>
          </p:nvPr>
        </p:nvSpPr>
        <p:spPr>
          <a:xfrm>
            <a:off x="0" y="0"/>
            <a:ext cx="7848601" cy="1320800"/>
          </a:xfrm>
        </p:spPr>
        <p:txBody>
          <a:bodyPr>
            <a:normAutofit/>
          </a:bodyPr>
          <a:lstStyle/>
          <a:p>
            <a:r>
              <a:rPr lang="en-US" dirty="0"/>
              <a:t>What to Expect During Labor Unrest</a:t>
            </a:r>
          </a:p>
        </p:txBody>
      </p:sp>
      <p:sp>
        <p:nvSpPr>
          <p:cNvPr id="3" name="Content Placeholder 2">
            <a:extLst>
              <a:ext uri="{FF2B5EF4-FFF2-40B4-BE49-F238E27FC236}">
                <a16:creationId xmlns:a16="http://schemas.microsoft.com/office/drawing/2014/main" id="{C48CEF0D-C11E-4494-A4C6-1C18C26A7CC3}"/>
              </a:ext>
            </a:extLst>
          </p:cNvPr>
          <p:cNvSpPr>
            <a:spLocks noGrp="1"/>
          </p:cNvSpPr>
          <p:nvPr>
            <p:ph idx="1"/>
          </p:nvPr>
        </p:nvSpPr>
        <p:spPr>
          <a:xfrm>
            <a:off x="152400" y="609600"/>
            <a:ext cx="87630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Vandalism/sabotage: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Purpose is typically to disrupt company operations as a persuasive measure.</a:t>
            </a:r>
          </a:p>
          <a:p>
            <a:r>
              <a:rPr lang="en-US" dirty="0">
                <a:latin typeface="Arial" panose="020B0604020202020204" pitchFamily="34" charset="0"/>
                <a:cs typeface="Arial" panose="020B0604020202020204" pitchFamily="34" charset="0"/>
              </a:rPr>
              <a:t>Can be difficult to establish or interdict and it is that difficulty that makes it an attractive tactic for bargaining units. </a:t>
            </a:r>
          </a:p>
          <a:p>
            <a:r>
              <a:rPr lang="en-US" dirty="0">
                <a:latin typeface="Arial" panose="020B0604020202020204" pitchFamily="34" charset="0"/>
                <a:cs typeface="Arial" panose="020B0604020202020204" pitchFamily="34" charset="0"/>
              </a:rPr>
              <a:t>May pose a risk to company employees who respond to clean or repair the damage.</a:t>
            </a:r>
          </a:p>
          <a:p>
            <a:r>
              <a:rPr lang="en-US" dirty="0">
                <a:latin typeface="Arial" panose="020B0604020202020204" pitchFamily="34" charset="0"/>
                <a:cs typeface="Arial" panose="020B0604020202020204" pitchFamily="34" charset="0"/>
              </a:rPr>
              <a:t>The risk of prosecution is low if the vandalism/sabotage is not recorded or witnessed.</a:t>
            </a:r>
          </a:p>
        </p:txBody>
      </p:sp>
      <p:sp>
        <p:nvSpPr>
          <p:cNvPr id="4" name="Slide Number Placeholder 3">
            <a:extLst>
              <a:ext uri="{FF2B5EF4-FFF2-40B4-BE49-F238E27FC236}">
                <a16:creationId xmlns:a16="http://schemas.microsoft.com/office/drawing/2014/main" id="{6805F7D0-4AAF-4178-BAA4-8A32641764E8}"/>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418306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D592-1D5D-4F6D-B51A-E3B49F775D34}"/>
              </a:ext>
            </a:extLst>
          </p:cNvPr>
          <p:cNvSpPr>
            <a:spLocks noGrp="1"/>
          </p:cNvSpPr>
          <p:nvPr>
            <p:ph type="title"/>
          </p:nvPr>
        </p:nvSpPr>
        <p:spPr>
          <a:xfrm>
            <a:off x="0" y="0"/>
            <a:ext cx="6347713" cy="1320800"/>
          </a:xfrm>
        </p:spPr>
        <p:txBody>
          <a:bodyPr/>
          <a:lstStyle/>
          <a:p>
            <a:r>
              <a:rPr lang="en-US" dirty="0"/>
              <a:t>The Picket Line and Protests</a:t>
            </a:r>
          </a:p>
        </p:txBody>
      </p:sp>
      <p:sp>
        <p:nvSpPr>
          <p:cNvPr id="3" name="Content Placeholder 2">
            <a:extLst>
              <a:ext uri="{FF2B5EF4-FFF2-40B4-BE49-F238E27FC236}">
                <a16:creationId xmlns:a16="http://schemas.microsoft.com/office/drawing/2014/main" id="{F11B67E1-2BE2-4354-A28F-6B326DD6B8B4}"/>
              </a:ext>
            </a:extLst>
          </p:cNvPr>
          <p:cNvSpPr>
            <a:spLocks noGrp="1"/>
          </p:cNvSpPr>
          <p:nvPr>
            <p:ph idx="1"/>
          </p:nvPr>
        </p:nvSpPr>
        <p:spPr>
          <a:xfrm>
            <a:off x="152400" y="609600"/>
            <a:ext cx="8839200" cy="3880773"/>
          </a:xfrm>
        </p:spPr>
        <p:txBody>
          <a:bodyPr>
            <a:normAutofit/>
          </a:bodyPr>
          <a:lstStyle/>
          <a:p>
            <a:pPr marL="0" indent="0">
              <a:buNone/>
            </a:pPr>
            <a:r>
              <a:rPr lang="en-US" sz="1700" dirty="0">
                <a:latin typeface="Arial" panose="020B0604020202020204" pitchFamily="34" charset="0"/>
                <a:cs typeface="Arial" panose="020B0604020202020204" pitchFamily="34" charset="0"/>
              </a:rPr>
              <a:t>It is here, more than anywhere, that the security professional will be face-to-face with individuals who are likely to test limits with their behavior.</a:t>
            </a:r>
          </a:p>
          <a:p>
            <a:r>
              <a:rPr lang="en-US" sz="1700" b="1" dirty="0">
                <a:latin typeface="Arial" panose="020B0604020202020204" pitchFamily="34" charset="0"/>
                <a:cs typeface="Arial" panose="020B0604020202020204" pitchFamily="34" charset="0"/>
              </a:rPr>
              <a:t>Taunts and insults:  </a:t>
            </a:r>
            <a:endParaRPr lang="en-US" sz="1700" dirty="0">
              <a:latin typeface="Arial" panose="020B0604020202020204" pitchFamily="34" charset="0"/>
              <a:cs typeface="Arial" panose="020B0604020202020204" pitchFamily="34" charset="0"/>
            </a:endParaRPr>
          </a:p>
          <a:p>
            <a:pPr lvl="1"/>
            <a:r>
              <a:rPr lang="en-US" sz="1700" dirty="0">
                <a:latin typeface="Arial" panose="020B0604020202020204" pitchFamily="34" charset="0"/>
                <a:cs typeface="Arial" panose="020B0604020202020204" pitchFamily="34" charset="0"/>
              </a:rPr>
              <a:t>Remember this:  “He who angers you conquers you”</a:t>
            </a:r>
          </a:p>
          <a:p>
            <a:pPr lvl="1"/>
            <a:r>
              <a:rPr lang="en-US" sz="1700" dirty="0">
                <a:latin typeface="Arial" panose="020B0604020202020204" pitchFamily="34" charset="0"/>
                <a:cs typeface="Arial" panose="020B0604020202020204" pitchFamily="34" charset="0"/>
              </a:rPr>
              <a:t>Security professionals must not respond to insults and taunts. </a:t>
            </a:r>
          </a:p>
          <a:p>
            <a:pPr lvl="1"/>
            <a:r>
              <a:rPr lang="en-US" sz="1700" dirty="0">
                <a:latin typeface="Arial" panose="020B0604020202020204" pitchFamily="34" charset="0"/>
                <a:cs typeface="Arial" panose="020B0604020202020204" pitchFamily="34" charset="0"/>
              </a:rPr>
              <a:t>By reacting to a provocation, the security professional invites further provocation. </a:t>
            </a:r>
          </a:p>
          <a:p>
            <a:pPr lvl="1"/>
            <a:r>
              <a:rPr lang="en-US" sz="1700" dirty="0">
                <a:latin typeface="Arial" panose="020B0604020202020204" pitchFamily="34" charset="0"/>
                <a:cs typeface="Arial" panose="020B0604020202020204" pitchFamily="34" charset="0"/>
              </a:rPr>
              <a:t>Provocations could be used to distract from other happenings.</a:t>
            </a:r>
          </a:p>
        </p:txBody>
      </p:sp>
      <p:sp>
        <p:nvSpPr>
          <p:cNvPr id="4" name="Slide Number Placeholder 3">
            <a:extLst>
              <a:ext uri="{FF2B5EF4-FFF2-40B4-BE49-F238E27FC236}">
                <a16:creationId xmlns:a16="http://schemas.microsoft.com/office/drawing/2014/main" id="{8CAB78A7-4440-4937-9DC7-C5F830B1A195}"/>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EEC28BDB-E4BA-4B18-8502-B1D686C6757F}"/>
              </a:ext>
            </a:extLst>
          </p:cNvPr>
          <p:cNvSpPr txBox="1">
            <a:spLocks/>
          </p:cNvSpPr>
          <p:nvPr/>
        </p:nvSpPr>
        <p:spPr>
          <a:xfrm>
            <a:off x="228600" y="3200400"/>
            <a:ext cx="8839200" cy="4983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b="1" dirty="0" smtClean="0">
                <a:latin typeface="Arial" panose="020B0604020202020204" pitchFamily="34" charset="0"/>
                <a:cs typeface="Arial" panose="020B0604020202020204" pitchFamily="34" charset="0"/>
              </a:rPr>
              <a:t>Crossing the picket line:  </a:t>
            </a:r>
            <a:r>
              <a:rPr lang="en-US" sz="1700" dirty="0" smtClean="0">
                <a:latin typeface="Arial" panose="020B0604020202020204" pitchFamily="34" charset="0"/>
                <a:cs typeface="Arial" panose="020B0604020202020204" pitchFamily="34" charset="0"/>
              </a:rPr>
              <a:t>If crossing becomes a necessity, the security professional should keep the following in mind:</a:t>
            </a:r>
          </a:p>
          <a:p>
            <a:pPr lvl="1"/>
            <a:r>
              <a:rPr lang="en-US" sz="1700" dirty="0" smtClean="0">
                <a:latin typeface="Arial" panose="020B0604020202020204" pitchFamily="34" charset="0"/>
                <a:cs typeface="Arial" panose="020B0604020202020204" pitchFamily="34" charset="0"/>
              </a:rPr>
              <a:t>Crossings are safer by vehicle; avoid crossing on foot if possible. </a:t>
            </a:r>
          </a:p>
          <a:p>
            <a:pPr lvl="1"/>
            <a:r>
              <a:rPr lang="en-US" sz="1700" dirty="0" smtClean="0">
                <a:latin typeface="Arial" panose="020B0604020202020204" pitchFamily="34" charset="0"/>
                <a:cs typeface="Arial" panose="020B0604020202020204" pitchFamily="34" charset="0"/>
              </a:rPr>
              <a:t>Crossings are safer in groups; avoid crossing alone. </a:t>
            </a:r>
          </a:p>
          <a:p>
            <a:pPr lvl="1"/>
            <a:r>
              <a:rPr lang="en-US" sz="1700" dirty="0" smtClean="0">
                <a:latin typeface="Arial" panose="020B0604020202020204" pitchFamily="34" charset="0"/>
                <a:cs typeface="Arial" panose="020B0604020202020204" pitchFamily="34" charset="0"/>
              </a:rPr>
              <a:t>Movement is safety. Try not to stop. </a:t>
            </a:r>
          </a:p>
          <a:p>
            <a:pPr lvl="1"/>
            <a:r>
              <a:rPr lang="en-US" sz="1700" dirty="0" smtClean="0">
                <a:latin typeface="Arial" panose="020B0604020202020204" pitchFamily="34" charset="0"/>
                <a:cs typeface="Arial" panose="020B0604020202020204" pitchFamily="34" charset="0"/>
              </a:rPr>
              <a:t>If directly confronted by picketers in front of the vehicle, a stop may be unavoidable. </a:t>
            </a:r>
          </a:p>
          <a:p>
            <a:pPr lvl="1"/>
            <a:r>
              <a:rPr lang="en-US" sz="1700" dirty="0" smtClean="0">
                <a:latin typeface="Arial" panose="020B0604020202020204" pitchFamily="34" charset="0"/>
                <a:cs typeface="Arial" panose="020B0604020202020204" pitchFamily="34" charset="0"/>
              </a:rPr>
              <a:t>If stopped, do not leave the vehicle and keep the windows up and doors locked. </a:t>
            </a:r>
          </a:p>
          <a:p>
            <a:pPr lvl="1"/>
            <a:r>
              <a:rPr lang="en-US" sz="1700" dirty="0" smtClean="0">
                <a:latin typeface="Arial" panose="020B0604020202020204" pitchFamily="34" charset="0"/>
                <a:cs typeface="Arial" panose="020B0604020202020204" pitchFamily="34" charset="0"/>
              </a:rPr>
              <a:t>Be aware of picketer behavior—are there angry elements among the group that might instigate a confrontation?</a:t>
            </a:r>
          </a:p>
          <a:p>
            <a:pPr lvl="1"/>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361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728</TotalTime>
  <Words>1827</Words>
  <Application>Microsoft Office PowerPoint</Application>
  <PresentationFormat>On-screen Show (4:3)</PresentationFormat>
  <Paragraphs>117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PowerPoint Presentation</vt:lpstr>
      <vt:lpstr>Purpose</vt:lpstr>
      <vt:lpstr>Types of Labor Activities</vt:lpstr>
      <vt:lpstr>Types of Labor Activities</vt:lpstr>
      <vt:lpstr>Planning – What to Be Aware Of</vt:lpstr>
      <vt:lpstr>Planning – What to Be Aware Of</vt:lpstr>
      <vt:lpstr>What to Expect During Labor Unrest</vt:lpstr>
      <vt:lpstr>What to Expect During Labor Unrest</vt:lpstr>
      <vt:lpstr>The Picket Line and Protests</vt:lpstr>
      <vt:lpstr>Surveillance</vt:lpstr>
      <vt:lpstr>Searches</vt:lpstr>
      <vt:lpstr>The Disciplinary Process</vt:lpstr>
      <vt:lpstr>Labor Relations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79</cp:revision>
  <dcterms:created xsi:type="dcterms:W3CDTF">2015-01-28T20:48:59Z</dcterms:created>
  <dcterms:modified xsi:type="dcterms:W3CDTF">2023-03-13T08:50:42Z</dcterms:modified>
</cp:coreProperties>
</file>