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307" r:id="rId2"/>
    <p:sldId id="323" r:id="rId3"/>
    <p:sldId id="316" r:id="rId4"/>
    <p:sldId id="317" r:id="rId5"/>
    <p:sldId id="324" r:id="rId6"/>
    <p:sldId id="327" r:id="rId7"/>
    <p:sldId id="329" r:id="rId8"/>
    <p:sldId id="330" r:id="rId9"/>
    <p:sldId id="332" r:id="rId10"/>
    <p:sldId id="333" r:id="rId11"/>
    <p:sldId id="320" r:id="rId12"/>
    <p:sldId id="337" r:id="rId13"/>
    <p:sldId id="338" r:id="rId14"/>
    <p:sldId id="33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69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15560-1F13-412E-A872-079353080BBF}" type="datetimeFigureOut">
              <a:rPr lang="en-US" smtClean="0"/>
              <a:t>13-Mar-23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63AFC5-57AC-42FF-BD64-E136CA881BC1}" type="slidenum">
              <a:rPr lang="en-US" smtClean="0"/>
              <a:t>‹#›</a:t>
            </a:fld>
            <a:endParaRPr lang="en-US"/>
          </a:p>
        </p:txBody>
      </p:sp>
    </p:spTree>
    <p:extLst>
      <p:ext uri="{BB962C8B-B14F-4D97-AF65-F5344CB8AC3E}">
        <p14:creationId xmlns:p14="http://schemas.microsoft.com/office/powerpoint/2010/main" val="3139186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ABEB1F-190A-4C1F-9034-8E3B0287E54D}"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dirty="0"/>
          </a:p>
        </p:txBody>
      </p:sp>
    </p:spTree>
    <p:extLst>
      <p:ext uri="{BB962C8B-B14F-4D97-AF65-F5344CB8AC3E}">
        <p14:creationId xmlns:p14="http://schemas.microsoft.com/office/powerpoint/2010/main" val="82753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397114499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9811676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84234794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0044423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152671055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2F9E8E-6378-414C-B41E-43443D3F998A}"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842020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A31904-286D-4C1F-B145-9EFF62CFC425}"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12475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43CD77-307E-4BAA-8582-6EFF21C42F93}"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2" descr="C:\Users\sum2027565\Desktop\Sumy\Course Templates\Customer Service\templat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994784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913EA2-8403-40AE-BEE7-2998F1003E5A}"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3" descr="C:\Users\sum2027565\Desktop\Sumy\Course Templates\Customer Service\cover pag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9198"/>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638840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7D28D2-A45E-4C14-BE54-6659343038A7}" type="datetime1">
              <a:rPr lang="en-US" smtClean="0"/>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498927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879BCD-448E-4628-8F7A-C46C82622512}" type="datetime1">
              <a:rPr lang="en-US" smtClean="0"/>
              <a:t>13-Mar-23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474359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02CD04-C564-4415-AA89-C62C659B9D03}" type="datetime1">
              <a:rPr lang="en-US" smtClean="0"/>
              <a:t>13-Mar-23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AEB79-F3DA-4CAA-BA25-7EA8AB9A9E1E}" type="slidenum">
              <a:rPr lang="en-US" smtClean="0"/>
              <a:t>‹#›</a:t>
            </a:fld>
            <a:endParaRPr lang="en-US"/>
          </a:p>
        </p:txBody>
      </p:sp>
      <p:pic>
        <p:nvPicPr>
          <p:cNvPr id="6" name="Picture 2" descr="C:\Users\sum2027565\Desktop\Sumy\Course Templates\Customer Service\templat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userDrawn="1"/>
        </p:nvSpPr>
        <p:spPr>
          <a:xfrm>
            <a:off x="180048" y="304800"/>
            <a:ext cx="4572000" cy="523220"/>
          </a:xfrm>
          <a:prstGeom prst="rect">
            <a:avLst/>
          </a:prstGeom>
          <a:noFill/>
        </p:spPr>
        <p:txBody>
          <a:bodyPr wrap="square" rtlCol="0">
            <a:spAutoFit/>
          </a:bodyPr>
          <a:lstStyle/>
          <a:p>
            <a:endParaRPr lang="en-US" sz="2800" dirty="0"/>
          </a:p>
        </p:txBody>
      </p:sp>
    </p:spTree>
    <p:extLst>
      <p:ext uri="{BB962C8B-B14F-4D97-AF65-F5344CB8AC3E}">
        <p14:creationId xmlns:p14="http://schemas.microsoft.com/office/powerpoint/2010/main" val="3238697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0AF1D-E47E-4F8E-9F75-C71085D8525F}" type="datetime1">
              <a:rPr lang="en-US" smtClean="0"/>
              <a:t>13-Mar-23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514215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F9EED8F4-3357-42BD-82CB-0743D70581B2}" type="datetime1">
              <a:rPr lang="en-US" smtClean="0"/>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833260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E94066E-0D5B-451A-803F-8F043E295A7B}" type="datetime1">
              <a:rPr lang="en-US" smtClean="0"/>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000986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AADA97-1369-4E8B-B306-3616EC5398E0}" type="datetime1">
              <a:rPr lang="en-US" smtClean="0"/>
              <a:t>13-Mar-23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D5AEB79-F3DA-4CAA-BA25-7EA8AB9A9E1E}" type="slidenum">
              <a:rPr lang="en-US" smtClean="0"/>
              <a:pPr/>
              <a:t>‹#›</a:t>
            </a:fld>
            <a:endParaRPr lang="en-US"/>
          </a:p>
        </p:txBody>
      </p:sp>
    </p:spTree>
    <p:extLst>
      <p:ext uri="{BB962C8B-B14F-4D97-AF65-F5344CB8AC3E}">
        <p14:creationId xmlns:p14="http://schemas.microsoft.com/office/powerpoint/2010/main" val="26509059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43200" y="5867400"/>
            <a:ext cx="6400800" cy="1752600"/>
          </a:xfrm>
        </p:spPr>
        <p:txBody>
          <a:bodyPr>
            <a:normAutofit/>
          </a:bodyPr>
          <a:lstStyle/>
          <a:p>
            <a:r>
              <a:rPr lang="en-US" sz="2800" b="1" dirty="0">
                <a:solidFill>
                  <a:srgbClr val="00B050"/>
                </a:solidFill>
              </a:rPr>
              <a:t>Chapter </a:t>
            </a:r>
            <a:r>
              <a:rPr lang="en-US" sz="2800" b="1" dirty="0" smtClean="0">
                <a:solidFill>
                  <a:srgbClr val="00B050"/>
                </a:solidFill>
              </a:rPr>
              <a:t>27 – IFPO -CPO</a:t>
            </a:r>
            <a:endParaRPr lang="en-US" sz="2800" b="1" dirty="0">
              <a:solidFill>
                <a:srgbClr val="00B050"/>
              </a:solidFill>
            </a:endParaRPr>
          </a:p>
          <a:p>
            <a:r>
              <a:rPr lang="en-US" sz="2800" dirty="0"/>
              <a:t>Workplace Crime and Deviance</a:t>
            </a:r>
          </a:p>
          <a:p>
            <a:endParaRPr lang="en-US" sz="2800" dirty="0"/>
          </a:p>
        </p:txBody>
      </p:sp>
      <p:sp>
        <p:nvSpPr>
          <p:cNvPr id="5" name="Slide Number Placeholder 4"/>
          <p:cNvSpPr>
            <a:spLocks noGrp="1"/>
          </p:cNvSpPr>
          <p:nvPr>
            <p:ph type="sldNum" sz="quarter" idx="12"/>
          </p:nvPr>
        </p:nvSpPr>
        <p:spPr/>
        <p:txBody>
          <a:bodyPr/>
          <a:lstStyle/>
          <a:p>
            <a:fld id="{BD5AEB79-F3DA-4CAA-BA25-7EA8AB9A9E1E}" type="slidenum">
              <a:rPr lang="en-US" smtClean="0"/>
              <a:t>1</a:t>
            </a:fld>
            <a:endParaRPr lang="en-US"/>
          </a:p>
        </p:txBody>
      </p:sp>
    </p:spTree>
    <p:extLst>
      <p:ext uri="{BB962C8B-B14F-4D97-AF65-F5344CB8AC3E}">
        <p14:creationId xmlns:p14="http://schemas.microsoft.com/office/powerpoint/2010/main" val="300745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F053D-878D-44B5-BFA7-D991235017E9}"/>
              </a:ext>
            </a:extLst>
          </p:cNvPr>
          <p:cNvSpPr>
            <a:spLocks noGrp="1"/>
          </p:cNvSpPr>
          <p:nvPr>
            <p:ph type="title"/>
          </p:nvPr>
        </p:nvSpPr>
        <p:spPr>
          <a:xfrm>
            <a:off x="0" y="0"/>
            <a:ext cx="6347713" cy="1320800"/>
          </a:xfrm>
        </p:spPr>
        <p:txBody>
          <a:bodyPr/>
          <a:lstStyle/>
          <a:p>
            <a:r>
              <a:rPr lang="en-US" dirty="0"/>
              <a:t>Theft Prevention</a:t>
            </a:r>
          </a:p>
        </p:txBody>
      </p:sp>
      <p:sp>
        <p:nvSpPr>
          <p:cNvPr id="3" name="Content Placeholder 2">
            <a:extLst>
              <a:ext uri="{FF2B5EF4-FFF2-40B4-BE49-F238E27FC236}">
                <a16:creationId xmlns:a16="http://schemas.microsoft.com/office/drawing/2014/main" id="{938B9C77-779F-48DB-983E-7D6F3C0E48F5}"/>
              </a:ext>
            </a:extLst>
          </p:cNvPr>
          <p:cNvSpPr>
            <a:spLocks noGrp="1"/>
          </p:cNvSpPr>
          <p:nvPr>
            <p:ph idx="1"/>
          </p:nvPr>
        </p:nvSpPr>
        <p:spPr>
          <a:xfrm>
            <a:off x="152400" y="838200"/>
            <a:ext cx="8839200" cy="3880773"/>
          </a:xfrm>
        </p:spPr>
        <p:txBody>
          <a:bodyPr/>
          <a:lstStyle/>
          <a:p>
            <a:r>
              <a:rPr lang="en-US" dirty="0">
                <a:latin typeface="Arial" panose="020B0604020202020204" pitchFamily="34" charset="0"/>
                <a:cs typeface="Arial" panose="020B0604020202020204" pitchFamily="34" charset="0"/>
              </a:rPr>
              <a:t>Not all internal (employee) theft is preventable.</a:t>
            </a:r>
          </a:p>
          <a:p>
            <a:r>
              <a:rPr lang="en-US" dirty="0">
                <a:latin typeface="Arial" panose="020B0604020202020204" pitchFamily="34" charset="0"/>
                <a:cs typeface="Arial" panose="020B0604020202020204" pitchFamily="34" charset="0"/>
              </a:rPr>
              <a:t>Making theft so difficult and so much trouble that the would-be thief will decide against it is a reasonable goal for a loss prevention officer. </a:t>
            </a:r>
          </a:p>
          <a:p>
            <a:r>
              <a:rPr lang="en-US" dirty="0">
                <a:latin typeface="Arial" panose="020B0604020202020204" pitchFamily="34" charset="0"/>
                <a:cs typeface="Arial" panose="020B0604020202020204" pitchFamily="34" charset="0"/>
              </a:rPr>
              <a:t>Preventing theft can save many jobs, and that includes one’s own. </a:t>
            </a:r>
          </a:p>
        </p:txBody>
      </p:sp>
      <p:sp>
        <p:nvSpPr>
          <p:cNvPr id="4" name="Slide Number Placeholder 3">
            <a:extLst>
              <a:ext uri="{FF2B5EF4-FFF2-40B4-BE49-F238E27FC236}">
                <a16:creationId xmlns:a16="http://schemas.microsoft.com/office/drawing/2014/main" id="{286DD575-46BD-4623-90C9-94E19421FAF7}"/>
              </a:ext>
            </a:extLst>
          </p:cNvPr>
          <p:cNvSpPr>
            <a:spLocks noGrp="1"/>
          </p:cNvSpPr>
          <p:nvPr>
            <p:ph type="sldNum" sz="quarter" idx="12"/>
          </p:nvPr>
        </p:nvSpPr>
        <p:spPr/>
        <p:txBody>
          <a:bodyPr/>
          <a:lstStyle/>
          <a:p>
            <a:fld id="{BD5AEB79-F3DA-4CAA-BA25-7EA8AB9A9E1E}" type="slidenum">
              <a:rPr lang="en-US" smtClean="0"/>
              <a:t>10</a:t>
            </a:fld>
            <a:endParaRPr lang="en-US"/>
          </a:p>
        </p:txBody>
      </p:sp>
      <p:sp>
        <p:nvSpPr>
          <p:cNvPr id="5" name="Content Placeholder 2">
            <a:extLst>
              <a:ext uri="{FF2B5EF4-FFF2-40B4-BE49-F238E27FC236}">
                <a16:creationId xmlns:a16="http://schemas.microsoft.com/office/drawing/2014/main" id="{EBF636EF-09CD-40D0-A0A4-ACB5470CA2B2}"/>
              </a:ext>
            </a:extLst>
          </p:cNvPr>
          <p:cNvSpPr txBox="1">
            <a:spLocks/>
          </p:cNvSpPr>
          <p:nvPr/>
        </p:nvSpPr>
        <p:spPr>
          <a:xfrm>
            <a:off x="152400" y="2367627"/>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Opportunities for employee theft come about because of </a:t>
            </a:r>
            <a:r>
              <a:rPr lang="en-US" i="1" dirty="0" smtClean="0">
                <a:latin typeface="Arial" panose="020B0604020202020204" pitchFamily="34" charset="0"/>
                <a:cs typeface="Arial" panose="020B0604020202020204" pitchFamily="34" charset="0"/>
              </a:rPr>
              <a:t>waste</a:t>
            </a:r>
            <a:r>
              <a:rPr lang="en-US"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accident</a:t>
            </a:r>
            <a:r>
              <a:rPr lang="en-US"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error</a:t>
            </a:r>
            <a:r>
              <a:rPr lang="en-US"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crime</a:t>
            </a:r>
            <a:r>
              <a:rPr lang="en-US" dirty="0" smtClean="0">
                <a:latin typeface="Arial" panose="020B0604020202020204" pitchFamily="34" charset="0"/>
                <a:cs typeface="Arial" panose="020B0604020202020204" pitchFamily="34" charset="0"/>
              </a:rPr>
              <a:t>, and </a:t>
            </a:r>
            <a:r>
              <a:rPr lang="en-US" i="1" dirty="0" smtClean="0">
                <a:latin typeface="Arial" panose="020B0604020202020204" pitchFamily="34" charset="0"/>
                <a:cs typeface="Arial" panose="020B0604020202020204" pitchFamily="34" charset="0"/>
              </a:rPr>
              <a:t>unethical or unprofessional practices</a:t>
            </a:r>
            <a:r>
              <a:rPr lang="en-US" dirty="0" smtClean="0">
                <a:latin typeface="Arial" panose="020B0604020202020204" pitchFamily="34" charset="0"/>
                <a:cs typeface="Arial" panose="020B0604020202020204" pitchFamily="34" charset="0"/>
              </a:rPr>
              <a:t>. </a:t>
            </a:r>
          </a:p>
          <a:p>
            <a:r>
              <a:rPr lang="en-US" dirty="0" smtClean="0">
                <a:latin typeface="Arial" panose="020B0604020202020204" pitchFamily="34" charset="0"/>
                <a:cs typeface="Arial" panose="020B0604020202020204" pitchFamily="34" charset="0"/>
              </a:rPr>
              <a:t>The first letters of these opportunities come together to form the acronym “WAECUP”  (pronounced “wake up”.)</a:t>
            </a:r>
          </a:p>
          <a:p>
            <a:r>
              <a:rPr lang="en-US" dirty="0" smtClean="0">
                <a:latin typeface="Arial" panose="020B0604020202020204" pitchFamily="34" charset="0"/>
                <a:cs typeface="Arial" panose="020B0604020202020204" pitchFamily="34" charset="0"/>
              </a:rPr>
              <a:t>On the next slide is a list of WAECUP loss threats with examples of each.</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8468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CF586-5441-41D5-8503-E85C1790F85B}"/>
              </a:ext>
            </a:extLst>
          </p:cNvPr>
          <p:cNvSpPr>
            <a:spLocks noGrp="1"/>
          </p:cNvSpPr>
          <p:nvPr>
            <p:ph type="title"/>
          </p:nvPr>
        </p:nvSpPr>
        <p:spPr>
          <a:xfrm>
            <a:off x="0" y="0"/>
            <a:ext cx="6347713" cy="1320800"/>
          </a:xfrm>
        </p:spPr>
        <p:txBody>
          <a:bodyPr/>
          <a:lstStyle/>
          <a:p>
            <a:r>
              <a:rPr lang="en-US" dirty="0"/>
              <a:t>WAECUP</a:t>
            </a:r>
          </a:p>
        </p:txBody>
      </p:sp>
      <p:sp>
        <p:nvSpPr>
          <p:cNvPr id="3" name="Content Placeholder 2">
            <a:extLst>
              <a:ext uri="{FF2B5EF4-FFF2-40B4-BE49-F238E27FC236}">
                <a16:creationId xmlns:a16="http://schemas.microsoft.com/office/drawing/2014/main" id="{F4C73924-E8C9-4AB0-A126-76EA8B3CCCCA}"/>
              </a:ext>
            </a:extLst>
          </p:cNvPr>
          <p:cNvSpPr>
            <a:spLocks noGrp="1"/>
          </p:cNvSpPr>
          <p:nvPr>
            <p:ph idx="1"/>
          </p:nvPr>
        </p:nvSpPr>
        <p:spPr>
          <a:xfrm>
            <a:off x="0" y="609600"/>
            <a:ext cx="4648200" cy="2057399"/>
          </a:xfrm>
        </p:spPr>
        <p:txBody>
          <a:bodyPr>
            <a:noAutofit/>
          </a:bodyPr>
          <a:lstStyle/>
          <a:p>
            <a:r>
              <a:rPr lang="en-US" sz="1600" b="1" dirty="0" smtClean="0"/>
              <a:t>Waste</a:t>
            </a:r>
            <a:r>
              <a:rPr lang="en-US" sz="1300" dirty="0" smtClean="0"/>
              <a:t> </a:t>
            </a:r>
            <a:endParaRPr lang="en-US" sz="1300" dirty="0"/>
          </a:p>
          <a:p>
            <a:pPr lvl="1"/>
            <a:r>
              <a:rPr lang="en-US" sz="1300" dirty="0" smtClean="0"/>
              <a:t>Protection </a:t>
            </a:r>
            <a:r>
              <a:rPr lang="en-US" sz="1300" dirty="0"/>
              <a:t>officers who waste time create opportunity for employees to steal. </a:t>
            </a:r>
          </a:p>
          <a:p>
            <a:pPr lvl="1"/>
            <a:r>
              <a:rPr lang="en-US" sz="1300" dirty="0"/>
              <a:t>Waste containers are favorite stash places for employees who steal. </a:t>
            </a:r>
          </a:p>
          <a:p>
            <a:pPr lvl="1"/>
            <a:r>
              <a:rPr lang="en-US" sz="1300" dirty="0"/>
              <a:t>Discarding usable items causes loss, as does deliberately putting them in trash to be stolen later on. </a:t>
            </a:r>
          </a:p>
        </p:txBody>
      </p:sp>
      <p:sp>
        <p:nvSpPr>
          <p:cNvPr id="4" name="Slide Number Placeholder 3">
            <a:extLst>
              <a:ext uri="{FF2B5EF4-FFF2-40B4-BE49-F238E27FC236}">
                <a16:creationId xmlns:a16="http://schemas.microsoft.com/office/drawing/2014/main" id="{8B1F4F2F-7AC1-4C7D-988C-77D968EE22C3}"/>
              </a:ext>
            </a:extLst>
          </p:cNvPr>
          <p:cNvSpPr>
            <a:spLocks noGrp="1"/>
          </p:cNvSpPr>
          <p:nvPr>
            <p:ph type="sldNum" sz="quarter" idx="12"/>
          </p:nvPr>
        </p:nvSpPr>
        <p:spPr/>
        <p:txBody>
          <a:bodyPr/>
          <a:lstStyle/>
          <a:p>
            <a:fld id="{BD5AEB79-F3DA-4CAA-BA25-7EA8AB9A9E1E}" type="slidenum">
              <a:rPr lang="en-US" smtClean="0"/>
              <a:t>11</a:t>
            </a:fld>
            <a:endParaRPr lang="en-US"/>
          </a:p>
        </p:txBody>
      </p:sp>
      <p:sp>
        <p:nvSpPr>
          <p:cNvPr id="5" name="Content Placeholder 2">
            <a:extLst>
              <a:ext uri="{FF2B5EF4-FFF2-40B4-BE49-F238E27FC236}">
                <a16:creationId xmlns:a16="http://schemas.microsoft.com/office/drawing/2014/main" id="{E1FD4FBA-9B9C-4789-A652-73D4B7FF13D0}"/>
              </a:ext>
            </a:extLst>
          </p:cNvPr>
          <p:cNvSpPr txBox="1">
            <a:spLocks/>
          </p:cNvSpPr>
          <p:nvPr/>
        </p:nvSpPr>
        <p:spPr>
          <a:xfrm>
            <a:off x="4648200" y="621953"/>
            <a:ext cx="4419600" cy="212124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b="1" dirty="0"/>
              <a:t>Accident </a:t>
            </a:r>
          </a:p>
          <a:p>
            <a:pPr lvl="1"/>
            <a:r>
              <a:rPr lang="en-US" sz="1300" dirty="0" smtClean="0"/>
              <a:t>The confusion that surrounds an accident scene may be used to screen employee theft. </a:t>
            </a:r>
          </a:p>
          <a:p>
            <a:pPr lvl="1"/>
            <a:r>
              <a:rPr lang="en-US" sz="1300" dirty="0" smtClean="0"/>
              <a:t>Arson has been used by employees to cover up theft. (What seems to be an accident can actually be a crime.) </a:t>
            </a:r>
          </a:p>
          <a:p>
            <a:pPr lvl="1"/>
            <a:r>
              <a:rPr lang="en-US" sz="1300" dirty="0" smtClean="0"/>
              <a:t>Worker’s compensation fraud may occur after an accident where the employee exaggerates the extent of the injury. </a:t>
            </a:r>
            <a:endParaRPr lang="en-US" sz="1300" dirty="0"/>
          </a:p>
        </p:txBody>
      </p:sp>
      <p:sp>
        <p:nvSpPr>
          <p:cNvPr id="6" name="Content Placeholder 2">
            <a:extLst>
              <a:ext uri="{FF2B5EF4-FFF2-40B4-BE49-F238E27FC236}">
                <a16:creationId xmlns:a16="http://schemas.microsoft.com/office/drawing/2014/main" id="{7118F995-4ED7-4F23-A68A-863FCAC6780F}"/>
              </a:ext>
            </a:extLst>
          </p:cNvPr>
          <p:cNvSpPr txBox="1">
            <a:spLocks/>
          </p:cNvSpPr>
          <p:nvPr/>
        </p:nvSpPr>
        <p:spPr>
          <a:xfrm>
            <a:off x="96962" y="2819400"/>
            <a:ext cx="4322638" cy="16002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b="1" dirty="0"/>
              <a:t>Error </a:t>
            </a:r>
          </a:p>
          <a:p>
            <a:pPr lvl="1"/>
            <a:r>
              <a:rPr lang="en-US" sz="1300" dirty="0" smtClean="0"/>
              <a:t>Protection officers who err in following procedures, such as failing to make an assigned round, create opportunity for undetected theft. </a:t>
            </a:r>
          </a:p>
          <a:p>
            <a:pPr lvl="1"/>
            <a:r>
              <a:rPr lang="en-US" sz="1300" dirty="0" smtClean="0"/>
              <a:t>Other (non-security) employees who fail to follow security-related instructions, such as failing to lock up storage areas or exterior doors, create opportunity for theft. </a:t>
            </a:r>
            <a:endParaRPr lang="en-US" sz="1300" dirty="0"/>
          </a:p>
        </p:txBody>
      </p:sp>
      <p:sp>
        <p:nvSpPr>
          <p:cNvPr id="7" name="Content Placeholder 2">
            <a:extLst>
              <a:ext uri="{FF2B5EF4-FFF2-40B4-BE49-F238E27FC236}">
                <a16:creationId xmlns:a16="http://schemas.microsoft.com/office/drawing/2014/main" id="{49343DCD-B3E7-4C11-AA64-677E02A1F013}"/>
              </a:ext>
            </a:extLst>
          </p:cNvPr>
          <p:cNvSpPr txBox="1">
            <a:spLocks/>
          </p:cNvSpPr>
          <p:nvPr/>
        </p:nvSpPr>
        <p:spPr>
          <a:xfrm>
            <a:off x="4868155" y="2971800"/>
            <a:ext cx="4199645" cy="19050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b="1" dirty="0"/>
              <a:t>Crime </a:t>
            </a:r>
          </a:p>
          <a:p>
            <a:pPr lvl="1"/>
            <a:r>
              <a:rPr lang="en-US" sz="1300" dirty="0" smtClean="0"/>
              <a:t>If protection officers allow employee theft, other employees will get the idea that it is okay to steal and commit other crimes. </a:t>
            </a:r>
          </a:p>
          <a:p>
            <a:pPr lvl="1"/>
            <a:r>
              <a:rPr lang="en-US" sz="1300" dirty="0" smtClean="0"/>
              <a:t>Failure to recognize valuable merchandise allows more crime (protection staff and management will not be watching the correct items). </a:t>
            </a:r>
            <a:endParaRPr lang="en-US" sz="1300" dirty="0"/>
          </a:p>
        </p:txBody>
      </p:sp>
      <p:sp>
        <p:nvSpPr>
          <p:cNvPr id="8" name="Content Placeholder 2">
            <a:extLst>
              <a:ext uri="{FF2B5EF4-FFF2-40B4-BE49-F238E27FC236}">
                <a16:creationId xmlns:a16="http://schemas.microsoft.com/office/drawing/2014/main" id="{6109909B-D866-4914-8804-DD2B546586F2}"/>
              </a:ext>
            </a:extLst>
          </p:cNvPr>
          <p:cNvSpPr txBox="1">
            <a:spLocks/>
          </p:cNvSpPr>
          <p:nvPr/>
        </p:nvSpPr>
        <p:spPr>
          <a:xfrm>
            <a:off x="76160" y="5056190"/>
            <a:ext cx="5562640" cy="225901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b="1" dirty="0"/>
              <a:t>Unethical/Unprofessional Practices </a:t>
            </a:r>
          </a:p>
          <a:p>
            <a:pPr lvl="1"/>
            <a:r>
              <a:rPr lang="en-US" sz="1300" dirty="0" smtClean="0"/>
              <a:t>A general feeling among employees that it is okay to pilfer (steal) will result in more theft. This is sometimes called the “rolling ball effect.” It is similar to the “broken windows” theory. </a:t>
            </a:r>
          </a:p>
          <a:p>
            <a:pPr lvl="1"/>
            <a:r>
              <a:rPr lang="en-US" sz="1300" dirty="0" smtClean="0"/>
              <a:t>Unprofessional practices by management create resentment among other employees, leading to deviant acts like theft.</a:t>
            </a:r>
          </a:p>
          <a:p>
            <a:endParaRPr lang="en-US" sz="1300" dirty="0"/>
          </a:p>
        </p:txBody>
      </p:sp>
    </p:spTree>
    <p:extLst>
      <p:ext uri="{BB962C8B-B14F-4D97-AF65-F5344CB8AC3E}">
        <p14:creationId xmlns:p14="http://schemas.microsoft.com/office/powerpoint/2010/main" val="3226072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C8BE-A080-4448-B722-D86D4B957381}"/>
              </a:ext>
            </a:extLst>
          </p:cNvPr>
          <p:cNvSpPr>
            <a:spLocks noGrp="1"/>
          </p:cNvSpPr>
          <p:nvPr>
            <p:ph type="title"/>
          </p:nvPr>
        </p:nvSpPr>
        <p:spPr>
          <a:xfrm>
            <a:off x="0" y="0"/>
            <a:ext cx="6347713" cy="1320800"/>
          </a:xfrm>
        </p:spPr>
        <p:txBody>
          <a:bodyPr/>
          <a:lstStyle/>
          <a:p>
            <a:r>
              <a:rPr lang="en-US" dirty="0"/>
              <a:t>Employee Dishonesty</a:t>
            </a:r>
          </a:p>
        </p:txBody>
      </p:sp>
      <p:sp>
        <p:nvSpPr>
          <p:cNvPr id="3" name="Content Placeholder 2">
            <a:extLst>
              <a:ext uri="{FF2B5EF4-FFF2-40B4-BE49-F238E27FC236}">
                <a16:creationId xmlns:a16="http://schemas.microsoft.com/office/drawing/2014/main" id="{8B6439B0-95B4-49D4-9A35-B569D735A590}"/>
              </a:ext>
            </a:extLst>
          </p:cNvPr>
          <p:cNvSpPr>
            <a:spLocks noGrp="1"/>
          </p:cNvSpPr>
          <p:nvPr>
            <p:ph idx="1"/>
          </p:nvPr>
        </p:nvSpPr>
        <p:spPr>
          <a:xfrm>
            <a:off x="152400" y="681182"/>
            <a:ext cx="8839200" cy="4983162"/>
          </a:xfrm>
        </p:spPr>
        <p:txBody>
          <a:bodyPr>
            <a:normAutofit/>
          </a:bodyPr>
          <a:lstStyle/>
          <a:p>
            <a:pPr marL="0" indent="0">
              <a:buNone/>
            </a:pPr>
            <a:r>
              <a:rPr lang="en-US" b="1" dirty="0">
                <a:latin typeface="Arial" panose="020B0604020202020204" pitchFamily="34" charset="0"/>
                <a:cs typeface="Arial" panose="020B0604020202020204" pitchFamily="34" charset="0"/>
              </a:rPr>
              <a:t>Employee dishonesty is theft</a:t>
            </a:r>
            <a:r>
              <a:rPr lang="en-US" dirty="0">
                <a:latin typeface="Arial" panose="020B0604020202020204" pitchFamily="34" charset="0"/>
                <a:cs typeface="Arial" panose="020B0604020202020204" pitchFamily="34" charset="0"/>
              </a:rPr>
              <a:t>. </a:t>
            </a:r>
          </a:p>
          <a:p>
            <a:pPr lvl="1"/>
            <a:r>
              <a:rPr lang="en-US" sz="1800" dirty="0">
                <a:latin typeface="Arial" panose="020B0604020202020204" pitchFamily="34" charset="0"/>
                <a:cs typeface="Arial" panose="020B0604020202020204" pitchFamily="34" charset="0"/>
              </a:rPr>
              <a:t>It is cheating customers. </a:t>
            </a:r>
          </a:p>
          <a:p>
            <a:pPr lvl="1"/>
            <a:r>
              <a:rPr lang="en-US" sz="1800" dirty="0">
                <a:latin typeface="Arial" panose="020B0604020202020204" pitchFamily="34" charset="0"/>
                <a:cs typeface="Arial" panose="020B0604020202020204" pitchFamily="34" charset="0"/>
              </a:rPr>
              <a:t>It is committing industrial espionage. </a:t>
            </a:r>
          </a:p>
          <a:p>
            <a:pPr lvl="1"/>
            <a:r>
              <a:rPr lang="en-US" sz="1800" dirty="0">
                <a:latin typeface="Arial" panose="020B0604020202020204" pitchFamily="34" charset="0"/>
                <a:cs typeface="Arial" panose="020B0604020202020204" pitchFamily="34" charset="0"/>
              </a:rPr>
              <a:t>It is lying on employment applications. </a:t>
            </a:r>
          </a:p>
          <a:p>
            <a:pPr lvl="1"/>
            <a:r>
              <a:rPr lang="en-US" sz="1800" dirty="0">
                <a:latin typeface="Arial" panose="020B0604020202020204" pitchFamily="34" charset="0"/>
                <a:cs typeface="Arial" panose="020B0604020202020204" pitchFamily="34" charset="0"/>
              </a:rPr>
              <a:t>It is falsifying time records.</a:t>
            </a:r>
          </a:p>
          <a:p>
            <a:pPr lvl="1"/>
            <a:r>
              <a:rPr lang="en-US" sz="1800" dirty="0">
                <a:latin typeface="Arial" panose="020B0604020202020204" pitchFamily="34" charset="0"/>
                <a:cs typeface="Arial" panose="020B0604020202020204" pitchFamily="34" charset="0"/>
              </a:rPr>
              <a:t>It is claiming sick leave when there is no sickness.</a:t>
            </a:r>
          </a:p>
          <a:p>
            <a:r>
              <a:rPr lang="en-US" dirty="0">
                <a:latin typeface="Arial" panose="020B0604020202020204" pitchFamily="34" charset="0"/>
                <a:cs typeface="Arial" panose="020B0604020202020204" pitchFamily="34" charset="0"/>
              </a:rPr>
              <a:t>Anything that can be moved, or taken apart and the pieces moved, is a candidate for employee theft.</a:t>
            </a:r>
          </a:p>
          <a:p>
            <a:r>
              <a:rPr lang="en-US" dirty="0">
                <a:latin typeface="Arial" panose="020B0604020202020204" pitchFamily="34" charset="0"/>
                <a:cs typeface="Arial" panose="020B0604020202020204" pitchFamily="34" charset="0"/>
              </a:rPr>
              <a:t>Concealment</a:t>
            </a:r>
          </a:p>
          <a:p>
            <a:pPr lvl="1"/>
            <a:r>
              <a:rPr lang="en-US" sz="1800" dirty="0">
                <a:latin typeface="Arial" panose="020B0604020202020204" pitchFamily="34" charset="0"/>
                <a:cs typeface="Arial" panose="020B0604020202020204" pitchFamily="34" charset="0"/>
              </a:rPr>
              <a:t>Look for employees parking next to garbage containers. Items are thrown out with the trash.–Todays bags are sturdy and can keep out moisture. </a:t>
            </a:r>
          </a:p>
          <a:p>
            <a:pPr marL="0" indent="0">
              <a:buNone/>
            </a:pPr>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8B33ED52-3548-42F3-A1D8-EF231513C3EE}"/>
              </a:ext>
            </a:extLst>
          </p:cNvPr>
          <p:cNvSpPr>
            <a:spLocks noGrp="1"/>
          </p:cNvSpPr>
          <p:nvPr>
            <p:ph type="sldNum" sz="quarter" idx="12"/>
          </p:nvPr>
        </p:nvSpPr>
        <p:spPr/>
        <p:txBody>
          <a:bodyPr/>
          <a:lstStyle/>
          <a:p>
            <a:fld id="{BD5AEB79-F3DA-4CAA-BA25-7EA8AB9A9E1E}" type="slidenum">
              <a:rPr lang="en-US" smtClean="0"/>
              <a:t>12</a:t>
            </a:fld>
            <a:endParaRPr lang="en-US"/>
          </a:p>
        </p:txBody>
      </p:sp>
    </p:spTree>
    <p:extLst>
      <p:ext uri="{BB962C8B-B14F-4D97-AF65-F5344CB8AC3E}">
        <p14:creationId xmlns:p14="http://schemas.microsoft.com/office/powerpoint/2010/main" val="1037460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48DAC-673D-481B-93EE-59E480C12F98}"/>
              </a:ext>
            </a:extLst>
          </p:cNvPr>
          <p:cNvSpPr>
            <a:spLocks noGrp="1"/>
          </p:cNvSpPr>
          <p:nvPr>
            <p:ph type="title"/>
          </p:nvPr>
        </p:nvSpPr>
        <p:spPr>
          <a:xfrm>
            <a:off x="0" y="0"/>
            <a:ext cx="6347713" cy="1320800"/>
          </a:xfrm>
        </p:spPr>
        <p:txBody>
          <a:bodyPr/>
          <a:lstStyle/>
          <a:p>
            <a:r>
              <a:rPr lang="en-US" dirty="0"/>
              <a:t>Theft Prevention</a:t>
            </a:r>
          </a:p>
        </p:txBody>
      </p:sp>
      <p:sp>
        <p:nvSpPr>
          <p:cNvPr id="3" name="Content Placeholder 2">
            <a:extLst>
              <a:ext uri="{FF2B5EF4-FFF2-40B4-BE49-F238E27FC236}">
                <a16:creationId xmlns:a16="http://schemas.microsoft.com/office/drawing/2014/main" id="{CCF0AAB5-3B9D-49B8-AB51-43ED2EE1AD61}"/>
              </a:ext>
            </a:extLst>
          </p:cNvPr>
          <p:cNvSpPr>
            <a:spLocks noGrp="1"/>
          </p:cNvSpPr>
          <p:nvPr>
            <p:ph idx="1"/>
          </p:nvPr>
        </p:nvSpPr>
        <p:spPr>
          <a:xfrm>
            <a:off x="152400" y="685800"/>
            <a:ext cx="8763000" cy="4983162"/>
          </a:xfrm>
        </p:spPr>
        <p:txBody>
          <a:bodyPr>
            <a:normAutofit/>
          </a:bodyPr>
          <a:lstStyle/>
          <a:p>
            <a:r>
              <a:rPr lang="en-US" dirty="0">
                <a:latin typeface="Arial" panose="020B0604020202020204" pitchFamily="34" charset="0"/>
                <a:cs typeface="Arial" panose="020B0604020202020204" pitchFamily="34" charset="0"/>
              </a:rPr>
              <a:t>Steps to prevention:</a:t>
            </a:r>
          </a:p>
          <a:p>
            <a:pPr marL="914400" lvl="1" indent="-514350">
              <a:buFont typeface="+mj-lt"/>
              <a:buAutoNum type="arabicPeriod"/>
            </a:pPr>
            <a:r>
              <a:rPr lang="en-US" sz="1800" dirty="0">
                <a:latin typeface="Arial" panose="020B0604020202020204" pitchFamily="34" charset="0"/>
                <a:cs typeface="Arial" panose="020B0604020202020204" pitchFamily="34" charset="0"/>
              </a:rPr>
              <a:t>Learn what can be stolen.</a:t>
            </a:r>
          </a:p>
          <a:p>
            <a:pPr marL="914400" lvl="1" indent="-514350">
              <a:buFont typeface="+mj-lt"/>
              <a:buAutoNum type="arabicPeriod"/>
            </a:pPr>
            <a:r>
              <a:rPr lang="en-US" sz="1800" dirty="0">
                <a:latin typeface="Arial" panose="020B0604020202020204" pitchFamily="34" charset="0"/>
                <a:cs typeface="Arial" panose="020B0604020202020204" pitchFamily="34" charset="0"/>
              </a:rPr>
              <a:t>Establish a list of what can be stolen.</a:t>
            </a:r>
          </a:p>
          <a:p>
            <a:pPr marL="914400" lvl="1" indent="-514350">
              <a:buFont typeface="+mj-lt"/>
              <a:buAutoNum type="arabicPeriod"/>
            </a:pPr>
            <a:r>
              <a:rPr lang="en-US" sz="1800" dirty="0">
                <a:latin typeface="Arial" panose="020B0604020202020204" pitchFamily="34" charset="0"/>
                <a:cs typeface="Arial" panose="020B0604020202020204" pitchFamily="34" charset="0"/>
              </a:rPr>
              <a:t>Establish a marking system for organizational property:</a:t>
            </a:r>
          </a:p>
          <a:p>
            <a:pPr marL="1314450" lvl="2" indent="-514350">
              <a:buFont typeface="+mj-lt"/>
              <a:buAutoNum type="arabicPeriod"/>
            </a:pPr>
            <a:r>
              <a:rPr lang="en-US" sz="1800" dirty="0">
                <a:latin typeface="Arial" panose="020B0604020202020204" pitchFamily="34" charset="0"/>
                <a:cs typeface="Arial" panose="020B0604020202020204" pitchFamily="34" charset="0"/>
              </a:rPr>
              <a:t>Stick on labels</a:t>
            </a:r>
          </a:p>
          <a:p>
            <a:pPr marL="1314450" lvl="2" indent="-514350">
              <a:buFont typeface="+mj-lt"/>
              <a:buAutoNum type="arabicPeriod"/>
            </a:pPr>
            <a:r>
              <a:rPr lang="en-US" sz="1800" dirty="0">
                <a:latin typeface="Arial" panose="020B0604020202020204" pitchFamily="34" charset="0"/>
                <a:cs typeface="Arial" panose="020B0604020202020204" pitchFamily="34" charset="0"/>
              </a:rPr>
              <a:t>Stamping</a:t>
            </a:r>
          </a:p>
          <a:p>
            <a:pPr marL="1314450" lvl="2" indent="-514350">
              <a:buFont typeface="+mj-lt"/>
              <a:buAutoNum type="arabicPeriod"/>
            </a:pPr>
            <a:r>
              <a:rPr lang="en-US" sz="1800" dirty="0">
                <a:latin typeface="Arial" panose="020B0604020202020204" pitchFamily="34" charset="0"/>
                <a:cs typeface="Arial" panose="020B0604020202020204" pitchFamily="34" charset="0"/>
              </a:rPr>
              <a:t>Paint</a:t>
            </a:r>
          </a:p>
          <a:p>
            <a:pPr marL="1314450" lvl="2" indent="-514350">
              <a:buFont typeface="+mj-lt"/>
              <a:buAutoNum type="arabicPeriod"/>
            </a:pPr>
            <a:r>
              <a:rPr lang="en-US" sz="1800" dirty="0">
                <a:latin typeface="Arial" panose="020B0604020202020204" pitchFamily="34" charset="0"/>
                <a:cs typeface="Arial" panose="020B0604020202020204" pitchFamily="34" charset="0"/>
              </a:rPr>
              <a:t>Stencil</a:t>
            </a:r>
          </a:p>
          <a:p>
            <a:pPr marL="914400" lvl="1" indent="-514350">
              <a:buFont typeface="+mj-lt"/>
              <a:buAutoNum type="arabicPeriod"/>
            </a:pPr>
            <a:r>
              <a:rPr lang="en-US" sz="1800" dirty="0">
                <a:latin typeface="Arial" panose="020B0604020202020204" pitchFamily="34" charset="0"/>
                <a:cs typeface="Arial" panose="020B0604020202020204" pitchFamily="34" charset="0"/>
              </a:rPr>
              <a:t>Eliminate places of concealment</a:t>
            </a:r>
          </a:p>
          <a:p>
            <a:pPr marL="1314450" lvl="2" indent="-514350">
              <a:buFont typeface="+mj-lt"/>
              <a:buAutoNum type="arabicPeriod"/>
            </a:pPr>
            <a:r>
              <a:rPr lang="en-US" sz="1800" dirty="0">
                <a:latin typeface="Arial" panose="020B0604020202020204" pitchFamily="34" charset="0"/>
                <a:cs typeface="Arial" panose="020B0604020202020204" pitchFamily="34" charset="0"/>
              </a:rPr>
              <a:t>Check/search places of concealment.  </a:t>
            </a:r>
          </a:p>
          <a:p>
            <a:pPr marL="914400" lvl="1" indent="-514350">
              <a:buFont typeface="+mj-lt"/>
              <a:buAutoNum type="arabicPeriod"/>
            </a:pPr>
            <a:endParaRPr lang="en-US" sz="18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DCA36596-48DD-4842-B45E-28A848402C83}"/>
              </a:ext>
            </a:extLst>
          </p:cNvPr>
          <p:cNvSpPr>
            <a:spLocks noGrp="1"/>
          </p:cNvSpPr>
          <p:nvPr>
            <p:ph type="sldNum" sz="quarter" idx="12"/>
          </p:nvPr>
        </p:nvSpPr>
        <p:spPr/>
        <p:txBody>
          <a:bodyPr/>
          <a:lstStyle/>
          <a:p>
            <a:fld id="{BD5AEB79-F3DA-4CAA-BA25-7EA8AB9A9E1E}" type="slidenum">
              <a:rPr lang="en-US" smtClean="0"/>
              <a:t>13</a:t>
            </a:fld>
            <a:endParaRPr lang="en-US"/>
          </a:p>
        </p:txBody>
      </p:sp>
    </p:spTree>
    <p:extLst>
      <p:ext uri="{BB962C8B-B14F-4D97-AF65-F5344CB8AC3E}">
        <p14:creationId xmlns:p14="http://schemas.microsoft.com/office/powerpoint/2010/main" val="2020891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2019-790A-46EB-A8B0-67A886A0F55C}"/>
              </a:ext>
            </a:extLst>
          </p:cNvPr>
          <p:cNvSpPr>
            <a:spLocks noGrp="1"/>
          </p:cNvSpPr>
          <p:nvPr>
            <p:ph type="title"/>
          </p:nvPr>
        </p:nvSpPr>
        <p:spPr>
          <a:xfrm>
            <a:off x="0" y="0"/>
            <a:ext cx="6347713" cy="1320800"/>
          </a:xfrm>
        </p:spPr>
        <p:txBody>
          <a:bodyPr/>
          <a:lstStyle/>
          <a:p>
            <a:r>
              <a:rPr lang="en-US" dirty="0"/>
              <a:t>Theft Prevention</a:t>
            </a:r>
          </a:p>
        </p:txBody>
      </p:sp>
      <p:sp>
        <p:nvSpPr>
          <p:cNvPr id="3" name="Content Placeholder 2">
            <a:extLst>
              <a:ext uri="{FF2B5EF4-FFF2-40B4-BE49-F238E27FC236}">
                <a16:creationId xmlns:a16="http://schemas.microsoft.com/office/drawing/2014/main" id="{AC62100C-60A6-4FCD-A368-4020D3F4E4A8}"/>
              </a:ext>
            </a:extLst>
          </p:cNvPr>
          <p:cNvSpPr>
            <a:spLocks noGrp="1"/>
          </p:cNvSpPr>
          <p:nvPr>
            <p:ph idx="1"/>
          </p:nvPr>
        </p:nvSpPr>
        <p:spPr>
          <a:xfrm>
            <a:off x="152400" y="533400"/>
            <a:ext cx="8229600" cy="4983162"/>
          </a:xfrm>
        </p:spPr>
        <p:txBody>
          <a:bodyPr>
            <a:normAutofit/>
          </a:bodyPr>
          <a:lstStyle/>
          <a:p>
            <a:pPr marL="514350" indent="-514350">
              <a:buFont typeface="+mj-lt"/>
              <a:buAutoNum type="arabicPeriod" startAt="5"/>
            </a:pPr>
            <a:r>
              <a:rPr lang="en-US" dirty="0">
                <a:latin typeface="Arial" panose="020B0604020202020204" pitchFamily="34" charset="0"/>
                <a:cs typeface="Arial" panose="020B0604020202020204" pitchFamily="34" charset="0"/>
              </a:rPr>
              <a:t>Report all observed suspicious activity.</a:t>
            </a:r>
          </a:p>
          <a:p>
            <a:pPr marL="914400" lvl="1" indent="-514350"/>
            <a:r>
              <a:rPr lang="en-US" sz="1800" dirty="0">
                <a:latin typeface="Arial" panose="020B0604020202020204" pitchFamily="34" charset="0"/>
                <a:cs typeface="Arial" panose="020B0604020202020204" pitchFamily="34" charset="0"/>
              </a:rPr>
              <a:t>Report in a timely manner.</a:t>
            </a:r>
          </a:p>
          <a:p>
            <a:pPr marL="514350" indent="-514350">
              <a:buFont typeface="+mj-lt"/>
              <a:buAutoNum type="arabicPeriod" startAt="6"/>
            </a:pPr>
            <a:r>
              <a:rPr lang="en-US" dirty="0">
                <a:latin typeface="Arial" panose="020B0604020202020204" pitchFamily="34" charset="0"/>
                <a:cs typeface="Arial" panose="020B0604020202020204" pitchFamily="34" charset="0"/>
              </a:rPr>
              <a:t>Preventative actions</a:t>
            </a:r>
          </a:p>
          <a:p>
            <a:pPr marL="914400" lvl="1" indent="-514350"/>
            <a:r>
              <a:rPr lang="en-US" sz="1800" dirty="0">
                <a:latin typeface="Arial" panose="020B0604020202020204" pitchFamily="34" charset="0"/>
                <a:cs typeface="Arial" panose="020B0604020202020204" pitchFamily="34" charset="0"/>
              </a:rPr>
              <a:t>Observe and report</a:t>
            </a:r>
          </a:p>
          <a:p>
            <a:pPr marL="914400" lvl="1" indent="-514350"/>
            <a:r>
              <a:rPr lang="en-US" sz="1800" dirty="0">
                <a:latin typeface="Arial" panose="020B0604020202020204" pitchFamily="34" charset="0"/>
                <a:cs typeface="Arial" panose="020B0604020202020204" pitchFamily="34" charset="0"/>
              </a:rPr>
              <a:t>Wrongful action can be embarrassing</a:t>
            </a:r>
          </a:p>
          <a:p>
            <a:pPr marL="914400" lvl="1" indent="-514350"/>
            <a:r>
              <a:rPr lang="en-US" sz="1800" dirty="0">
                <a:latin typeface="Arial" panose="020B0604020202020204" pitchFamily="34" charset="0"/>
                <a:cs typeface="Arial" panose="020B0604020202020204" pitchFamily="34" charset="0"/>
              </a:rPr>
              <a:t>Lead to termination</a:t>
            </a:r>
          </a:p>
          <a:p>
            <a:pPr marL="514350" indent="-514350">
              <a:buFont typeface="+mj-lt"/>
              <a:buAutoNum type="arabicPeriod" startAt="7"/>
            </a:pPr>
            <a:r>
              <a:rPr lang="en-US" dirty="0">
                <a:latin typeface="Arial" panose="020B0604020202020204" pitchFamily="34" charset="0"/>
                <a:cs typeface="Arial" panose="020B0604020202020204" pitchFamily="34" charset="0"/>
              </a:rPr>
              <a:t>Search of employees and public policy</a:t>
            </a:r>
          </a:p>
          <a:p>
            <a:pPr marL="857250" lvl="1" indent="-457200"/>
            <a:r>
              <a:rPr lang="en-US" sz="1800" dirty="0">
                <a:latin typeface="Arial" panose="020B0604020202020204" pitchFamily="34" charset="0"/>
                <a:cs typeface="Arial" panose="020B0604020202020204" pitchFamily="34" charset="0"/>
              </a:rPr>
              <a:t>Follow company policy</a:t>
            </a:r>
          </a:p>
          <a:p>
            <a:pPr marL="857250" lvl="1" indent="-457200"/>
            <a:r>
              <a:rPr lang="en-US" sz="1800" dirty="0">
                <a:latin typeface="Arial" panose="020B0604020202020204" pitchFamily="34" charset="0"/>
                <a:cs typeface="Arial" panose="020B0604020202020204" pitchFamily="34" charset="0"/>
              </a:rPr>
              <a:t>Always ask a supervisor </a:t>
            </a:r>
          </a:p>
          <a:p>
            <a:pPr marL="857250" lvl="1" indent="-457200"/>
            <a:r>
              <a:rPr lang="en-US" sz="1800" dirty="0">
                <a:latin typeface="Arial" panose="020B0604020202020204" pitchFamily="34" charset="0"/>
                <a:cs typeface="Arial" panose="020B0604020202020204" pitchFamily="34" charset="0"/>
              </a:rPr>
              <a:t>Conduct searches at different times</a:t>
            </a:r>
          </a:p>
          <a:p>
            <a:pPr marL="514350" indent="-514350">
              <a:buFont typeface="+mj-lt"/>
              <a:buAutoNum type="arabicPeriod" startAt="5"/>
            </a:pPr>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7C746648-4024-49BB-A1FF-46807EF60B39}"/>
              </a:ext>
            </a:extLst>
          </p:cNvPr>
          <p:cNvSpPr>
            <a:spLocks noGrp="1"/>
          </p:cNvSpPr>
          <p:nvPr>
            <p:ph type="sldNum" sz="quarter" idx="12"/>
          </p:nvPr>
        </p:nvSpPr>
        <p:spPr/>
        <p:txBody>
          <a:bodyPr/>
          <a:lstStyle/>
          <a:p>
            <a:fld id="{BD5AEB79-F3DA-4CAA-BA25-7EA8AB9A9E1E}" type="slidenum">
              <a:rPr lang="en-US" smtClean="0"/>
              <a:t>14</a:t>
            </a:fld>
            <a:endParaRPr lang="en-US"/>
          </a:p>
        </p:txBody>
      </p:sp>
      <p:sp>
        <p:nvSpPr>
          <p:cNvPr id="5" name="Content Placeholder 2">
            <a:extLst>
              <a:ext uri="{FF2B5EF4-FFF2-40B4-BE49-F238E27FC236}">
                <a16:creationId xmlns:a16="http://schemas.microsoft.com/office/drawing/2014/main" id="{DFAA495D-2189-43DF-BB02-3840BCA280A9}"/>
              </a:ext>
            </a:extLst>
          </p:cNvPr>
          <p:cNvSpPr txBox="1">
            <a:spLocks/>
          </p:cNvSpPr>
          <p:nvPr/>
        </p:nvSpPr>
        <p:spPr>
          <a:xfrm>
            <a:off x="173162" y="4495800"/>
            <a:ext cx="881843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514350" indent="-514350">
              <a:buFont typeface="+mj-lt"/>
              <a:buAutoNum type="arabicPeriod" startAt="8"/>
            </a:pPr>
            <a:r>
              <a:rPr lang="en-US" dirty="0" smtClean="0">
                <a:latin typeface="Arial" panose="020B0604020202020204" pitchFamily="34" charset="0"/>
                <a:cs typeface="Arial" panose="020B0604020202020204" pitchFamily="34" charset="0"/>
              </a:rPr>
              <a:t>Employee Liaison</a:t>
            </a:r>
          </a:p>
          <a:p>
            <a:pPr marL="914400" lvl="1" indent="-514350"/>
            <a:r>
              <a:rPr lang="en-US" sz="1800" dirty="0" smtClean="0">
                <a:latin typeface="Arial" panose="020B0604020202020204" pitchFamily="34" charset="0"/>
                <a:cs typeface="Arial" panose="020B0604020202020204" pitchFamily="34" charset="0"/>
              </a:rPr>
              <a:t>Morale is a good indicator of theft potential.</a:t>
            </a:r>
          </a:p>
          <a:p>
            <a:pPr marL="914400" lvl="1" indent="-514350"/>
            <a:r>
              <a:rPr lang="en-US" sz="1800" dirty="0" smtClean="0">
                <a:latin typeface="Arial" panose="020B0604020202020204" pitchFamily="34" charset="0"/>
                <a:cs typeface="Arial" panose="020B0604020202020204" pitchFamily="34" charset="0"/>
              </a:rPr>
              <a:t>Use other employees (non-security) for information. A protection officer who has the respect of key employees may receive valuable hints about the deviant activities of employees.</a:t>
            </a:r>
          </a:p>
          <a:p>
            <a:pPr marL="914400" lvl="1" indent="-514350"/>
            <a:r>
              <a:rPr lang="en-US" sz="1800" dirty="0" smtClean="0">
                <a:latin typeface="Arial" panose="020B0604020202020204" pitchFamily="34" charset="0"/>
                <a:cs typeface="Arial" panose="020B0604020202020204" pitchFamily="34" charset="0"/>
              </a:rPr>
              <a:t>A roving protection officer will never know an area or the activities taking place as well as employees who work there.</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5243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BF154-E8A8-49DF-A1DC-6981DE6A52D0}"/>
              </a:ext>
            </a:extLst>
          </p:cNvPr>
          <p:cNvSpPr>
            <a:spLocks noGrp="1"/>
          </p:cNvSpPr>
          <p:nvPr>
            <p:ph type="title"/>
          </p:nvPr>
        </p:nvSpPr>
        <p:spPr>
          <a:xfrm>
            <a:off x="0" y="0"/>
            <a:ext cx="6347713" cy="1320800"/>
          </a:xfrm>
        </p:spPr>
        <p:txBody>
          <a:bodyPr/>
          <a:lstStyle/>
          <a:p>
            <a:r>
              <a:rPr lang="en-US" dirty="0"/>
              <a:t>Purpose</a:t>
            </a:r>
          </a:p>
        </p:txBody>
      </p:sp>
      <p:sp>
        <p:nvSpPr>
          <p:cNvPr id="3" name="Content Placeholder 2">
            <a:extLst>
              <a:ext uri="{FF2B5EF4-FFF2-40B4-BE49-F238E27FC236}">
                <a16:creationId xmlns:a16="http://schemas.microsoft.com/office/drawing/2014/main" id="{795AD213-115E-4C04-A1DE-2C2ED9FF4867}"/>
              </a:ext>
            </a:extLst>
          </p:cNvPr>
          <p:cNvSpPr>
            <a:spLocks noGrp="1"/>
          </p:cNvSpPr>
          <p:nvPr>
            <p:ph idx="1"/>
          </p:nvPr>
        </p:nvSpPr>
        <p:spPr>
          <a:xfrm>
            <a:off x="0" y="609600"/>
            <a:ext cx="8839200" cy="3880773"/>
          </a:xfrm>
        </p:spPr>
        <p:txBody>
          <a:bodyPr/>
          <a:lstStyle/>
          <a:p>
            <a:r>
              <a:rPr lang="en-US" dirty="0">
                <a:latin typeface="Arial" panose="020B0604020202020204" pitchFamily="34" charset="0"/>
                <a:cs typeface="Arial" panose="020B0604020202020204" pitchFamily="34" charset="0"/>
              </a:rPr>
              <a:t>Employee theft can increase company costs significantly. One of the best ways to prevent theft is to create an environment where employees know theft allegations will be taken seriously and investigated.</a:t>
            </a:r>
          </a:p>
          <a:p>
            <a:pPr marL="0" indent="0">
              <a:buNone/>
            </a:pPr>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892486B7-644E-4E4F-8449-0B6ECD520C25}"/>
              </a:ext>
            </a:extLst>
          </p:cNvPr>
          <p:cNvSpPr>
            <a:spLocks noGrp="1"/>
          </p:cNvSpPr>
          <p:nvPr>
            <p:ph type="sldNum" sz="quarter" idx="12"/>
          </p:nvPr>
        </p:nvSpPr>
        <p:spPr/>
        <p:txBody>
          <a:bodyPr/>
          <a:lstStyle/>
          <a:p>
            <a:fld id="{BD5AEB79-F3DA-4CAA-BA25-7EA8AB9A9E1E}" type="slidenum">
              <a:rPr lang="en-US" smtClean="0"/>
              <a:t>2</a:t>
            </a:fld>
            <a:endParaRPr lang="en-US"/>
          </a:p>
        </p:txBody>
      </p:sp>
      <p:sp>
        <p:nvSpPr>
          <p:cNvPr id="5" name="Title 1">
            <a:extLst>
              <a:ext uri="{FF2B5EF4-FFF2-40B4-BE49-F238E27FC236}">
                <a16:creationId xmlns:a16="http://schemas.microsoft.com/office/drawing/2014/main" id="{E887ECC3-6117-4688-92AF-2E946964684A}"/>
              </a:ext>
            </a:extLst>
          </p:cNvPr>
          <p:cNvSpPr txBox="1">
            <a:spLocks/>
          </p:cNvSpPr>
          <p:nvPr/>
        </p:nvSpPr>
        <p:spPr>
          <a:xfrm>
            <a:off x="0" y="1422400"/>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Introduction</a:t>
            </a:r>
            <a:endParaRPr lang="en-US" dirty="0"/>
          </a:p>
        </p:txBody>
      </p:sp>
      <p:sp>
        <p:nvSpPr>
          <p:cNvPr id="6" name="Content Placeholder 2">
            <a:extLst>
              <a:ext uri="{FF2B5EF4-FFF2-40B4-BE49-F238E27FC236}">
                <a16:creationId xmlns:a16="http://schemas.microsoft.com/office/drawing/2014/main" id="{711ADA45-89A1-47DB-A9E7-86881E8177A3}"/>
              </a:ext>
            </a:extLst>
          </p:cNvPr>
          <p:cNvSpPr txBox="1">
            <a:spLocks/>
          </p:cNvSpPr>
          <p:nvPr/>
        </p:nvSpPr>
        <p:spPr>
          <a:xfrm>
            <a:off x="0" y="2062827"/>
            <a:ext cx="87630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In any organization, some employees will steal. The more opportunity allowed for theft, the more theft there will be.</a:t>
            </a:r>
          </a:p>
          <a:p>
            <a:r>
              <a:rPr lang="en-US" dirty="0" smtClean="0">
                <a:latin typeface="Arial" panose="020B0604020202020204" pitchFamily="34" charset="0"/>
                <a:cs typeface="Arial" panose="020B0604020202020204" pitchFamily="34" charset="0"/>
              </a:rPr>
              <a:t>In addition to the theft of products, materials, tools, or information, acts of sabotage may be committed.</a:t>
            </a:r>
          </a:p>
          <a:p>
            <a:r>
              <a:rPr lang="en-US" dirty="0" smtClean="0">
                <a:latin typeface="Arial" panose="020B0604020202020204" pitchFamily="34" charset="0"/>
                <a:cs typeface="Arial" panose="020B0604020202020204" pitchFamily="34" charset="0"/>
              </a:rPr>
              <a:t>The problem is not that everyone steals or does damage; the problem is that everyone has the potential to do so.</a:t>
            </a:r>
          </a:p>
          <a:p>
            <a:r>
              <a:rPr lang="en-US" dirty="0" smtClean="0">
                <a:latin typeface="Arial" panose="020B0604020202020204" pitchFamily="34" charset="0"/>
                <a:cs typeface="Arial" panose="020B0604020202020204" pitchFamily="34" charset="0"/>
              </a:rPr>
              <a:t> As a result, no one is beyond reasonable suspicion.</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3721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70664-4FFC-49CD-A319-6F225D51A1CB}"/>
              </a:ext>
            </a:extLst>
          </p:cNvPr>
          <p:cNvSpPr>
            <a:spLocks noGrp="1"/>
          </p:cNvSpPr>
          <p:nvPr>
            <p:ph type="title"/>
          </p:nvPr>
        </p:nvSpPr>
        <p:spPr>
          <a:xfrm>
            <a:off x="0" y="0"/>
            <a:ext cx="6347713" cy="1320800"/>
          </a:xfrm>
        </p:spPr>
        <p:txBody>
          <a:bodyPr/>
          <a:lstStyle/>
          <a:p>
            <a:r>
              <a:rPr lang="en-US" dirty="0"/>
              <a:t>Theories of Workplace Crime</a:t>
            </a:r>
          </a:p>
        </p:txBody>
      </p:sp>
      <p:sp>
        <p:nvSpPr>
          <p:cNvPr id="3" name="Content Placeholder 2">
            <a:extLst>
              <a:ext uri="{FF2B5EF4-FFF2-40B4-BE49-F238E27FC236}">
                <a16:creationId xmlns:a16="http://schemas.microsoft.com/office/drawing/2014/main" id="{E02E115A-639C-4FB3-89F5-743B0FD3F662}"/>
              </a:ext>
            </a:extLst>
          </p:cNvPr>
          <p:cNvSpPr>
            <a:spLocks noGrp="1"/>
          </p:cNvSpPr>
          <p:nvPr>
            <p:ph idx="1"/>
          </p:nvPr>
        </p:nvSpPr>
        <p:spPr>
          <a:xfrm>
            <a:off x="152400" y="685800"/>
            <a:ext cx="8686800" cy="3880773"/>
          </a:xfrm>
        </p:spPr>
        <p:txBody>
          <a:bodyPr/>
          <a:lstStyle/>
          <a:p>
            <a:pPr marL="0" indent="0">
              <a:buNone/>
            </a:pPr>
            <a:r>
              <a:rPr lang="en-US" dirty="0">
                <a:latin typeface="Arial" panose="020B0604020202020204" pitchFamily="34" charset="0"/>
                <a:cs typeface="Arial" panose="020B0604020202020204" pitchFamily="34" charset="0"/>
              </a:rPr>
              <a:t>For the purposes of preventing workplace crime, there are a few theories that are particularly relevant to theft prevention:</a:t>
            </a:r>
          </a:p>
          <a:p>
            <a:r>
              <a:rPr lang="en-US" dirty="0">
                <a:latin typeface="Arial" panose="020B0604020202020204" pitchFamily="34" charset="0"/>
                <a:cs typeface="Arial" panose="020B0604020202020204" pitchFamily="34" charset="0"/>
              </a:rPr>
              <a:t>General Deterrence Theory</a:t>
            </a:r>
          </a:p>
          <a:p>
            <a:r>
              <a:rPr lang="en-US" dirty="0">
                <a:latin typeface="Arial" panose="020B0604020202020204" pitchFamily="34" charset="0"/>
                <a:cs typeface="Arial" panose="020B0604020202020204" pitchFamily="34" charset="0"/>
              </a:rPr>
              <a:t>Routine Activity Theory</a:t>
            </a:r>
          </a:p>
          <a:p>
            <a:r>
              <a:rPr lang="en-US" dirty="0">
                <a:latin typeface="Arial" panose="020B0604020202020204" pitchFamily="34" charset="0"/>
                <a:cs typeface="Arial" panose="020B0604020202020204" pitchFamily="34" charset="0"/>
              </a:rPr>
              <a:t>Social Learning Theory</a:t>
            </a:r>
          </a:p>
          <a:p>
            <a:r>
              <a:rPr lang="en-US" dirty="0">
                <a:latin typeface="Arial" panose="020B0604020202020204" pitchFamily="34" charset="0"/>
                <a:cs typeface="Arial" panose="020B0604020202020204" pitchFamily="34" charset="0"/>
              </a:rPr>
              <a:t>Techniques of Neutralization</a:t>
            </a:r>
          </a:p>
          <a:p>
            <a:r>
              <a:rPr lang="en-US" dirty="0">
                <a:latin typeface="Arial" panose="020B0604020202020204" pitchFamily="34" charset="0"/>
                <a:cs typeface="Arial" panose="020B0604020202020204" pitchFamily="34" charset="0"/>
              </a:rPr>
              <a:t>General Strain Theory</a:t>
            </a: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32EA1BBE-1A87-47D8-BD3C-7C23EFE6A1A7}"/>
              </a:ext>
            </a:extLst>
          </p:cNvPr>
          <p:cNvSpPr>
            <a:spLocks noGrp="1"/>
          </p:cNvSpPr>
          <p:nvPr>
            <p:ph type="sldNum" sz="quarter" idx="12"/>
          </p:nvPr>
        </p:nvSpPr>
        <p:spPr/>
        <p:txBody>
          <a:bodyPr/>
          <a:lstStyle/>
          <a:p>
            <a:fld id="{BD5AEB79-F3DA-4CAA-BA25-7EA8AB9A9E1E}" type="slidenum">
              <a:rPr lang="en-US" smtClean="0"/>
              <a:t>3</a:t>
            </a:fld>
            <a:endParaRPr lang="en-US"/>
          </a:p>
        </p:txBody>
      </p:sp>
    </p:spTree>
    <p:extLst>
      <p:ext uri="{BB962C8B-B14F-4D97-AF65-F5344CB8AC3E}">
        <p14:creationId xmlns:p14="http://schemas.microsoft.com/office/powerpoint/2010/main" val="954151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0610-A0CE-45BC-B281-CDBCADD1648F}"/>
              </a:ext>
            </a:extLst>
          </p:cNvPr>
          <p:cNvSpPr>
            <a:spLocks noGrp="1"/>
          </p:cNvSpPr>
          <p:nvPr>
            <p:ph type="title"/>
          </p:nvPr>
        </p:nvSpPr>
        <p:spPr>
          <a:xfrm>
            <a:off x="0" y="0"/>
            <a:ext cx="6347713" cy="1320800"/>
          </a:xfrm>
        </p:spPr>
        <p:txBody>
          <a:bodyPr/>
          <a:lstStyle/>
          <a:p>
            <a:r>
              <a:rPr lang="en-US" dirty="0"/>
              <a:t>General Deterrence Theory</a:t>
            </a:r>
          </a:p>
        </p:txBody>
      </p:sp>
      <p:sp>
        <p:nvSpPr>
          <p:cNvPr id="3" name="Content Placeholder 2">
            <a:extLst>
              <a:ext uri="{FF2B5EF4-FFF2-40B4-BE49-F238E27FC236}">
                <a16:creationId xmlns:a16="http://schemas.microsoft.com/office/drawing/2014/main" id="{E47C1C94-FED1-42F3-9CE9-8E7CB21C2B04}"/>
              </a:ext>
            </a:extLst>
          </p:cNvPr>
          <p:cNvSpPr>
            <a:spLocks noGrp="1"/>
          </p:cNvSpPr>
          <p:nvPr>
            <p:ph idx="1"/>
          </p:nvPr>
        </p:nvSpPr>
        <p:spPr>
          <a:xfrm>
            <a:off x="76200" y="808038"/>
            <a:ext cx="8915400" cy="4983162"/>
          </a:xfrm>
        </p:spPr>
        <p:txBody>
          <a:bodyPr>
            <a:normAutofit/>
          </a:bodyPr>
          <a:lstStyle/>
          <a:p>
            <a:r>
              <a:rPr lang="en-US" dirty="0">
                <a:latin typeface="Arial" panose="020B0604020202020204" pitchFamily="34" charset="0"/>
                <a:cs typeface="Arial" panose="020B0604020202020204" pitchFamily="34" charset="0"/>
              </a:rPr>
              <a:t>Deterrence is, perhaps, the best-known theory of criminal behavior.</a:t>
            </a:r>
          </a:p>
          <a:p>
            <a:r>
              <a:rPr lang="en-US" dirty="0">
                <a:latin typeface="Arial" panose="020B0604020202020204" pitchFamily="34" charset="0"/>
                <a:cs typeface="Arial" panose="020B0604020202020204" pitchFamily="34" charset="0"/>
              </a:rPr>
              <a:t>Developed by Cesare </a:t>
            </a:r>
            <a:r>
              <a:rPr lang="en-US" dirty="0" err="1">
                <a:latin typeface="Arial" panose="020B0604020202020204" pitchFamily="34" charset="0"/>
                <a:cs typeface="Arial" panose="020B0604020202020204" pitchFamily="34" charset="0"/>
              </a:rPr>
              <a:t>Baccaria</a:t>
            </a:r>
            <a:r>
              <a:rPr lang="en-US" dirty="0">
                <a:latin typeface="Arial" panose="020B0604020202020204" pitchFamily="34" charset="0"/>
                <a:cs typeface="Arial" panose="020B0604020202020204" pitchFamily="34" charset="0"/>
              </a:rPr>
              <a:t> in 1764.</a:t>
            </a:r>
          </a:p>
          <a:p>
            <a:pPr lvl="1"/>
            <a:r>
              <a:rPr lang="en-US" sz="1800" dirty="0">
                <a:latin typeface="Arial" panose="020B0604020202020204" pitchFamily="34" charset="0"/>
                <a:cs typeface="Arial" panose="020B0604020202020204" pitchFamily="34" charset="0"/>
              </a:rPr>
              <a:t>There is a logical rationale for punishment:  To decrease crime.</a:t>
            </a:r>
          </a:p>
          <a:p>
            <a:pPr lvl="1"/>
            <a:r>
              <a:rPr lang="en-US" sz="1800" dirty="0">
                <a:latin typeface="Arial" panose="020B0604020202020204" pitchFamily="34" charset="0"/>
                <a:cs typeface="Arial" panose="020B0604020202020204" pitchFamily="34" charset="0"/>
              </a:rPr>
              <a:t>There are two benefits arising from punishing someone caught committing a crime:</a:t>
            </a:r>
          </a:p>
          <a:p>
            <a:pPr marL="914400" lvl="1" indent="-457200">
              <a:buFont typeface="+mj-lt"/>
              <a:buAutoNum type="arabicPeriod"/>
            </a:pPr>
            <a:r>
              <a:rPr lang="en-US" sz="1800" dirty="0">
                <a:latin typeface="Arial" panose="020B0604020202020204" pitchFamily="34" charset="0"/>
                <a:cs typeface="Arial" panose="020B0604020202020204" pitchFamily="34" charset="0"/>
              </a:rPr>
              <a:t>First, that person might learn his or her lesson and not commit the crime again.  (</a:t>
            </a:r>
            <a:r>
              <a:rPr lang="en-US" sz="1800" i="1" dirty="0">
                <a:latin typeface="Arial" panose="020B0604020202020204" pitchFamily="34" charset="0"/>
                <a:cs typeface="Arial" panose="020B0604020202020204" pitchFamily="34" charset="0"/>
              </a:rPr>
              <a:t>Specific Deterrence</a:t>
            </a:r>
            <a:r>
              <a:rPr lang="en-US" sz="1800" dirty="0">
                <a:latin typeface="Arial" panose="020B0604020202020204" pitchFamily="34" charset="0"/>
                <a:cs typeface="Arial" panose="020B0604020202020204" pitchFamily="34" charset="0"/>
              </a:rPr>
              <a:t>)</a:t>
            </a:r>
          </a:p>
          <a:p>
            <a:pPr marL="914400" lvl="1" indent="-457200">
              <a:buFont typeface="+mj-lt"/>
              <a:buAutoNum type="arabicPeriod"/>
            </a:pPr>
            <a:r>
              <a:rPr lang="en-US" sz="1800" dirty="0">
                <a:latin typeface="Arial" panose="020B0604020202020204" pitchFamily="34" charset="0"/>
                <a:cs typeface="Arial" panose="020B0604020202020204" pitchFamily="34" charset="0"/>
              </a:rPr>
              <a:t>Others might witness the punishment and learn that committing the crime is not worth the consequences. (</a:t>
            </a:r>
            <a:r>
              <a:rPr lang="en-US" sz="1800" i="1" dirty="0">
                <a:latin typeface="Arial" panose="020B0604020202020204" pitchFamily="34" charset="0"/>
                <a:cs typeface="Arial" panose="020B0604020202020204" pitchFamily="34" charset="0"/>
              </a:rPr>
              <a:t>General Deterrence</a:t>
            </a:r>
            <a:r>
              <a:rPr lang="en-US" sz="1800" dirty="0">
                <a:latin typeface="Arial" panose="020B0604020202020204" pitchFamily="34" charset="0"/>
                <a:cs typeface="Arial" panose="020B0604020202020204" pitchFamily="34" charset="0"/>
              </a:rPr>
              <a:t>)</a:t>
            </a:r>
          </a:p>
          <a:p>
            <a:pPr marL="914400" lvl="1" indent="-457200">
              <a:buFont typeface="+mj-lt"/>
              <a:buAutoNum type="arabicPeriod"/>
            </a:pPr>
            <a:endParaRPr lang="en-US" sz="18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0B76E0F3-E7B7-4F40-8864-97E044905096}"/>
              </a:ext>
            </a:extLst>
          </p:cNvPr>
          <p:cNvSpPr>
            <a:spLocks noGrp="1"/>
          </p:cNvSpPr>
          <p:nvPr>
            <p:ph type="sldNum" sz="quarter" idx="12"/>
          </p:nvPr>
        </p:nvSpPr>
        <p:spPr/>
        <p:txBody>
          <a:bodyPr/>
          <a:lstStyle/>
          <a:p>
            <a:fld id="{BD5AEB79-F3DA-4CAA-BA25-7EA8AB9A9E1E}" type="slidenum">
              <a:rPr lang="en-US" smtClean="0"/>
              <a:t>4</a:t>
            </a:fld>
            <a:endParaRPr lang="en-US"/>
          </a:p>
        </p:txBody>
      </p:sp>
      <p:sp>
        <p:nvSpPr>
          <p:cNvPr id="5" name="Content Placeholder 2">
            <a:extLst>
              <a:ext uri="{FF2B5EF4-FFF2-40B4-BE49-F238E27FC236}">
                <a16:creationId xmlns:a16="http://schemas.microsoft.com/office/drawing/2014/main" id="{3239D9B3-FBFD-4F2E-8DC3-2E9817CF182F}"/>
              </a:ext>
            </a:extLst>
          </p:cNvPr>
          <p:cNvSpPr txBox="1">
            <a:spLocks/>
          </p:cNvSpPr>
          <p:nvPr/>
        </p:nvSpPr>
        <p:spPr>
          <a:xfrm>
            <a:off x="129286" y="4120227"/>
            <a:ext cx="8786114"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 Three concepts influence the effectiveness of punishment. </a:t>
            </a:r>
          </a:p>
          <a:p>
            <a:pPr marL="514350" indent="-514350">
              <a:buFont typeface="+mj-lt"/>
              <a:buAutoNum type="arabicPeriod"/>
            </a:pPr>
            <a:r>
              <a:rPr lang="en-US" i="1" dirty="0" smtClean="0">
                <a:latin typeface="Arial" panose="020B0604020202020204" pitchFamily="34" charset="0"/>
                <a:cs typeface="Arial" panose="020B0604020202020204" pitchFamily="34" charset="0"/>
              </a:rPr>
              <a:t>Punishment certainty</a:t>
            </a:r>
            <a:r>
              <a:rPr lang="en-US" dirty="0" smtClean="0">
                <a:latin typeface="Arial" panose="020B0604020202020204" pitchFamily="34" charset="0"/>
                <a:cs typeface="Arial" panose="020B0604020202020204" pitchFamily="34" charset="0"/>
              </a:rPr>
              <a:t> is the likelihood of getting caught.</a:t>
            </a:r>
          </a:p>
          <a:p>
            <a:pPr marL="514350" indent="-514350">
              <a:buFont typeface="+mj-lt"/>
              <a:buAutoNum type="arabicPeriod"/>
            </a:pPr>
            <a:r>
              <a:rPr lang="en-US" i="1" dirty="0" smtClean="0">
                <a:latin typeface="Arial" panose="020B0604020202020204" pitchFamily="34" charset="0"/>
                <a:cs typeface="Arial" panose="020B0604020202020204" pitchFamily="34" charset="0"/>
              </a:rPr>
              <a:t>Punishment celerity</a:t>
            </a:r>
            <a:r>
              <a:rPr lang="en-US" dirty="0" smtClean="0">
                <a:latin typeface="Arial" panose="020B0604020202020204" pitchFamily="34" charset="0"/>
                <a:cs typeface="Arial" panose="020B0604020202020204" pitchFamily="34" charset="0"/>
              </a:rPr>
              <a:t> refers to the swiftness of the punishment. The quicker a punishment occurs, the more of a deterrent it will create. </a:t>
            </a:r>
          </a:p>
          <a:p>
            <a:pPr marL="514350" indent="-514350">
              <a:buFont typeface="+mj-lt"/>
              <a:buAutoNum type="arabicPeriod"/>
            </a:pPr>
            <a:r>
              <a:rPr lang="en-US"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Punishment severity</a:t>
            </a:r>
            <a:r>
              <a:rPr lang="en-US" dirty="0" smtClean="0">
                <a:latin typeface="Arial" panose="020B0604020202020204" pitchFamily="34" charset="0"/>
                <a:cs typeface="Arial" panose="020B0604020202020204" pitchFamily="34" charset="0"/>
              </a:rPr>
              <a:t>.  The more severe a punishment is, the more deterrence it will cause.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0077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E519B-CB53-406E-B85F-E7F726FB5C56}"/>
              </a:ext>
            </a:extLst>
          </p:cNvPr>
          <p:cNvSpPr>
            <a:spLocks noGrp="1"/>
          </p:cNvSpPr>
          <p:nvPr>
            <p:ph type="title"/>
          </p:nvPr>
        </p:nvSpPr>
        <p:spPr>
          <a:xfrm>
            <a:off x="0" y="0"/>
            <a:ext cx="6347713" cy="1320800"/>
          </a:xfrm>
        </p:spPr>
        <p:txBody>
          <a:bodyPr/>
          <a:lstStyle/>
          <a:p>
            <a:r>
              <a:rPr lang="en-US" dirty="0"/>
              <a:t>Routine Activity Theory</a:t>
            </a:r>
          </a:p>
        </p:txBody>
      </p:sp>
      <p:sp>
        <p:nvSpPr>
          <p:cNvPr id="3" name="Content Placeholder 2">
            <a:extLst>
              <a:ext uri="{FF2B5EF4-FFF2-40B4-BE49-F238E27FC236}">
                <a16:creationId xmlns:a16="http://schemas.microsoft.com/office/drawing/2014/main" id="{6FAB14EE-89D9-46B1-BF89-23D24011147F}"/>
              </a:ext>
            </a:extLst>
          </p:cNvPr>
          <p:cNvSpPr>
            <a:spLocks noGrp="1"/>
          </p:cNvSpPr>
          <p:nvPr>
            <p:ph idx="1"/>
          </p:nvPr>
        </p:nvSpPr>
        <p:spPr>
          <a:xfrm>
            <a:off x="205486" y="685800"/>
            <a:ext cx="8709914" cy="3880773"/>
          </a:xfrm>
        </p:spPr>
        <p:txBody>
          <a:bodyPr>
            <a:normAutofit/>
          </a:bodyPr>
          <a:lstStyle/>
          <a:p>
            <a:r>
              <a:rPr lang="en-US" sz="1600" dirty="0">
                <a:latin typeface="Arial" panose="020B0604020202020204" pitchFamily="34" charset="0"/>
                <a:cs typeface="Arial" panose="020B0604020202020204" pitchFamily="34" charset="0"/>
              </a:rPr>
              <a:t>In an attempt to explain increases in crime several decades ago, Cohen and Felson (1979) developed their theory of routine activity. </a:t>
            </a:r>
          </a:p>
          <a:p>
            <a:r>
              <a:rPr lang="en-US" sz="1600" dirty="0">
                <a:latin typeface="Arial" panose="020B0604020202020204" pitchFamily="34" charset="0"/>
                <a:cs typeface="Arial" panose="020B0604020202020204" pitchFamily="34" charset="0"/>
              </a:rPr>
              <a:t>This theory applies only to “direct-contact predatory violations,” which includes theft, robbery, and other crimes that involve taking possession of something illegally. </a:t>
            </a:r>
          </a:p>
          <a:p>
            <a:endParaRPr lang="en-US" sz="16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8AF5B80B-F365-4E69-8DA7-3525241165A4}"/>
              </a:ext>
            </a:extLst>
          </p:cNvPr>
          <p:cNvSpPr>
            <a:spLocks noGrp="1"/>
          </p:cNvSpPr>
          <p:nvPr>
            <p:ph type="sldNum" sz="quarter" idx="12"/>
          </p:nvPr>
        </p:nvSpPr>
        <p:spPr/>
        <p:txBody>
          <a:bodyPr/>
          <a:lstStyle/>
          <a:p>
            <a:fld id="{BD5AEB79-F3DA-4CAA-BA25-7EA8AB9A9E1E}" type="slidenum">
              <a:rPr lang="en-US" smtClean="0"/>
              <a:t>5</a:t>
            </a:fld>
            <a:endParaRPr lang="en-US"/>
          </a:p>
        </p:txBody>
      </p:sp>
      <p:sp>
        <p:nvSpPr>
          <p:cNvPr id="5" name="Content Placeholder 2">
            <a:extLst>
              <a:ext uri="{FF2B5EF4-FFF2-40B4-BE49-F238E27FC236}">
                <a16:creationId xmlns:a16="http://schemas.microsoft.com/office/drawing/2014/main" id="{5CB85A77-AB29-4B58-AD42-63BAAC9E062D}"/>
              </a:ext>
            </a:extLst>
          </p:cNvPr>
          <p:cNvSpPr txBox="1">
            <a:spLocks/>
          </p:cNvSpPr>
          <p:nvPr/>
        </p:nvSpPr>
        <p:spPr>
          <a:xfrm>
            <a:off x="228600" y="1905000"/>
            <a:ext cx="86868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dirty="0" smtClean="0">
                <a:latin typeface="Arial" panose="020B0604020202020204" pitchFamily="34" charset="0"/>
                <a:cs typeface="Arial" panose="020B0604020202020204" pitchFamily="34" charset="0"/>
              </a:rPr>
              <a:t>Crime is a product of three circumstances happening at the same time and in the same place:</a:t>
            </a:r>
          </a:p>
          <a:p>
            <a:pPr marL="514350" indent="-514350">
              <a:buFont typeface="+mj-lt"/>
              <a:buAutoNum type="arabicPeriod"/>
            </a:pPr>
            <a:r>
              <a:rPr lang="en-US" sz="1600" dirty="0" smtClean="0">
                <a:latin typeface="Arial" panose="020B0604020202020204" pitchFamily="34" charset="0"/>
                <a:cs typeface="Arial" panose="020B0604020202020204" pitchFamily="34" charset="0"/>
              </a:rPr>
              <a:t> The presence of a </a:t>
            </a:r>
            <a:r>
              <a:rPr lang="en-US" sz="1600" i="1" dirty="0" smtClean="0">
                <a:latin typeface="Arial" panose="020B0604020202020204" pitchFamily="34" charset="0"/>
                <a:cs typeface="Arial" panose="020B0604020202020204" pitchFamily="34" charset="0"/>
              </a:rPr>
              <a:t>motivated offender</a:t>
            </a:r>
            <a:r>
              <a:rPr lang="en-US" sz="1600" dirty="0" smtClean="0">
                <a:latin typeface="Arial" panose="020B0604020202020204" pitchFamily="34" charset="0"/>
                <a:cs typeface="Arial" panose="020B0604020202020204" pitchFamily="34" charset="0"/>
              </a:rPr>
              <a:t>.</a:t>
            </a:r>
          </a:p>
          <a:p>
            <a:pPr marL="914400" lvl="1" indent="-514350"/>
            <a:r>
              <a:rPr lang="en-US" dirty="0" smtClean="0">
                <a:latin typeface="Arial" panose="020B0604020202020204" pitchFamily="34" charset="0"/>
                <a:cs typeface="Arial" panose="020B0604020202020204" pitchFamily="34" charset="0"/>
              </a:rPr>
              <a:t>It is assumed that everyone could be a motivated offender.</a:t>
            </a:r>
          </a:p>
          <a:p>
            <a:pPr marL="514350" indent="-514350">
              <a:buFont typeface="+mj-lt"/>
              <a:buAutoNum type="arabicPeriod"/>
            </a:pPr>
            <a:r>
              <a:rPr lang="en-US" sz="1600" dirty="0" smtClean="0">
                <a:latin typeface="Arial" panose="020B0604020202020204" pitchFamily="34" charset="0"/>
                <a:cs typeface="Arial" panose="020B0604020202020204" pitchFamily="34" charset="0"/>
              </a:rPr>
              <a:t>The presence of a </a:t>
            </a:r>
            <a:r>
              <a:rPr lang="en-US" sz="1600" i="1" dirty="0" smtClean="0">
                <a:latin typeface="Arial" panose="020B0604020202020204" pitchFamily="34" charset="0"/>
                <a:cs typeface="Arial" panose="020B0604020202020204" pitchFamily="34" charset="0"/>
              </a:rPr>
              <a:t>suitable target</a:t>
            </a:r>
            <a:r>
              <a:rPr lang="en-US" sz="1600" dirty="0" smtClean="0">
                <a:latin typeface="Arial" panose="020B0604020202020204" pitchFamily="34" charset="0"/>
                <a:cs typeface="Arial" panose="020B0604020202020204" pitchFamily="34" charset="0"/>
              </a:rPr>
              <a:t>.</a:t>
            </a:r>
          </a:p>
          <a:p>
            <a:pPr marL="914400" lvl="1" indent="-514350"/>
            <a:r>
              <a:rPr lang="en-US" dirty="0" smtClean="0">
                <a:latin typeface="Arial" panose="020B0604020202020204" pitchFamily="34" charset="0"/>
                <a:cs typeface="Arial" panose="020B0604020202020204" pitchFamily="34" charset="0"/>
              </a:rPr>
              <a:t>Financial value</a:t>
            </a:r>
          </a:p>
          <a:p>
            <a:pPr marL="914400" lvl="1" indent="-514350"/>
            <a:r>
              <a:rPr lang="en-US" dirty="0" smtClean="0">
                <a:latin typeface="Arial" panose="020B0604020202020204" pitchFamily="34" charset="0"/>
                <a:cs typeface="Arial" panose="020B0604020202020204" pitchFamily="34" charset="0"/>
              </a:rPr>
              <a:t>Ease of moving the item</a:t>
            </a:r>
          </a:p>
          <a:p>
            <a:pPr marL="914400" lvl="1" indent="-514350"/>
            <a:r>
              <a:rPr lang="en-US" dirty="0" smtClean="0">
                <a:latin typeface="Arial" panose="020B0604020202020204" pitchFamily="34" charset="0"/>
                <a:cs typeface="Arial" panose="020B0604020202020204" pitchFamily="34" charset="0"/>
              </a:rPr>
              <a:t>Accessibility</a:t>
            </a:r>
          </a:p>
          <a:p>
            <a:pPr marL="914400" lvl="1" indent="-514350"/>
            <a:r>
              <a:rPr lang="en-US" dirty="0" smtClean="0">
                <a:latin typeface="Arial" panose="020B0604020202020204" pitchFamily="34" charset="0"/>
                <a:cs typeface="Arial" panose="020B0604020202020204" pitchFamily="34" charset="0"/>
              </a:rPr>
              <a:t>Visibility</a:t>
            </a:r>
            <a:endParaRPr lang="en-US" dirty="0">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766481B2-AC5C-416B-B583-B2CFE0AE7488}"/>
              </a:ext>
            </a:extLst>
          </p:cNvPr>
          <p:cNvSpPr txBox="1">
            <a:spLocks/>
          </p:cNvSpPr>
          <p:nvPr/>
        </p:nvSpPr>
        <p:spPr>
          <a:xfrm>
            <a:off x="228600" y="5029200"/>
            <a:ext cx="86868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514350" indent="-514350">
              <a:buFont typeface="+mj-lt"/>
              <a:buAutoNum type="arabicPeriod" startAt="3"/>
            </a:pPr>
            <a:r>
              <a:rPr lang="en-US" sz="1600" dirty="0" smtClean="0">
                <a:latin typeface="Arial" panose="020B0604020202020204" pitchFamily="34" charset="0"/>
                <a:cs typeface="Arial" panose="020B0604020202020204" pitchFamily="34" charset="0"/>
              </a:rPr>
              <a:t>Absence of a </a:t>
            </a:r>
            <a:r>
              <a:rPr lang="en-US" sz="1600" i="1" dirty="0" smtClean="0">
                <a:latin typeface="Arial" panose="020B0604020202020204" pitchFamily="34" charset="0"/>
                <a:cs typeface="Arial" panose="020B0604020202020204" pitchFamily="34" charset="0"/>
              </a:rPr>
              <a:t>capable guardian</a:t>
            </a:r>
            <a:r>
              <a:rPr lang="en-US" sz="1600" dirty="0" smtClean="0">
                <a:latin typeface="Arial" panose="020B0604020202020204" pitchFamily="34" charset="0"/>
                <a:cs typeface="Arial" panose="020B0604020202020204" pitchFamily="34" charset="0"/>
              </a:rPr>
              <a:t>.</a:t>
            </a:r>
          </a:p>
          <a:p>
            <a:pPr marL="914400" lvl="1" indent="-514350"/>
            <a:r>
              <a:rPr lang="en-US" dirty="0" smtClean="0">
                <a:latin typeface="Arial" panose="020B0604020202020204" pitchFamily="34" charset="0"/>
                <a:cs typeface="Arial" panose="020B0604020202020204" pitchFamily="34" charset="0"/>
              </a:rPr>
              <a:t>If a guardian is present (involved), punishment is increased to near certainly, so crime is less likely to occur.</a:t>
            </a:r>
          </a:p>
          <a:p>
            <a:pPr marL="914400" lvl="1" indent="-514350"/>
            <a:r>
              <a:rPr lang="en-US" dirty="0" smtClean="0">
                <a:latin typeface="Arial" panose="020B0604020202020204" pitchFamily="34" charset="0"/>
                <a:cs typeface="Arial" panose="020B0604020202020204" pitchFamily="34" charset="0"/>
              </a:rPr>
              <a:t>A capable guardian can be anyone who might report the theft, or even an inanimate object, such as a noticeable security camera, that could result in the perpetrator getting caught.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7771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29637-5B75-47F6-860F-CDF60C70F3D8}"/>
              </a:ext>
            </a:extLst>
          </p:cNvPr>
          <p:cNvSpPr>
            <a:spLocks noGrp="1"/>
          </p:cNvSpPr>
          <p:nvPr>
            <p:ph type="title"/>
          </p:nvPr>
        </p:nvSpPr>
        <p:spPr>
          <a:xfrm>
            <a:off x="0" y="0"/>
            <a:ext cx="6347713" cy="1320800"/>
          </a:xfrm>
        </p:spPr>
        <p:txBody>
          <a:bodyPr/>
          <a:lstStyle/>
          <a:p>
            <a:r>
              <a:rPr lang="en-US" dirty="0"/>
              <a:t>Social Learning Theory</a:t>
            </a:r>
          </a:p>
        </p:txBody>
      </p:sp>
      <p:sp>
        <p:nvSpPr>
          <p:cNvPr id="3" name="Content Placeholder 2">
            <a:extLst>
              <a:ext uri="{FF2B5EF4-FFF2-40B4-BE49-F238E27FC236}">
                <a16:creationId xmlns:a16="http://schemas.microsoft.com/office/drawing/2014/main" id="{361C93E8-FBBA-4DC6-97B9-881F6E0A1025}"/>
              </a:ext>
            </a:extLst>
          </p:cNvPr>
          <p:cNvSpPr>
            <a:spLocks noGrp="1"/>
          </p:cNvSpPr>
          <p:nvPr>
            <p:ph idx="1"/>
          </p:nvPr>
        </p:nvSpPr>
        <p:spPr>
          <a:xfrm>
            <a:off x="152400" y="685800"/>
            <a:ext cx="8839200" cy="3880773"/>
          </a:xfrm>
        </p:spPr>
        <p:txBody>
          <a:bodyPr>
            <a:normAutofit/>
          </a:bodyPr>
          <a:lstStyle/>
          <a:p>
            <a:r>
              <a:rPr lang="en-US" dirty="0">
                <a:latin typeface="Arial" panose="020B0604020202020204" pitchFamily="34" charset="0"/>
                <a:cs typeface="Arial" panose="020B0604020202020204" pitchFamily="34" charset="0"/>
              </a:rPr>
              <a:t>Generally, is applied most often to describe how children learn from their parents and peers, and how that influences their decision of whether crime is an acceptable behavior. </a:t>
            </a:r>
          </a:p>
          <a:p>
            <a:r>
              <a:rPr lang="en-US" dirty="0">
                <a:latin typeface="Arial" panose="020B0604020202020204" pitchFamily="34" charset="0"/>
                <a:cs typeface="Arial" panose="020B0604020202020204" pitchFamily="34" charset="0"/>
              </a:rPr>
              <a:t>Two categories of learning can occur:</a:t>
            </a:r>
          </a:p>
          <a:p>
            <a:pPr marL="914400" lvl="1" indent="-514350">
              <a:buFont typeface="+mj-lt"/>
              <a:buAutoNum type="arabicPeriod"/>
            </a:pPr>
            <a:r>
              <a:rPr lang="en-US" sz="1800" dirty="0">
                <a:latin typeface="Arial" panose="020B0604020202020204" pitchFamily="34" charset="0"/>
                <a:cs typeface="Arial" panose="020B0604020202020204" pitchFamily="34" charset="0"/>
              </a:rPr>
              <a:t>Learn from peers (or other sources) how to commit crimes.   Learning better ways to commit the crime makes it less likely that the perpetrator will get caught.</a:t>
            </a:r>
          </a:p>
        </p:txBody>
      </p:sp>
      <p:sp>
        <p:nvSpPr>
          <p:cNvPr id="4" name="Slide Number Placeholder 3">
            <a:extLst>
              <a:ext uri="{FF2B5EF4-FFF2-40B4-BE49-F238E27FC236}">
                <a16:creationId xmlns:a16="http://schemas.microsoft.com/office/drawing/2014/main" id="{C2A8B1E0-D1BF-4BBE-87E4-10F5B73BDF9B}"/>
              </a:ext>
            </a:extLst>
          </p:cNvPr>
          <p:cNvSpPr>
            <a:spLocks noGrp="1"/>
          </p:cNvSpPr>
          <p:nvPr>
            <p:ph type="sldNum" sz="quarter" idx="12"/>
          </p:nvPr>
        </p:nvSpPr>
        <p:spPr/>
        <p:txBody>
          <a:bodyPr/>
          <a:lstStyle/>
          <a:p>
            <a:fld id="{BD5AEB79-F3DA-4CAA-BA25-7EA8AB9A9E1E}" type="slidenum">
              <a:rPr lang="en-US" smtClean="0"/>
              <a:t>6</a:t>
            </a:fld>
            <a:endParaRPr lang="en-US"/>
          </a:p>
        </p:txBody>
      </p:sp>
      <p:sp>
        <p:nvSpPr>
          <p:cNvPr id="5" name="Content Placeholder 2">
            <a:extLst>
              <a:ext uri="{FF2B5EF4-FFF2-40B4-BE49-F238E27FC236}">
                <a16:creationId xmlns:a16="http://schemas.microsoft.com/office/drawing/2014/main" id="{E6DF3B51-9D5F-4C8E-BB82-83382E009B94}"/>
              </a:ext>
            </a:extLst>
          </p:cNvPr>
          <p:cNvSpPr txBox="1">
            <a:spLocks/>
          </p:cNvSpPr>
          <p:nvPr/>
        </p:nvSpPr>
        <p:spPr>
          <a:xfrm>
            <a:off x="533400" y="2977227"/>
            <a:ext cx="8382001"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514350" indent="-514350">
              <a:buFont typeface="+mj-lt"/>
              <a:buAutoNum type="arabicPeriod" startAt="2"/>
            </a:pPr>
            <a:r>
              <a:rPr lang="en-US" dirty="0" smtClean="0">
                <a:latin typeface="Arial" panose="020B0604020202020204" pitchFamily="34" charset="0"/>
                <a:cs typeface="Arial" panose="020B0604020202020204" pitchFamily="34" charset="0"/>
              </a:rPr>
              <a:t>Perception that crime, or certain types of crimes in certain situations, is acceptable behavior.</a:t>
            </a:r>
          </a:p>
          <a:p>
            <a:pPr lvl="1"/>
            <a:r>
              <a:rPr lang="en-US" sz="1800" dirty="0" smtClean="0">
                <a:latin typeface="Arial" panose="020B0604020202020204" pitchFamily="34" charset="0"/>
                <a:cs typeface="Arial" panose="020B0604020202020204" pitchFamily="34" charset="0"/>
              </a:rPr>
              <a:t>If someone notices that other employees are stealing, they are more likely to do it themselves. Not only because it makes it more obvious that it is possible to get away with the crime, but because it makes them feel like it is not taboo. The more often someone is exposed to this message, the more accepted it becomes.</a:t>
            </a:r>
          </a:p>
          <a:p>
            <a:pPr marL="914400" lvl="1" indent="-514350"/>
            <a:endParaRPr lang="en-US" sz="1800" dirty="0" smtClean="0">
              <a:latin typeface="Arial" panose="020B0604020202020204" pitchFamily="34" charset="0"/>
              <a:cs typeface="Arial" panose="020B0604020202020204" pitchFamily="34" charset="0"/>
            </a:endParaRPr>
          </a:p>
          <a:p>
            <a:pPr marL="400050" lvl="1" indent="0">
              <a:buFont typeface="Wingdings 3" charset="2"/>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7997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B6323-0411-45A4-9CFA-A54428BFDCFD}"/>
              </a:ext>
            </a:extLst>
          </p:cNvPr>
          <p:cNvSpPr>
            <a:spLocks noGrp="1"/>
          </p:cNvSpPr>
          <p:nvPr>
            <p:ph type="title"/>
          </p:nvPr>
        </p:nvSpPr>
        <p:spPr>
          <a:xfrm>
            <a:off x="0" y="0"/>
            <a:ext cx="6347713" cy="1320800"/>
          </a:xfrm>
        </p:spPr>
        <p:txBody>
          <a:bodyPr/>
          <a:lstStyle/>
          <a:p>
            <a:r>
              <a:rPr lang="en-US" dirty="0"/>
              <a:t>Techniques of Neutralization</a:t>
            </a:r>
          </a:p>
        </p:txBody>
      </p:sp>
      <p:sp>
        <p:nvSpPr>
          <p:cNvPr id="3" name="Content Placeholder 2">
            <a:extLst>
              <a:ext uri="{FF2B5EF4-FFF2-40B4-BE49-F238E27FC236}">
                <a16:creationId xmlns:a16="http://schemas.microsoft.com/office/drawing/2014/main" id="{0227CA2A-FEE8-49D4-B6B5-A94C7CCCD1EF}"/>
              </a:ext>
            </a:extLst>
          </p:cNvPr>
          <p:cNvSpPr>
            <a:spLocks noGrp="1"/>
          </p:cNvSpPr>
          <p:nvPr>
            <p:ph idx="1"/>
          </p:nvPr>
        </p:nvSpPr>
        <p:spPr>
          <a:xfrm>
            <a:off x="96962" y="725617"/>
            <a:ext cx="8818438" cy="3880773"/>
          </a:xfrm>
        </p:spPr>
        <p:txBody>
          <a:bodyPr>
            <a:normAutofit/>
          </a:bodyPr>
          <a:lstStyle/>
          <a:p>
            <a:r>
              <a:rPr lang="en-US" dirty="0">
                <a:latin typeface="Arial" panose="020B0604020202020204" pitchFamily="34" charset="0"/>
                <a:cs typeface="Arial" panose="020B0604020202020204" pitchFamily="34" charset="0"/>
              </a:rPr>
              <a:t> Offenders neutralize (justify) their behavior to make it seem acceptable, thus preventing guilt.</a:t>
            </a:r>
          </a:p>
          <a:p>
            <a:pPr marL="0" indent="0">
              <a:buNone/>
            </a:pPr>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6AD4BD63-AF1B-4EDD-AD94-414E520686AC}"/>
              </a:ext>
            </a:extLst>
          </p:cNvPr>
          <p:cNvSpPr>
            <a:spLocks noGrp="1"/>
          </p:cNvSpPr>
          <p:nvPr>
            <p:ph type="sldNum" sz="quarter" idx="12"/>
          </p:nvPr>
        </p:nvSpPr>
        <p:spPr/>
        <p:txBody>
          <a:bodyPr/>
          <a:lstStyle/>
          <a:p>
            <a:fld id="{BD5AEB79-F3DA-4CAA-BA25-7EA8AB9A9E1E}" type="slidenum">
              <a:rPr lang="en-US" smtClean="0"/>
              <a:t>7</a:t>
            </a:fld>
            <a:endParaRPr lang="en-US"/>
          </a:p>
        </p:txBody>
      </p:sp>
      <p:graphicFrame>
        <p:nvGraphicFramePr>
          <p:cNvPr id="7" name="Table 7">
            <a:extLst>
              <a:ext uri="{FF2B5EF4-FFF2-40B4-BE49-F238E27FC236}">
                <a16:creationId xmlns:a16="http://schemas.microsoft.com/office/drawing/2014/main" id="{098FAAB1-AAC3-4D1D-97CA-9CBF4FABCFB8}"/>
              </a:ext>
            </a:extLst>
          </p:cNvPr>
          <p:cNvGraphicFramePr>
            <a:graphicFrameLocks noGrp="1"/>
          </p:cNvGraphicFramePr>
          <p:nvPr>
            <p:extLst>
              <p:ext uri="{D42A27DB-BD31-4B8C-83A1-F6EECF244321}">
                <p14:modId xmlns:p14="http://schemas.microsoft.com/office/powerpoint/2010/main" val="2912935988"/>
              </p:ext>
            </p:extLst>
          </p:nvPr>
        </p:nvGraphicFramePr>
        <p:xfrm>
          <a:off x="685800" y="2286000"/>
          <a:ext cx="7924800" cy="3319834"/>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2607706219"/>
                    </a:ext>
                  </a:extLst>
                </a:gridCol>
                <a:gridCol w="3962400">
                  <a:extLst>
                    <a:ext uri="{9D8B030D-6E8A-4147-A177-3AD203B41FA5}">
                      <a16:colId xmlns:a16="http://schemas.microsoft.com/office/drawing/2014/main" val="2316099128"/>
                    </a:ext>
                  </a:extLst>
                </a:gridCol>
              </a:tblGrid>
              <a:tr h="379757">
                <a:tc>
                  <a:txBody>
                    <a:bodyPr/>
                    <a:lstStyle/>
                    <a:p>
                      <a:pPr algn="ctr"/>
                      <a:r>
                        <a:rPr lang="en-US" dirty="0"/>
                        <a:t>Technique</a:t>
                      </a:r>
                    </a:p>
                  </a:txBody>
                  <a:tcPr/>
                </a:tc>
                <a:tc>
                  <a:txBody>
                    <a:bodyPr/>
                    <a:lstStyle/>
                    <a:p>
                      <a:pPr algn="ctr"/>
                      <a:r>
                        <a:rPr lang="en-US" dirty="0"/>
                        <a:t>Sample Justifications</a:t>
                      </a:r>
                    </a:p>
                  </a:txBody>
                  <a:tcPr/>
                </a:tc>
                <a:extLst>
                  <a:ext uri="{0D108BD9-81ED-4DB2-BD59-A6C34878D82A}">
                    <a16:rowId xmlns:a16="http://schemas.microsoft.com/office/drawing/2014/main" val="1237052822"/>
                  </a:ext>
                </a:extLst>
              </a:tr>
              <a:tr h="379757">
                <a:tc>
                  <a:txBody>
                    <a:bodyPr/>
                    <a:lstStyle/>
                    <a:p>
                      <a:pPr algn="ctr"/>
                      <a:r>
                        <a:rPr lang="en-US" b="1" dirty="0"/>
                        <a:t>Denial of Responsibility</a:t>
                      </a:r>
                    </a:p>
                  </a:txBody>
                  <a:tcPr/>
                </a:tc>
                <a:tc>
                  <a:txBody>
                    <a:bodyPr/>
                    <a:lstStyle/>
                    <a:p>
                      <a:pPr algn="ctr"/>
                      <a:r>
                        <a:rPr lang="en-US" dirty="0"/>
                        <a:t>I wasn’t in control.</a:t>
                      </a:r>
                    </a:p>
                    <a:p>
                      <a:pPr algn="ctr"/>
                      <a:r>
                        <a:rPr lang="en-US" dirty="0"/>
                        <a:t>It wasn’t my fault.</a:t>
                      </a:r>
                    </a:p>
                  </a:txBody>
                  <a:tcPr/>
                </a:tc>
                <a:extLst>
                  <a:ext uri="{0D108BD9-81ED-4DB2-BD59-A6C34878D82A}">
                    <a16:rowId xmlns:a16="http://schemas.microsoft.com/office/drawing/2014/main" val="2966303563"/>
                  </a:ext>
                </a:extLst>
              </a:tr>
              <a:tr h="379757">
                <a:tc>
                  <a:txBody>
                    <a:bodyPr/>
                    <a:lstStyle/>
                    <a:p>
                      <a:pPr algn="ctr"/>
                      <a:r>
                        <a:rPr lang="en-US" b="1" dirty="0"/>
                        <a:t>Denial of Injury</a:t>
                      </a:r>
                    </a:p>
                  </a:txBody>
                  <a:tcPr/>
                </a:tc>
                <a:tc>
                  <a:txBody>
                    <a:bodyPr/>
                    <a:lstStyle/>
                    <a:p>
                      <a:pPr algn="ctr"/>
                      <a:r>
                        <a:rPr lang="en-US" dirty="0"/>
                        <a:t>It didn’t hurt anyone.</a:t>
                      </a:r>
                    </a:p>
                    <a:p>
                      <a:pPr algn="ctr"/>
                      <a:r>
                        <a:rPr lang="en-US" dirty="0"/>
                        <a:t>They won’t even notice</a:t>
                      </a:r>
                    </a:p>
                  </a:txBody>
                  <a:tcPr/>
                </a:tc>
                <a:extLst>
                  <a:ext uri="{0D108BD9-81ED-4DB2-BD59-A6C34878D82A}">
                    <a16:rowId xmlns:a16="http://schemas.microsoft.com/office/drawing/2014/main" val="1664249160"/>
                  </a:ext>
                </a:extLst>
              </a:tr>
              <a:tr h="379757">
                <a:tc>
                  <a:txBody>
                    <a:bodyPr/>
                    <a:lstStyle/>
                    <a:p>
                      <a:pPr algn="ctr"/>
                      <a:r>
                        <a:rPr lang="en-US" b="1" dirty="0"/>
                        <a:t>Denial of Victim</a:t>
                      </a:r>
                    </a:p>
                  </a:txBody>
                  <a:tcPr/>
                </a:tc>
                <a:tc>
                  <a:txBody>
                    <a:bodyPr/>
                    <a:lstStyle/>
                    <a:p>
                      <a:pPr algn="ctr"/>
                      <a:r>
                        <a:rPr lang="en-US" dirty="0"/>
                        <a:t>They/</a:t>
                      </a:r>
                      <a:r>
                        <a:rPr lang="en-US" dirty="0" err="1"/>
                        <a:t>He/She</a:t>
                      </a:r>
                      <a:r>
                        <a:rPr lang="en-US" dirty="0"/>
                        <a:t> deserved it.</a:t>
                      </a:r>
                    </a:p>
                  </a:txBody>
                  <a:tcPr/>
                </a:tc>
                <a:extLst>
                  <a:ext uri="{0D108BD9-81ED-4DB2-BD59-A6C34878D82A}">
                    <a16:rowId xmlns:a16="http://schemas.microsoft.com/office/drawing/2014/main" val="1706659158"/>
                  </a:ext>
                </a:extLst>
              </a:tr>
              <a:tr h="379757">
                <a:tc>
                  <a:txBody>
                    <a:bodyPr/>
                    <a:lstStyle/>
                    <a:p>
                      <a:pPr algn="ctr"/>
                      <a:r>
                        <a:rPr lang="en-US" b="1" dirty="0"/>
                        <a:t>Condemnation of Condemners</a:t>
                      </a:r>
                    </a:p>
                  </a:txBody>
                  <a:tcPr/>
                </a:tc>
                <a:tc>
                  <a:txBody>
                    <a:bodyPr/>
                    <a:lstStyle/>
                    <a:p>
                      <a:pPr algn="ctr"/>
                      <a:r>
                        <a:rPr lang="en-US" dirty="0"/>
                        <a:t>The police are corrupt.</a:t>
                      </a:r>
                    </a:p>
                    <a:p>
                      <a:pPr algn="ctr"/>
                      <a:r>
                        <a:rPr lang="en-US" dirty="0"/>
                        <a:t>The stores exploit their customers.</a:t>
                      </a:r>
                    </a:p>
                  </a:txBody>
                  <a:tcPr/>
                </a:tc>
                <a:extLst>
                  <a:ext uri="{0D108BD9-81ED-4DB2-BD59-A6C34878D82A}">
                    <a16:rowId xmlns:a16="http://schemas.microsoft.com/office/drawing/2014/main" val="540265836"/>
                  </a:ext>
                </a:extLst>
              </a:tr>
              <a:tr h="379757">
                <a:tc>
                  <a:txBody>
                    <a:bodyPr/>
                    <a:lstStyle/>
                    <a:p>
                      <a:pPr algn="ctr"/>
                      <a:r>
                        <a:rPr lang="en-US" b="1" dirty="0"/>
                        <a:t>Appeals to Higher Loyalties</a:t>
                      </a:r>
                    </a:p>
                  </a:txBody>
                  <a:tcPr/>
                </a:tc>
                <a:tc>
                  <a:txBody>
                    <a:bodyPr/>
                    <a:lstStyle/>
                    <a:p>
                      <a:pPr algn="ctr"/>
                      <a:r>
                        <a:rPr lang="en-US" dirty="0"/>
                        <a:t>I was just following orders.</a:t>
                      </a:r>
                    </a:p>
                    <a:p>
                      <a:pPr algn="ctr"/>
                      <a:r>
                        <a:rPr lang="en-US" dirty="0"/>
                        <a:t>I was doing God’s work.</a:t>
                      </a:r>
                    </a:p>
                  </a:txBody>
                  <a:tcPr/>
                </a:tc>
                <a:extLst>
                  <a:ext uri="{0D108BD9-81ED-4DB2-BD59-A6C34878D82A}">
                    <a16:rowId xmlns:a16="http://schemas.microsoft.com/office/drawing/2014/main" val="2277908533"/>
                  </a:ext>
                </a:extLst>
              </a:tr>
            </a:tbl>
          </a:graphicData>
        </a:graphic>
      </p:graphicFrame>
    </p:spTree>
    <p:extLst>
      <p:ext uri="{BB962C8B-B14F-4D97-AF65-F5344CB8AC3E}">
        <p14:creationId xmlns:p14="http://schemas.microsoft.com/office/powerpoint/2010/main" val="1551032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6D397-CD8F-4B94-99A5-E68104781DCA}"/>
              </a:ext>
            </a:extLst>
          </p:cNvPr>
          <p:cNvSpPr>
            <a:spLocks noGrp="1"/>
          </p:cNvSpPr>
          <p:nvPr>
            <p:ph type="title"/>
          </p:nvPr>
        </p:nvSpPr>
        <p:spPr>
          <a:xfrm>
            <a:off x="0" y="0"/>
            <a:ext cx="7543800" cy="1320800"/>
          </a:xfrm>
        </p:spPr>
        <p:txBody>
          <a:bodyPr/>
          <a:lstStyle/>
          <a:p>
            <a:r>
              <a:rPr lang="en-US" dirty="0"/>
              <a:t>General Strain Theory</a:t>
            </a:r>
          </a:p>
        </p:txBody>
      </p:sp>
      <p:sp>
        <p:nvSpPr>
          <p:cNvPr id="3" name="Content Placeholder 2">
            <a:extLst>
              <a:ext uri="{FF2B5EF4-FFF2-40B4-BE49-F238E27FC236}">
                <a16:creationId xmlns:a16="http://schemas.microsoft.com/office/drawing/2014/main" id="{C9CFADDD-EF0F-4D69-B7D5-848DA84DD934}"/>
              </a:ext>
            </a:extLst>
          </p:cNvPr>
          <p:cNvSpPr>
            <a:spLocks noGrp="1"/>
          </p:cNvSpPr>
          <p:nvPr>
            <p:ph idx="1"/>
          </p:nvPr>
        </p:nvSpPr>
        <p:spPr>
          <a:xfrm>
            <a:off x="76200" y="615027"/>
            <a:ext cx="8839200" cy="3880773"/>
          </a:xfrm>
        </p:spPr>
        <p:txBody>
          <a:bodyPr>
            <a:normAutofit/>
          </a:bodyPr>
          <a:lstStyle/>
          <a:p>
            <a:r>
              <a:rPr lang="en-US" dirty="0">
                <a:latin typeface="Arial" panose="020B0604020202020204" pitchFamily="34" charset="0"/>
                <a:cs typeface="Arial" panose="020B0604020202020204" pitchFamily="34" charset="0"/>
              </a:rPr>
              <a:t>Explains that when people experience strain, they may respond with crime in order to alleviate the strain and related emotions.</a:t>
            </a:r>
          </a:p>
          <a:p>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Strains</a:t>
            </a:r>
            <a:r>
              <a:rPr lang="en-US" dirty="0">
                <a:latin typeface="Arial" panose="020B0604020202020204" pitchFamily="34" charset="0"/>
                <a:cs typeface="Arial" panose="020B0604020202020204" pitchFamily="34" charset="0"/>
              </a:rPr>
              <a:t> are events and conditions that are disliked. </a:t>
            </a:r>
          </a:p>
          <a:p>
            <a:r>
              <a:rPr lang="en-US" dirty="0">
                <a:latin typeface="Arial" panose="020B0604020202020204" pitchFamily="34" charset="0"/>
                <a:cs typeface="Arial" panose="020B0604020202020204" pitchFamily="34" charset="0"/>
              </a:rPr>
              <a:t>Strains take two general forms:</a:t>
            </a:r>
          </a:p>
          <a:p>
            <a:pPr lvl="1"/>
            <a:r>
              <a:rPr lang="en-US" sz="1800" b="1" dirty="0">
                <a:latin typeface="Arial" panose="020B0604020202020204" pitchFamily="34" charset="0"/>
                <a:cs typeface="Arial" panose="020B0604020202020204" pitchFamily="34" charset="0"/>
              </a:rPr>
              <a:t>Objective strain </a:t>
            </a:r>
            <a:r>
              <a:rPr lang="en-US" sz="1800" dirty="0">
                <a:latin typeface="Arial" panose="020B0604020202020204" pitchFamily="34" charset="0"/>
                <a:cs typeface="Arial" panose="020B0604020202020204" pitchFamily="34" charset="0"/>
              </a:rPr>
              <a:t>is an event or condition that is disliked by most people. </a:t>
            </a:r>
          </a:p>
          <a:p>
            <a:pPr lvl="1"/>
            <a:r>
              <a:rPr lang="en-US" sz="1800" b="1" dirty="0">
                <a:latin typeface="Arial" panose="020B0604020202020204" pitchFamily="34" charset="0"/>
                <a:cs typeface="Arial" panose="020B0604020202020204" pitchFamily="34" charset="0"/>
              </a:rPr>
              <a:t>Subjective strain</a:t>
            </a:r>
            <a:r>
              <a:rPr lang="en-US" sz="1800" dirty="0">
                <a:latin typeface="Arial" panose="020B0604020202020204" pitchFamily="34" charset="0"/>
                <a:cs typeface="Arial" panose="020B0604020202020204" pitchFamily="34" charset="0"/>
              </a:rPr>
              <a:t>, is an event or condition that is disliked by the person experiencing it.  </a:t>
            </a:r>
            <a:r>
              <a:rPr lang="en-US" sz="1800" i="1" dirty="0">
                <a:latin typeface="Arial" panose="020B0604020202020204" pitchFamily="34" charset="0"/>
                <a:cs typeface="Arial" panose="020B0604020202020204" pitchFamily="34" charset="0"/>
              </a:rPr>
              <a:t>This is the stronger predictor of crime.</a:t>
            </a:r>
          </a:p>
        </p:txBody>
      </p:sp>
      <p:sp>
        <p:nvSpPr>
          <p:cNvPr id="4" name="Slide Number Placeholder 3">
            <a:extLst>
              <a:ext uri="{FF2B5EF4-FFF2-40B4-BE49-F238E27FC236}">
                <a16:creationId xmlns:a16="http://schemas.microsoft.com/office/drawing/2014/main" id="{B8EDF37D-15BC-4734-905B-071EA843E2ED}"/>
              </a:ext>
            </a:extLst>
          </p:cNvPr>
          <p:cNvSpPr>
            <a:spLocks noGrp="1"/>
          </p:cNvSpPr>
          <p:nvPr>
            <p:ph type="sldNum" sz="quarter" idx="12"/>
          </p:nvPr>
        </p:nvSpPr>
        <p:spPr/>
        <p:txBody>
          <a:bodyPr/>
          <a:lstStyle/>
          <a:p>
            <a:fld id="{BD5AEB79-F3DA-4CAA-BA25-7EA8AB9A9E1E}" type="slidenum">
              <a:rPr lang="en-US" smtClean="0"/>
              <a:t>8</a:t>
            </a:fld>
            <a:endParaRPr lang="en-US"/>
          </a:p>
        </p:txBody>
      </p:sp>
      <p:sp>
        <p:nvSpPr>
          <p:cNvPr id="5" name="Content Placeholder 2">
            <a:extLst>
              <a:ext uri="{FF2B5EF4-FFF2-40B4-BE49-F238E27FC236}">
                <a16:creationId xmlns:a16="http://schemas.microsoft.com/office/drawing/2014/main" id="{9815E339-068C-490F-BBC2-8232FA8D177C}"/>
              </a:ext>
            </a:extLst>
          </p:cNvPr>
          <p:cNvSpPr txBox="1">
            <a:spLocks/>
          </p:cNvSpPr>
          <p:nvPr/>
        </p:nvSpPr>
        <p:spPr>
          <a:xfrm>
            <a:off x="76200" y="3205827"/>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Of these two types of strain, there tend to be three forms the strain comes in: </a:t>
            </a:r>
          </a:p>
          <a:p>
            <a:pPr marL="914400" lvl="1" indent="-514350">
              <a:buFont typeface="+mj-lt"/>
              <a:buAutoNum type="arabicPeriod"/>
            </a:pPr>
            <a:r>
              <a:rPr lang="en-US" sz="1800" dirty="0" smtClean="0">
                <a:latin typeface="Arial" panose="020B0604020202020204" pitchFamily="34" charset="0"/>
                <a:cs typeface="Arial" panose="020B0604020202020204" pitchFamily="34" charset="0"/>
              </a:rPr>
              <a:t>Losing something of value.</a:t>
            </a:r>
          </a:p>
          <a:p>
            <a:pPr marL="914400" lvl="1" indent="-514350">
              <a:buFont typeface="+mj-lt"/>
              <a:buAutoNum type="arabicPeriod"/>
            </a:pPr>
            <a:r>
              <a:rPr lang="en-US" sz="1800" dirty="0" smtClean="0">
                <a:latin typeface="Arial" panose="020B0604020202020204" pitchFamily="34" charset="0"/>
                <a:cs typeface="Arial" panose="020B0604020202020204" pitchFamily="34" charset="0"/>
              </a:rPr>
              <a:t>Being treated in an adverse or negative way by others.</a:t>
            </a:r>
          </a:p>
          <a:p>
            <a:pPr marL="914400" lvl="1" indent="-514350">
              <a:buFont typeface="+mj-lt"/>
              <a:buAutoNum type="arabicPeriod"/>
            </a:pPr>
            <a:r>
              <a:rPr lang="en-US" sz="1800" dirty="0" smtClean="0">
                <a:latin typeface="Arial" panose="020B0604020202020204" pitchFamily="34" charset="0"/>
                <a:cs typeface="Arial" panose="020B0604020202020204" pitchFamily="34" charset="0"/>
              </a:rPr>
              <a:t>Not being able to achieve one’s goals.</a:t>
            </a:r>
          </a:p>
          <a:p>
            <a:r>
              <a:rPr lang="en-US" dirty="0" smtClean="0">
                <a:latin typeface="Arial" panose="020B0604020202020204" pitchFamily="34" charset="0"/>
                <a:cs typeface="Arial" panose="020B0604020202020204" pitchFamily="34" charset="0"/>
              </a:rPr>
              <a:t>Negative emotions create pressure for corrective action, and crime is one form of corrective action.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950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A3B20-A642-4260-BF80-643FE92F76AC}"/>
              </a:ext>
            </a:extLst>
          </p:cNvPr>
          <p:cNvSpPr>
            <a:spLocks noGrp="1"/>
          </p:cNvSpPr>
          <p:nvPr>
            <p:ph type="title"/>
          </p:nvPr>
        </p:nvSpPr>
        <p:spPr>
          <a:xfrm>
            <a:off x="0" y="0"/>
            <a:ext cx="6347713" cy="1320800"/>
          </a:xfrm>
        </p:spPr>
        <p:txBody>
          <a:bodyPr/>
          <a:lstStyle/>
          <a:p>
            <a:r>
              <a:rPr lang="en-US" dirty="0"/>
              <a:t>General Strain Theory</a:t>
            </a:r>
          </a:p>
        </p:txBody>
      </p:sp>
      <p:sp>
        <p:nvSpPr>
          <p:cNvPr id="3" name="Content Placeholder 2">
            <a:extLst>
              <a:ext uri="{FF2B5EF4-FFF2-40B4-BE49-F238E27FC236}">
                <a16:creationId xmlns:a16="http://schemas.microsoft.com/office/drawing/2014/main" id="{EA2A183E-2E68-43A0-B4A5-E8D861A5433D}"/>
              </a:ext>
            </a:extLst>
          </p:cNvPr>
          <p:cNvSpPr>
            <a:spLocks noGrp="1"/>
          </p:cNvSpPr>
          <p:nvPr>
            <p:ph idx="1"/>
          </p:nvPr>
        </p:nvSpPr>
        <p:spPr>
          <a:xfrm>
            <a:off x="152400" y="685800"/>
            <a:ext cx="8763000" cy="3880773"/>
          </a:xfrm>
        </p:spPr>
        <p:txBody>
          <a:bodyPr>
            <a:normAutofit/>
          </a:bodyPr>
          <a:lstStyle/>
          <a:p>
            <a:r>
              <a:rPr lang="en-US" dirty="0">
                <a:latin typeface="Arial" panose="020B0604020202020204" pitchFamily="34" charset="0"/>
                <a:cs typeface="Arial" panose="020B0604020202020204" pitchFamily="34" charset="0"/>
              </a:rPr>
              <a:t>Several suggestions for how to limit crimes, including theft:</a:t>
            </a:r>
          </a:p>
          <a:p>
            <a:pPr lvl="1"/>
            <a:r>
              <a:rPr lang="en-US" sz="1800" dirty="0">
                <a:latin typeface="Arial" panose="020B0604020202020204" pitchFamily="34" charset="0"/>
                <a:cs typeface="Arial" panose="020B0604020202020204" pitchFamily="34" charset="0"/>
              </a:rPr>
              <a:t>Equipping individuals with the traits and skills to avoid strains conducive to crime. </a:t>
            </a:r>
          </a:p>
          <a:p>
            <a:pPr lvl="1"/>
            <a:r>
              <a:rPr lang="en-US" sz="1800" dirty="0">
                <a:latin typeface="Arial" panose="020B0604020202020204" pitchFamily="34" charset="0"/>
                <a:cs typeface="Arial" panose="020B0604020202020204" pitchFamily="34" charset="0"/>
              </a:rPr>
              <a:t>Increasing social support.</a:t>
            </a:r>
          </a:p>
          <a:p>
            <a:pPr lvl="1"/>
            <a:r>
              <a:rPr lang="en-US" sz="1800" dirty="0">
                <a:latin typeface="Arial" panose="020B0604020202020204" pitchFamily="34" charset="0"/>
                <a:cs typeface="Arial" panose="020B0604020202020204" pitchFamily="34" charset="0"/>
              </a:rPr>
              <a:t>Increasing social control.</a:t>
            </a:r>
          </a:p>
          <a:p>
            <a:pPr lvl="1"/>
            <a:r>
              <a:rPr lang="en-US" sz="1800" dirty="0">
                <a:latin typeface="Arial" panose="020B0604020202020204" pitchFamily="34" charset="0"/>
                <a:cs typeface="Arial" panose="020B0604020202020204" pitchFamily="34" charset="0"/>
              </a:rPr>
              <a:t>Reducing exposure to situations conducive to crime.  </a:t>
            </a:r>
          </a:p>
          <a:p>
            <a:r>
              <a:rPr lang="en-US" dirty="0">
                <a:latin typeface="Arial" panose="020B0604020202020204" pitchFamily="34" charset="0"/>
                <a:cs typeface="Arial" panose="020B0604020202020204" pitchFamily="34" charset="0"/>
              </a:rPr>
              <a:t> Lastly, through various forms of target hardening you can remove the opportunity for strain to lead to crime in your workplace.</a:t>
            </a: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306467C-C282-4A38-A91C-5EC5C05D8CFB}"/>
              </a:ext>
            </a:extLst>
          </p:cNvPr>
          <p:cNvSpPr>
            <a:spLocks noGrp="1"/>
          </p:cNvSpPr>
          <p:nvPr>
            <p:ph type="sldNum" sz="quarter" idx="12"/>
          </p:nvPr>
        </p:nvSpPr>
        <p:spPr/>
        <p:txBody>
          <a:bodyPr/>
          <a:lstStyle/>
          <a:p>
            <a:fld id="{BD5AEB79-F3DA-4CAA-BA25-7EA8AB9A9E1E}" type="slidenum">
              <a:rPr lang="en-US" smtClean="0"/>
              <a:t>9</a:t>
            </a:fld>
            <a:endParaRPr lang="en-US"/>
          </a:p>
        </p:txBody>
      </p:sp>
    </p:spTree>
    <p:extLst>
      <p:ext uri="{BB962C8B-B14F-4D97-AF65-F5344CB8AC3E}">
        <p14:creationId xmlns:p14="http://schemas.microsoft.com/office/powerpoint/2010/main" val="18518821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681</TotalTime>
  <Words>1561</Words>
  <Application>Microsoft Office PowerPoint</Application>
  <PresentationFormat>On-screen Show (4:3)</PresentationFormat>
  <Paragraphs>158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Trebuchet MS</vt:lpstr>
      <vt:lpstr>Wingdings 3</vt:lpstr>
      <vt:lpstr>Facet</vt:lpstr>
      <vt:lpstr>PowerPoint Presentation</vt:lpstr>
      <vt:lpstr>Purpose</vt:lpstr>
      <vt:lpstr>Theories of Workplace Crime</vt:lpstr>
      <vt:lpstr>General Deterrence Theory</vt:lpstr>
      <vt:lpstr>Routine Activity Theory</vt:lpstr>
      <vt:lpstr>Social Learning Theory</vt:lpstr>
      <vt:lpstr>Techniques of Neutralization</vt:lpstr>
      <vt:lpstr>General Strain Theory</vt:lpstr>
      <vt:lpstr>General Strain Theory</vt:lpstr>
      <vt:lpstr>Theft Prevention</vt:lpstr>
      <vt:lpstr>WAECUP</vt:lpstr>
      <vt:lpstr>Employee Dishonesty</vt:lpstr>
      <vt:lpstr>Theft Prevention</vt:lpstr>
      <vt:lpstr>Theft Prevention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Joy,Sumy</dc:creator>
  <cp:lastModifiedBy>Dilip Rao</cp:lastModifiedBy>
  <cp:revision>78</cp:revision>
  <dcterms:created xsi:type="dcterms:W3CDTF">2015-01-28T20:48:59Z</dcterms:created>
  <dcterms:modified xsi:type="dcterms:W3CDTF">2023-03-13T09:19:04Z</dcterms:modified>
</cp:coreProperties>
</file>