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307" r:id="rId2"/>
    <p:sldId id="323" r:id="rId3"/>
    <p:sldId id="327" r:id="rId4"/>
    <p:sldId id="325" r:id="rId5"/>
    <p:sldId id="328" r:id="rId6"/>
    <p:sldId id="329" r:id="rId7"/>
    <p:sldId id="330" r:id="rId8"/>
    <p:sldId id="332" r:id="rId9"/>
    <p:sldId id="333" r:id="rId10"/>
    <p:sldId id="31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3</a:t>
            </a:fld>
            <a:endParaRPr lang="en-US"/>
          </a:p>
        </p:txBody>
      </p:sp>
    </p:spTree>
    <p:extLst>
      <p:ext uri="{BB962C8B-B14F-4D97-AF65-F5344CB8AC3E}">
        <p14:creationId xmlns:p14="http://schemas.microsoft.com/office/powerpoint/2010/main" val="395168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1582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8411007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52482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5419702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109910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8925513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484580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9862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5261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3883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0117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6504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40040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95443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27885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0142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7867335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867400"/>
            <a:ext cx="6400800" cy="1752600"/>
          </a:xfrm>
        </p:spPr>
        <p:txBody>
          <a:bodyPr>
            <a:normAutofit/>
          </a:bodyPr>
          <a:lstStyle/>
          <a:p>
            <a:r>
              <a:rPr lang="en-US" sz="2800" b="1" dirty="0"/>
              <a:t>Chapter </a:t>
            </a:r>
            <a:r>
              <a:rPr lang="en-US" sz="2800" b="1" dirty="0" smtClean="0"/>
              <a:t>28 – IFPO - CPO</a:t>
            </a:r>
            <a:endParaRPr lang="en-US" sz="2800" b="1" dirty="0"/>
          </a:p>
          <a:p>
            <a:r>
              <a:rPr lang="en-US" sz="2800" dirty="0"/>
              <a:t>Espionage – A Primer</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CC3-6117-4688-92AF-2E946964684A}"/>
              </a:ext>
            </a:extLst>
          </p:cNvPr>
          <p:cNvSpPr>
            <a:spLocks noGrp="1"/>
          </p:cNvSpPr>
          <p:nvPr>
            <p:ph type="title"/>
          </p:nvPr>
        </p:nvSpPr>
        <p:spPr>
          <a:xfrm>
            <a:off x="1" y="0"/>
            <a:ext cx="7924800" cy="1320800"/>
          </a:xfrm>
        </p:spPr>
        <p:txBody>
          <a:bodyPr>
            <a:normAutofit/>
          </a:bodyPr>
          <a:lstStyle/>
          <a:p>
            <a:r>
              <a:rPr lang="en-US" dirty="0"/>
              <a:t>Security Against Espionage in the 21</a:t>
            </a:r>
            <a:r>
              <a:rPr lang="en-US" baseline="30000" dirty="0"/>
              <a:t>st</a:t>
            </a:r>
            <a:r>
              <a:rPr lang="en-US" dirty="0"/>
              <a:t> Century</a:t>
            </a:r>
          </a:p>
        </p:txBody>
      </p:sp>
      <p:sp>
        <p:nvSpPr>
          <p:cNvPr id="3" name="Content Placeholder 2">
            <a:extLst>
              <a:ext uri="{FF2B5EF4-FFF2-40B4-BE49-F238E27FC236}">
                <a16:creationId xmlns:a16="http://schemas.microsoft.com/office/drawing/2014/main" id="{711ADA45-89A1-47DB-A9E7-86881E8177A3}"/>
              </a:ext>
            </a:extLst>
          </p:cNvPr>
          <p:cNvSpPr>
            <a:spLocks noGrp="1"/>
          </p:cNvSpPr>
          <p:nvPr>
            <p:ph idx="1"/>
          </p:nvPr>
        </p:nvSpPr>
        <p:spPr>
          <a:xfrm>
            <a:off x="152400" y="1143000"/>
            <a:ext cx="8839200" cy="3880773"/>
          </a:xfrm>
        </p:spPr>
        <p:txBody>
          <a:bodyPr>
            <a:normAutofit/>
          </a:bodyPr>
          <a:lstStyle/>
          <a:p>
            <a:r>
              <a:rPr lang="en-US" sz="1600" dirty="0">
                <a:latin typeface="Arial" panose="020B0604020202020204" pitchFamily="34" charset="0"/>
                <a:cs typeface="Arial" panose="020B0604020202020204" pitchFamily="34" charset="0"/>
              </a:rPr>
              <a:t>Some methods can only be detected by IT professionals:</a:t>
            </a:r>
          </a:p>
          <a:p>
            <a:pPr lvl="1"/>
            <a:r>
              <a:rPr lang="en-US" dirty="0">
                <a:latin typeface="Arial" panose="020B0604020202020204" pitchFamily="34" charset="0"/>
                <a:cs typeface="Arial" panose="020B0604020202020204" pitchFamily="34" charset="0"/>
              </a:rPr>
              <a:t>The introduction of an unauthorized thumb drive onto the company network or the attempted accessing of restricted files.</a:t>
            </a:r>
          </a:p>
          <a:p>
            <a:r>
              <a:rPr lang="en-US" sz="1600" dirty="0">
                <a:latin typeface="Arial" panose="020B0604020202020204" pitchFamily="34" charset="0"/>
                <a:cs typeface="Arial" panose="020B0604020202020204" pitchFamily="34" charset="0"/>
              </a:rPr>
              <a:t>Cultivating of relationships: </a:t>
            </a:r>
          </a:p>
          <a:p>
            <a:pPr lvl="1"/>
            <a:r>
              <a:rPr lang="en-US" dirty="0">
                <a:latin typeface="Arial" panose="020B0604020202020204" pitchFamily="34" charset="0"/>
                <a:cs typeface="Arial" panose="020B0604020202020204" pitchFamily="34" charset="0"/>
              </a:rPr>
              <a:t>Corporate IT department, </a:t>
            </a:r>
          </a:p>
          <a:p>
            <a:pPr lvl="1"/>
            <a:r>
              <a:rPr lang="en-US" dirty="0">
                <a:latin typeface="Arial" panose="020B0604020202020204" pitchFamily="34" charset="0"/>
                <a:cs typeface="Arial" panose="020B0604020202020204" pitchFamily="34" charset="0"/>
              </a:rPr>
              <a:t>Corporate HR department</a:t>
            </a:r>
          </a:p>
          <a:p>
            <a:pPr lvl="1"/>
            <a:r>
              <a:rPr lang="en-US" dirty="0">
                <a:latin typeface="Arial" panose="020B0604020202020204" pitchFamily="34" charset="0"/>
                <a:cs typeface="Arial" panose="020B0604020202020204" pitchFamily="34" charset="0"/>
              </a:rPr>
              <a:t>Law enforcement agencies </a:t>
            </a:r>
          </a:p>
        </p:txBody>
      </p:sp>
      <p:sp>
        <p:nvSpPr>
          <p:cNvPr id="4" name="Slide Number Placeholder 3">
            <a:extLst>
              <a:ext uri="{FF2B5EF4-FFF2-40B4-BE49-F238E27FC236}">
                <a16:creationId xmlns:a16="http://schemas.microsoft.com/office/drawing/2014/main" id="{D1999E87-FFF1-4335-B7A3-05625EA9C73A}"/>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6" name="Content Placeholder 2">
            <a:extLst>
              <a:ext uri="{FF2B5EF4-FFF2-40B4-BE49-F238E27FC236}">
                <a16:creationId xmlns:a16="http://schemas.microsoft.com/office/drawing/2014/main" id="{E02E115A-639C-4FB3-89F5-743B0FD3F662}"/>
              </a:ext>
            </a:extLst>
          </p:cNvPr>
          <p:cNvSpPr txBox="1">
            <a:spLocks/>
          </p:cNvSpPr>
          <p:nvPr/>
        </p:nvSpPr>
        <p:spPr>
          <a:xfrm>
            <a:off x="152400" y="3657600"/>
            <a:ext cx="88392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Use of tactics such as “red teaming” or conducting penetration exercises:</a:t>
            </a:r>
          </a:p>
          <a:p>
            <a:pPr lvl="1"/>
            <a:r>
              <a:rPr lang="en-US" dirty="0" smtClean="0">
                <a:latin typeface="Arial" panose="020B0604020202020204" pitchFamily="34" charset="0"/>
                <a:cs typeface="Arial" panose="020B0604020202020204" pitchFamily="34" charset="0"/>
              </a:rPr>
              <a:t>Security professionals deliberately try to penetrate an organization in order to identify weaknesses.</a:t>
            </a:r>
          </a:p>
          <a:p>
            <a:r>
              <a:rPr lang="en-US" sz="1600" dirty="0" smtClean="0">
                <a:latin typeface="Arial" panose="020B0604020202020204" pitchFamily="34" charset="0"/>
                <a:cs typeface="Arial" panose="020B0604020202020204" pitchFamily="34" charset="0"/>
              </a:rPr>
              <a:t>Security awareness:</a:t>
            </a:r>
          </a:p>
          <a:p>
            <a:pPr lvl="1"/>
            <a:r>
              <a:rPr lang="en-US" dirty="0" smtClean="0">
                <a:latin typeface="Arial" panose="020B0604020202020204" pitchFamily="34" charset="0"/>
                <a:cs typeface="Arial" panose="020B0604020202020204" pitchFamily="34" charset="0"/>
              </a:rPr>
              <a:t>Company employees will supplement good security practices if they understand why they need to do something.</a:t>
            </a:r>
          </a:p>
          <a:p>
            <a:pPr lvl="1"/>
            <a:r>
              <a:rPr lang="en-US" dirty="0" smtClean="0">
                <a:latin typeface="Arial" panose="020B0604020202020204" pitchFamily="34" charset="0"/>
                <a:cs typeface="Arial" panose="020B0604020202020204" pitchFamily="34" charset="0"/>
              </a:rPr>
              <a:t>Security professionals can support that by making periodic presentations to the employees. </a:t>
            </a:r>
          </a:p>
          <a:p>
            <a:pPr lvl="1"/>
            <a:r>
              <a:rPr lang="en-US" dirty="0" smtClean="0">
                <a:latin typeface="Arial" panose="020B0604020202020204" pitchFamily="34" charset="0"/>
                <a:cs typeface="Arial" panose="020B0604020202020204" pitchFamily="34" charset="0"/>
              </a:rPr>
              <a:t>If presentations can include the corporate IT department or law enforcement, that will have additional impact.</a:t>
            </a: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97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0" y="609600"/>
            <a:ext cx="8991600" cy="3880773"/>
          </a:xfrm>
        </p:spPr>
        <p:txBody>
          <a:bodyPr/>
          <a:lstStyle/>
          <a:p>
            <a:r>
              <a:rPr lang="en-US" dirty="0">
                <a:latin typeface="Arial" panose="020B0604020202020204" pitchFamily="34" charset="0"/>
                <a:cs typeface="Arial" panose="020B0604020202020204" pitchFamily="34" charset="0"/>
              </a:rPr>
              <a:t>As information becomes more portable, it also becomes easier to corrupt, delete or steal.  Organizations must be aware that adversaries will take advantage of any vulnerability in their systems.  Security professionals are the front-line of the protection of organizational information; thus, must be familiar with methods used by adversaries to access proprietary information. </a:t>
            </a: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423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2F8F-D202-4424-9925-DD9418E9BD62}"/>
              </a:ext>
            </a:extLst>
          </p:cNvPr>
          <p:cNvSpPr>
            <a:spLocks noGrp="1"/>
          </p:cNvSpPr>
          <p:nvPr>
            <p:ph type="title"/>
          </p:nvPr>
        </p:nvSpPr>
        <p:spPr>
          <a:xfrm>
            <a:off x="0" y="0"/>
            <a:ext cx="6347713" cy="1320800"/>
          </a:xfrm>
        </p:spPr>
        <p:txBody>
          <a:bodyPr/>
          <a:lstStyle/>
          <a:p>
            <a:r>
              <a:rPr lang="en-US" dirty="0"/>
              <a:t>Espionage</a:t>
            </a:r>
          </a:p>
        </p:txBody>
      </p:sp>
      <p:sp>
        <p:nvSpPr>
          <p:cNvPr id="3" name="Content Placeholder 2">
            <a:extLst>
              <a:ext uri="{FF2B5EF4-FFF2-40B4-BE49-F238E27FC236}">
                <a16:creationId xmlns:a16="http://schemas.microsoft.com/office/drawing/2014/main" id="{6BD2CC0F-D09C-447D-B0C7-23E8630B9929}"/>
              </a:ext>
            </a:extLst>
          </p:cNvPr>
          <p:cNvSpPr>
            <a:spLocks noGrp="1"/>
          </p:cNvSpPr>
          <p:nvPr>
            <p:ph idx="1"/>
          </p:nvPr>
        </p:nvSpPr>
        <p:spPr>
          <a:xfrm>
            <a:off x="0" y="685800"/>
            <a:ext cx="8991600" cy="3880773"/>
          </a:xfrm>
        </p:spPr>
        <p:txBody>
          <a:bodyPr>
            <a:normAutofit/>
          </a:bodyPr>
          <a:lstStyle/>
          <a:p>
            <a:r>
              <a:rPr lang="en-US" dirty="0">
                <a:latin typeface="Arial" panose="020B0604020202020204" pitchFamily="34" charset="0"/>
                <a:cs typeface="Arial" panose="020B0604020202020204" pitchFamily="34" charset="0"/>
              </a:rPr>
              <a:t>Espionage, in essence, is stealing secrets.</a:t>
            </a:r>
          </a:p>
          <a:p>
            <a:r>
              <a:rPr lang="en-US" dirty="0">
                <a:latin typeface="Arial" panose="020B0604020202020204" pitchFamily="34" charset="0"/>
                <a:cs typeface="Arial" panose="020B0604020202020204" pitchFamily="34" charset="0"/>
              </a:rPr>
              <a:t>Secrets can be found in many forms such as:</a:t>
            </a:r>
          </a:p>
          <a:p>
            <a:pPr lvl="1"/>
            <a:r>
              <a:rPr lang="en-US" sz="1800" dirty="0">
                <a:latin typeface="Arial" panose="020B0604020202020204" pitchFamily="34" charset="0"/>
                <a:cs typeface="Arial" panose="020B0604020202020204" pitchFamily="34" charset="0"/>
              </a:rPr>
              <a:t>Documents</a:t>
            </a:r>
          </a:p>
          <a:p>
            <a:pPr lvl="1"/>
            <a:r>
              <a:rPr lang="en-US" sz="1800" dirty="0">
                <a:latin typeface="Arial" panose="020B0604020202020204" pitchFamily="34" charset="0"/>
                <a:cs typeface="Arial" panose="020B0604020202020204" pitchFamily="34" charset="0"/>
              </a:rPr>
              <a:t>E-mails</a:t>
            </a:r>
          </a:p>
          <a:p>
            <a:pPr lvl="1"/>
            <a:r>
              <a:rPr lang="en-US" sz="1800" dirty="0">
                <a:latin typeface="Arial" panose="020B0604020202020204" pitchFamily="34" charset="0"/>
                <a:cs typeface="Arial" panose="020B0604020202020204" pitchFamily="34" charset="0"/>
              </a:rPr>
              <a:t>Recorded conversations</a:t>
            </a:r>
          </a:p>
          <a:p>
            <a:pPr lvl="1"/>
            <a:r>
              <a:rPr lang="en-US" sz="1800" dirty="0">
                <a:latin typeface="Arial" panose="020B0604020202020204" pitchFamily="34" charset="0"/>
                <a:cs typeface="Arial" panose="020B0604020202020204" pitchFamily="34" charset="0"/>
              </a:rPr>
              <a:t>Telephone calls</a:t>
            </a:r>
          </a:p>
          <a:p>
            <a:pPr lvl="1"/>
            <a:r>
              <a:rPr lang="en-US" sz="1800" dirty="0">
                <a:latin typeface="Arial" panose="020B0604020202020204" pitchFamily="34" charset="0"/>
                <a:cs typeface="Arial" panose="020B0604020202020204" pitchFamily="34" charset="0"/>
              </a:rPr>
              <a:t>Text messages</a:t>
            </a:r>
          </a:p>
          <a:p>
            <a:r>
              <a:rPr lang="en-US" dirty="0">
                <a:latin typeface="Arial" panose="020B0604020202020204" pitchFamily="34" charset="0"/>
                <a:cs typeface="Arial" panose="020B0604020202020204" pitchFamily="34" charset="0"/>
              </a:rPr>
              <a:t>Secrets must be protected</a:t>
            </a:r>
          </a:p>
        </p:txBody>
      </p:sp>
      <p:sp>
        <p:nvSpPr>
          <p:cNvPr id="4" name="Slide Number Placeholder 3">
            <a:extLst>
              <a:ext uri="{FF2B5EF4-FFF2-40B4-BE49-F238E27FC236}">
                <a16:creationId xmlns:a16="http://schemas.microsoft.com/office/drawing/2014/main" id="{9C1A66A4-D456-42F3-BBB6-7A9D6C55BCE2}"/>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5755790C-8163-4678-8F79-2D7D4875A2AB}"/>
              </a:ext>
            </a:extLst>
          </p:cNvPr>
          <p:cNvSpPr txBox="1">
            <a:spLocks/>
          </p:cNvSpPr>
          <p:nvPr/>
        </p:nvSpPr>
        <p:spPr>
          <a:xfrm>
            <a:off x="0" y="3891627"/>
            <a:ext cx="8991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Sabotage is a form of espionage.</a:t>
            </a:r>
          </a:p>
          <a:p>
            <a:r>
              <a:rPr lang="en-US" dirty="0" smtClean="0">
                <a:latin typeface="Arial" panose="020B0604020202020204" pitchFamily="34" charset="0"/>
                <a:cs typeface="Arial" panose="020B0604020202020204" pitchFamily="34" charset="0"/>
              </a:rPr>
              <a:t>Sabotage occurs when an individual takes an action that interferes with normal business or government operations.</a:t>
            </a:r>
          </a:p>
          <a:p>
            <a:r>
              <a:rPr lang="en-US" dirty="0" smtClean="0">
                <a:latin typeface="Arial" panose="020B0604020202020204" pitchFamily="34" charset="0"/>
                <a:cs typeface="Arial" panose="020B0604020202020204" pitchFamily="34" charset="0"/>
              </a:rPr>
              <a:t>Being able to commit sabotage requires many of the same elements that committing espionage requires—particularly opportunity or access to items or systems that can be sabotaged.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5054-991C-49BB-9663-595D8AEAF78D}"/>
              </a:ext>
            </a:extLst>
          </p:cNvPr>
          <p:cNvSpPr>
            <a:spLocks noGrp="1"/>
          </p:cNvSpPr>
          <p:nvPr>
            <p:ph type="title"/>
          </p:nvPr>
        </p:nvSpPr>
        <p:spPr>
          <a:xfrm>
            <a:off x="0" y="0"/>
            <a:ext cx="6347713" cy="1320800"/>
          </a:xfrm>
        </p:spPr>
        <p:txBody>
          <a:bodyPr/>
          <a:lstStyle/>
          <a:p>
            <a:r>
              <a:rPr lang="en-US" dirty="0"/>
              <a:t>How is Espionage Conducted?</a:t>
            </a:r>
          </a:p>
        </p:txBody>
      </p:sp>
      <p:sp>
        <p:nvSpPr>
          <p:cNvPr id="3" name="Content Placeholder 2">
            <a:extLst>
              <a:ext uri="{FF2B5EF4-FFF2-40B4-BE49-F238E27FC236}">
                <a16:creationId xmlns:a16="http://schemas.microsoft.com/office/drawing/2014/main" id="{EBDC4DB4-42FA-4300-AB32-F225E4272C4D}"/>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The practices involved in committing espionage is referred to as </a:t>
            </a:r>
            <a:r>
              <a:rPr lang="en-US" i="1" dirty="0">
                <a:latin typeface="Arial" panose="020B0604020202020204" pitchFamily="34" charset="0"/>
                <a:cs typeface="Arial" panose="020B0604020202020204" pitchFamily="34" charset="0"/>
              </a:rPr>
              <a:t>tradecraft.</a:t>
            </a:r>
          </a:p>
          <a:p>
            <a:r>
              <a:rPr lang="en-US" dirty="0">
                <a:latin typeface="Arial" panose="020B0604020202020204" pitchFamily="34" charset="0"/>
                <a:cs typeface="Arial" panose="020B0604020202020204" pitchFamily="34" charset="0"/>
              </a:rPr>
              <a:t>In the days before computers, information had to be memorized and transmitted verbally, written down, or transmitted via a communication device.</a:t>
            </a:r>
          </a:p>
          <a:p>
            <a:r>
              <a:rPr lang="en-US" dirty="0">
                <a:latin typeface="Arial" panose="020B0604020202020204" pitchFamily="34" charset="0"/>
                <a:cs typeface="Arial" panose="020B0604020202020204" pitchFamily="34" charset="0"/>
              </a:rPr>
              <a:t> To protect information, governments devised codes to deter eavesdroppers from intercepting it. The discipline that evolved from this practice is referred to as </a:t>
            </a:r>
            <a:r>
              <a:rPr lang="en-US" i="1" dirty="0">
                <a:latin typeface="Arial" panose="020B0604020202020204" pitchFamily="34" charset="0"/>
                <a:cs typeface="Arial" panose="020B0604020202020204" pitchFamily="34" charset="0"/>
              </a:rPr>
              <a:t>cryptography</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1A681A3-3283-453D-AD42-D1D45CE1E15E}"/>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CEFF8ED-436D-4C70-9885-BA0A505B164F}"/>
              </a:ext>
            </a:extLst>
          </p:cNvPr>
          <p:cNvSpPr txBox="1">
            <a:spLocks/>
          </p:cNvSpPr>
          <p:nvPr/>
        </p:nvSpPr>
        <p:spPr>
          <a:xfrm>
            <a:off x="152400" y="27432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One of the simplest ways, and riskiest, is to pass information from person to person via a handoff:</a:t>
            </a:r>
          </a:p>
          <a:p>
            <a:pPr lvl="1"/>
            <a:r>
              <a:rPr lang="en-US" sz="1800" dirty="0" smtClean="0">
                <a:latin typeface="Arial" panose="020B0604020202020204" pitchFamily="34" charset="0"/>
                <a:cs typeface="Arial" panose="020B0604020202020204" pitchFamily="34" charset="0"/>
              </a:rPr>
              <a:t>Microfilm, thumb drives, CD’s, etc.</a:t>
            </a:r>
          </a:p>
          <a:p>
            <a:r>
              <a:rPr lang="en-US" dirty="0" smtClean="0">
                <a:latin typeface="Arial" panose="020B0604020202020204" pitchFamily="34" charset="0"/>
                <a:cs typeface="Arial" panose="020B0604020202020204" pitchFamily="34" charset="0"/>
              </a:rPr>
              <a:t>Another method to pass information is by using a “dead drop.” </a:t>
            </a:r>
          </a:p>
          <a:p>
            <a:pPr lvl="1"/>
            <a:r>
              <a:rPr lang="en-US" sz="1800" dirty="0" smtClean="0">
                <a:latin typeface="Arial" panose="020B0604020202020204" pitchFamily="34" charset="0"/>
                <a:cs typeface="Arial" panose="020B0604020202020204" pitchFamily="34" charset="0"/>
              </a:rPr>
              <a:t>Occurs when one party leaves an item or package in a prearranged place that is retrieved by another party.</a:t>
            </a:r>
          </a:p>
          <a:p>
            <a:r>
              <a:rPr lang="en-US" dirty="0" smtClean="0">
                <a:latin typeface="Arial" panose="020B0604020202020204" pitchFamily="34" charset="0"/>
                <a:cs typeface="Arial" panose="020B0604020202020204" pitchFamily="34" charset="0"/>
              </a:rPr>
              <a:t>Tapping phone line, electronic bugs, microphones</a:t>
            </a:r>
          </a:p>
          <a:p>
            <a:r>
              <a:rPr lang="en-US" dirty="0" smtClean="0">
                <a:latin typeface="Arial" panose="020B0604020202020204" pitchFamily="34" charset="0"/>
                <a:cs typeface="Arial" panose="020B0604020202020204" pitchFamily="34" charset="0"/>
              </a:rPr>
              <a:t>Use of cell phones to record or photograph secrets.</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20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7716-A9E1-4E70-BA5D-A47EE54DC222}"/>
              </a:ext>
            </a:extLst>
          </p:cNvPr>
          <p:cNvSpPr>
            <a:spLocks noGrp="1"/>
          </p:cNvSpPr>
          <p:nvPr>
            <p:ph type="title"/>
          </p:nvPr>
        </p:nvSpPr>
        <p:spPr>
          <a:xfrm>
            <a:off x="0" y="0"/>
            <a:ext cx="6347713" cy="1320800"/>
          </a:xfrm>
        </p:spPr>
        <p:txBody>
          <a:bodyPr/>
          <a:lstStyle/>
          <a:p>
            <a:r>
              <a:rPr lang="en-US" dirty="0"/>
              <a:t>Security Against Espionage</a:t>
            </a:r>
          </a:p>
        </p:txBody>
      </p:sp>
      <p:sp>
        <p:nvSpPr>
          <p:cNvPr id="3" name="Content Placeholder 2">
            <a:extLst>
              <a:ext uri="{FF2B5EF4-FFF2-40B4-BE49-F238E27FC236}">
                <a16:creationId xmlns:a16="http://schemas.microsoft.com/office/drawing/2014/main" id="{2583824E-E06D-4293-A20B-F81E76EA993C}"/>
              </a:ext>
            </a:extLst>
          </p:cNvPr>
          <p:cNvSpPr>
            <a:spLocks noGrp="1"/>
          </p:cNvSpPr>
          <p:nvPr>
            <p:ph idx="1"/>
          </p:nvPr>
        </p:nvSpPr>
        <p:spPr>
          <a:xfrm>
            <a:off x="76200" y="762000"/>
            <a:ext cx="8839200" cy="3880773"/>
          </a:xfrm>
        </p:spPr>
        <p:txBody>
          <a:bodyPr>
            <a:normAutofit/>
          </a:bodyPr>
          <a:lstStyle/>
          <a:p>
            <a:r>
              <a:rPr lang="en-US" dirty="0">
                <a:latin typeface="Arial" panose="020B0604020202020204" pitchFamily="34" charset="0"/>
                <a:cs typeface="Arial" panose="020B0604020202020204" pitchFamily="34" charset="0"/>
              </a:rPr>
              <a:t>Use of a cipher to create a code that encrypts information.</a:t>
            </a:r>
          </a:p>
          <a:p>
            <a:r>
              <a:rPr lang="en-US" dirty="0">
                <a:latin typeface="Arial" panose="020B0604020202020204" pitchFamily="34" charset="0"/>
                <a:cs typeface="Arial" panose="020B0604020202020204" pitchFamily="34" charset="0"/>
              </a:rPr>
              <a:t>When transporting information, an additional level of safety is provided by encryption, such as a “one-time pad” (OTP). </a:t>
            </a:r>
          </a:p>
          <a:p>
            <a:r>
              <a:rPr lang="en-US" dirty="0">
                <a:latin typeface="Arial" panose="020B0604020202020204" pitchFamily="34" charset="0"/>
                <a:cs typeface="Arial" panose="020B0604020202020204" pitchFamily="34" charset="0"/>
              </a:rPr>
              <a:t>A “one-time pad” is a cipher. It is defined as “a series of numbers randomly keyed to letters that can be put into clear text only by someone having an identical OTP” </a:t>
            </a:r>
          </a:p>
          <a:p>
            <a:r>
              <a:rPr lang="en-US" dirty="0">
                <a:latin typeface="Arial" panose="020B0604020202020204" pitchFamily="34" charset="0"/>
                <a:cs typeface="Arial" panose="020B0604020202020204" pitchFamily="34" charset="0"/>
              </a:rPr>
              <a:t>Use of encrypted communication and information systems.</a:t>
            </a:r>
          </a:p>
        </p:txBody>
      </p:sp>
      <p:sp>
        <p:nvSpPr>
          <p:cNvPr id="4" name="Slide Number Placeholder 3">
            <a:extLst>
              <a:ext uri="{FF2B5EF4-FFF2-40B4-BE49-F238E27FC236}">
                <a16:creationId xmlns:a16="http://schemas.microsoft.com/office/drawing/2014/main" id="{D6DADCAE-DE1C-4512-85EF-4324FC398326}"/>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346792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2FE8-98D8-4F06-87FC-C129C426032F}"/>
              </a:ext>
            </a:extLst>
          </p:cNvPr>
          <p:cNvSpPr>
            <a:spLocks noGrp="1"/>
          </p:cNvSpPr>
          <p:nvPr>
            <p:ph type="title"/>
          </p:nvPr>
        </p:nvSpPr>
        <p:spPr>
          <a:xfrm>
            <a:off x="0" y="0"/>
            <a:ext cx="6347713" cy="1320800"/>
          </a:xfrm>
        </p:spPr>
        <p:txBody>
          <a:bodyPr/>
          <a:lstStyle/>
          <a:p>
            <a:r>
              <a:rPr lang="en-US" dirty="0"/>
              <a:t>Social Engineering</a:t>
            </a:r>
          </a:p>
        </p:txBody>
      </p:sp>
      <p:sp>
        <p:nvSpPr>
          <p:cNvPr id="3" name="Content Placeholder 2">
            <a:extLst>
              <a:ext uri="{FF2B5EF4-FFF2-40B4-BE49-F238E27FC236}">
                <a16:creationId xmlns:a16="http://schemas.microsoft.com/office/drawing/2014/main" id="{E697B300-A6B4-4A48-BDAB-53E98EBF05CD}"/>
              </a:ext>
            </a:extLst>
          </p:cNvPr>
          <p:cNvSpPr>
            <a:spLocks noGrp="1"/>
          </p:cNvSpPr>
          <p:nvPr>
            <p:ph idx="1"/>
          </p:nvPr>
        </p:nvSpPr>
        <p:spPr>
          <a:xfrm>
            <a:off x="152400" y="685800"/>
            <a:ext cx="8839200" cy="3880773"/>
          </a:xfrm>
        </p:spPr>
        <p:txBody>
          <a:bodyPr>
            <a:normAutofit/>
          </a:bodyPr>
          <a:lstStyle/>
          <a:p>
            <a:r>
              <a:rPr lang="en-US" dirty="0">
                <a:latin typeface="Arial" panose="020B0604020202020204" pitchFamily="34" charset="0"/>
                <a:cs typeface="Arial" panose="020B0604020202020204" pitchFamily="34" charset="0"/>
              </a:rPr>
              <a:t>A form of espionage that uses both technology and person-to-person techniques in order to elicit information.</a:t>
            </a:r>
          </a:p>
          <a:p>
            <a:r>
              <a:rPr lang="en-US" dirty="0">
                <a:latin typeface="Arial" panose="020B0604020202020204" pitchFamily="34" charset="0"/>
                <a:cs typeface="Arial" panose="020B0604020202020204" pitchFamily="34" charset="0"/>
              </a:rPr>
              <a:t>Defined as “the art of exploiting human psychology, rather than technical hacking techniques, to gain access to buildings, systems or data.” </a:t>
            </a:r>
          </a:p>
          <a:p>
            <a:r>
              <a:rPr lang="en-US" dirty="0">
                <a:latin typeface="Arial" panose="020B0604020202020204" pitchFamily="34" charset="0"/>
                <a:cs typeface="Arial" panose="020B0604020202020204" pitchFamily="34" charset="0"/>
              </a:rPr>
              <a:t>In simpler terms, it’s a confidence game. The social engineer tries to bluff his/her way into the information being sought.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84ACA5-0F14-47A8-932A-279243BE9501}"/>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275573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D2A4-FC6B-4EC4-B3E3-191C089D6C66}"/>
              </a:ext>
            </a:extLst>
          </p:cNvPr>
          <p:cNvSpPr>
            <a:spLocks noGrp="1"/>
          </p:cNvSpPr>
          <p:nvPr>
            <p:ph type="title"/>
          </p:nvPr>
        </p:nvSpPr>
        <p:spPr>
          <a:xfrm>
            <a:off x="0" y="0"/>
            <a:ext cx="6347713" cy="1320800"/>
          </a:xfrm>
        </p:spPr>
        <p:txBody>
          <a:bodyPr/>
          <a:lstStyle/>
          <a:p>
            <a:r>
              <a:rPr lang="en-US" dirty="0"/>
              <a:t>Motivations</a:t>
            </a:r>
          </a:p>
        </p:txBody>
      </p:sp>
      <p:sp>
        <p:nvSpPr>
          <p:cNvPr id="3" name="Content Placeholder 2">
            <a:extLst>
              <a:ext uri="{FF2B5EF4-FFF2-40B4-BE49-F238E27FC236}">
                <a16:creationId xmlns:a16="http://schemas.microsoft.com/office/drawing/2014/main" id="{7D0AB7AF-1D81-407B-BF8F-6691B037B41A}"/>
              </a:ext>
            </a:extLst>
          </p:cNvPr>
          <p:cNvSpPr>
            <a:spLocks noGrp="1"/>
          </p:cNvSpPr>
          <p:nvPr>
            <p:ph idx="1"/>
          </p:nvPr>
        </p:nvSpPr>
        <p:spPr>
          <a:xfrm>
            <a:off x="152400" y="762000"/>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Reasons that a person might engage in espionage:</a:t>
            </a:r>
          </a:p>
          <a:p>
            <a:r>
              <a:rPr lang="en-US" b="1" dirty="0">
                <a:latin typeface="Arial" panose="020B0604020202020204" pitchFamily="34" charset="0"/>
                <a:cs typeface="Arial" panose="020B0604020202020204" pitchFamily="34" charset="0"/>
              </a:rPr>
              <a:t>Increasing prevalence of personal financial problems and/or compulsive gambling</a:t>
            </a:r>
            <a:r>
              <a:rPr lang="en-US"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Secrets are worth a lot of money to the person who possesses them.</a:t>
            </a:r>
          </a:p>
          <a:p>
            <a:r>
              <a:rPr lang="en-US" b="1" dirty="0">
                <a:latin typeface="Arial" panose="020B0604020202020204" pitchFamily="34" charset="0"/>
                <a:cs typeface="Arial" panose="020B0604020202020204" pitchFamily="34" charset="0"/>
              </a:rPr>
              <a:t>Diminishing organizational loyalty</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Lack of company loyalty enables the rationalization of taking something from the company.  </a:t>
            </a:r>
          </a:p>
        </p:txBody>
      </p:sp>
      <p:sp>
        <p:nvSpPr>
          <p:cNvPr id="4" name="Slide Number Placeholder 3">
            <a:extLst>
              <a:ext uri="{FF2B5EF4-FFF2-40B4-BE49-F238E27FC236}">
                <a16:creationId xmlns:a16="http://schemas.microsoft.com/office/drawing/2014/main" id="{5257CDBA-5A5D-476B-9556-284443F0166C}"/>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C24C9209-C05C-4850-A573-1931D714695C}"/>
              </a:ext>
            </a:extLst>
          </p:cNvPr>
          <p:cNvSpPr txBox="1">
            <a:spLocks/>
          </p:cNvSpPr>
          <p:nvPr/>
        </p:nvSpPr>
        <p:spPr>
          <a:xfrm>
            <a:off x="205486" y="3276600"/>
            <a:ext cx="87099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Ethnic diversification and/or allegiance to a global community.</a:t>
            </a:r>
            <a:endParaRPr lang="en-US" dirty="0" smtClean="0"/>
          </a:p>
          <a:p>
            <a:pPr lvl="1"/>
            <a:r>
              <a:rPr lang="en-US" dirty="0" smtClean="0"/>
              <a:t>A person does not have allegiance to the country where they live but rather still hold allegiance to their “home” country.</a:t>
            </a:r>
          </a:p>
          <a:p>
            <a:pPr lvl="1"/>
            <a:r>
              <a:rPr lang="en-US" dirty="0" smtClean="0"/>
              <a:t>The question becomes if the emigrant must choose between (a) the country they’ve emigrated to and (b) the country they’ve emigrated from, with whom will they place their loyalty?</a:t>
            </a:r>
          </a:p>
          <a:p>
            <a:pPr marL="457200" lvl="1" indent="0">
              <a:buFont typeface="Wingdings 3" charset="2"/>
              <a:buNone/>
            </a:pPr>
            <a:endParaRPr lang="en-US" dirty="0" smtClean="0"/>
          </a:p>
          <a:p>
            <a:endParaRPr lang="en-US" dirty="0"/>
          </a:p>
        </p:txBody>
      </p:sp>
    </p:spTree>
    <p:extLst>
      <p:ext uri="{BB962C8B-B14F-4D97-AF65-F5344CB8AC3E}">
        <p14:creationId xmlns:p14="http://schemas.microsoft.com/office/powerpoint/2010/main" val="398177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8EDD-0D5F-4CED-9743-7289C242B532}"/>
              </a:ext>
            </a:extLst>
          </p:cNvPr>
          <p:cNvSpPr>
            <a:spLocks noGrp="1"/>
          </p:cNvSpPr>
          <p:nvPr>
            <p:ph type="title"/>
          </p:nvPr>
        </p:nvSpPr>
        <p:spPr>
          <a:xfrm>
            <a:off x="0" y="0"/>
            <a:ext cx="7696201" cy="1320800"/>
          </a:xfrm>
        </p:spPr>
        <p:txBody>
          <a:bodyPr/>
          <a:lstStyle/>
          <a:p>
            <a:r>
              <a:rPr lang="en-US" dirty="0"/>
              <a:t>Security Clearances/Classifications</a:t>
            </a:r>
          </a:p>
        </p:txBody>
      </p:sp>
      <p:sp>
        <p:nvSpPr>
          <p:cNvPr id="3" name="Content Placeholder 2">
            <a:extLst>
              <a:ext uri="{FF2B5EF4-FFF2-40B4-BE49-F238E27FC236}">
                <a16:creationId xmlns:a16="http://schemas.microsoft.com/office/drawing/2014/main" id="{83003EC2-113D-4118-8306-85C23B0DC4ED}"/>
              </a:ext>
            </a:extLst>
          </p:cNvPr>
          <p:cNvSpPr>
            <a:spLocks noGrp="1"/>
          </p:cNvSpPr>
          <p:nvPr>
            <p:ph idx="1"/>
          </p:nvPr>
        </p:nvSpPr>
        <p:spPr>
          <a:xfrm>
            <a:off x="228600" y="685800"/>
            <a:ext cx="8763000" cy="3880773"/>
          </a:xfrm>
        </p:spPr>
        <p:txBody>
          <a:bodyPr>
            <a:noAutofit/>
          </a:bodyPr>
          <a:lstStyle/>
          <a:p>
            <a:r>
              <a:rPr lang="en-US" dirty="0">
                <a:latin typeface="Arial" panose="020B0604020202020204" pitchFamily="34" charset="0"/>
                <a:cs typeface="Arial" panose="020B0604020202020204" pitchFamily="34" charset="0"/>
              </a:rPr>
              <a:t>Security classifications generally are used to restrict government-held or government-related information. These classifications are applied to any information that, if exposed, would adversely affect national security.</a:t>
            </a:r>
          </a:p>
          <a:p>
            <a:r>
              <a:rPr lang="en-US" dirty="0">
                <a:latin typeface="Arial" panose="020B0604020202020204" pitchFamily="34" charset="0"/>
                <a:cs typeface="Arial" panose="020B0604020202020204" pitchFamily="34" charset="0"/>
              </a:rPr>
              <a:t>In order to obtain access to classified information, a security clearance is required. </a:t>
            </a:r>
          </a:p>
          <a:p>
            <a:r>
              <a:rPr lang="en-US" dirty="0">
                <a:latin typeface="Arial" panose="020B0604020202020204" pitchFamily="34" charset="0"/>
                <a:cs typeface="Arial" panose="020B0604020202020204" pitchFamily="34" charset="0"/>
              </a:rPr>
              <a:t>There are different levels of security clearance, depending on the nature and sensitivity of the information classified at that particular level.  </a:t>
            </a:r>
          </a:p>
          <a:p>
            <a:r>
              <a:rPr lang="en-US" dirty="0">
                <a:latin typeface="Arial" panose="020B0604020202020204" pitchFamily="34" charset="0"/>
                <a:cs typeface="Arial" panose="020B0604020202020204" pitchFamily="34" charset="0"/>
              </a:rPr>
              <a:t> Regardless of their employer, if a person requests a security clearance, a background investigation will be conducted.</a:t>
            </a:r>
          </a:p>
        </p:txBody>
      </p:sp>
      <p:sp>
        <p:nvSpPr>
          <p:cNvPr id="4" name="Slide Number Placeholder 3">
            <a:extLst>
              <a:ext uri="{FF2B5EF4-FFF2-40B4-BE49-F238E27FC236}">
                <a16:creationId xmlns:a16="http://schemas.microsoft.com/office/drawing/2014/main" id="{66F23E38-2868-414D-8D5E-65A483C76254}"/>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120190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0AA7-AFBA-4D7E-81E3-49402F942452}"/>
              </a:ext>
            </a:extLst>
          </p:cNvPr>
          <p:cNvSpPr>
            <a:spLocks noGrp="1"/>
          </p:cNvSpPr>
          <p:nvPr>
            <p:ph type="title"/>
          </p:nvPr>
        </p:nvSpPr>
        <p:spPr>
          <a:xfrm>
            <a:off x="0" y="0"/>
            <a:ext cx="6347713" cy="1320800"/>
          </a:xfrm>
        </p:spPr>
        <p:txBody>
          <a:bodyPr/>
          <a:lstStyle/>
          <a:p>
            <a:r>
              <a:rPr lang="en-US" dirty="0"/>
              <a:t>Trade Secrets</a:t>
            </a:r>
          </a:p>
        </p:txBody>
      </p:sp>
      <p:sp>
        <p:nvSpPr>
          <p:cNvPr id="3" name="Content Placeholder 2">
            <a:extLst>
              <a:ext uri="{FF2B5EF4-FFF2-40B4-BE49-F238E27FC236}">
                <a16:creationId xmlns:a16="http://schemas.microsoft.com/office/drawing/2014/main" id="{0DD0F5E5-9DBC-440C-87A2-DB407508DAD0}"/>
              </a:ext>
            </a:extLst>
          </p:cNvPr>
          <p:cNvSpPr>
            <a:spLocks noGrp="1"/>
          </p:cNvSpPr>
          <p:nvPr>
            <p:ph idx="1"/>
          </p:nvPr>
        </p:nvSpPr>
        <p:spPr>
          <a:xfrm>
            <a:off x="228600" y="688109"/>
            <a:ext cx="8763000" cy="3880773"/>
          </a:xfrm>
        </p:spPr>
        <p:txBody>
          <a:bodyPr>
            <a:normAutofit/>
          </a:bodyPr>
          <a:lstStyle/>
          <a:p>
            <a:r>
              <a:rPr lang="en-US" dirty="0">
                <a:latin typeface="Arial" panose="020B0604020202020204" pitchFamily="34" charset="0"/>
                <a:cs typeface="Arial" panose="020B0604020202020204" pitchFamily="34" charset="0"/>
              </a:rPr>
              <a:t>Trade secrets are information which, if exposed, would impact the health and very existence of the company that possesses them.</a:t>
            </a:r>
          </a:p>
          <a:p>
            <a:r>
              <a:rPr lang="en-US" dirty="0">
                <a:latin typeface="Arial" panose="020B0604020202020204" pitchFamily="34" charset="0"/>
                <a:cs typeface="Arial" panose="020B0604020202020204" pitchFamily="34" charset="0"/>
              </a:rPr>
              <a:t>Information that is valuable because of the resources used to develop it can be a trade secret as long as it is known to the minimum necessary number of people and is protected via encryption, a safe, armed guards, or some other method. </a:t>
            </a:r>
          </a:p>
          <a:p>
            <a:r>
              <a:rPr lang="en-US" dirty="0">
                <a:latin typeface="Arial" panose="020B0604020202020204" pitchFamily="34" charset="0"/>
                <a:cs typeface="Arial" panose="020B0604020202020204" pitchFamily="34" charset="0"/>
              </a:rPr>
              <a:t> Information that is not protected (i.e., open-source information) cannot be a trade secret.</a:t>
            </a:r>
          </a:p>
        </p:txBody>
      </p:sp>
      <p:sp>
        <p:nvSpPr>
          <p:cNvPr id="4" name="Slide Number Placeholder 3">
            <a:extLst>
              <a:ext uri="{FF2B5EF4-FFF2-40B4-BE49-F238E27FC236}">
                <a16:creationId xmlns:a16="http://schemas.microsoft.com/office/drawing/2014/main" id="{5DCDFE03-D205-49A7-8EED-67153428446F}"/>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5995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631</TotalTime>
  <Words>898</Words>
  <Application>Microsoft Office PowerPoint</Application>
  <PresentationFormat>On-screen Show (4:3)</PresentationFormat>
  <Paragraphs>77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Purpose</vt:lpstr>
      <vt:lpstr>Espionage</vt:lpstr>
      <vt:lpstr>How is Espionage Conducted?</vt:lpstr>
      <vt:lpstr>Security Against Espionage</vt:lpstr>
      <vt:lpstr>Social Engineering</vt:lpstr>
      <vt:lpstr>Motivations</vt:lpstr>
      <vt:lpstr>Security Clearances/Classifications</vt:lpstr>
      <vt:lpstr>Trade Secrets</vt:lpstr>
      <vt:lpstr>Security Against Espionage in the 21st Century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68</cp:revision>
  <dcterms:created xsi:type="dcterms:W3CDTF">2015-01-28T20:48:59Z</dcterms:created>
  <dcterms:modified xsi:type="dcterms:W3CDTF">2023-03-13T09:31:02Z</dcterms:modified>
</cp:coreProperties>
</file>