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307" r:id="rId2"/>
    <p:sldId id="335" r:id="rId3"/>
    <p:sldId id="336" r:id="rId4"/>
    <p:sldId id="348" r:id="rId5"/>
    <p:sldId id="345" r:id="rId6"/>
    <p:sldId id="346" r:id="rId7"/>
    <p:sldId id="344" r:id="rId8"/>
    <p:sldId id="341" r:id="rId9"/>
    <p:sldId id="33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69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13-Mar-23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1234549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53507759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1955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385370415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1999458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122510547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308862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42366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38751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617555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66033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13-Mar-23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069103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13-Mar-23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2462065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13-Mar-23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05055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18974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09425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13-Mar-23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3741038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43200" y="5105400"/>
            <a:ext cx="6400800" cy="1752600"/>
          </a:xfrm>
        </p:spPr>
        <p:txBody>
          <a:bodyPr>
            <a:normAutofit/>
          </a:bodyPr>
          <a:lstStyle/>
          <a:p>
            <a:r>
              <a:rPr lang="en-US" sz="2800" b="1" dirty="0">
                <a:solidFill>
                  <a:srgbClr val="00B050"/>
                </a:solidFill>
              </a:rPr>
              <a:t>Chapter </a:t>
            </a:r>
            <a:r>
              <a:rPr lang="en-US" sz="2800" b="1" dirty="0" smtClean="0">
                <a:solidFill>
                  <a:srgbClr val="00B050"/>
                </a:solidFill>
              </a:rPr>
              <a:t>29 – IFPO - CPO</a:t>
            </a:r>
            <a:endParaRPr lang="en-US" sz="2800" b="1" dirty="0">
              <a:solidFill>
                <a:srgbClr val="00B050"/>
              </a:solidFill>
            </a:endParaRPr>
          </a:p>
          <a:p>
            <a:r>
              <a:rPr lang="en-US" sz="2800" dirty="0"/>
              <a:t>Terrorism:  What Protection Officers Need to Know</a:t>
            </a:r>
          </a:p>
          <a:p>
            <a:endParaRPr lang="en-US" sz="2800" dirty="0"/>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1C3E-E1F6-4558-886D-A829280DAB21}"/>
              </a:ext>
            </a:extLst>
          </p:cNvPr>
          <p:cNvSpPr>
            <a:spLocks noGrp="1"/>
          </p:cNvSpPr>
          <p:nvPr>
            <p:ph type="title"/>
          </p:nvPr>
        </p:nvSpPr>
        <p:spPr>
          <a:xfrm>
            <a:off x="0" y="0"/>
            <a:ext cx="6347713" cy="1320800"/>
          </a:xfrm>
        </p:spPr>
        <p:txBody>
          <a:bodyPr/>
          <a:lstStyle/>
          <a:p>
            <a:r>
              <a:rPr lang="en-US" dirty="0"/>
              <a:t>Purpose</a:t>
            </a:r>
          </a:p>
        </p:txBody>
      </p:sp>
      <p:sp>
        <p:nvSpPr>
          <p:cNvPr id="3" name="Content Placeholder 2">
            <a:extLst>
              <a:ext uri="{FF2B5EF4-FFF2-40B4-BE49-F238E27FC236}">
                <a16:creationId xmlns:a16="http://schemas.microsoft.com/office/drawing/2014/main" id="{4EADDA82-05BA-4B22-A9C0-E7DFBB9129A5}"/>
              </a:ext>
            </a:extLst>
          </p:cNvPr>
          <p:cNvSpPr>
            <a:spLocks noGrp="1"/>
          </p:cNvSpPr>
          <p:nvPr>
            <p:ph idx="1"/>
          </p:nvPr>
        </p:nvSpPr>
        <p:spPr>
          <a:xfrm>
            <a:off x="76200" y="685800"/>
            <a:ext cx="8839200" cy="3880773"/>
          </a:xfrm>
        </p:spPr>
        <p:txBody>
          <a:bodyPr>
            <a:normAutofit/>
          </a:bodyPr>
          <a:lstStyle/>
          <a:p>
            <a:r>
              <a:rPr lang="en-US" dirty="0">
                <a:latin typeface="Arial" panose="020B0604020202020204" pitchFamily="34" charset="0"/>
                <a:cs typeface="Arial" panose="020B0604020202020204" pitchFamily="34" charset="0"/>
              </a:rPr>
              <a:t>In reality, all assets cannot be protected 100% of the time.</a:t>
            </a:r>
          </a:p>
          <a:p>
            <a:r>
              <a:rPr lang="en-US" dirty="0">
                <a:latin typeface="Arial" panose="020B0604020202020204" pitchFamily="34" charset="0"/>
                <a:cs typeface="Arial" panose="020B0604020202020204" pitchFamily="34" charset="0"/>
              </a:rPr>
              <a:t>To better protect the assets to where they are assigned, protection officers must become familiar with terrorism, terrorists and their tactics.   This can be done by reading after-action reports, case studies, think-tank analysis and information from reputable news outlets. </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7FD7DAC-BC70-4664-BDB9-A976E6E22BFE}"/>
              </a:ext>
            </a:extLst>
          </p:cNvPr>
          <p:cNvSpPr>
            <a:spLocks noGrp="1"/>
          </p:cNvSpPr>
          <p:nvPr>
            <p:ph type="sldNum" sz="quarter" idx="12"/>
          </p:nvPr>
        </p:nvSpPr>
        <p:spPr/>
        <p:txBody>
          <a:bodyPr/>
          <a:lstStyle/>
          <a:p>
            <a:fld id="{BD5AEB79-F3DA-4CAA-BA25-7EA8AB9A9E1E}" type="slidenum">
              <a:rPr lang="en-US" smtClean="0"/>
              <a:t>2</a:t>
            </a:fld>
            <a:endParaRPr lang="en-US"/>
          </a:p>
        </p:txBody>
      </p:sp>
    </p:spTree>
    <p:extLst>
      <p:ext uri="{BB962C8B-B14F-4D97-AF65-F5344CB8AC3E}">
        <p14:creationId xmlns:p14="http://schemas.microsoft.com/office/powerpoint/2010/main" val="2142104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1B15-0A7C-4031-901B-EB379738B83E}"/>
              </a:ext>
            </a:extLst>
          </p:cNvPr>
          <p:cNvSpPr>
            <a:spLocks noGrp="1"/>
          </p:cNvSpPr>
          <p:nvPr>
            <p:ph type="title"/>
          </p:nvPr>
        </p:nvSpPr>
        <p:spPr>
          <a:xfrm>
            <a:off x="0" y="0"/>
            <a:ext cx="7696201" cy="1320800"/>
          </a:xfrm>
        </p:spPr>
        <p:txBody>
          <a:bodyPr/>
          <a:lstStyle/>
          <a:p>
            <a:r>
              <a:rPr lang="en-US" dirty="0"/>
              <a:t>Terrorism: A Definition Dilemma</a:t>
            </a:r>
          </a:p>
        </p:txBody>
      </p:sp>
      <p:sp>
        <p:nvSpPr>
          <p:cNvPr id="3" name="Content Placeholder 2">
            <a:extLst>
              <a:ext uri="{FF2B5EF4-FFF2-40B4-BE49-F238E27FC236}">
                <a16:creationId xmlns:a16="http://schemas.microsoft.com/office/drawing/2014/main" id="{4F587F12-16CC-49CB-BF63-89CED3958DDD}"/>
              </a:ext>
            </a:extLst>
          </p:cNvPr>
          <p:cNvSpPr>
            <a:spLocks noGrp="1"/>
          </p:cNvSpPr>
          <p:nvPr>
            <p:ph idx="1"/>
          </p:nvPr>
        </p:nvSpPr>
        <p:spPr>
          <a:xfrm>
            <a:off x="76200" y="685800"/>
            <a:ext cx="8915400" cy="3880773"/>
          </a:xfrm>
        </p:spPr>
        <p:txBody>
          <a:bodyPr>
            <a:normAutofit/>
          </a:bodyPr>
          <a:lstStyle/>
          <a:p>
            <a:r>
              <a:rPr lang="en-US" sz="1600" dirty="0">
                <a:latin typeface="Arial" panose="020B0604020202020204" pitchFamily="34" charset="0"/>
                <a:cs typeface="Arial" panose="020B0604020202020204" pitchFamily="34" charset="0"/>
              </a:rPr>
              <a:t>The word “</a:t>
            </a:r>
            <a:r>
              <a:rPr lang="en-US" sz="1600" i="1" dirty="0">
                <a:latin typeface="Arial" panose="020B0604020202020204" pitchFamily="34" charset="0"/>
                <a:cs typeface="Arial" panose="020B0604020202020204" pitchFamily="34" charset="0"/>
              </a:rPr>
              <a:t>terror</a:t>
            </a:r>
            <a:r>
              <a:rPr lang="en-US" sz="1600" dirty="0">
                <a:latin typeface="Arial" panose="020B0604020202020204" pitchFamily="34" charset="0"/>
                <a:cs typeface="Arial" panose="020B0604020202020204" pitchFamily="34" charset="0"/>
              </a:rPr>
              <a:t>” comes from the Latin word </a:t>
            </a:r>
            <a:r>
              <a:rPr lang="en-US" sz="1600" i="1" dirty="0">
                <a:latin typeface="Arial" panose="020B0604020202020204" pitchFamily="34" charset="0"/>
                <a:cs typeface="Arial" panose="020B0604020202020204" pitchFamily="34" charset="0"/>
              </a:rPr>
              <a:t>terrorem</a:t>
            </a:r>
            <a:r>
              <a:rPr lang="en-US" sz="1600" dirty="0">
                <a:latin typeface="Arial" panose="020B0604020202020204" pitchFamily="34" charset="0"/>
                <a:cs typeface="Arial" panose="020B0604020202020204" pitchFamily="34" charset="0"/>
              </a:rPr>
              <a:t>, meaning “great fear.” </a:t>
            </a:r>
          </a:p>
          <a:p>
            <a:r>
              <a:rPr lang="en-US" sz="1600" dirty="0">
                <a:latin typeface="Arial" panose="020B0604020202020204" pitchFamily="34" charset="0"/>
                <a:cs typeface="Arial" panose="020B0604020202020204" pitchFamily="34" charset="0"/>
              </a:rPr>
              <a:t>A terrorist uses violence (or threat of violence) to kill, cause fear, intimidate, and coerce. </a:t>
            </a:r>
          </a:p>
          <a:p>
            <a:r>
              <a:rPr lang="en-US" sz="1600" dirty="0">
                <a:latin typeface="Arial" panose="020B0604020202020204" pitchFamily="34" charset="0"/>
                <a:cs typeface="Arial" panose="020B0604020202020204" pitchFamily="34" charset="0"/>
              </a:rPr>
              <a:t>A terrorist act translates intentions to action.</a:t>
            </a:r>
          </a:p>
          <a:p>
            <a:r>
              <a:rPr lang="en-US" sz="1600" dirty="0">
                <a:latin typeface="Arial" panose="020B0604020202020204" pitchFamily="34" charset="0"/>
                <a:cs typeface="Arial" panose="020B0604020202020204" pitchFamily="34" charset="0"/>
              </a:rPr>
              <a:t>The first use of the word terror as related to violent acts comes from the French Revolution or the </a:t>
            </a:r>
            <a:r>
              <a:rPr lang="en-US" sz="1600" i="1" dirty="0">
                <a:latin typeface="Arial" panose="020B0604020202020204" pitchFamily="34" charset="0"/>
                <a:cs typeface="Arial" panose="020B0604020202020204" pitchFamily="34" charset="0"/>
              </a:rPr>
              <a:t>regime de la </a:t>
            </a:r>
            <a:r>
              <a:rPr lang="en-US" sz="1600" i="1" dirty="0" err="1">
                <a:latin typeface="Arial" panose="020B0604020202020204" pitchFamily="34" charset="0"/>
                <a:cs typeface="Arial" panose="020B0604020202020204" pitchFamily="34" charset="0"/>
              </a:rPr>
              <a:t>terreur</a:t>
            </a:r>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(reign of terror) prevailing in France from 1793 to 1794.</a:t>
            </a:r>
          </a:p>
        </p:txBody>
      </p:sp>
      <p:sp>
        <p:nvSpPr>
          <p:cNvPr id="4" name="Slide Number Placeholder 3">
            <a:extLst>
              <a:ext uri="{FF2B5EF4-FFF2-40B4-BE49-F238E27FC236}">
                <a16:creationId xmlns:a16="http://schemas.microsoft.com/office/drawing/2014/main" id="{72F82883-3624-4DD5-A28E-60FC0DC19142}"/>
              </a:ext>
            </a:extLst>
          </p:cNvPr>
          <p:cNvSpPr>
            <a:spLocks noGrp="1"/>
          </p:cNvSpPr>
          <p:nvPr>
            <p:ph type="sldNum" sz="quarter" idx="12"/>
          </p:nvPr>
        </p:nvSpPr>
        <p:spPr/>
        <p:txBody>
          <a:bodyPr/>
          <a:lstStyle/>
          <a:p>
            <a:fld id="{BD5AEB79-F3DA-4CAA-BA25-7EA8AB9A9E1E}" type="slidenum">
              <a:rPr lang="en-US" smtClean="0"/>
              <a:t>3</a:t>
            </a:fld>
            <a:endParaRPr lang="en-US"/>
          </a:p>
        </p:txBody>
      </p:sp>
      <p:sp>
        <p:nvSpPr>
          <p:cNvPr id="5" name="Content Placeholder 2">
            <a:extLst>
              <a:ext uri="{FF2B5EF4-FFF2-40B4-BE49-F238E27FC236}">
                <a16:creationId xmlns:a16="http://schemas.microsoft.com/office/drawing/2014/main" id="{285EAB84-A19A-4010-80F0-0DC9C585D414}"/>
              </a:ext>
            </a:extLst>
          </p:cNvPr>
          <p:cNvSpPr txBox="1">
            <a:spLocks/>
          </p:cNvSpPr>
          <p:nvPr/>
        </p:nvSpPr>
        <p:spPr>
          <a:xfrm>
            <a:off x="76200" y="2438400"/>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smtClean="0">
                <a:latin typeface="Arial" panose="020B0604020202020204" pitchFamily="34" charset="0"/>
                <a:cs typeface="Arial" panose="020B0604020202020204" pitchFamily="34" charset="0"/>
              </a:rPr>
              <a:t>The US Code of Federal Regulations (CFR) defines terrorism in the United States as “the unlawful use of force and violence against persons or property to intimidate or coerce a government, the civilian population, or any segment thereof, in furtherance of political or social objectives”.</a:t>
            </a:r>
          </a:p>
          <a:p>
            <a:r>
              <a:rPr lang="en-US" sz="1600" dirty="0" smtClean="0">
                <a:latin typeface="Arial" panose="020B0604020202020204" pitchFamily="34" charset="0"/>
                <a:cs typeface="Arial" panose="020B0604020202020204" pitchFamily="34" charset="0"/>
              </a:rPr>
              <a:t> We struggle with the definition of the word “terrorism” and “terrorist” due to </a:t>
            </a:r>
            <a:r>
              <a:rPr lang="en-US" sz="1600" b="1" dirty="0" smtClean="0">
                <a:latin typeface="Arial" panose="020B0604020202020204" pitchFamily="34" charset="0"/>
                <a:cs typeface="Arial" panose="020B0604020202020204" pitchFamily="34" charset="0"/>
              </a:rPr>
              <a:t>political</a:t>
            </a:r>
            <a:r>
              <a:rPr lang="en-US" sz="1600" dirty="0" smtClean="0">
                <a:latin typeface="Arial" panose="020B0604020202020204" pitchFamily="34" charset="0"/>
                <a:cs typeface="Arial" panose="020B0604020202020204" pitchFamily="34" charset="0"/>
              </a:rPr>
              <a:t> and </a:t>
            </a:r>
            <a:r>
              <a:rPr lang="en-US" sz="1600" b="1" dirty="0" smtClean="0">
                <a:latin typeface="Arial" panose="020B0604020202020204" pitchFamily="34" charset="0"/>
                <a:cs typeface="Arial" panose="020B0604020202020204" pitchFamily="34" charset="0"/>
              </a:rPr>
              <a:t>social</a:t>
            </a:r>
            <a:r>
              <a:rPr lang="en-US" sz="1600" dirty="0" smtClean="0">
                <a:latin typeface="Arial" panose="020B0604020202020204" pitchFamily="34" charset="0"/>
                <a:cs typeface="Arial" panose="020B0604020202020204" pitchFamily="34" charset="0"/>
              </a:rPr>
              <a:t> aspects of the government’s definition.</a:t>
            </a:r>
          </a:p>
          <a:p>
            <a:r>
              <a:rPr lang="en-US" sz="1600" dirty="0" smtClean="0">
                <a:latin typeface="Arial" panose="020B0604020202020204" pitchFamily="34" charset="0"/>
                <a:cs typeface="Arial" panose="020B0604020202020204" pitchFamily="34" charset="0"/>
              </a:rPr>
              <a:t>Officials are afraid to use the word “terrorist” because it could increase fear in society or people will become numb to always hearing about “terrorism”. </a:t>
            </a:r>
          </a:p>
          <a:p>
            <a:endParaRPr lang="en-US" sz="1600"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6A769999-6DAD-45C1-8CB0-D7C38DCE7884}"/>
              </a:ext>
            </a:extLst>
          </p:cNvPr>
          <p:cNvSpPr txBox="1">
            <a:spLocks/>
          </p:cNvSpPr>
          <p:nvPr/>
        </p:nvSpPr>
        <p:spPr>
          <a:xfrm>
            <a:off x="76200" y="4876800"/>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smtClean="0">
                <a:latin typeface="Arial" panose="020B0604020202020204" pitchFamily="34" charset="0"/>
                <a:cs typeface="Arial" panose="020B0604020202020204" pitchFamily="34" charset="0"/>
              </a:rPr>
              <a:t>Some say it doesn’t matter whether a violent act was criminal or terrorist, since clarification won’t bring back the dead or heal the injured. However, it certainly does make a difference in terms of our hardening activities. </a:t>
            </a:r>
          </a:p>
          <a:p>
            <a:r>
              <a:rPr lang="en-US" sz="1600" dirty="0" smtClean="0">
                <a:latin typeface="Arial" panose="020B0604020202020204" pitchFamily="34" charset="0"/>
                <a:cs typeface="Arial" panose="020B0604020202020204" pitchFamily="34" charset="0"/>
              </a:rPr>
              <a:t>Security professionals who are assigned at soft target locations )civilian-centric venues) must understand the rising terror threat and prepare accordingly.</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3703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4240-3DAD-42E1-9061-98D35CD83784}"/>
              </a:ext>
            </a:extLst>
          </p:cNvPr>
          <p:cNvSpPr>
            <a:spLocks noGrp="1"/>
          </p:cNvSpPr>
          <p:nvPr>
            <p:ph type="title"/>
          </p:nvPr>
        </p:nvSpPr>
        <p:spPr>
          <a:xfrm>
            <a:off x="0" y="0"/>
            <a:ext cx="6347713" cy="1320800"/>
          </a:xfrm>
        </p:spPr>
        <p:txBody>
          <a:bodyPr/>
          <a:lstStyle/>
          <a:p>
            <a:r>
              <a:rPr lang="en-US" dirty="0"/>
              <a:t>Security Fatigue</a:t>
            </a:r>
          </a:p>
        </p:txBody>
      </p:sp>
      <p:sp>
        <p:nvSpPr>
          <p:cNvPr id="3" name="Content Placeholder 2">
            <a:extLst>
              <a:ext uri="{FF2B5EF4-FFF2-40B4-BE49-F238E27FC236}">
                <a16:creationId xmlns:a16="http://schemas.microsoft.com/office/drawing/2014/main" id="{96D37D58-9F2F-46B0-BA92-DB277DB04024}"/>
              </a:ext>
            </a:extLst>
          </p:cNvPr>
          <p:cNvSpPr>
            <a:spLocks noGrp="1"/>
          </p:cNvSpPr>
          <p:nvPr>
            <p:ph idx="1"/>
          </p:nvPr>
        </p:nvSpPr>
        <p:spPr>
          <a:xfrm>
            <a:off x="76200" y="685800"/>
            <a:ext cx="8915400" cy="3880773"/>
          </a:xfrm>
        </p:spPr>
        <p:txBody>
          <a:bodyPr>
            <a:noAutofit/>
          </a:bodyPr>
          <a:lstStyle/>
          <a:p>
            <a:r>
              <a:rPr lang="en-US" dirty="0">
                <a:latin typeface="Arial" panose="020B0604020202020204" pitchFamily="34" charset="0"/>
                <a:cs typeface="Arial" panose="020B0604020202020204" pitchFamily="34" charset="0"/>
              </a:rPr>
              <a:t>People have a very short memory about or have a sense of denial regarding terrorist threats.</a:t>
            </a:r>
          </a:p>
          <a:p>
            <a:r>
              <a:rPr lang="en-US" dirty="0">
                <a:latin typeface="Arial" panose="020B0604020202020204" pitchFamily="34" charset="0"/>
                <a:cs typeface="Arial" panose="020B0604020202020204" pitchFamily="34" charset="0"/>
              </a:rPr>
              <a:t>They become victims of an emotional phenomenon called “</a:t>
            </a:r>
            <a:r>
              <a:rPr lang="en-US" i="1" dirty="0">
                <a:latin typeface="Arial" panose="020B0604020202020204" pitchFamily="34" charset="0"/>
                <a:cs typeface="Arial" panose="020B0604020202020204" pitchFamily="34" charset="0"/>
              </a:rPr>
              <a:t>Security Fatigue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five traps of “security fatigue”:</a:t>
            </a:r>
          </a:p>
          <a:p>
            <a:pPr marL="914400" lvl="1" indent="-514350">
              <a:buFont typeface="+mj-lt"/>
              <a:buAutoNum type="arabicPeriod"/>
            </a:pPr>
            <a:r>
              <a:rPr lang="en-US" sz="1800" dirty="0">
                <a:latin typeface="Arial" panose="020B0604020202020204" pitchFamily="34" charset="0"/>
                <a:cs typeface="Arial" panose="020B0604020202020204" pitchFamily="34" charset="0"/>
              </a:rPr>
              <a:t>Hopelessness:  Nothing we can do to prevent terrorism.</a:t>
            </a:r>
          </a:p>
          <a:p>
            <a:pPr marL="914400" lvl="1" indent="-514350">
              <a:buFont typeface="+mj-lt"/>
              <a:buAutoNum type="arabicPeriod"/>
            </a:pPr>
            <a:r>
              <a:rPr lang="en-US" sz="1800" dirty="0">
                <a:latin typeface="Arial" panose="020B0604020202020204" pitchFamily="34" charset="0"/>
                <a:cs typeface="Arial" panose="020B0604020202020204" pitchFamily="34" charset="0"/>
              </a:rPr>
              <a:t>Infallibility:  It will never happen here.</a:t>
            </a:r>
          </a:p>
          <a:p>
            <a:pPr marL="914400" lvl="1" indent="-514350">
              <a:buFont typeface="+mj-lt"/>
              <a:buAutoNum type="arabicPeriod"/>
            </a:pPr>
            <a:r>
              <a:rPr lang="en-US" sz="1800" dirty="0">
                <a:latin typeface="Arial" panose="020B0604020202020204" pitchFamily="34" charset="0"/>
                <a:cs typeface="Arial" panose="020B0604020202020204" pitchFamily="34" charset="0"/>
              </a:rPr>
              <a:t>Inescapability:  It is unavoidable.  Why even try?</a:t>
            </a:r>
          </a:p>
          <a:p>
            <a:pPr marL="914400" lvl="1" indent="-514350">
              <a:buFont typeface="+mj-lt"/>
              <a:buAutoNum type="arabicPeriod"/>
            </a:pPr>
            <a:r>
              <a:rPr lang="en-US" sz="1800" dirty="0">
                <a:latin typeface="Arial" panose="020B0604020202020204" pitchFamily="34" charset="0"/>
                <a:cs typeface="Arial" panose="020B0604020202020204" pitchFamily="34" charset="0"/>
              </a:rPr>
              <a:t>Invulnerability:  It will never happen to me.</a:t>
            </a:r>
          </a:p>
          <a:p>
            <a:pPr marL="914400" lvl="1" indent="-514350">
              <a:buFont typeface="+mj-lt"/>
              <a:buAutoNum type="arabicPeriod"/>
            </a:pPr>
            <a:r>
              <a:rPr lang="en-US" sz="1800" dirty="0">
                <a:latin typeface="Arial" panose="020B0604020202020204" pitchFamily="34" charset="0"/>
                <a:cs typeface="Arial" panose="020B0604020202020204" pitchFamily="34" charset="0"/>
              </a:rPr>
              <a:t>Inevitability:   It’s going to happen and there’s nothing I can do to prevent it. </a:t>
            </a:r>
          </a:p>
          <a:p>
            <a:pPr marL="914400" lvl="2" indent="0">
              <a:buNone/>
            </a:pPr>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A2B083B-7B63-42A3-894F-2B5BAA86A0C8}"/>
              </a:ext>
            </a:extLst>
          </p:cNvPr>
          <p:cNvSpPr>
            <a:spLocks noGrp="1"/>
          </p:cNvSpPr>
          <p:nvPr>
            <p:ph type="sldNum" sz="quarter" idx="12"/>
          </p:nvPr>
        </p:nvSpPr>
        <p:spPr/>
        <p:txBody>
          <a:bodyPr/>
          <a:lstStyle/>
          <a:p>
            <a:fld id="{BD5AEB79-F3DA-4CAA-BA25-7EA8AB9A9E1E}" type="slidenum">
              <a:rPr lang="en-US" smtClean="0"/>
              <a:t>4</a:t>
            </a:fld>
            <a:endParaRPr lang="en-US"/>
          </a:p>
        </p:txBody>
      </p:sp>
    </p:spTree>
    <p:extLst>
      <p:ext uri="{BB962C8B-B14F-4D97-AF65-F5344CB8AC3E}">
        <p14:creationId xmlns:p14="http://schemas.microsoft.com/office/powerpoint/2010/main" val="3954193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B82AC-CEF8-4561-9425-00FC3D9B02CD}"/>
              </a:ext>
            </a:extLst>
          </p:cNvPr>
          <p:cNvSpPr>
            <a:spLocks noGrp="1"/>
          </p:cNvSpPr>
          <p:nvPr>
            <p:ph type="title"/>
          </p:nvPr>
        </p:nvSpPr>
        <p:spPr>
          <a:xfrm>
            <a:off x="0" y="0"/>
            <a:ext cx="6347713" cy="1320800"/>
          </a:xfrm>
        </p:spPr>
        <p:txBody>
          <a:bodyPr/>
          <a:lstStyle/>
          <a:p>
            <a:r>
              <a:rPr lang="en-US" dirty="0"/>
              <a:t>Threat Assessment</a:t>
            </a:r>
          </a:p>
        </p:txBody>
      </p:sp>
      <p:sp>
        <p:nvSpPr>
          <p:cNvPr id="3" name="Content Placeholder 2">
            <a:extLst>
              <a:ext uri="{FF2B5EF4-FFF2-40B4-BE49-F238E27FC236}">
                <a16:creationId xmlns:a16="http://schemas.microsoft.com/office/drawing/2014/main" id="{0F9C02FE-BCCB-4BD2-991C-936121F86680}"/>
              </a:ext>
            </a:extLst>
          </p:cNvPr>
          <p:cNvSpPr>
            <a:spLocks noGrp="1"/>
          </p:cNvSpPr>
          <p:nvPr>
            <p:ph idx="1"/>
          </p:nvPr>
        </p:nvSpPr>
        <p:spPr>
          <a:xfrm>
            <a:off x="76200" y="685800"/>
            <a:ext cx="8839200" cy="3880773"/>
          </a:xfrm>
        </p:spPr>
        <p:txBody>
          <a:bodyPr>
            <a:normAutofit/>
          </a:bodyPr>
          <a:lstStyle/>
          <a:p>
            <a:r>
              <a:rPr lang="en-US" dirty="0">
                <a:latin typeface="Arial" panose="020B0604020202020204" pitchFamily="34" charset="0"/>
                <a:cs typeface="Arial" panose="020B0604020202020204" pitchFamily="34" charset="0"/>
              </a:rPr>
              <a:t>Al Qaeda and its splinter groups present the greatest international terrorism threat to the West.</a:t>
            </a:r>
          </a:p>
          <a:p>
            <a:r>
              <a:rPr lang="en-US" dirty="0">
                <a:latin typeface="Arial" panose="020B0604020202020204" pitchFamily="34" charset="0"/>
                <a:cs typeface="Arial" panose="020B0604020202020204" pitchFamily="34" charset="0"/>
              </a:rPr>
              <a:t>Hezbollah and Hamas operate throughout the world including Latin America, Mexico, Canada and the United States. </a:t>
            </a:r>
          </a:p>
          <a:p>
            <a:r>
              <a:rPr lang="en-US" dirty="0">
                <a:latin typeface="Arial" panose="020B0604020202020204" pitchFamily="34" charset="0"/>
                <a:cs typeface="Arial" panose="020B0604020202020204" pitchFamily="34" charset="0"/>
              </a:rPr>
              <a:t>Domestic terror broken down into three categories:</a:t>
            </a:r>
          </a:p>
          <a:p>
            <a:pPr lvl="1"/>
            <a:r>
              <a:rPr lang="en-US" sz="1800" dirty="0">
                <a:latin typeface="Arial" panose="020B0604020202020204" pitchFamily="34" charset="0"/>
                <a:cs typeface="Arial" panose="020B0604020202020204" pitchFamily="34" charset="0"/>
              </a:rPr>
              <a:t>Active</a:t>
            </a:r>
          </a:p>
          <a:p>
            <a:pPr lvl="1"/>
            <a:r>
              <a:rPr lang="en-US" sz="1800" dirty="0">
                <a:latin typeface="Arial" panose="020B0604020202020204" pitchFamily="34" charset="0"/>
                <a:cs typeface="Arial" panose="020B0604020202020204" pitchFamily="34" charset="0"/>
              </a:rPr>
              <a:t>Dormant</a:t>
            </a:r>
          </a:p>
          <a:p>
            <a:pPr lvl="1"/>
            <a:r>
              <a:rPr lang="en-US" sz="1800" dirty="0">
                <a:latin typeface="Arial" panose="020B0604020202020204" pitchFamily="34" charset="0"/>
                <a:cs typeface="Arial" panose="020B0604020202020204" pitchFamily="34" charset="0"/>
              </a:rPr>
              <a:t>Persistent</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0E6F5010-15B9-4994-91E8-D41C7DB7C35F}"/>
              </a:ext>
            </a:extLst>
          </p:cNvPr>
          <p:cNvSpPr>
            <a:spLocks noGrp="1"/>
          </p:cNvSpPr>
          <p:nvPr>
            <p:ph type="sldNum" sz="quarter" idx="12"/>
          </p:nvPr>
        </p:nvSpPr>
        <p:spPr/>
        <p:txBody>
          <a:bodyPr/>
          <a:lstStyle/>
          <a:p>
            <a:fld id="{BD5AEB79-F3DA-4CAA-BA25-7EA8AB9A9E1E}" type="slidenum">
              <a:rPr lang="en-US" smtClean="0"/>
              <a:t>5</a:t>
            </a:fld>
            <a:endParaRPr lang="en-US"/>
          </a:p>
        </p:txBody>
      </p:sp>
    </p:spTree>
    <p:extLst>
      <p:ext uri="{BB962C8B-B14F-4D97-AF65-F5344CB8AC3E}">
        <p14:creationId xmlns:p14="http://schemas.microsoft.com/office/powerpoint/2010/main" val="657779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E0A65-65D8-4B2C-AD5D-EC3253C6F36C}"/>
              </a:ext>
            </a:extLst>
          </p:cNvPr>
          <p:cNvSpPr>
            <a:spLocks noGrp="1"/>
          </p:cNvSpPr>
          <p:nvPr>
            <p:ph type="title"/>
          </p:nvPr>
        </p:nvSpPr>
        <p:spPr>
          <a:xfrm>
            <a:off x="0" y="0"/>
            <a:ext cx="7696201" cy="1320800"/>
          </a:xfrm>
        </p:spPr>
        <p:txBody>
          <a:bodyPr/>
          <a:lstStyle/>
          <a:p>
            <a:r>
              <a:rPr lang="en-US" dirty="0"/>
              <a:t>How Terrorism Differs from Crime</a:t>
            </a:r>
          </a:p>
        </p:txBody>
      </p:sp>
      <p:sp>
        <p:nvSpPr>
          <p:cNvPr id="3" name="Content Placeholder 2">
            <a:extLst>
              <a:ext uri="{FF2B5EF4-FFF2-40B4-BE49-F238E27FC236}">
                <a16:creationId xmlns:a16="http://schemas.microsoft.com/office/drawing/2014/main" id="{BA7F2EC5-7D32-47EA-9699-C74930918394}"/>
              </a:ext>
            </a:extLst>
          </p:cNvPr>
          <p:cNvSpPr>
            <a:spLocks noGrp="1"/>
          </p:cNvSpPr>
          <p:nvPr>
            <p:ph idx="1"/>
          </p:nvPr>
        </p:nvSpPr>
        <p:spPr>
          <a:xfrm>
            <a:off x="76200" y="685800"/>
            <a:ext cx="8915400" cy="3880773"/>
          </a:xfrm>
        </p:spPr>
        <p:txBody>
          <a:bodyPr>
            <a:normAutofit/>
          </a:bodyPr>
          <a:lstStyle/>
          <a:p>
            <a:r>
              <a:rPr lang="en-US" dirty="0">
                <a:latin typeface="Arial" panose="020B0604020202020204" pitchFamily="34" charset="0"/>
                <a:cs typeface="Arial" panose="020B0604020202020204" pitchFamily="34" charset="0"/>
              </a:rPr>
              <a:t>Terrorism is an act of extreme violence, as terrorists seek to rapidly advance an agenda or cause, instill mass fear and panic in the populace and gain as much press coverage as possible.</a:t>
            </a:r>
          </a:p>
          <a:p>
            <a:r>
              <a:rPr lang="en-US" dirty="0">
                <a:latin typeface="Arial" panose="020B0604020202020204" pitchFamily="34" charset="0"/>
                <a:cs typeface="Arial" panose="020B0604020202020204" pitchFamily="34" charset="0"/>
              </a:rPr>
              <a:t>The threat of prison or even death does not deter. </a:t>
            </a:r>
          </a:p>
          <a:p>
            <a:r>
              <a:rPr lang="en-US" dirty="0">
                <a:latin typeface="Arial" panose="020B0604020202020204" pitchFamily="34" charset="0"/>
                <a:cs typeface="Arial" panose="020B0604020202020204" pitchFamily="34" charset="0"/>
              </a:rPr>
              <a:t>A terrorist will step up and engage law enforcement, not retreat. </a:t>
            </a:r>
          </a:p>
          <a:p>
            <a:r>
              <a:rPr lang="en-US" dirty="0">
                <a:latin typeface="Arial" panose="020B0604020202020204" pitchFamily="34" charset="0"/>
                <a:cs typeface="Arial" panose="020B0604020202020204" pitchFamily="34" charset="0"/>
              </a:rPr>
              <a:t> Cameras, armed security officers, and other types of security enhancements will likely not deter. </a:t>
            </a:r>
          </a:p>
        </p:txBody>
      </p:sp>
      <p:sp>
        <p:nvSpPr>
          <p:cNvPr id="4" name="Slide Number Placeholder 3">
            <a:extLst>
              <a:ext uri="{FF2B5EF4-FFF2-40B4-BE49-F238E27FC236}">
                <a16:creationId xmlns:a16="http://schemas.microsoft.com/office/drawing/2014/main" id="{281DC383-3D8D-4FA4-ABCC-8C98B0D7E155}"/>
              </a:ext>
            </a:extLst>
          </p:cNvPr>
          <p:cNvSpPr>
            <a:spLocks noGrp="1"/>
          </p:cNvSpPr>
          <p:nvPr>
            <p:ph type="sldNum" sz="quarter" idx="12"/>
          </p:nvPr>
        </p:nvSpPr>
        <p:spPr/>
        <p:txBody>
          <a:bodyPr/>
          <a:lstStyle/>
          <a:p>
            <a:fld id="{BD5AEB79-F3DA-4CAA-BA25-7EA8AB9A9E1E}" type="slidenum">
              <a:rPr lang="en-US" smtClean="0"/>
              <a:t>6</a:t>
            </a:fld>
            <a:endParaRPr lang="en-US"/>
          </a:p>
        </p:txBody>
      </p:sp>
      <p:sp>
        <p:nvSpPr>
          <p:cNvPr id="5" name="Content Placeholder 2">
            <a:extLst>
              <a:ext uri="{FF2B5EF4-FFF2-40B4-BE49-F238E27FC236}">
                <a16:creationId xmlns:a16="http://schemas.microsoft.com/office/drawing/2014/main" id="{57434234-1F13-4AFF-A888-AFC8B2810759}"/>
              </a:ext>
            </a:extLst>
          </p:cNvPr>
          <p:cNvSpPr txBox="1">
            <a:spLocks/>
          </p:cNvSpPr>
          <p:nvPr/>
        </p:nvSpPr>
        <p:spPr>
          <a:xfrm>
            <a:off x="76200" y="3129627"/>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Unlike traditional crime, the terrorist attacker’s methodology will also be asymmetric and unique, meaning we must imagine the different ways they may strike.</a:t>
            </a:r>
          </a:p>
          <a:p>
            <a:r>
              <a:rPr lang="en-US" dirty="0" smtClean="0">
                <a:latin typeface="Arial" panose="020B0604020202020204" pitchFamily="34" charset="0"/>
                <a:cs typeface="Arial" panose="020B0604020202020204" pitchFamily="34" charset="0"/>
              </a:rPr>
              <a:t>The goal of target-hardening is to stop the fight before it begins; the terrorist may go elsewhere to carry out the attack, and this is not your concern—stay focused on protecting your facility and its occupants.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8614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E29F0-587D-405A-90BE-1ABE6E6DB242}"/>
              </a:ext>
            </a:extLst>
          </p:cNvPr>
          <p:cNvSpPr>
            <a:spLocks noGrp="1"/>
          </p:cNvSpPr>
          <p:nvPr>
            <p:ph type="title"/>
          </p:nvPr>
        </p:nvSpPr>
        <p:spPr>
          <a:xfrm>
            <a:off x="0" y="0"/>
            <a:ext cx="6347713" cy="1320800"/>
          </a:xfrm>
        </p:spPr>
        <p:txBody>
          <a:bodyPr/>
          <a:lstStyle/>
          <a:p>
            <a:r>
              <a:rPr lang="en-US" dirty="0"/>
              <a:t>Detecting Surveillance</a:t>
            </a:r>
          </a:p>
        </p:txBody>
      </p:sp>
      <p:sp>
        <p:nvSpPr>
          <p:cNvPr id="3" name="Content Placeholder 2">
            <a:extLst>
              <a:ext uri="{FF2B5EF4-FFF2-40B4-BE49-F238E27FC236}">
                <a16:creationId xmlns:a16="http://schemas.microsoft.com/office/drawing/2014/main" id="{BDA74E06-BFB7-4B29-A524-B09B573F5C3A}"/>
              </a:ext>
            </a:extLst>
          </p:cNvPr>
          <p:cNvSpPr>
            <a:spLocks noGrp="1"/>
          </p:cNvSpPr>
          <p:nvPr>
            <p:ph idx="1"/>
          </p:nvPr>
        </p:nvSpPr>
        <p:spPr>
          <a:xfrm>
            <a:off x="152400" y="762000"/>
            <a:ext cx="8763000" cy="3880773"/>
          </a:xfrm>
        </p:spPr>
        <p:txBody>
          <a:bodyPr>
            <a:normAutofit/>
          </a:bodyPr>
          <a:lstStyle/>
          <a:p>
            <a:r>
              <a:rPr lang="en-US" dirty="0">
                <a:latin typeface="Arial" panose="020B0604020202020204" pitchFamily="34" charset="0"/>
                <a:cs typeface="Arial" panose="020B0604020202020204" pitchFamily="34" charset="0"/>
              </a:rPr>
              <a:t>The 14 major terrorist attacks since 2014 had one common thread—</a:t>
            </a:r>
            <a:r>
              <a:rPr lang="en-US" i="1" dirty="0">
                <a:latin typeface="Arial" panose="020B0604020202020204" pitchFamily="34" charset="0"/>
                <a:cs typeface="Arial" panose="020B0604020202020204" pitchFamily="34" charset="0"/>
              </a:rPr>
              <a:t>the terrorists performed some type of pre-attack surveillance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All terrorists perform some sort of pre-attack surveillance.</a:t>
            </a:r>
          </a:p>
          <a:p>
            <a:r>
              <a:rPr lang="en-US" dirty="0">
                <a:latin typeface="Arial" panose="020B0604020202020204" pitchFamily="34" charset="0"/>
                <a:cs typeface="Arial" panose="020B0604020202020204" pitchFamily="34" charset="0"/>
              </a:rPr>
              <a:t>Generally, most terrorists lack the requisite skillset to conduct effective covert surveillance; thus, their surveillance is sloppy and detectable to the trained eye.</a:t>
            </a:r>
          </a:p>
          <a:p>
            <a:r>
              <a:rPr lang="en-US" dirty="0">
                <a:latin typeface="Arial" panose="020B0604020202020204" pitchFamily="34" charset="0"/>
                <a:cs typeface="Arial" panose="020B0604020202020204" pitchFamily="34" charset="0"/>
              </a:rPr>
              <a:t>Protection officers MUST be aware of unusual activities in their areas of operations.</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5249C65-AE7F-4673-9864-B91EFC8EA903}"/>
              </a:ext>
            </a:extLst>
          </p:cNvPr>
          <p:cNvSpPr>
            <a:spLocks noGrp="1"/>
          </p:cNvSpPr>
          <p:nvPr>
            <p:ph type="sldNum" sz="quarter" idx="12"/>
          </p:nvPr>
        </p:nvSpPr>
        <p:spPr/>
        <p:txBody>
          <a:bodyPr/>
          <a:lstStyle/>
          <a:p>
            <a:fld id="{BD5AEB79-F3DA-4CAA-BA25-7EA8AB9A9E1E}" type="slidenum">
              <a:rPr lang="en-US" smtClean="0"/>
              <a:t>7</a:t>
            </a:fld>
            <a:endParaRPr lang="en-US"/>
          </a:p>
        </p:txBody>
      </p:sp>
    </p:spTree>
    <p:extLst>
      <p:ext uri="{BB962C8B-B14F-4D97-AF65-F5344CB8AC3E}">
        <p14:creationId xmlns:p14="http://schemas.microsoft.com/office/powerpoint/2010/main" val="3163122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0B5DF-CC8D-4E7C-8D4D-60AAD99D5245}"/>
              </a:ext>
            </a:extLst>
          </p:cNvPr>
          <p:cNvSpPr>
            <a:spLocks noGrp="1"/>
          </p:cNvSpPr>
          <p:nvPr>
            <p:ph type="title"/>
          </p:nvPr>
        </p:nvSpPr>
        <p:spPr>
          <a:xfrm>
            <a:off x="0" y="0"/>
            <a:ext cx="8382001" cy="1320800"/>
          </a:xfrm>
        </p:spPr>
        <p:txBody>
          <a:bodyPr>
            <a:normAutofit/>
          </a:bodyPr>
          <a:lstStyle/>
          <a:p>
            <a:r>
              <a:rPr lang="en-US" dirty="0"/>
              <a:t>The Human is the Best Weapon System</a:t>
            </a:r>
          </a:p>
        </p:txBody>
      </p:sp>
      <p:sp>
        <p:nvSpPr>
          <p:cNvPr id="3" name="Content Placeholder 2">
            <a:extLst>
              <a:ext uri="{FF2B5EF4-FFF2-40B4-BE49-F238E27FC236}">
                <a16:creationId xmlns:a16="http://schemas.microsoft.com/office/drawing/2014/main" id="{84FF4B62-BE19-4D20-B82C-82C5369C1D59}"/>
              </a:ext>
            </a:extLst>
          </p:cNvPr>
          <p:cNvSpPr>
            <a:spLocks noGrp="1"/>
          </p:cNvSpPr>
          <p:nvPr>
            <p:ph idx="1"/>
          </p:nvPr>
        </p:nvSpPr>
        <p:spPr>
          <a:xfrm>
            <a:off x="152400" y="762000"/>
            <a:ext cx="8763000" cy="3880773"/>
          </a:xfrm>
        </p:spPr>
        <p:txBody>
          <a:bodyPr>
            <a:normAutofit/>
          </a:bodyPr>
          <a:lstStyle/>
          <a:p>
            <a:r>
              <a:rPr lang="en-US" dirty="0">
                <a:latin typeface="Arial" panose="020B0604020202020204" pitchFamily="34" charset="0"/>
                <a:cs typeface="Arial" panose="020B0604020202020204" pitchFamily="34" charset="0"/>
              </a:rPr>
              <a:t>Humans detect subtle changes in behavior, learn, and have intuition— attributes not (yet) perfected by artificial intelligence.</a:t>
            </a:r>
          </a:p>
          <a:p>
            <a:r>
              <a:rPr lang="en-US" dirty="0">
                <a:latin typeface="Arial" panose="020B0604020202020204" pitchFamily="34" charset="0"/>
                <a:cs typeface="Arial" panose="020B0604020202020204" pitchFamily="34" charset="0"/>
              </a:rPr>
              <a:t>Technology was never meant to be the central focus of protective measures, but to complement human security efforts.</a:t>
            </a:r>
          </a:p>
          <a:p>
            <a:r>
              <a:rPr lang="en-US" dirty="0">
                <a:latin typeface="Arial" panose="020B0604020202020204" pitchFamily="34" charset="0"/>
                <a:cs typeface="Arial" panose="020B0604020202020204" pitchFamily="34" charset="0"/>
              </a:rPr>
              <a:t>Data shows humans deter bad actors, including terrorists, who seek the path of least resistance to carry out their attack plan.</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51231540-EC76-4B14-A439-CD8A8D223F0F}"/>
              </a:ext>
            </a:extLst>
          </p:cNvPr>
          <p:cNvSpPr>
            <a:spLocks noGrp="1"/>
          </p:cNvSpPr>
          <p:nvPr>
            <p:ph type="sldNum" sz="quarter" idx="12"/>
          </p:nvPr>
        </p:nvSpPr>
        <p:spPr/>
        <p:txBody>
          <a:bodyPr/>
          <a:lstStyle/>
          <a:p>
            <a:fld id="{BD5AEB79-F3DA-4CAA-BA25-7EA8AB9A9E1E}" type="slidenum">
              <a:rPr lang="en-US" smtClean="0"/>
              <a:t>8</a:t>
            </a:fld>
            <a:endParaRPr lang="en-US"/>
          </a:p>
        </p:txBody>
      </p:sp>
      <p:sp>
        <p:nvSpPr>
          <p:cNvPr id="6" name="Content Placeholder 2">
            <a:extLst>
              <a:ext uri="{FF2B5EF4-FFF2-40B4-BE49-F238E27FC236}">
                <a16:creationId xmlns:a16="http://schemas.microsoft.com/office/drawing/2014/main" id="{FF371665-FF46-44D0-AFDE-ED048A6A3A26}"/>
              </a:ext>
            </a:extLst>
          </p:cNvPr>
          <p:cNvSpPr txBox="1">
            <a:spLocks/>
          </p:cNvSpPr>
          <p:nvPr/>
        </p:nvSpPr>
        <p:spPr>
          <a:xfrm>
            <a:off x="152400" y="2895600"/>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A study of 360 burglars showed the best deterrents against their criminal activity were the presence of people, guards, noise inside, and dogs.</a:t>
            </a:r>
          </a:p>
          <a:p>
            <a:r>
              <a:rPr lang="en-US" dirty="0" smtClean="0">
                <a:latin typeface="Arial" panose="020B0604020202020204" pitchFamily="34" charset="0"/>
                <a:cs typeface="Arial" panose="020B0604020202020204" pitchFamily="34" charset="0"/>
              </a:rPr>
              <a:t>Data collected from convicts indicates cameras do not affect how determined actors plan an attack. They assume the camera isn’t working, taping, being monitored, or is real.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6477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4DE14-AABC-47EC-9992-635450150E6F}"/>
              </a:ext>
            </a:extLst>
          </p:cNvPr>
          <p:cNvSpPr>
            <a:spLocks noGrp="1"/>
          </p:cNvSpPr>
          <p:nvPr>
            <p:ph type="title"/>
          </p:nvPr>
        </p:nvSpPr>
        <p:spPr>
          <a:xfrm>
            <a:off x="0" y="0"/>
            <a:ext cx="8153401" cy="1320800"/>
          </a:xfrm>
        </p:spPr>
        <p:txBody>
          <a:bodyPr>
            <a:normAutofit/>
          </a:bodyPr>
          <a:lstStyle/>
          <a:p>
            <a:r>
              <a:rPr lang="en-US" dirty="0"/>
              <a:t>Exploitation of the Security Industry</a:t>
            </a:r>
          </a:p>
        </p:txBody>
      </p:sp>
      <p:sp>
        <p:nvSpPr>
          <p:cNvPr id="3" name="Content Placeholder 2">
            <a:extLst>
              <a:ext uri="{FF2B5EF4-FFF2-40B4-BE49-F238E27FC236}">
                <a16:creationId xmlns:a16="http://schemas.microsoft.com/office/drawing/2014/main" id="{91B581BB-0603-46F6-B7DD-D1B78988B6DA}"/>
              </a:ext>
            </a:extLst>
          </p:cNvPr>
          <p:cNvSpPr>
            <a:spLocks noGrp="1"/>
          </p:cNvSpPr>
          <p:nvPr>
            <p:ph idx="1"/>
          </p:nvPr>
        </p:nvSpPr>
        <p:spPr>
          <a:xfrm>
            <a:off x="76200" y="685800"/>
            <a:ext cx="8839200" cy="3880773"/>
          </a:xfrm>
        </p:spPr>
        <p:txBody>
          <a:bodyPr>
            <a:normAutofit/>
          </a:bodyPr>
          <a:lstStyle/>
          <a:p>
            <a:r>
              <a:rPr lang="en-US" dirty="0">
                <a:latin typeface="Arial" panose="020B0604020202020204" pitchFamily="34" charset="0"/>
                <a:cs typeface="Arial" panose="020B0604020202020204" pitchFamily="34" charset="0"/>
              </a:rPr>
              <a:t>There is a recent trend toward terrorists and other violent actors gaining experience in the security services industry.</a:t>
            </a:r>
          </a:p>
          <a:p>
            <a:r>
              <a:rPr lang="en-US" dirty="0">
                <a:latin typeface="Arial" panose="020B0604020202020204" pitchFamily="34" charset="0"/>
                <a:cs typeface="Arial" panose="020B0604020202020204" pitchFamily="34" charset="0"/>
              </a:rPr>
              <a:t>Extremists in the West sought employment with private security firms to “gain weapons experience and access to secure facilities.” </a:t>
            </a:r>
          </a:p>
          <a:p>
            <a:r>
              <a:rPr lang="en-US" dirty="0">
                <a:latin typeface="Arial" panose="020B0604020202020204" pitchFamily="34" charset="0"/>
                <a:cs typeface="Arial" panose="020B0604020202020204" pitchFamily="34" charset="0"/>
              </a:rPr>
              <a:t>Not all security personnel receive weapons training; however,  their position still affords credentials, uniforms, and access to otherwise restricted areas. </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FBF2E9C-655D-4B52-A3AE-C927180AF218}"/>
              </a:ext>
            </a:extLst>
          </p:cNvPr>
          <p:cNvSpPr>
            <a:spLocks noGrp="1"/>
          </p:cNvSpPr>
          <p:nvPr>
            <p:ph type="sldNum" sz="quarter" idx="12"/>
          </p:nvPr>
        </p:nvSpPr>
        <p:spPr/>
        <p:txBody>
          <a:bodyPr/>
          <a:lstStyle/>
          <a:p>
            <a:fld id="{BD5AEB79-F3DA-4CAA-BA25-7EA8AB9A9E1E}" type="slidenum">
              <a:rPr lang="en-US" smtClean="0"/>
              <a:t>9</a:t>
            </a:fld>
            <a:endParaRPr lang="en-US"/>
          </a:p>
        </p:txBody>
      </p:sp>
    </p:spTree>
    <p:extLst>
      <p:ext uri="{BB962C8B-B14F-4D97-AF65-F5344CB8AC3E}">
        <p14:creationId xmlns:p14="http://schemas.microsoft.com/office/powerpoint/2010/main" val="20054525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765</TotalTime>
  <Words>904</Words>
  <Application>Microsoft Office PowerPoint</Application>
  <PresentationFormat>On-screen Show (4:3)</PresentationFormat>
  <Paragraphs>62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PowerPoint Presentation</vt:lpstr>
      <vt:lpstr>Purpose</vt:lpstr>
      <vt:lpstr>Terrorism: A Definition Dilemma</vt:lpstr>
      <vt:lpstr>Security Fatigue</vt:lpstr>
      <vt:lpstr>Threat Assessment</vt:lpstr>
      <vt:lpstr>How Terrorism Differs from Crime</vt:lpstr>
      <vt:lpstr>Detecting Surveillance</vt:lpstr>
      <vt:lpstr>The Human is the Best Weapon System</vt:lpstr>
      <vt:lpstr>Exploitation of the Security Industry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Dilip Rao</cp:lastModifiedBy>
  <cp:revision>80</cp:revision>
  <dcterms:created xsi:type="dcterms:W3CDTF">2015-01-28T20:48:59Z</dcterms:created>
  <dcterms:modified xsi:type="dcterms:W3CDTF">2023-03-13T10:34:39Z</dcterms:modified>
</cp:coreProperties>
</file>