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307" r:id="rId2"/>
    <p:sldId id="313" r:id="rId3"/>
    <p:sldId id="298" r:id="rId4"/>
    <p:sldId id="314" r:id="rId5"/>
    <p:sldId id="315" r:id="rId6"/>
    <p:sldId id="319" r:id="rId7"/>
    <p:sldId id="318"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74"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115560-1F13-412E-A872-079353080BBF}" type="datetimeFigureOut">
              <a:rPr lang="en-US" smtClean="0"/>
              <a:t>3/11/2023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63AFC5-57AC-42FF-BD64-E136CA881BC1}" type="slidenum">
              <a:rPr lang="en-US" smtClean="0"/>
              <a:t>‹#›</a:t>
            </a:fld>
            <a:endParaRPr lang="en-US"/>
          </a:p>
        </p:txBody>
      </p:sp>
    </p:spTree>
    <p:extLst>
      <p:ext uri="{BB962C8B-B14F-4D97-AF65-F5344CB8AC3E}">
        <p14:creationId xmlns:p14="http://schemas.microsoft.com/office/powerpoint/2010/main" val="3139186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63AFC5-57AC-42FF-BD64-E136CA881BC1}" type="slidenum">
              <a:rPr lang="en-US" smtClean="0"/>
              <a:t>3</a:t>
            </a:fld>
            <a:endParaRPr lang="en-US"/>
          </a:p>
        </p:txBody>
      </p:sp>
    </p:spTree>
    <p:extLst>
      <p:ext uri="{BB962C8B-B14F-4D97-AF65-F5344CB8AC3E}">
        <p14:creationId xmlns:p14="http://schemas.microsoft.com/office/powerpoint/2010/main" val="850341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ABEB1F-190A-4C1F-9034-8E3B0287E54D}" type="datetime1">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dirty="0"/>
          </a:p>
        </p:txBody>
      </p:sp>
    </p:spTree>
    <p:extLst>
      <p:ext uri="{BB962C8B-B14F-4D97-AF65-F5344CB8AC3E}">
        <p14:creationId xmlns:p14="http://schemas.microsoft.com/office/powerpoint/2010/main" val="2932150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286095974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856840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363385749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8424326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79518013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2F9E8E-6378-414C-B41E-43443D3F998A}" type="datetime1">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326697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31904-286D-4C1F-B145-9EFF62CFC425}" type="datetime1">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023572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3CD77-307E-4BAA-8582-6EFF21C42F93}" type="datetime1">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2" descr="C:\Users\sum2027565\Desktop\Sumy\Course Templates\Customer Service\template.png">
            <a:extLst>
              <a:ext uri="{FF2B5EF4-FFF2-40B4-BE49-F238E27FC236}">
                <a16:creationId xmlns:a16="http://schemas.microsoft.com/office/drawing/2014/main" id="{FBA59B96-5FDC-6543-750B-35451017503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965533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913EA2-8403-40AE-BEE7-2998F1003E5A}" type="datetime1">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3" descr="C:\Users\sum2027565\Desktop\Sumy\Course Templates\Customer Service\cover page.png">
            <a:extLst>
              <a:ext uri="{FF2B5EF4-FFF2-40B4-BE49-F238E27FC236}">
                <a16:creationId xmlns:a16="http://schemas.microsoft.com/office/drawing/2014/main" id="{A008AF63-D20B-6F74-C68A-4240BA63C4F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9198"/>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0972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7D28D2-A45E-4C14-BE54-6659343038A7}" type="datetime1">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255499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879BCD-448E-4628-8F7A-C46C82622512}" type="datetime1">
              <a:rPr lang="en-US" smtClean="0"/>
              <a:t>3/11/2023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330842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02CD04-C564-4415-AA89-C62C659B9D03}" type="datetime1">
              <a:rPr lang="en-US" smtClean="0"/>
              <a:t>3/11/2023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AEB79-F3DA-4CAA-BA25-7EA8AB9A9E1E}" type="slidenum">
              <a:rPr lang="en-US" smtClean="0"/>
              <a:t>‹#›</a:t>
            </a:fld>
            <a:endParaRPr lang="en-US"/>
          </a:p>
        </p:txBody>
      </p:sp>
      <p:pic>
        <p:nvPicPr>
          <p:cNvPr id="6" name="Picture 2" descr="C:\Users\sum2027565\Desktop\Sumy\Course Templates\Customer Service\template.png">
            <a:extLst>
              <a:ext uri="{FF2B5EF4-FFF2-40B4-BE49-F238E27FC236}">
                <a16:creationId xmlns:a16="http://schemas.microsoft.com/office/drawing/2014/main" id="{53E2D7A6-1FDC-9421-7014-EBD36AA6DDF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1DD8479C-58A6-8C6B-4BCB-B4915A0ADF5B}"/>
              </a:ext>
            </a:extLst>
          </p:cNvPr>
          <p:cNvSpPr txBox="1"/>
          <p:nvPr userDrawn="1"/>
        </p:nvSpPr>
        <p:spPr>
          <a:xfrm>
            <a:off x="180048" y="304800"/>
            <a:ext cx="4572000" cy="523220"/>
          </a:xfrm>
          <a:prstGeom prst="rect">
            <a:avLst/>
          </a:prstGeom>
          <a:noFill/>
        </p:spPr>
        <p:txBody>
          <a:bodyPr wrap="square" rtlCol="0">
            <a:spAutoFit/>
          </a:bodyPr>
          <a:lstStyle/>
          <a:p>
            <a:endParaRPr lang="en-US" sz="2800" dirty="0"/>
          </a:p>
        </p:txBody>
      </p:sp>
    </p:spTree>
    <p:extLst>
      <p:ext uri="{BB962C8B-B14F-4D97-AF65-F5344CB8AC3E}">
        <p14:creationId xmlns:p14="http://schemas.microsoft.com/office/powerpoint/2010/main" val="191107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0AF1D-E47E-4F8E-9F75-C71085D8525F}" type="datetime1">
              <a:rPr lang="en-US" smtClean="0"/>
              <a:t>3/11/2023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931495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9EED8F4-3357-42BD-82CB-0743D70581B2}" type="datetime1">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869761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94066E-0D5B-451A-803F-8F043E295A7B}" type="datetime1">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2800584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AADA97-1369-4E8B-B306-3616EC5398E0}" type="datetime1">
              <a:rPr lang="en-US" smtClean="0"/>
              <a:t>3/11/2023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D5AEB79-F3DA-4CAA-BA25-7EA8AB9A9E1E}" type="slidenum">
              <a:rPr lang="en-US" smtClean="0"/>
              <a:pPr/>
              <a:t>‹#›</a:t>
            </a:fld>
            <a:endParaRPr lang="en-US"/>
          </a:p>
        </p:txBody>
      </p:sp>
    </p:spTree>
    <p:extLst>
      <p:ext uri="{BB962C8B-B14F-4D97-AF65-F5344CB8AC3E}">
        <p14:creationId xmlns:p14="http://schemas.microsoft.com/office/powerpoint/2010/main" val="18961901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5387975"/>
            <a:ext cx="7772400" cy="1470025"/>
          </a:xfrm>
        </p:spPr>
        <p:txBody>
          <a:bodyPr>
            <a:normAutofit fontScale="90000"/>
          </a:bodyPr>
          <a:lstStyle/>
          <a:p>
            <a:r>
              <a:rPr lang="en-US" dirty="0"/>
              <a:t>Chapter 1 – IFPO – CPO </a:t>
            </a:r>
            <a:br>
              <a:rPr lang="en-US" dirty="0"/>
            </a:br>
            <a:r>
              <a:rPr lang="en-US" dirty="0">
                <a:solidFill>
                  <a:schemeClr val="tx1"/>
                </a:solidFill>
              </a:rPr>
              <a:t>The</a:t>
            </a:r>
            <a:r>
              <a:rPr lang="en-US" dirty="0"/>
              <a:t> </a:t>
            </a:r>
            <a:r>
              <a:rPr lang="en-US" dirty="0">
                <a:solidFill>
                  <a:schemeClr val="tx1"/>
                </a:solidFill>
              </a:rPr>
              <a:t>Security Officer of the 21</a:t>
            </a:r>
            <a:r>
              <a:rPr lang="en-US" baseline="30000" dirty="0">
                <a:solidFill>
                  <a:schemeClr val="tx1"/>
                </a:solidFill>
              </a:rPr>
              <a:t>ST</a:t>
            </a:r>
            <a:r>
              <a:rPr lang="en-US" dirty="0">
                <a:solidFill>
                  <a:schemeClr val="tx1"/>
                </a:solidFill>
              </a:rPr>
              <a:t> Century </a:t>
            </a:r>
            <a:endParaRPr lang="en-US" dirty="0">
              <a:solidFill>
                <a:schemeClr val="tx1"/>
              </a:solidFill>
              <a:latin typeface="Century Gothic" panose="020B0502020202020204" pitchFamily="34" charset="0"/>
            </a:endParaRPr>
          </a:p>
        </p:txBody>
      </p:sp>
      <p:sp>
        <p:nvSpPr>
          <p:cNvPr id="5" name="Slide Number Placeholder 4"/>
          <p:cNvSpPr>
            <a:spLocks noGrp="1"/>
          </p:cNvSpPr>
          <p:nvPr>
            <p:ph type="sldNum" sz="quarter" idx="12"/>
          </p:nvPr>
        </p:nvSpPr>
        <p:spPr/>
        <p:txBody>
          <a:bodyPr/>
          <a:lstStyle/>
          <a:p>
            <a:fld id="{BD5AEB79-F3DA-4CAA-BA25-7EA8AB9A9E1E}" type="slidenum">
              <a:rPr lang="en-US" smtClean="0"/>
              <a:t>1</a:t>
            </a:fld>
            <a:endParaRPr lang="en-US"/>
          </a:p>
        </p:txBody>
      </p:sp>
    </p:spTree>
    <p:extLst>
      <p:ext uri="{BB962C8B-B14F-4D97-AF65-F5344CB8AC3E}">
        <p14:creationId xmlns:p14="http://schemas.microsoft.com/office/powerpoint/2010/main" val="300745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a:t>“Security Officer”</a:t>
            </a:r>
          </a:p>
        </p:txBody>
      </p:sp>
      <p:sp>
        <p:nvSpPr>
          <p:cNvPr id="3" name="Content Placeholder 2"/>
          <p:cNvSpPr>
            <a:spLocks noGrp="1"/>
          </p:cNvSpPr>
          <p:nvPr>
            <p:ph idx="1"/>
          </p:nvPr>
        </p:nvSpPr>
        <p:spPr>
          <a:xfrm>
            <a:off x="353280" y="838200"/>
            <a:ext cx="8714519" cy="3880773"/>
          </a:xfrm>
        </p:spPr>
        <p:txBody>
          <a:bodyPr>
            <a:normAutofit/>
          </a:bodyPr>
          <a:lstStyle/>
          <a:p>
            <a:pPr marL="0" indent="0">
              <a:buNone/>
            </a:pPr>
            <a:r>
              <a:rPr lang="en-US" dirty="0"/>
              <a:t>A “security officer is a person called upon to assist in a time of crisis, medical emergency, or he/she may be checking individuals entering a building or area.</a:t>
            </a:r>
          </a:p>
        </p:txBody>
      </p:sp>
      <p:sp>
        <p:nvSpPr>
          <p:cNvPr id="4" name="Slide Number Placeholder 3"/>
          <p:cNvSpPr>
            <a:spLocks noGrp="1"/>
          </p:cNvSpPr>
          <p:nvPr>
            <p:ph type="sldNum" sz="quarter" idx="12"/>
          </p:nvPr>
        </p:nvSpPr>
        <p:spPr/>
        <p:txBody>
          <a:bodyPr/>
          <a:lstStyle/>
          <a:p>
            <a:fld id="{BD5AEB79-F3DA-4CAA-BA25-7EA8AB9A9E1E}" type="slidenum">
              <a:rPr lang="en-US" smtClean="0"/>
              <a:t>2</a:t>
            </a:fld>
            <a:endParaRPr lang="en-US"/>
          </a:p>
        </p:txBody>
      </p:sp>
      <p:sp>
        <p:nvSpPr>
          <p:cNvPr id="5" name="Title 1">
            <a:extLst>
              <a:ext uri="{FF2B5EF4-FFF2-40B4-BE49-F238E27FC236}">
                <a16:creationId xmlns:a16="http://schemas.microsoft.com/office/drawing/2014/main" id="{7F7AA99D-E037-E158-8F3F-F426DCF5FCB7}"/>
              </a:ext>
            </a:extLst>
          </p:cNvPr>
          <p:cNvSpPr txBox="1">
            <a:spLocks/>
          </p:cNvSpPr>
          <p:nvPr/>
        </p:nvSpPr>
        <p:spPr>
          <a:xfrm>
            <a:off x="481781" y="1600865"/>
            <a:ext cx="8229600" cy="48736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Security Officer vs. Law Enforcement</a:t>
            </a:r>
          </a:p>
        </p:txBody>
      </p:sp>
      <p:sp>
        <p:nvSpPr>
          <p:cNvPr id="6" name="Content Placeholder 2">
            <a:extLst>
              <a:ext uri="{FF2B5EF4-FFF2-40B4-BE49-F238E27FC236}">
                <a16:creationId xmlns:a16="http://schemas.microsoft.com/office/drawing/2014/main" id="{9547F721-737F-EC02-CE29-28F78ED5F0FC}"/>
              </a:ext>
            </a:extLst>
          </p:cNvPr>
          <p:cNvSpPr txBox="1">
            <a:spLocks/>
          </p:cNvSpPr>
          <p:nvPr/>
        </p:nvSpPr>
        <p:spPr>
          <a:xfrm>
            <a:off x="353280" y="2209800"/>
            <a:ext cx="8229600" cy="53641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The major difference is that security officers usually protect a specific property or location while law enforcement officers protect all people, property and locations within their jurisdiction in addition to also enforcing laws.</a:t>
            </a:r>
          </a:p>
          <a:p>
            <a:pPr marL="0" indent="0">
              <a:buFont typeface="Wingdings 3" charset="2"/>
              <a:buNone/>
            </a:pPr>
            <a:r>
              <a:rPr lang="en-US" dirty="0"/>
              <a:t>Generally speaking, law enforcement officers are more </a:t>
            </a:r>
            <a:r>
              <a:rPr lang="en-US" i="1" dirty="0"/>
              <a:t>REACTIVE</a:t>
            </a:r>
            <a:r>
              <a:rPr lang="en-US" dirty="0"/>
              <a:t> while security officers are more </a:t>
            </a:r>
            <a:r>
              <a:rPr lang="en-US" i="1" dirty="0"/>
              <a:t>PROACTIVE </a:t>
            </a:r>
            <a:r>
              <a:rPr lang="en-US" dirty="0"/>
              <a:t>in the protection of people and property.</a:t>
            </a:r>
            <a:endParaRPr lang="en-US" i="1" dirty="0"/>
          </a:p>
        </p:txBody>
      </p:sp>
      <p:sp>
        <p:nvSpPr>
          <p:cNvPr id="7" name="Title 1">
            <a:extLst>
              <a:ext uri="{FF2B5EF4-FFF2-40B4-BE49-F238E27FC236}">
                <a16:creationId xmlns:a16="http://schemas.microsoft.com/office/drawing/2014/main" id="{8E3CB452-A1E1-96AA-5ACC-5FEE9F3CFF7C}"/>
              </a:ext>
            </a:extLst>
          </p:cNvPr>
          <p:cNvSpPr txBox="1">
            <a:spLocks/>
          </p:cNvSpPr>
          <p:nvPr/>
        </p:nvSpPr>
        <p:spPr>
          <a:xfrm>
            <a:off x="457200" y="4327986"/>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Methods of Training </a:t>
            </a:r>
          </a:p>
        </p:txBody>
      </p:sp>
      <p:sp>
        <p:nvSpPr>
          <p:cNvPr id="8" name="Content Placeholder 2">
            <a:extLst>
              <a:ext uri="{FF2B5EF4-FFF2-40B4-BE49-F238E27FC236}">
                <a16:creationId xmlns:a16="http://schemas.microsoft.com/office/drawing/2014/main" id="{98E66079-FF27-C1B1-67EC-89EAA3B4588E}"/>
              </a:ext>
            </a:extLst>
          </p:cNvPr>
          <p:cNvSpPr txBox="1">
            <a:spLocks/>
          </p:cNvSpPr>
          <p:nvPr/>
        </p:nvSpPr>
        <p:spPr>
          <a:xfrm>
            <a:off x="385235" y="4988386"/>
            <a:ext cx="6347714"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Training can be administered in three (3) ways:</a:t>
            </a:r>
          </a:p>
          <a:p>
            <a:pPr marL="514350" indent="-514350">
              <a:buFont typeface="+mj-lt"/>
              <a:buAutoNum type="arabicPeriod"/>
            </a:pPr>
            <a:r>
              <a:rPr lang="en-US" dirty="0"/>
              <a:t>Classroom</a:t>
            </a:r>
          </a:p>
          <a:p>
            <a:pPr marL="514350" indent="-514350">
              <a:buFont typeface="+mj-lt"/>
              <a:buAutoNum type="arabicPeriod"/>
            </a:pPr>
            <a:r>
              <a:rPr lang="en-US" dirty="0"/>
              <a:t>On the Job (OTJ)</a:t>
            </a:r>
          </a:p>
          <a:p>
            <a:pPr marL="514350" indent="-514350">
              <a:buFont typeface="+mj-lt"/>
              <a:buAutoNum type="arabicPeriod"/>
            </a:pPr>
            <a:r>
              <a:rPr lang="en-US" dirty="0"/>
              <a:t>On-line</a:t>
            </a:r>
          </a:p>
        </p:txBody>
      </p:sp>
    </p:spTree>
    <p:extLst>
      <p:ext uri="{BB962C8B-B14F-4D97-AF65-F5344CB8AC3E}">
        <p14:creationId xmlns:p14="http://schemas.microsoft.com/office/powerpoint/2010/main" val="625071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09" name="Title 1"/>
          <p:cNvSpPr>
            <a:spLocks noGrp="1"/>
          </p:cNvSpPr>
          <p:nvPr>
            <p:ph type="title"/>
          </p:nvPr>
        </p:nvSpPr>
        <p:spPr>
          <a:xfrm>
            <a:off x="0" y="0"/>
            <a:ext cx="8229600" cy="792162"/>
          </a:xfrm>
        </p:spPr>
        <p:txBody>
          <a:bodyPr>
            <a:normAutofit/>
          </a:bodyPr>
          <a:lstStyle/>
          <a:p>
            <a:pPr eaLnBrk="1" hangingPunct="1"/>
            <a:r>
              <a:rPr lang="en-US" sz="3200" dirty="0"/>
              <a:t>The Importance of Training</a:t>
            </a:r>
          </a:p>
        </p:txBody>
      </p:sp>
      <p:sp>
        <p:nvSpPr>
          <p:cNvPr id="3" name="Content Placeholder 2"/>
          <p:cNvSpPr>
            <a:spLocks noGrp="1"/>
          </p:cNvSpPr>
          <p:nvPr>
            <p:ph idx="1"/>
          </p:nvPr>
        </p:nvSpPr>
        <p:spPr>
          <a:xfrm>
            <a:off x="304800" y="533400"/>
            <a:ext cx="8229600" cy="4800600"/>
          </a:xfrm>
        </p:spPr>
        <p:txBody>
          <a:bodyPr>
            <a:normAutofit/>
          </a:bodyPr>
          <a:lstStyle/>
          <a:p>
            <a:pPr marL="0" indent="0" eaLnBrk="1" fontAlgn="auto" hangingPunct="1">
              <a:spcBef>
                <a:spcPts val="580"/>
              </a:spcBef>
              <a:spcAft>
                <a:spcPts val="0"/>
              </a:spcAft>
              <a:buNone/>
              <a:defRPr/>
            </a:pPr>
            <a:r>
              <a:rPr lang="en-US" dirty="0"/>
              <a:t>Training must be provided that accomplishes the following:</a:t>
            </a:r>
          </a:p>
          <a:p>
            <a:pPr>
              <a:spcBef>
                <a:spcPts val="580"/>
              </a:spcBef>
              <a:defRPr/>
            </a:pPr>
            <a:r>
              <a:rPr lang="en-US" dirty="0"/>
              <a:t>Provides new security personnel with the knowledge to let them accomplish their core job functions.</a:t>
            </a:r>
          </a:p>
          <a:p>
            <a:pPr>
              <a:spcBef>
                <a:spcPts val="580"/>
              </a:spcBef>
              <a:defRPr/>
            </a:pPr>
            <a:r>
              <a:rPr lang="en-US" dirty="0"/>
              <a:t>Increases or refreshes a security officer’s knowledge of industry trends, technology and concepts.</a:t>
            </a:r>
          </a:p>
          <a:p>
            <a:pPr>
              <a:spcBef>
                <a:spcPts val="580"/>
              </a:spcBef>
              <a:defRPr/>
            </a:pPr>
            <a:r>
              <a:rPr lang="en-US" dirty="0"/>
              <a:t>Provides a standardized method to attain professional certification which gives more credibility to the certification holder.</a:t>
            </a:r>
          </a:p>
          <a:p>
            <a:pPr>
              <a:spcBef>
                <a:spcPts val="580"/>
              </a:spcBef>
              <a:defRPr/>
            </a:pPr>
            <a:endParaRPr lang="en-US" dirty="0"/>
          </a:p>
        </p:txBody>
      </p:sp>
    </p:spTree>
    <p:extLst>
      <p:ext uri="{BB962C8B-B14F-4D97-AF65-F5344CB8AC3E}">
        <p14:creationId xmlns:p14="http://schemas.microsoft.com/office/powerpoint/2010/main" val="666708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60181-112A-4389-A894-F9C4AF96729B}"/>
              </a:ext>
            </a:extLst>
          </p:cNvPr>
          <p:cNvSpPr>
            <a:spLocks noGrp="1"/>
          </p:cNvSpPr>
          <p:nvPr>
            <p:ph type="title"/>
          </p:nvPr>
        </p:nvSpPr>
        <p:spPr>
          <a:xfrm>
            <a:off x="-12290" y="0"/>
            <a:ext cx="6347713" cy="1320800"/>
          </a:xfrm>
        </p:spPr>
        <p:txBody>
          <a:bodyPr/>
          <a:lstStyle/>
          <a:p>
            <a:r>
              <a:rPr lang="en-US" dirty="0"/>
              <a:t>Classroom Training</a:t>
            </a:r>
          </a:p>
        </p:txBody>
      </p:sp>
      <p:sp>
        <p:nvSpPr>
          <p:cNvPr id="3" name="Content Placeholder 2">
            <a:extLst>
              <a:ext uri="{FF2B5EF4-FFF2-40B4-BE49-F238E27FC236}">
                <a16:creationId xmlns:a16="http://schemas.microsoft.com/office/drawing/2014/main" id="{76391AB9-3550-441D-ACE9-08489BCCC4C0}"/>
              </a:ext>
            </a:extLst>
          </p:cNvPr>
          <p:cNvSpPr>
            <a:spLocks noGrp="1"/>
          </p:cNvSpPr>
          <p:nvPr>
            <p:ph idx="1"/>
          </p:nvPr>
        </p:nvSpPr>
        <p:spPr>
          <a:xfrm>
            <a:off x="228600" y="660400"/>
            <a:ext cx="8839200" cy="3880773"/>
          </a:xfrm>
        </p:spPr>
        <p:txBody>
          <a:bodyPr>
            <a:noAutofit/>
          </a:bodyPr>
          <a:lstStyle/>
          <a:p>
            <a:r>
              <a:rPr lang="en-US" dirty="0"/>
              <a:t>Traditional style of training which uses lecture, demonstration, use of audiovisuals and practical exercises to transfer knowledge.</a:t>
            </a:r>
          </a:p>
          <a:p>
            <a:r>
              <a:rPr lang="en-US" dirty="0"/>
              <a:t>Positives:</a:t>
            </a:r>
          </a:p>
          <a:p>
            <a:pPr lvl="1"/>
            <a:r>
              <a:rPr lang="en-US" sz="1800" dirty="0"/>
              <a:t>Numerous topics can be covered in a classroom setting.</a:t>
            </a:r>
          </a:p>
          <a:p>
            <a:pPr lvl="1"/>
            <a:r>
              <a:rPr lang="en-US" sz="1800" dirty="0"/>
              <a:t>Controlled training environment.</a:t>
            </a:r>
          </a:p>
          <a:p>
            <a:r>
              <a:rPr lang="en-US" dirty="0"/>
              <a:t>Negatives:</a:t>
            </a:r>
          </a:p>
          <a:p>
            <a:pPr lvl="1"/>
            <a:r>
              <a:rPr lang="en-US" sz="1800" dirty="0"/>
              <a:t>Can cause scheduling issues for employers.</a:t>
            </a:r>
          </a:p>
          <a:p>
            <a:pPr lvl="1"/>
            <a:r>
              <a:rPr lang="en-US" sz="1800" dirty="0"/>
              <a:t>Expensive to hire personnel who specialize in training. </a:t>
            </a:r>
          </a:p>
          <a:p>
            <a:pPr lvl="1"/>
            <a:r>
              <a:rPr lang="en-US" sz="1800" dirty="0"/>
              <a:t>Does no help fill vacant positions.</a:t>
            </a:r>
          </a:p>
          <a:p>
            <a:pPr lvl="1"/>
            <a:endParaRPr lang="en-US" sz="1800" dirty="0"/>
          </a:p>
          <a:p>
            <a:endParaRPr lang="en-US" dirty="0"/>
          </a:p>
          <a:p>
            <a:pPr lvl="1">
              <a:buFont typeface="Arial" panose="020B0604020202020204" pitchFamily="34" charset="0"/>
              <a:buChar char="•"/>
            </a:pPr>
            <a:endParaRPr lang="en-US" sz="1800" dirty="0"/>
          </a:p>
          <a:p>
            <a:pPr lvl="1">
              <a:buFont typeface="Arial" panose="020B0604020202020204" pitchFamily="34" charset="0"/>
              <a:buChar char="•"/>
            </a:pPr>
            <a:endParaRPr lang="en-US" sz="1800" dirty="0"/>
          </a:p>
          <a:p>
            <a:pPr marL="457200" lvl="1" indent="0">
              <a:buNone/>
            </a:pPr>
            <a:endParaRPr lang="en-US" sz="1800" dirty="0"/>
          </a:p>
          <a:p>
            <a:pPr lvl="1"/>
            <a:endParaRPr lang="en-US" sz="1800" dirty="0"/>
          </a:p>
          <a:p>
            <a:endParaRPr lang="en-US" dirty="0"/>
          </a:p>
          <a:p>
            <a:endParaRPr lang="en-US" dirty="0"/>
          </a:p>
        </p:txBody>
      </p:sp>
      <p:sp>
        <p:nvSpPr>
          <p:cNvPr id="4" name="Slide Number Placeholder 3">
            <a:extLst>
              <a:ext uri="{FF2B5EF4-FFF2-40B4-BE49-F238E27FC236}">
                <a16:creationId xmlns:a16="http://schemas.microsoft.com/office/drawing/2014/main" id="{540C272C-4F2A-44F6-99EE-51E5E0DC1C12}"/>
              </a:ext>
            </a:extLst>
          </p:cNvPr>
          <p:cNvSpPr>
            <a:spLocks noGrp="1"/>
          </p:cNvSpPr>
          <p:nvPr>
            <p:ph type="sldNum" sz="quarter" idx="12"/>
          </p:nvPr>
        </p:nvSpPr>
        <p:spPr/>
        <p:txBody>
          <a:bodyPr/>
          <a:lstStyle/>
          <a:p>
            <a:fld id="{BD5AEB79-F3DA-4CAA-BA25-7EA8AB9A9E1E}" type="slidenum">
              <a:rPr lang="en-US" smtClean="0"/>
              <a:t>4</a:t>
            </a:fld>
            <a:endParaRPr lang="en-US"/>
          </a:p>
        </p:txBody>
      </p:sp>
    </p:spTree>
    <p:extLst>
      <p:ext uri="{BB962C8B-B14F-4D97-AF65-F5344CB8AC3E}">
        <p14:creationId xmlns:p14="http://schemas.microsoft.com/office/powerpoint/2010/main" val="3922448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43B92-B324-40C6-BEAD-1907561217B2}"/>
              </a:ext>
            </a:extLst>
          </p:cNvPr>
          <p:cNvSpPr>
            <a:spLocks noGrp="1"/>
          </p:cNvSpPr>
          <p:nvPr>
            <p:ph type="title"/>
          </p:nvPr>
        </p:nvSpPr>
        <p:spPr>
          <a:xfrm>
            <a:off x="0" y="-101600"/>
            <a:ext cx="6347713" cy="1320800"/>
          </a:xfrm>
        </p:spPr>
        <p:txBody>
          <a:bodyPr/>
          <a:lstStyle/>
          <a:p>
            <a:r>
              <a:rPr lang="en-US" dirty="0"/>
              <a:t>On-the-Job Training</a:t>
            </a:r>
          </a:p>
        </p:txBody>
      </p:sp>
      <p:sp>
        <p:nvSpPr>
          <p:cNvPr id="3" name="Content Placeholder 2">
            <a:extLst>
              <a:ext uri="{FF2B5EF4-FFF2-40B4-BE49-F238E27FC236}">
                <a16:creationId xmlns:a16="http://schemas.microsoft.com/office/drawing/2014/main" id="{F3DEE9ED-55B2-4699-A493-72FFE04C5C26}"/>
              </a:ext>
            </a:extLst>
          </p:cNvPr>
          <p:cNvSpPr>
            <a:spLocks noGrp="1"/>
          </p:cNvSpPr>
          <p:nvPr>
            <p:ph idx="1"/>
          </p:nvPr>
        </p:nvSpPr>
        <p:spPr>
          <a:xfrm>
            <a:off x="228600" y="640735"/>
            <a:ext cx="8763000" cy="2788265"/>
          </a:xfrm>
        </p:spPr>
        <p:txBody>
          <a:bodyPr>
            <a:normAutofit lnSpcReduction="10000"/>
          </a:bodyPr>
          <a:lstStyle/>
          <a:p>
            <a:pPr marL="0" indent="0">
              <a:buNone/>
            </a:pPr>
            <a:r>
              <a:rPr lang="en-US" dirty="0"/>
              <a:t>Takes place at the trainee’s jobsite and allows the trainer or supervisor to watch the students put their knowledge to work.</a:t>
            </a:r>
          </a:p>
          <a:p>
            <a:r>
              <a:rPr lang="en-US" dirty="0"/>
              <a:t>Positives:</a:t>
            </a:r>
          </a:p>
          <a:p>
            <a:pPr lvl="1"/>
            <a:r>
              <a:rPr lang="en-US" dirty="0"/>
              <a:t>Real-world environment</a:t>
            </a:r>
          </a:p>
          <a:p>
            <a:pPr lvl="1"/>
            <a:r>
              <a:rPr lang="en-US" dirty="0"/>
              <a:t>Numerous topics can be covered</a:t>
            </a:r>
          </a:p>
          <a:p>
            <a:r>
              <a:rPr lang="en-US" dirty="0"/>
              <a:t>Negatives:</a:t>
            </a:r>
          </a:p>
          <a:p>
            <a:pPr lvl="1"/>
            <a:r>
              <a:rPr lang="en-US" dirty="0"/>
              <a:t>Removes experienced offers from their normal duties to conduct the OJT and monitor the student.</a:t>
            </a:r>
          </a:p>
          <a:p>
            <a:pPr lvl="1"/>
            <a:endParaRPr lang="en-US" dirty="0"/>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179B0E45-E8E4-4EF4-8725-CC17C117629C}"/>
              </a:ext>
            </a:extLst>
          </p:cNvPr>
          <p:cNvSpPr>
            <a:spLocks noGrp="1"/>
          </p:cNvSpPr>
          <p:nvPr>
            <p:ph type="sldNum" sz="quarter" idx="12"/>
          </p:nvPr>
        </p:nvSpPr>
        <p:spPr/>
        <p:txBody>
          <a:bodyPr/>
          <a:lstStyle/>
          <a:p>
            <a:fld id="{BD5AEB79-F3DA-4CAA-BA25-7EA8AB9A9E1E}" type="slidenum">
              <a:rPr lang="en-US" smtClean="0"/>
              <a:t>5</a:t>
            </a:fld>
            <a:endParaRPr lang="en-US"/>
          </a:p>
        </p:txBody>
      </p:sp>
      <p:sp>
        <p:nvSpPr>
          <p:cNvPr id="5" name="Title 1">
            <a:extLst>
              <a:ext uri="{FF2B5EF4-FFF2-40B4-BE49-F238E27FC236}">
                <a16:creationId xmlns:a16="http://schemas.microsoft.com/office/drawing/2014/main" id="{27D3961A-4EF3-FCB2-8923-22E9518AC83D}"/>
              </a:ext>
            </a:extLst>
          </p:cNvPr>
          <p:cNvSpPr txBox="1">
            <a:spLocks/>
          </p:cNvSpPr>
          <p:nvPr/>
        </p:nvSpPr>
        <p:spPr>
          <a:xfrm>
            <a:off x="72382" y="3124200"/>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Online Training</a:t>
            </a:r>
          </a:p>
        </p:txBody>
      </p:sp>
      <p:sp>
        <p:nvSpPr>
          <p:cNvPr id="6" name="Content Placeholder 2">
            <a:extLst>
              <a:ext uri="{FF2B5EF4-FFF2-40B4-BE49-F238E27FC236}">
                <a16:creationId xmlns:a16="http://schemas.microsoft.com/office/drawing/2014/main" id="{F1CCF640-FE8A-92C4-5C25-2B984A300D00}"/>
              </a:ext>
            </a:extLst>
          </p:cNvPr>
          <p:cNvSpPr txBox="1">
            <a:spLocks/>
          </p:cNvSpPr>
          <p:nvPr/>
        </p:nvSpPr>
        <p:spPr>
          <a:xfrm>
            <a:off x="152400" y="3657600"/>
            <a:ext cx="87630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A relatively new method for training in the security industry.</a:t>
            </a:r>
          </a:p>
          <a:p>
            <a:r>
              <a:rPr lang="en-US" dirty="0"/>
              <a:t>Positives:</a:t>
            </a:r>
          </a:p>
          <a:p>
            <a:pPr lvl="1"/>
            <a:r>
              <a:rPr lang="en-US" sz="1800" dirty="0"/>
              <a:t>Training occurs wherever a PC or laptop is available.</a:t>
            </a:r>
          </a:p>
          <a:p>
            <a:pPr lvl="1"/>
            <a:r>
              <a:rPr lang="en-US" sz="1800" dirty="0"/>
              <a:t>Learning proceeds at the student’s pace.</a:t>
            </a:r>
          </a:p>
          <a:p>
            <a:pPr lvl="1"/>
            <a:r>
              <a:rPr lang="en-US" sz="1800" dirty="0"/>
              <a:t>Can be done anytime/anywhere.</a:t>
            </a:r>
          </a:p>
          <a:p>
            <a:pPr lvl="1"/>
            <a:r>
              <a:rPr lang="en-US" sz="1800" dirty="0"/>
              <a:t>Extremely cost-effective.</a:t>
            </a:r>
          </a:p>
          <a:p>
            <a:r>
              <a:rPr lang="en-US" dirty="0"/>
              <a:t>Negatives:</a:t>
            </a:r>
          </a:p>
          <a:p>
            <a:pPr lvl="1"/>
            <a:r>
              <a:rPr lang="en-US" sz="1800" dirty="0"/>
              <a:t>Cannot provide “hands-on” learning.</a:t>
            </a:r>
          </a:p>
          <a:p>
            <a:pPr lvl="1"/>
            <a:endParaRPr lang="en-US" sz="1800" dirty="0"/>
          </a:p>
          <a:p>
            <a:pPr lvl="1"/>
            <a:endParaRPr lang="en-US" sz="1800" dirty="0"/>
          </a:p>
          <a:p>
            <a:pPr marL="457200" lvl="1" indent="0">
              <a:buFont typeface="Wingdings 3" charset="2"/>
              <a:buNone/>
            </a:pPr>
            <a:endParaRPr lang="en-US" sz="1800" dirty="0"/>
          </a:p>
        </p:txBody>
      </p:sp>
    </p:spTree>
    <p:extLst>
      <p:ext uri="{BB962C8B-B14F-4D97-AF65-F5344CB8AC3E}">
        <p14:creationId xmlns:p14="http://schemas.microsoft.com/office/powerpoint/2010/main" val="1693576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A2665-0A1B-48A7-8E19-5628C61487B8}"/>
              </a:ext>
            </a:extLst>
          </p:cNvPr>
          <p:cNvSpPr>
            <a:spLocks noGrp="1"/>
          </p:cNvSpPr>
          <p:nvPr>
            <p:ph type="title"/>
          </p:nvPr>
        </p:nvSpPr>
        <p:spPr>
          <a:xfrm>
            <a:off x="0" y="0"/>
            <a:ext cx="6347713" cy="1320800"/>
          </a:xfrm>
        </p:spPr>
        <p:txBody>
          <a:bodyPr/>
          <a:lstStyle/>
          <a:p>
            <a:r>
              <a:rPr lang="en-US" dirty="0"/>
              <a:t>Training Into the 21</a:t>
            </a:r>
            <a:r>
              <a:rPr lang="en-US" baseline="30000" dirty="0"/>
              <a:t>st</a:t>
            </a:r>
            <a:r>
              <a:rPr lang="en-US" dirty="0"/>
              <a:t> Century</a:t>
            </a:r>
          </a:p>
        </p:txBody>
      </p:sp>
      <p:sp>
        <p:nvSpPr>
          <p:cNvPr id="3" name="Content Placeholder 2">
            <a:extLst>
              <a:ext uri="{FF2B5EF4-FFF2-40B4-BE49-F238E27FC236}">
                <a16:creationId xmlns:a16="http://schemas.microsoft.com/office/drawing/2014/main" id="{C68B02B4-6C98-4D8C-8470-350076C42226}"/>
              </a:ext>
            </a:extLst>
          </p:cNvPr>
          <p:cNvSpPr>
            <a:spLocks noGrp="1"/>
          </p:cNvSpPr>
          <p:nvPr>
            <p:ph idx="1"/>
          </p:nvPr>
        </p:nvSpPr>
        <p:spPr>
          <a:xfrm>
            <a:off x="74840" y="761845"/>
            <a:ext cx="8904470" cy="3880773"/>
          </a:xfrm>
        </p:spPr>
        <p:txBody>
          <a:bodyPr>
            <a:normAutofit/>
          </a:bodyPr>
          <a:lstStyle/>
          <a:p>
            <a:r>
              <a:rPr lang="en-US" dirty="0"/>
              <a:t>Security professionals must be in a constant “learning mode” to stay current on new trends or challenges in the security industry. </a:t>
            </a:r>
          </a:p>
          <a:p>
            <a:r>
              <a:rPr lang="en-US" dirty="0"/>
              <a:t>All security professionals will need to be adaptable and have the ability to anticipate change and determine the needs of the future by gathering information, analyzing data and studying crime trends (Fay &amp; Patterson, 2018).</a:t>
            </a:r>
          </a:p>
        </p:txBody>
      </p:sp>
      <p:sp>
        <p:nvSpPr>
          <p:cNvPr id="4" name="Slide Number Placeholder 3">
            <a:extLst>
              <a:ext uri="{FF2B5EF4-FFF2-40B4-BE49-F238E27FC236}">
                <a16:creationId xmlns:a16="http://schemas.microsoft.com/office/drawing/2014/main" id="{CA2BF588-50C3-47A8-890C-0826DA9C3A2A}"/>
              </a:ext>
            </a:extLst>
          </p:cNvPr>
          <p:cNvSpPr>
            <a:spLocks noGrp="1"/>
          </p:cNvSpPr>
          <p:nvPr>
            <p:ph type="sldNum" sz="quarter" idx="12"/>
          </p:nvPr>
        </p:nvSpPr>
        <p:spPr/>
        <p:txBody>
          <a:bodyPr/>
          <a:lstStyle/>
          <a:p>
            <a:fld id="{BD5AEB79-F3DA-4CAA-BA25-7EA8AB9A9E1E}" type="slidenum">
              <a:rPr lang="en-US" smtClean="0"/>
              <a:t>6</a:t>
            </a:fld>
            <a:endParaRPr lang="en-US"/>
          </a:p>
        </p:txBody>
      </p:sp>
      <p:sp>
        <p:nvSpPr>
          <p:cNvPr id="5" name="Title 1">
            <a:extLst>
              <a:ext uri="{FF2B5EF4-FFF2-40B4-BE49-F238E27FC236}">
                <a16:creationId xmlns:a16="http://schemas.microsoft.com/office/drawing/2014/main" id="{AD3E7B6E-F1BF-F79A-54E5-C52BF3BDD94A}"/>
              </a:ext>
            </a:extLst>
          </p:cNvPr>
          <p:cNvSpPr txBox="1">
            <a:spLocks/>
          </p:cNvSpPr>
          <p:nvPr/>
        </p:nvSpPr>
        <p:spPr>
          <a:xfrm>
            <a:off x="152400" y="2041832"/>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a:p>
            <a:r>
              <a:rPr lang="en-US" dirty="0"/>
              <a:t>Writing Reports</a:t>
            </a:r>
          </a:p>
        </p:txBody>
      </p:sp>
      <p:sp>
        <p:nvSpPr>
          <p:cNvPr id="6" name="Content Placeholder 2">
            <a:extLst>
              <a:ext uri="{FF2B5EF4-FFF2-40B4-BE49-F238E27FC236}">
                <a16:creationId xmlns:a16="http://schemas.microsoft.com/office/drawing/2014/main" id="{F7EC2189-663B-B8AB-D6B6-E81757CFB236}"/>
              </a:ext>
            </a:extLst>
          </p:cNvPr>
          <p:cNvSpPr txBox="1">
            <a:spLocks/>
          </p:cNvSpPr>
          <p:nvPr/>
        </p:nvSpPr>
        <p:spPr>
          <a:xfrm>
            <a:off x="381000" y="3495369"/>
            <a:ext cx="83820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b="1" dirty="0"/>
              <a:t>Formal Report:</a:t>
            </a:r>
            <a:r>
              <a:rPr lang="en-US" dirty="0"/>
              <a:t>  Written immediately after an investigation is opened.</a:t>
            </a:r>
          </a:p>
          <a:p>
            <a:pPr marL="0" indent="0">
              <a:buFont typeface="Wingdings 3" charset="2"/>
              <a:buNone/>
            </a:pPr>
            <a:r>
              <a:rPr lang="en-US" b="1" dirty="0"/>
              <a:t>Progress Report:  </a:t>
            </a:r>
            <a:r>
              <a:rPr lang="en-US" dirty="0"/>
              <a:t>Prepared according to a schedule or to important developments.</a:t>
            </a:r>
          </a:p>
          <a:p>
            <a:pPr marL="0" indent="0">
              <a:buFont typeface="Wingdings 3" charset="2"/>
              <a:buNone/>
            </a:pPr>
            <a:r>
              <a:rPr lang="en-US" b="1" dirty="0"/>
              <a:t>Final Report:</a:t>
            </a:r>
            <a:r>
              <a:rPr lang="en-US" dirty="0"/>
              <a:t>  Includes all facts, describes evidence, identifies people involved, makes conclusions and recommends corrective actions.</a:t>
            </a:r>
          </a:p>
          <a:p>
            <a:pPr marL="0" indent="0">
              <a:buFont typeface="Wingdings 3" charset="2"/>
              <a:buNone/>
            </a:pPr>
            <a:r>
              <a:rPr lang="en-US" b="1" dirty="0"/>
              <a:t>Supplemental Report:  </a:t>
            </a:r>
            <a:r>
              <a:rPr lang="en-US" dirty="0"/>
              <a:t>Reports post-case facts such as the firing of an employee, any court actions, etc.</a:t>
            </a:r>
            <a:endParaRPr lang="en-US" b="1" dirty="0"/>
          </a:p>
          <a:p>
            <a:pPr marL="0" indent="0">
              <a:buFont typeface="Wingdings 3" charset="2"/>
              <a:buNone/>
            </a:pPr>
            <a:endParaRPr lang="en-US" b="1" dirty="0"/>
          </a:p>
          <a:p>
            <a:pPr marL="0" indent="0">
              <a:buFont typeface="Wingdings 3" charset="2"/>
              <a:buNone/>
            </a:pPr>
            <a:endParaRPr lang="en-US" dirty="0"/>
          </a:p>
        </p:txBody>
      </p:sp>
    </p:spTree>
    <p:extLst>
      <p:ext uri="{BB962C8B-B14F-4D97-AF65-F5344CB8AC3E}">
        <p14:creationId xmlns:p14="http://schemas.microsoft.com/office/powerpoint/2010/main" val="2895674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2BF9D1-69E2-4AAA-B2F0-59B2AFEEC1C8}"/>
              </a:ext>
            </a:extLst>
          </p:cNvPr>
          <p:cNvSpPr>
            <a:spLocks noGrp="1"/>
          </p:cNvSpPr>
          <p:nvPr>
            <p:ph idx="1"/>
          </p:nvPr>
        </p:nvSpPr>
        <p:spPr>
          <a:xfrm>
            <a:off x="14748" y="660400"/>
            <a:ext cx="8900652" cy="3880773"/>
          </a:xfrm>
        </p:spPr>
        <p:txBody>
          <a:bodyPr/>
          <a:lstStyle/>
          <a:p>
            <a:r>
              <a:rPr lang="en-US" dirty="0"/>
              <a:t>Robots currently perform real-time patrols.  Highlights of their features are:</a:t>
            </a:r>
          </a:p>
          <a:p>
            <a:pPr lvl="1"/>
            <a:r>
              <a:rPr lang="en-US" dirty="0"/>
              <a:t>360 degree video feeds to a security operations center.</a:t>
            </a:r>
          </a:p>
          <a:p>
            <a:pPr lvl="1"/>
            <a:r>
              <a:rPr lang="en-US" dirty="0"/>
              <a:t>Thermal imaging for identifying fires and gauging proper environmental temperature settings.</a:t>
            </a:r>
          </a:p>
          <a:p>
            <a:pPr lvl="1"/>
            <a:r>
              <a:rPr lang="en-US" dirty="0"/>
              <a:t>License plate recognition</a:t>
            </a:r>
          </a:p>
          <a:p>
            <a:pPr lvl="1"/>
            <a:r>
              <a:rPr lang="en-US" dirty="0"/>
              <a:t>Intercom and broadcast capabilities to relay messages or alert security or law enforcement.</a:t>
            </a:r>
          </a:p>
        </p:txBody>
      </p:sp>
      <p:sp>
        <p:nvSpPr>
          <p:cNvPr id="4" name="Slide Number Placeholder 3">
            <a:extLst>
              <a:ext uri="{FF2B5EF4-FFF2-40B4-BE49-F238E27FC236}">
                <a16:creationId xmlns:a16="http://schemas.microsoft.com/office/drawing/2014/main" id="{B838DB39-5414-4575-99ED-DB37B8121E5E}"/>
              </a:ext>
            </a:extLst>
          </p:cNvPr>
          <p:cNvSpPr>
            <a:spLocks noGrp="1"/>
          </p:cNvSpPr>
          <p:nvPr>
            <p:ph type="sldNum" sz="quarter" idx="12"/>
          </p:nvPr>
        </p:nvSpPr>
        <p:spPr/>
        <p:txBody>
          <a:bodyPr/>
          <a:lstStyle/>
          <a:p>
            <a:fld id="{BD5AEB79-F3DA-4CAA-BA25-7EA8AB9A9E1E}" type="slidenum">
              <a:rPr lang="en-US" smtClean="0"/>
              <a:t>7</a:t>
            </a:fld>
            <a:endParaRPr lang="en-US"/>
          </a:p>
        </p:txBody>
      </p:sp>
      <p:sp>
        <p:nvSpPr>
          <p:cNvPr id="11" name="Title 1">
            <a:extLst>
              <a:ext uri="{FF2B5EF4-FFF2-40B4-BE49-F238E27FC236}">
                <a16:creationId xmlns:a16="http://schemas.microsoft.com/office/drawing/2014/main" id="{7EDAC3E2-8836-8E94-074C-9D001EB32490}"/>
              </a:ext>
            </a:extLst>
          </p:cNvPr>
          <p:cNvSpPr txBox="1">
            <a:spLocks noGrp="1"/>
          </p:cNvSpPr>
          <p:nvPr>
            <p:ph type="title"/>
          </p:nvPr>
        </p:nvSpPr>
        <p:spPr>
          <a:xfrm>
            <a:off x="0" y="0"/>
            <a:ext cx="63484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Use of Robots</a:t>
            </a:r>
          </a:p>
        </p:txBody>
      </p:sp>
    </p:spTree>
    <p:extLst>
      <p:ext uri="{BB962C8B-B14F-4D97-AF65-F5344CB8AC3E}">
        <p14:creationId xmlns:p14="http://schemas.microsoft.com/office/powerpoint/2010/main" val="33369437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645</TotalTime>
  <Words>560</Words>
  <Application>Microsoft Office PowerPoint</Application>
  <PresentationFormat>On-screen Show (4:3)</PresentationFormat>
  <Paragraphs>71</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Trebuchet MS</vt:lpstr>
      <vt:lpstr>Wingdings 3</vt:lpstr>
      <vt:lpstr>Facet</vt:lpstr>
      <vt:lpstr>Chapter 1 – IFPO – CPO  The Security Officer of the 21ST Century </vt:lpstr>
      <vt:lpstr>“Security Officer”</vt:lpstr>
      <vt:lpstr>The Importance of Training</vt:lpstr>
      <vt:lpstr>Classroom Training</vt:lpstr>
      <vt:lpstr>On-the-Job Training</vt:lpstr>
      <vt:lpstr>Training Into the 21st Century</vt:lpstr>
      <vt:lpstr>Use of Robots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Joy,Sumy</dc:creator>
  <cp:lastModifiedBy>Academy3s@outlook.com</cp:lastModifiedBy>
  <cp:revision>72</cp:revision>
  <dcterms:created xsi:type="dcterms:W3CDTF">2015-01-28T20:48:59Z</dcterms:created>
  <dcterms:modified xsi:type="dcterms:W3CDTF">2023-03-11T15:47:36Z</dcterms:modified>
</cp:coreProperties>
</file>