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7" r:id="rId2"/>
    <p:sldId id="335" r:id="rId3"/>
    <p:sldId id="336" r:id="rId4"/>
    <p:sldId id="340" r:id="rId5"/>
    <p:sldId id="341" r:id="rId6"/>
    <p:sldId id="343" r:id="rId7"/>
    <p:sldId id="344" r:id="rId8"/>
    <p:sldId id="346" r:id="rId9"/>
    <p:sldId id="348" r:id="rId10"/>
    <p:sldId id="337" r:id="rId11"/>
    <p:sldId id="349" r:id="rId12"/>
    <p:sldId id="351" r:id="rId13"/>
    <p:sldId id="353" r:id="rId14"/>
    <p:sldId id="35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9909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7941881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34996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8090300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58369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886189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5413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8480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6887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0020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1013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859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82533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53793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51565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83313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328144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410200"/>
            <a:ext cx="6400800" cy="1752600"/>
          </a:xfrm>
        </p:spPr>
        <p:txBody>
          <a:bodyPr>
            <a:normAutofit/>
          </a:bodyPr>
          <a:lstStyle/>
          <a:p>
            <a:r>
              <a:rPr lang="en-US" sz="2800" b="1" dirty="0">
                <a:solidFill>
                  <a:srgbClr val="00B050"/>
                </a:solidFill>
              </a:rPr>
              <a:t>Chapter </a:t>
            </a:r>
            <a:r>
              <a:rPr lang="en-US" sz="2800" b="1" dirty="0" smtClean="0">
                <a:solidFill>
                  <a:srgbClr val="00B050"/>
                </a:solidFill>
              </a:rPr>
              <a:t>30 –IFPO - CPO</a:t>
            </a:r>
            <a:endParaRPr lang="en-US" sz="2800" b="1" dirty="0">
              <a:solidFill>
                <a:srgbClr val="00B050"/>
              </a:solidFill>
            </a:endParaRPr>
          </a:p>
          <a:p>
            <a:r>
              <a:rPr lang="en-US" sz="2800" dirty="0"/>
              <a:t>Bomb Threats and the Case Against Immediate Evacuation</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5399-6447-42EC-92B0-B8D2FB8EB5E2}"/>
              </a:ext>
            </a:extLst>
          </p:cNvPr>
          <p:cNvSpPr>
            <a:spLocks noGrp="1"/>
          </p:cNvSpPr>
          <p:nvPr>
            <p:ph type="title"/>
          </p:nvPr>
        </p:nvSpPr>
        <p:spPr>
          <a:xfrm>
            <a:off x="0" y="0"/>
            <a:ext cx="6347713" cy="1320800"/>
          </a:xfrm>
        </p:spPr>
        <p:txBody>
          <a:bodyPr/>
          <a:lstStyle/>
          <a:p>
            <a:r>
              <a:rPr lang="en-US" dirty="0"/>
              <a:t>When You Must Evacuate</a:t>
            </a:r>
          </a:p>
        </p:txBody>
      </p:sp>
      <p:sp>
        <p:nvSpPr>
          <p:cNvPr id="3" name="Content Placeholder 2">
            <a:extLst>
              <a:ext uri="{FF2B5EF4-FFF2-40B4-BE49-F238E27FC236}">
                <a16:creationId xmlns:a16="http://schemas.microsoft.com/office/drawing/2014/main" id="{F5413A0B-CFCB-4F86-8BAB-C3B00D7053E7}"/>
              </a:ext>
            </a:extLst>
          </p:cNvPr>
          <p:cNvSpPr>
            <a:spLocks noGrp="1"/>
          </p:cNvSpPr>
          <p:nvPr>
            <p:ph idx="1"/>
          </p:nvPr>
        </p:nvSpPr>
        <p:spPr>
          <a:xfrm>
            <a:off x="76200" y="685800"/>
            <a:ext cx="8915400" cy="5121275"/>
          </a:xfrm>
        </p:spPr>
        <p:txBody>
          <a:bodyPr>
            <a:normAutofit/>
          </a:bodyPr>
          <a:lstStyle/>
          <a:p>
            <a:r>
              <a:rPr lang="en-US" dirty="0">
                <a:latin typeface="Arial" panose="020B0604020202020204" pitchFamily="34" charset="0"/>
                <a:cs typeface="Arial" panose="020B0604020202020204" pitchFamily="34" charset="0"/>
              </a:rPr>
              <a:t>When evacuation is warranted, it is necessary to safeguard against secondary attacks (explosive devices or ambush). </a:t>
            </a:r>
          </a:p>
          <a:p>
            <a:r>
              <a:rPr lang="en-US" dirty="0">
                <a:latin typeface="Arial" panose="020B0604020202020204" pitchFamily="34" charset="0"/>
                <a:cs typeface="Arial" panose="020B0604020202020204" pitchFamily="34" charset="0"/>
              </a:rPr>
              <a:t>Secondary attack refers to an attack using a secondary device, diversionary attack, or a combination thereof.</a:t>
            </a:r>
          </a:p>
          <a:p>
            <a:pPr lvl="1"/>
            <a:r>
              <a:rPr lang="en-US" sz="1800" b="1" dirty="0">
                <a:latin typeface="Arial" panose="020B0604020202020204" pitchFamily="34" charset="0"/>
                <a:cs typeface="Arial" panose="020B0604020202020204" pitchFamily="34" charset="0"/>
              </a:rPr>
              <a:t>Secondary device definition</a:t>
            </a:r>
            <a:r>
              <a:rPr lang="en-US" sz="1800" dirty="0">
                <a:latin typeface="Arial" panose="020B0604020202020204" pitchFamily="34" charset="0"/>
                <a:cs typeface="Arial" panose="020B0604020202020204" pitchFamily="34" charset="0"/>
              </a:rPr>
              <a:t>: An explosive device that is placed in an area of evacuation or staging to inflict greater casualties and/or disrupt emergency response. </a:t>
            </a:r>
          </a:p>
          <a:p>
            <a:pPr lvl="1"/>
            <a:r>
              <a:rPr lang="en-US" sz="1800" b="1" dirty="0">
                <a:latin typeface="Arial" panose="020B0604020202020204" pitchFamily="34" charset="0"/>
                <a:cs typeface="Arial" panose="020B0604020202020204" pitchFamily="34" charset="0"/>
              </a:rPr>
              <a:t>Diversionary attack definition</a:t>
            </a:r>
            <a:r>
              <a:rPr lang="en-US" sz="1800" dirty="0">
                <a:latin typeface="Arial" panose="020B0604020202020204" pitchFamily="34" charset="0"/>
                <a:cs typeface="Arial" panose="020B0604020202020204" pitchFamily="34" charset="0"/>
              </a:rPr>
              <a:t>: A strategy of deception used by an attacker to draw the target into an area more conducive to attack.</a:t>
            </a:r>
          </a:p>
          <a:p>
            <a:pPr lvl="1"/>
            <a:endParaRPr lang="en-US" sz="1800" dirty="0">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F0E5DEF-B56F-4881-9ABF-3C650B4B2372}"/>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14703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23B4-DE4F-464C-A2BD-B676046F885A}"/>
              </a:ext>
            </a:extLst>
          </p:cNvPr>
          <p:cNvSpPr>
            <a:spLocks noGrp="1"/>
          </p:cNvSpPr>
          <p:nvPr>
            <p:ph type="title"/>
          </p:nvPr>
        </p:nvSpPr>
        <p:spPr>
          <a:xfrm>
            <a:off x="0" y="0"/>
            <a:ext cx="6347713" cy="1320800"/>
          </a:xfrm>
        </p:spPr>
        <p:txBody>
          <a:bodyPr/>
          <a:lstStyle/>
          <a:p>
            <a:r>
              <a:rPr lang="en-US" dirty="0"/>
              <a:t>Communications</a:t>
            </a:r>
          </a:p>
        </p:txBody>
      </p:sp>
      <p:sp>
        <p:nvSpPr>
          <p:cNvPr id="3" name="Content Placeholder 2">
            <a:extLst>
              <a:ext uri="{FF2B5EF4-FFF2-40B4-BE49-F238E27FC236}">
                <a16:creationId xmlns:a16="http://schemas.microsoft.com/office/drawing/2014/main" id="{5EADF387-199C-4671-AFD5-FC7316B7AAA2}"/>
              </a:ext>
            </a:extLst>
          </p:cNvPr>
          <p:cNvSpPr>
            <a:spLocks noGrp="1"/>
          </p:cNvSpPr>
          <p:nvPr>
            <p:ph idx="1"/>
          </p:nvPr>
        </p:nvSpPr>
        <p:spPr>
          <a:xfrm>
            <a:off x="76200" y="685800"/>
            <a:ext cx="8839200" cy="3880773"/>
          </a:xfrm>
        </p:spPr>
        <p:txBody>
          <a:bodyPr>
            <a:normAutofit/>
          </a:bodyPr>
          <a:lstStyle/>
          <a:p>
            <a:r>
              <a:rPr lang="en-US" dirty="0">
                <a:latin typeface="Arial" panose="020B0604020202020204" pitchFamily="34" charset="0"/>
                <a:cs typeface="Arial" panose="020B0604020202020204" pitchFamily="34" charset="0"/>
              </a:rPr>
              <a:t>An organization’s ability to effectively communicate during and after an incident can greatly impact the success of the response, as well as the organization’s credibility thereafter.</a:t>
            </a:r>
          </a:p>
          <a:p>
            <a:r>
              <a:rPr lang="en-US" dirty="0">
                <a:latin typeface="Arial" panose="020B0604020202020204" pitchFamily="34" charset="0"/>
                <a:cs typeface="Arial" panose="020B0604020202020204" pitchFamily="34" charset="0"/>
              </a:rPr>
              <a:t>With regard to emergency management, there are two core communications strategies: </a:t>
            </a:r>
            <a:r>
              <a:rPr lang="en-US" b="1" i="1" dirty="0">
                <a:latin typeface="Arial" panose="020B0604020202020204" pitchFamily="34" charset="0"/>
                <a:cs typeface="Arial" panose="020B0604020202020204" pitchFamily="34" charset="0"/>
              </a:rPr>
              <a:t>risk and crisis</a:t>
            </a:r>
            <a:r>
              <a:rPr lang="en-US" dirty="0">
                <a:latin typeface="Arial" panose="020B0604020202020204" pitchFamily="34" charset="0"/>
                <a:cs typeface="Arial" panose="020B0604020202020204" pitchFamily="34" charset="0"/>
              </a:rPr>
              <a:t>. </a:t>
            </a:r>
          </a:p>
          <a:p>
            <a:pPr marL="457200" lvl="1" indent="0">
              <a:buNone/>
            </a:pP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2FA41F0-D191-490B-83AD-68680602D36A}"/>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5" name="Content Placeholder 2">
            <a:extLst>
              <a:ext uri="{FF2B5EF4-FFF2-40B4-BE49-F238E27FC236}">
                <a16:creationId xmlns:a16="http://schemas.microsoft.com/office/drawing/2014/main" id="{E8153B47-0EBF-4CAB-A79B-BE5D0CC1E42B}"/>
              </a:ext>
            </a:extLst>
          </p:cNvPr>
          <p:cNvSpPr txBox="1">
            <a:spLocks/>
          </p:cNvSpPr>
          <p:nvPr/>
        </p:nvSpPr>
        <p:spPr>
          <a:xfrm>
            <a:off x="76200" y="23676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Risk communications</a:t>
            </a:r>
            <a:r>
              <a:rPr lang="en-US" dirty="0" smtClean="0">
                <a:latin typeface="Arial" panose="020B0604020202020204" pitchFamily="34" charset="0"/>
                <a:cs typeface="Arial" panose="020B0604020202020204" pitchFamily="34" charset="0"/>
              </a:rPr>
              <a:t>: Proactive messaging to educate and inform your audience about prevention and response procedures before an emergency. </a:t>
            </a:r>
          </a:p>
          <a:p>
            <a:r>
              <a:rPr lang="en-US" b="1" dirty="0" smtClean="0">
                <a:latin typeface="Arial" panose="020B0604020202020204" pitchFamily="34" charset="0"/>
                <a:cs typeface="Arial" panose="020B0604020202020204" pitchFamily="34" charset="0"/>
              </a:rPr>
              <a:t>Crisis communications</a:t>
            </a:r>
            <a:r>
              <a:rPr lang="en-US" dirty="0" smtClean="0">
                <a:latin typeface="Arial" panose="020B0604020202020204" pitchFamily="34" charset="0"/>
                <a:cs typeface="Arial" panose="020B0604020202020204" pitchFamily="34" charset="0"/>
              </a:rPr>
              <a:t>: Post-event messaging designed to improve response and educate stakeholders about the emergency.</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41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7468-5210-457C-A1FC-D843D6294EE4}"/>
              </a:ext>
            </a:extLst>
          </p:cNvPr>
          <p:cNvSpPr>
            <a:spLocks noGrp="1"/>
          </p:cNvSpPr>
          <p:nvPr>
            <p:ph type="title"/>
          </p:nvPr>
        </p:nvSpPr>
        <p:spPr>
          <a:xfrm>
            <a:off x="0" y="0"/>
            <a:ext cx="6347713" cy="1320800"/>
          </a:xfrm>
        </p:spPr>
        <p:txBody>
          <a:bodyPr/>
          <a:lstStyle/>
          <a:p>
            <a:r>
              <a:rPr lang="en-US" dirty="0"/>
              <a:t>Risk Communications</a:t>
            </a:r>
          </a:p>
        </p:txBody>
      </p:sp>
      <p:sp>
        <p:nvSpPr>
          <p:cNvPr id="3" name="Content Placeholder 2">
            <a:extLst>
              <a:ext uri="{FF2B5EF4-FFF2-40B4-BE49-F238E27FC236}">
                <a16:creationId xmlns:a16="http://schemas.microsoft.com/office/drawing/2014/main" id="{88DC4B90-5049-4CE5-B7AA-9028DFF056EE}"/>
              </a:ext>
            </a:extLst>
          </p:cNvPr>
          <p:cNvSpPr>
            <a:spLocks noGrp="1"/>
          </p:cNvSpPr>
          <p:nvPr>
            <p:ph idx="1"/>
          </p:nvPr>
        </p:nvSpPr>
        <p:spPr>
          <a:xfrm>
            <a:off x="76200" y="762000"/>
            <a:ext cx="8839200" cy="4983162"/>
          </a:xfrm>
        </p:spPr>
        <p:txBody>
          <a:bodyPr>
            <a:normAutofit/>
          </a:bodyPr>
          <a:lstStyle/>
          <a:p>
            <a:r>
              <a:rPr lang="en-US" dirty="0">
                <a:latin typeface="Arial" panose="020B0604020202020204" pitchFamily="34" charset="0"/>
                <a:cs typeface="Arial" panose="020B0604020202020204" pitchFamily="34" charset="0"/>
              </a:rPr>
              <a:t>Prepare stakeholders and the public by educating them on preparedness efforts and what to do/ expect when an emergency happens. </a:t>
            </a:r>
          </a:p>
          <a:p>
            <a:pPr lvl="1"/>
            <a:r>
              <a:rPr lang="en-US" sz="1800" dirty="0">
                <a:latin typeface="Arial" panose="020B0604020202020204" pitchFamily="34" charset="0"/>
                <a:cs typeface="Arial" panose="020B0604020202020204" pitchFamily="34" charset="0"/>
              </a:rPr>
              <a:t>Deterrence Media: publicizes non-sensitive security and emergency planning efforts to let stakeholders and would-be bomb threat makers know that your location is not a soft and unprepared target.</a:t>
            </a:r>
          </a:p>
          <a:p>
            <a:r>
              <a:rPr lang="en-US" dirty="0">
                <a:latin typeface="Arial" panose="020B0604020202020204" pitchFamily="34" charset="0"/>
                <a:cs typeface="Arial" panose="020B0604020202020204" pitchFamily="34" charset="0"/>
              </a:rPr>
              <a:t> Improve compliance with emergency response procedures.</a:t>
            </a:r>
          </a:p>
          <a:p>
            <a:r>
              <a:rPr lang="en-US" dirty="0">
                <a:latin typeface="Arial" panose="020B0604020202020204" pitchFamily="34" charset="0"/>
                <a:cs typeface="Arial" panose="020B0604020202020204" pitchFamily="34" charset="0"/>
              </a:rPr>
              <a:t>Increases confidence in your response during and immediately after the incident.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2CAA184-9293-463F-A429-57F041ED520E}"/>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5" name="Title 1">
            <a:extLst>
              <a:ext uri="{FF2B5EF4-FFF2-40B4-BE49-F238E27FC236}">
                <a16:creationId xmlns:a16="http://schemas.microsoft.com/office/drawing/2014/main" id="{2318D80D-E00A-4136-9213-48DF264971BF}"/>
              </a:ext>
            </a:extLst>
          </p:cNvPr>
          <p:cNvSpPr txBox="1">
            <a:spLocks/>
          </p:cNvSpPr>
          <p:nvPr/>
        </p:nvSpPr>
        <p:spPr>
          <a:xfrm>
            <a:off x="0" y="3327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Crisis Communications</a:t>
            </a:r>
            <a:endParaRPr lang="en-US" dirty="0"/>
          </a:p>
        </p:txBody>
      </p:sp>
      <p:sp>
        <p:nvSpPr>
          <p:cNvPr id="6" name="Content Placeholder 2">
            <a:extLst>
              <a:ext uri="{FF2B5EF4-FFF2-40B4-BE49-F238E27FC236}">
                <a16:creationId xmlns:a16="http://schemas.microsoft.com/office/drawing/2014/main" id="{41799376-B722-43EF-B65D-56FD906639F4}"/>
              </a:ext>
            </a:extLst>
          </p:cNvPr>
          <p:cNvSpPr txBox="1">
            <a:spLocks/>
          </p:cNvSpPr>
          <p:nvPr/>
        </p:nvSpPr>
        <p:spPr>
          <a:xfrm>
            <a:off x="76200" y="40440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Commence during and after an incident. </a:t>
            </a:r>
          </a:p>
          <a:p>
            <a:r>
              <a:rPr lang="en-US" dirty="0" smtClean="0"/>
              <a:t>Two approaches:  </a:t>
            </a:r>
            <a:r>
              <a:rPr lang="en-US" b="1" dirty="0" smtClean="0"/>
              <a:t>active</a:t>
            </a:r>
            <a:r>
              <a:rPr lang="en-US" dirty="0" smtClean="0"/>
              <a:t> and </a:t>
            </a:r>
            <a:r>
              <a:rPr lang="en-US" b="1" dirty="0" smtClean="0"/>
              <a:t>passive.</a:t>
            </a:r>
            <a:endParaRPr lang="en-US" dirty="0" smtClean="0"/>
          </a:p>
          <a:p>
            <a:pPr lvl="1"/>
            <a:r>
              <a:rPr lang="en-US" b="1" dirty="0" smtClean="0"/>
              <a:t>Active approach: </a:t>
            </a:r>
            <a:r>
              <a:rPr lang="en-US" dirty="0" smtClean="0"/>
              <a:t>Provide notification and information before the community and media may even know about the event. </a:t>
            </a:r>
          </a:p>
          <a:p>
            <a:pPr lvl="1"/>
            <a:r>
              <a:rPr lang="en-US" b="1" dirty="0" smtClean="0"/>
              <a:t>Passive approach: </a:t>
            </a:r>
            <a:r>
              <a:rPr lang="en-US" dirty="0" smtClean="0"/>
              <a:t>Wait until the community or media approach you—requesting information.  This approach is rarely appropriate for an actual bomb threat.</a:t>
            </a:r>
          </a:p>
          <a:p>
            <a:pPr marL="914400" lvl="2" indent="0">
              <a:buFont typeface="Wingdings 3" charset="2"/>
              <a:buNone/>
            </a:pPr>
            <a:endParaRPr lang="en-US" sz="2000" dirty="0" smtClean="0"/>
          </a:p>
          <a:p>
            <a:pPr marL="457200" lvl="1" indent="0">
              <a:buFont typeface="Wingdings 3" charset="2"/>
              <a:buNone/>
            </a:pPr>
            <a:endParaRPr lang="en-US" sz="2400" b="1" dirty="0"/>
          </a:p>
        </p:txBody>
      </p:sp>
    </p:spTree>
    <p:extLst>
      <p:ext uri="{BB962C8B-B14F-4D97-AF65-F5344CB8AC3E}">
        <p14:creationId xmlns:p14="http://schemas.microsoft.com/office/powerpoint/2010/main" val="240468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84B4-D6EB-457E-A7B8-E8E384B59609}"/>
              </a:ext>
            </a:extLst>
          </p:cNvPr>
          <p:cNvSpPr>
            <a:spLocks noGrp="1"/>
          </p:cNvSpPr>
          <p:nvPr>
            <p:ph type="title"/>
          </p:nvPr>
        </p:nvSpPr>
        <p:spPr>
          <a:xfrm>
            <a:off x="0" y="0"/>
            <a:ext cx="6347713" cy="1320800"/>
          </a:xfrm>
        </p:spPr>
        <p:txBody>
          <a:bodyPr/>
          <a:lstStyle/>
          <a:p>
            <a:r>
              <a:rPr lang="en-US" dirty="0"/>
              <a:t>Active Communications</a:t>
            </a:r>
          </a:p>
        </p:txBody>
      </p:sp>
      <p:sp>
        <p:nvSpPr>
          <p:cNvPr id="3" name="Content Placeholder 2">
            <a:extLst>
              <a:ext uri="{FF2B5EF4-FFF2-40B4-BE49-F238E27FC236}">
                <a16:creationId xmlns:a16="http://schemas.microsoft.com/office/drawing/2014/main" id="{66147B5E-66F4-458A-B01E-BA2B13D2E3E3}"/>
              </a:ext>
            </a:extLst>
          </p:cNvPr>
          <p:cNvSpPr>
            <a:spLocks noGrp="1"/>
          </p:cNvSpPr>
          <p:nvPr>
            <p:ph idx="1"/>
          </p:nvPr>
        </p:nvSpPr>
        <p:spPr>
          <a:xfrm>
            <a:off x="152400" y="685800"/>
            <a:ext cx="8763000" cy="3880773"/>
          </a:xfrm>
        </p:spPr>
        <p:txBody>
          <a:bodyPr/>
          <a:lstStyle/>
          <a:p>
            <a:r>
              <a:rPr lang="en-US" dirty="0"/>
              <a:t>When active communications are required, there are just four things your stakeholders, the public, and the media want to know:</a:t>
            </a:r>
          </a:p>
          <a:p>
            <a:pPr marL="914400" lvl="1" indent="-514350">
              <a:buFont typeface="+mj-lt"/>
              <a:buAutoNum type="arabicPeriod"/>
            </a:pPr>
            <a:r>
              <a:rPr lang="en-US" dirty="0"/>
              <a:t>What happened? </a:t>
            </a:r>
          </a:p>
          <a:p>
            <a:pPr marL="914400" lvl="1" indent="-514350">
              <a:buFont typeface="+mj-lt"/>
              <a:buAutoNum type="arabicPeriod"/>
            </a:pPr>
            <a:r>
              <a:rPr lang="en-US" dirty="0"/>
              <a:t>What have you done? </a:t>
            </a:r>
          </a:p>
          <a:p>
            <a:pPr marL="914400" lvl="1" indent="-514350">
              <a:buFont typeface="+mj-lt"/>
              <a:buAutoNum type="arabicPeriod"/>
            </a:pPr>
            <a:r>
              <a:rPr lang="en-US" dirty="0"/>
              <a:t>What are you doing next? </a:t>
            </a:r>
          </a:p>
          <a:p>
            <a:pPr marL="914400" lvl="1" indent="-514350">
              <a:buFont typeface="+mj-lt"/>
              <a:buAutoNum type="arabicPeriod"/>
            </a:pPr>
            <a:r>
              <a:rPr lang="en-US" dirty="0"/>
              <a:t>How can people help?</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16648621-E6FE-46AF-84F3-526525B59845}"/>
              </a:ext>
            </a:extLst>
          </p:cNvPr>
          <p:cNvSpPr>
            <a:spLocks noGrp="1"/>
          </p:cNvSpPr>
          <p:nvPr>
            <p:ph type="sldNum" sz="quarter" idx="12"/>
          </p:nvPr>
        </p:nvSpPr>
        <p:spPr/>
        <p:txBody>
          <a:bodyPr/>
          <a:lstStyle/>
          <a:p>
            <a:fld id="{BD5AEB79-F3DA-4CAA-BA25-7EA8AB9A9E1E}" type="slidenum">
              <a:rPr lang="en-US" smtClean="0"/>
              <a:t>13</a:t>
            </a:fld>
            <a:endParaRPr lang="en-US"/>
          </a:p>
        </p:txBody>
      </p:sp>
    </p:spTree>
    <p:extLst>
      <p:ext uri="{BB962C8B-B14F-4D97-AF65-F5344CB8AC3E}">
        <p14:creationId xmlns:p14="http://schemas.microsoft.com/office/powerpoint/2010/main" val="121864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D4B4-56F5-41F9-9A2F-A73BB036CE17}"/>
              </a:ext>
            </a:extLst>
          </p:cNvPr>
          <p:cNvSpPr>
            <a:spLocks noGrp="1"/>
          </p:cNvSpPr>
          <p:nvPr>
            <p:ph type="title"/>
          </p:nvPr>
        </p:nvSpPr>
        <p:spPr>
          <a:xfrm>
            <a:off x="0" y="0"/>
            <a:ext cx="6444676" cy="1320800"/>
          </a:xfrm>
        </p:spPr>
        <p:txBody>
          <a:bodyPr/>
          <a:lstStyle/>
          <a:p>
            <a:r>
              <a:rPr lang="en-US" dirty="0"/>
              <a:t>When and What to Disclose</a:t>
            </a:r>
          </a:p>
        </p:txBody>
      </p:sp>
      <p:sp>
        <p:nvSpPr>
          <p:cNvPr id="3" name="Content Placeholder 2">
            <a:extLst>
              <a:ext uri="{FF2B5EF4-FFF2-40B4-BE49-F238E27FC236}">
                <a16:creationId xmlns:a16="http://schemas.microsoft.com/office/drawing/2014/main" id="{3A0690D2-1563-4E4F-AAA2-BF165780CF80}"/>
              </a:ext>
            </a:extLst>
          </p:cNvPr>
          <p:cNvSpPr>
            <a:spLocks noGrp="1"/>
          </p:cNvSpPr>
          <p:nvPr>
            <p:ph idx="1"/>
          </p:nvPr>
        </p:nvSpPr>
        <p:spPr>
          <a:xfrm>
            <a:off x="152400" y="762000"/>
            <a:ext cx="8839200" cy="3880773"/>
          </a:xfrm>
        </p:spPr>
        <p:txBody>
          <a:bodyPr>
            <a:normAutofit/>
          </a:bodyPr>
          <a:lstStyle/>
          <a:p>
            <a:r>
              <a:rPr lang="en-US" dirty="0">
                <a:latin typeface="Arial" panose="020B0604020202020204" pitchFamily="34" charset="0"/>
                <a:cs typeface="Arial" panose="020B0604020202020204" pitchFamily="34" charset="0"/>
              </a:rPr>
              <a:t>Maximum disclosure and minimum delay are always worth considering, but when and what to release is unique to each incident.</a:t>
            </a:r>
          </a:p>
          <a:p>
            <a:r>
              <a:rPr lang="en-US" dirty="0">
                <a:latin typeface="Arial" panose="020B0604020202020204" pitchFamily="34" charset="0"/>
                <a:cs typeface="Arial" panose="020B0604020202020204" pitchFamily="34" charset="0"/>
              </a:rPr>
              <a:t>All messages should be coordinated with internal (district, corporate, etc.) and external (law enforcement) release authorities.</a:t>
            </a:r>
          </a:p>
          <a:p>
            <a:r>
              <a:rPr lang="en-US" dirty="0">
                <a:latin typeface="Arial" panose="020B0604020202020204" pitchFamily="34" charset="0"/>
                <a:cs typeface="Arial" panose="020B0604020202020204" pitchFamily="34" charset="0"/>
              </a:rPr>
              <a:t>When developing messages for an actual emergency, work with your response partners to provide consistent messages that target your audience and stay within your lane.</a:t>
            </a:r>
          </a:p>
          <a:p>
            <a:r>
              <a:rPr lang="en-US" dirty="0">
                <a:latin typeface="Arial" panose="020B0604020202020204" pitchFamily="34" charset="0"/>
                <a:cs typeface="Arial" panose="020B0604020202020204" pitchFamily="34" charset="0"/>
              </a:rPr>
              <a:t>Do not speculate or release unapproved information. </a:t>
            </a:r>
          </a:p>
          <a:p>
            <a:r>
              <a:rPr lang="en-US" dirty="0">
                <a:latin typeface="Arial" panose="020B0604020202020204" pitchFamily="34" charset="0"/>
                <a:cs typeface="Arial" panose="020B0604020202020204" pitchFamily="34" charset="0"/>
              </a:rPr>
              <a:t>Be sure your messages answer the four questions; this will help prevent an information vacuum. </a:t>
            </a:r>
          </a:p>
        </p:txBody>
      </p:sp>
      <p:sp>
        <p:nvSpPr>
          <p:cNvPr id="4" name="Slide Number Placeholder 3">
            <a:extLst>
              <a:ext uri="{FF2B5EF4-FFF2-40B4-BE49-F238E27FC236}">
                <a16:creationId xmlns:a16="http://schemas.microsoft.com/office/drawing/2014/main" id="{E9C1E156-F7F3-4975-B083-33E16E506FE4}"/>
              </a:ext>
            </a:extLst>
          </p:cNvPr>
          <p:cNvSpPr>
            <a:spLocks noGrp="1"/>
          </p:cNvSpPr>
          <p:nvPr>
            <p:ph type="sldNum" sz="quarter" idx="12"/>
          </p:nvPr>
        </p:nvSpPr>
        <p:spPr/>
        <p:txBody>
          <a:bodyPr/>
          <a:lstStyle/>
          <a:p>
            <a:fld id="{BD5AEB79-F3DA-4CAA-BA25-7EA8AB9A9E1E}" type="slidenum">
              <a:rPr lang="en-US" smtClean="0"/>
              <a:t>14</a:t>
            </a:fld>
            <a:endParaRPr lang="en-US"/>
          </a:p>
        </p:txBody>
      </p:sp>
    </p:spTree>
    <p:extLst>
      <p:ext uri="{BB962C8B-B14F-4D97-AF65-F5344CB8AC3E}">
        <p14:creationId xmlns:p14="http://schemas.microsoft.com/office/powerpoint/2010/main" val="170024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76200" y="685800"/>
            <a:ext cx="8839200" cy="3880773"/>
          </a:xfrm>
        </p:spPr>
        <p:txBody>
          <a:bodyPr/>
          <a:lstStyle/>
          <a:p>
            <a:pPr marL="0" indent="0">
              <a:buNone/>
            </a:pPr>
            <a:r>
              <a:rPr lang="en-US" dirty="0"/>
              <a:t>Bomb threats are made to obtain a desired response, which is typically anxiety and confusion.  To fully protect their assigned assets, protection officers need to be aware of </a:t>
            </a:r>
            <a:r>
              <a:rPr lang="en-US" dirty="0" smtClean="0"/>
              <a:t>all response </a:t>
            </a:r>
            <a:r>
              <a:rPr lang="en-US" dirty="0"/>
              <a:t>options when dealing with bomb threat scenarios.  </a:t>
            </a: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1B15-0A7C-4031-901B-EB379738B83E}"/>
              </a:ext>
            </a:extLst>
          </p:cNvPr>
          <p:cNvSpPr>
            <a:spLocks noGrp="1"/>
          </p:cNvSpPr>
          <p:nvPr>
            <p:ph type="title"/>
          </p:nvPr>
        </p:nvSpPr>
        <p:spPr>
          <a:xfrm>
            <a:off x="0" y="0"/>
            <a:ext cx="6347713" cy="1320800"/>
          </a:xfrm>
        </p:spPr>
        <p:txBody>
          <a:bodyPr/>
          <a:lstStyle/>
          <a:p>
            <a:r>
              <a:rPr lang="en-US" dirty="0"/>
              <a:t>Mentality of a Bomber</a:t>
            </a:r>
          </a:p>
        </p:txBody>
      </p:sp>
      <p:sp>
        <p:nvSpPr>
          <p:cNvPr id="3" name="Content Placeholder 2">
            <a:extLst>
              <a:ext uri="{FF2B5EF4-FFF2-40B4-BE49-F238E27FC236}">
                <a16:creationId xmlns:a16="http://schemas.microsoft.com/office/drawing/2014/main" id="{4F587F12-16CC-49CB-BF63-89CED3958DDD}"/>
              </a:ext>
            </a:extLst>
          </p:cNvPr>
          <p:cNvSpPr>
            <a:spLocks noGrp="1"/>
          </p:cNvSpPr>
          <p:nvPr>
            <p:ph idx="1"/>
          </p:nvPr>
        </p:nvSpPr>
        <p:spPr>
          <a:xfrm>
            <a:off x="76200" y="685800"/>
            <a:ext cx="8839200" cy="3880773"/>
          </a:xfrm>
        </p:spPr>
        <p:txBody>
          <a:bodyPr>
            <a:normAutofit/>
          </a:bodyPr>
          <a:lstStyle/>
          <a:p>
            <a:r>
              <a:rPr lang="en-US" dirty="0">
                <a:latin typeface="Arial" panose="020B0604020202020204" pitchFamily="34" charset="0"/>
                <a:cs typeface="Arial" panose="020B0604020202020204" pitchFamily="34" charset="0"/>
              </a:rPr>
              <a:t>A bomber places a bomb to kill people or destroy a structure. If the goal were to destroy a structure and not to kill people, the bomb would be set to go off at a time when the building was not occupied. If the goal were to kill people, it would be set to go off when the building was fully occupied. Therefore, calling in a bomb threat is counterproductive to either of these goals.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2F82883-3624-4DD5-A28E-60FC0DC19142}"/>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184FF77B-8B0A-4A34-A26B-35C7E523C52B}"/>
              </a:ext>
            </a:extLst>
          </p:cNvPr>
          <p:cNvSpPr txBox="1">
            <a:spLocks/>
          </p:cNvSpPr>
          <p:nvPr/>
        </p:nvSpPr>
        <p:spPr>
          <a:xfrm>
            <a:off x="357886" y="2367627"/>
            <a:ext cx="85575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latin typeface="Arial" panose="020B0604020202020204" pitchFamily="34" charset="0"/>
                <a:cs typeface="Arial" panose="020B0604020202020204" pitchFamily="34" charset="0"/>
              </a:rPr>
              <a:t>To place a bomb or an IED, someone must:</a:t>
            </a:r>
          </a:p>
          <a:p>
            <a:pPr lvl="1"/>
            <a:r>
              <a:rPr lang="en-US" sz="1800" dirty="0" smtClean="0">
                <a:latin typeface="Arial" panose="020B0604020202020204" pitchFamily="34" charset="0"/>
                <a:cs typeface="Arial" panose="020B0604020202020204" pitchFamily="34" charset="0"/>
              </a:rPr>
              <a:t>Obtain the knowledge of how to build a bomb. </a:t>
            </a:r>
          </a:p>
          <a:p>
            <a:pPr lvl="1"/>
            <a:r>
              <a:rPr lang="en-US" sz="1800" dirty="0" smtClean="0">
                <a:latin typeface="Arial" panose="020B0604020202020204" pitchFamily="34" charset="0"/>
                <a:cs typeface="Arial" panose="020B0604020202020204" pitchFamily="34" charset="0"/>
              </a:rPr>
              <a:t> Obtain the materials necessary to build the bomb. </a:t>
            </a:r>
          </a:p>
          <a:p>
            <a:pPr lvl="1"/>
            <a:r>
              <a:rPr lang="en-US" sz="1800" dirty="0" smtClean="0">
                <a:latin typeface="Arial" panose="020B0604020202020204" pitchFamily="34" charset="0"/>
                <a:cs typeface="Arial" panose="020B0604020202020204" pitchFamily="34" charset="0"/>
              </a:rPr>
              <a:t>Risk their life to build the bomb. </a:t>
            </a:r>
          </a:p>
          <a:p>
            <a:pPr lvl="1"/>
            <a:r>
              <a:rPr lang="en-US" sz="1800" dirty="0" smtClean="0">
                <a:latin typeface="Arial" panose="020B0604020202020204" pitchFamily="34" charset="0"/>
                <a:cs typeface="Arial" panose="020B0604020202020204" pitchFamily="34" charset="0"/>
              </a:rPr>
              <a:t>Risk their life and liberty to place the bomb</a:t>
            </a:r>
          </a:p>
          <a:p>
            <a:pPr marL="0" indent="0">
              <a:buFont typeface="Wingdings 3" charset="2"/>
              <a:buNone/>
            </a:pPr>
            <a:r>
              <a:rPr lang="en-US" dirty="0" smtClean="0">
                <a:latin typeface="Arial" panose="020B0604020202020204" pitchFamily="34" charset="0"/>
                <a:cs typeface="Arial" panose="020B0604020202020204" pitchFamily="34" charset="0"/>
              </a:rPr>
              <a:t>To believe a bomb threat you must believe that a person went through these steps, and then at the last minute called to warn you of their intentions.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0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0FDD-34FD-4F96-9187-CDE9CC969014}"/>
              </a:ext>
            </a:extLst>
          </p:cNvPr>
          <p:cNvSpPr>
            <a:spLocks noGrp="1"/>
          </p:cNvSpPr>
          <p:nvPr>
            <p:ph type="title"/>
          </p:nvPr>
        </p:nvSpPr>
        <p:spPr>
          <a:xfrm>
            <a:off x="0" y="0"/>
            <a:ext cx="6347713" cy="1320800"/>
          </a:xfrm>
        </p:spPr>
        <p:txBody>
          <a:bodyPr/>
          <a:lstStyle/>
          <a:p>
            <a:r>
              <a:rPr lang="en-US" dirty="0"/>
              <a:t>Mentality of a Bomber</a:t>
            </a:r>
          </a:p>
        </p:txBody>
      </p:sp>
      <p:sp>
        <p:nvSpPr>
          <p:cNvPr id="3" name="Content Placeholder 2">
            <a:extLst>
              <a:ext uri="{FF2B5EF4-FFF2-40B4-BE49-F238E27FC236}">
                <a16:creationId xmlns:a16="http://schemas.microsoft.com/office/drawing/2014/main" id="{60F55891-BC7A-4702-A0C2-EC644C40CDF2}"/>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Immediate evacuation upon receipt of a bomb threat might be instinctive, but it is not the best practice as it could increase danger. </a:t>
            </a:r>
          </a:p>
          <a:p>
            <a:r>
              <a:rPr lang="en-US" dirty="0">
                <a:latin typeface="Arial" panose="020B0604020202020204" pitchFamily="34" charset="0"/>
                <a:cs typeface="Arial" panose="020B0604020202020204" pitchFamily="34" charset="0"/>
              </a:rPr>
              <a:t>Upon initial receipt of a threat, heightened security measures should be implemented to control access and movement during assessment/investigation.</a:t>
            </a:r>
          </a:p>
          <a:p>
            <a:r>
              <a:rPr lang="en-US" dirty="0">
                <a:latin typeface="Arial" panose="020B0604020202020204" pitchFamily="34" charset="0"/>
                <a:cs typeface="Arial" panose="020B0604020202020204" pitchFamily="34" charset="0"/>
              </a:rPr>
              <a:t>Under heightened security, access into the facility should be prevented and movement inside should be restricted.</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C7B1F77-CBF4-489A-A752-8C9C6D8F67C5}"/>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78660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B68A-0514-4666-97C5-E9AD0D3AE997}"/>
              </a:ext>
            </a:extLst>
          </p:cNvPr>
          <p:cNvSpPr>
            <a:spLocks noGrp="1"/>
          </p:cNvSpPr>
          <p:nvPr>
            <p:ph type="title"/>
          </p:nvPr>
        </p:nvSpPr>
        <p:spPr>
          <a:xfrm>
            <a:off x="0" y="0"/>
            <a:ext cx="6347713" cy="1320800"/>
          </a:xfrm>
        </p:spPr>
        <p:txBody>
          <a:bodyPr/>
          <a:lstStyle/>
          <a:p>
            <a:r>
              <a:rPr lang="en-US" dirty="0"/>
              <a:t>Suspicious Objects</a:t>
            </a:r>
          </a:p>
        </p:txBody>
      </p:sp>
      <p:sp>
        <p:nvSpPr>
          <p:cNvPr id="3" name="Content Placeholder 2">
            <a:extLst>
              <a:ext uri="{FF2B5EF4-FFF2-40B4-BE49-F238E27FC236}">
                <a16:creationId xmlns:a16="http://schemas.microsoft.com/office/drawing/2014/main" id="{9D41D990-CA48-4515-99CA-0D593A555196}"/>
              </a:ext>
            </a:extLst>
          </p:cNvPr>
          <p:cNvSpPr>
            <a:spLocks noGrp="1"/>
          </p:cNvSpPr>
          <p:nvPr>
            <p:ph idx="1"/>
          </p:nvPr>
        </p:nvSpPr>
        <p:spPr>
          <a:xfrm>
            <a:off x="76200" y="691227"/>
            <a:ext cx="8839200" cy="3880773"/>
          </a:xfrm>
        </p:spPr>
        <p:txBody>
          <a:bodyPr>
            <a:normAutofit/>
          </a:bodyPr>
          <a:lstStyle/>
          <a:p>
            <a:r>
              <a:rPr lang="en-US" dirty="0">
                <a:latin typeface="Arial" panose="020B0604020202020204" pitchFamily="34" charset="0"/>
                <a:cs typeface="Arial" panose="020B0604020202020204" pitchFamily="34" charset="0"/>
              </a:rPr>
              <a:t>Locating a suspicious item changes the incident from a threat to an imminent danger. </a:t>
            </a:r>
          </a:p>
          <a:p>
            <a:r>
              <a:rPr lang="en-US" dirty="0">
                <a:latin typeface="Arial" panose="020B0604020202020204" pitchFamily="34" charset="0"/>
                <a:cs typeface="Arial" panose="020B0604020202020204" pitchFamily="34" charset="0"/>
              </a:rPr>
              <a:t>A suspicious item is an item identified as potentially containing explosives, an IED, or other hazardous material that requires further evaluation by a bomb technician.</a:t>
            </a:r>
          </a:p>
          <a:p>
            <a:r>
              <a:rPr lang="en-US" dirty="0">
                <a:latin typeface="Arial" panose="020B0604020202020204" pitchFamily="34" charset="0"/>
                <a:cs typeface="Arial" panose="020B0604020202020204" pitchFamily="34" charset="0"/>
              </a:rPr>
              <a:t> Any suspicious device should be treated as an actual IED.</a:t>
            </a:r>
          </a:p>
          <a:p>
            <a:r>
              <a:rPr lang="en-US" dirty="0">
                <a:latin typeface="Arial" panose="020B0604020202020204" pitchFamily="34" charset="0"/>
                <a:cs typeface="Arial" panose="020B0604020202020204" pitchFamily="34" charset="0"/>
              </a:rPr>
              <a:t>If a suspicious object is located, search the evacuation route(s) and evacuation rally points for more devices.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A4903AC-1F95-4F2F-9363-BCCF2C1A2840}"/>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6" name="Title 1">
            <a:extLst>
              <a:ext uri="{FF2B5EF4-FFF2-40B4-BE49-F238E27FC236}">
                <a16:creationId xmlns:a16="http://schemas.microsoft.com/office/drawing/2014/main" id="{CF1E9127-A171-4A90-AFBD-F17BBDD51545}"/>
              </a:ext>
            </a:extLst>
          </p:cNvPr>
          <p:cNvSpPr txBox="1">
            <a:spLocks/>
          </p:cNvSpPr>
          <p:nvPr/>
        </p:nvSpPr>
        <p:spPr>
          <a:xfrm>
            <a:off x="0" y="2946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Assessment</a:t>
            </a:r>
            <a:endParaRPr lang="en-US" dirty="0"/>
          </a:p>
        </p:txBody>
      </p:sp>
      <p:sp>
        <p:nvSpPr>
          <p:cNvPr id="7" name="Content Placeholder 2">
            <a:extLst>
              <a:ext uri="{FF2B5EF4-FFF2-40B4-BE49-F238E27FC236}">
                <a16:creationId xmlns:a16="http://schemas.microsoft.com/office/drawing/2014/main" id="{F4DCC291-1B23-4FA5-9E83-C4B3E4171EEE}"/>
              </a:ext>
            </a:extLst>
          </p:cNvPr>
          <p:cNvSpPr txBox="1">
            <a:spLocks/>
          </p:cNvSpPr>
          <p:nvPr/>
        </p:nvSpPr>
        <p:spPr>
          <a:xfrm>
            <a:off x="76200" y="36630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While it is very rare for a threat to be associated with an actual bomb, no bomb threat should ever be ignored, and an assessment must be conducted. </a:t>
            </a:r>
          </a:p>
          <a:p>
            <a:r>
              <a:rPr lang="en-US" dirty="0" smtClean="0">
                <a:latin typeface="Arial" panose="020B0604020202020204" pitchFamily="34" charset="0"/>
                <a:cs typeface="Arial" panose="020B0604020202020204" pitchFamily="34" charset="0"/>
              </a:rPr>
              <a:t>When conducting an assessment, remember, you are assessing the situation and facts surrounding the threat.  </a:t>
            </a:r>
          </a:p>
          <a:p>
            <a:r>
              <a:rPr lang="en-US" dirty="0" smtClean="0">
                <a:latin typeface="Arial" panose="020B0604020202020204" pitchFamily="34" charset="0"/>
                <a:cs typeface="Arial" panose="020B0604020202020204" pitchFamily="34" charset="0"/>
              </a:rPr>
              <a:t>All threats should be carefully evaluated on an individual basis and called in to local law enforcement regardless of the circumstances.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62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8216-5158-4907-8E2D-DFBB8BDEA7EF}"/>
              </a:ext>
            </a:extLst>
          </p:cNvPr>
          <p:cNvSpPr>
            <a:spLocks noGrp="1"/>
          </p:cNvSpPr>
          <p:nvPr>
            <p:ph type="title"/>
          </p:nvPr>
        </p:nvSpPr>
        <p:spPr>
          <a:xfrm>
            <a:off x="0" y="0"/>
            <a:ext cx="6347713" cy="1320800"/>
          </a:xfrm>
        </p:spPr>
        <p:txBody>
          <a:bodyPr/>
          <a:lstStyle/>
          <a:p>
            <a:r>
              <a:rPr lang="en-US" dirty="0"/>
              <a:t>Search</a:t>
            </a:r>
          </a:p>
        </p:txBody>
      </p:sp>
      <p:sp>
        <p:nvSpPr>
          <p:cNvPr id="3" name="Content Placeholder 2">
            <a:extLst>
              <a:ext uri="{FF2B5EF4-FFF2-40B4-BE49-F238E27FC236}">
                <a16:creationId xmlns:a16="http://schemas.microsoft.com/office/drawing/2014/main" id="{299A5CC4-2619-49B6-9685-B6DE070051D9}"/>
              </a:ext>
            </a:extLst>
          </p:cNvPr>
          <p:cNvSpPr>
            <a:spLocks noGrp="1"/>
          </p:cNvSpPr>
          <p:nvPr>
            <p:ph idx="1"/>
          </p:nvPr>
        </p:nvSpPr>
        <p:spPr>
          <a:xfrm>
            <a:off x="152400" y="609600"/>
            <a:ext cx="8763000" cy="3880773"/>
          </a:xfrm>
        </p:spPr>
        <p:txBody>
          <a:bodyPr>
            <a:normAutofit/>
          </a:bodyPr>
          <a:lstStyle/>
          <a:p>
            <a:r>
              <a:rPr lang="en-US" dirty="0">
                <a:latin typeface="Arial" panose="020B0604020202020204" pitchFamily="34" charset="0"/>
                <a:cs typeface="Arial" panose="020B0604020202020204" pitchFamily="34" charset="0"/>
              </a:rPr>
              <a:t>The focus is to identify anything suspicious or possibly dangerous.</a:t>
            </a:r>
          </a:p>
          <a:p>
            <a:r>
              <a:rPr lang="en-US" dirty="0">
                <a:latin typeface="Arial" panose="020B0604020202020204" pitchFamily="34" charset="0"/>
                <a:cs typeface="Arial" panose="020B0604020202020204" pitchFamily="34" charset="0"/>
              </a:rPr>
              <a:t>Take an “eyes open, hands in pockets” approach.</a:t>
            </a:r>
          </a:p>
          <a:p>
            <a:r>
              <a:rPr lang="en-US" dirty="0">
                <a:latin typeface="Arial" panose="020B0604020202020204" pitchFamily="34" charset="0"/>
                <a:cs typeface="Arial" panose="020B0604020202020204" pitchFamily="34" charset="0"/>
              </a:rPr>
              <a:t>Staff, who are familiar with their work areas, are best suited to identify “suspicious” items.</a:t>
            </a:r>
          </a:p>
          <a:p>
            <a:r>
              <a:rPr lang="en-US" dirty="0">
                <a:latin typeface="Arial" panose="020B0604020202020204" pitchFamily="34" charset="0"/>
                <a:cs typeface="Arial" panose="020B0604020202020204" pitchFamily="34" charset="0"/>
              </a:rPr>
              <a:t>If something suspicious is located, the response shifts from a bomb threat to a possible explosive device.</a:t>
            </a:r>
          </a:p>
          <a:p>
            <a:r>
              <a:rPr lang="en-US" dirty="0">
                <a:latin typeface="Arial" panose="020B0604020202020204" pitchFamily="34" charset="0"/>
                <a:cs typeface="Arial" panose="020B0604020202020204" pitchFamily="34" charset="0"/>
              </a:rPr>
              <a:t> The discovery of a suspicious object should not automatically mean the conclusion of a search; more devices may be present, especially outside. </a:t>
            </a:r>
          </a:p>
        </p:txBody>
      </p:sp>
      <p:sp>
        <p:nvSpPr>
          <p:cNvPr id="4" name="Slide Number Placeholder 3">
            <a:extLst>
              <a:ext uri="{FF2B5EF4-FFF2-40B4-BE49-F238E27FC236}">
                <a16:creationId xmlns:a16="http://schemas.microsoft.com/office/drawing/2014/main" id="{CB8D3FA2-4A97-4D4F-8C32-F92D0386F5E2}"/>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13935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9716-3924-467C-A99C-FACAADCC6548}"/>
              </a:ext>
            </a:extLst>
          </p:cNvPr>
          <p:cNvSpPr>
            <a:spLocks noGrp="1"/>
          </p:cNvSpPr>
          <p:nvPr>
            <p:ph type="title"/>
          </p:nvPr>
        </p:nvSpPr>
        <p:spPr>
          <a:xfrm>
            <a:off x="0" y="0"/>
            <a:ext cx="6347713" cy="1320800"/>
          </a:xfrm>
        </p:spPr>
        <p:txBody>
          <a:bodyPr/>
          <a:lstStyle/>
          <a:p>
            <a:r>
              <a:rPr lang="en-US" dirty="0"/>
              <a:t>The Danger of Evacuation</a:t>
            </a:r>
          </a:p>
        </p:txBody>
      </p:sp>
      <p:sp>
        <p:nvSpPr>
          <p:cNvPr id="3" name="Content Placeholder 2">
            <a:extLst>
              <a:ext uri="{FF2B5EF4-FFF2-40B4-BE49-F238E27FC236}">
                <a16:creationId xmlns:a16="http://schemas.microsoft.com/office/drawing/2014/main" id="{B5D10A59-98C1-41E3-9D78-2186352FAD41}"/>
              </a:ext>
            </a:extLst>
          </p:cNvPr>
          <p:cNvSpPr>
            <a:spLocks noGrp="1"/>
          </p:cNvSpPr>
          <p:nvPr>
            <p:ph idx="1"/>
          </p:nvPr>
        </p:nvSpPr>
        <p:spPr>
          <a:xfrm>
            <a:off x="152400" y="767427"/>
            <a:ext cx="8763000" cy="3880773"/>
          </a:xfrm>
        </p:spPr>
        <p:txBody>
          <a:bodyPr>
            <a:normAutofit/>
          </a:bodyPr>
          <a:lstStyle/>
          <a:p>
            <a:r>
              <a:rPr lang="en-US" dirty="0">
                <a:latin typeface="Arial" panose="020B0604020202020204" pitchFamily="34" charset="0"/>
                <a:cs typeface="Arial" panose="020B0604020202020204" pitchFamily="34" charset="0"/>
              </a:rPr>
              <a:t>Buildings offer protection in the form of cover and concealment.</a:t>
            </a:r>
          </a:p>
          <a:p>
            <a:pPr lvl="1"/>
            <a:r>
              <a:rPr lang="en-US" sz="1800" dirty="0">
                <a:latin typeface="Arial" panose="020B0604020202020204" pitchFamily="34" charset="0"/>
                <a:cs typeface="Arial" panose="020B0604020202020204" pitchFamily="34" charset="0"/>
              </a:rPr>
              <a:t>Cover is protection from gunfire and explosions (and even chemical exposure). </a:t>
            </a:r>
          </a:p>
          <a:p>
            <a:pPr lvl="1"/>
            <a:r>
              <a:rPr lang="en-US" sz="1800" dirty="0">
                <a:latin typeface="Arial" panose="020B0604020202020204" pitchFamily="34" charset="0"/>
                <a:cs typeface="Arial" panose="020B0604020202020204" pitchFamily="34" charset="0"/>
              </a:rPr>
              <a:t>Concealment prevents attackers knowing your exact location.</a:t>
            </a:r>
          </a:p>
          <a:p>
            <a:r>
              <a:rPr lang="en-US" dirty="0">
                <a:latin typeface="Arial" panose="020B0604020202020204" pitchFamily="34" charset="0"/>
                <a:cs typeface="Arial" panose="020B0604020202020204" pitchFamily="34" charset="0"/>
              </a:rPr>
              <a:t>When people are evacuated, this protection is lost. </a:t>
            </a:r>
          </a:p>
          <a:p>
            <a:r>
              <a:rPr lang="en-US" dirty="0">
                <a:latin typeface="Arial" panose="020B0604020202020204" pitchFamily="34" charset="0"/>
                <a:cs typeface="Arial" panose="020B0604020202020204" pitchFamily="34" charset="0"/>
              </a:rPr>
              <a:t>When there is no evidence of danger beyond a bomb threat or fire alarm, consider, “</a:t>
            </a:r>
            <a:r>
              <a:rPr lang="en-US" i="1" dirty="0">
                <a:latin typeface="Arial" panose="020B0604020202020204" pitchFamily="34" charset="0"/>
                <a:cs typeface="Arial" panose="020B0604020202020204" pitchFamily="34" charset="0"/>
              </a:rPr>
              <a:t>Why does someone want us to evacuate?</a:t>
            </a:r>
            <a:r>
              <a:rPr lang="en-US" dirty="0">
                <a:latin typeface="Arial" panose="020B0604020202020204" pitchFamily="34" charset="0"/>
                <a:cs typeface="Arial" panose="020B0604020202020204" pitchFamily="34" charset="0"/>
              </a:rPr>
              <a:t>” </a:t>
            </a:r>
          </a:p>
        </p:txBody>
      </p:sp>
      <p:sp>
        <p:nvSpPr>
          <p:cNvPr id="4" name="Slide Number Placeholder 3">
            <a:extLst>
              <a:ext uri="{FF2B5EF4-FFF2-40B4-BE49-F238E27FC236}">
                <a16:creationId xmlns:a16="http://schemas.microsoft.com/office/drawing/2014/main" id="{2E867CDB-E560-4EC2-9FC7-76960F0931DB}"/>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90D925C6-C06B-4EFF-A7CF-67544B812C0C}"/>
              </a:ext>
            </a:extLst>
          </p:cNvPr>
          <p:cNvSpPr txBox="1">
            <a:spLocks/>
          </p:cNvSpPr>
          <p:nvPr/>
        </p:nvSpPr>
        <p:spPr>
          <a:xfrm>
            <a:off x="152400" y="33582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 bomb threat presents four core scenarios. In order of probability, they are as follows:</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Criminal hoax. </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Bomb/IED outside. </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Diversionary/ambush attack. </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Bomb/IED inside.</a:t>
            </a:r>
          </a:p>
          <a:p>
            <a:r>
              <a:rPr lang="en-US" dirty="0" smtClean="0">
                <a:latin typeface="Arial" panose="020B0604020202020204" pitchFamily="34" charset="0"/>
                <a:cs typeface="Arial" panose="020B0604020202020204" pitchFamily="34" charset="0"/>
              </a:rPr>
              <a:t>The two main response options are:</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Evacuation </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Heightened security</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78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23DB-BBDC-4997-97E1-FC1EF2F560E3}"/>
              </a:ext>
            </a:extLst>
          </p:cNvPr>
          <p:cNvSpPr>
            <a:spLocks noGrp="1"/>
          </p:cNvSpPr>
          <p:nvPr>
            <p:ph type="title"/>
          </p:nvPr>
        </p:nvSpPr>
        <p:spPr>
          <a:xfrm>
            <a:off x="0" y="0"/>
            <a:ext cx="6347713" cy="1320800"/>
          </a:xfrm>
        </p:spPr>
        <p:txBody>
          <a:bodyPr/>
          <a:lstStyle/>
          <a:p>
            <a:r>
              <a:rPr lang="en-US" dirty="0"/>
              <a:t>Criminal Hoax</a:t>
            </a:r>
          </a:p>
        </p:txBody>
      </p:sp>
      <p:sp>
        <p:nvSpPr>
          <p:cNvPr id="3" name="Content Placeholder 2">
            <a:extLst>
              <a:ext uri="{FF2B5EF4-FFF2-40B4-BE49-F238E27FC236}">
                <a16:creationId xmlns:a16="http://schemas.microsoft.com/office/drawing/2014/main" id="{2E3570CD-B4F4-47EC-8977-1078D5287C96}"/>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A criminal hoax is by far the most common bomb threat scenario. While evacuation is likely to result in lost hours and costs for the school or business, remaining inside may cause a public relations concern as the public might feel evacuation is safer. </a:t>
            </a:r>
          </a:p>
          <a:p>
            <a:r>
              <a:rPr lang="en-US" b="1" dirty="0">
                <a:latin typeface="Arial" panose="020B0604020202020204" pitchFamily="34" charset="0"/>
                <a:cs typeface="Arial" panose="020B0604020202020204" pitchFamily="34" charset="0"/>
              </a:rPr>
              <a:t>Likely safest response:</a:t>
            </a:r>
            <a:r>
              <a:rPr lang="en-US" dirty="0">
                <a:latin typeface="Arial" panose="020B0604020202020204" pitchFamily="34" charset="0"/>
                <a:cs typeface="Arial" panose="020B0604020202020204" pitchFamily="34" charset="0"/>
              </a:rPr>
              <a:t> Neutral. There is no IED, a criminal hoax does not pose immediate danger.</a:t>
            </a: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531A7D3-A40E-4952-BF3B-07227F98D992}"/>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Title 1">
            <a:extLst>
              <a:ext uri="{FF2B5EF4-FFF2-40B4-BE49-F238E27FC236}">
                <a16:creationId xmlns:a16="http://schemas.microsoft.com/office/drawing/2014/main" id="{C1F8A7D0-93A1-405A-930E-E72B63F76178}"/>
              </a:ext>
            </a:extLst>
          </p:cNvPr>
          <p:cNvSpPr txBox="1">
            <a:spLocks/>
          </p:cNvSpPr>
          <p:nvPr/>
        </p:nvSpPr>
        <p:spPr>
          <a:xfrm>
            <a:off x="76200" y="2717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Bomb/IED Outside</a:t>
            </a:r>
            <a:endParaRPr lang="en-US" dirty="0"/>
          </a:p>
        </p:txBody>
      </p:sp>
      <p:sp>
        <p:nvSpPr>
          <p:cNvPr id="6" name="Content Placeholder 2">
            <a:extLst>
              <a:ext uri="{FF2B5EF4-FFF2-40B4-BE49-F238E27FC236}">
                <a16:creationId xmlns:a16="http://schemas.microsoft.com/office/drawing/2014/main" id="{F7CDAFB3-5556-40B7-AC78-BDD705A824D3}"/>
              </a:ext>
            </a:extLst>
          </p:cNvPr>
          <p:cNvSpPr txBox="1">
            <a:spLocks/>
          </p:cNvSpPr>
          <p:nvPr/>
        </p:nvSpPr>
        <p:spPr>
          <a:xfrm>
            <a:off x="152400" y="3510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Bombings are very rare. When bombs are present, they are more likely to be placed outside.</a:t>
            </a:r>
          </a:p>
          <a:p>
            <a:r>
              <a:rPr lang="en-US" dirty="0" smtClean="0">
                <a:latin typeface="Arial" panose="020B0604020202020204" pitchFamily="34" charset="0"/>
                <a:cs typeface="Arial" panose="020B0604020202020204" pitchFamily="34" charset="0"/>
              </a:rPr>
              <a:t>An IED outside raises two major concerns:</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It is easier to place a large IED. </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An IED’s blast radius is larger, without the building to contain/compartmentalize the explosion.</a:t>
            </a:r>
          </a:p>
          <a:p>
            <a:pPr marL="514350" indent="-457200"/>
            <a:r>
              <a:rPr lang="en-US" dirty="0" smtClean="0">
                <a:latin typeface="Arial" panose="020B0604020202020204" pitchFamily="34" charset="0"/>
                <a:cs typeface="Arial" panose="020B0604020202020204" pitchFamily="34" charset="0"/>
              </a:rPr>
              <a:t>A facility with basic access control and situational awareness will likely limit the size of an IED.</a:t>
            </a:r>
          </a:p>
          <a:p>
            <a:pPr marL="514350" indent="-457200"/>
            <a:r>
              <a:rPr lang="en-US" b="1" dirty="0" smtClean="0">
                <a:latin typeface="Arial" panose="020B0604020202020204" pitchFamily="34" charset="0"/>
                <a:cs typeface="Arial" panose="020B0604020202020204" pitchFamily="34" charset="0"/>
              </a:rPr>
              <a:t>Likely safest response:</a:t>
            </a:r>
            <a:r>
              <a:rPr lang="en-US" dirty="0" smtClean="0">
                <a:latin typeface="Arial" panose="020B0604020202020204" pitchFamily="34" charset="0"/>
                <a:cs typeface="Arial" panose="020B0604020202020204" pitchFamily="34" charset="0"/>
              </a:rPr>
              <a:t> Heightened security.</a:t>
            </a:r>
          </a:p>
          <a:p>
            <a:pPr marL="514350" indent="-45720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43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07A9-EE6D-451D-8673-655289ECA980}"/>
              </a:ext>
            </a:extLst>
          </p:cNvPr>
          <p:cNvSpPr>
            <a:spLocks noGrp="1"/>
          </p:cNvSpPr>
          <p:nvPr>
            <p:ph type="title"/>
          </p:nvPr>
        </p:nvSpPr>
        <p:spPr>
          <a:xfrm>
            <a:off x="0" y="0"/>
            <a:ext cx="6347713" cy="1320800"/>
          </a:xfrm>
        </p:spPr>
        <p:txBody>
          <a:bodyPr/>
          <a:lstStyle/>
          <a:p>
            <a:r>
              <a:rPr lang="en-US" dirty="0"/>
              <a:t>Diversionary/Ambush Attack</a:t>
            </a:r>
          </a:p>
        </p:txBody>
      </p:sp>
      <p:sp>
        <p:nvSpPr>
          <p:cNvPr id="3" name="Content Placeholder 2">
            <a:extLst>
              <a:ext uri="{FF2B5EF4-FFF2-40B4-BE49-F238E27FC236}">
                <a16:creationId xmlns:a16="http://schemas.microsoft.com/office/drawing/2014/main" id="{62DAC3F5-9A9A-4C28-8590-586AB54FE850}"/>
              </a:ext>
            </a:extLst>
          </p:cNvPr>
          <p:cNvSpPr>
            <a:spLocks noGrp="1"/>
          </p:cNvSpPr>
          <p:nvPr>
            <p:ph idx="1"/>
          </p:nvPr>
        </p:nvSpPr>
        <p:spPr>
          <a:xfrm>
            <a:off x="76200" y="685800"/>
            <a:ext cx="8839200" cy="3880773"/>
          </a:xfrm>
        </p:spPr>
        <p:txBody>
          <a:bodyPr>
            <a:normAutofit/>
          </a:bodyPr>
          <a:lstStyle/>
          <a:p>
            <a:r>
              <a:rPr lang="en-US" dirty="0">
                <a:latin typeface="Arial" panose="020B0604020202020204" pitchFamily="34" charset="0"/>
                <a:cs typeface="Arial" panose="020B0604020202020204" pitchFamily="34" charset="0"/>
              </a:rPr>
              <a:t>A diversionary attack is when an attacker uses a means of deception with the purpose of drawing the target into an area more conducive to attack.</a:t>
            </a:r>
          </a:p>
          <a:p>
            <a:r>
              <a:rPr lang="en-US" b="1" dirty="0">
                <a:latin typeface="Arial" panose="020B0604020202020204" pitchFamily="34" charset="0"/>
                <a:cs typeface="Arial" panose="020B0604020202020204" pitchFamily="34" charset="0"/>
              </a:rPr>
              <a:t>Likely safest response:</a:t>
            </a:r>
            <a:r>
              <a:rPr lang="en-US" dirty="0">
                <a:latin typeface="Arial" panose="020B0604020202020204" pitchFamily="34" charset="0"/>
                <a:cs typeface="Arial" panose="020B0604020202020204" pitchFamily="34" charset="0"/>
              </a:rPr>
              <a:t> Heightened security.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Evacuation is the safest course of action for only one scenario, </a:t>
            </a:r>
            <a:r>
              <a:rPr lang="en-US" b="1" i="1" dirty="0">
                <a:latin typeface="Arial" panose="020B0604020202020204" pitchFamily="34" charset="0"/>
                <a:cs typeface="Arial" panose="020B0604020202020204" pitchFamily="34" charset="0"/>
              </a:rPr>
              <a:t>IED inside</a:t>
            </a:r>
            <a:r>
              <a:rPr lang="en-US" dirty="0">
                <a:latin typeface="Arial" panose="020B0604020202020204" pitchFamily="34" charset="0"/>
                <a:cs typeface="Arial" panose="020B0604020202020204" pitchFamily="34" charset="0"/>
              </a:rPr>
              <a:t>, and that scenario is the least likely.</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Research:  Bali Nightclub Bombings – 2002</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9C2EF35-F99B-42E4-ADB3-21113C80E699}"/>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27989883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687</TotalTime>
  <Words>1322</Words>
  <Application>Microsoft Office PowerPoint</Application>
  <PresentationFormat>On-screen Show (4:3)</PresentationFormat>
  <Paragraphs>109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PowerPoint Presentation</vt:lpstr>
      <vt:lpstr>Purpose</vt:lpstr>
      <vt:lpstr>Mentality of a Bomber</vt:lpstr>
      <vt:lpstr>Mentality of a Bomber</vt:lpstr>
      <vt:lpstr>Suspicious Objects</vt:lpstr>
      <vt:lpstr>Search</vt:lpstr>
      <vt:lpstr>The Danger of Evacuation</vt:lpstr>
      <vt:lpstr>Criminal Hoax</vt:lpstr>
      <vt:lpstr>Diversionary/Ambush Attack</vt:lpstr>
      <vt:lpstr>When You Must Evacuate</vt:lpstr>
      <vt:lpstr>Communications</vt:lpstr>
      <vt:lpstr>Risk Communications</vt:lpstr>
      <vt:lpstr>Active Communications</vt:lpstr>
      <vt:lpstr>When and What to Disclose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78</cp:revision>
  <dcterms:created xsi:type="dcterms:W3CDTF">2015-01-28T20:48:59Z</dcterms:created>
  <dcterms:modified xsi:type="dcterms:W3CDTF">2023-03-13T11:20:04Z</dcterms:modified>
</cp:coreProperties>
</file>