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307" r:id="rId2"/>
    <p:sldId id="335" r:id="rId3"/>
    <p:sldId id="337" r:id="rId4"/>
    <p:sldId id="339" r:id="rId5"/>
    <p:sldId id="340" r:id="rId6"/>
    <p:sldId id="359" r:id="rId7"/>
    <p:sldId id="342" r:id="rId8"/>
    <p:sldId id="345" r:id="rId9"/>
    <p:sldId id="349" r:id="rId10"/>
    <p:sldId id="348" r:id="rId11"/>
    <p:sldId id="350" r:id="rId12"/>
    <p:sldId id="361" r:id="rId13"/>
    <p:sldId id="353"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690"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115560-1F13-412E-A872-079353080BBF}" type="datetimeFigureOut">
              <a:rPr lang="en-US" smtClean="0"/>
              <a:t>13-Mar-23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63AFC5-57AC-42FF-BD64-E136CA881BC1}" type="slidenum">
              <a:rPr lang="en-US" smtClean="0"/>
              <a:t>‹#›</a:t>
            </a:fld>
            <a:endParaRPr lang="en-US"/>
          </a:p>
        </p:txBody>
      </p:sp>
    </p:spTree>
    <p:extLst>
      <p:ext uri="{BB962C8B-B14F-4D97-AF65-F5344CB8AC3E}">
        <p14:creationId xmlns:p14="http://schemas.microsoft.com/office/powerpoint/2010/main" val="3139186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9ABEB1F-190A-4C1F-9034-8E3B0287E54D}"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dirty="0"/>
          </a:p>
        </p:txBody>
      </p:sp>
    </p:spTree>
    <p:extLst>
      <p:ext uri="{BB962C8B-B14F-4D97-AF65-F5344CB8AC3E}">
        <p14:creationId xmlns:p14="http://schemas.microsoft.com/office/powerpoint/2010/main" val="2797601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Tree>
    <p:extLst>
      <p:ext uri="{BB962C8B-B14F-4D97-AF65-F5344CB8AC3E}">
        <p14:creationId xmlns:p14="http://schemas.microsoft.com/office/powerpoint/2010/main" val="159461767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3540677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Tree>
    <p:extLst>
      <p:ext uri="{BB962C8B-B14F-4D97-AF65-F5344CB8AC3E}">
        <p14:creationId xmlns:p14="http://schemas.microsoft.com/office/powerpoint/2010/main" val="4267668103"/>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33393589"/>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Tree>
    <p:extLst>
      <p:ext uri="{BB962C8B-B14F-4D97-AF65-F5344CB8AC3E}">
        <p14:creationId xmlns:p14="http://schemas.microsoft.com/office/powerpoint/2010/main" val="1625724961"/>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A2F9E8E-6378-414C-B41E-43443D3F998A}"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39875845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A31904-286D-4C1F-B145-9EFF62CFC425}"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1498364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43CD77-307E-4BAA-8582-6EFF21C42F93}"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t>‹#›</a:t>
            </a:fld>
            <a:endParaRPr lang="en-US"/>
          </a:p>
        </p:txBody>
      </p:sp>
      <p:pic>
        <p:nvPicPr>
          <p:cNvPr id="7" name="Picture 2" descr="C:\Users\sum2027565\Desktop\Sumy\Course Templates\Customer Service\template.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138"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672287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D913EA2-8403-40AE-BEE7-2998F1003E5A}"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t>‹#›</a:t>
            </a:fld>
            <a:endParaRPr lang="en-US"/>
          </a:p>
        </p:txBody>
      </p:sp>
      <p:pic>
        <p:nvPicPr>
          <p:cNvPr id="7" name="Picture 3" descr="C:\Users\sum2027565\Desktop\Sumy\Course Templates\Customer Service\cover page.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9198"/>
            <a:ext cx="9144000" cy="6858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881274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D7D28D2-A45E-4C14-BE54-6659343038A7}" type="datetime1">
              <a:rPr lang="en-US" smtClean="0"/>
              <a:t>13-Mar-23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1951063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B879BCD-448E-4628-8F7A-C46C82622512}" type="datetime1">
              <a:rPr lang="en-US" smtClean="0"/>
              <a:t>13-Mar-23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1248914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602CD04-C564-4415-AA89-C62C659B9D03}" type="datetime1">
              <a:rPr lang="en-US" smtClean="0"/>
              <a:t>13-Mar-23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5AEB79-F3DA-4CAA-BA25-7EA8AB9A9E1E}" type="slidenum">
              <a:rPr lang="en-US" smtClean="0"/>
              <a:t>‹#›</a:t>
            </a:fld>
            <a:endParaRPr lang="en-US"/>
          </a:p>
        </p:txBody>
      </p:sp>
      <p:pic>
        <p:nvPicPr>
          <p:cNvPr id="6" name="Picture 2" descr="C:\Users\sum2027565\Desktop\Sumy\Course Templates\Customer Service\template.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138"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p:cNvSpPr txBox="1"/>
          <p:nvPr userDrawn="1"/>
        </p:nvSpPr>
        <p:spPr>
          <a:xfrm>
            <a:off x="180048" y="304800"/>
            <a:ext cx="4572000" cy="523220"/>
          </a:xfrm>
          <a:prstGeom prst="rect">
            <a:avLst/>
          </a:prstGeom>
          <a:noFill/>
        </p:spPr>
        <p:txBody>
          <a:bodyPr wrap="square" rtlCol="0">
            <a:spAutoFit/>
          </a:bodyPr>
          <a:lstStyle/>
          <a:p>
            <a:endParaRPr lang="en-US" sz="2800" dirty="0"/>
          </a:p>
        </p:txBody>
      </p:sp>
    </p:spTree>
    <p:extLst>
      <p:ext uri="{BB962C8B-B14F-4D97-AF65-F5344CB8AC3E}">
        <p14:creationId xmlns:p14="http://schemas.microsoft.com/office/powerpoint/2010/main" val="3803457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A0AF1D-E47E-4F8E-9F75-C71085D8525F}" type="datetime1">
              <a:rPr lang="en-US" smtClean="0"/>
              <a:t>13-Mar-23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997147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F9EED8F4-3357-42BD-82CB-0743D70581B2}" type="datetime1">
              <a:rPr lang="en-US" smtClean="0"/>
              <a:t>13-Mar-23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2840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E94066E-0D5B-451A-803F-8F043E295A7B}" type="datetime1">
              <a:rPr lang="en-US" smtClean="0"/>
              <a:t>13-Mar-23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5026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7AADA97-1369-4E8B-B306-3616EC5398E0}" type="datetime1">
              <a:rPr lang="en-US" smtClean="0"/>
              <a:t>13-Mar-23</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BD5AEB79-F3DA-4CAA-BA25-7EA8AB9A9E1E}" type="slidenum">
              <a:rPr lang="en-US" smtClean="0"/>
              <a:pPr/>
              <a:t>‹#›</a:t>
            </a:fld>
            <a:endParaRPr lang="en-US"/>
          </a:p>
        </p:txBody>
      </p:sp>
    </p:spTree>
    <p:extLst>
      <p:ext uri="{BB962C8B-B14F-4D97-AF65-F5344CB8AC3E}">
        <p14:creationId xmlns:p14="http://schemas.microsoft.com/office/powerpoint/2010/main" val="28981719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743200" y="5410200"/>
            <a:ext cx="6400800" cy="1752600"/>
          </a:xfrm>
        </p:spPr>
        <p:txBody>
          <a:bodyPr>
            <a:normAutofit/>
          </a:bodyPr>
          <a:lstStyle/>
          <a:p>
            <a:r>
              <a:rPr lang="en-US" sz="2800" b="1" dirty="0">
                <a:solidFill>
                  <a:srgbClr val="00B050"/>
                </a:solidFill>
              </a:rPr>
              <a:t>Chapter </a:t>
            </a:r>
            <a:r>
              <a:rPr lang="en-US" sz="2800" b="1" dirty="0" smtClean="0">
                <a:solidFill>
                  <a:srgbClr val="00B050"/>
                </a:solidFill>
              </a:rPr>
              <a:t>31 –IFPO- CPO</a:t>
            </a:r>
            <a:endParaRPr lang="en-US" sz="2800" b="1" dirty="0">
              <a:solidFill>
                <a:srgbClr val="00B050"/>
              </a:solidFill>
            </a:endParaRPr>
          </a:p>
          <a:p>
            <a:r>
              <a:rPr lang="en-US" sz="2800" dirty="0"/>
              <a:t>An All-Hazards Approach to Hazardous Materials</a:t>
            </a:r>
          </a:p>
          <a:p>
            <a:endParaRPr lang="en-US" sz="2800" dirty="0"/>
          </a:p>
        </p:txBody>
      </p:sp>
      <p:sp>
        <p:nvSpPr>
          <p:cNvPr id="5" name="Slide Number Placeholder 4"/>
          <p:cNvSpPr>
            <a:spLocks noGrp="1"/>
          </p:cNvSpPr>
          <p:nvPr>
            <p:ph type="sldNum" sz="quarter" idx="12"/>
          </p:nvPr>
        </p:nvSpPr>
        <p:spPr/>
        <p:txBody>
          <a:bodyPr/>
          <a:lstStyle/>
          <a:p>
            <a:fld id="{BD5AEB79-F3DA-4CAA-BA25-7EA8AB9A9E1E}" type="slidenum">
              <a:rPr lang="en-US" smtClean="0"/>
              <a:t>1</a:t>
            </a:fld>
            <a:endParaRPr lang="en-US"/>
          </a:p>
        </p:txBody>
      </p:sp>
    </p:spTree>
    <p:extLst>
      <p:ext uri="{BB962C8B-B14F-4D97-AF65-F5344CB8AC3E}">
        <p14:creationId xmlns:p14="http://schemas.microsoft.com/office/powerpoint/2010/main" val="300745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E6198-291D-47A3-859E-9210974FB132}"/>
              </a:ext>
            </a:extLst>
          </p:cNvPr>
          <p:cNvSpPr>
            <a:spLocks noGrp="1"/>
          </p:cNvSpPr>
          <p:nvPr>
            <p:ph type="title"/>
          </p:nvPr>
        </p:nvSpPr>
        <p:spPr>
          <a:xfrm>
            <a:off x="0" y="0"/>
            <a:ext cx="6347713" cy="1320800"/>
          </a:xfrm>
        </p:spPr>
        <p:txBody>
          <a:bodyPr/>
          <a:lstStyle/>
          <a:p>
            <a:r>
              <a:rPr lang="en-US" dirty="0"/>
              <a:t>Initial Response</a:t>
            </a:r>
          </a:p>
        </p:txBody>
      </p:sp>
      <p:sp>
        <p:nvSpPr>
          <p:cNvPr id="3" name="Content Placeholder 2">
            <a:extLst>
              <a:ext uri="{FF2B5EF4-FFF2-40B4-BE49-F238E27FC236}">
                <a16:creationId xmlns:a16="http://schemas.microsoft.com/office/drawing/2014/main" id="{32095A4F-BD65-479F-B51C-F18790DEEC47}"/>
              </a:ext>
            </a:extLst>
          </p:cNvPr>
          <p:cNvSpPr>
            <a:spLocks noGrp="1"/>
          </p:cNvSpPr>
          <p:nvPr>
            <p:ph idx="1"/>
          </p:nvPr>
        </p:nvSpPr>
        <p:spPr>
          <a:xfrm>
            <a:off x="131598" y="660400"/>
            <a:ext cx="8783802" cy="3880773"/>
          </a:xfrm>
        </p:spPr>
        <p:txBody>
          <a:bodyPr>
            <a:normAutofit/>
          </a:bodyPr>
          <a:lstStyle/>
          <a:p>
            <a:r>
              <a:rPr lang="en-US" dirty="0"/>
              <a:t>The basic steps to follow</a:t>
            </a:r>
          </a:p>
          <a:p>
            <a:pPr marL="914400" lvl="1" indent="-514350">
              <a:buFont typeface="+mj-lt"/>
              <a:buAutoNum type="arabicPeriod"/>
            </a:pPr>
            <a:r>
              <a:rPr lang="en-US" dirty="0"/>
              <a:t>Identify the substance released</a:t>
            </a:r>
          </a:p>
          <a:p>
            <a:pPr marL="914400" lvl="1" indent="-514350">
              <a:buFont typeface="+mj-lt"/>
              <a:buAutoNum type="arabicPeriod"/>
            </a:pPr>
            <a:r>
              <a:rPr lang="en-US" dirty="0"/>
              <a:t>Determine the quantity released</a:t>
            </a:r>
          </a:p>
          <a:p>
            <a:pPr marL="914400" lvl="1" indent="-514350">
              <a:buFont typeface="+mj-lt"/>
              <a:buAutoNum type="arabicPeriod"/>
            </a:pPr>
            <a:r>
              <a:rPr lang="en-US" dirty="0"/>
              <a:t>Activate appropriate contingency plan</a:t>
            </a:r>
          </a:p>
          <a:p>
            <a:pPr marL="914400" lvl="1" indent="-514350">
              <a:buFont typeface="+mj-lt"/>
              <a:buAutoNum type="arabicPeriod"/>
            </a:pPr>
            <a:r>
              <a:rPr lang="en-US" dirty="0"/>
              <a:t>Determine extent of damage</a:t>
            </a:r>
          </a:p>
          <a:p>
            <a:pPr marL="914400" lvl="1" indent="-514350">
              <a:buFont typeface="+mj-lt"/>
              <a:buAutoNum type="arabicPeriod"/>
            </a:pPr>
            <a:r>
              <a:rPr lang="en-US" dirty="0"/>
              <a:t>Perform site security</a:t>
            </a:r>
          </a:p>
          <a:p>
            <a:pPr marL="0" indent="0">
              <a:buNone/>
            </a:pPr>
            <a:r>
              <a:rPr lang="en-US" dirty="0"/>
              <a:t>Always stay uphill until the substance is identified.</a:t>
            </a:r>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151A1152-0E1F-4A15-AE6D-0C9D2B0E0FA7}"/>
              </a:ext>
            </a:extLst>
          </p:cNvPr>
          <p:cNvSpPr>
            <a:spLocks noGrp="1"/>
          </p:cNvSpPr>
          <p:nvPr>
            <p:ph type="sldNum" sz="quarter" idx="12"/>
          </p:nvPr>
        </p:nvSpPr>
        <p:spPr/>
        <p:txBody>
          <a:bodyPr/>
          <a:lstStyle/>
          <a:p>
            <a:fld id="{BD5AEB79-F3DA-4CAA-BA25-7EA8AB9A9E1E}" type="slidenum">
              <a:rPr lang="en-US" smtClean="0"/>
              <a:t>10</a:t>
            </a:fld>
            <a:endParaRPr lang="en-US"/>
          </a:p>
        </p:txBody>
      </p:sp>
    </p:spTree>
    <p:extLst>
      <p:ext uri="{BB962C8B-B14F-4D97-AF65-F5344CB8AC3E}">
        <p14:creationId xmlns:p14="http://schemas.microsoft.com/office/powerpoint/2010/main" val="263782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9B2D2-B743-48BA-8DFF-8ED34872C8B3}"/>
              </a:ext>
            </a:extLst>
          </p:cNvPr>
          <p:cNvSpPr>
            <a:spLocks noGrp="1"/>
          </p:cNvSpPr>
          <p:nvPr>
            <p:ph type="title"/>
          </p:nvPr>
        </p:nvSpPr>
        <p:spPr>
          <a:xfrm>
            <a:off x="0" y="0"/>
            <a:ext cx="7543801" cy="1320800"/>
          </a:xfrm>
        </p:spPr>
        <p:txBody>
          <a:bodyPr/>
          <a:lstStyle/>
          <a:p>
            <a:r>
              <a:rPr lang="en-US" dirty="0"/>
              <a:t>Identify the Substance Released</a:t>
            </a:r>
          </a:p>
        </p:txBody>
      </p:sp>
      <p:sp>
        <p:nvSpPr>
          <p:cNvPr id="3" name="Content Placeholder 2">
            <a:extLst>
              <a:ext uri="{FF2B5EF4-FFF2-40B4-BE49-F238E27FC236}">
                <a16:creationId xmlns:a16="http://schemas.microsoft.com/office/drawing/2014/main" id="{4AA7E9E2-E743-4C14-9902-0E81E9B7DEE6}"/>
              </a:ext>
            </a:extLst>
          </p:cNvPr>
          <p:cNvSpPr>
            <a:spLocks noGrp="1"/>
          </p:cNvSpPr>
          <p:nvPr>
            <p:ph idx="1"/>
          </p:nvPr>
        </p:nvSpPr>
        <p:spPr>
          <a:xfrm>
            <a:off x="152400" y="762000"/>
            <a:ext cx="8763000" cy="3880773"/>
          </a:xfrm>
        </p:spPr>
        <p:txBody>
          <a:bodyPr>
            <a:normAutofit/>
          </a:bodyPr>
          <a:lstStyle/>
          <a:p>
            <a:r>
              <a:rPr lang="en-US" b="1" dirty="0">
                <a:latin typeface="Arial" panose="020B0604020202020204" pitchFamily="34" charset="0"/>
                <a:cs typeface="Arial" panose="020B0604020202020204" pitchFamily="34" charset="0"/>
              </a:rPr>
              <a:t>Always stay upwind, uphill, and/or upstream of any hazardous materials release until able to identify it.</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One way to identify material at the workplace is to ask the person who was using it.</a:t>
            </a:r>
          </a:p>
          <a:p>
            <a:r>
              <a:rPr lang="en-US" dirty="0">
                <a:latin typeface="Arial" panose="020B0604020202020204" pitchFamily="34" charset="0"/>
                <a:cs typeface="Arial" panose="020B0604020202020204" pitchFamily="34" charset="0"/>
              </a:rPr>
              <a:t>MSDS, ERG, labels, etc.</a:t>
            </a:r>
          </a:p>
          <a:p>
            <a:r>
              <a:rPr lang="en-US" dirty="0">
                <a:latin typeface="Arial" panose="020B0604020202020204" pitchFamily="34" charset="0"/>
                <a:cs typeface="Arial" panose="020B0604020202020204" pitchFamily="34" charset="0"/>
              </a:rPr>
              <a:t>Labels are the least accurate</a:t>
            </a:r>
          </a:p>
          <a:p>
            <a:r>
              <a:rPr lang="en-US" dirty="0">
                <a:latin typeface="Arial" panose="020B0604020202020204" pitchFamily="34" charset="0"/>
                <a:cs typeface="Arial" panose="020B0604020202020204" pitchFamily="34" charset="0"/>
              </a:rPr>
              <a:t>Identifying the four-digit number unique to a spilled material is always the best and most accurate way to determine appropriate response actions.</a:t>
            </a:r>
          </a:p>
          <a:p>
            <a:endParaRPr lang="en-US"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99D06605-95F0-472B-B94C-333BFF4E59B4}"/>
              </a:ext>
            </a:extLst>
          </p:cNvPr>
          <p:cNvSpPr>
            <a:spLocks noGrp="1"/>
          </p:cNvSpPr>
          <p:nvPr>
            <p:ph type="sldNum" sz="quarter" idx="12"/>
          </p:nvPr>
        </p:nvSpPr>
        <p:spPr/>
        <p:txBody>
          <a:bodyPr/>
          <a:lstStyle/>
          <a:p>
            <a:fld id="{BD5AEB79-F3DA-4CAA-BA25-7EA8AB9A9E1E}" type="slidenum">
              <a:rPr lang="en-US" smtClean="0"/>
              <a:t>11</a:t>
            </a:fld>
            <a:endParaRPr lang="en-US"/>
          </a:p>
        </p:txBody>
      </p:sp>
    </p:spTree>
    <p:extLst>
      <p:ext uri="{BB962C8B-B14F-4D97-AF65-F5344CB8AC3E}">
        <p14:creationId xmlns:p14="http://schemas.microsoft.com/office/powerpoint/2010/main" val="1447298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DEA58-54F1-4C25-8875-1BE4FE8593AB}"/>
              </a:ext>
            </a:extLst>
          </p:cNvPr>
          <p:cNvSpPr>
            <a:spLocks noGrp="1"/>
          </p:cNvSpPr>
          <p:nvPr>
            <p:ph type="title"/>
          </p:nvPr>
        </p:nvSpPr>
        <p:spPr>
          <a:xfrm>
            <a:off x="0" y="0"/>
            <a:ext cx="6347713" cy="1320800"/>
          </a:xfrm>
        </p:spPr>
        <p:txBody>
          <a:bodyPr/>
          <a:lstStyle/>
          <a:p>
            <a:r>
              <a:rPr lang="en-US" dirty="0"/>
              <a:t>Diamond Designation</a:t>
            </a:r>
          </a:p>
        </p:txBody>
      </p:sp>
      <p:sp>
        <p:nvSpPr>
          <p:cNvPr id="3" name="Content Placeholder 2">
            <a:extLst>
              <a:ext uri="{FF2B5EF4-FFF2-40B4-BE49-F238E27FC236}">
                <a16:creationId xmlns:a16="http://schemas.microsoft.com/office/drawing/2014/main" id="{397FABEC-EB01-4F52-8F83-3B47FACF4EC8}"/>
              </a:ext>
            </a:extLst>
          </p:cNvPr>
          <p:cNvSpPr>
            <a:spLocks noGrp="1"/>
          </p:cNvSpPr>
          <p:nvPr>
            <p:ph idx="1"/>
          </p:nvPr>
        </p:nvSpPr>
        <p:spPr>
          <a:xfrm>
            <a:off x="20782" y="740108"/>
            <a:ext cx="8894618" cy="3880773"/>
          </a:xfrm>
        </p:spPr>
        <p:txBody>
          <a:bodyPr/>
          <a:lstStyle/>
          <a:p>
            <a:r>
              <a:rPr lang="en-US" dirty="0">
                <a:latin typeface="Arial" panose="020B0604020202020204" pitchFamily="34" charset="0"/>
                <a:cs typeface="Arial" panose="020B0604020202020204" pitchFamily="34" charset="0"/>
              </a:rPr>
              <a:t>Diamond Designation is in four colors and conveys to responders the nature and severity of materials contained in buildings.</a:t>
            </a:r>
          </a:p>
          <a:p>
            <a:endParaRPr lang="en-US" dirty="0"/>
          </a:p>
        </p:txBody>
      </p:sp>
      <p:sp>
        <p:nvSpPr>
          <p:cNvPr id="4" name="Slide Number Placeholder 3">
            <a:extLst>
              <a:ext uri="{FF2B5EF4-FFF2-40B4-BE49-F238E27FC236}">
                <a16:creationId xmlns:a16="http://schemas.microsoft.com/office/drawing/2014/main" id="{A7F7DAE7-5372-4A2E-AF9D-5093CAB26B0B}"/>
              </a:ext>
            </a:extLst>
          </p:cNvPr>
          <p:cNvSpPr>
            <a:spLocks noGrp="1"/>
          </p:cNvSpPr>
          <p:nvPr>
            <p:ph type="sldNum" sz="quarter" idx="12"/>
          </p:nvPr>
        </p:nvSpPr>
        <p:spPr/>
        <p:txBody>
          <a:bodyPr/>
          <a:lstStyle/>
          <a:p>
            <a:fld id="{BD5AEB79-F3DA-4CAA-BA25-7EA8AB9A9E1E}" type="slidenum">
              <a:rPr lang="en-US" smtClean="0"/>
              <a:t>12</a:t>
            </a:fld>
            <a:endParaRPr lang="en-US"/>
          </a:p>
        </p:txBody>
      </p:sp>
      <p:sp>
        <p:nvSpPr>
          <p:cNvPr id="6" name="Title 1">
            <a:extLst>
              <a:ext uri="{FF2B5EF4-FFF2-40B4-BE49-F238E27FC236}">
                <a16:creationId xmlns:a16="http://schemas.microsoft.com/office/drawing/2014/main" id="{4DADB60B-40D7-4697-90AE-CAC2361F481C}"/>
              </a:ext>
            </a:extLst>
          </p:cNvPr>
          <p:cNvSpPr txBox="1">
            <a:spLocks/>
          </p:cNvSpPr>
          <p:nvPr/>
        </p:nvSpPr>
        <p:spPr>
          <a:xfrm>
            <a:off x="20782" y="1370641"/>
            <a:ext cx="6347713"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mtClean="0"/>
              <a:t>Determine the Quantity</a:t>
            </a:r>
            <a:endParaRPr lang="en-US" dirty="0"/>
          </a:p>
        </p:txBody>
      </p:sp>
      <p:sp>
        <p:nvSpPr>
          <p:cNvPr id="7" name="Content Placeholder 2">
            <a:extLst>
              <a:ext uri="{FF2B5EF4-FFF2-40B4-BE49-F238E27FC236}">
                <a16:creationId xmlns:a16="http://schemas.microsoft.com/office/drawing/2014/main" id="{2EA23A8B-347A-438C-BE98-07895BB61BC2}"/>
              </a:ext>
            </a:extLst>
          </p:cNvPr>
          <p:cNvSpPr txBox="1">
            <a:spLocks/>
          </p:cNvSpPr>
          <p:nvPr/>
        </p:nvSpPr>
        <p:spPr>
          <a:xfrm>
            <a:off x="76200" y="2160590"/>
            <a:ext cx="883920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latin typeface="Arial" panose="020B0604020202020204" pitchFamily="34" charset="0"/>
                <a:cs typeface="Arial" panose="020B0604020202020204" pitchFamily="34" charset="0"/>
              </a:rPr>
              <a:t>After identifying the substance, it is important to determine how much of it has been released.</a:t>
            </a:r>
          </a:p>
          <a:p>
            <a:r>
              <a:rPr lang="en-US" dirty="0" smtClean="0">
                <a:latin typeface="Arial" panose="020B0604020202020204" pitchFamily="34" charset="0"/>
                <a:cs typeface="Arial" panose="020B0604020202020204" pitchFamily="34" charset="0"/>
              </a:rPr>
              <a:t>Never go near the area unless properly trained in the required level of PPE; this prevents the professional from inadvertently becoming another victim of the incident. </a:t>
            </a: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
        <p:nvSpPr>
          <p:cNvPr id="8" name="Title 1">
            <a:extLst>
              <a:ext uri="{FF2B5EF4-FFF2-40B4-BE49-F238E27FC236}">
                <a16:creationId xmlns:a16="http://schemas.microsoft.com/office/drawing/2014/main" id="{2BE6415F-F7B4-4EA9-8719-40C59200436A}"/>
              </a:ext>
            </a:extLst>
          </p:cNvPr>
          <p:cNvSpPr txBox="1">
            <a:spLocks/>
          </p:cNvSpPr>
          <p:nvPr/>
        </p:nvSpPr>
        <p:spPr>
          <a:xfrm>
            <a:off x="76200" y="3937000"/>
            <a:ext cx="8991600"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mtClean="0"/>
              <a:t>Activate the Appropriate Contingency Plan</a:t>
            </a:r>
            <a:endParaRPr lang="en-US" dirty="0"/>
          </a:p>
        </p:txBody>
      </p:sp>
      <p:sp>
        <p:nvSpPr>
          <p:cNvPr id="9" name="Content Placeholder 2">
            <a:extLst>
              <a:ext uri="{FF2B5EF4-FFF2-40B4-BE49-F238E27FC236}">
                <a16:creationId xmlns:a16="http://schemas.microsoft.com/office/drawing/2014/main" id="{8B1882FF-64CF-414F-B9DE-BA9F37FE3565}"/>
              </a:ext>
            </a:extLst>
          </p:cNvPr>
          <p:cNvSpPr txBox="1">
            <a:spLocks/>
          </p:cNvSpPr>
          <p:nvPr/>
        </p:nvSpPr>
        <p:spPr>
          <a:xfrm>
            <a:off x="129286" y="4577427"/>
            <a:ext cx="8786114"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latin typeface="Arial" panose="020B0604020202020204" pitchFamily="34" charset="0"/>
                <a:cs typeface="Arial" panose="020B0604020202020204" pitchFamily="34" charset="0"/>
              </a:rPr>
              <a:t>The protection professional should be familiar with the organization’s HAZMAT response plan.</a:t>
            </a:r>
          </a:p>
          <a:p>
            <a:r>
              <a:rPr lang="en-US" dirty="0" smtClean="0">
                <a:latin typeface="Arial" panose="020B0604020202020204" pitchFamily="34" charset="0"/>
                <a:cs typeface="Arial" panose="020B0604020202020204" pitchFamily="34" charset="0"/>
              </a:rPr>
              <a:t>If no plan in place, notify the public agency involved in handling HAZMAT incidents for the area. Usually this will be the local fire department. When they arrive on the scene, they will take command and control of the situation.</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9983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5CC4F-5BE6-4B31-880E-7E4DB1070EC7}"/>
              </a:ext>
            </a:extLst>
          </p:cNvPr>
          <p:cNvSpPr>
            <a:spLocks noGrp="1"/>
          </p:cNvSpPr>
          <p:nvPr>
            <p:ph type="title"/>
          </p:nvPr>
        </p:nvSpPr>
        <p:spPr>
          <a:xfrm>
            <a:off x="0" y="0"/>
            <a:ext cx="7848601" cy="1320800"/>
          </a:xfrm>
        </p:spPr>
        <p:txBody>
          <a:bodyPr/>
          <a:lstStyle/>
          <a:p>
            <a:r>
              <a:rPr lang="en-US" dirty="0"/>
              <a:t>Determine the Extent of Damage</a:t>
            </a:r>
          </a:p>
        </p:txBody>
      </p:sp>
      <p:sp>
        <p:nvSpPr>
          <p:cNvPr id="3" name="Content Placeholder 2">
            <a:extLst>
              <a:ext uri="{FF2B5EF4-FFF2-40B4-BE49-F238E27FC236}">
                <a16:creationId xmlns:a16="http://schemas.microsoft.com/office/drawing/2014/main" id="{5CAC1F9B-9D15-481B-B161-F6DB1B769B63}"/>
              </a:ext>
            </a:extLst>
          </p:cNvPr>
          <p:cNvSpPr>
            <a:spLocks noGrp="1"/>
          </p:cNvSpPr>
          <p:nvPr>
            <p:ph idx="1"/>
          </p:nvPr>
        </p:nvSpPr>
        <p:spPr>
          <a:xfrm>
            <a:off x="76200" y="609600"/>
            <a:ext cx="8839200" cy="3880773"/>
          </a:xfrm>
        </p:spPr>
        <p:txBody>
          <a:bodyPr>
            <a:normAutofit/>
          </a:bodyPr>
          <a:lstStyle/>
          <a:p>
            <a:r>
              <a:rPr lang="en-US" dirty="0">
                <a:latin typeface="Arial" panose="020B0604020202020204" pitchFamily="34" charset="0"/>
                <a:cs typeface="Arial" panose="020B0604020202020204" pitchFamily="34" charset="0"/>
              </a:rPr>
              <a:t>After the material and amount released have been determined, it is necessary to evaluate the extent of any damage that may have been caused. </a:t>
            </a:r>
          </a:p>
          <a:p>
            <a:r>
              <a:rPr lang="en-US" dirty="0">
                <a:latin typeface="Arial" panose="020B0604020202020204" pitchFamily="34" charset="0"/>
                <a:cs typeface="Arial" panose="020B0604020202020204" pitchFamily="34" charset="0"/>
              </a:rPr>
              <a:t>It is extremely important to keep clear of the area and to keep others clear until this determination has been made.</a:t>
            </a:r>
          </a:p>
          <a:p>
            <a:r>
              <a:rPr lang="en-US" dirty="0">
                <a:latin typeface="Arial" panose="020B0604020202020204" pitchFamily="34" charset="0"/>
                <a:cs typeface="Arial" panose="020B0604020202020204" pitchFamily="34" charset="0"/>
              </a:rPr>
              <a:t>Any injured people should be treated by qualified first aid or medical personnel as soon as they are safely removed from the contaminated area.</a:t>
            </a:r>
          </a:p>
        </p:txBody>
      </p:sp>
      <p:sp>
        <p:nvSpPr>
          <p:cNvPr id="4" name="Slide Number Placeholder 3">
            <a:extLst>
              <a:ext uri="{FF2B5EF4-FFF2-40B4-BE49-F238E27FC236}">
                <a16:creationId xmlns:a16="http://schemas.microsoft.com/office/drawing/2014/main" id="{B2412A67-A637-4783-B83D-D1B6BF170FFA}"/>
              </a:ext>
            </a:extLst>
          </p:cNvPr>
          <p:cNvSpPr>
            <a:spLocks noGrp="1"/>
          </p:cNvSpPr>
          <p:nvPr>
            <p:ph type="sldNum" sz="quarter" idx="12"/>
          </p:nvPr>
        </p:nvSpPr>
        <p:spPr/>
        <p:txBody>
          <a:bodyPr/>
          <a:lstStyle/>
          <a:p>
            <a:fld id="{BD5AEB79-F3DA-4CAA-BA25-7EA8AB9A9E1E}" type="slidenum">
              <a:rPr lang="en-US" smtClean="0"/>
              <a:t>13</a:t>
            </a:fld>
            <a:endParaRPr lang="en-US"/>
          </a:p>
        </p:txBody>
      </p:sp>
      <p:sp>
        <p:nvSpPr>
          <p:cNvPr id="5" name="Title 1">
            <a:extLst>
              <a:ext uri="{FF2B5EF4-FFF2-40B4-BE49-F238E27FC236}">
                <a16:creationId xmlns:a16="http://schemas.microsoft.com/office/drawing/2014/main" id="{696E97B5-04A4-4576-9CA3-6392C17B2C57}"/>
              </a:ext>
            </a:extLst>
          </p:cNvPr>
          <p:cNvSpPr txBox="1">
            <a:spLocks/>
          </p:cNvSpPr>
          <p:nvPr/>
        </p:nvSpPr>
        <p:spPr>
          <a:xfrm>
            <a:off x="76200" y="2590800"/>
            <a:ext cx="6347713"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Perform Site Security</a:t>
            </a:r>
            <a:endParaRPr lang="en-US" dirty="0"/>
          </a:p>
        </p:txBody>
      </p:sp>
      <p:sp>
        <p:nvSpPr>
          <p:cNvPr id="6" name="Content Placeholder 2">
            <a:extLst>
              <a:ext uri="{FF2B5EF4-FFF2-40B4-BE49-F238E27FC236}">
                <a16:creationId xmlns:a16="http://schemas.microsoft.com/office/drawing/2014/main" id="{D170F44A-5F36-400B-82AF-B8BCD850E893}"/>
              </a:ext>
            </a:extLst>
          </p:cNvPr>
          <p:cNvSpPr txBox="1">
            <a:spLocks/>
          </p:cNvSpPr>
          <p:nvPr/>
        </p:nvSpPr>
        <p:spPr>
          <a:xfrm>
            <a:off x="76200" y="3124200"/>
            <a:ext cx="883920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latin typeface="Arial" panose="020B0604020202020204" pitchFamily="34" charset="0"/>
                <a:cs typeface="Arial" panose="020B0604020202020204" pitchFamily="34" charset="0"/>
              </a:rPr>
              <a:t>Site security simply means keeping onlookers and bystanders out of the contaminated area.</a:t>
            </a:r>
          </a:p>
          <a:p>
            <a:r>
              <a:rPr lang="en-US" dirty="0" smtClean="0">
                <a:latin typeface="Arial" panose="020B0604020202020204" pitchFamily="34" charset="0"/>
                <a:cs typeface="Arial" panose="020B0604020202020204" pitchFamily="34" charset="0"/>
              </a:rPr>
              <a:t>Media:</a:t>
            </a:r>
          </a:p>
          <a:p>
            <a:pPr lvl="1"/>
            <a:r>
              <a:rPr lang="en-US" sz="1800" dirty="0" smtClean="0">
                <a:latin typeface="Arial" panose="020B0604020202020204" pitchFamily="34" charset="0"/>
                <a:cs typeface="Arial" panose="020B0604020202020204" pitchFamily="34" charset="0"/>
              </a:rPr>
              <a:t>They take risks just to get a story</a:t>
            </a:r>
          </a:p>
          <a:p>
            <a:pPr lvl="1"/>
            <a:r>
              <a:rPr lang="en-US" sz="1800" dirty="0" smtClean="0">
                <a:latin typeface="Arial" panose="020B0604020202020204" pitchFamily="34" charset="0"/>
                <a:cs typeface="Arial" panose="020B0604020202020204" pitchFamily="34" charset="0"/>
              </a:rPr>
              <a:t>They sneak past security or cross barricades putting themselves and others at harm.</a:t>
            </a:r>
          </a:p>
          <a:p>
            <a:pPr lvl="1"/>
            <a:r>
              <a:rPr lang="en-US" sz="1800" dirty="0" smtClean="0">
                <a:latin typeface="Arial" panose="020B0604020202020204" pitchFamily="34" charset="0"/>
                <a:cs typeface="Arial" panose="020B0604020202020204" pitchFamily="34" charset="0"/>
              </a:rPr>
              <a:t>They interfere with the operation</a:t>
            </a:r>
          </a:p>
          <a:p>
            <a:pPr lvl="1"/>
            <a:r>
              <a:rPr lang="en-US" sz="1800" dirty="0" smtClean="0">
                <a:latin typeface="Arial" panose="020B0604020202020204" pitchFamily="34" charset="0"/>
                <a:cs typeface="Arial" panose="020B0604020202020204" pitchFamily="34" charset="0"/>
              </a:rPr>
              <a:t>Fail to follow safety precautions</a:t>
            </a:r>
          </a:p>
          <a:p>
            <a:pPr lvl="1"/>
            <a:r>
              <a:rPr lang="en-US" sz="1800" dirty="0" smtClean="0">
                <a:latin typeface="Arial" panose="020B0604020202020204" pitchFamily="34" charset="0"/>
                <a:cs typeface="Arial" panose="020B0604020202020204" pitchFamily="34" charset="0"/>
              </a:rPr>
              <a:t>They risk becoming exposed/victims</a:t>
            </a:r>
          </a:p>
          <a:p>
            <a:pPr lvl="1"/>
            <a:r>
              <a:rPr lang="en-US" sz="1800" dirty="0" smtClean="0">
                <a:latin typeface="Arial" panose="020B0604020202020204" pitchFamily="34" charset="0"/>
                <a:cs typeface="Arial" panose="020B0604020202020204" pitchFamily="34" charset="0"/>
              </a:rPr>
              <a:t>They increase the workload</a:t>
            </a: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10358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31C3E-E1F6-4558-886D-A829280DAB21}"/>
              </a:ext>
            </a:extLst>
          </p:cNvPr>
          <p:cNvSpPr>
            <a:spLocks noGrp="1"/>
          </p:cNvSpPr>
          <p:nvPr>
            <p:ph type="title"/>
          </p:nvPr>
        </p:nvSpPr>
        <p:spPr>
          <a:xfrm>
            <a:off x="0" y="0"/>
            <a:ext cx="6347713" cy="1320800"/>
          </a:xfrm>
        </p:spPr>
        <p:txBody>
          <a:bodyPr/>
          <a:lstStyle/>
          <a:p>
            <a:r>
              <a:rPr lang="en-US" dirty="0"/>
              <a:t>Purpose</a:t>
            </a:r>
          </a:p>
        </p:txBody>
      </p:sp>
      <p:sp>
        <p:nvSpPr>
          <p:cNvPr id="3" name="Content Placeholder 2">
            <a:extLst>
              <a:ext uri="{FF2B5EF4-FFF2-40B4-BE49-F238E27FC236}">
                <a16:creationId xmlns:a16="http://schemas.microsoft.com/office/drawing/2014/main" id="{4EADDA82-05BA-4B22-A9C0-E7DFBB9129A5}"/>
              </a:ext>
            </a:extLst>
          </p:cNvPr>
          <p:cNvSpPr>
            <a:spLocks noGrp="1"/>
          </p:cNvSpPr>
          <p:nvPr>
            <p:ph idx="1"/>
          </p:nvPr>
        </p:nvSpPr>
        <p:spPr>
          <a:xfrm>
            <a:off x="152400" y="685800"/>
            <a:ext cx="8763000" cy="3880773"/>
          </a:xfrm>
        </p:spPr>
        <p:txBody>
          <a:bodyPr/>
          <a:lstStyle/>
          <a:p>
            <a:r>
              <a:rPr lang="en-US" dirty="0"/>
              <a:t>A security professionals ability to recognize an incident involving hazardous materials(Hazmat) is critical. Security must know how to identify the presence of Hazmat and know what their role is within the response plan.</a:t>
            </a:r>
          </a:p>
          <a:p>
            <a:pPr marL="0" indent="0">
              <a:buNone/>
            </a:pPr>
            <a:endParaRPr lang="en-US" dirty="0"/>
          </a:p>
        </p:txBody>
      </p:sp>
      <p:sp>
        <p:nvSpPr>
          <p:cNvPr id="4" name="Slide Number Placeholder 3">
            <a:extLst>
              <a:ext uri="{FF2B5EF4-FFF2-40B4-BE49-F238E27FC236}">
                <a16:creationId xmlns:a16="http://schemas.microsoft.com/office/drawing/2014/main" id="{A7FD7DAC-BC70-4664-BDB9-A976E6E22BFE}"/>
              </a:ext>
            </a:extLst>
          </p:cNvPr>
          <p:cNvSpPr>
            <a:spLocks noGrp="1"/>
          </p:cNvSpPr>
          <p:nvPr>
            <p:ph type="sldNum" sz="quarter" idx="12"/>
          </p:nvPr>
        </p:nvSpPr>
        <p:spPr/>
        <p:txBody>
          <a:bodyPr/>
          <a:lstStyle/>
          <a:p>
            <a:fld id="{BD5AEB79-F3DA-4CAA-BA25-7EA8AB9A9E1E}" type="slidenum">
              <a:rPr lang="en-US" smtClean="0"/>
              <a:t>2</a:t>
            </a:fld>
            <a:endParaRPr lang="en-US"/>
          </a:p>
        </p:txBody>
      </p:sp>
    </p:spTree>
    <p:extLst>
      <p:ext uri="{BB962C8B-B14F-4D97-AF65-F5344CB8AC3E}">
        <p14:creationId xmlns:p14="http://schemas.microsoft.com/office/powerpoint/2010/main" val="2142104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95399-6447-42EC-92B0-B8D2FB8EB5E2}"/>
              </a:ext>
            </a:extLst>
          </p:cNvPr>
          <p:cNvSpPr>
            <a:spLocks noGrp="1"/>
          </p:cNvSpPr>
          <p:nvPr>
            <p:ph type="title"/>
          </p:nvPr>
        </p:nvSpPr>
        <p:spPr>
          <a:xfrm>
            <a:off x="0" y="0"/>
            <a:ext cx="6347713" cy="1320800"/>
          </a:xfrm>
        </p:spPr>
        <p:txBody>
          <a:bodyPr/>
          <a:lstStyle/>
          <a:p>
            <a:r>
              <a:rPr lang="en-US" dirty="0"/>
              <a:t>Hazardous Material</a:t>
            </a:r>
          </a:p>
        </p:txBody>
      </p:sp>
      <p:sp>
        <p:nvSpPr>
          <p:cNvPr id="3" name="Content Placeholder 2">
            <a:extLst>
              <a:ext uri="{FF2B5EF4-FFF2-40B4-BE49-F238E27FC236}">
                <a16:creationId xmlns:a16="http://schemas.microsoft.com/office/drawing/2014/main" id="{F5413A0B-CFCB-4F86-8BAB-C3B00D7053E7}"/>
              </a:ext>
            </a:extLst>
          </p:cNvPr>
          <p:cNvSpPr>
            <a:spLocks noGrp="1"/>
          </p:cNvSpPr>
          <p:nvPr>
            <p:ph idx="1"/>
          </p:nvPr>
        </p:nvSpPr>
        <p:spPr>
          <a:xfrm>
            <a:off x="76200" y="685800"/>
            <a:ext cx="8915400" cy="3880773"/>
          </a:xfrm>
        </p:spPr>
        <p:txBody>
          <a:bodyPr>
            <a:normAutofit/>
          </a:bodyPr>
          <a:lstStyle/>
          <a:p>
            <a:r>
              <a:rPr lang="en-US" dirty="0">
                <a:latin typeface="Arial" panose="020B0604020202020204" pitchFamily="34" charset="0"/>
                <a:cs typeface="Arial" panose="020B0604020202020204" pitchFamily="34" charset="0"/>
              </a:rPr>
              <a:t>A hazardous material is anything that has the potential to cause harm to people or the environment (plants, animals, and waterways) if released in an uncontrolled manner.</a:t>
            </a:r>
          </a:p>
          <a:p>
            <a:r>
              <a:rPr lang="en-US" dirty="0">
                <a:latin typeface="Arial" panose="020B0604020202020204" pitchFamily="34" charset="0"/>
                <a:cs typeface="Arial" panose="020B0604020202020204" pitchFamily="34" charset="0"/>
              </a:rPr>
              <a:t>Classification system includes 23 classes and divisions </a:t>
            </a:r>
          </a:p>
          <a:p>
            <a:r>
              <a:rPr lang="en-US" dirty="0">
                <a:latin typeface="Arial" panose="020B0604020202020204" pitchFamily="34" charset="0"/>
                <a:cs typeface="Arial" panose="020B0604020202020204" pitchFamily="34" charset="0"/>
              </a:rPr>
              <a:t>Liquids of any sort, including water, when released at the wrong time or the wrong place, can create a life-threatening or facility-threatening situation. </a:t>
            </a:r>
          </a:p>
        </p:txBody>
      </p:sp>
      <p:sp>
        <p:nvSpPr>
          <p:cNvPr id="4" name="Slide Number Placeholder 3">
            <a:extLst>
              <a:ext uri="{FF2B5EF4-FFF2-40B4-BE49-F238E27FC236}">
                <a16:creationId xmlns:a16="http://schemas.microsoft.com/office/drawing/2014/main" id="{7F0E5DEF-B56F-4881-9ABF-3C650B4B2372}"/>
              </a:ext>
            </a:extLst>
          </p:cNvPr>
          <p:cNvSpPr>
            <a:spLocks noGrp="1"/>
          </p:cNvSpPr>
          <p:nvPr>
            <p:ph type="sldNum" sz="quarter" idx="12"/>
          </p:nvPr>
        </p:nvSpPr>
        <p:spPr/>
        <p:txBody>
          <a:bodyPr/>
          <a:lstStyle/>
          <a:p>
            <a:fld id="{BD5AEB79-F3DA-4CAA-BA25-7EA8AB9A9E1E}" type="slidenum">
              <a:rPr lang="en-US" smtClean="0"/>
              <a:t>3</a:t>
            </a:fld>
            <a:endParaRPr lang="en-US"/>
          </a:p>
        </p:txBody>
      </p:sp>
    </p:spTree>
    <p:extLst>
      <p:ext uri="{BB962C8B-B14F-4D97-AF65-F5344CB8AC3E}">
        <p14:creationId xmlns:p14="http://schemas.microsoft.com/office/powerpoint/2010/main" val="1470303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BDFEC-2027-4DCF-BB80-CB3AB1BE5610}"/>
              </a:ext>
            </a:extLst>
          </p:cNvPr>
          <p:cNvSpPr>
            <a:spLocks noGrp="1"/>
          </p:cNvSpPr>
          <p:nvPr>
            <p:ph type="title"/>
          </p:nvPr>
        </p:nvSpPr>
        <p:spPr>
          <a:xfrm>
            <a:off x="0" y="0"/>
            <a:ext cx="6347713" cy="1320800"/>
          </a:xfrm>
        </p:spPr>
        <p:txBody>
          <a:bodyPr/>
          <a:lstStyle/>
          <a:p>
            <a:r>
              <a:rPr lang="en-US" dirty="0"/>
              <a:t>Seven Immediate Threats</a:t>
            </a:r>
          </a:p>
        </p:txBody>
      </p:sp>
      <p:sp>
        <p:nvSpPr>
          <p:cNvPr id="3" name="Content Placeholder 2">
            <a:extLst>
              <a:ext uri="{FF2B5EF4-FFF2-40B4-BE49-F238E27FC236}">
                <a16:creationId xmlns:a16="http://schemas.microsoft.com/office/drawing/2014/main" id="{805510FE-87CA-4800-8369-27497544FC81}"/>
              </a:ext>
            </a:extLst>
          </p:cNvPr>
          <p:cNvSpPr>
            <a:spLocks noGrp="1"/>
          </p:cNvSpPr>
          <p:nvPr>
            <p:ph idx="1"/>
          </p:nvPr>
        </p:nvSpPr>
        <p:spPr>
          <a:xfrm>
            <a:off x="152400" y="685800"/>
            <a:ext cx="8763000" cy="3880773"/>
          </a:xfrm>
        </p:spPr>
        <p:txBody>
          <a:bodyPr>
            <a:normAutofit/>
          </a:bodyPr>
          <a:lstStyle/>
          <a:p>
            <a:r>
              <a:rPr lang="en-US" sz="2000" dirty="0">
                <a:latin typeface="Arial" panose="020B0604020202020204" pitchFamily="34" charset="0"/>
                <a:cs typeface="Arial" panose="020B0604020202020204" pitchFamily="34" charset="0"/>
              </a:rPr>
              <a:t>Explosives</a:t>
            </a:r>
          </a:p>
          <a:p>
            <a:r>
              <a:rPr lang="en-US" sz="2000" dirty="0">
                <a:latin typeface="Arial" panose="020B0604020202020204" pitchFamily="34" charset="0"/>
                <a:cs typeface="Arial" panose="020B0604020202020204" pitchFamily="34" charset="0"/>
              </a:rPr>
              <a:t>Mass explosion hazards</a:t>
            </a:r>
          </a:p>
          <a:p>
            <a:r>
              <a:rPr lang="en-US" sz="2000" dirty="0">
                <a:latin typeface="Arial" panose="020B0604020202020204" pitchFamily="34" charset="0"/>
                <a:cs typeface="Arial" panose="020B0604020202020204" pitchFamily="34" charset="0"/>
              </a:rPr>
              <a:t>Projection hazards</a:t>
            </a:r>
          </a:p>
          <a:p>
            <a:r>
              <a:rPr lang="en-US" sz="2000" dirty="0">
                <a:latin typeface="Arial" panose="020B0604020202020204" pitchFamily="34" charset="0"/>
                <a:cs typeface="Arial" panose="020B0604020202020204" pitchFamily="34" charset="0"/>
              </a:rPr>
              <a:t>Fire or incendiary hazard</a:t>
            </a:r>
          </a:p>
          <a:p>
            <a:r>
              <a:rPr lang="en-US" sz="2000" dirty="0">
                <a:latin typeface="Arial" panose="020B0604020202020204" pitchFamily="34" charset="0"/>
                <a:cs typeface="Arial" panose="020B0604020202020204" pitchFamily="34" charset="0"/>
              </a:rPr>
              <a:t>Dangerous when wet materials</a:t>
            </a:r>
          </a:p>
          <a:p>
            <a:r>
              <a:rPr lang="en-US" sz="2000" dirty="0">
                <a:latin typeface="Arial" panose="020B0604020202020204" pitchFamily="34" charset="0"/>
                <a:cs typeface="Arial" panose="020B0604020202020204" pitchFamily="34" charset="0"/>
              </a:rPr>
              <a:t>Toxic inhalation hazards</a:t>
            </a:r>
          </a:p>
          <a:p>
            <a:r>
              <a:rPr lang="en-US" sz="2000" dirty="0">
                <a:latin typeface="Arial" panose="020B0604020202020204" pitchFamily="34" charset="0"/>
                <a:cs typeface="Arial" panose="020B0604020202020204" pitchFamily="34" charset="0"/>
              </a:rPr>
              <a:t>High level radioactive materials</a:t>
            </a:r>
          </a:p>
        </p:txBody>
      </p:sp>
      <p:sp>
        <p:nvSpPr>
          <p:cNvPr id="4" name="Slide Number Placeholder 3">
            <a:extLst>
              <a:ext uri="{FF2B5EF4-FFF2-40B4-BE49-F238E27FC236}">
                <a16:creationId xmlns:a16="http://schemas.microsoft.com/office/drawing/2014/main" id="{4E3C9D4E-56C8-4FB6-9983-C581F5EBAB04}"/>
              </a:ext>
            </a:extLst>
          </p:cNvPr>
          <p:cNvSpPr>
            <a:spLocks noGrp="1"/>
          </p:cNvSpPr>
          <p:nvPr>
            <p:ph type="sldNum" sz="quarter" idx="12"/>
          </p:nvPr>
        </p:nvSpPr>
        <p:spPr/>
        <p:txBody>
          <a:bodyPr/>
          <a:lstStyle/>
          <a:p>
            <a:fld id="{BD5AEB79-F3DA-4CAA-BA25-7EA8AB9A9E1E}" type="slidenum">
              <a:rPr lang="en-US" smtClean="0"/>
              <a:t>4</a:t>
            </a:fld>
            <a:endParaRPr lang="en-US"/>
          </a:p>
        </p:txBody>
      </p:sp>
    </p:spTree>
    <p:extLst>
      <p:ext uri="{BB962C8B-B14F-4D97-AF65-F5344CB8AC3E}">
        <p14:creationId xmlns:p14="http://schemas.microsoft.com/office/powerpoint/2010/main" val="2561809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FD51F-669B-4BA6-8B64-5CD5416840D5}"/>
              </a:ext>
            </a:extLst>
          </p:cNvPr>
          <p:cNvSpPr>
            <a:spLocks noGrp="1"/>
          </p:cNvSpPr>
          <p:nvPr>
            <p:ph type="title"/>
          </p:nvPr>
        </p:nvSpPr>
        <p:spPr>
          <a:xfrm>
            <a:off x="0" y="0"/>
            <a:ext cx="6347713" cy="1320800"/>
          </a:xfrm>
        </p:spPr>
        <p:txBody>
          <a:bodyPr/>
          <a:lstStyle/>
          <a:p>
            <a:r>
              <a:rPr lang="en-US" dirty="0"/>
              <a:t>Role of the Protection Officer</a:t>
            </a:r>
          </a:p>
        </p:txBody>
      </p:sp>
      <p:sp>
        <p:nvSpPr>
          <p:cNvPr id="3" name="Content Placeholder 2">
            <a:extLst>
              <a:ext uri="{FF2B5EF4-FFF2-40B4-BE49-F238E27FC236}">
                <a16:creationId xmlns:a16="http://schemas.microsoft.com/office/drawing/2014/main" id="{BD42919A-06FF-498D-BCA5-5F71B6B8C18A}"/>
              </a:ext>
            </a:extLst>
          </p:cNvPr>
          <p:cNvSpPr>
            <a:spLocks noGrp="1"/>
          </p:cNvSpPr>
          <p:nvPr>
            <p:ph idx="1"/>
          </p:nvPr>
        </p:nvSpPr>
        <p:spPr>
          <a:xfrm>
            <a:off x="76200" y="691227"/>
            <a:ext cx="8839200" cy="3880773"/>
          </a:xfrm>
        </p:spPr>
        <p:txBody>
          <a:bodyPr>
            <a:normAutofit/>
          </a:bodyPr>
          <a:lstStyle/>
          <a:p>
            <a:r>
              <a:rPr lang="en-US" dirty="0">
                <a:latin typeface="Arial" panose="020B0604020202020204" pitchFamily="34" charset="0"/>
                <a:cs typeface="Arial" panose="020B0604020202020204" pitchFamily="34" charset="0"/>
              </a:rPr>
              <a:t>Education and training is the first line of defense. </a:t>
            </a:r>
          </a:p>
          <a:p>
            <a:r>
              <a:rPr lang="en-US" dirty="0">
                <a:latin typeface="Arial" panose="020B0604020202020204" pitchFamily="34" charset="0"/>
                <a:cs typeface="Arial" panose="020B0604020202020204" pitchFamily="34" charset="0"/>
              </a:rPr>
              <a:t>The protection officer must be familiar with all hazardous materials found within his/her area of operations.</a:t>
            </a:r>
          </a:p>
          <a:p>
            <a:r>
              <a:rPr lang="en-US" dirty="0">
                <a:latin typeface="Arial" panose="020B0604020202020204" pitchFamily="34" charset="0"/>
                <a:cs typeface="Arial" panose="020B0604020202020204" pitchFamily="34" charset="0"/>
              </a:rPr>
              <a:t>Weather-related incidents and hazardous materials incidents represent the majority of recurring serious incidents in the workplace. </a:t>
            </a:r>
          </a:p>
          <a:p>
            <a:pPr marL="0" indent="0">
              <a:buNone/>
            </a:pPr>
            <a:endParaRPr lang="en-US"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EE56F7FC-17F1-4316-87D0-BBF7C50ADA60}"/>
              </a:ext>
            </a:extLst>
          </p:cNvPr>
          <p:cNvSpPr>
            <a:spLocks noGrp="1"/>
          </p:cNvSpPr>
          <p:nvPr>
            <p:ph type="sldNum" sz="quarter" idx="12"/>
          </p:nvPr>
        </p:nvSpPr>
        <p:spPr/>
        <p:txBody>
          <a:bodyPr/>
          <a:lstStyle/>
          <a:p>
            <a:fld id="{BD5AEB79-F3DA-4CAA-BA25-7EA8AB9A9E1E}" type="slidenum">
              <a:rPr lang="en-US" smtClean="0"/>
              <a:t>5</a:t>
            </a:fld>
            <a:endParaRPr lang="en-US"/>
          </a:p>
        </p:txBody>
      </p:sp>
      <p:sp>
        <p:nvSpPr>
          <p:cNvPr id="5" name="Content Placeholder 2">
            <a:extLst>
              <a:ext uri="{FF2B5EF4-FFF2-40B4-BE49-F238E27FC236}">
                <a16:creationId xmlns:a16="http://schemas.microsoft.com/office/drawing/2014/main" id="{7E662580-90BC-42BF-A345-399D9CF14E0A}"/>
              </a:ext>
            </a:extLst>
          </p:cNvPr>
          <p:cNvSpPr txBox="1">
            <a:spLocks/>
          </p:cNvSpPr>
          <p:nvPr/>
        </p:nvSpPr>
        <p:spPr>
          <a:xfrm>
            <a:off x="76200" y="2520027"/>
            <a:ext cx="883920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latin typeface="Arial" panose="020B0604020202020204" pitchFamily="34" charset="0"/>
                <a:cs typeface="Arial" panose="020B0604020202020204" pitchFamily="34" charset="0"/>
              </a:rPr>
              <a:t>The protection officer should be aware of evolving technologies such as:</a:t>
            </a:r>
          </a:p>
          <a:p>
            <a:pPr lvl="1"/>
            <a:r>
              <a:rPr lang="en-US" sz="1800" dirty="0" smtClean="0">
                <a:latin typeface="Arial" panose="020B0604020202020204" pitchFamily="34" charset="0"/>
                <a:cs typeface="Arial" panose="020B0604020202020204" pitchFamily="34" charset="0"/>
              </a:rPr>
              <a:t>Ethanol-enhanced fuels</a:t>
            </a:r>
          </a:p>
          <a:p>
            <a:pPr lvl="1"/>
            <a:r>
              <a:rPr lang="en-US" sz="1800" dirty="0" smtClean="0">
                <a:latin typeface="Arial" panose="020B0604020202020204" pitchFamily="34" charset="0"/>
                <a:cs typeface="Arial" panose="020B0604020202020204" pitchFamily="34" charset="0"/>
              </a:rPr>
              <a:t>Lithium ion batteries</a:t>
            </a:r>
          </a:p>
          <a:p>
            <a:pPr lvl="1"/>
            <a:r>
              <a:rPr lang="en-US" sz="1800" dirty="0" smtClean="0">
                <a:latin typeface="Arial" panose="020B0604020202020204" pitchFamily="34" charset="0"/>
                <a:cs typeface="Arial" panose="020B0604020202020204" pitchFamily="34" charset="0"/>
              </a:rPr>
              <a:t>Compact fluorescent lights (CFLs)</a:t>
            </a:r>
          </a:p>
          <a:p>
            <a:pPr lvl="1"/>
            <a:r>
              <a:rPr lang="en-US" sz="1800" dirty="0" smtClean="0">
                <a:latin typeface="Arial" panose="020B0604020202020204" pitchFamily="34" charset="0"/>
                <a:cs typeface="Arial" panose="020B0604020202020204" pitchFamily="34" charset="0"/>
              </a:rPr>
              <a:t>Pressurized fire extinguishers</a:t>
            </a:r>
          </a:p>
          <a:p>
            <a:pPr lvl="1"/>
            <a:r>
              <a:rPr lang="en-US" sz="1800" dirty="0" smtClean="0">
                <a:latin typeface="Arial" panose="020B0604020202020204" pitchFamily="34" charset="0"/>
                <a:cs typeface="Arial" panose="020B0604020202020204" pitchFamily="34" charset="0"/>
              </a:rPr>
              <a:t>Aerosol lubricants and deicing materials </a:t>
            </a: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68994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412FE-E959-47C0-96F7-0936395E04B2}"/>
              </a:ext>
            </a:extLst>
          </p:cNvPr>
          <p:cNvSpPr>
            <a:spLocks noGrp="1"/>
          </p:cNvSpPr>
          <p:nvPr>
            <p:ph type="title"/>
          </p:nvPr>
        </p:nvSpPr>
        <p:spPr>
          <a:xfrm>
            <a:off x="0" y="0"/>
            <a:ext cx="6347713" cy="1320800"/>
          </a:xfrm>
        </p:spPr>
        <p:txBody>
          <a:bodyPr/>
          <a:lstStyle/>
          <a:p>
            <a:r>
              <a:rPr lang="en-US" dirty="0"/>
              <a:t>Role of the Protection Officer</a:t>
            </a:r>
          </a:p>
        </p:txBody>
      </p:sp>
      <p:sp>
        <p:nvSpPr>
          <p:cNvPr id="3" name="Content Placeholder 2">
            <a:extLst>
              <a:ext uri="{FF2B5EF4-FFF2-40B4-BE49-F238E27FC236}">
                <a16:creationId xmlns:a16="http://schemas.microsoft.com/office/drawing/2014/main" id="{54B5E416-BA19-4CD1-9845-8F6B3A9EB369}"/>
              </a:ext>
            </a:extLst>
          </p:cNvPr>
          <p:cNvSpPr>
            <a:spLocks noGrp="1"/>
          </p:cNvSpPr>
          <p:nvPr>
            <p:ph idx="1"/>
          </p:nvPr>
        </p:nvSpPr>
        <p:spPr>
          <a:xfrm>
            <a:off x="228600" y="660400"/>
            <a:ext cx="8686800" cy="3880773"/>
          </a:xfrm>
        </p:spPr>
        <p:txBody>
          <a:bodyPr>
            <a:normAutofit/>
          </a:bodyPr>
          <a:lstStyle/>
          <a:p>
            <a:pPr marL="0" indent="0">
              <a:buNone/>
            </a:pPr>
            <a:r>
              <a:rPr lang="en-US" dirty="0">
                <a:latin typeface="Arial" panose="020B0604020202020204" pitchFamily="34" charset="0"/>
                <a:cs typeface="Arial" panose="020B0604020202020204" pitchFamily="34" charset="0"/>
              </a:rPr>
              <a:t>Examples:	</a:t>
            </a:r>
          </a:p>
          <a:p>
            <a:pPr marL="0" indent="0">
              <a:buNone/>
            </a:pPr>
            <a:r>
              <a:rPr lang="en-US" b="1" dirty="0">
                <a:latin typeface="Arial" panose="020B0604020202020204" pitchFamily="34" charset="0"/>
                <a:cs typeface="Arial" panose="020B0604020202020204" pitchFamily="34" charset="0"/>
              </a:rPr>
              <a:t>Compact fluorescent lights (CFL’s):</a:t>
            </a:r>
            <a:r>
              <a:rPr lang="en-US" dirty="0">
                <a:latin typeface="Arial" panose="020B0604020202020204" pitchFamily="34" charset="0"/>
                <a:cs typeface="Arial" panose="020B0604020202020204" pitchFamily="34" charset="0"/>
              </a:rPr>
              <a:t>   </a:t>
            </a:r>
          </a:p>
          <a:p>
            <a:pPr lvl="1"/>
            <a:r>
              <a:rPr lang="en-US" sz="1800" dirty="0">
                <a:latin typeface="Arial" panose="020B0604020202020204" pitchFamily="34" charset="0"/>
                <a:cs typeface="Arial" panose="020B0604020202020204" pitchFamily="34" charset="0"/>
              </a:rPr>
              <a:t>CFL’s contain mercury.</a:t>
            </a:r>
          </a:p>
          <a:p>
            <a:pPr lvl="1"/>
            <a:r>
              <a:rPr lang="en-US" sz="1800" dirty="0">
                <a:latin typeface="Arial" panose="020B0604020202020204" pitchFamily="34" charset="0"/>
                <a:cs typeface="Arial" panose="020B0604020202020204" pitchFamily="34" charset="0"/>
              </a:rPr>
              <a:t>Illegal to dispose in trash bins.</a:t>
            </a:r>
          </a:p>
          <a:p>
            <a:pPr lvl="1"/>
            <a:r>
              <a:rPr lang="en-US" sz="1800" dirty="0">
                <a:latin typeface="Arial" panose="020B0604020202020204" pitchFamily="34" charset="0"/>
                <a:cs typeface="Arial" panose="020B0604020202020204" pitchFamily="34" charset="0"/>
              </a:rPr>
              <a:t>A single broken CFL bulb is not cause for alarm. However is officially an “event” because mercury is released</a:t>
            </a:r>
          </a:p>
          <a:p>
            <a:pPr marL="0" indent="0">
              <a:buNone/>
            </a:pPr>
            <a:r>
              <a:rPr lang="en-US" b="1" dirty="0">
                <a:latin typeface="Arial" panose="020B0604020202020204" pitchFamily="34" charset="0"/>
                <a:cs typeface="Arial" panose="020B0604020202020204" pitchFamily="34" charset="0"/>
              </a:rPr>
              <a:t>Fire Extinguishers:</a:t>
            </a:r>
            <a:r>
              <a:rPr lang="en-US" dirty="0">
                <a:latin typeface="Arial" panose="020B0604020202020204" pitchFamily="34" charset="0"/>
                <a:cs typeface="Arial" panose="020B0604020202020204" pitchFamily="34" charset="0"/>
              </a:rPr>
              <a:t>  </a:t>
            </a:r>
          </a:p>
          <a:p>
            <a:pPr lvl="1"/>
            <a:r>
              <a:rPr lang="en-US" sz="1800" dirty="0">
                <a:latin typeface="Arial" panose="020B0604020202020204" pitchFamily="34" charset="0"/>
                <a:cs typeface="Arial" panose="020B0604020202020204" pitchFamily="34" charset="0"/>
              </a:rPr>
              <a:t>Fire extinguishers are classified a hazardous material because the heat generated from a fire can cause them to explode.</a:t>
            </a:r>
            <a:endParaRPr lang="en-US" sz="1800" b="1"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859222B2-2F45-4FED-8251-07691D81505B}"/>
              </a:ext>
            </a:extLst>
          </p:cNvPr>
          <p:cNvSpPr>
            <a:spLocks noGrp="1"/>
          </p:cNvSpPr>
          <p:nvPr>
            <p:ph type="sldNum" sz="quarter" idx="12"/>
          </p:nvPr>
        </p:nvSpPr>
        <p:spPr/>
        <p:txBody>
          <a:bodyPr/>
          <a:lstStyle/>
          <a:p>
            <a:fld id="{BD5AEB79-F3DA-4CAA-BA25-7EA8AB9A9E1E}" type="slidenum">
              <a:rPr lang="en-US" smtClean="0"/>
              <a:t>6</a:t>
            </a:fld>
            <a:endParaRPr lang="en-US"/>
          </a:p>
        </p:txBody>
      </p:sp>
    </p:spTree>
    <p:extLst>
      <p:ext uri="{BB962C8B-B14F-4D97-AF65-F5344CB8AC3E}">
        <p14:creationId xmlns:p14="http://schemas.microsoft.com/office/powerpoint/2010/main" val="3105736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E5B2B-721E-46A2-AEE6-8BA4C1DC3D33}"/>
              </a:ext>
            </a:extLst>
          </p:cNvPr>
          <p:cNvSpPr>
            <a:spLocks noGrp="1"/>
          </p:cNvSpPr>
          <p:nvPr>
            <p:ph type="title"/>
          </p:nvPr>
        </p:nvSpPr>
        <p:spPr>
          <a:xfrm>
            <a:off x="0" y="0"/>
            <a:ext cx="6347713" cy="1320800"/>
          </a:xfrm>
        </p:spPr>
        <p:txBody>
          <a:bodyPr/>
          <a:lstStyle/>
          <a:p>
            <a:r>
              <a:rPr lang="en-US" dirty="0"/>
              <a:t>Hazardous Materials Incidents</a:t>
            </a:r>
          </a:p>
        </p:txBody>
      </p:sp>
      <p:sp>
        <p:nvSpPr>
          <p:cNvPr id="3" name="Content Placeholder 2">
            <a:extLst>
              <a:ext uri="{FF2B5EF4-FFF2-40B4-BE49-F238E27FC236}">
                <a16:creationId xmlns:a16="http://schemas.microsoft.com/office/drawing/2014/main" id="{570D43E1-277F-4A92-9C33-898ACC6B6604}"/>
              </a:ext>
            </a:extLst>
          </p:cNvPr>
          <p:cNvSpPr>
            <a:spLocks noGrp="1"/>
          </p:cNvSpPr>
          <p:nvPr>
            <p:ph idx="1"/>
          </p:nvPr>
        </p:nvSpPr>
        <p:spPr>
          <a:xfrm>
            <a:off x="76200" y="533400"/>
            <a:ext cx="8915400" cy="3880773"/>
          </a:xfrm>
        </p:spPr>
        <p:txBody>
          <a:bodyPr>
            <a:normAutofit/>
          </a:bodyPr>
          <a:lstStyle/>
          <a:p>
            <a:r>
              <a:rPr lang="en-US" sz="1700" dirty="0">
                <a:latin typeface="Arial" panose="020B0604020202020204" pitchFamily="34" charset="0"/>
                <a:cs typeface="Arial" panose="020B0604020202020204" pitchFamily="34" charset="0"/>
              </a:rPr>
              <a:t> A protection officer’s primary objective must always be to survive so that they can continue to provide that protection to the general public.</a:t>
            </a:r>
          </a:p>
          <a:p>
            <a:r>
              <a:rPr lang="en-US" sz="1700" dirty="0">
                <a:latin typeface="Arial" panose="020B0604020202020204" pitchFamily="34" charset="0"/>
                <a:cs typeface="Arial" panose="020B0604020202020204" pitchFamily="34" charset="0"/>
              </a:rPr>
              <a:t>The protection officer must understand how to evaluate and take the action that will bring the correct resources to bear for the many different types of incidents that can occur.</a:t>
            </a:r>
          </a:p>
        </p:txBody>
      </p:sp>
      <p:sp>
        <p:nvSpPr>
          <p:cNvPr id="4" name="Slide Number Placeholder 3">
            <a:extLst>
              <a:ext uri="{FF2B5EF4-FFF2-40B4-BE49-F238E27FC236}">
                <a16:creationId xmlns:a16="http://schemas.microsoft.com/office/drawing/2014/main" id="{D38CC9EF-F923-4519-98BF-DAA5BE820B81}"/>
              </a:ext>
            </a:extLst>
          </p:cNvPr>
          <p:cNvSpPr>
            <a:spLocks noGrp="1"/>
          </p:cNvSpPr>
          <p:nvPr>
            <p:ph type="sldNum" sz="quarter" idx="12"/>
          </p:nvPr>
        </p:nvSpPr>
        <p:spPr/>
        <p:txBody>
          <a:bodyPr/>
          <a:lstStyle/>
          <a:p>
            <a:fld id="{BD5AEB79-F3DA-4CAA-BA25-7EA8AB9A9E1E}" type="slidenum">
              <a:rPr lang="en-US" smtClean="0"/>
              <a:t>7</a:t>
            </a:fld>
            <a:endParaRPr lang="en-US"/>
          </a:p>
        </p:txBody>
      </p:sp>
      <p:sp>
        <p:nvSpPr>
          <p:cNvPr id="5" name="Content Placeholder 2">
            <a:extLst>
              <a:ext uri="{FF2B5EF4-FFF2-40B4-BE49-F238E27FC236}">
                <a16:creationId xmlns:a16="http://schemas.microsoft.com/office/drawing/2014/main" id="{D57AC141-C754-46F5-B9D5-23F54CB30F6A}"/>
              </a:ext>
            </a:extLst>
          </p:cNvPr>
          <p:cNvSpPr txBox="1">
            <a:spLocks/>
          </p:cNvSpPr>
          <p:nvPr/>
        </p:nvSpPr>
        <p:spPr>
          <a:xfrm>
            <a:off x="76200" y="1981200"/>
            <a:ext cx="891540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700" dirty="0" smtClean="0">
                <a:latin typeface="Arial" panose="020B0604020202020204" pitchFamily="34" charset="0"/>
                <a:cs typeface="Arial" panose="020B0604020202020204" pitchFamily="34" charset="0"/>
              </a:rPr>
              <a:t>Rule number one with hazardous materials incidents is to </a:t>
            </a:r>
            <a:r>
              <a:rPr lang="en-US" sz="1700" b="1" i="1" dirty="0" smtClean="0">
                <a:latin typeface="Arial" panose="020B0604020202020204" pitchFamily="34" charset="0"/>
                <a:cs typeface="Arial" panose="020B0604020202020204" pitchFamily="34" charset="0"/>
              </a:rPr>
              <a:t>always</a:t>
            </a:r>
            <a:r>
              <a:rPr lang="en-US" sz="1700" dirty="0" smtClean="0">
                <a:latin typeface="Arial" panose="020B0604020202020204" pitchFamily="34" charset="0"/>
                <a:cs typeface="Arial" panose="020B0604020202020204" pitchFamily="34" charset="0"/>
              </a:rPr>
              <a:t> approach from upwind, uphill, or upstream. </a:t>
            </a:r>
          </a:p>
          <a:p>
            <a:r>
              <a:rPr lang="en-US" sz="1700" dirty="0" smtClean="0">
                <a:latin typeface="Arial" panose="020B0604020202020204" pitchFamily="34" charset="0"/>
                <a:cs typeface="Arial" panose="020B0604020202020204" pitchFamily="34" charset="0"/>
              </a:rPr>
              <a:t>Know how to evaluate and take actions. </a:t>
            </a:r>
          </a:p>
          <a:p>
            <a:pPr lvl="1"/>
            <a:r>
              <a:rPr lang="en-US" sz="1700" dirty="0" smtClean="0">
                <a:latin typeface="Arial" panose="020B0604020202020204" pitchFamily="34" charset="0"/>
                <a:cs typeface="Arial" panose="020B0604020202020204" pitchFamily="34" charset="0"/>
              </a:rPr>
              <a:t>Self protection</a:t>
            </a:r>
          </a:p>
          <a:p>
            <a:pPr lvl="1"/>
            <a:r>
              <a:rPr lang="en-US" sz="1700" dirty="0" smtClean="0">
                <a:latin typeface="Arial" panose="020B0604020202020204" pitchFamily="34" charset="0"/>
                <a:cs typeface="Arial" panose="020B0604020202020204" pitchFamily="34" charset="0"/>
              </a:rPr>
              <a:t>Approach from upwind, uphill, or upstream</a:t>
            </a:r>
          </a:p>
          <a:p>
            <a:pPr lvl="1"/>
            <a:r>
              <a:rPr lang="en-US" sz="1700" dirty="0" smtClean="0">
                <a:latin typeface="Arial" panose="020B0604020202020204" pitchFamily="34" charset="0"/>
                <a:cs typeface="Arial" panose="020B0604020202020204" pitchFamily="34" charset="0"/>
              </a:rPr>
              <a:t>Know where to find information on the product</a:t>
            </a:r>
          </a:p>
          <a:p>
            <a:pPr lvl="1"/>
            <a:r>
              <a:rPr lang="en-US" sz="1700" dirty="0" smtClean="0">
                <a:latin typeface="Arial" panose="020B0604020202020204" pitchFamily="34" charset="0"/>
                <a:cs typeface="Arial" panose="020B0604020202020204" pitchFamily="34" charset="0"/>
              </a:rPr>
              <a:t>Evacuation</a:t>
            </a:r>
          </a:p>
          <a:p>
            <a:pPr lvl="1"/>
            <a:r>
              <a:rPr lang="en-US" sz="1700" dirty="0" smtClean="0">
                <a:latin typeface="Arial" panose="020B0604020202020204" pitchFamily="34" charset="0"/>
                <a:cs typeface="Arial" panose="020B0604020202020204" pitchFamily="34" charset="0"/>
              </a:rPr>
              <a:t>How to contain</a:t>
            </a:r>
            <a:endParaRPr lang="en-US" sz="1700" dirty="0">
              <a:latin typeface="Arial" panose="020B0604020202020204" pitchFamily="34" charset="0"/>
              <a:cs typeface="Arial" panose="020B0604020202020204" pitchFamily="34" charset="0"/>
            </a:endParaRPr>
          </a:p>
        </p:txBody>
      </p:sp>
      <p:sp>
        <p:nvSpPr>
          <p:cNvPr id="6" name="Content Placeholder 2">
            <a:extLst>
              <a:ext uri="{FF2B5EF4-FFF2-40B4-BE49-F238E27FC236}">
                <a16:creationId xmlns:a16="http://schemas.microsoft.com/office/drawing/2014/main" id="{FB3CD137-9F08-40CF-91C4-AE9476F952BB}"/>
              </a:ext>
            </a:extLst>
          </p:cNvPr>
          <p:cNvSpPr txBox="1">
            <a:spLocks/>
          </p:cNvSpPr>
          <p:nvPr/>
        </p:nvSpPr>
        <p:spPr>
          <a:xfrm>
            <a:off x="76200" y="4876800"/>
            <a:ext cx="883920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700" dirty="0" smtClean="0">
                <a:latin typeface="Arial" panose="020B0604020202020204" pitchFamily="34" charset="0"/>
                <a:cs typeface="Arial" panose="020B0604020202020204" pitchFamily="34" charset="0"/>
              </a:rPr>
              <a:t>For protection officers, the first step is self-protection, the second is material identification, the third is to evacuate as necessary and activate the appropriate contingency or response plans, and the last step in most circumstances is to provide containment.</a:t>
            </a:r>
          </a:p>
          <a:p>
            <a:r>
              <a:rPr lang="en-US" sz="1700" dirty="0" smtClean="0">
                <a:latin typeface="Arial" panose="020B0604020202020204" pitchFamily="34" charset="0"/>
                <a:cs typeface="Arial" panose="020B0604020202020204" pitchFamily="34" charset="0"/>
              </a:rPr>
              <a:t>Even for the smallest of spills involving the most benign chemicals, no action should be taken until the material has been positively identified and appropriate actions confirmed. </a:t>
            </a:r>
          </a:p>
          <a:p>
            <a:endParaRPr lang="en-US"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31110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DCBB2-A6E5-4BB8-ADE1-B87633044245}"/>
              </a:ext>
            </a:extLst>
          </p:cNvPr>
          <p:cNvSpPr>
            <a:spLocks noGrp="1"/>
          </p:cNvSpPr>
          <p:nvPr>
            <p:ph type="title"/>
          </p:nvPr>
        </p:nvSpPr>
        <p:spPr>
          <a:xfrm>
            <a:off x="0" y="0"/>
            <a:ext cx="6347713" cy="1320800"/>
          </a:xfrm>
        </p:spPr>
        <p:txBody>
          <a:bodyPr/>
          <a:lstStyle/>
          <a:p>
            <a:r>
              <a:rPr lang="en-US" dirty="0"/>
              <a:t>Tools and Resources</a:t>
            </a:r>
          </a:p>
        </p:txBody>
      </p:sp>
      <p:sp>
        <p:nvSpPr>
          <p:cNvPr id="3" name="Content Placeholder 2">
            <a:extLst>
              <a:ext uri="{FF2B5EF4-FFF2-40B4-BE49-F238E27FC236}">
                <a16:creationId xmlns:a16="http://schemas.microsoft.com/office/drawing/2014/main" id="{1910F8CA-7014-4FA6-8807-834CB29DF3BB}"/>
              </a:ext>
            </a:extLst>
          </p:cNvPr>
          <p:cNvSpPr>
            <a:spLocks noGrp="1"/>
          </p:cNvSpPr>
          <p:nvPr>
            <p:ph idx="1"/>
          </p:nvPr>
        </p:nvSpPr>
        <p:spPr>
          <a:xfrm>
            <a:off x="76200" y="609600"/>
            <a:ext cx="8839200" cy="3880773"/>
          </a:xfrm>
        </p:spPr>
        <p:txBody>
          <a:bodyPr>
            <a:normAutofit/>
          </a:bodyPr>
          <a:lstStyle/>
          <a:p>
            <a:r>
              <a:rPr lang="en-US" dirty="0">
                <a:latin typeface="Arial" panose="020B0604020202020204" pitchFamily="34" charset="0"/>
                <a:cs typeface="Arial" panose="020B0604020202020204" pitchFamily="34" charset="0"/>
              </a:rPr>
              <a:t>Small releases of less deadly materials can be handled by anyone with the right formal training, basic knowledge of hazardous materials response, an understanding of the risks and protocols, and access to the material safety data sheets (MSDS) to properly identify risks associated with each specific incident or material. </a:t>
            </a:r>
          </a:p>
          <a:p>
            <a:r>
              <a:rPr lang="en-US" dirty="0">
                <a:latin typeface="Arial" panose="020B0604020202020204" pitchFamily="34" charset="0"/>
                <a:cs typeface="Arial" panose="020B0604020202020204" pitchFamily="34" charset="0"/>
              </a:rPr>
              <a:t>The most universally accepted method to identify and classify hazardous materials comes from the world of transportation.</a:t>
            </a:r>
          </a:p>
        </p:txBody>
      </p:sp>
      <p:sp>
        <p:nvSpPr>
          <p:cNvPr id="4" name="Slide Number Placeholder 3">
            <a:extLst>
              <a:ext uri="{FF2B5EF4-FFF2-40B4-BE49-F238E27FC236}">
                <a16:creationId xmlns:a16="http://schemas.microsoft.com/office/drawing/2014/main" id="{2FACC5A3-C48E-4936-A8D8-FC8895E5F60F}"/>
              </a:ext>
            </a:extLst>
          </p:cNvPr>
          <p:cNvSpPr>
            <a:spLocks noGrp="1"/>
          </p:cNvSpPr>
          <p:nvPr>
            <p:ph type="sldNum" sz="quarter" idx="12"/>
          </p:nvPr>
        </p:nvSpPr>
        <p:spPr/>
        <p:txBody>
          <a:bodyPr/>
          <a:lstStyle/>
          <a:p>
            <a:fld id="{BD5AEB79-F3DA-4CAA-BA25-7EA8AB9A9E1E}" type="slidenum">
              <a:rPr lang="en-US" smtClean="0"/>
              <a:t>8</a:t>
            </a:fld>
            <a:endParaRPr lang="en-US"/>
          </a:p>
        </p:txBody>
      </p:sp>
      <p:sp>
        <p:nvSpPr>
          <p:cNvPr id="5" name="Content Placeholder 2">
            <a:extLst>
              <a:ext uri="{FF2B5EF4-FFF2-40B4-BE49-F238E27FC236}">
                <a16:creationId xmlns:a16="http://schemas.microsoft.com/office/drawing/2014/main" id="{CB33DC7A-1A34-4CAF-8AF1-58377CB5A18E}"/>
              </a:ext>
            </a:extLst>
          </p:cNvPr>
          <p:cNvSpPr txBox="1">
            <a:spLocks/>
          </p:cNvSpPr>
          <p:nvPr/>
        </p:nvSpPr>
        <p:spPr>
          <a:xfrm>
            <a:off x="76180" y="2819400"/>
            <a:ext cx="883922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latin typeface="Arial" panose="020B0604020202020204" pitchFamily="34" charset="0"/>
                <a:cs typeface="Arial" panose="020B0604020202020204" pitchFamily="34" charset="0"/>
              </a:rPr>
              <a:t>DOT guideline 49 CFR parts 100 to 180 “Hazardous Materials Regulations”(HMR)</a:t>
            </a:r>
          </a:p>
          <a:p>
            <a:r>
              <a:rPr lang="en-US" b="1" dirty="0" smtClean="0">
                <a:latin typeface="Arial" panose="020B0604020202020204" pitchFamily="34" charset="0"/>
                <a:cs typeface="Arial" panose="020B0604020202020204" pitchFamily="34" charset="0"/>
              </a:rPr>
              <a:t>Most comprehensive book on hazards</a:t>
            </a:r>
            <a:endParaRPr lang="en-US" dirty="0" smtClean="0">
              <a:latin typeface="Arial" panose="020B0604020202020204" pitchFamily="34" charset="0"/>
              <a:cs typeface="Arial" panose="020B0604020202020204" pitchFamily="34" charset="0"/>
            </a:endParaRPr>
          </a:p>
          <a:p>
            <a:pPr lvl="1"/>
            <a:r>
              <a:rPr lang="en-US" sz="1800" dirty="0" smtClean="0">
                <a:latin typeface="Arial" panose="020B0604020202020204" pitchFamily="34" charset="0"/>
                <a:cs typeface="Arial" panose="020B0604020202020204" pitchFamily="34" charset="0"/>
              </a:rPr>
              <a:t>Emergency Response Guide 2016 ERG</a:t>
            </a:r>
          </a:p>
          <a:p>
            <a:pPr lvl="1"/>
            <a:r>
              <a:rPr lang="en-US" sz="1800" dirty="0" smtClean="0">
                <a:latin typeface="Arial" panose="020B0604020202020204" pitchFamily="34" charset="0"/>
                <a:cs typeface="Arial" panose="020B0604020202020204" pitchFamily="34" charset="0"/>
              </a:rPr>
              <a:t>National Incident Management System (NIMS)</a:t>
            </a:r>
          </a:p>
          <a:p>
            <a:pPr lvl="1"/>
            <a:r>
              <a:rPr lang="en-US" sz="1800" dirty="0" smtClean="0">
                <a:latin typeface="Arial" panose="020B0604020202020204" pitchFamily="34" charset="0"/>
                <a:cs typeface="Arial" panose="020B0604020202020204" pitchFamily="34" charset="0"/>
              </a:rPr>
              <a:t>Incident Command Systems (ICS) </a:t>
            </a:r>
          </a:p>
          <a:p>
            <a:pPr lvl="1"/>
            <a:r>
              <a:rPr lang="en-US" sz="1800" dirty="0" smtClean="0">
                <a:latin typeface="Arial" panose="020B0604020202020204" pitchFamily="34" charset="0"/>
                <a:cs typeface="Arial" panose="020B0604020202020204" pitchFamily="34" charset="0"/>
              </a:rPr>
              <a:t>NFPA-Diamond Designation </a:t>
            </a:r>
          </a:p>
          <a:p>
            <a:pPr lvl="1"/>
            <a:r>
              <a:rPr lang="en-US" sz="1800" dirty="0" smtClean="0">
                <a:latin typeface="Arial" panose="020B0604020202020204" pitchFamily="34" charset="0"/>
                <a:cs typeface="Arial" panose="020B0604020202020204" pitchFamily="34" charset="0"/>
              </a:rPr>
              <a:t>4 colors</a:t>
            </a:r>
          </a:p>
          <a:p>
            <a:pPr lvl="1"/>
            <a:r>
              <a:rPr lang="en-US" sz="1800" dirty="0" smtClean="0">
                <a:latin typeface="Arial" panose="020B0604020202020204" pitchFamily="34" charset="0"/>
                <a:cs typeface="Arial" panose="020B0604020202020204" pitchFamily="34" charset="0"/>
              </a:rPr>
              <a:t>Blue, yellow, red and white </a:t>
            </a:r>
          </a:p>
          <a:p>
            <a:pPr lvl="1"/>
            <a:r>
              <a:rPr lang="en-US" sz="1800" dirty="0" smtClean="0">
                <a:latin typeface="Arial" panose="020B0604020202020204" pitchFamily="34" charset="0"/>
                <a:cs typeface="Arial" panose="020B0604020202020204" pitchFamily="34" charset="0"/>
              </a:rPr>
              <a:t>What materials are contained within the structure </a:t>
            </a:r>
          </a:p>
          <a:p>
            <a:pPr marL="0" indent="0">
              <a:buFont typeface="Wingdings 3" charset="2"/>
              <a:buNone/>
            </a:pP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18384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3D0DB-685A-4C94-9EF9-41084F1CAEA5}"/>
              </a:ext>
            </a:extLst>
          </p:cNvPr>
          <p:cNvSpPr>
            <a:spLocks noGrp="1"/>
          </p:cNvSpPr>
          <p:nvPr>
            <p:ph type="title"/>
          </p:nvPr>
        </p:nvSpPr>
        <p:spPr>
          <a:xfrm>
            <a:off x="0" y="0"/>
            <a:ext cx="6347713" cy="1320800"/>
          </a:xfrm>
        </p:spPr>
        <p:txBody>
          <a:bodyPr/>
          <a:lstStyle/>
          <a:p>
            <a:r>
              <a:rPr lang="en-US" dirty="0"/>
              <a:t>Tools and Resources</a:t>
            </a:r>
          </a:p>
        </p:txBody>
      </p:sp>
      <p:sp>
        <p:nvSpPr>
          <p:cNvPr id="3" name="Content Placeholder 2">
            <a:extLst>
              <a:ext uri="{FF2B5EF4-FFF2-40B4-BE49-F238E27FC236}">
                <a16:creationId xmlns:a16="http://schemas.microsoft.com/office/drawing/2014/main" id="{8F2FCFD9-8822-4392-A4EF-243B4FAAC25A}"/>
              </a:ext>
            </a:extLst>
          </p:cNvPr>
          <p:cNvSpPr>
            <a:spLocks noGrp="1"/>
          </p:cNvSpPr>
          <p:nvPr>
            <p:ph idx="1"/>
          </p:nvPr>
        </p:nvSpPr>
        <p:spPr>
          <a:xfrm>
            <a:off x="76200" y="685800"/>
            <a:ext cx="8915400" cy="3880773"/>
          </a:xfrm>
        </p:spPr>
        <p:txBody>
          <a:bodyPr>
            <a:normAutofit/>
          </a:bodyPr>
          <a:lstStyle/>
          <a:p>
            <a:r>
              <a:rPr lang="en-US" dirty="0">
                <a:latin typeface="Arial" panose="020B0604020202020204" pitchFamily="34" charset="0"/>
                <a:cs typeface="Arial" panose="020B0604020202020204" pitchFamily="34" charset="0"/>
              </a:rPr>
              <a:t>One of the first things a professional should do in a new job, or for that matter in a new location, is to identify all the hazardous materials that enter, are used in, or leave, the facility.</a:t>
            </a:r>
          </a:p>
          <a:p>
            <a:r>
              <a:rPr lang="en-US" dirty="0">
                <a:latin typeface="Arial" panose="020B0604020202020204" pitchFamily="34" charset="0"/>
                <a:cs typeface="Arial" panose="020B0604020202020204" pitchFamily="34" charset="0"/>
              </a:rPr>
              <a:t>A security professional should review all the MSDS information for each worksite under their protection and know exactly where to find that information in case an incident occurs.</a:t>
            </a:r>
          </a:p>
          <a:p>
            <a:r>
              <a:rPr lang="en-US" dirty="0">
                <a:latin typeface="Arial" panose="020B0604020202020204" pitchFamily="34" charset="0"/>
                <a:cs typeface="Arial" panose="020B0604020202020204" pitchFamily="34" charset="0"/>
              </a:rPr>
              <a:t>There are going to be times when the most appropriate action is to turn and run!</a:t>
            </a:r>
          </a:p>
        </p:txBody>
      </p:sp>
      <p:sp>
        <p:nvSpPr>
          <p:cNvPr id="4" name="Slide Number Placeholder 3">
            <a:extLst>
              <a:ext uri="{FF2B5EF4-FFF2-40B4-BE49-F238E27FC236}">
                <a16:creationId xmlns:a16="http://schemas.microsoft.com/office/drawing/2014/main" id="{351B66FC-4F39-4EB6-A500-1826C4FA0F15}"/>
              </a:ext>
            </a:extLst>
          </p:cNvPr>
          <p:cNvSpPr>
            <a:spLocks noGrp="1"/>
          </p:cNvSpPr>
          <p:nvPr>
            <p:ph type="sldNum" sz="quarter" idx="12"/>
          </p:nvPr>
        </p:nvSpPr>
        <p:spPr/>
        <p:txBody>
          <a:bodyPr/>
          <a:lstStyle/>
          <a:p>
            <a:fld id="{BD5AEB79-F3DA-4CAA-BA25-7EA8AB9A9E1E}" type="slidenum">
              <a:rPr lang="en-US" smtClean="0"/>
              <a:t>9</a:t>
            </a:fld>
            <a:endParaRPr lang="en-US"/>
          </a:p>
        </p:txBody>
      </p:sp>
      <p:sp>
        <p:nvSpPr>
          <p:cNvPr id="5" name="Content Placeholder 2">
            <a:extLst>
              <a:ext uri="{FF2B5EF4-FFF2-40B4-BE49-F238E27FC236}">
                <a16:creationId xmlns:a16="http://schemas.microsoft.com/office/drawing/2014/main" id="{132EF995-007D-4391-95A5-9691B9051213}"/>
              </a:ext>
            </a:extLst>
          </p:cNvPr>
          <p:cNvSpPr txBox="1">
            <a:spLocks/>
          </p:cNvSpPr>
          <p:nvPr/>
        </p:nvSpPr>
        <p:spPr>
          <a:xfrm>
            <a:off x="76200" y="3032125"/>
            <a:ext cx="8915400" cy="512127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latin typeface="Arial" panose="020B0604020202020204" pitchFamily="34" charset="0"/>
                <a:cs typeface="Arial" panose="020B0604020202020204" pitchFamily="34" charset="0"/>
              </a:rPr>
              <a:t>Material Safety Data Sheets (MSDS) properly identify risk associated with each specific incident or material.</a:t>
            </a:r>
          </a:p>
          <a:p>
            <a:pPr marL="0" indent="0">
              <a:buFont typeface="Wingdings 3" charset="2"/>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1644307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716</TotalTime>
  <Words>1109</Words>
  <Application>Microsoft Office PowerPoint</Application>
  <PresentationFormat>On-screen Show (4:3)</PresentationFormat>
  <Paragraphs>111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Trebuchet MS</vt:lpstr>
      <vt:lpstr>Wingdings 3</vt:lpstr>
      <vt:lpstr>Facet</vt:lpstr>
      <vt:lpstr>PowerPoint Presentation</vt:lpstr>
      <vt:lpstr>Purpose</vt:lpstr>
      <vt:lpstr>Hazardous Material</vt:lpstr>
      <vt:lpstr>Seven Immediate Threats</vt:lpstr>
      <vt:lpstr>Role of the Protection Officer</vt:lpstr>
      <vt:lpstr>Role of the Protection Officer</vt:lpstr>
      <vt:lpstr>Hazardous Materials Incidents</vt:lpstr>
      <vt:lpstr>Tools and Resources</vt:lpstr>
      <vt:lpstr>Tools and Resources</vt:lpstr>
      <vt:lpstr>Initial Response</vt:lpstr>
      <vt:lpstr>Identify the Substance Released</vt:lpstr>
      <vt:lpstr>Diamond Designation</vt:lpstr>
      <vt:lpstr>Determine the Extent of Damage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Joy,Sumy</dc:creator>
  <cp:lastModifiedBy>Dilip Rao</cp:lastModifiedBy>
  <cp:revision>85</cp:revision>
  <dcterms:created xsi:type="dcterms:W3CDTF">2015-01-28T20:48:59Z</dcterms:created>
  <dcterms:modified xsi:type="dcterms:W3CDTF">2023-03-13T12:09:40Z</dcterms:modified>
</cp:coreProperties>
</file>