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7" r:id="rId2"/>
    <p:sldId id="335" r:id="rId3"/>
    <p:sldId id="337" r:id="rId4"/>
    <p:sldId id="338" r:id="rId5"/>
    <p:sldId id="340" r:id="rId6"/>
    <p:sldId id="341" r:id="rId7"/>
    <p:sldId id="343" r:id="rId8"/>
    <p:sldId id="344" r:id="rId9"/>
    <p:sldId id="347" r:id="rId10"/>
    <p:sldId id="349" r:id="rId11"/>
    <p:sldId id="351" r:id="rId12"/>
    <p:sldId id="353" r:id="rId13"/>
    <p:sldId id="354" r:id="rId14"/>
    <p:sldId id="356" r:id="rId15"/>
    <p:sldId id="358" r:id="rId16"/>
    <p:sldId id="3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13-Mar-23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0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176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9474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09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6855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13-Mar-23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13-Mar-23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58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13-Mar-23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13-Mar-23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13-Mar-23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410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Chapters </a:t>
            </a:r>
            <a:r>
              <a:rPr lang="en-US" sz="2800" b="1" dirty="0" smtClean="0">
                <a:solidFill>
                  <a:srgbClr val="00B050"/>
                </a:solidFill>
              </a:rPr>
              <a:t>32/32A – IFPO - CPO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dirty="0"/>
              <a:t>What is Risk? and What is Risk Management?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6BBB-9DB2-4CDD-BD04-9100D3D7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93C9-547C-495F-93EE-732389B3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security professional may have a role in every component of the risk program or play only a limited role, but he or she will always have a role in the mitigation portion of all plans.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mitigation phase is where we review and plan to minimize the probability and effects of the identified risk to our assets.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application of risk mitigants should be goal oriented and designed to mitigate the specific risk identified. The better defined the goals the better the results.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7AA8-81DE-4585-81C4-D32BAC9A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11C0AA-8CFF-443E-8A2F-2FC3A1FE6CCA}"/>
              </a:ext>
            </a:extLst>
          </p:cNvPr>
          <p:cNvSpPr txBox="1">
            <a:spLocks/>
          </p:cNvSpPr>
          <p:nvPr/>
        </p:nvSpPr>
        <p:spPr>
          <a:xfrm>
            <a:off x="76200" y="2977227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Mitigation strategies should look at more than just physical security methods. Options such as training, a robust security plan, and implementing policy changes are also valid, strong mitigation tools to be considered.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of risk mitigation is to minimize the potential impact of the identified risk to the point where the concern of the risk is minimal.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level of risk must always be accepted.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513-3C5F-4C91-9410-FAFFA644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38E8-A5C1-41F6-B17C-2B98F409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" y="660400"/>
            <a:ext cx="897081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reporting risk, the security professional should keep the following in mind: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written presentation will “live” longer than the oral presentation.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the stakeholders to whom you will be reporting.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will this report go?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 the facts without exemption; there are many reasons for accepting or ignoring risk. Present the findings and proposed plan, and then allow the decision process to begin.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Include the security survey and other supporting products utilized to identify the facts.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is always a measure of risk acceptance—no plan is absolute.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078EE-3D6E-4EFE-9733-6D273AF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17DF4C-D943-40D6-AB79-E13689641466}"/>
              </a:ext>
            </a:extLst>
          </p:cNvPr>
          <p:cNvSpPr txBox="1">
            <a:spLocks/>
          </p:cNvSpPr>
          <p:nvPr/>
        </p:nvSpPr>
        <p:spPr>
          <a:xfrm>
            <a:off x="457200" y="4272627"/>
            <a:ext cx="8534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Remembering to whom you ultimately report and the scope of your role will help create a true summation of the process. The report and the presentation must be fact driven.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report should emphasize the threat, the risk (in real terms) that the threat poses to the organization, the suggested steps to reduce the risk, and a summary that relays the frequency of reevaluation.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4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1B3C-45DF-4AEB-90DE-2365766D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The Risk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912B-6ECE-41F7-AAC1-A960849E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Risk management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identification and valuation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assessment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Protective measures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continuous cycle that must constantly be reevaluated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77770-AB97-484F-8462-52ACB2FD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5F7-74F0-4AA8-8147-18045663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BF6C-8564-4163-9998-79E835B8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15027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step in risk assessment is identification and valuation of assets.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three types of assets—tangible, intangible, and mixed— should be considered and incorporated into the risk assessment process.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component of the risk management process must be evaluated.  This can be done either qualitatively or quantitatively.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C74CA0-C288-4673-A3AF-B55085BC3199}"/>
              </a:ext>
            </a:extLst>
          </p:cNvPr>
          <p:cNvSpPr txBox="1">
            <a:spLocks/>
          </p:cNvSpPr>
          <p:nvPr/>
        </p:nvSpPr>
        <p:spPr>
          <a:xfrm>
            <a:off x="76200" y="2362200"/>
            <a:ext cx="88392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Qualitative analysis: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approach which does not use numbers or numeric values to describe the risk components.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High, medium, low, critical, negligible, etc.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analysis: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approach which uses numeric measures to describe the value of assets or the level (severity or probability) of threats, vulnerabilities, impact, or loss events.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scale 1-5 based on severity.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0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C7D-3078-4699-837B-8737CC1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DE4D-F209-4489-9831-73BA70EF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Threats fall into three categories: intentional, natural, and inadvertent.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Intentional threats: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Adversaries are judged on their capabilities to cause a loss event and their intentions to do so.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Evaluation of intentional threats is based on identification and study of potential adversaries.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threats: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Rather than adversary capabilities and intentions, natural threats are typically evaluated using historical trends and statistics.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4A8E-7A11-4836-A3F0-43DF5633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98612C-4943-45D0-826A-C241701E06F7}"/>
              </a:ext>
            </a:extLst>
          </p:cNvPr>
          <p:cNvSpPr txBox="1">
            <a:spLocks/>
          </p:cNvSpPr>
          <p:nvPr/>
        </p:nvSpPr>
        <p:spPr>
          <a:xfrm>
            <a:off x="152400" y="3886200"/>
            <a:ext cx="8763000" cy="512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Inadvertent threats: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accidents, errors, and omissions.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overlooked or neglected threats are inadvertent threats.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make mistakes, and those mistakes are the most likely things to hurt an organization.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Inadvertent threats are the most difficult to predict and prepare for.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best defenses are preparation, education and awareness, and realization that the threat exists.</a:t>
            </a:r>
          </a:p>
          <a:p>
            <a:pPr lvl="1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5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DFE2-4861-4C8A-BB24-26C18D03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D6A6-7D78-43D2-9C92-9607284C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important difference between a threat and a vulnerability is that a vulnerability is a characteristic of the organization or facility. As such, it is generally something over which the organization can exercise at least some degree of control. Threats, by contrast, are usually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control of the organization.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0333-4440-4AB9-9B56-8C65A621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EBC71-929A-4A4F-A687-6DACF47AABA0}"/>
              </a:ext>
            </a:extLst>
          </p:cNvPr>
          <p:cNvSpPr txBox="1">
            <a:spLocks/>
          </p:cNvSpPr>
          <p:nvPr/>
        </p:nvSpPr>
        <p:spPr>
          <a:xfrm>
            <a:off x="228600" y="216059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Vulnerabilities are measured in term of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exploitability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Observability: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ability of an adversary to see and identify a vulnerability.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Exploitability: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ability of the adversary to take advantage of the vulnerability once they become aware of it.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880F77-7D0E-46C3-9457-13ABC67B169F}"/>
              </a:ext>
            </a:extLst>
          </p:cNvPr>
          <p:cNvSpPr txBox="1">
            <a:spLocks/>
          </p:cNvSpPr>
          <p:nvPr/>
        </p:nvSpPr>
        <p:spPr>
          <a:xfrm>
            <a:off x="228600" y="4425027"/>
            <a:ext cx="8686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inadvertent threats, the observability/ exploitability approach is again slightly different. In this case, we measure our vulnerabilities via two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we aware of the vulnerabilities?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 particular vulnerabilities subject to relevant inadvertent threats?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F144-AD58-4C5E-AE8C-73976F5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F733-82DA-4AB8-B6E7-4A712ECA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60400"/>
            <a:ext cx="889463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assessor puts all of the information on assets, threats, and vulnerabilities together, and then considers the potential impact or consequences of a loss event.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Assessments should be performed by a multidisciplinary team of subject matter experts in order to reach credible and justifiable numbers as input to the analysis.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17A26-2B3A-44D8-A40D-60244FE3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73EFFA-FDD3-4A1E-96AB-48347265A6FB}"/>
              </a:ext>
            </a:extLst>
          </p:cNvPr>
          <p:cNvSpPr txBox="1">
            <a:spLocks/>
          </p:cNvSpPr>
          <p:nvPr/>
        </p:nvSpPr>
        <p:spPr>
          <a:xfrm>
            <a:off x="76200" y="1981200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consider low-probability/high-consequence risks as well as those that are most likely to occur in our workplace.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such risks are terrorist attacks and catastrophic workplace violence incidents.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1E86C1-3B60-487C-BD1A-35A783BB75FE}"/>
              </a:ext>
            </a:extLst>
          </p:cNvPr>
          <p:cNvSpPr txBox="1">
            <a:spLocks/>
          </p:cNvSpPr>
          <p:nvPr/>
        </p:nvSpPr>
        <p:spPr>
          <a:xfrm>
            <a:off x="103890" y="331006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Risk Matrix</a:t>
            </a:r>
            <a:endParaRPr lang="en-US" dirty="0"/>
          </a:p>
        </p:txBody>
      </p:sp>
      <p:pic>
        <p:nvPicPr>
          <p:cNvPr id="1026" name="Picture 2" descr="https://www.sitesafe.org.nz/globalassets/guides-and-resources/practical-safety-advice/risk-assessment-matrix-48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10" y="3429000"/>
            <a:ext cx="6047490" cy="34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1C3E-E1F6-4558-886D-A829280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DA82-05BA-4B22-A9C0-E7DFBB91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60400"/>
            <a:ext cx="881843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management is to identify potential problems before they occur so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 may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reduced, transferred or illuminated. Security professionals can provide management with a greater insight into risk and the impact they may have on the organization through strategic, operational and recognizing risk areas.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7DAC-BC70-4664-BDB9-A976E6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B71B15-0A7C-4031-901B-EB379738B83E}"/>
              </a:ext>
            </a:extLst>
          </p:cNvPr>
          <p:cNvSpPr txBox="1">
            <a:spLocks/>
          </p:cNvSpPr>
          <p:nvPr/>
        </p:nvSpPr>
        <p:spPr>
          <a:xfrm>
            <a:off x="53087" y="2286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87F12-16CC-49CB-BF63-89CED3958DDD}"/>
              </a:ext>
            </a:extLst>
          </p:cNvPr>
          <p:cNvSpPr txBox="1">
            <a:spLocks/>
          </p:cNvSpPr>
          <p:nvPr/>
        </p:nvSpPr>
        <p:spPr>
          <a:xfrm>
            <a:off x="152400" y="3200400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 is a subjective concept that needs to be viewed and quantified on an individual basis.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Definitions need to be business specific.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many security professionals, an all-hazards approach, which includes the possibility of harm to or loss of people, property, reputation, and/or assets caused by an event, offers a good starting point in defining risk for their organization.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399-6447-42EC-92B0-B8D2FB8E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Management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3A0B-CFCB-4F86-8BAB-C3B00D70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/>
              <a:t>A risk management program is the formal process utilized to quantify, qualify, and mitigate specific concerns an organization may discover or define.</a:t>
            </a:r>
          </a:p>
          <a:p>
            <a:r>
              <a:rPr lang="en-US" dirty="0"/>
              <a:t>It is important for the security professional to identify the program in place and understand the approach accepted in a particular company.</a:t>
            </a:r>
          </a:p>
          <a:p>
            <a:r>
              <a:rPr lang="en-US" dirty="0"/>
              <a:t>Questions that aid in defining the program include what the assessment process involves and who manages the overall risk program.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5DEF-B56F-4881-9ABF-3C650B4B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92D2-29BE-4A22-9490-95BDC4F1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D7E4-2A3D-4485-BDE2-D75AAC8F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7427"/>
            <a:ext cx="89154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programs may apply to the enterprise or to a specific business line.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enterprise approach is a concerted effort by various divisions within a company to measure risk across the company.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programs may focus on key business divisions. These programs tend to address well-defined and known risks with singularly focused mitigation strategies.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40C8-3337-4315-ABA7-BA74E878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D04296-7F6F-41B9-A94B-9D2DF571E0F0}"/>
              </a:ext>
            </a:extLst>
          </p:cNvPr>
          <p:cNvSpPr txBox="1">
            <a:spLocks/>
          </p:cNvSpPr>
          <p:nvPr/>
        </p:nvSpPr>
        <p:spPr>
          <a:xfrm>
            <a:off x="76200" y="2520027"/>
            <a:ext cx="8915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security professional should understand the requirement behind the program and the overall process so he or she can fulfill the objectives of the overall risk review. 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0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581B-D172-4A5B-A800-1DAE163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Program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AE23-1738-463A-9AB7-95E623CD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Although the roles and programs will differ, risk programs have several common components: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Risk analysis 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Risk assessment and risk rating 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Risk mitigation 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Risk reporting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component is necessary for a successful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B0A3-B7A0-408C-A58C-F0E619E6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D5E9-D1E0-420E-9F49-563EEC9E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B69-4C4A-491D-9A30-7C4A422F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analysis includes identification of the assets to be protected and the risks to those assets.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Assets are traditionally viewed as: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People (employees/customers, etc.)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Facilities (owned/leased properties)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Property (sensitive documents/financial instruments/vehicles)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Reputation (public perception/client perception)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Risks to assets must be identified before they can be analyzed.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601C9-C0D6-4F07-A1DD-8A0AF654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5D7CE-0D79-4070-8456-8D79935D0A96}"/>
              </a:ext>
            </a:extLst>
          </p:cNvPr>
          <p:cNvSpPr txBox="1">
            <a:spLocks/>
          </p:cNvSpPr>
          <p:nvPr/>
        </p:nvSpPr>
        <p:spPr>
          <a:xfrm>
            <a:off x="76200" y="38862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Risks should viewed from both the internal (company employees/policies, etc.) and external (natural disasters/competitors, etc.) perspectives. The typical risks to the assets listed previously include: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Natural disasters (hurricane/flood/ earthquake)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Man-made disasters (fire/workplace violence)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Criminal behavior (fraud/embezzlement)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Terrorism (international/domestic)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A9F7-79F7-4D11-8FD2-C37EE507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7E24-151A-4680-9C07-73D5F183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accurately evaluate risk, a correlation of assets and threats described must be made. The risks should be described in a formal manner and related directly to the asset.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asset should be addressed in context of the risk.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damage to the asset is linked directly to the specific risk factor that has been analyzed.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A5674-3F67-4D93-86BD-DEED901D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121A-EEAD-43C2-859A-D3CB635B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320800"/>
          </a:xfrm>
        </p:spPr>
        <p:txBody>
          <a:bodyPr/>
          <a:lstStyle/>
          <a:p>
            <a:r>
              <a:rPr lang="en-US" dirty="0"/>
              <a:t>Risk Assessment and Risk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59B7-6C79-4ABE-AEA7-64705959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risk analysis is complete, a measurement of the risk must take place.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risk assessment validates the risk and measures the likelihood of occurrence and the extent of the impact the risk could have.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assessment additional risks may be identified as gaps in protection or other process flaws are discovered.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5390-7704-4FBB-B459-E477E0ED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15FD25-C75B-4EBD-92DC-9651838F362F}"/>
              </a:ext>
            </a:extLst>
          </p:cNvPr>
          <p:cNvSpPr txBox="1">
            <a:spLocks/>
          </p:cNvSpPr>
          <p:nvPr/>
        </p:nvSpPr>
        <p:spPr>
          <a:xfrm>
            <a:off x="76200" y="2443827"/>
            <a:ext cx="8763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risk assessment will measure the following: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Qualification of the risk (whether the risk actually exists)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(is likely to occur, very likely, not likely at all)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risks/vulnerabilities to the asset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Knock-on effect (e.g., fire in the facility also damages trucks in loading bays)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effect of risk (probable loss/total maximum loss)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58E4FC-B815-4A35-999F-8EE75CEA8B36}"/>
              </a:ext>
            </a:extLst>
          </p:cNvPr>
          <p:cNvSpPr txBox="1">
            <a:spLocks/>
          </p:cNvSpPr>
          <p:nvPr/>
        </p:nvSpPr>
        <p:spPr>
          <a:xfrm>
            <a:off x="533400" y="4882227"/>
            <a:ext cx="8305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the risk has been validated, the assessment must then measure the probability of an event occurring.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requires a review of all facts related to the risk and asset to assign a high, medium, or low rating of probability.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7A57-AC21-4E01-8EFF-C3694D97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96201" cy="1320800"/>
          </a:xfrm>
        </p:spPr>
        <p:txBody>
          <a:bodyPr/>
          <a:lstStyle/>
          <a:p>
            <a:r>
              <a:rPr lang="en-US" dirty="0"/>
              <a:t>Risk Assessment and Risk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AEC5-1FE8-4F88-ACCE-E95F19B7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388077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properly rate probability the following indicators should be reviewed: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Previous occurrences (e.g., whether the facility has been prone to fires in the past)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Occurrences in the area or business sector (e.g., burglaries in the neighborhood/ protests against like businesses)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Activities in the business sector (whether the business is a target based on its product; e.g., animal rights, etc.)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Company profile (e.g., whether the company is well known and thus more of a symbolic target)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Geography (whether the plant is next to a terrorist target, or likely to be collateral damage to an attack on a neighbor)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1F80-3A61-453C-B733-EB75326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09D7F-3039-4B89-B8B9-4CD59064C4D3}"/>
              </a:ext>
            </a:extLst>
          </p:cNvPr>
          <p:cNvSpPr txBox="1">
            <a:spLocks/>
          </p:cNvSpPr>
          <p:nvPr/>
        </p:nvSpPr>
        <p:spPr>
          <a:xfrm>
            <a:off x="533400" y="4348827"/>
            <a:ext cx="83820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Risks should be named and probability assigned to those risks.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assessment results should be documented and the risk rated.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risk rating can be a score, such as a point value or a rating of high, medium, or 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the report to be filtered to show risk criticality.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1750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Risk Management Program</vt:lpstr>
      <vt:lpstr>Risk Management Process</vt:lpstr>
      <vt:lpstr>Risk Program Components</vt:lpstr>
      <vt:lpstr>Risk Analysis</vt:lpstr>
      <vt:lpstr>Risk Analysis</vt:lpstr>
      <vt:lpstr>Risk Assessment and Risk Rating</vt:lpstr>
      <vt:lpstr>Risk Assessment and Risk Rating</vt:lpstr>
      <vt:lpstr>Risk Mitigation</vt:lpstr>
      <vt:lpstr>Risk Reporting</vt:lpstr>
      <vt:lpstr>The Risk Management Process</vt:lpstr>
      <vt:lpstr>Assets</vt:lpstr>
      <vt:lpstr>Threat</vt:lpstr>
      <vt:lpstr>Vulnerability</vt:lpstr>
      <vt:lpstr>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Dilip Rao</cp:lastModifiedBy>
  <cp:revision>84</cp:revision>
  <dcterms:created xsi:type="dcterms:W3CDTF">2015-01-28T20:48:59Z</dcterms:created>
  <dcterms:modified xsi:type="dcterms:W3CDTF">2023-03-13T12:34:03Z</dcterms:modified>
</cp:coreProperties>
</file>