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7" r:id="rId2"/>
    <p:sldId id="335" r:id="rId3"/>
    <p:sldId id="381" r:id="rId4"/>
    <p:sldId id="384" r:id="rId5"/>
    <p:sldId id="386" r:id="rId6"/>
    <p:sldId id="387" r:id="rId7"/>
    <p:sldId id="388" r:id="rId8"/>
    <p:sldId id="389" r:id="rId9"/>
    <p:sldId id="370" r:id="rId10"/>
    <p:sldId id="371" r:id="rId11"/>
    <p:sldId id="372" r:id="rId12"/>
    <p:sldId id="375" r:id="rId13"/>
    <p:sldId id="377" r:id="rId14"/>
    <p:sldId id="378" r:id="rId15"/>
    <p:sldId id="391" r:id="rId16"/>
    <p:sldId id="392" r:id="rId17"/>
    <p:sldId id="394" r:id="rId18"/>
    <p:sldId id="396" r:id="rId19"/>
    <p:sldId id="399" r:id="rId20"/>
    <p:sldId id="40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409241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1849672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86093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74419808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54306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3388877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92789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7315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5171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3988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6926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190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4530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73726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93708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1522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4214996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782613"/>
            <a:ext cx="6400800" cy="1075387"/>
          </a:xfrm>
        </p:spPr>
        <p:txBody>
          <a:bodyPr>
            <a:normAutofit/>
          </a:bodyPr>
          <a:lstStyle/>
          <a:p>
            <a:r>
              <a:rPr lang="en-US" sz="2800" b="1" dirty="0">
                <a:solidFill>
                  <a:srgbClr val="00B050"/>
                </a:solidFill>
              </a:rPr>
              <a:t>Chapter </a:t>
            </a:r>
            <a:r>
              <a:rPr lang="en-US" sz="2800" b="1" dirty="0" smtClean="0">
                <a:solidFill>
                  <a:srgbClr val="00B050"/>
                </a:solidFill>
              </a:rPr>
              <a:t>33-IFPO-CPO</a:t>
            </a:r>
            <a:endParaRPr lang="en-US" sz="2800" b="1" dirty="0">
              <a:solidFill>
                <a:srgbClr val="00B050"/>
              </a:solidFill>
            </a:endParaRPr>
          </a:p>
          <a:p>
            <a:r>
              <a:rPr lang="en-US" sz="2800" dirty="0"/>
              <a:t>Emergency Planning</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6BBF-5BAC-4C85-AA81-2973B24B2621}"/>
              </a:ext>
            </a:extLst>
          </p:cNvPr>
          <p:cNvSpPr>
            <a:spLocks noGrp="1"/>
          </p:cNvSpPr>
          <p:nvPr>
            <p:ph type="title"/>
          </p:nvPr>
        </p:nvSpPr>
        <p:spPr>
          <a:xfrm>
            <a:off x="0" y="0"/>
            <a:ext cx="7315200" cy="1320800"/>
          </a:xfrm>
        </p:spPr>
        <p:txBody>
          <a:bodyPr/>
          <a:lstStyle/>
          <a:p>
            <a:r>
              <a:rPr lang="en-US" dirty="0"/>
              <a:t>Incident Command System (ICS)</a:t>
            </a:r>
          </a:p>
        </p:txBody>
      </p:sp>
      <p:sp>
        <p:nvSpPr>
          <p:cNvPr id="3" name="Content Placeholder 2">
            <a:extLst>
              <a:ext uri="{FF2B5EF4-FFF2-40B4-BE49-F238E27FC236}">
                <a16:creationId xmlns:a16="http://schemas.microsoft.com/office/drawing/2014/main" id="{73E778FC-7C0F-4BF2-8EFE-C85528034C55}"/>
              </a:ext>
            </a:extLst>
          </p:cNvPr>
          <p:cNvSpPr>
            <a:spLocks noGrp="1"/>
          </p:cNvSpPr>
          <p:nvPr>
            <p:ph idx="1"/>
          </p:nvPr>
        </p:nvSpPr>
        <p:spPr>
          <a:xfrm>
            <a:off x="76200" y="669925"/>
            <a:ext cx="8915400" cy="5121275"/>
          </a:xfrm>
        </p:spPr>
        <p:txBody>
          <a:bodyPr>
            <a:normAutofit/>
          </a:bodyPr>
          <a:lstStyle/>
          <a:p>
            <a:r>
              <a:rPr lang="en-US" dirty="0">
                <a:latin typeface="Arial" panose="020B0604020202020204" pitchFamily="34" charset="0"/>
                <a:cs typeface="Arial" panose="020B0604020202020204" pitchFamily="34" charset="0"/>
              </a:rPr>
              <a:t>The ICS structure is built around five major management activities or functions:</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Command:</a:t>
            </a:r>
            <a:r>
              <a:rPr lang="en-US" sz="1800" dirty="0">
                <a:latin typeface="Arial" panose="020B0604020202020204" pitchFamily="34" charset="0"/>
                <a:cs typeface="Arial" panose="020B0604020202020204" pitchFamily="34" charset="0"/>
              </a:rPr>
              <a:t> The incident commander (IC) determines strategy and objectives and is responsible for overall command of the incident. </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Operations:</a:t>
            </a:r>
            <a:r>
              <a:rPr lang="en-US" sz="1800" dirty="0">
                <a:latin typeface="Arial" panose="020B0604020202020204" pitchFamily="34" charset="0"/>
                <a:cs typeface="Arial" panose="020B0604020202020204" pitchFamily="34" charset="0"/>
              </a:rPr>
              <a:t> Responsible for directing and coordinating all tactical operations to meet incident objectives.</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Planning:</a:t>
            </a:r>
            <a:r>
              <a:rPr lang="en-US" sz="1800" dirty="0">
                <a:latin typeface="Arial" panose="020B0604020202020204" pitchFamily="34" charset="0"/>
                <a:cs typeface="Arial" panose="020B0604020202020204" pitchFamily="34" charset="0"/>
              </a:rPr>
              <a:t> Responsible for all incident-related data.</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Logistics:</a:t>
            </a:r>
            <a:r>
              <a:rPr lang="en-US" sz="1800" dirty="0">
                <a:latin typeface="Arial" panose="020B0604020202020204" pitchFamily="34" charset="0"/>
                <a:cs typeface="Arial" panose="020B0604020202020204" pitchFamily="34" charset="0"/>
              </a:rPr>
              <a:t> Responsible for providing the necessary support.</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Finance:</a:t>
            </a:r>
            <a:r>
              <a:rPr lang="en-US" sz="1800" dirty="0">
                <a:latin typeface="Arial" panose="020B0604020202020204" pitchFamily="34" charset="0"/>
                <a:cs typeface="Arial" panose="020B0604020202020204" pitchFamily="34" charset="0"/>
              </a:rPr>
              <a:t> Responsible for on-site financial and administrative management.</a:t>
            </a: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CC57F0-26AE-48DA-9FB4-8D38EFD79D3A}"/>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267907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7391401" cy="1320800"/>
          </a:xfrm>
        </p:spPr>
        <p:txBody>
          <a:bodyPr/>
          <a:lstStyle/>
          <a:p>
            <a:r>
              <a:rPr lang="en-US" dirty="0"/>
              <a:t>Incident Command System (ICS)</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152400" y="685800"/>
            <a:ext cx="8763000" cy="3880773"/>
          </a:xfrm>
        </p:spPr>
        <p:txBody>
          <a:bodyPr>
            <a:normAutofit/>
          </a:bodyPr>
          <a:lstStyle/>
          <a:p>
            <a:r>
              <a:rPr lang="en-US" b="1" dirty="0">
                <a:latin typeface="Arial" panose="020B0604020202020204" pitchFamily="34" charset="0"/>
                <a:cs typeface="Arial" panose="020B0604020202020204" pitchFamily="34" charset="0"/>
              </a:rPr>
              <a:t>Common Terminology:</a:t>
            </a:r>
            <a:r>
              <a:rPr lang="en-US" dirty="0">
                <a:latin typeface="Arial" panose="020B0604020202020204" pitchFamily="34" charset="0"/>
                <a:cs typeface="Arial" panose="020B0604020202020204" pitchFamily="34" charset="0"/>
              </a:rPr>
              <a:t> Common vocabulary is used instead of signal codes. Functional assignments are standardized and easily understood.</a:t>
            </a:r>
          </a:p>
          <a:p>
            <a:r>
              <a:rPr lang="en-US" b="1" dirty="0">
                <a:latin typeface="Arial" panose="020B0604020202020204" pitchFamily="34" charset="0"/>
                <a:cs typeface="Arial" panose="020B0604020202020204" pitchFamily="34" charset="0"/>
              </a:rPr>
              <a:t>Integrated Communications:</a:t>
            </a:r>
            <a:r>
              <a:rPr lang="en-US" dirty="0">
                <a:latin typeface="Arial" panose="020B0604020202020204" pitchFamily="34" charset="0"/>
                <a:cs typeface="Arial" panose="020B0604020202020204" pitchFamily="34" charset="0"/>
              </a:rPr>
              <a:t> To accommodate various agencies, a common communications plan is used with assigned frequencies.</a:t>
            </a:r>
          </a:p>
          <a:p>
            <a:r>
              <a:rPr lang="en-US" b="1" dirty="0">
                <a:latin typeface="Arial" panose="020B0604020202020204" pitchFamily="34" charset="0"/>
                <a:cs typeface="Arial" panose="020B0604020202020204" pitchFamily="34" charset="0"/>
              </a:rPr>
              <a:t>Unified Command Structure:</a:t>
            </a:r>
            <a:r>
              <a:rPr lang="en-US" dirty="0">
                <a:latin typeface="Arial" panose="020B0604020202020204" pitchFamily="34" charset="0"/>
                <a:cs typeface="Arial" panose="020B0604020202020204" pitchFamily="34" charset="0"/>
              </a:rPr>
              <a:t> The command structure expands when there is more than one responding agency, and all organizations share a common set of incident objectives and strategies.</a:t>
            </a:r>
          </a:p>
          <a:p>
            <a:r>
              <a:rPr lang="en-US" b="1" dirty="0">
                <a:latin typeface="Arial" panose="020B0604020202020204" pitchFamily="34" charset="0"/>
                <a:cs typeface="Arial" panose="020B0604020202020204" pitchFamily="34" charset="0"/>
              </a:rPr>
              <a:t>Unit Integrity:</a:t>
            </a:r>
            <a:r>
              <a:rPr lang="en-US" dirty="0">
                <a:latin typeface="Arial" panose="020B0604020202020204" pitchFamily="34" charset="0"/>
                <a:cs typeface="Arial" panose="020B0604020202020204" pitchFamily="34" charset="0"/>
              </a:rPr>
              <a:t> Typically, responding units are not broken up before being deployed. Most responders receive orders through their existing chain of command.</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6" name="Content Placeholder 2">
            <a:extLst>
              <a:ext uri="{FF2B5EF4-FFF2-40B4-BE49-F238E27FC236}">
                <a16:creationId xmlns:a16="http://schemas.microsoft.com/office/drawing/2014/main" id="{6891A99C-D22B-43AF-ACAB-7DC0B3484866}"/>
              </a:ext>
            </a:extLst>
          </p:cNvPr>
          <p:cNvSpPr txBox="1">
            <a:spLocks/>
          </p:cNvSpPr>
          <p:nvPr/>
        </p:nvSpPr>
        <p:spPr>
          <a:xfrm>
            <a:off x="152400" y="38862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Unity of Command:</a:t>
            </a:r>
            <a:r>
              <a:rPr lang="en-US" dirty="0" smtClean="0">
                <a:latin typeface="Arial" panose="020B0604020202020204" pitchFamily="34" charset="0"/>
                <a:cs typeface="Arial" panose="020B0604020202020204" pitchFamily="34" charset="0"/>
              </a:rPr>
              <a:t> To avoid organizational confusion, every individual has a designated supervisor.</a:t>
            </a:r>
          </a:p>
          <a:p>
            <a:r>
              <a:rPr lang="en-US" b="1" dirty="0" smtClean="0">
                <a:latin typeface="Arial" panose="020B0604020202020204" pitchFamily="34" charset="0"/>
                <a:cs typeface="Arial" panose="020B0604020202020204" pitchFamily="34" charset="0"/>
              </a:rPr>
              <a:t>Effective Span of Control:</a:t>
            </a:r>
            <a:r>
              <a:rPr lang="en-US" dirty="0" smtClean="0">
                <a:latin typeface="Arial" panose="020B0604020202020204" pitchFamily="34" charset="0"/>
                <a:cs typeface="Arial" panose="020B0604020202020204" pitchFamily="34" charset="0"/>
              </a:rPr>
              <a:t> One supervisor for every 3 to 7 subordinates, with 5 being the optimum number.</a:t>
            </a:r>
          </a:p>
          <a:p>
            <a:r>
              <a:rPr lang="en-US" b="1" dirty="0" smtClean="0">
                <a:latin typeface="Arial" panose="020B0604020202020204" pitchFamily="34" charset="0"/>
                <a:cs typeface="Arial" panose="020B0604020202020204" pitchFamily="34" charset="0"/>
              </a:rPr>
              <a:t>Modular Structure: </a:t>
            </a:r>
            <a:r>
              <a:rPr lang="en-US" dirty="0" smtClean="0">
                <a:latin typeface="Arial" panose="020B0604020202020204" pitchFamily="34" charset="0"/>
                <a:cs typeface="Arial" panose="020B0604020202020204" pitchFamily="34" charset="0"/>
              </a:rPr>
              <a:t>Can expand or shrink based on needs.</a:t>
            </a:r>
            <a:endParaRPr lang="en-US"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5ECA378-9893-46EF-B4AE-E9E4850745F5}"/>
              </a:ext>
            </a:extLst>
          </p:cNvPr>
          <p:cNvSpPr txBox="1">
            <a:spLocks/>
          </p:cNvSpPr>
          <p:nvPr/>
        </p:nvSpPr>
        <p:spPr>
          <a:xfrm>
            <a:off x="129286" y="5562600"/>
            <a:ext cx="87861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Comprehensive Resource Management:</a:t>
            </a:r>
            <a:r>
              <a:rPr lang="en-US" dirty="0" smtClean="0">
                <a:latin typeface="Arial" panose="020B0604020202020204" pitchFamily="34" charset="0"/>
                <a:cs typeface="Arial" panose="020B0604020202020204" pitchFamily="34" charset="0"/>
              </a:rPr>
              <a:t> Human, material, and equipment resources are always checked in and their status maintained at all times.</a:t>
            </a:r>
          </a:p>
          <a:p>
            <a:r>
              <a:rPr lang="en-US" b="1" dirty="0" smtClean="0">
                <a:latin typeface="Arial" panose="020B0604020202020204" pitchFamily="34" charset="0"/>
                <a:cs typeface="Arial" panose="020B0604020202020204" pitchFamily="34" charset="0"/>
              </a:rPr>
              <a:t>Consolidated Action Plans:</a:t>
            </a:r>
            <a:r>
              <a:rPr lang="en-US" dirty="0" smtClean="0">
                <a:latin typeface="Arial" panose="020B0604020202020204" pitchFamily="34" charset="0"/>
                <a:cs typeface="Arial" panose="020B0604020202020204" pitchFamily="34" charset="0"/>
              </a:rPr>
              <a:t> A single planning process, leading to one incident action plan.</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30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AAB-2336-4A6A-9E2B-9DC4070A51A2}"/>
              </a:ext>
            </a:extLst>
          </p:cNvPr>
          <p:cNvSpPr>
            <a:spLocks noGrp="1"/>
          </p:cNvSpPr>
          <p:nvPr>
            <p:ph type="title"/>
          </p:nvPr>
        </p:nvSpPr>
        <p:spPr>
          <a:xfrm>
            <a:off x="0" y="0"/>
            <a:ext cx="9144000" cy="1320800"/>
          </a:xfrm>
        </p:spPr>
        <p:txBody>
          <a:bodyPr>
            <a:normAutofit/>
          </a:bodyPr>
          <a:lstStyle/>
          <a:p>
            <a:r>
              <a:rPr lang="en-US" dirty="0"/>
              <a:t>National Incident Management System (NIMS)</a:t>
            </a:r>
          </a:p>
        </p:txBody>
      </p:sp>
      <p:sp>
        <p:nvSpPr>
          <p:cNvPr id="3" name="Content Placeholder 2">
            <a:extLst>
              <a:ext uri="{FF2B5EF4-FFF2-40B4-BE49-F238E27FC236}">
                <a16:creationId xmlns:a16="http://schemas.microsoft.com/office/drawing/2014/main" id="{FFE6CA4E-D2C0-4724-9AAC-6E240F993C6E}"/>
              </a:ext>
            </a:extLst>
          </p:cNvPr>
          <p:cNvSpPr>
            <a:spLocks noGrp="1"/>
          </p:cNvSpPr>
          <p:nvPr>
            <p:ph idx="1"/>
          </p:nvPr>
        </p:nvSpPr>
        <p:spPr>
          <a:xfrm>
            <a:off x="152400" y="1295400"/>
            <a:ext cx="8839200" cy="3880773"/>
          </a:xfrm>
        </p:spPr>
        <p:txBody>
          <a:bodyPr>
            <a:normAutofit/>
          </a:bodyPr>
          <a:lstStyle/>
          <a:p>
            <a:r>
              <a:rPr lang="en-US" dirty="0">
                <a:latin typeface="Arial" panose="020B0604020202020204" pitchFamily="34" charset="0"/>
                <a:cs typeface="Arial" panose="020B0604020202020204" pitchFamily="34" charset="0"/>
              </a:rPr>
              <a:t>The National Incident Management System (NIMS) provides a systematic, proactive, all hazards approach that guides all levels of government, nongovernment organizations, and the private sector to work together to respond to, and manage, incidents of all sizes and complexity. </a:t>
            </a:r>
          </a:p>
          <a:p>
            <a:r>
              <a:rPr lang="en-US" dirty="0">
                <a:latin typeface="Arial" panose="020B0604020202020204" pitchFamily="34" charset="0"/>
                <a:cs typeface="Arial" panose="020B0604020202020204" pitchFamily="34" charset="0"/>
              </a:rPr>
              <a:t>It should also be noted that ICS is an integral part of NIMS.</a:t>
            </a:r>
          </a:p>
        </p:txBody>
      </p:sp>
      <p:sp>
        <p:nvSpPr>
          <p:cNvPr id="4" name="Slide Number Placeholder 3">
            <a:extLst>
              <a:ext uri="{FF2B5EF4-FFF2-40B4-BE49-F238E27FC236}">
                <a16:creationId xmlns:a16="http://schemas.microsoft.com/office/drawing/2014/main" id="{54DAA188-48D8-42B3-8BC0-4D1A9FDB0BC3}"/>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Title 1">
            <a:extLst>
              <a:ext uri="{FF2B5EF4-FFF2-40B4-BE49-F238E27FC236}">
                <a16:creationId xmlns:a16="http://schemas.microsoft.com/office/drawing/2014/main" id="{B07F3959-C10B-4447-822C-1E9B336F13DF}"/>
              </a:ext>
            </a:extLst>
          </p:cNvPr>
          <p:cNvSpPr txBox="1">
            <a:spLocks/>
          </p:cNvSpPr>
          <p:nvPr/>
        </p:nvSpPr>
        <p:spPr>
          <a:xfrm>
            <a:off x="76200" y="2971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Emergency Operations Center</a:t>
            </a:r>
            <a:endParaRPr lang="en-US" dirty="0"/>
          </a:p>
        </p:txBody>
      </p:sp>
      <p:sp>
        <p:nvSpPr>
          <p:cNvPr id="6" name="Content Placeholder 2">
            <a:extLst>
              <a:ext uri="{FF2B5EF4-FFF2-40B4-BE49-F238E27FC236}">
                <a16:creationId xmlns:a16="http://schemas.microsoft.com/office/drawing/2014/main" id="{3D266C02-213A-4EE7-9FCF-DE65329938F7}"/>
              </a:ext>
            </a:extLst>
          </p:cNvPr>
          <p:cNvSpPr txBox="1">
            <a:spLocks/>
          </p:cNvSpPr>
          <p:nvPr/>
        </p:nvSpPr>
        <p:spPr>
          <a:xfrm>
            <a:off x="152400" y="37392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An Emergency Operations Center (EOC) serves as a centralized area for the management of emergency operations. </a:t>
            </a:r>
          </a:p>
          <a:p>
            <a:r>
              <a:rPr lang="en-US" dirty="0" smtClean="0">
                <a:latin typeface="Arial" panose="020B0604020202020204" pitchFamily="34" charset="0"/>
                <a:cs typeface="Arial" panose="020B0604020202020204" pitchFamily="34" charset="0"/>
              </a:rPr>
              <a:t>The EOC is where decisions are made by the emergency management team based on information provided by emergency responders and other personnel.</a:t>
            </a:r>
          </a:p>
          <a:p>
            <a:r>
              <a:rPr lang="en-US" dirty="0" smtClean="0">
                <a:latin typeface="Arial" panose="020B0604020202020204" pitchFamily="34" charset="0"/>
                <a:cs typeface="Arial" panose="020B0604020202020204" pitchFamily="34" charset="0"/>
              </a:rPr>
              <a:t>The EOC can range from a dedicated, well equipped center to an ad hoc room that is used as circumstances dictate.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72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A81-B60D-479F-9D80-3F5E8194EADB}"/>
              </a:ext>
            </a:extLst>
          </p:cNvPr>
          <p:cNvSpPr>
            <a:spLocks noGrp="1"/>
          </p:cNvSpPr>
          <p:nvPr>
            <p:ph type="title"/>
          </p:nvPr>
        </p:nvSpPr>
        <p:spPr>
          <a:xfrm>
            <a:off x="0" y="0"/>
            <a:ext cx="6347713" cy="1320800"/>
          </a:xfrm>
        </p:spPr>
        <p:txBody>
          <a:bodyPr/>
          <a:lstStyle/>
          <a:p>
            <a:r>
              <a:rPr lang="en-US" dirty="0"/>
              <a:t>Media Relations</a:t>
            </a:r>
          </a:p>
        </p:txBody>
      </p:sp>
      <p:sp>
        <p:nvSpPr>
          <p:cNvPr id="3" name="Content Placeholder 2">
            <a:extLst>
              <a:ext uri="{FF2B5EF4-FFF2-40B4-BE49-F238E27FC236}">
                <a16:creationId xmlns:a16="http://schemas.microsoft.com/office/drawing/2014/main" id="{4311B130-676E-4818-A530-BB05D59D0315}"/>
              </a:ext>
            </a:extLst>
          </p:cNvPr>
          <p:cNvSpPr>
            <a:spLocks noGrp="1"/>
          </p:cNvSpPr>
          <p:nvPr>
            <p:ph idx="1"/>
          </p:nvPr>
        </p:nvSpPr>
        <p:spPr>
          <a:xfrm>
            <a:off x="96962" y="660400"/>
            <a:ext cx="8894638" cy="3880773"/>
          </a:xfrm>
        </p:spPr>
        <p:txBody>
          <a:bodyPr>
            <a:normAutofit/>
          </a:bodyPr>
          <a:lstStyle/>
          <a:p>
            <a:r>
              <a:rPr lang="en-US" b="1" dirty="0">
                <a:latin typeface="Arial" panose="020B0604020202020204" pitchFamily="34" charset="0"/>
                <a:cs typeface="Arial" panose="020B0604020202020204" pitchFamily="34" charset="0"/>
              </a:rPr>
              <a:t>Effective Crisis communication steps:</a:t>
            </a: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latin typeface="Arial" panose="020B0604020202020204" pitchFamily="34" charset="0"/>
                <a:cs typeface="Arial" panose="020B0604020202020204" pitchFamily="34" charset="0"/>
              </a:rPr>
              <a:t>Have a media plan</a:t>
            </a:r>
          </a:p>
          <a:p>
            <a:pPr marL="514350" indent="-514350">
              <a:buFont typeface="+mj-lt"/>
              <a:buAutoNum type="arabicPeriod"/>
            </a:pPr>
            <a:r>
              <a:rPr lang="en-US" dirty="0">
                <a:latin typeface="Arial" panose="020B0604020202020204" pitchFamily="34" charset="0"/>
                <a:cs typeface="Arial" panose="020B0604020202020204" pitchFamily="34" charset="0"/>
              </a:rPr>
              <a:t>Build a relationship with the media before a crisis strikes</a:t>
            </a:r>
          </a:p>
          <a:p>
            <a:pPr marL="514350" indent="-514350">
              <a:buFont typeface="+mj-lt"/>
              <a:buAutoNum type="arabicPeriod"/>
            </a:pPr>
            <a:r>
              <a:rPr lang="en-US" dirty="0">
                <a:latin typeface="Arial" panose="020B0604020202020204" pitchFamily="34" charset="0"/>
                <a:cs typeface="Arial" panose="020B0604020202020204" pitchFamily="34" charset="0"/>
              </a:rPr>
              <a:t>Train employees in crisis communications</a:t>
            </a:r>
          </a:p>
          <a:p>
            <a:pPr marL="514350" indent="-514350">
              <a:buFont typeface="+mj-lt"/>
              <a:buAutoNum type="arabicPeriod"/>
            </a:pPr>
            <a:r>
              <a:rPr lang="en-US" dirty="0">
                <a:latin typeface="Arial" panose="020B0604020202020204" pitchFamily="34" charset="0"/>
                <a:cs typeface="Arial" panose="020B0604020202020204" pitchFamily="34" charset="0"/>
              </a:rPr>
              <a:t>Maintain a good relationship with the media after crisis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1C51EAF-560D-4F2E-9FA6-75A098DCB5EF}"/>
              </a:ext>
            </a:extLst>
          </p:cNvPr>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235426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E8C6-84A6-4DB9-A2DC-C0C058B35A37}"/>
              </a:ext>
            </a:extLst>
          </p:cNvPr>
          <p:cNvSpPr>
            <a:spLocks noGrp="1"/>
          </p:cNvSpPr>
          <p:nvPr>
            <p:ph type="title"/>
          </p:nvPr>
        </p:nvSpPr>
        <p:spPr>
          <a:xfrm>
            <a:off x="0" y="0"/>
            <a:ext cx="8915399" cy="1320800"/>
          </a:xfrm>
        </p:spPr>
        <p:txBody>
          <a:bodyPr>
            <a:normAutofit/>
          </a:bodyPr>
          <a:lstStyle/>
          <a:p>
            <a:r>
              <a:rPr lang="en-US" dirty="0"/>
              <a:t>Developing the Emergency Response Plan (ERP)</a:t>
            </a:r>
          </a:p>
        </p:txBody>
      </p:sp>
      <p:sp>
        <p:nvSpPr>
          <p:cNvPr id="3" name="Content Placeholder 2">
            <a:extLst>
              <a:ext uri="{FF2B5EF4-FFF2-40B4-BE49-F238E27FC236}">
                <a16:creationId xmlns:a16="http://schemas.microsoft.com/office/drawing/2014/main" id="{C266A3C5-92FA-4D6D-A44E-52762256AD04}"/>
              </a:ext>
            </a:extLst>
          </p:cNvPr>
          <p:cNvSpPr>
            <a:spLocks noGrp="1"/>
          </p:cNvSpPr>
          <p:nvPr>
            <p:ph idx="1"/>
          </p:nvPr>
        </p:nvSpPr>
        <p:spPr>
          <a:xfrm>
            <a:off x="228599" y="1295400"/>
            <a:ext cx="8686799" cy="3880773"/>
          </a:xfrm>
        </p:spPr>
        <p:txBody>
          <a:bodyPr>
            <a:normAutofit/>
          </a:bodyPr>
          <a:lstStyle/>
          <a:p>
            <a:r>
              <a:rPr lang="en-US" dirty="0">
                <a:latin typeface="Arial" panose="020B0604020202020204" pitchFamily="34" charset="0"/>
                <a:cs typeface="Arial" panose="020B0604020202020204" pitchFamily="34" charset="0"/>
              </a:rPr>
              <a:t>Requires considerable time and effort.</a:t>
            </a:r>
          </a:p>
          <a:p>
            <a:r>
              <a:rPr lang="en-US" dirty="0">
                <a:latin typeface="Arial" panose="020B0604020202020204" pitchFamily="34" charset="0"/>
                <a:cs typeface="Arial" panose="020B0604020202020204" pitchFamily="34" charset="0"/>
              </a:rPr>
              <a:t>Representatives from key organizational units must be involved from its inception, and upper management support is essential throughout the entire process.</a:t>
            </a:r>
          </a:p>
          <a:p>
            <a:r>
              <a:rPr lang="en-US" dirty="0">
                <a:latin typeface="Arial" panose="020B0604020202020204" pitchFamily="34" charset="0"/>
                <a:cs typeface="Arial" panose="020B0604020202020204" pitchFamily="34" charset="0"/>
              </a:rPr>
              <a:t>In the initial planning stages, select an individual within the organization to assume responsibility for the plan and act as the planning team leader or coordinator. </a:t>
            </a:r>
          </a:p>
        </p:txBody>
      </p:sp>
      <p:sp>
        <p:nvSpPr>
          <p:cNvPr id="4" name="Slide Number Placeholder 3">
            <a:extLst>
              <a:ext uri="{FF2B5EF4-FFF2-40B4-BE49-F238E27FC236}">
                <a16:creationId xmlns:a16="http://schemas.microsoft.com/office/drawing/2014/main" id="{4F50758D-2262-428D-94CA-F6BE53C2AA2D}"/>
              </a:ext>
            </a:extLst>
          </p:cNvPr>
          <p:cNvSpPr>
            <a:spLocks noGrp="1"/>
          </p:cNvSpPr>
          <p:nvPr>
            <p:ph type="sldNum" sz="quarter" idx="12"/>
          </p:nvPr>
        </p:nvSpPr>
        <p:spPr/>
        <p:txBody>
          <a:bodyPr/>
          <a:lstStyle/>
          <a:p>
            <a:fld id="{BD5AEB79-F3DA-4CAA-BA25-7EA8AB9A9E1E}" type="slidenum">
              <a:rPr lang="en-US" smtClean="0"/>
              <a:t>14</a:t>
            </a:fld>
            <a:endParaRPr lang="en-US"/>
          </a:p>
        </p:txBody>
      </p:sp>
      <p:sp>
        <p:nvSpPr>
          <p:cNvPr id="5" name="Content Placeholder 2">
            <a:extLst>
              <a:ext uri="{FF2B5EF4-FFF2-40B4-BE49-F238E27FC236}">
                <a16:creationId xmlns:a16="http://schemas.microsoft.com/office/drawing/2014/main" id="{FD0C1639-96E1-48F4-B797-472EBA7DD740}"/>
              </a:ext>
            </a:extLst>
          </p:cNvPr>
          <p:cNvSpPr txBox="1">
            <a:spLocks/>
          </p:cNvSpPr>
          <p:nvPr/>
        </p:nvSpPr>
        <p:spPr>
          <a:xfrm>
            <a:off x="228600" y="3510627"/>
            <a:ext cx="868679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Capabilities and hazards should be analyzed, specific roles and responsibilities should be carefully outlined, and critical company products and services should be identified in order to ensure a coordinated and effective response when a critical incident does occur.</a:t>
            </a:r>
          </a:p>
          <a:p>
            <a:r>
              <a:rPr lang="en-US" dirty="0" smtClean="0">
                <a:latin typeface="Arial" panose="020B0604020202020204" pitchFamily="34" charset="0"/>
                <a:cs typeface="Arial" panose="020B0604020202020204" pitchFamily="34" charset="0"/>
              </a:rPr>
              <a:t>This will typically involve meeting with outside groups, and establishing mutual aid agreements where appropriate.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25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38AE-CBEE-4828-A9E7-A67D1A5CBD96}"/>
              </a:ext>
            </a:extLst>
          </p:cNvPr>
          <p:cNvSpPr>
            <a:spLocks noGrp="1"/>
          </p:cNvSpPr>
          <p:nvPr>
            <p:ph type="title"/>
          </p:nvPr>
        </p:nvSpPr>
        <p:spPr>
          <a:xfrm>
            <a:off x="0" y="0"/>
            <a:ext cx="7402922" cy="1320800"/>
          </a:xfrm>
        </p:spPr>
        <p:txBody>
          <a:bodyPr/>
          <a:lstStyle/>
          <a:p>
            <a:r>
              <a:rPr lang="en-US" dirty="0"/>
              <a:t>Reviewing/Integrating the ERP</a:t>
            </a:r>
          </a:p>
        </p:txBody>
      </p:sp>
      <p:sp>
        <p:nvSpPr>
          <p:cNvPr id="3" name="Content Placeholder 2">
            <a:extLst>
              <a:ext uri="{FF2B5EF4-FFF2-40B4-BE49-F238E27FC236}">
                <a16:creationId xmlns:a16="http://schemas.microsoft.com/office/drawing/2014/main" id="{BF149C41-0157-48EA-8102-1976529645C9}"/>
              </a:ext>
            </a:extLst>
          </p:cNvPr>
          <p:cNvSpPr>
            <a:spLocks noGrp="1"/>
          </p:cNvSpPr>
          <p:nvPr>
            <p:ph idx="1"/>
          </p:nvPr>
        </p:nvSpPr>
        <p:spPr>
          <a:xfrm>
            <a:off x="76200" y="691227"/>
            <a:ext cx="8763000" cy="3880773"/>
          </a:xfrm>
        </p:spPr>
        <p:txBody>
          <a:bodyPr>
            <a:normAutofit/>
          </a:bodyPr>
          <a:lstStyle/>
          <a:p>
            <a:r>
              <a:rPr lang="en-US" dirty="0">
                <a:latin typeface="Arial" panose="020B0604020202020204" pitchFamily="34" charset="0"/>
                <a:cs typeface="Arial" panose="020B0604020202020204" pitchFamily="34" charset="0"/>
              </a:rPr>
              <a:t>Once the initial plan is complete, it is essential that its various components be reviewed in depth by planning team personnel and revised as necessary. </a:t>
            </a:r>
          </a:p>
          <a:p>
            <a:r>
              <a:rPr lang="en-US" dirty="0">
                <a:latin typeface="Arial" panose="020B0604020202020204" pitchFamily="34" charset="0"/>
                <a:cs typeface="Arial" panose="020B0604020202020204" pitchFamily="34" charset="0"/>
              </a:rPr>
              <a:t> A tabletop exercise provides an excellent opportunity to review potential critical incidents with key personnel since problem areas can be readily identified and discussed.</a:t>
            </a:r>
          </a:p>
          <a:p>
            <a:r>
              <a:rPr lang="en-US" dirty="0">
                <a:latin typeface="Arial" panose="020B0604020202020204" pitchFamily="34" charset="0"/>
                <a:cs typeface="Arial" panose="020B0604020202020204" pitchFamily="34" charset="0"/>
              </a:rPr>
              <a:t>Once a final draft is agreed to, the plan must be fully integrated into the organization’s standard operating procedures (SOPs).  </a:t>
            </a:r>
          </a:p>
        </p:txBody>
      </p:sp>
      <p:sp>
        <p:nvSpPr>
          <p:cNvPr id="4" name="Slide Number Placeholder 3">
            <a:extLst>
              <a:ext uri="{FF2B5EF4-FFF2-40B4-BE49-F238E27FC236}">
                <a16:creationId xmlns:a16="http://schemas.microsoft.com/office/drawing/2014/main" id="{7949DA56-4370-460A-87D2-C6FCE396A555}"/>
              </a:ext>
            </a:extLst>
          </p:cNvPr>
          <p:cNvSpPr>
            <a:spLocks noGrp="1"/>
          </p:cNvSpPr>
          <p:nvPr>
            <p:ph type="sldNum" sz="quarter" idx="12"/>
          </p:nvPr>
        </p:nvSpPr>
        <p:spPr/>
        <p:txBody>
          <a:bodyPr/>
          <a:lstStyle/>
          <a:p>
            <a:fld id="{BD5AEB79-F3DA-4CAA-BA25-7EA8AB9A9E1E}" type="slidenum">
              <a:rPr lang="en-US" smtClean="0"/>
              <a:t>15</a:t>
            </a:fld>
            <a:endParaRPr lang="en-US"/>
          </a:p>
        </p:txBody>
      </p:sp>
    </p:spTree>
    <p:extLst>
      <p:ext uri="{BB962C8B-B14F-4D97-AF65-F5344CB8AC3E}">
        <p14:creationId xmlns:p14="http://schemas.microsoft.com/office/powerpoint/2010/main" val="381071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0E55-CFD6-475D-B91A-3DF0EA8A2380}"/>
              </a:ext>
            </a:extLst>
          </p:cNvPr>
          <p:cNvSpPr>
            <a:spLocks noGrp="1"/>
          </p:cNvSpPr>
          <p:nvPr>
            <p:ph type="title"/>
          </p:nvPr>
        </p:nvSpPr>
        <p:spPr>
          <a:xfrm>
            <a:off x="0" y="0"/>
            <a:ext cx="6347713" cy="1320800"/>
          </a:xfrm>
        </p:spPr>
        <p:txBody>
          <a:bodyPr/>
          <a:lstStyle/>
          <a:p>
            <a:r>
              <a:rPr lang="en-US" dirty="0"/>
              <a:t>Training and Testing</a:t>
            </a:r>
          </a:p>
        </p:txBody>
      </p:sp>
      <p:sp>
        <p:nvSpPr>
          <p:cNvPr id="3" name="Content Placeholder 2">
            <a:extLst>
              <a:ext uri="{FF2B5EF4-FFF2-40B4-BE49-F238E27FC236}">
                <a16:creationId xmlns:a16="http://schemas.microsoft.com/office/drawing/2014/main" id="{A73EF391-498B-4EF4-9FC2-62D597303D5C}"/>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After the plan has been finalized, communicated to all affected personnel, and integrated into the organization’s SOPs, it must be thoroughly tested. </a:t>
            </a:r>
          </a:p>
          <a:p>
            <a:r>
              <a:rPr lang="en-US" dirty="0">
                <a:latin typeface="Arial" panose="020B0604020202020204" pitchFamily="34" charset="0"/>
                <a:cs typeface="Arial" panose="020B0604020202020204" pitchFamily="34" charset="0"/>
              </a:rPr>
              <a:t>An emergency response plan will not work properly unless realistic training is provided and it is thoroughly tested prior to implementation in an actual emergency.</a:t>
            </a:r>
          </a:p>
        </p:txBody>
      </p:sp>
      <p:sp>
        <p:nvSpPr>
          <p:cNvPr id="4" name="Slide Number Placeholder 3">
            <a:extLst>
              <a:ext uri="{FF2B5EF4-FFF2-40B4-BE49-F238E27FC236}">
                <a16:creationId xmlns:a16="http://schemas.microsoft.com/office/drawing/2014/main" id="{416A52AA-5C17-4CD9-9F9D-8B7189F99FB1}"/>
              </a:ext>
            </a:extLst>
          </p:cNvPr>
          <p:cNvSpPr>
            <a:spLocks noGrp="1"/>
          </p:cNvSpPr>
          <p:nvPr>
            <p:ph type="sldNum" sz="quarter" idx="12"/>
          </p:nvPr>
        </p:nvSpPr>
        <p:spPr/>
        <p:txBody>
          <a:bodyPr/>
          <a:lstStyle/>
          <a:p>
            <a:fld id="{BD5AEB79-F3DA-4CAA-BA25-7EA8AB9A9E1E}" type="slidenum">
              <a:rPr lang="en-US" smtClean="0"/>
              <a:t>16</a:t>
            </a:fld>
            <a:endParaRPr lang="en-US"/>
          </a:p>
        </p:txBody>
      </p:sp>
      <p:sp>
        <p:nvSpPr>
          <p:cNvPr id="7" name="Content Placeholder 2">
            <a:extLst>
              <a:ext uri="{FF2B5EF4-FFF2-40B4-BE49-F238E27FC236}">
                <a16:creationId xmlns:a16="http://schemas.microsoft.com/office/drawing/2014/main" id="{CA95276E-4464-456F-BC76-A940CCE446AF}"/>
              </a:ext>
            </a:extLst>
          </p:cNvPr>
          <p:cNvSpPr txBox="1">
            <a:spLocks/>
          </p:cNvSpPr>
          <p:nvPr/>
        </p:nvSpPr>
        <p:spPr>
          <a:xfrm>
            <a:off x="152400" y="22152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The first step in the training process is to assign a staff member responsible for developing an overall training plan and the requisite goals and objectives for each component.</a:t>
            </a:r>
          </a:p>
          <a:p>
            <a:r>
              <a:rPr lang="en-US" dirty="0" smtClean="0">
                <a:latin typeface="Arial" panose="020B0604020202020204" pitchFamily="34" charset="0"/>
                <a:cs typeface="Arial" panose="020B0604020202020204" pitchFamily="34" charset="0"/>
              </a:rPr>
              <a:t>Questions that must be answered when developing the training:</a:t>
            </a:r>
          </a:p>
          <a:p>
            <a:pPr lvl="1"/>
            <a:r>
              <a:rPr lang="en-US" sz="1800" dirty="0" smtClean="0">
                <a:latin typeface="Arial" panose="020B0604020202020204" pitchFamily="34" charset="0"/>
                <a:cs typeface="Arial" panose="020B0604020202020204" pitchFamily="34" charset="0"/>
              </a:rPr>
              <a:t>Who will actually perform the training? </a:t>
            </a:r>
          </a:p>
          <a:p>
            <a:pPr lvl="1"/>
            <a:r>
              <a:rPr lang="en-US" sz="1800" dirty="0" smtClean="0">
                <a:latin typeface="Arial" panose="020B0604020202020204" pitchFamily="34" charset="0"/>
                <a:cs typeface="Arial" panose="020B0604020202020204" pitchFamily="34" charset="0"/>
              </a:rPr>
              <a:t>Who will be trained? </a:t>
            </a:r>
          </a:p>
          <a:p>
            <a:pPr lvl="1"/>
            <a:r>
              <a:rPr lang="en-US" sz="1800" dirty="0" smtClean="0">
                <a:latin typeface="Arial" panose="020B0604020202020204" pitchFamily="34" charset="0"/>
                <a:cs typeface="Arial" panose="020B0604020202020204" pitchFamily="34" charset="0"/>
              </a:rPr>
              <a:t>What types of training activities will be employed? </a:t>
            </a:r>
          </a:p>
          <a:p>
            <a:pPr lvl="1"/>
            <a:r>
              <a:rPr lang="en-US" sz="1800" dirty="0" smtClean="0">
                <a:latin typeface="Arial" panose="020B0604020202020204" pitchFamily="34" charset="0"/>
                <a:cs typeface="Arial" panose="020B0604020202020204" pitchFamily="34" charset="0"/>
              </a:rPr>
              <a:t>What materials and equipment are needed?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52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EB2F-C8E5-43F8-B24A-A7BB3E8ABE7B}"/>
              </a:ext>
            </a:extLst>
          </p:cNvPr>
          <p:cNvSpPr>
            <a:spLocks noGrp="1"/>
          </p:cNvSpPr>
          <p:nvPr>
            <p:ph type="title"/>
          </p:nvPr>
        </p:nvSpPr>
        <p:spPr>
          <a:xfrm>
            <a:off x="0" y="0"/>
            <a:ext cx="6347713" cy="1320800"/>
          </a:xfrm>
        </p:spPr>
        <p:txBody>
          <a:bodyPr/>
          <a:lstStyle/>
          <a:p>
            <a:r>
              <a:rPr lang="en-US" dirty="0"/>
              <a:t>Training and Testing</a:t>
            </a:r>
          </a:p>
        </p:txBody>
      </p:sp>
      <p:sp>
        <p:nvSpPr>
          <p:cNvPr id="3" name="Content Placeholder 2">
            <a:extLst>
              <a:ext uri="{FF2B5EF4-FFF2-40B4-BE49-F238E27FC236}">
                <a16:creationId xmlns:a16="http://schemas.microsoft.com/office/drawing/2014/main" id="{E0EE0043-5E75-44A4-A670-D8FDB360D66B}"/>
              </a:ext>
            </a:extLst>
          </p:cNvPr>
          <p:cNvSpPr>
            <a:spLocks noGrp="1"/>
          </p:cNvSpPr>
          <p:nvPr>
            <p:ph idx="1"/>
          </p:nvPr>
        </p:nvSpPr>
        <p:spPr>
          <a:xfrm>
            <a:off x="152400" y="685800"/>
            <a:ext cx="8839200" cy="3880773"/>
          </a:xfrm>
        </p:spPr>
        <p:txBody>
          <a:bodyPr>
            <a:normAutofit/>
          </a:bodyPr>
          <a:lstStyle/>
          <a:p>
            <a:r>
              <a:rPr lang="en-US" dirty="0"/>
              <a:t>Questions that must be answered when developing the training:</a:t>
            </a:r>
          </a:p>
          <a:p>
            <a:pPr lvl="1"/>
            <a:r>
              <a:rPr lang="en-US" sz="1800" dirty="0"/>
              <a:t> When will the training take place? </a:t>
            </a:r>
          </a:p>
          <a:p>
            <a:pPr lvl="1"/>
            <a:r>
              <a:rPr lang="en-US" sz="1800" dirty="0"/>
              <a:t>Where will the training take place? </a:t>
            </a:r>
          </a:p>
          <a:p>
            <a:pPr lvl="1"/>
            <a:r>
              <a:rPr lang="en-US" sz="1800" dirty="0"/>
              <a:t>How long will the training last?</a:t>
            </a:r>
          </a:p>
          <a:p>
            <a:pPr lvl="1"/>
            <a:r>
              <a:rPr lang="en-US" sz="1800" dirty="0"/>
              <a:t> How will the training be evaluated and by whom? </a:t>
            </a:r>
          </a:p>
          <a:p>
            <a:pPr lvl="1"/>
            <a:r>
              <a:rPr lang="en-US" sz="1800" dirty="0"/>
              <a:t>How will the training activities be documented? </a:t>
            </a:r>
          </a:p>
          <a:p>
            <a:pPr lvl="1"/>
            <a:r>
              <a:rPr lang="en-US" sz="1800" dirty="0"/>
              <a:t>How will special circumstances be handled? </a:t>
            </a:r>
          </a:p>
          <a:p>
            <a:pPr lvl="1"/>
            <a:r>
              <a:rPr lang="en-US" sz="1800" dirty="0"/>
              <a:t>How will training costs and expenses be budgeted?</a:t>
            </a:r>
          </a:p>
          <a:p>
            <a:pPr lvl="1"/>
            <a:endParaRPr lang="en-US" sz="1800" dirty="0"/>
          </a:p>
          <a:p>
            <a:pPr lvl="1"/>
            <a:endParaRPr lang="en-US" sz="1800" dirty="0"/>
          </a:p>
        </p:txBody>
      </p:sp>
      <p:sp>
        <p:nvSpPr>
          <p:cNvPr id="4" name="Slide Number Placeholder 3">
            <a:extLst>
              <a:ext uri="{FF2B5EF4-FFF2-40B4-BE49-F238E27FC236}">
                <a16:creationId xmlns:a16="http://schemas.microsoft.com/office/drawing/2014/main" id="{2F73CC2B-FCAC-4BC3-A922-348C58E4ACB2}"/>
              </a:ext>
            </a:extLst>
          </p:cNvPr>
          <p:cNvSpPr>
            <a:spLocks noGrp="1"/>
          </p:cNvSpPr>
          <p:nvPr>
            <p:ph type="sldNum" sz="quarter" idx="12"/>
          </p:nvPr>
        </p:nvSpPr>
        <p:spPr/>
        <p:txBody>
          <a:bodyPr/>
          <a:lstStyle/>
          <a:p>
            <a:fld id="{BD5AEB79-F3DA-4CAA-BA25-7EA8AB9A9E1E}" type="slidenum">
              <a:rPr lang="en-US" smtClean="0"/>
              <a:t>17</a:t>
            </a:fld>
            <a:endParaRPr lang="en-US"/>
          </a:p>
        </p:txBody>
      </p:sp>
      <p:sp>
        <p:nvSpPr>
          <p:cNvPr id="6" name="Content Placeholder 2">
            <a:extLst>
              <a:ext uri="{FF2B5EF4-FFF2-40B4-BE49-F238E27FC236}">
                <a16:creationId xmlns:a16="http://schemas.microsoft.com/office/drawing/2014/main" id="{F669EF38-58A6-4F9A-87C7-0EC0BA177726}"/>
              </a:ext>
            </a:extLst>
          </p:cNvPr>
          <p:cNvSpPr txBox="1">
            <a:spLocks/>
          </p:cNvSpPr>
          <p:nvPr/>
        </p:nvSpPr>
        <p:spPr>
          <a:xfrm>
            <a:off x="76200" y="38916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Organizations should consider how to involve outside groups and agencies in the training and evaluation process.</a:t>
            </a:r>
          </a:p>
          <a:p>
            <a:r>
              <a:rPr lang="en-US" dirty="0" smtClean="0">
                <a:latin typeface="Arial" panose="020B0604020202020204" pitchFamily="34" charset="0"/>
                <a:cs typeface="Arial" panose="020B0604020202020204" pitchFamily="34" charset="0"/>
              </a:rPr>
              <a:t>Practical “hands-on” training always provides personnel with excellent opportunities to use skills that are taught and to learn new techniques and procedures.</a:t>
            </a:r>
          </a:p>
          <a:p>
            <a:r>
              <a:rPr lang="en-US" dirty="0" smtClean="0">
                <a:latin typeface="Arial" panose="020B0604020202020204" pitchFamily="34" charset="0"/>
                <a:cs typeface="Arial" panose="020B0604020202020204" pitchFamily="34" charset="0"/>
              </a:rPr>
              <a:t> Simulations serve to determine deficiencies in planning and procedures that can lead to modifications to the emergency response plan.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081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EBB7-B7C2-4FB1-A69D-18910F86ED3D}"/>
              </a:ext>
            </a:extLst>
          </p:cNvPr>
          <p:cNvSpPr>
            <a:spLocks noGrp="1"/>
          </p:cNvSpPr>
          <p:nvPr>
            <p:ph type="title"/>
          </p:nvPr>
        </p:nvSpPr>
        <p:spPr>
          <a:xfrm>
            <a:off x="0" y="0"/>
            <a:ext cx="6347713" cy="1320800"/>
          </a:xfrm>
        </p:spPr>
        <p:txBody>
          <a:bodyPr/>
          <a:lstStyle/>
          <a:p>
            <a:r>
              <a:rPr lang="en-US" dirty="0"/>
              <a:t>Training Activity Types</a:t>
            </a:r>
          </a:p>
        </p:txBody>
      </p:sp>
      <p:sp>
        <p:nvSpPr>
          <p:cNvPr id="3" name="Content Placeholder 2">
            <a:extLst>
              <a:ext uri="{FF2B5EF4-FFF2-40B4-BE49-F238E27FC236}">
                <a16:creationId xmlns:a16="http://schemas.microsoft.com/office/drawing/2014/main" id="{1149E229-F0DD-43EB-BDEA-33C9FF52E784}"/>
              </a:ext>
            </a:extLst>
          </p:cNvPr>
          <p:cNvSpPr>
            <a:spLocks noGrp="1"/>
          </p:cNvSpPr>
          <p:nvPr>
            <p:ph idx="1"/>
          </p:nvPr>
        </p:nvSpPr>
        <p:spPr>
          <a:xfrm>
            <a:off x="152400" y="533400"/>
            <a:ext cx="8763000" cy="3880773"/>
          </a:xfrm>
        </p:spPr>
        <p:txBody>
          <a:bodyPr>
            <a:noAutofit/>
          </a:bodyPr>
          <a:lstStyle/>
          <a:p>
            <a:r>
              <a:rPr lang="en-US" sz="1500" b="1" dirty="0">
                <a:latin typeface="Arial" panose="020B0604020202020204" pitchFamily="34" charset="0"/>
                <a:cs typeface="Arial" panose="020B0604020202020204" pitchFamily="34" charset="0"/>
              </a:rPr>
              <a:t>Orientation and Education Sessions:</a:t>
            </a:r>
          </a:p>
          <a:p>
            <a:pPr lvl="1"/>
            <a:r>
              <a:rPr lang="en-US" sz="1500" dirty="0">
                <a:latin typeface="Arial" panose="020B0604020202020204" pitchFamily="34" charset="0"/>
                <a:cs typeface="Arial" panose="020B0604020202020204" pitchFamily="34" charset="0"/>
              </a:rPr>
              <a:t>Sessions designed to provide information, answer questions, and identify needs and concerns.</a:t>
            </a:r>
          </a:p>
          <a:p>
            <a:r>
              <a:rPr lang="en-US" sz="1500" b="1" dirty="0">
                <a:latin typeface="Arial" panose="020B0604020202020204" pitchFamily="34" charset="0"/>
                <a:cs typeface="Arial" panose="020B0604020202020204" pitchFamily="34" charset="0"/>
              </a:rPr>
              <a:t>Tabletop Exercise:</a:t>
            </a:r>
          </a:p>
          <a:p>
            <a:pPr lvl="1"/>
            <a:r>
              <a:rPr lang="en-US" sz="1500" dirty="0">
                <a:latin typeface="Arial" panose="020B0604020202020204" pitchFamily="34" charset="0"/>
                <a:cs typeface="Arial" panose="020B0604020202020204" pitchFamily="34" charset="0"/>
              </a:rPr>
              <a:t>This is a cost-efficient and effective way to have members of the emergency planning team, as well as key management personnel, meet in a conference room setting to discuss roles and responsibilities and identify areas of concern.</a:t>
            </a:r>
          </a:p>
          <a:p>
            <a:r>
              <a:rPr lang="en-US" sz="1500" b="1" dirty="0">
                <a:latin typeface="Arial" panose="020B0604020202020204" pitchFamily="34" charset="0"/>
                <a:cs typeface="Arial" panose="020B0604020202020204" pitchFamily="34" charset="0"/>
              </a:rPr>
              <a:t>Walk-Through Drill:</a:t>
            </a:r>
            <a:r>
              <a:rPr lang="en-US" sz="1500" dirty="0">
                <a:latin typeface="Arial" panose="020B0604020202020204" pitchFamily="34" charset="0"/>
                <a:cs typeface="Arial" panose="020B0604020202020204" pitchFamily="34" charset="0"/>
              </a:rPr>
              <a:t> </a:t>
            </a:r>
          </a:p>
          <a:p>
            <a:pPr lvl="1"/>
            <a:r>
              <a:rPr lang="en-US" sz="1500" dirty="0">
                <a:latin typeface="Arial" panose="020B0604020202020204" pitchFamily="34" charset="0"/>
                <a:cs typeface="Arial" panose="020B0604020202020204" pitchFamily="34" charset="0"/>
              </a:rPr>
              <a:t>The emergency planning team and response teams actually perform their emergency response functions.</a:t>
            </a:r>
          </a:p>
          <a:p>
            <a:endParaRPr lang="en-US" sz="15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AE17302-D8F5-4E7B-B16C-EC56FA896C9A}"/>
              </a:ext>
            </a:extLst>
          </p:cNvPr>
          <p:cNvSpPr>
            <a:spLocks noGrp="1"/>
          </p:cNvSpPr>
          <p:nvPr>
            <p:ph type="sldNum" sz="quarter" idx="12"/>
          </p:nvPr>
        </p:nvSpPr>
        <p:spPr/>
        <p:txBody>
          <a:bodyPr/>
          <a:lstStyle/>
          <a:p>
            <a:fld id="{BD5AEB79-F3DA-4CAA-BA25-7EA8AB9A9E1E}" type="slidenum">
              <a:rPr lang="en-US" smtClean="0"/>
              <a:t>18</a:t>
            </a:fld>
            <a:endParaRPr lang="en-US"/>
          </a:p>
        </p:txBody>
      </p:sp>
      <p:sp>
        <p:nvSpPr>
          <p:cNvPr id="5" name="Content Placeholder 2">
            <a:extLst>
              <a:ext uri="{FF2B5EF4-FFF2-40B4-BE49-F238E27FC236}">
                <a16:creationId xmlns:a16="http://schemas.microsoft.com/office/drawing/2014/main" id="{39CCEB03-6424-4F10-980A-3D8CEFF706D0}"/>
              </a:ext>
            </a:extLst>
          </p:cNvPr>
          <p:cNvSpPr txBox="1">
            <a:spLocks/>
          </p:cNvSpPr>
          <p:nvPr/>
        </p:nvSpPr>
        <p:spPr>
          <a:xfrm>
            <a:off x="152400" y="35052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dirty="0" smtClean="0">
                <a:latin typeface="Arial" panose="020B0604020202020204" pitchFamily="34" charset="0"/>
                <a:cs typeface="Arial" panose="020B0604020202020204" pitchFamily="34" charset="0"/>
              </a:rPr>
              <a:t>Functional Drills:</a:t>
            </a:r>
            <a:r>
              <a:rPr lang="en-US" sz="1500" dirty="0" smtClean="0">
                <a:latin typeface="Arial" panose="020B0604020202020204" pitchFamily="34" charset="0"/>
                <a:cs typeface="Arial" panose="020B0604020202020204" pitchFamily="34" charset="0"/>
              </a:rPr>
              <a:t> </a:t>
            </a:r>
          </a:p>
          <a:p>
            <a:pPr lvl="1"/>
            <a:r>
              <a:rPr lang="en-US" sz="1500" dirty="0" smtClean="0">
                <a:latin typeface="Arial" panose="020B0604020202020204" pitchFamily="34" charset="0"/>
                <a:cs typeface="Arial" panose="020B0604020202020204" pitchFamily="34" charset="0"/>
              </a:rPr>
              <a:t>Designed to test specific functions such as medical response, emergency notifications, and communications procedures, although not necessarily at the same time. The drill is then evaluated by the various participants and problem areas identified.</a:t>
            </a:r>
          </a:p>
          <a:p>
            <a:r>
              <a:rPr lang="en-US" sz="1500" b="1" dirty="0" smtClean="0">
                <a:latin typeface="Arial" panose="020B0604020202020204" pitchFamily="34" charset="0"/>
                <a:cs typeface="Arial" panose="020B0604020202020204" pitchFamily="34" charset="0"/>
              </a:rPr>
              <a:t>Evacuation Drill:</a:t>
            </a:r>
            <a:endParaRPr lang="en-US" sz="1500" dirty="0" smtClean="0">
              <a:latin typeface="Arial" panose="020B0604020202020204" pitchFamily="34" charset="0"/>
              <a:cs typeface="Arial" panose="020B0604020202020204" pitchFamily="34" charset="0"/>
            </a:endParaRPr>
          </a:p>
          <a:p>
            <a:pPr lvl="1"/>
            <a:r>
              <a:rPr lang="en-US" sz="1500" dirty="0" smtClean="0">
                <a:latin typeface="Arial" panose="020B0604020202020204" pitchFamily="34" charset="0"/>
                <a:cs typeface="Arial" panose="020B0604020202020204" pitchFamily="34" charset="0"/>
              </a:rPr>
              <a:t>Participants walk the evacuation route to a pre-designated area where procedures for accounting for all personnel are tested. Participants are asked to make note of potential hazards along the way and the emergency response plan is modified accordingly.</a:t>
            </a:r>
          </a:p>
          <a:p>
            <a:endParaRPr lang="en-US" sz="15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584B6144-76AD-4FEF-BAA3-F2C21C297546}"/>
              </a:ext>
            </a:extLst>
          </p:cNvPr>
          <p:cNvSpPr txBox="1">
            <a:spLocks/>
          </p:cNvSpPr>
          <p:nvPr/>
        </p:nvSpPr>
        <p:spPr>
          <a:xfrm>
            <a:off x="152400" y="57150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dirty="0" smtClean="0"/>
              <a:t>Full-Scale Exercise:</a:t>
            </a:r>
            <a:r>
              <a:rPr lang="en-US" sz="1500" dirty="0" smtClean="0"/>
              <a:t> </a:t>
            </a:r>
          </a:p>
          <a:p>
            <a:pPr lvl="1"/>
            <a:r>
              <a:rPr lang="en-US" sz="1500" dirty="0" smtClean="0"/>
              <a:t>An emergency is simulated as close to reality as possible. Involves management, emergency response personnel, and employees, as well as outside groups and agencies that would also be involved in the response.</a:t>
            </a:r>
          </a:p>
          <a:p>
            <a:endParaRPr lang="en-US" sz="1500" dirty="0"/>
          </a:p>
        </p:txBody>
      </p:sp>
    </p:spTree>
    <p:extLst>
      <p:ext uri="{BB962C8B-B14F-4D97-AF65-F5344CB8AC3E}">
        <p14:creationId xmlns:p14="http://schemas.microsoft.com/office/powerpoint/2010/main" val="9025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A926-98F2-4205-9B68-191F605E0C10}"/>
              </a:ext>
            </a:extLst>
          </p:cNvPr>
          <p:cNvSpPr>
            <a:spLocks noGrp="1"/>
          </p:cNvSpPr>
          <p:nvPr>
            <p:ph type="title"/>
          </p:nvPr>
        </p:nvSpPr>
        <p:spPr>
          <a:xfrm>
            <a:off x="0" y="0"/>
            <a:ext cx="6347713" cy="1320800"/>
          </a:xfrm>
        </p:spPr>
        <p:txBody>
          <a:bodyPr/>
          <a:lstStyle/>
          <a:p>
            <a:r>
              <a:rPr lang="en-US" dirty="0"/>
              <a:t>Training and Testing</a:t>
            </a:r>
          </a:p>
        </p:txBody>
      </p:sp>
      <p:sp>
        <p:nvSpPr>
          <p:cNvPr id="3" name="Content Placeholder 2">
            <a:extLst>
              <a:ext uri="{FF2B5EF4-FFF2-40B4-BE49-F238E27FC236}">
                <a16:creationId xmlns:a16="http://schemas.microsoft.com/office/drawing/2014/main" id="{BB1C7D0E-64E2-4656-93C2-82B3AB23E05A}"/>
              </a:ext>
            </a:extLst>
          </p:cNvPr>
          <p:cNvSpPr>
            <a:spLocks noGrp="1"/>
          </p:cNvSpPr>
          <p:nvPr>
            <p:ph idx="1"/>
          </p:nvPr>
        </p:nvSpPr>
        <p:spPr>
          <a:xfrm>
            <a:off x="152400" y="685800"/>
            <a:ext cx="8839200" cy="5121275"/>
          </a:xfrm>
        </p:spPr>
        <p:txBody>
          <a:bodyPr>
            <a:normAutofit/>
          </a:bodyPr>
          <a:lstStyle/>
          <a:p>
            <a:r>
              <a:rPr lang="en-US" dirty="0">
                <a:latin typeface="Arial" panose="020B0604020202020204" pitchFamily="34" charset="0"/>
                <a:cs typeface="Arial" panose="020B0604020202020204" pitchFamily="34" charset="0"/>
              </a:rPr>
              <a:t>Training should occur every 3 months, and that eight major areas should be tested. These include: </a:t>
            </a:r>
          </a:p>
          <a:p>
            <a:pPr marL="914400" lvl="1" indent="-457200">
              <a:buFont typeface="+mj-lt"/>
              <a:buAutoNum type="arabicPeriod"/>
            </a:pPr>
            <a:r>
              <a:rPr lang="en-US" sz="1800" dirty="0">
                <a:latin typeface="Arial" panose="020B0604020202020204" pitchFamily="34" charset="0"/>
                <a:cs typeface="Arial" panose="020B0604020202020204" pitchFamily="34" charset="0"/>
              </a:rPr>
              <a:t>Internal communications </a:t>
            </a:r>
          </a:p>
          <a:p>
            <a:pPr marL="914400" lvl="1" indent="-457200">
              <a:buFont typeface="+mj-lt"/>
              <a:buAutoNum type="arabicPeriod"/>
            </a:pPr>
            <a:r>
              <a:rPr lang="en-US" sz="1800" dirty="0">
                <a:latin typeface="Arial" panose="020B0604020202020204" pitchFamily="34" charset="0"/>
                <a:cs typeface="Arial" panose="020B0604020202020204" pitchFamily="34" charset="0"/>
              </a:rPr>
              <a:t>External communications </a:t>
            </a:r>
          </a:p>
          <a:p>
            <a:pPr marL="914400" lvl="1" indent="-457200">
              <a:buFont typeface="+mj-lt"/>
              <a:buAutoNum type="arabicPeriod"/>
            </a:pPr>
            <a:r>
              <a:rPr lang="en-US" sz="1800" dirty="0">
                <a:latin typeface="Arial" panose="020B0604020202020204" pitchFamily="34" charset="0"/>
                <a:cs typeface="Arial" panose="020B0604020202020204" pitchFamily="34" charset="0"/>
              </a:rPr>
              <a:t>Resources </a:t>
            </a:r>
          </a:p>
          <a:p>
            <a:pPr marL="914400" lvl="1" indent="-457200">
              <a:buFont typeface="+mj-lt"/>
              <a:buAutoNum type="arabicPeriod"/>
            </a:pPr>
            <a:r>
              <a:rPr lang="en-US" sz="1800" dirty="0">
                <a:latin typeface="Arial" panose="020B0604020202020204" pitchFamily="34" charset="0"/>
                <a:cs typeface="Arial" panose="020B0604020202020204" pitchFamily="34" charset="0"/>
              </a:rPr>
              <a:t>Systems </a:t>
            </a:r>
          </a:p>
          <a:p>
            <a:pPr marL="914400" lvl="1" indent="-457200">
              <a:buFont typeface="+mj-lt"/>
              <a:buAutoNum type="arabicPeriod"/>
            </a:pPr>
            <a:r>
              <a:rPr lang="en-US" sz="1800" dirty="0">
                <a:latin typeface="Arial" panose="020B0604020202020204" pitchFamily="34" charset="0"/>
                <a:cs typeface="Arial" panose="020B0604020202020204" pitchFamily="34" charset="0"/>
              </a:rPr>
              <a:t>Safety </a:t>
            </a:r>
          </a:p>
          <a:p>
            <a:pPr marL="914400" lvl="1" indent="-457200">
              <a:buFont typeface="+mj-lt"/>
              <a:buAutoNum type="arabicPeriod"/>
            </a:pPr>
            <a:r>
              <a:rPr lang="en-US" sz="1800" dirty="0">
                <a:latin typeface="Arial" panose="020B0604020202020204" pitchFamily="34" charset="0"/>
                <a:cs typeface="Arial" panose="020B0604020202020204" pitchFamily="34" charset="0"/>
              </a:rPr>
              <a:t>Coordination </a:t>
            </a:r>
          </a:p>
          <a:p>
            <a:pPr marL="914400" lvl="1" indent="-457200">
              <a:buFont typeface="+mj-lt"/>
              <a:buAutoNum type="arabicPeriod"/>
            </a:pPr>
            <a:r>
              <a:rPr lang="en-US" sz="1800" dirty="0">
                <a:latin typeface="Arial" panose="020B0604020202020204" pitchFamily="34" charset="0"/>
                <a:cs typeface="Arial" panose="020B0604020202020204" pitchFamily="34" charset="0"/>
              </a:rPr>
              <a:t>Record-keeping </a:t>
            </a:r>
          </a:p>
          <a:p>
            <a:pPr marL="914400" lvl="1" indent="-457200">
              <a:buFont typeface="+mj-lt"/>
              <a:buAutoNum type="arabicPeriod"/>
            </a:pPr>
            <a:r>
              <a:rPr lang="en-US" sz="1800" dirty="0">
                <a:latin typeface="Arial" panose="020B0604020202020204" pitchFamily="34" charset="0"/>
                <a:cs typeface="Arial" panose="020B0604020202020204" pitchFamily="34" charset="0"/>
              </a:rPr>
              <a:t>Legal issues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07DEB91-E8AD-4A14-A196-1F904ABEB539}"/>
              </a:ext>
            </a:extLst>
          </p:cNvPr>
          <p:cNvSpPr>
            <a:spLocks noGrp="1"/>
          </p:cNvSpPr>
          <p:nvPr>
            <p:ph type="sldNum" sz="quarter" idx="12"/>
          </p:nvPr>
        </p:nvSpPr>
        <p:spPr/>
        <p:txBody>
          <a:bodyPr/>
          <a:lstStyle/>
          <a:p>
            <a:fld id="{BD5AEB79-F3DA-4CAA-BA25-7EA8AB9A9E1E}" type="slidenum">
              <a:rPr lang="en-US" smtClean="0"/>
              <a:t>19</a:t>
            </a:fld>
            <a:endParaRPr lang="en-US"/>
          </a:p>
        </p:txBody>
      </p:sp>
    </p:spTree>
    <p:extLst>
      <p:ext uri="{BB962C8B-B14F-4D97-AF65-F5344CB8AC3E}">
        <p14:creationId xmlns:p14="http://schemas.microsoft.com/office/powerpoint/2010/main" val="75951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152400" y="685800"/>
            <a:ext cx="8839200" cy="3880773"/>
          </a:xfrm>
        </p:spPr>
        <p:txBody>
          <a:bodyPr>
            <a:normAutofit/>
          </a:bodyPr>
          <a:lstStyle/>
          <a:p>
            <a:pPr marL="0" indent="0">
              <a:buNone/>
            </a:pPr>
            <a:r>
              <a:rPr lang="en-US" dirty="0">
                <a:latin typeface="Arial" panose="020B0604020202020204" pitchFamily="34" charset="0"/>
                <a:cs typeface="Arial" panose="020B0604020202020204" pitchFamily="34" charset="0"/>
              </a:rPr>
              <a:t>Because emergency situations take on many forms and have significant impacts for organizations, individuals and communities, it is imperative that professional protection officers and the organizations they serve maintain a 24/7 state of readiness.</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C01C8FCB-178F-4EF0-852B-28E07E211ACE}"/>
              </a:ext>
            </a:extLst>
          </p:cNvPr>
          <p:cNvSpPr txBox="1">
            <a:spLocks/>
          </p:cNvSpPr>
          <p:nvPr/>
        </p:nvSpPr>
        <p:spPr>
          <a:xfrm>
            <a:off x="0" y="2032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Emergency Situations</a:t>
            </a:r>
            <a:endParaRPr lang="en-US" dirty="0"/>
          </a:p>
        </p:txBody>
      </p:sp>
      <p:sp>
        <p:nvSpPr>
          <p:cNvPr id="6" name="Content Placeholder 2">
            <a:extLst>
              <a:ext uri="{FF2B5EF4-FFF2-40B4-BE49-F238E27FC236}">
                <a16:creationId xmlns:a16="http://schemas.microsoft.com/office/drawing/2014/main" id="{CE1F77CE-0962-40CA-8494-5D66459B83C6}"/>
              </a:ext>
            </a:extLst>
          </p:cNvPr>
          <p:cNvSpPr txBox="1">
            <a:spLocks/>
          </p:cNvSpPr>
          <p:nvPr/>
        </p:nvSpPr>
        <p:spPr>
          <a:xfrm>
            <a:off x="76200" y="2748627"/>
            <a:ext cx="8763000" cy="39569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latin typeface="Arial" panose="020B0604020202020204" pitchFamily="34" charset="0"/>
                <a:cs typeface="Arial" panose="020B0604020202020204" pitchFamily="34" charset="0"/>
              </a:rPr>
              <a:t> While not all emergency situations are of the same scale, they have a number of things in common:</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An emergency even impacts people.</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An emergency situation disrupts normal operations.</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An emergency situation impacts the local community.</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An emergency situation stretches resources.</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An emergency situation will have an after-action review.</a:t>
            </a:r>
          </a:p>
          <a:p>
            <a:pPr marL="0" indent="0">
              <a:buFont typeface="Wingdings 3" charset="2"/>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104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25B8-E39F-4B26-9B79-EC2D0837C8D4}"/>
              </a:ext>
            </a:extLst>
          </p:cNvPr>
          <p:cNvSpPr>
            <a:spLocks noGrp="1"/>
          </p:cNvSpPr>
          <p:nvPr>
            <p:ph type="title"/>
          </p:nvPr>
        </p:nvSpPr>
        <p:spPr>
          <a:xfrm>
            <a:off x="0" y="0"/>
            <a:ext cx="6347713" cy="1320800"/>
          </a:xfrm>
        </p:spPr>
        <p:txBody>
          <a:bodyPr/>
          <a:lstStyle/>
          <a:p>
            <a:r>
              <a:rPr lang="en-US" dirty="0"/>
              <a:t>Evaluating the ERP</a:t>
            </a:r>
          </a:p>
        </p:txBody>
      </p:sp>
      <p:sp>
        <p:nvSpPr>
          <p:cNvPr id="3" name="Content Placeholder 2">
            <a:extLst>
              <a:ext uri="{FF2B5EF4-FFF2-40B4-BE49-F238E27FC236}">
                <a16:creationId xmlns:a16="http://schemas.microsoft.com/office/drawing/2014/main" id="{C2C401D9-C8A1-44EA-AE4C-097616146779}"/>
              </a:ext>
            </a:extLst>
          </p:cNvPr>
          <p:cNvSpPr>
            <a:spLocks noGrp="1"/>
          </p:cNvSpPr>
          <p:nvPr>
            <p:ph idx="1"/>
          </p:nvPr>
        </p:nvSpPr>
        <p:spPr>
          <a:xfrm>
            <a:off x="76200" y="609600"/>
            <a:ext cx="8839200" cy="3880773"/>
          </a:xfrm>
        </p:spPr>
        <p:txBody>
          <a:bodyPr>
            <a:noAutofit/>
          </a:bodyPr>
          <a:lstStyle/>
          <a:p>
            <a:r>
              <a:rPr lang="en-US" dirty="0">
                <a:latin typeface="Arial" panose="020B0604020202020204" pitchFamily="34" charset="0"/>
                <a:cs typeface="Arial" panose="020B0604020202020204" pitchFamily="34" charset="0"/>
              </a:rPr>
              <a:t>A formal audit of the entire emergency response plan should be conducted at least once a year.</a:t>
            </a:r>
          </a:p>
          <a:p>
            <a:r>
              <a:rPr lang="en-US" dirty="0">
                <a:latin typeface="Arial" panose="020B0604020202020204" pitchFamily="34" charset="0"/>
                <a:cs typeface="Arial" panose="020B0604020202020204" pitchFamily="34" charset="0"/>
              </a:rPr>
              <a:t>Furthermore, in addition to the yearly audit, the emergency response plan should be evaluated, and modified if necessary, as follows:</a:t>
            </a:r>
          </a:p>
          <a:p>
            <a:pPr marL="1371600" lvl="2" indent="-457200">
              <a:buFont typeface="+mj-lt"/>
              <a:buAutoNum type="arabicPeriod"/>
            </a:pPr>
            <a:r>
              <a:rPr lang="en-US" sz="1800" dirty="0">
                <a:latin typeface="Arial" panose="020B0604020202020204" pitchFamily="34" charset="0"/>
                <a:cs typeface="Arial" panose="020B0604020202020204" pitchFamily="34" charset="0"/>
              </a:rPr>
              <a:t>After each drill or exercise </a:t>
            </a:r>
          </a:p>
          <a:p>
            <a:pPr marL="1371600" lvl="2" indent="-457200">
              <a:buFont typeface="+mj-lt"/>
              <a:buAutoNum type="arabicPeriod"/>
            </a:pPr>
            <a:r>
              <a:rPr lang="en-US" sz="1800" dirty="0">
                <a:latin typeface="Arial" panose="020B0604020202020204" pitchFamily="34" charset="0"/>
                <a:cs typeface="Arial" panose="020B0604020202020204" pitchFamily="34" charset="0"/>
              </a:rPr>
              <a:t> After each critical incident </a:t>
            </a:r>
          </a:p>
          <a:p>
            <a:pPr marL="1371600" lvl="2" indent="-457200">
              <a:buFont typeface="+mj-lt"/>
              <a:buAutoNum type="arabicPeriod"/>
            </a:pPr>
            <a:r>
              <a:rPr lang="en-US" sz="1800" dirty="0">
                <a:latin typeface="Arial" panose="020B0604020202020204" pitchFamily="34" charset="0"/>
                <a:cs typeface="Arial" panose="020B0604020202020204" pitchFamily="34" charset="0"/>
              </a:rPr>
              <a:t>When there has been a change in personnel or responsibilities </a:t>
            </a:r>
          </a:p>
          <a:p>
            <a:pPr marL="1371600" lvl="2" indent="-457200">
              <a:buFont typeface="+mj-lt"/>
              <a:buAutoNum type="arabicPeriod"/>
            </a:pPr>
            <a:r>
              <a:rPr lang="en-US" sz="1800" dirty="0">
                <a:latin typeface="Arial" panose="020B0604020202020204" pitchFamily="34" charset="0"/>
                <a:cs typeface="Arial" panose="020B0604020202020204" pitchFamily="34" charset="0"/>
              </a:rPr>
              <a:t>When the layout or design of a facility changes </a:t>
            </a:r>
          </a:p>
          <a:p>
            <a:pPr marL="1371600" lvl="2" indent="-457200">
              <a:buFont typeface="+mj-lt"/>
              <a:buAutoNum type="arabicPeriod"/>
            </a:pPr>
            <a:r>
              <a:rPr lang="en-US" sz="1800" dirty="0">
                <a:latin typeface="Arial" panose="020B0604020202020204" pitchFamily="34" charset="0"/>
                <a:cs typeface="Arial" panose="020B0604020202020204" pitchFamily="34" charset="0"/>
              </a:rPr>
              <a:t>When there is a change in policies or procedures </a:t>
            </a:r>
          </a:p>
        </p:txBody>
      </p:sp>
      <p:sp>
        <p:nvSpPr>
          <p:cNvPr id="4" name="Slide Number Placeholder 3">
            <a:extLst>
              <a:ext uri="{FF2B5EF4-FFF2-40B4-BE49-F238E27FC236}">
                <a16:creationId xmlns:a16="http://schemas.microsoft.com/office/drawing/2014/main" id="{C953D53F-A1B6-4B64-9D86-B11AA5FA18B1}"/>
              </a:ext>
            </a:extLst>
          </p:cNvPr>
          <p:cNvSpPr>
            <a:spLocks noGrp="1"/>
          </p:cNvSpPr>
          <p:nvPr>
            <p:ph type="sldNum" sz="quarter" idx="12"/>
          </p:nvPr>
        </p:nvSpPr>
        <p:spPr/>
        <p:txBody>
          <a:bodyPr/>
          <a:lstStyle/>
          <a:p>
            <a:fld id="{BD5AEB79-F3DA-4CAA-BA25-7EA8AB9A9E1E}" type="slidenum">
              <a:rPr lang="en-US" smtClean="0"/>
              <a:t>20</a:t>
            </a:fld>
            <a:endParaRPr lang="en-US"/>
          </a:p>
        </p:txBody>
      </p:sp>
    </p:spTree>
    <p:extLst>
      <p:ext uri="{BB962C8B-B14F-4D97-AF65-F5344CB8AC3E}">
        <p14:creationId xmlns:p14="http://schemas.microsoft.com/office/powerpoint/2010/main" val="50435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8237-E115-41B5-97B5-9B67A93BB238}"/>
              </a:ext>
            </a:extLst>
          </p:cNvPr>
          <p:cNvSpPr>
            <a:spLocks noGrp="1"/>
          </p:cNvSpPr>
          <p:nvPr>
            <p:ph type="title"/>
          </p:nvPr>
        </p:nvSpPr>
        <p:spPr>
          <a:xfrm>
            <a:off x="0" y="-76200"/>
            <a:ext cx="7086601" cy="1320800"/>
          </a:xfrm>
        </p:spPr>
        <p:txBody>
          <a:bodyPr/>
          <a:lstStyle/>
          <a:p>
            <a:r>
              <a:rPr lang="en-US" dirty="0"/>
              <a:t>Types of Potential Emergencies</a:t>
            </a:r>
          </a:p>
        </p:txBody>
      </p:sp>
      <p:sp>
        <p:nvSpPr>
          <p:cNvPr id="3" name="Content Placeholder 2">
            <a:extLst>
              <a:ext uri="{FF2B5EF4-FFF2-40B4-BE49-F238E27FC236}">
                <a16:creationId xmlns:a16="http://schemas.microsoft.com/office/drawing/2014/main" id="{A1D5102C-FB99-4A4C-86CC-C6D0D6097CC6}"/>
              </a:ext>
            </a:extLst>
          </p:cNvPr>
          <p:cNvSpPr>
            <a:spLocks noGrp="1"/>
          </p:cNvSpPr>
          <p:nvPr>
            <p:ph idx="1"/>
          </p:nvPr>
        </p:nvSpPr>
        <p:spPr>
          <a:xfrm>
            <a:off x="152400" y="457200"/>
            <a:ext cx="8839200" cy="3880773"/>
          </a:xfrm>
        </p:spPr>
        <p:txBody>
          <a:bodyPr>
            <a:normAutofit/>
          </a:bodyPr>
          <a:lstStyle/>
          <a:p>
            <a:r>
              <a:rPr lang="en-US" sz="1500" b="1" dirty="0">
                <a:latin typeface="Arial" panose="020B0604020202020204" pitchFamily="34" charset="0"/>
                <a:cs typeface="Arial" panose="020B0604020202020204" pitchFamily="34" charset="0"/>
              </a:rPr>
              <a:t>Medical events and accidents</a:t>
            </a:r>
          </a:p>
          <a:p>
            <a:pPr lvl="1"/>
            <a:r>
              <a:rPr lang="en-US" sz="1500" dirty="0">
                <a:latin typeface="Arial" panose="020B0604020202020204" pitchFamily="34" charset="0"/>
                <a:cs typeface="Arial" panose="020B0604020202020204" pitchFamily="34" charset="0"/>
              </a:rPr>
              <a:t>Security should be trained in First aid, CPR and AED</a:t>
            </a:r>
          </a:p>
          <a:p>
            <a:r>
              <a:rPr lang="en-US" sz="1500" b="1" dirty="0">
                <a:latin typeface="Arial" panose="020B0604020202020204" pitchFamily="34" charset="0"/>
                <a:cs typeface="Arial" panose="020B0604020202020204" pitchFamily="34" charset="0"/>
              </a:rPr>
              <a:t>Fires and evacuations</a:t>
            </a:r>
          </a:p>
          <a:p>
            <a:pPr lvl="1"/>
            <a:r>
              <a:rPr lang="en-US" sz="1500" dirty="0">
                <a:latin typeface="Arial" panose="020B0604020202020204" pitchFamily="34" charset="0"/>
                <a:cs typeface="Arial" panose="020B0604020202020204" pitchFamily="34" charset="0"/>
              </a:rPr>
              <a:t>Know how to use extinguishers, other fire suppression and understand the evacuation procedures</a:t>
            </a:r>
          </a:p>
          <a:p>
            <a:r>
              <a:rPr lang="en-US" sz="1500" b="1" dirty="0">
                <a:latin typeface="Arial" panose="020B0604020202020204" pitchFamily="34" charset="0"/>
                <a:cs typeface="Arial" panose="020B0604020202020204" pitchFamily="34" charset="0"/>
              </a:rPr>
              <a:t>Shelter in place and lockdown incidents</a:t>
            </a:r>
          </a:p>
          <a:p>
            <a:pPr lvl="1"/>
            <a:r>
              <a:rPr lang="en-US" sz="1500" dirty="0">
                <a:latin typeface="Arial" panose="020B0604020202020204" pitchFamily="34" charset="0"/>
                <a:cs typeface="Arial" panose="020B0604020202020204" pitchFamily="34" charset="0"/>
              </a:rPr>
              <a:t>Active shooter, lock down, storms and procedures</a:t>
            </a:r>
          </a:p>
          <a:p>
            <a:r>
              <a:rPr lang="en-US" sz="1500" b="1" dirty="0">
                <a:latin typeface="Arial" panose="020B0604020202020204" pitchFamily="34" charset="0"/>
                <a:cs typeface="Arial" panose="020B0604020202020204" pitchFamily="34" charset="0"/>
              </a:rPr>
              <a:t>Bomb threats and suspicious packages</a:t>
            </a:r>
          </a:p>
          <a:p>
            <a:pPr lvl="1"/>
            <a:r>
              <a:rPr lang="en-US" sz="1500" dirty="0">
                <a:latin typeface="Arial" panose="020B0604020202020204" pitchFamily="34" charset="0"/>
                <a:cs typeface="Arial" panose="020B0604020202020204" pitchFamily="34" charset="0"/>
              </a:rPr>
              <a:t>Recognition and response plan</a:t>
            </a:r>
          </a:p>
          <a:p>
            <a:pPr marL="0" indent="0">
              <a:buNone/>
            </a:pPr>
            <a:endParaRPr lang="en-US" sz="15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91416D0-4696-4880-801E-D819C5FB76D2}"/>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9C13DF51-EC20-4AA1-BE8B-FBFD77B0B264}"/>
              </a:ext>
            </a:extLst>
          </p:cNvPr>
          <p:cNvSpPr txBox="1">
            <a:spLocks/>
          </p:cNvSpPr>
          <p:nvPr/>
        </p:nvSpPr>
        <p:spPr>
          <a:xfrm>
            <a:off x="152400" y="34290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dirty="0" smtClean="0"/>
              <a:t>Civil disobedience</a:t>
            </a:r>
          </a:p>
          <a:p>
            <a:pPr lvl="1"/>
            <a:r>
              <a:rPr lang="en-US" sz="1500" dirty="0" smtClean="0"/>
              <a:t>Labor disputes, political unrest, environmental protest, racial tensions and a host or others. </a:t>
            </a:r>
          </a:p>
          <a:p>
            <a:pPr lvl="1"/>
            <a:r>
              <a:rPr lang="en-US" sz="1500" dirty="0" smtClean="0"/>
              <a:t>How to handle threats and plan</a:t>
            </a:r>
          </a:p>
          <a:p>
            <a:pPr lvl="1"/>
            <a:r>
              <a:rPr lang="en-US" sz="1500" dirty="0" smtClean="0"/>
              <a:t>People dislike security personnel because of the perceived controversy.</a:t>
            </a:r>
          </a:p>
          <a:p>
            <a:r>
              <a:rPr lang="en-US" sz="1500" b="1" dirty="0" smtClean="0"/>
              <a:t>Power outages</a:t>
            </a:r>
          </a:p>
          <a:p>
            <a:pPr lvl="1"/>
            <a:r>
              <a:rPr lang="en-US" sz="1500" dirty="0" smtClean="0"/>
              <a:t>Safety issues and how the systems operate</a:t>
            </a:r>
            <a:endParaRPr lang="en-US" sz="1500" dirty="0"/>
          </a:p>
        </p:txBody>
      </p:sp>
      <p:sp>
        <p:nvSpPr>
          <p:cNvPr id="6" name="Content Placeholder 2">
            <a:extLst>
              <a:ext uri="{FF2B5EF4-FFF2-40B4-BE49-F238E27FC236}">
                <a16:creationId xmlns:a16="http://schemas.microsoft.com/office/drawing/2014/main" id="{ACB32A14-FB37-4B68-AFFF-84F4955F358F}"/>
              </a:ext>
            </a:extLst>
          </p:cNvPr>
          <p:cNvSpPr txBox="1">
            <a:spLocks/>
          </p:cNvSpPr>
          <p:nvPr/>
        </p:nvSpPr>
        <p:spPr>
          <a:xfrm>
            <a:off x="152400" y="54102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dirty="0" smtClean="0"/>
              <a:t>Disasters</a:t>
            </a:r>
            <a:r>
              <a:rPr lang="en-US" sz="1500" dirty="0" smtClean="0"/>
              <a:t> </a:t>
            </a:r>
          </a:p>
          <a:p>
            <a:pPr lvl="1"/>
            <a:r>
              <a:rPr lang="en-US" sz="1500" dirty="0" smtClean="0"/>
              <a:t>Know natural and technological disasters and how they may impact your organization</a:t>
            </a:r>
          </a:p>
          <a:p>
            <a:r>
              <a:rPr lang="en-US" sz="1500" b="1" dirty="0" smtClean="0"/>
              <a:t>Terrorist Activities</a:t>
            </a:r>
          </a:p>
          <a:p>
            <a:pPr lvl="1"/>
            <a:r>
              <a:rPr lang="en-US" sz="1500" dirty="0" smtClean="0"/>
              <a:t>Become familiar with terrorism, groups, tactics and the goal for your facilities. </a:t>
            </a:r>
            <a:endParaRPr lang="en-US" sz="1500" dirty="0"/>
          </a:p>
        </p:txBody>
      </p:sp>
    </p:spTree>
    <p:extLst>
      <p:ext uri="{BB962C8B-B14F-4D97-AF65-F5344CB8AC3E}">
        <p14:creationId xmlns:p14="http://schemas.microsoft.com/office/powerpoint/2010/main" val="154211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572A-37FB-4211-B313-5DD93B2A035D}"/>
              </a:ext>
            </a:extLst>
          </p:cNvPr>
          <p:cNvSpPr>
            <a:spLocks noGrp="1"/>
          </p:cNvSpPr>
          <p:nvPr>
            <p:ph type="title"/>
          </p:nvPr>
        </p:nvSpPr>
        <p:spPr>
          <a:xfrm>
            <a:off x="0" y="0"/>
            <a:ext cx="6705600" cy="1320800"/>
          </a:xfrm>
        </p:spPr>
        <p:txBody>
          <a:bodyPr/>
          <a:lstStyle/>
          <a:p>
            <a:r>
              <a:rPr lang="en-US" dirty="0"/>
              <a:t>Planning</a:t>
            </a:r>
          </a:p>
        </p:txBody>
      </p:sp>
      <p:sp>
        <p:nvSpPr>
          <p:cNvPr id="3" name="Content Placeholder 2">
            <a:extLst>
              <a:ext uri="{FF2B5EF4-FFF2-40B4-BE49-F238E27FC236}">
                <a16:creationId xmlns:a16="http://schemas.microsoft.com/office/drawing/2014/main" id="{8C04096D-CEC8-4E8A-939E-B55C2BEF734B}"/>
              </a:ext>
            </a:extLst>
          </p:cNvPr>
          <p:cNvSpPr>
            <a:spLocks noGrp="1"/>
          </p:cNvSpPr>
          <p:nvPr>
            <p:ph idx="1"/>
          </p:nvPr>
        </p:nvSpPr>
        <p:spPr>
          <a:xfrm>
            <a:off x="152400" y="843627"/>
            <a:ext cx="8763000" cy="3880773"/>
          </a:xfrm>
        </p:spPr>
        <p:txBody>
          <a:bodyPr/>
          <a:lstStyle/>
          <a:p>
            <a:r>
              <a:rPr lang="en-US" dirty="0">
                <a:latin typeface="Arial" panose="020B0604020202020204" pitchFamily="34" charset="0"/>
                <a:cs typeface="Arial" panose="020B0604020202020204" pitchFamily="34" charset="0"/>
              </a:rPr>
              <a:t>85% of critical infrastructure is owned by the private sector. </a:t>
            </a:r>
          </a:p>
          <a:p>
            <a:r>
              <a:rPr lang="en-US" dirty="0">
                <a:latin typeface="Arial" panose="020B0604020202020204" pitchFamily="34" charset="0"/>
                <a:cs typeface="Arial" panose="020B0604020202020204" pitchFamily="34" charset="0"/>
              </a:rPr>
              <a:t>An emergency response plans detail specific actions to take in the event of a catastrophic event and outline the steps that should be employed during the ensuing recovery effort.</a:t>
            </a:r>
          </a:p>
          <a:p>
            <a:r>
              <a:rPr lang="en-US" dirty="0">
                <a:latin typeface="Arial" panose="020B0604020202020204" pitchFamily="34" charset="0"/>
                <a:cs typeface="Arial" panose="020B0604020202020204" pitchFamily="34" charset="0"/>
              </a:rPr>
              <a:t>Emergency response plans need to be reviewed on a regular basis.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BEDFFA1-C241-4BD4-83AB-CD405C6C243C}"/>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66444520-8914-4E54-B673-F3C03765BC18}"/>
              </a:ext>
            </a:extLst>
          </p:cNvPr>
          <p:cNvSpPr txBox="1">
            <a:spLocks/>
          </p:cNvSpPr>
          <p:nvPr/>
        </p:nvSpPr>
        <p:spPr>
          <a:xfrm>
            <a:off x="152400" y="2748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No one plan can work for every incident.</a:t>
            </a:r>
          </a:p>
          <a:p>
            <a:r>
              <a:rPr lang="en-US" dirty="0" smtClean="0">
                <a:latin typeface="Arial" panose="020B0604020202020204" pitchFamily="34" charset="0"/>
                <a:cs typeface="Arial" panose="020B0604020202020204" pitchFamily="34" charset="0"/>
              </a:rPr>
              <a:t>The planning process is a key element that enables protection officers to explore viable options that can be employed in the event of a critical incident.</a:t>
            </a:r>
          </a:p>
          <a:p>
            <a:r>
              <a:rPr lang="en-US" dirty="0" smtClean="0">
                <a:latin typeface="Arial" panose="020B0604020202020204" pitchFamily="34" charset="0"/>
                <a:cs typeface="Arial" panose="020B0604020202020204" pitchFamily="34" charset="0"/>
              </a:rPr>
              <a:t>Being prepared for emergencies involves four important components: </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Planning</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Reviewing</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Training</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Testing.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440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E4EB-288A-424A-8036-F6AD8C144188}"/>
              </a:ext>
            </a:extLst>
          </p:cNvPr>
          <p:cNvSpPr>
            <a:spLocks noGrp="1"/>
          </p:cNvSpPr>
          <p:nvPr>
            <p:ph type="title"/>
          </p:nvPr>
        </p:nvSpPr>
        <p:spPr>
          <a:xfrm>
            <a:off x="0" y="0"/>
            <a:ext cx="6347713" cy="1320800"/>
          </a:xfrm>
        </p:spPr>
        <p:txBody>
          <a:bodyPr/>
          <a:lstStyle/>
          <a:p>
            <a:r>
              <a:rPr lang="en-US" dirty="0"/>
              <a:t>Planning</a:t>
            </a:r>
          </a:p>
        </p:txBody>
      </p:sp>
      <p:sp>
        <p:nvSpPr>
          <p:cNvPr id="3" name="Content Placeholder 2">
            <a:extLst>
              <a:ext uri="{FF2B5EF4-FFF2-40B4-BE49-F238E27FC236}">
                <a16:creationId xmlns:a16="http://schemas.microsoft.com/office/drawing/2014/main" id="{9F9AE38D-9B48-4BBF-9B87-3883A73B5D54}"/>
              </a:ext>
            </a:extLst>
          </p:cNvPr>
          <p:cNvSpPr>
            <a:spLocks noGrp="1"/>
          </p:cNvSpPr>
          <p:nvPr>
            <p:ph idx="1"/>
          </p:nvPr>
        </p:nvSpPr>
        <p:spPr>
          <a:xfrm>
            <a:off x="152400" y="762000"/>
            <a:ext cx="8839200" cy="3880773"/>
          </a:xfrm>
        </p:spPr>
        <p:txBody>
          <a:bodyPr>
            <a:normAutofit/>
          </a:bodyPr>
          <a:lstStyle/>
          <a:p>
            <a:r>
              <a:rPr lang="en-US" dirty="0">
                <a:latin typeface="Arial" panose="020B0604020202020204" pitchFamily="34" charset="0"/>
                <a:cs typeface="Arial" panose="020B0604020202020204" pitchFamily="34" charset="0"/>
              </a:rPr>
              <a:t>Elements to consider when forming a planning team involve selecting the right people, equipping and training them, as well as allowing the time to plan, practice, and prepare for the event.</a:t>
            </a:r>
          </a:p>
          <a:p>
            <a:r>
              <a:rPr lang="en-US" dirty="0">
                <a:latin typeface="Arial" panose="020B0604020202020204" pitchFamily="34" charset="0"/>
                <a:cs typeface="Arial" panose="020B0604020202020204" pitchFamily="34" charset="0"/>
              </a:rPr>
              <a:t>There are a number of established standards for emergency planning. One highly regarded standard was developed by the National Fire Protection Association (NFPA).</a:t>
            </a:r>
          </a:p>
        </p:txBody>
      </p:sp>
      <p:sp>
        <p:nvSpPr>
          <p:cNvPr id="4" name="Slide Number Placeholder 3">
            <a:extLst>
              <a:ext uri="{FF2B5EF4-FFF2-40B4-BE49-F238E27FC236}">
                <a16:creationId xmlns:a16="http://schemas.microsoft.com/office/drawing/2014/main" id="{445FBBB6-A161-4633-B837-BD38D076F354}"/>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390179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EEEB-5436-4D21-88C0-E4284AC72409}"/>
              </a:ext>
            </a:extLst>
          </p:cNvPr>
          <p:cNvSpPr>
            <a:spLocks noGrp="1"/>
          </p:cNvSpPr>
          <p:nvPr>
            <p:ph type="title"/>
          </p:nvPr>
        </p:nvSpPr>
        <p:spPr>
          <a:xfrm>
            <a:off x="0" y="0"/>
            <a:ext cx="6347713" cy="1320800"/>
          </a:xfrm>
        </p:spPr>
        <p:txBody>
          <a:bodyPr/>
          <a:lstStyle/>
          <a:p>
            <a:r>
              <a:rPr lang="en-US" dirty="0"/>
              <a:t>NFPA Standard 1600</a:t>
            </a:r>
          </a:p>
        </p:txBody>
      </p:sp>
      <p:sp>
        <p:nvSpPr>
          <p:cNvPr id="3" name="Content Placeholder 2">
            <a:extLst>
              <a:ext uri="{FF2B5EF4-FFF2-40B4-BE49-F238E27FC236}">
                <a16:creationId xmlns:a16="http://schemas.microsoft.com/office/drawing/2014/main" id="{92B14D90-5638-46D5-A524-44B1058C64B7}"/>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 NFPA Standard 1600:  “Recommended Practice for Disaster/ Emergency Management and Business Continuity Programs.”</a:t>
            </a:r>
          </a:p>
          <a:p>
            <a:r>
              <a:rPr lang="en-US" dirty="0">
                <a:latin typeface="Arial" panose="020B0604020202020204" pitchFamily="34" charset="0"/>
                <a:cs typeface="Arial" panose="020B0604020202020204" pitchFamily="34" charset="0"/>
              </a:rPr>
              <a:t>Sets criteria for both developing and evaluating existing emergency management programs, including private sector business programs. </a:t>
            </a:r>
          </a:p>
        </p:txBody>
      </p:sp>
      <p:sp>
        <p:nvSpPr>
          <p:cNvPr id="4" name="Slide Number Placeholder 3">
            <a:extLst>
              <a:ext uri="{FF2B5EF4-FFF2-40B4-BE49-F238E27FC236}">
                <a16:creationId xmlns:a16="http://schemas.microsoft.com/office/drawing/2014/main" id="{2313378B-9A5B-4E99-AA23-45BC3DEE33A2}"/>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3386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196D-639D-4604-9093-380A46F18394}"/>
              </a:ext>
            </a:extLst>
          </p:cNvPr>
          <p:cNvSpPr>
            <a:spLocks noGrp="1"/>
          </p:cNvSpPr>
          <p:nvPr>
            <p:ph type="title"/>
          </p:nvPr>
        </p:nvSpPr>
        <p:spPr>
          <a:xfrm>
            <a:off x="0" y="0"/>
            <a:ext cx="6347713" cy="1320800"/>
          </a:xfrm>
        </p:spPr>
        <p:txBody>
          <a:bodyPr/>
          <a:lstStyle/>
          <a:p>
            <a:r>
              <a:rPr lang="en-US" dirty="0"/>
              <a:t>NFPA Standard 1600</a:t>
            </a:r>
          </a:p>
        </p:txBody>
      </p:sp>
      <p:sp>
        <p:nvSpPr>
          <p:cNvPr id="3" name="Content Placeholder 2">
            <a:extLst>
              <a:ext uri="{FF2B5EF4-FFF2-40B4-BE49-F238E27FC236}">
                <a16:creationId xmlns:a16="http://schemas.microsoft.com/office/drawing/2014/main" id="{B0D434E6-0B41-4560-A938-AF72845F4008}"/>
              </a:ext>
            </a:extLst>
          </p:cNvPr>
          <p:cNvSpPr>
            <a:spLocks noGrp="1"/>
          </p:cNvSpPr>
          <p:nvPr>
            <p:ph idx="1"/>
          </p:nvPr>
        </p:nvSpPr>
        <p:spPr>
          <a:xfrm>
            <a:off x="152400" y="533400"/>
            <a:ext cx="8839200" cy="3880773"/>
          </a:xfrm>
        </p:spPr>
        <p:txBody>
          <a:bodyPr>
            <a:noAutofit/>
          </a:bodyPr>
          <a:lstStyle/>
          <a:p>
            <a:pPr marL="0" indent="0">
              <a:buNone/>
            </a:pPr>
            <a:r>
              <a:rPr lang="en-US" dirty="0">
                <a:latin typeface="Arial" panose="020B0604020202020204" pitchFamily="34" charset="0"/>
                <a:cs typeface="Arial" panose="020B0604020202020204" pitchFamily="34" charset="0"/>
              </a:rPr>
              <a:t>Defines 14 criteria for programs:</a:t>
            </a:r>
          </a:p>
          <a:p>
            <a:pPr marL="914400" lvl="1" indent="-514350">
              <a:buFont typeface="+mj-lt"/>
              <a:buAutoNum type="arabicPeriod"/>
            </a:pPr>
            <a:r>
              <a:rPr lang="en-US" sz="1800" dirty="0">
                <a:latin typeface="Arial" panose="020B0604020202020204" pitchFamily="34" charset="0"/>
                <a:cs typeface="Arial" panose="020B0604020202020204" pitchFamily="34" charset="0"/>
              </a:rPr>
              <a:t>Laws and Authorities </a:t>
            </a:r>
          </a:p>
          <a:p>
            <a:pPr marL="914400" lvl="1" indent="-514350">
              <a:buFont typeface="+mj-lt"/>
              <a:buAutoNum type="arabicPeriod"/>
            </a:pPr>
            <a:r>
              <a:rPr lang="en-US" sz="1800" dirty="0">
                <a:latin typeface="Arial" panose="020B0604020202020204" pitchFamily="34" charset="0"/>
                <a:cs typeface="Arial" panose="020B0604020202020204" pitchFamily="34" charset="0"/>
              </a:rPr>
              <a:t>Resource Management </a:t>
            </a:r>
          </a:p>
          <a:p>
            <a:pPr marL="914400" lvl="1" indent="-514350">
              <a:buFont typeface="+mj-lt"/>
              <a:buAutoNum type="arabicPeriod"/>
            </a:pPr>
            <a:r>
              <a:rPr lang="en-US" sz="1800" dirty="0">
                <a:latin typeface="Arial" panose="020B0604020202020204" pitchFamily="34" charset="0"/>
                <a:cs typeface="Arial" panose="020B0604020202020204" pitchFamily="34" charset="0"/>
              </a:rPr>
              <a:t>Direction, Control, and Coordination </a:t>
            </a:r>
          </a:p>
          <a:p>
            <a:pPr marL="914400" lvl="1" indent="-514350">
              <a:buFont typeface="+mj-lt"/>
              <a:buAutoNum type="arabicPeriod"/>
            </a:pPr>
            <a:r>
              <a:rPr lang="en-US" sz="1800" dirty="0">
                <a:latin typeface="Arial" panose="020B0604020202020204" pitchFamily="34" charset="0"/>
                <a:cs typeface="Arial" panose="020B0604020202020204" pitchFamily="34" charset="0"/>
              </a:rPr>
              <a:t>Communications and Warning </a:t>
            </a:r>
          </a:p>
          <a:p>
            <a:pPr marL="914400" lvl="1" indent="-514350">
              <a:buFont typeface="+mj-lt"/>
              <a:buAutoNum type="arabicPeriod"/>
            </a:pPr>
            <a:r>
              <a:rPr lang="en-US" sz="1800" dirty="0">
                <a:latin typeface="Arial" panose="020B0604020202020204" pitchFamily="34" charset="0"/>
                <a:cs typeface="Arial" panose="020B0604020202020204" pitchFamily="34" charset="0"/>
              </a:rPr>
              <a:t>Operations and Procedures </a:t>
            </a:r>
          </a:p>
          <a:p>
            <a:pPr marL="914400" lvl="1" indent="-514350">
              <a:buFont typeface="+mj-lt"/>
              <a:buAutoNum type="arabicPeriod"/>
            </a:pPr>
            <a:r>
              <a:rPr lang="en-US" sz="1800" dirty="0">
                <a:latin typeface="Arial" panose="020B0604020202020204" pitchFamily="34" charset="0"/>
                <a:cs typeface="Arial" panose="020B0604020202020204" pitchFamily="34" charset="0"/>
              </a:rPr>
              <a:t>Finance and Administration </a:t>
            </a:r>
          </a:p>
          <a:p>
            <a:pPr marL="914400" lvl="1" indent="-514350">
              <a:buFont typeface="+mj-lt"/>
              <a:buAutoNum type="arabicPeriod"/>
            </a:pPr>
            <a:r>
              <a:rPr lang="en-US" sz="1800" dirty="0">
                <a:latin typeface="Arial" panose="020B0604020202020204" pitchFamily="34" charset="0"/>
                <a:cs typeface="Arial" panose="020B0604020202020204" pitchFamily="34" charset="0"/>
              </a:rPr>
              <a:t>Exercises, Evaluations, and Corrective Actions </a:t>
            </a:r>
          </a:p>
          <a:p>
            <a:pPr marL="914400" lvl="1" indent="-514350">
              <a:buFont typeface="+mj-lt"/>
              <a:buAutoNum type="arabicPeriod"/>
            </a:pPr>
            <a:r>
              <a:rPr lang="en-US" sz="1800" dirty="0">
                <a:latin typeface="Arial" panose="020B0604020202020204" pitchFamily="34" charset="0"/>
                <a:cs typeface="Arial" panose="020B0604020202020204" pitchFamily="34" charset="0"/>
              </a:rPr>
              <a:t>Crisis Communications and Public Information </a:t>
            </a:r>
          </a:p>
          <a:p>
            <a:pPr marL="914400" lvl="1" indent="-514350">
              <a:buFont typeface="+mj-lt"/>
              <a:buAutoNum type="arabicPeriod"/>
            </a:pPr>
            <a:r>
              <a:rPr lang="en-US" sz="1800" dirty="0">
                <a:latin typeface="Arial" panose="020B0604020202020204" pitchFamily="34" charset="0"/>
                <a:cs typeface="Arial" panose="020B0604020202020204" pitchFamily="34" charset="0"/>
              </a:rPr>
              <a:t>Hazard Identification, Risk Assessment, and Impact Analysis </a:t>
            </a:r>
          </a:p>
          <a:p>
            <a:pPr marL="914400" lvl="1" indent="-514350">
              <a:buFont typeface="+mj-lt"/>
              <a:buAutoNum type="arabicPeriod"/>
            </a:pPr>
            <a:r>
              <a:rPr lang="en-US" sz="1800" dirty="0">
                <a:latin typeface="Arial" panose="020B0604020202020204" pitchFamily="34" charset="0"/>
                <a:cs typeface="Arial" panose="020B0604020202020204" pitchFamily="34" charset="0"/>
              </a:rPr>
              <a:t> Hazard Mitigation </a:t>
            </a:r>
          </a:p>
          <a:p>
            <a:pPr marL="914400" lvl="1" indent="-514350">
              <a:buFont typeface="+mj-lt"/>
              <a:buAutoNum type="arabicPeriod"/>
            </a:pPr>
            <a:r>
              <a:rPr lang="en-US" sz="1800" dirty="0">
                <a:latin typeface="Arial" panose="020B0604020202020204" pitchFamily="34" charset="0"/>
                <a:cs typeface="Arial" panose="020B0604020202020204" pitchFamily="34" charset="0"/>
              </a:rPr>
              <a:t>Mutual Aid </a:t>
            </a:r>
          </a:p>
          <a:p>
            <a:pPr marL="914400" lvl="1" indent="-514350">
              <a:buFont typeface="+mj-lt"/>
              <a:buAutoNum type="arabicPeriod"/>
            </a:pPr>
            <a:r>
              <a:rPr lang="en-US" sz="1800" dirty="0">
                <a:latin typeface="Arial" panose="020B0604020202020204" pitchFamily="34" charset="0"/>
                <a:cs typeface="Arial" panose="020B0604020202020204" pitchFamily="34" charset="0"/>
              </a:rPr>
              <a:t>Planning </a:t>
            </a:r>
          </a:p>
          <a:p>
            <a:pPr marL="914400" lvl="1" indent="-514350">
              <a:buFont typeface="+mj-lt"/>
              <a:buAutoNum type="arabicPeriod"/>
            </a:pPr>
            <a:r>
              <a:rPr lang="en-US" sz="1800" dirty="0">
                <a:latin typeface="Arial" panose="020B0604020202020204" pitchFamily="34" charset="0"/>
                <a:cs typeface="Arial" panose="020B0604020202020204" pitchFamily="34" charset="0"/>
              </a:rPr>
              <a:t>Training </a:t>
            </a:r>
          </a:p>
          <a:p>
            <a:pPr marL="914400" lvl="1" indent="-514350">
              <a:buFont typeface="+mj-lt"/>
              <a:buAutoNum type="arabicPeriod"/>
            </a:pPr>
            <a:r>
              <a:rPr lang="en-US" sz="1800" dirty="0">
                <a:latin typeface="Arial" panose="020B0604020202020204" pitchFamily="34" charset="0"/>
                <a:cs typeface="Arial" panose="020B0604020202020204" pitchFamily="34" charset="0"/>
              </a:rPr>
              <a:t>Logistics and Facilities </a:t>
            </a:r>
          </a:p>
        </p:txBody>
      </p:sp>
      <p:sp>
        <p:nvSpPr>
          <p:cNvPr id="4" name="Slide Number Placeholder 3">
            <a:extLst>
              <a:ext uri="{FF2B5EF4-FFF2-40B4-BE49-F238E27FC236}">
                <a16:creationId xmlns:a16="http://schemas.microsoft.com/office/drawing/2014/main" id="{E6724005-1BD3-48E6-BCB2-0754D6FEC998}"/>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374376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61FF-9FDD-4ADC-B7E1-14A500F998B8}"/>
              </a:ext>
            </a:extLst>
          </p:cNvPr>
          <p:cNvSpPr>
            <a:spLocks noGrp="1"/>
          </p:cNvSpPr>
          <p:nvPr>
            <p:ph type="title"/>
          </p:nvPr>
        </p:nvSpPr>
        <p:spPr>
          <a:xfrm>
            <a:off x="0" y="0"/>
            <a:ext cx="6347713" cy="1320800"/>
          </a:xfrm>
        </p:spPr>
        <p:txBody>
          <a:bodyPr/>
          <a:lstStyle/>
          <a:p>
            <a:r>
              <a:rPr lang="en-US" dirty="0"/>
              <a:t>Vulnerability Analysis</a:t>
            </a:r>
          </a:p>
        </p:txBody>
      </p:sp>
      <p:sp>
        <p:nvSpPr>
          <p:cNvPr id="3" name="Content Placeholder 2">
            <a:extLst>
              <a:ext uri="{FF2B5EF4-FFF2-40B4-BE49-F238E27FC236}">
                <a16:creationId xmlns:a16="http://schemas.microsoft.com/office/drawing/2014/main" id="{DF603B1F-CDC0-411F-89D4-CDA4E461ECAE}"/>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Hazard identification, risk assessment, and impact analysis are important steps in the planning process, since many of the key decisions made relative to the emergency plan are based on this information. </a:t>
            </a:r>
          </a:p>
          <a:p>
            <a:r>
              <a:rPr lang="en-US" dirty="0">
                <a:latin typeface="Arial" panose="020B0604020202020204" pitchFamily="34" charset="0"/>
                <a:cs typeface="Arial" panose="020B0604020202020204" pitchFamily="34" charset="0"/>
              </a:rPr>
              <a:t>Can be accomplished by using a simple numerical rating system (scale of 1–5, with 1 as the lowest and 5 as highest) to list potential emergencies (such as fire, flood, terrorist attack, etc.),estimate the probability of each emergency occurring, assess the potential human impact (death and injury), property impact (losses and damages), potential business impact (loss of market share), and, finally, the strength of the internal and external resources that may be available(1beingweak resources and 5 indicating strong resources).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797BE9C-9E22-4856-98DB-BC705DF2B111}"/>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89729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9EB-C71E-4A1A-A587-F7C5B7843F8A}"/>
              </a:ext>
            </a:extLst>
          </p:cNvPr>
          <p:cNvSpPr>
            <a:spLocks noGrp="1"/>
          </p:cNvSpPr>
          <p:nvPr>
            <p:ph type="title"/>
          </p:nvPr>
        </p:nvSpPr>
        <p:spPr>
          <a:xfrm>
            <a:off x="0" y="0"/>
            <a:ext cx="7239001" cy="1320800"/>
          </a:xfrm>
        </p:spPr>
        <p:txBody>
          <a:bodyPr/>
          <a:lstStyle/>
          <a:p>
            <a:r>
              <a:rPr lang="en-US" dirty="0"/>
              <a:t>Incident Command System (ICS)</a:t>
            </a:r>
          </a:p>
        </p:txBody>
      </p:sp>
      <p:sp>
        <p:nvSpPr>
          <p:cNvPr id="3" name="Content Placeholder 2">
            <a:extLst>
              <a:ext uri="{FF2B5EF4-FFF2-40B4-BE49-F238E27FC236}">
                <a16:creationId xmlns:a16="http://schemas.microsoft.com/office/drawing/2014/main" id="{AF52AC5E-A4DF-49D6-9190-9CFC3CB7D981}"/>
              </a:ext>
            </a:extLst>
          </p:cNvPr>
          <p:cNvSpPr>
            <a:spLocks noGrp="1"/>
          </p:cNvSpPr>
          <p:nvPr>
            <p:ph idx="1"/>
          </p:nvPr>
        </p:nvSpPr>
        <p:spPr>
          <a:xfrm>
            <a:off x="76200" y="609600"/>
            <a:ext cx="8915400" cy="3880773"/>
          </a:xfrm>
        </p:spPr>
        <p:txBody>
          <a:bodyPr>
            <a:noAutofit/>
          </a:bodyPr>
          <a:lstStyle/>
          <a:p>
            <a:r>
              <a:rPr lang="en-US" dirty="0">
                <a:latin typeface="Arial" panose="020B0604020202020204" pitchFamily="34" charset="0"/>
                <a:cs typeface="Arial" panose="020B0604020202020204" pitchFamily="34" charset="0"/>
              </a:rPr>
              <a:t>Incident Command is a concept that has been reinforced by the Federal Emergency Management Agency utilizing the National Incident Management System (NIMS) as revised in 2017. </a:t>
            </a:r>
          </a:p>
          <a:p>
            <a:r>
              <a:rPr lang="en-US" dirty="0">
                <a:latin typeface="Arial" panose="020B0604020202020204" pitchFamily="34" charset="0"/>
                <a:cs typeface="Arial" panose="020B0604020202020204" pitchFamily="34" charset="0"/>
              </a:rPr>
              <a:t>The Incident Command System (ICS) was developed in the early 1970s after a series of major wildfires in southern California.</a:t>
            </a:r>
          </a:p>
          <a:p>
            <a:r>
              <a:rPr lang="en-US" dirty="0">
                <a:latin typeface="Arial" panose="020B0604020202020204" pitchFamily="34" charset="0"/>
                <a:cs typeface="Arial" panose="020B0604020202020204" pitchFamily="34" charset="0"/>
              </a:rPr>
              <a:t>ICS established an on-scene management system that would help responding agencies work together using a coordinated and systematic approach that can be used for all types of incidents regardless of size.</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CD65AF4-8E2C-4A41-AE1F-D816A4CA9B58}"/>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168695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882</TotalTime>
  <Words>1972</Words>
  <Application>Microsoft Office PowerPoint</Application>
  <PresentationFormat>On-screen Show (4:3)</PresentationFormat>
  <Paragraphs>182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PowerPoint Presentation</vt:lpstr>
      <vt:lpstr>Purpose</vt:lpstr>
      <vt:lpstr>Types of Potential Emergencies</vt:lpstr>
      <vt:lpstr>Planning</vt:lpstr>
      <vt:lpstr>Planning</vt:lpstr>
      <vt:lpstr>NFPA Standard 1600</vt:lpstr>
      <vt:lpstr>NFPA Standard 1600</vt:lpstr>
      <vt:lpstr>Vulnerability Analysis</vt:lpstr>
      <vt:lpstr>Incident Command System (ICS)</vt:lpstr>
      <vt:lpstr>Incident Command System (ICS)</vt:lpstr>
      <vt:lpstr>Incident Command System (ICS)</vt:lpstr>
      <vt:lpstr>National Incident Management System (NIMS)</vt:lpstr>
      <vt:lpstr>Media Relations</vt:lpstr>
      <vt:lpstr>Developing the Emergency Response Plan (ERP)</vt:lpstr>
      <vt:lpstr>Reviewing/Integrating the ERP</vt:lpstr>
      <vt:lpstr>Training and Testing</vt:lpstr>
      <vt:lpstr>Training and Testing</vt:lpstr>
      <vt:lpstr>Training Activity Types</vt:lpstr>
      <vt:lpstr>Training and Testing</vt:lpstr>
      <vt:lpstr>Evaluating the ERP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96</cp:revision>
  <dcterms:created xsi:type="dcterms:W3CDTF">2015-01-28T20:48:59Z</dcterms:created>
  <dcterms:modified xsi:type="dcterms:W3CDTF">2023-03-13T13:37:39Z</dcterms:modified>
</cp:coreProperties>
</file>