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307" r:id="rId2"/>
    <p:sldId id="335" r:id="rId3"/>
    <p:sldId id="370" r:id="rId4"/>
    <p:sldId id="371" r:id="rId5"/>
    <p:sldId id="373" r:id="rId6"/>
    <p:sldId id="376" r:id="rId7"/>
    <p:sldId id="378" r:id="rId8"/>
    <p:sldId id="379" r:id="rId9"/>
    <p:sldId id="381" r:id="rId10"/>
    <p:sldId id="383"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690"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2115560-1F13-412E-A872-079353080BBF}" type="datetimeFigureOut">
              <a:rPr lang="en-US" smtClean="0"/>
              <a:t>13-Mar-23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963AFC5-57AC-42FF-BD64-E136CA881BC1}" type="slidenum">
              <a:rPr lang="en-US" smtClean="0"/>
              <a:t>‹#›</a:t>
            </a:fld>
            <a:endParaRPr lang="en-US"/>
          </a:p>
        </p:txBody>
      </p:sp>
    </p:spTree>
    <p:extLst>
      <p:ext uri="{BB962C8B-B14F-4D97-AF65-F5344CB8AC3E}">
        <p14:creationId xmlns:p14="http://schemas.microsoft.com/office/powerpoint/2010/main" val="31391866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9ABEB1F-190A-4C1F-9034-8E3B0287E54D}" type="datetime1">
              <a:rPr lang="en-US" smtClean="0"/>
              <a:t>13-Mar-23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5AEB79-F3DA-4CAA-BA25-7EA8AB9A9E1E}" type="slidenum">
              <a:rPr lang="en-US" smtClean="0"/>
              <a:pPr/>
              <a:t>‹#›</a:t>
            </a:fld>
            <a:endParaRPr lang="en-US" dirty="0"/>
          </a:p>
        </p:txBody>
      </p:sp>
    </p:spTree>
    <p:extLst>
      <p:ext uri="{BB962C8B-B14F-4D97-AF65-F5344CB8AC3E}">
        <p14:creationId xmlns:p14="http://schemas.microsoft.com/office/powerpoint/2010/main" val="29038102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7AADA97-1369-4E8B-B306-3616EC5398E0}" type="datetime1">
              <a:rPr lang="en-US" smtClean="0"/>
              <a:t>13-Mar-23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5AEB79-F3DA-4CAA-BA25-7EA8AB9A9E1E}" type="slidenum">
              <a:rPr lang="en-US" smtClean="0"/>
              <a:pPr/>
              <a:t>‹#›</a:t>
            </a:fld>
            <a:endParaRPr lang="en-US"/>
          </a:p>
        </p:txBody>
      </p:sp>
    </p:spTree>
    <p:extLst>
      <p:ext uri="{BB962C8B-B14F-4D97-AF65-F5344CB8AC3E}">
        <p14:creationId xmlns:p14="http://schemas.microsoft.com/office/powerpoint/2010/main" val="2437853293"/>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7AADA97-1369-4E8B-B306-3616EC5398E0}" type="datetime1">
              <a:rPr lang="en-US" smtClean="0"/>
              <a:t>13-Mar-23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5AEB79-F3DA-4CAA-BA25-7EA8AB9A9E1E}" type="slidenum">
              <a:rPr lang="en-US" smtClean="0"/>
              <a:pPr/>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69996355"/>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7AADA97-1369-4E8B-B306-3616EC5398E0}" type="datetime1">
              <a:rPr lang="en-US" smtClean="0"/>
              <a:t>13-Mar-23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5AEB79-F3DA-4CAA-BA25-7EA8AB9A9E1E}" type="slidenum">
              <a:rPr lang="en-US" smtClean="0"/>
              <a:pPr/>
              <a:t>‹#›</a:t>
            </a:fld>
            <a:endParaRPr lang="en-US"/>
          </a:p>
        </p:txBody>
      </p:sp>
    </p:spTree>
    <p:extLst>
      <p:ext uri="{BB962C8B-B14F-4D97-AF65-F5344CB8AC3E}">
        <p14:creationId xmlns:p14="http://schemas.microsoft.com/office/powerpoint/2010/main" val="1036035260"/>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7AADA97-1369-4E8B-B306-3616EC5398E0}" type="datetime1">
              <a:rPr lang="en-US" smtClean="0"/>
              <a:t>13-Mar-23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5AEB79-F3DA-4CAA-BA25-7EA8AB9A9E1E}" type="slidenum">
              <a:rPr lang="en-US" smtClean="0"/>
              <a:pPr/>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680688820"/>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7AADA97-1369-4E8B-B306-3616EC5398E0}" type="datetime1">
              <a:rPr lang="en-US" smtClean="0"/>
              <a:t>13-Mar-23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5AEB79-F3DA-4CAA-BA25-7EA8AB9A9E1E}" type="slidenum">
              <a:rPr lang="en-US" smtClean="0"/>
              <a:pPr/>
              <a:t>‹#›</a:t>
            </a:fld>
            <a:endParaRPr lang="en-US"/>
          </a:p>
        </p:txBody>
      </p:sp>
    </p:spTree>
    <p:extLst>
      <p:ext uri="{BB962C8B-B14F-4D97-AF65-F5344CB8AC3E}">
        <p14:creationId xmlns:p14="http://schemas.microsoft.com/office/powerpoint/2010/main" val="3208647626"/>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A2F9E8E-6378-414C-B41E-43443D3F998A}" type="datetime1">
              <a:rPr lang="en-US" smtClean="0"/>
              <a:t>13-Mar-23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5AEB79-F3DA-4CAA-BA25-7EA8AB9A9E1E}" type="slidenum">
              <a:rPr lang="en-US" smtClean="0"/>
              <a:t>‹#›</a:t>
            </a:fld>
            <a:endParaRPr lang="en-US"/>
          </a:p>
        </p:txBody>
      </p:sp>
    </p:spTree>
    <p:extLst>
      <p:ext uri="{BB962C8B-B14F-4D97-AF65-F5344CB8AC3E}">
        <p14:creationId xmlns:p14="http://schemas.microsoft.com/office/powerpoint/2010/main" val="32352948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A31904-286D-4C1F-B145-9EFF62CFC425}" type="datetime1">
              <a:rPr lang="en-US" smtClean="0"/>
              <a:t>13-Mar-23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5AEB79-F3DA-4CAA-BA25-7EA8AB9A9E1E}" type="slidenum">
              <a:rPr lang="en-US" smtClean="0"/>
              <a:t>‹#›</a:t>
            </a:fld>
            <a:endParaRPr lang="en-US"/>
          </a:p>
        </p:txBody>
      </p:sp>
    </p:spTree>
    <p:extLst>
      <p:ext uri="{BB962C8B-B14F-4D97-AF65-F5344CB8AC3E}">
        <p14:creationId xmlns:p14="http://schemas.microsoft.com/office/powerpoint/2010/main" val="22741654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943CD77-307E-4BAA-8582-6EFF21C42F93}" type="datetime1">
              <a:rPr lang="en-US" smtClean="0"/>
              <a:t>13-Mar-23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5AEB79-F3DA-4CAA-BA25-7EA8AB9A9E1E}" type="slidenum">
              <a:rPr lang="en-US" smtClean="0"/>
              <a:t>‹#›</a:t>
            </a:fld>
            <a:endParaRPr lang="en-US"/>
          </a:p>
        </p:txBody>
      </p:sp>
      <p:pic>
        <p:nvPicPr>
          <p:cNvPr id="7" name="Picture 2" descr="C:\Users\sum2027565\Desktop\Sumy\Course Templates\Customer Service\template.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138" y="0"/>
            <a:ext cx="9144000" cy="68580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38539153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D913EA2-8403-40AE-BEE7-2998F1003E5A}" type="datetime1">
              <a:rPr lang="en-US" smtClean="0"/>
              <a:t>13-Mar-23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5AEB79-F3DA-4CAA-BA25-7EA8AB9A9E1E}" type="slidenum">
              <a:rPr lang="en-US" smtClean="0"/>
              <a:t>‹#›</a:t>
            </a:fld>
            <a:endParaRPr lang="en-US"/>
          </a:p>
        </p:txBody>
      </p:sp>
      <p:pic>
        <p:nvPicPr>
          <p:cNvPr id="7" name="Picture 3" descr="C:\Users\sum2027565\Desktop\Sumy\Course Templates\Customer Service\cover page.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29198"/>
            <a:ext cx="9144000" cy="68580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42772784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D7D28D2-A45E-4C14-BE54-6659343038A7}" type="datetime1">
              <a:rPr lang="en-US" smtClean="0"/>
              <a:t>13-Mar-23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5AEB79-F3DA-4CAA-BA25-7EA8AB9A9E1E}" type="slidenum">
              <a:rPr lang="en-US" smtClean="0"/>
              <a:t>‹#›</a:t>
            </a:fld>
            <a:endParaRPr lang="en-US"/>
          </a:p>
        </p:txBody>
      </p:sp>
    </p:spTree>
    <p:extLst>
      <p:ext uri="{BB962C8B-B14F-4D97-AF65-F5344CB8AC3E}">
        <p14:creationId xmlns:p14="http://schemas.microsoft.com/office/powerpoint/2010/main" val="12914035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B879BCD-448E-4628-8F7A-C46C82622512}" type="datetime1">
              <a:rPr lang="en-US" smtClean="0"/>
              <a:t>13-Mar-23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5AEB79-F3DA-4CAA-BA25-7EA8AB9A9E1E}" type="slidenum">
              <a:rPr lang="en-US" smtClean="0"/>
              <a:t>‹#›</a:t>
            </a:fld>
            <a:endParaRPr lang="en-US"/>
          </a:p>
        </p:txBody>
      </p:sp>
    </p:spTree>
    <p:extLst>
      <p:ext uri="{BB962C8B-B14F-4D97-AF65-F5344CB8AC3E}">
        <p14:creationId xmlns:p14="http://schemas.microsoft.com/office/powerpoint/2010/main" val="4098454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602CD04-C564-4415-AA89-C62C659B9D03}" type="datetime1">
              <a:rPr lang="en-US" smtClean="0"/>
              <a:t>13-Mar-23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5AEB79-F3DA-4CAA-BA25-7EA8AB9A9E1E}" type="slidenum">
              <a:rPr lang="en-US" smtClean="0"/>
              <a:t>‹#›</a:t>
            </a:fld>
            <a:endParaRPr lang="en-US"/>
          </a:p>
        </p:txBody>
      </p:sp>
      <p:pic>
        <p:nvPicPr>
          <p:cNvPr id="6" name="Picture 2" descr="C:\Users\sum2027565\Desktop\Sumy\Course Templates\Customer Service\template.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138" y="0"/>
            <a:ext cx="9144000" cy="6858000"/>
          </a:xfrm>
          <a:prstGeom prst="rect">
            <a:avLst/>
          </a:prstGeom>
          <a:noFill/>
          <a:extLst>
            <a:ext uri="{909E8E84-426E-40dd-AFC4-6F175D3DCCD1}">
              <a14:hiddenFill xmlns:a14="http://schemas.microsoft.com/office/drawing/2010/main" xmlns="">
                <a:solidFill>
                  <a:srgbClr val="FFFFFF"/>
                </a:solidFill>
              </a14:hiddenFill>
            </a:ext>
          </a:extLst>
        </p:spPr>
      </p:pic>
      <p:sp>
        <p:nvSpPr>
          <p:cNvPr id="7" name="TextBox 6"/>
          <p:cNvSpPr txBox="1"/>
          <p:nvPr userDrawn="1"/>
        </p:nvSpPr>
        <p:spPr>
          <a:xfrm>
            <a:off x="180048" y="304800"/>
            <a:ext cx="4572000" cy="523220"/>
          </a:xfrm>
          <a:prstGeom prst="rect">
            <a:avLst/>
          </a:prstGeom>
          <a:noFill/>
        </p:spPr>
        <p:txBody>
          <a:bodyPr wrap="square" rtlCol="0">
            <a:spAutoFit/>
          </a:bodyPr>
          <a:lstStyle/>
          <a:p>
            <a:endParaRPr lang="en-US" sz="2800" dirty="0"/>
          </a:p>
        </p:txBody>
      </p:sp>
    </p:spTree>
    <p:extLst>
      <p:ext uri="{BB962C8B-B14F-4D97-AF65-F5344CB8AC3E}">
        <p14:creationId xmlns:p14="http://schemas.microsoft.com/office/powerpoint/2010/main" val="3048343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A0AF1D-E47E-4F8E-9F75-C71085D8525F}" type="datetime1">
              <a:rPr lang="en-US" smtClean="0"/>
              <a:t>13-Mar-23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5AEB79-F3DA-4CAA-BA25-7EA8AB9A9E1E}" type="slidenum">
              <a:rPr lang="en-US" smtClean="0"/>
              <a:t>‹#›</a:t>
            </a:fld>
            <a:endParaRPr lang="en-US"/>
          </a:p>
        </p:txBody>
      </p:sp>
    </p:spTree>
    <p:extLst>
      <p:ext uri="{BB962C8B-B14F-4D97-AF65-F5344CB8AC3E}">
        <p14:creationId xmlns:p14="http://schemas.microsoft.com/office/powerpoint/2010/main" val="26702925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F9EED8F4-3357-42BD-82CB-0743D70581B2}" type="datetime1">
              <a:rPr lang="en-US" smtClean="0"/>
              <a:t>13-Mar-23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5AEB79-F3DA-4CAA-BA25-7EA8AB9A9E1E}" type="slidenum">
              <a:rPr lang="en-US" smtClean="0"/>
              <a:t>‹#›</a:t>
            </a:fld>
            <a:endParaRPr lang="en-US"/>
          </a:p>
        </p:txBody>
      </p:sp>
    </p:spTree>
    <p:extLst>
      <p:ext uri="{BB962C8B-B14F-4D97-AF65-F5344CB8AC3E}">
        <p14:creationId xmlns:p14="http://schemas.microsoft.com/office/powerpoint/2010/main" val="24284736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6E94066E-0D5B-451A-803F-8F043E295A7B}" type="datetime1">
              <a:rPr lang="en-US" smtClean="0"/>
              <a:t>13-Mar-23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5AEB79-F3DA-4CAA-BA25-7EA8AB9A9E1E}" type="slidenum">
              <a:rPr lang="en-US" smtClean="0"/>
              <a:t>‹#›</a:t>
            </a:fld>
            <a:endParaRPr lang="en-US"/>
          </a:p>
        </p:txBody>
      </p:sp>
    </p:spTree>
    <p:extLst>
      <p:ext uri="{BB962C8B-B14F-4D97-AF65-F5344CB8AC3E}">
        <p14:creationId xmlns:p14="http://schemas.microsoft.com/office/powerpoint/2010/main" val="18461073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7AADA97-1369-4E8B-B306-3616EC5398E0}" type="datetime1">
              <a:rPr lang="en-US" smtClean="0"/>
              <a:t>13-Mar-23</a:t>
            </a:fld>
            <a:endParaRPr lang="en-U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BD5AEB79-F3DA-4CAA-BA25-7EA8AB9A9E1E}" type="slidenum">
              <a:rPr lang="en-US" smtClean="0"/>
              <a:pPr/>
              <a:t>‹#›</a:t>
            </a:fld>
            <a:endParaRPr lang="en-US"/>
          </a:p>
        </p:txBody>
      </p:sp>
    </p:spTree>
    <p:extLst>
      <p:ext uri="{BB962C8B-B14F-4D97-AF65-F5344CB8AC3E}">
        <p14:creationId xmlns:p14="http://schemas.microsoft.com/office/powerpoint/2010/main" val="7474166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743200" y="5791200"/>
            <a:ext cx="6400800" cy="1223325"/>
          </a:xfrm>
        </p:spPr>
        <p:txBody>
          <a:bodyPr>
            <a:normAutofit/>
          </a:bodyPr>
          <a:lstStyle/>
          <a:p>
            <a:r>
              <a:rPr lang="en-US" sz="2800" dirty="0"/>
              <a:t>Chapter </a:t>
            </a:r>
            <a:r>
              <a:rPr lang="en-US" sz="2800" dirty="0" smtClean="0"/>
              <a:t>34- IFPO - CPO</a:t>
            </a:r>
            <a:endParaRPr lang="en-US" sz="2800" dirty="0"/>
          </a:p>
          <a:p>
            <a:r>
              <a:rPr lang="en-US" sz="2800" dirty="0"/>
              <a:t>Security Awareness</a:t>
            </a:r>
          </a:p>
        </p:txBody>
      </p:sp>
      <p:sp>
        <p:nvSpPr>
          <p:cNvPr id="5" name="Slide Number Placeholder 4"/>
          <p:cNvSpPr>
            <a:spLocks noGrp="1"/>
          </p:cNvSpPr>
          <p:nvPr>
            <p:ph type="sldNum" sz="quarter" idx="12"/>
          </p:nvPr>
        </p:nvSpPr>
        <p:spPr/>
        <p:txBody>
          <a:bodyPr/>
          <a:lstStyle/>
          <a:p>
            <a:fld id="{BD5AEB79-F3DA-4CAA-BA25-7EA8AB9A9E1E}" type="slidenum">
              <a:rPr lang="en-US" smtClean="0"/>
              <a:t>1</a:t>
            </a:fld>
            <a:endParaRPr lang="en-US"/>
          </a:p>
        </p:txBody>
      </p:sp>
    </p:spTree>
    <p:extLst>
      <p:ext uri="{BB962C8B-B14F-4D97-AF65-F5344CB8AC3E}">
        <p14:creationId xmlns:p14="http://schemas.microsoft.com/office/powerpoint/2010/main" val="3007455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01800-C456-4D69-A023-F6D9D046E137}"/>
              </a:ext>
            </a:extLst>
          </p:cNvPr>
          <p:cNvSpPr>
            <a:spLocks noGrp="1"/>
          </p:cNvSpPr>
          <p:nvPr>
            <p:ph type="title"/>
          </p:nvPr>
        </p:nvSpPr>
        <p:spPr>
          <a:xfrm>
            <a:off x="0" y="0"/>
            <a:ext cx="6347713" cy="1320800"/>
          </a:xfrm>
        </p:spPr>
        <p:txBody>
          <a:bodyPr/>
          <a:lstStyle/>
          <a:p>
            <a:r>
              <a:rPr lang="en-US" dirty="0"/>
              <a:t>Communication</a:t>
            </a:r>
          </a:p>
        </p:txBody>
      </p:sp>
      <p:sp>
        <p:nvSpPr>
          <p:cNvPr id="3" name="Content Placeholder 2">
            <a:extLst>
              <a:ext uri="{FF2B5EF4-FFF2-40B4-BE49-F238E27FC236}">
                <a16:creationId xmlns:a16="http://schemas.microsoft.com/office/drawing/2014/main" id="{6FF923F3-C079-4E17-B33E-6F9758890368}"/>
              </a:ext>
            </a:extLst>
          </p:cNvPr>
          <p:cNvSpPr>
            <a:spLocks noGrp="1"/>
          </p:cNvSpPr>
          <p:nvPr>
            <p:ph idx="1"/>
          </p:nvPr>
        </p:nvSpPr>
        <p:spPr>
          <a:xfrm>
            <a:off x="152400" y="685800"/>
            <a:ext cx="8763000" cy="3880773"/>
          </a:xfrm>
        </p:spPr>
        <p:txBody>
          <a:bodyPr>
            <a:normAutofit/>
          </a:bodyPr>
          <a:lstStyle/>
          <a:p>
            <a:r>
              <a:rPr lang="en-US" b="1" dirty="0">
                <a:latin typeface="Arial" panose="020B0604020202020204" pitchFamily="34" charset="0"/>
                <a:cs typeface="Arial" panose="020B0604020202020204" pitchFamily="34" charset="0"/>
              </a:rPr>
              <a:t>Written-horizontal</a:t>
            </a:r>
            <a:r>
              <a:rPr lang="en-US" dirty="0">
                <a:latin typeface="Arial" panose="020B0604020202020204" pitchFamily="34" charset="0"/>
                <a:cs typeface="Arial" panose="020B0604020202020204" pitchFamily="34" charset="0"/>
              </a:rPr>
              <a:t>:  Written information going from peer-to-peer.  Example: The Director of Security writes to the Director of Human Resources concerning a new standard for hiring Security personnel. </a:t>
            </a:r>
          </a:p>
          <a:p>
            <a:r>
              <a:rPr lang="en-US" b="1" dirty="0">
                <a:latin typeface="Arial" panose="020B0604020202020204" pitchFamily="34" charset="0"/>
                <a:cs typeface="Arial" panose="020B0604020202020204" pitchFamily="34" charset="0"/>
              </a:rPr>
              <a:t>Verbal-horizontal:  </a:t>
            </a:r>
            <a:r>
              <a:rPr lang="en-US" dirty="0">
                <a:latin typeface="Arial" panose="020B0604020202020204" pitchFamily="34" charset="0"/>
                <a:cs typeface="Arial" panose="020B0604020202020204" pitchFamily="34" charset="0"/>
              </a:rPr>
              <a:t>Information from meeting sessions both intradepartmental(security department only) and interdepartmental (other departments within the organization).</a:t>
            </a: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FB1F183B-A447-483A-9435-DC29E9D23AA6}"/>
              </a:ext>
            </a:extLst>
          </p:cNvPr>
          <p:cNvSpPr>
            <a:spLocks noGrp="1"/>
          </p:cNvSpPr>
          <p:nvPr>
            <p:ph type="sldNum" sz="quarter" idx="12"/>
          </p:nvPr>
        </p:nvSpPr>
        <p:spPr/>
        <p:txBody>
          <a:bodyPr/>
          <a:lstStyle/>
          <a:p>
            <a:fld id="{BD5AEB79-F3DA-4CAA-BA25-7EA8AB9A9E1E}" type="slidenum">
              <a:rPr lang="en-US" smtClean="0"/>
              <a:t>10</a:t>
            </a:fld>
            <a:endParaRPr lang="en-US"/>
          </a:p>
        </p:txBody>
      </p:sp>
      <p:sp>
        <p:nvSpPr>
          <p:cNvPr id="5" name="Content Placeholder 2">
            <a:extLst>
              <a:ext uri="{FF2B5EF4-FFF2-40B4-BE49-F238E27FC236}">
                <a16:creationId xmlns:a16="http://schemas.microsoft.com/office/drawing/2014/main" id="{BB303174-1EE6-4831-B5D6-B394F5E00E48}"/>
              </a:ext>
            </a:extLst>
          </p:cNvPr>
          <p:cNvSpPr txBox="1">
            <a:spLocks/>
          </p:cNvSpPr>
          <p:nvPr/>
        </p:nvSpPr>
        <p:spPr>
          <a:xfrm>
            <a:off x="96962" y="2626186"/>
            <a:ext cx="8818438"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smtClean="0">
                <a:latin typeface="Arial" panose="020B0604020202020204" pitchFamily="34" charset="0"/>
                <a:cs typeface="Arial" panose="020B0604020202020204" pitchFamily="34" charset="0"/>
              </a:rPr>
              <a:t>A critical component of this open climate in communication is the need for action based on the information developed by these methods and strategies. </a:t>
            </a:r>
          </a:p>
          <a:p>
            <a:r>
              <a:rPr lang="en-US" dirty="0" smtClean="0">
                <a:latin typeface="Arial" panose="020B0604020202020204" pitchFamily="34" charset="0"/>
                <a:cs typeface="Arial" panose="020B0604020202020204" pitchFamily="34" charset="0"/>
              </a:rPr>
              <a:t>Action by management on the information from these methods of communication will signal that the organization is listening and responding to the concerns of the staff, encouraging future communication.</a:t>
            </a: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945634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31C3E-E1F6-4558-886D-A829280DAB21}"/>
              </a:ext>
            </a:extLst>
          </p:cNvPr>
          <p:cNvSpPr>
            <a:spLocks noGrp="1"/>
          </p:cNvSpPr>
          <p:nvPr>
            <p:ph type="title"/>
          </p:nvPr>
        </p:nvSpPr>
        <p:spPr>
          <a:xfrm>
            <a:off x="0" y="0"/>
            <a:ext cx="6347713" cy="1320800"/>
          </a:xfrm>
        </p:spPr>
        <p:txBody>
          <a:bodyPr/>
          <a:lstStyle/>
          <a:p>
            <a:r>
              <a:rPr lang="en-US" dirty="0"/>
              <a:t>Purpose</a:t>
            </a:r>
          </a:p>
        </p:txBody>
      </p:sp>
      <p:sp>
        <p:nvSpPr>
          <p:cNvPr id="3" name="Content Placeholder 2">
            <a:extLst>
              <a:ext uri="{FF2B5EF4-FFF2-40B4-BE49-F238E27FC236}">
                <a16:creationId xmlns:a16="http://schemas.microsoft.com/office/drawing/2014/main" id="{4EADDA82-05BA-4B22-A9C0-E7DFBB9129A5}"/>
              </a:ext>
            </a:extLst>
          </p:cNvPr>
          <p:cNvSpPr>
            <a:spLocks noGrp="1"/>
          </p:cNvSpPr>
          <p:nvPr>
            <p:ph idx="1"/>
          </p:nvPr>
        </p:nvSpPr>
        <p:spPr>
          <a:xfrm>
            <a:off x="152400" y="843627"/>
            <a:ext cx="8763000" cy="3880773"/>
          </a:xfrm>
        </p:spPr>
        <p:txBody>
          <a:bodyPr>
            <a:normAutofit/>
          </a:bodyPr>
          <a:lstStyle/>
          <a:p>
            <a:pPr marL="0" indent="0">
              <a:buNone/>
            </a:pPr>
            <a:r>
              <a:rPr lang="en-US" dirty="0">
                <a:latin typeface="Arial" panose="020B0604020202020204" pitchFamily="34" charset="0"/>
                <a:cs typeface="Arial" panose="020B0604020202020204" pitchFamily="34" charset="0"/>
              </a:rPr>
              <a:t>Security Awareness is vital to an organization’s and a security professional’s progress and success. The lack of interaction between the employer and employee can lead to breeches in the overall protection of the client and resources. </a:t>
            </a:r>
          </a:p>
          <a:p>
            <a:pPr marL="0" indent="0">
              <a:buNone/>
            </a:pPr>
            <a:endParaRPr lang="en-US" dirty="0">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A7FD7DAC-BC70-4664-BDB9-A976E6E22BFE}"/>
              </a:ext>
            </a:extLst>
          </p:cNvPr>
          <p:cNvSpPr>
            <a:spLocks noGrp="1"/>
          </p:cNvSpPr>
          <p:nvPr>
            <p:ph type="sldNum" sz="quarter" idx="12"/>
          </p:nvPr>
        </p:nvSpPr>
        <p:spPr/>
        <p:txBody>
          <a:bodyPr/>
          <a:lstStyle/>
          <a:p>
            <a:fld id="{BD5AEB79-F3DA-4CAA-BA25-7EA8AB9A9E1E}" type="slidenum">
              <a:rPr lang="en-US" smtClean="0"/>
              <a:t>2</a:t>
            </a:fld>
            <a:endParaRPr lang="en-US"/>
          </a:p>
        </p:txBody>
      </p:sp>
    </p:spTree>
    <p:extLst>
      <p:ext uri="{BB962C8B-B14F-4D97-AF65-F5344CB8AC3E}">
        <p14:creationId xmlns:p14="http://schemas.microsoft.com/office/powerpoint/2010/main" val="21421049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1B9EB-C71E-4A1A-A587-F7C5B7843F8A}"/>
              </a:ext>
            </a:extLst>
          </p:cNvPr>
          <p:cNvSpPr>
            <a:spLocks noGrp="1"/>
          </p:cNvSpPr>
          <p:nvPr>
            <p:ph type="title"/>
          </p:nvPr>
        </p:nvSpPr>
        <p:spPr>
          <a:xfrm>
            <a:off x="0" y="0"/>
            <a:ext cx="6347713" cy="1320800"/>
          </a:xfrm>
        </p:spPr>
        <p:txBody>
          <a:bodyPr/>
          <a:lstStyle/>
          <a:p>
            <a:r>
              <a:rPr lang="en-US" dirty="0"/>
              <a:t>Security Awareness</a:t>
            </a:r>
          </a:p>
        </p:txBody>
      </p:sp>
      <p:sp>
        <p:nvSpPr>
          <p:cNvPr id="3" name="Content Placeholder 2">
            <a:extLst>
              <a:ext uri="{FF2B5EF4-FFF2-40B4-BE49-F238E27FC236}">
                <a16:creationId xmlns:a16="http://schemas.microsoft.com/office/drawing/2014/main" id="{AF52AC5E-A4DF-49D6-9190-9CFC3CB7D981}"/>
              </a:ext>
            </a:extLst>
          </p:cNvPr>
          <p:cNvSpPr>
            <a:spLocks noGrp="1"/>
          </p:cNvSpPr>
          <p:nvPr>
            <p:ph idx="1"/>
          </p:nvPr>
        </p:nvSpPr>
        <p:spPr>
          <a:xfrm>
            <a:off x="129286" y="685800"/>
            <a:ext cx="8862314" cy="3880773"/>
          </a:xfrm>
        </p:spPr>
        <p:txBody>
          <a:bodyPr>
            <a:normAutofit/>
          </a:bodyPr>
          <a:lstStyle/>
          <a:p>
            <a:r>
              <a:rPr lang="en-US" dirty="0">
                <a:latin typeface="Arial" panose="020B0604020202020204" pitchFamily="34" charset="0"/>
                <a:cs typeface="Arial" panose="020B0604020202020204" pitchFamily="34" charset="0"/>
              </a:rPr>
              <a:t>The practice of security awareness operates best when a reasonable plan is put together with policies and procedures that support a comprehensive team concept.</a:t>
            </a:r>
          </a:p>
          <a:p>
            <a:r>
              <a:rPr lang="en-US" dirty="0">
                <a:latin typeface="Arial" panose="020B0604020202020204" pitchFamily="34" charset="0"/>
                <a:cs typeface="Arial" panose="020B0604020202020204" pitchFamily="34" charset="0"/>
              </a:rPr>
              <a:t>Managers should formulate a plan that emphasizes enlisting every employee to form partnerships with critical external partners to build a diverse team.</a:t>
            </a:r>
          </a:p>
          <a:p>
            <a:r>
              <a:rPr lang="en-US" dirty="0">
                <a:latin typeface="Arial" panose="020B0604020202020204" pitchFamily="34" charset="0"/>
                <a:cs typeface="Arial" panose="020B0604020202020204" pitchFamily="34" charset="0"/>
              </a:rPr>
              <a:t>This creates an environment that reduces liability risk and loss prevention by encouraging general safety practices and strategies that produce lasting results.</a:t>
            </a:r>
          </a:p>
          <a:p>
            <a:endParaRPr lang="en-US" dirty="0">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4CD65AF4-8E2C-4A41-AE1F-D816A4CA9B58}"/>
              </a:ext>
            </a:extLst>
          </p:cNvPr>
          <p:cNvSpPr>
            <a:spLocks noGrp="1"/>
          </p:cNvSpPr>
          <p:nvPr>
            <p:ph type="sldNum" sz="quarter" idx="12"/>
          </p:nvPr>
        </p:nvSpPr>
        <p:spPr/>
        <p:txBody>
          <a:bodyPr/>
          <a:lstStyle/>
          <a:p>
            <a:fld id="{BD5AEB79-F3DA-4CAA-BA25-7EA8AB9A9E1E}" type="slidenum">
              <a:rPr lang="en-US" smtClean="0"/>
              <a:t>3</a:t>
            </a:fld>
            <a:endParaRPr lang="en-US"/>
          </a:p>
        </p:txBody>
      </p:sp>
    </p:spTree>
    <p:extLst>
      <p:ext uri="{BB962C8B-B14F-4D97-AF65-F5344CB8AC3E}">
        <p14:creationId xmlns:p14="http://schemas.microsoft.com/office/powerpoint/2010/main" val="16869526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76BBF-5BAC-4C85-AA81-2973B24B2621}"/>
              </a:ext>
            </a:extLst>
          </p:cNvPr>
          <p:cNvSpPr>
            <a:spLocks noGrp="1"/>
          </p:cNvSpPr>
          <p:nvPr>
            <p:ph type="title"/>
          </p:nvPr>
        </p:nvSpPr>
        <p:spPr>
          <a:xfrm>
            <a:off x="0" y="0"/>
            <a:ext cx="7696201" cy="1320800"/>
          </a:xfrm>
        </p:spPr>
        <p:txBody>
          <a:bodyPr/>
          <a:lstStyle/>
          <a:p>
            <a:r>
              <a:rPr lang="en-US" dirty="0"/>
              <a:t>What is “Security Awareness”?</a:t>
            </a:r>
          </a:p>
        </p:txBody>
      </p:sp>
      <p:sp>
        <p:nvSpPr>
          <p:cNvPr id="3" name="Content Placeholder 2">
            <a:extLst>
              <a:ext uri="{FF2B5EF4-FFF2-40B4-BE49-F238E27FC236}">
                <a16:creationId xmlns:a16="http://schemas.microsoft.com/office/drawing/2014/main" id="{73E778FC-7C0F-4BF2-8EFE-C85528034C55}"/>
              </a:ext>
            </a:extLst>
          </p:cNvPr>
          <p:cNvSpPr>
            <a:spLocks noGrp="1"/>
          </p:cNvSpPr>
          <p:nvPr>
            <p:ph idx="1"/>
          </p:nvPr>
        </p:nvSpPr>
        <p:spPr>
          <a:xfrm>
            <a:off x="76200" y="685800"/>
            <a:ext cx="8915400" cy="3880773"/>
          </a:xfrm>
        </p:spPr>
        <p:txBody>
          <a:bodyPr>
            <a:normAutofit/>
          </a:bodyPr>
          <a:lstStyle/>
          <a:p>
            <a:r>
              <a:rPr lang="en-US" dirty="0">
                <a:latin typeface="Arial" panose="020B0604020202020204" pitchFamily="34" charset="0"/>
                <a:cs typeface="Arial" panose="020B0604020202020204" pitchFamily="34" charset="0"/>
              </a:rPr>
              <a:t> “Security awareness,” is the need to focus attention on security throughout the organization and to keep security in the forefront and consciousness of every employee’s mind during the day, so the employees are making more secure decisions. </a:t>
            </a:r>
          </a:p>
          <a:p>
            <a:r>
              <a:rPr lang="en-US" dirty="0">
                <a:latin typeface="Arial" panose="020B0604020202020204" pitchFamily="34" charset="0"/>
                <a:cs typeface="Arial" panose="020B0604020202020204" pitchFamily="34" charset="0"/>
              </a:rPr>
              <a:t>It is letting everyone know in the organization how security impacts them and how important they are, as stakeholders and team members to the continued success of the company.</a:t>
            </a:r>
          </a:p>
        </p:txBody>
      </p:sp>
      <p:sp>
        <p:nvSpPr>
          <p:cNvPr id="4" name="Slide Number Placeholder 3">
            <a:extLst>
              <a:ext uri="{FF2B5EF4-FFF2-40B4-BE49-F238E27FC236}">
                <a16:creationId xmlns:a16="http://schemas.microsoft.com/office/drawing/2014/main" id="{DECC57F0-26AE-48DA-9FB4-8D38EFD79D3A}"/>
              </a:ext>
            </a:extLst>
          </p:cNvPr>
          <p:cNvSpPr>
            <a:spLocks noGrp="1"/>
          </p:cNvSpPr>
          <p:nvPr>
            <p:ph type="sldNum" sz="quarter" idx="12"/>
          </p:nvPr>
        </p:nvSpPr>
        <p:spPr/>
        <p:txBody>
          <a:bodyPr/>
          <a:lstStyle/>
          <a:p>
            <a:fld id="{BD5AEB79-F3DA-4CAA-BA25-7EA8AB9A9E1E}" type="slidenum">
              <a:rPr lang="en-US" smtClean="0"/>
              <a:t>4</a:t>
            </a:fld>
            <a:endParaRPr lang="en-US"/>
          </a:p>
        </p:txBody>
      </p:sp>
      <p:sp>
        <p:nvSpPr>
          <p:cNvPr id="5" name="Content Placeholder 2">
            <a:extLst>
              <a:ext uri="{FF2B5EF4-FFF2-40B4-BE49-F238E27FC236}">
                <a16:creationId xmlns:a16="http://schemas.microsoft.com/office/drawing/2014/main" id="{A95F00CB-7059-4511-9EC6-DC2B882869E6}"/>
              </a:ext>
            </a:extLst>
          </p:cNvPr>
          <p:cNvSpPr txBox="1">
            <a:spLocks/>
          </p:cNvSpPr>
          <p:nvPr/>
        </p:nvSpPr>
        <p:spPr>
          <a:xfrm>
            <a:off x="76200" y="2901027"/>
            <a:ext cx="8915400"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smtClean="0">
                <a:latin typeface="Arial" panose="020B0604020202020204" pitchFamily="34" charset="0"/>
                <a:cs typeface="Arial" panose="020B0604020202020204" pitchFamily="34" charset="0"/>
              </a:rPr>
              <a:t>Security awareness provides a framework of established policies and procedures that participants employ by reporting unsafe conditions, suspicious activity, and noticing general safety breaches, merely as second nature. </a:t>
            </a:r>
          </a:p>
          <a:p>
            <a:r>
              <a:rPr lang="en-US" dirty="0" smtClean="0">
                <a:latin typeface="Arial" panose="020B0604020202020204" pitchFamily="34" charset="0"/>
                <a:cs typeface="Arial" panose="020B0604020202020204" pitchFamily="34" charset="0"/>
              </a:rPr>
              <a:t>Security awareness is one of the four essential components of an effective security program: </a:t>
            </a:r>
          </a:p>
          <a:p>
            <a:pPr lvl="1"/>
            <a:r>
              <a:rPr lang="en-US" sz="1800" dirty="0" smtClean="0">
                <a:latin typeface="Arial" panose="020B0604020202020204" pitchFamily="34" charset="0"/>
                <a:cs typeface="Arial" panose="020B0604020202020204" pitchFamily="34" charset="0"/>
              </a:rPr>
              <a:t>Physical, electronic and design security</a:t>
            </a:r>
          </a:p>
          <a:p>
            <a:pPr lvl="1"/>
            <a:r>
              <a:rPr lang="en-US" sz="1800" dirty="0" smtClean="0">
                <a:latin typeface="Arial" panose="020B0604020202020204" pitchFamily="34" charset="0"/>
                <a:cs typeface="Arial" panose="020B0604020202020204" pitchFamily="34" charset="0"/>
              </a:rPr>
              <a:t>Security staff</a:t>
            </a:r>
          </a:p>
          <a:p>
            <a:pPr lvl="1"/>
            <a:r>
              <a:rPr lang="en-US" sz="1800" dirty="0" smtClean="0">
                <a:latin typeface="Arial" panose="020B0604020202020204" pitchFamily="34" charset="0"/>
                <a:cs typeface="Arial" panose="020B0604020202020204" pitchFamily="34" charset="0"/>
              </a:rPr>
              <a:t>Security policies, procedures and protocols </a:t>
            </a:r>
          </a:p>
          <a:p>
            <a:pPr lvl="1"/>
            <a:r>
              <a:rPr lang="en-US" sz="1800" dirty="0" smtClean="0">
                <a:latin typeface="Arial" panose="020B0604020202020204" pitchFamily="34" charset="0"/>
                <a:cs typeface="Arial" panose="020B0604020202020204" pitchFamily="34" charset="0"/>
              </a:rPr>
              <a:t>Security education and training</a:t>
            </a:r>
            <a:endParaRPr lang="en-US"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790797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7F459-1D9C-428F-B671-BDFF5D0C3B93}"/>
              </a:ext>
            </a:extLst>
          </p:cNvPr>
          <p:cNvSpPr>
            <a:spLocks noGrp="1"/>
          </p:cNvSpPr>
          <p:nvPr>
            <p:ph type="title"/>
          </p:nvPr>
        </p:nvSpPr>
        <p:spPr>
          <a:xfrm>
            <a:off x="0" y="0"/>
            <a:ext cx="7239001" cy="1320800"/>
          </a:xfrm>
        </p:spPr>
        <p:txBody>
          <a:bodyPr/>
          <a:lstStyle/>
          <a:p>
            <a:r>
              <a:rPr lang="en-US" dirty="0"/>
              <a:t>What is “Security Awareness”?</a:t>
            </a:r>
          </a:p>
        </p:txBody>
      </p:sp>
      <p:sp>
        <p:nvSpPr>
          <p:cNvPr id="3" name="Content Placeholder 2">
            <a:extLst>
              <a:ext uri="{FF2B5EF4-FFF2-40B4-BE49-F238E27FC236}">
                <a16:creationId xmlns:a16="http://schemas.microsoft.com/office/drawing/2014/main" id="{6891A99C-D22B-43AF-ACAB-7DC0B3484866}"/>
              </a:ext>
            </a:extLst>
          </p:cNvPr>
          <p:cNvSpPr>
            <a:spLocks noGrp="1"/>
          </p:cNvSpPr>
          <p:nvPr>
            <p:ph idx="1"/>
          </p:nvPr>
        </p:nvSpPr>
        <p:spPr>
          <a:xfrm>
            <a:off x="76200" y="609600"/>
            <a:ext cx="8915400" cy="3880773"/>
          </a:xfrm>
        </p:spPr>
        <p:txBody>
          <a:bodyPr>
            <a:normAutofit/>
          </a:bodyPr>
          <a:lstStyle/>
          <a:p>
            <a:r>
              <a:rPr lang="en-US" dirty="0">
                <a:latin typeface="Arial" panose="020B0604020202020204" pitchFamily="34" charset="0"/>
                <a:cs typeface="Arial" panose="020B0604020202020204" pitchFamily="34" charset="0"/>
              </a:rPr>
              <a:t>Security awareness is the first step that precedes the education and training elements of the security program. </a:t>
            </a:r>
          </a:p>
          <a:p>
            <a:r>
              <a:rPr lang="en-US" dirty="0">
                <a:latin typeface="Arial" panose="020B0604020202020204" pitchFamily="34" charset="0"/>
                <a:cs typeface="Arial" panose="020B0604020202020204" pitchFamily="34" charset="0"/>
              </a:rPr>
              <a:t>For business invitees, licensees and other visitors/guests, and even trespassers, the security awareness effort may be as simple as a warning sign or as complex as a signed document regarding premises security guidelines.</a:t>
            </a:r>
          </a:p>
          <a:p>
            <a:endParaRPr lang="en-US" dirty="0">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B8F4B138-274D-4193-80A9-CD59C7CCAA8B}"/>
              </a:ext>
            </a:extLst>
          </p:cNvPr>
          <p:cNvSpPr>
            <a:spLocks noGrp="1"/>
          </p:cNvSpPr>
          <p:nvPr>
            <p:ph type="sldNum" sz="quarter" idx="12"/>
          </p:nvPr>
        </p:nvSpPr>
        <p:spPr/>
        <p:txBody>
          <a:bodyPr/>
          <a:lstStyle/>
          <a:p>
            <a:fld id="{BD5AEB79-F3DA-4CAA-BA25-7EA8AB9A9E1E}" type="slidenum">
              <a:rPr lang="en-US" smtClean="0"/>
              <a:t>5</a:t>
            </a:fld>
            <a:endParaRPr lang="en-US"/>
          </a:p>
        </p:txBody>
      </p:sp>
      <p:sp>
        <p:nvSpPr>
          <p:cNvPr id="5" name="Content Placeholder 2">
            <a:extLst>
              <a:ext uri="{FF2B5EF4-FFF2-40B4-BE49-F238E27FC236}">
                <a16:creationId xmlns:a16="http://schemas.microsoft.com/office/drawing/2014/main" id="{25ECA378-9893-46EF-B4AE-E9E4850745F5}"/>
              </a:ext>
            </a:extLst>
          </p:cNvPr>
          <p:cNvSpPr txBox="1">
            <a:spLocks/>
          </p:cNvSpPr>
          <p:nvPr/>
        </p:nvSpPr>
        <p:spPr>
          <a:xfrm>
            <a:off x="76200" y="2175226"/>
            <a:ext cx="8915400"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smtClean="0">
                <a:latin typeface="Arial" panose="020B0604020202020204" pitchFamily="34" charset="0"/>
                <a:cs typeface="Arial" panose="020B0604020202020204" pitchFamily="34" charset="0"/>
              </a:rPr>
              <a:t>Security awareness efforts interface and integrate with the entire security program of an organization to present a seamless and streamlined system to reduce or eliminate the security and crime threats faced by the organization. </a:t>
            </a:r>
          </a:p>
          <a:p>
            <a:r>
              <a:rPr lang="en-US" dirty="0" smtClean="0">
                <a:latin typeface="Arial" panose="020B0604020202020204" pitchFamily="34" charset="0"/>
                <a:cs typeface="Arial" panose="020B0604020202020204" pitchFamily="34" charset="0"/>
              </a:rPr>
              <a:t>To succeed, support from the top management of the organization for security awareness is critical. </a:t>
            </a:r>
            <a:endParaRPr lang="en-US" dirty="0">
              <a:latin typeface="Arial" panose="020B0604020202020204" pitchFamily="34" charset="0"/>
              <a:cs typeface="Arial" panose="020B0604020202020204" pitchFamily="34" charset="0"/>
            </a:endParaRPr>
          </a:p>
        </p:txBody>
      </p:sp>
      <p:sp>
        <p:nvSpPr>
          <p:cNvPr id="6" name="Content Placeholder 2">
            <a:extLst>
              <a:ext uri="{FF2B5EF4-FFF2-40B4-BE49-F238E27FC236}">
                <a16:creationId xmlns:a16="http://schemas.microsoft.com/office/drawing/2014/main" id="{FFE6CA4E-D2C0-4724-9AAC-6E240F993C6E}"/>
              </a:ext>
            </a:extLst>
          </p:cNvPr>
          <p:cNvSpPr txBox="1">
            <a:spLocks/>
          </p:cNvSpPr>
          <p:nvPr/>
        </p:nvSpPr>
        <p:spPr>
          <a:xfrm>
            <a:off x="76200" y="3739227"/>
            <a:ext cx="8915400"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smtClean="0">
                <a:latin typeface="Arial" panose="020B0604020202020204" pitchFamily="34" charset="0"/>
                <a:cs typeface="Arial" panose="020B0604020202020204" pitchFamily="34" charset="0"/>
              </a:rPr>
              <a:t>Team members are trained and polled regularly to heighten their awareness about changing trends in practices and rapidly advancing technology.</a:t>
            </a:r>
          </a:p>
          <a:p>
            <a:r>
              <a:rPr lang="en-US" dirty="0" smtClean="0">
                <a:latin typeface="Arial" panose="020B0604020202020204" pitchFamily="34" charset="0"/>
                <a:cs typeface="Arial" panose="020B0604020202020204" pitchFamily="34" charset="0"/>
              </a:rPr>
              <a:t>Along with physical awareness, security initiatives must include internal matters, like avoiding workplace violence, enhancing personal safety, and being up-to-date on the latest information technology, including safe Internet practices. </a:t>
            </a: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318902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F3959-C10B-4447-822C-1E9B336F13DF}"/>
              </a:ext>
            </a:extLst>
          </p:cNvPr>
          <p:cNvSpPr>
            <a:spLocks noGrp="1"/>
          </p:cNvSpPr>
          <p:nvPr>
            <p:ph type="title"/>
          </p:nvPr>
        </p:nvSpPr>
        <p:spPr>
          <a:xfrm>
            <a:off x="0" y="0"/>
            <a:ext cx="6347713" cy="1320800"/>
          </a:xfrm>
        </p:spPr>
        <p:txBody>
          <a:bodyPr/>
          <a:lstStyle/>
          <a:p>
            <a:r>
              <a:rPr lang="en-US" dirty="0"/>
              <a:t>Partnerships</a:t>
            </a:r>
          </a:p>
        </p:txBody>
      </p:sp>
      <p:sp>
        <p:nvSpPr>
          <p:cNvPr id="3" name="Content Placeholder 2">
            <a:extLst>
              <a:ext uri="{FF2B5EF4-FFF2-40B4-BE49-F238E27FC236}">
                <a16:creationId xmlns:a16="http://schemas.microsoft.com/office/drawing/2014/main" id="{3D266C02-213A-4EE7-9FCF-DE65329938F7}"/>
              </a:ext>
            </a:extLst>
          </p:cNvPr>
          <p:cNvSpPr>
            <a:spLocks noGrp="1"/>
          </p:cNvSpPr>
          <p:nvPr>
            <p:ph idx="1"/>
          </p:nvPr>
        </p:nvSpPr>
        <p:spPr>
          <a:xfrm>
            <a:off x="152400" y="838200"/>
            <a:ext cx="8839200" cy="3880773"/>
          </a:xfrm>
        </p:spPr>
        <p:txBody>
          <a:bodyPr/>
          <a:lstStyle/>
          <a:p>
            <a:r>
              <a:rPr lang="en-US" dirty="0">
                <a:latin typeface="Arial" panose="020B0604020202020204" pitchFamily="34" charset="0"/>
                <a:cs typeface="Arial" panose="020B0604020202020204" pitchFamily="34" charset="0"/>
              </a:rPr>
              <a:t>To be effective, the security department should instill “security awareness” among members from all layers of the organization as well as external partners. </a:t>
            </a:r>
          </a:p>
          <a:p>
            <a:r>
              <a:rPr lang="en-US" dirty="0">
                <a:latin typeface="Arial" panose="020B0604020202020204" pitchFamily="34" charset="0"/>
                <a:cs typeface="Arial" panose="020B0604020202020204" pitchFamily="34" charset="0"/>
              </a:rPr>
              <a:t>Value is added to the security plan by using proven ideas from experienced external contributors. </a:t>
            </a:r>
          </a:p>
        </p:txBody>
      </p:sp>
      <p:sp>
        <p:nvSpPr>
          <p:cNvPr id="4" name="Slide Number Placeholder 3">
            <a:extLst>
              <a:ext uri="{FF2B5EF4-FFF2-40B4-BE49-F238E27FC236}">
                <a16:creationId xmlns:a16="http://schemas.microsoft.com/office/drawing/2014/main" id="{1B938081-C551-4681-A593-6193AC7CC646}"/>
              </a:ext>
            </a:extLst>
          </p:cNvPr>
          <p:cNvSpPr>
            <a:spLocks noGrp="1"/>
          </p:cNvSpPr>
          <p:nvPr>
            <p:ph type="sldNum" sz="quarter" idx="12"/>
          </p:nvPr>
        </p:nvSpPr>
        <p:spPr/>
        <p:txBody>
          <a:bodyPr/>
          <a:lstStyle/>
          <a:p>
            <a:fld id="{BD5AEB79-F3DA-4CAA-BA25-7EA8AB9A9E1E}" type="slidenum">
              <a:rPr lang="en-US" smtClean="0"/>
              <a:t>6</a:t>
            </a:fld>
            <a:endParaRPr lang="en-US"/>
          </a:p>
        </p:txBody>
      </p:sp>
      <p:sp>
        <p:nvSpPr>
          <p:cNvPr id="5" name="Content Placeholder 2">
            <a:extLst>
              <a:ext uri="{FF2B5EF4-FFF2-40B4-BE49-F238E27FC236}">
                <a16:creationId xmlns:a16="http://schemas.microsoft.com/office/drawing/2014/main" id="{4311B130-676E-4818-A530-BB05D59D0315}"/>
              </a:ext>
            </a:extLst>
          </p:cNvPr>
          <p:cNvSpPr txBox="1">
            <a:spLocks/>
          </p:cNvSpPr>
          <p:nvPr/>
        </p:nvSpPr>
        <p:spPr>
          <a:xfrm>
            <a:off x="152400" y="2215227"/>
            <a:ext cx="8839200"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smtClean="0">
                <a:latin typeface="Arial" panose="020B0604020202020204" pitchFamily="34" charset="0"/>
                <a:cs typeface="Arial" panose="020B0604020202020204" pitchFamily="34" charset="0"/>
              </a:rPr>
              <a:t>Employees must be encouraged to report security problems and correct safety potential issues when observed. </a:t>
            </a:r>
          </a:p>
          <a:p>
            <a:r>
              <a:rPr lang="en-US" dirty="0" smtClean="0">
                <a:latin typeface="Arial" panose="020B0604020202020204" pitchFamily="34" charset="0"/>
                <a:cs typeface="Arial" panose="020B0604020202020204" pitchFamily="34" charset="0"/>
              </a:rPr>
              <a:t>Use a </a:t>
            </a:r>
            <a:r>
              <a:rPr lang="en-US" i="1" dirty="0" smtClean="0">
                <a:latin typeface="Arial" panose="020B0604020202020204" pitchFamily="34" charset="0"/>
                <a:cs typeface="Arial" panose="020B0604020202020204" pitchFamily="34" charset="0"/>
              </a:rPr>
              <a:t>double loop </a:t>
            </a:r>
            <a:r>
              <a:rPr lang="en-US" dirty="0" smtClean="0">
                <a:latin typeface="Arial" panose="020B0604020202020204" pitchFamily="34" charset="0"/>
                <a:cs typeface="Arial" panose="020B0604020202020204" pitchFamily="34" charset="0"/>
              </a:rPr>
              <a:t>communication model, which means that information should not only flow from the top of the organization down but should also flow back up to the top. </a:t>
            </a:r>
          </a:p>
          <a:p>
            <a:r>
              <a:rPr lang="en-US" dirty="0" smtClean="0">
                <a:latin typeface="Arial" panose="020B0604020202020204" pitchFamily="34" charset="0"/>
                <a:cs typeface="Arial" panose="020B0604020202020204" pitchFamily="34" charset="0"/>
              </a:rPr>
              <a:t>It is in this way that outdated procedures are discovered and corrected. </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54433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1E8C6-84A6-4DB9-A2DC-C0C058B35A37}"/>
              </a:ext>
            </a:extLst>
          </p:cNvPr>
          <p:cNvSpPr>
            <a:spLocks noGrp="1"/>
          </p:cNvSpPr>
          <p:nvPr>
            <p:ph type="title"/>
          </p:nvPr>
        </p:nvSpPr>
        <p:spPr>
          <a:xfrm>
            <a:off x="0" y="0"/>
            <a:ext cx="6347713" cy="1320800"/>
          </a:xfrm>
        </p:spPr>
        <p:txBody>
          <a:bodyPr/>
          <a:lstStyle/>
          <a:p>
            <a:r>
              <a:rPr lang="en-US" dirty="0"/>
              <a:t>Double Loop Learning</a:t>
            </a:r>
          </a:p>
        </p:txBody>
      </p:sp>
      <p:sp>
        <p:nvSpPr>
          <p:cNvPr id="3" name="Content Placeholder 2">
            <a:extLst>
              <a:ext uri="{FF2B5EF4-FFF2-40B4-BE49-F238E27FC236}">
                <a16:creationId xmlns:a16="http://schemas.microsoft.com/office/drawing/2014/main" id="{C266A3C5-92FA-4D6D-A44E-52762256AD04}"/>
              </a:ext>
            </a:extLst>
          </p:cNvPr>
          <p:cNvSpPr>
            <a:spLocks noGrp="1"/>
          </p:cNvSpPr>
          <p:nvPr>
            <p:ph idx="1"/>
          </p:nvPr>
        </p:nvSpPr>
        <p:spPr>
          <a:xfrm>
            <a:off x="0" y="609600"/>
            <a:ext cx="9067800" cy="3880773"/>
          </a:xfrm>
        </p:spPr>
        <p:txBody>
          <a:bodyPr>
            <a:normAutofit/>
          </a:bodyPr>
          <a:lstStyle/>
          <a:p>
            <a:r>
              <a:rPr lang="en-US" dirty="0">
                <a:latin typeface="Arial" panose="020B0604020202020204" pitchFamily="34" charset="0"/>
                <a:cs typeface="Arial" panose="020B0604020202020204" pitchFamily="34" charset="0"/>
              </a:rPr>
              <a:t>In this theory, the organization becomes a “learning organization” by detecting and correcting errors through questioning and modification of existing norms, procedures, polices, and objectives.</a:t>
            </a:r>
          </a:p>
          <a:p>
            <a:r>
              <a:rPr lang="en-US" dirty="0">
                <a:latin typeface="Arial" panose="020B0604020202020204" pitchFamily="34" charset="0"/>
                <a:cs typeface="Arial" panose="020B0604020202020204" pitchFamily="34" charset="0"/>
              </a:rPr>
              <a:t>With a double loop learning security awareness communication model, a mechanism is instituted which provides feedback from employees on improving security awareness. </a:t>
            </a:r>
          </a:p>
          <a:p>
            <a:r>
              <a:rPr lang="en-US" dirty="0">
                <a:latin typeface="Arial" panose="020B0604020202020204" pitchFamily="34" charset="0"/>
                <a:cs typeface="Arial" panose="020B0604020202020204" pitchFamily="34" charset="0"/>
              </a:rPr>
              <a:t>By creating double loop communication, employees can then become stakeholders who have a vested interest in the success of the security awareness effort.</a:t>
            </a:r>
          </a:p>
          <a:p>
            <a:endParaRPr lang="en-US" dirty="0">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4F50758D-2262-428D-94CA-F6BE53C2AA2D}"/>
              </a:ext>
            </a:extLst>
          </p:cNvPr>
          <p:cNvSpPr>
            <a:spLocks noGrp="1"/>
          </p:cNvSpPr>
          <p:nvPr>
            <p:ph type="sldNum" sz="quarter" idx="12"/>
          </p:nvPr>
        </p:nvSpPr>
        <p:spPr/>
        <p:txBody>
          <a:bodyPr/>
          <a:lstStyle/>
          <a:p>
            <a:fld id="{BD5AEB79-F3DA-4CAA-BA25-7EA8AB9A9E1E}" type="slidenum">
              <a:rPr lang="en-US" smtClean="0"/>
              <a:t>7</a:t>
            </a:fld>
            <a:endParaRPr lang="en-US"/>
          </a:p>
        </p:txBody>
      </p:sp>
    </p:spTree>
    <p:extLst>
      <p:ext uri="{BB962C8B-B14F-4D97-AF65-F5344CB8AC3E}">
        <p14:creationId xmlns:p14="http://schemas.microsoft.com/office/powerpoint/2010/main" val="41812503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7069B-A61E-4ED9-8555-E6DE241173EF}"/>
              </a:ext>
            </a:extLst>
          </p:cNvPr>
          <p:cNvSpPr>
            <a:spLocks noGrp="1"/>
          </p:cNvSpPr>
          <p:nvPr>
            <p:ph type="title"/>
          </p:nvPr>
        </p:nvSpPr>
        <p:spPr>
          <a:xfrm>
            <a:off x="0" y="0"/>
            <a:ext cx="8991600" cy="1320800"/>
          </a:xfrm>
        </p:spPr>
        <p:txBody>
          <a:bodyPr>
            <a:normAutofit/>
          </a:bodyPr>
          <a:lstStyle/>
          <a:p>
            <a:r>
              <a:rPr lang="en-US" dirty="0"/>
              <a:t>Techniques to Increase Security Awareness</a:t>
            </a:r>
          </a:p>
        </p:txBody>
      </p:sp>
      <p:sp>
        <p:nvSpPr>
          <p:cNvPr id="3" name="Content Placeholder 2">
            <a:extLst>
              <a:ext uri="{FF2B5EF4-FFF2-40B4-BE49-F238E27FC236}">
                <a16:creationId xmlns:a16="http://schemas.microsoft.com/office/drawing/2014/main" id="{8AE73AB1-7C19-4882-8EC1-910EB2C526E7}"/>
              </a:ext>
            </a:extLst>
          </p:cNvPr>
          <p:cNvSpPr>
            <a:spLocks noGrp="1"/>
          </p:cNvSpPr>
          <p:nvPr>
            <p:ph idx="1"/>
          </p:nvPr>
        </p:nvSpPr>
        <p:spPr>
          <a:xfrm>
            <a:off x="152400" y="685800"/>
            <a:ext cx="8763000" cy="3880773"/>
          </a:xfrm>
        </p:spPr>
        <p:txBody>
          <a:bodyPr>
            <a:normAutofit/>
          </a:bodyPr>
          <a:lstStyle/>
          <a:p>
            <a:r>
              <a:rPr lang="en-US" dirty="0">
                <a:latin typeface="Arial" panose="020B0604020202020204" pitchFamily="34" charset="0"/>
                <a:cs typeface="Arial" panose="020B0604020202020204" pitchFamily="34" charset="0"/>
              </a:rPr>
              <a:t>To greatly increase security awareness, members from all layers of the organization and external partners, should be instilled with a sense of partnership through interactive activities.</a:t>
            </a:r>
          </a:p>
          <a:p>
            <a:r>
              <a:rPr lang="en-US" dirty="0">
                <a:latin typeface="Arial" panose="020B0604020202020204" pitchFamily="34" charset="0"/>
                <a:cs typeface="Arial" panose="020B0604020202020204" pitchFamily="34" charset="0"/>
              </a:rPr>
              <a:t>All employees should be apprised of the organization’s policies and procedures upon entering the organization.</a:t>
            </a:r>
          </a:p>
          <a:p>
            <a:r>
              <a:rPr lang="en-US" dirty="0">
                <a:latin typeface="Arial" panose="020B0604020202020204" pitchFamily="34" charset="0"/>
                <a:cs typeface="Arial" panose="020B0604020202020204" pitchFamily="34" charset="0"/>
              </a:rPr>
              <a:t>Organizational policies and procedures should be clear, concise, and written correctly. They should also be reviewed and updated annually, at a minimum.</a:t>
            </a:r>
          </a:p>
        </p:txBody>
      </p:sp>
      <p:sp>
        <p:nvSpPr>
          <p:cNvPr id="4" name="Slide Number Placeholder 3">
            <a:extLst>
              <a:ext uri="{FF2B5EF4-FFF2-40B4-BE49-F238E27FC236}">
                <a16:creationId xmlns:a16="http://schemas.microsoft.com/office/drawing/2014/main" id="{87546CA4-6009-4187-87EA-E97ECC8BB588}"/>
              </a:ext>
            </a:extLst>
          </p:cNvPr>
          <p:cNvSpPr>
            <a:spLocks noGrp="1"/>
          </p:cNvSpPr>
          <p:nvPr>
            <p:ph type="sldNum" sz="quarter" idx="12"/>
          </p:nvPr>
        </p:nvSpPr>
        <p:spPr/>
        <p:txBody>
          <a:bodyPr/>
          <a:lstStyle/>
          <a:p>
            <a:fld id="{BD5AEB79-F3DA-4CAA-BA25-7EA8AB9A9E1E}" type="slidenum">
              <a:rPr lang="en-US" smtClean="0"/>
              <a:t>8</a:t>
            </a:fld>
            <a:endParaRPr lang="en-US"/>
          </a:p>
        </p:txBody>
      </p:sp>
      <p:sp>
        <p:nvSpPr>
          <p:cNvPr id="5" name="Content Placeholder 2">
            <a:extLst>
              <a:ext uri="{FF2B5EF4-FFF2-40B4-BE49-F238E27FC236}">
                <a16:creationId xmlns:a16="http://schemas.microsoft.com/office/drawing/2014/main" id="{8A76F684-661E-46DF-8B3A-27D9ACA00943}"/>
              </a:ext>
            </a:extLst>
          </p:cNvPr>
          <p:cNvSpPr txBox="1">
            <a:spLocks/>
          </p:cNvSpPr>
          <p:nvPr/>
        </p:nvSpPr>
        <p:spPr>
          <a:xfrm>
            <a:off x="152400" y="2955925"/>
            <a:ext cx="8763000" cy="512127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smtClean="0">
                <a:latin typeface="Arial" panose="020B0604020202020204" pitchFamily="34" charset="0"/>
                <a:cs typeface="Arial" panose="020B0604020202020204" pitchFamily="34" charset="0"/>
              </a:rPr>
              <a:t>Repetition and reinforcement of the security awareness message will lead to increased involvement.</a:t>
            </a:r>
          </a:p>
          <a:p>
            <a:r>
              <a:rPr lang="en-US" dirty="0" smtClean="0">
                <a:latin typeface="Arial" panose="020B0604020202020204" pitchFamily="34" charset="0"/>
                <a:cs typeface="Arial" panose="020B0604020202020204" pitchFamily="34" charset="0"/>
              </a:rPr>
              <a:t>Repetition and reinforcement can be accomplished by such methods as daily exposure using posters, weekly exposure via e-mails, and monthly or quarterly exposure through newsletters and handouts.</a:t>
            </a:r>
          </a:p>
          <a:p>
            <a:r>
              <a:rPr lang="en-US" dirty="0" smtClean="0">
                <a:latin typeface="Arial" panose="020B0604020202020204" pitchFamily="34" charset="0"/>
                <a:cs typeface="Arial" panose="020B0604020202020204" pitchFamily="34" charset="0"/>
              </a:rPr>
              <a:t>Security awareness meetings should be held with all departments at least every quarter or more frequently if new issues arise or breaches occur. </a:t>
            </a: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30092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FC602-36D3-4C2A-B7A9-BCCC0BEE70D9}"/>
              </a:ext>
            </a:extLst>
          </p:cNvPr>
          <p:cNvSpPr>
            <a:spLocks noGrp="1"/>
          </p:cNvSpPr>
          <p:nvPr>
            <p:ph type="title"/>
          </p:nvPr>
        </p:nvSpPr>
        <p:spPr>
          <a:xfrm>
            <a:off x="0" y="0"/>
            <a:ext cx="6347713" cy="1320800"/>
          </a:xfrm>
        </p:spPr>
        <p:txBody>
          <a:bodyPr/>
          <a:lstStyle/>
          <a:p>
            <a:r>
              <a:rPr lang="en-US" dirty="0"/>
              <a:t>Communication</a:t>
            </a:r>
          </a:p>
        </p:txBody>
      </p:sp>
      <p:sp>
        <p:nvSpPr>
          <p:cNvPr id="3" name="Content Placeholder 2">
            <a:extLst>
              <a:ext uri="{FF2B5EF4-FFF2-40B4-BE49-F238E27FC236}">
                <a16:creationId xmlns:a16="http://schemas.microsoft.com/office/drawing/2014/main" id="{FB45D5C1-F205-4399-A5BE-CED0F49C82C8}"/>
              </a:ext>
            </a:extLst>
          </p:cNvPr>
          <p:cNvSpPr>
            <a:spLocks noGrp="1"/>
          </p:cNvSpPr>
          <p:nvPr>
            <p:ph idx="1"/>
          </p:nvPr>
        </p:nvSpPr>
        <p:spPr>
          <a:xfrm>
            <a:off x="76200" y="685800"/>
            <a:ext cx="8915400" cy="3880773"/>
          </a:xfrm>
        </p:spPr>
        <p:txBody>
          <a:bodyPr>
            <a:normAutofit/>
          </a:bodyPr>
          <a:lstStyle/>
          <a:p>
            <a:r>
              <a:rPr lang="en-US" dirty="0">
                <a:latin typeface="Arial" panose="020B0604020202020204" pitchFamily="34" charset="0"/>
                <a:cs typeface="Arial" panose="020B0604020202020204" pitchFamily="34" charset="0"/>
              </a:rPr>
              <a:t>For an effective and efficient operation to exist in an organization, management should create and foster an open climate in communication. </a:t>
            </a:r>
          </a:p>
          <a:p>
            <a:r>
              <a:rPr lang="en-US" dirty="0">
                <a:latin typeface="Arial" panose="020B0604020202020204" pitchFamily="34" charset="0"/>
                <a:cs typeface="Arial" panose="020B0604020202020204" pitchFamily="34" charset="0"/>
              </a:rPr>
              <a:t>Utilizing only a verbal-down (management to staff) method of communication will not result in an optimal communication environment and will not furnish the breadth and depth of security awareness necessary for an organization. </a:t>
            </a:r>
          </a:p>
        </p:txBody>
      </p:sp>
      <p:sp>
        <p:nvSpPr>
          <p:cNvPr id="4" name="Slide Number Placeholder 3">
            <a:extLst>
              <a:ext uri="{FF2B5EF4-FFF2-40B4-BE49-F238E27FC236}">
                <a16:creationId xmlns:a16="http://schemas.microsoft.com/office/drawing/2014/main" id="{A1919845-E9AC-489A-93EE-64A7FC33892E}"/>
              </a:ext>
            </a:extLst>
          </p:cNvPr>
          <p:cNvSpPr>
            <a:spLocks noGrp="1"/>
          </p:cNvSpPr>
          <p:nvPr>
            <p:ph type="sldNum" sz="quarter" idx="12"/>
          </p:nvPr>
        </p:nvSpPr>
        <p:spPr/>
        <p:txBody>
          <a:bodyPr/>
          <a:lstStyle/>
          <a:p>
            <a:fld id="{BD5AEB79-F3DA-4CAA-BA25-7EA8AB9A9E1E}" type="slidenum">
              <a:rPr lang="en-US" smtClean="0"/>
              <a:t>9</a:t>
            </a:fld>
            <a:endParaRPr lang="en-US"/>
          </a:p>
        </p:txBody>
      </p:sp>
      <p:sp>
        <p:nvSpPr>
          <p:cNvPr id="5" name="Content Placeholder 2">
            <a:extLst>
              <a:ext uri="{FF2B5EF4-FFF2-40B4-BE49-F238E27FC236}">
                <a16:creationId xmlns:a16="http://schemas.microsoft.com/office/drawing/2014/main" id="{CFE1B0F7-3B43-4F02-96C8-6F781714C3AF}"/>
              </a:ext>
            </a:extLst>
          </p:cNvPr>
          <p:cNvSpPr txBox="1">
            <a:spLocks/>
          </p:cNvSpPr>
          <p:nvPr/>
        </p:nvSpPr>
        <p:spPr>
          <a:xfrm>
            <a:off x="129286" y="2286000"/>
            <a:ext cx="8862314" cy="3880773"/>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smtClean="0">
                <a:latin typeface="Arial" panose="020B0604020202020204" pitchFamily="34" charset="0"/>
                <a:cs typeface="Arial" panose="020B0604020202020204" pitchFamily="34" charset="0"/>
              </a:rPr>
              <a:t>An organization requires all types of communications to be effective.  These types include:</a:t>
            </a:r>
          </a:p>
          <a:p>
            <a:pPr lvl="1"/>
            <a:r>
              <a:rPr lang="en-US" sz="1800" b="1" dirty="0" smtClean="0">
                <a:latin typeface="Arial" panose="020B0604020202020204" pitchFamily="34" charset="0"/>
                <a:cs typeface="Arial" panose="020B0604020202020204" pitchFamily="34" charset="0"/>
              </a:rPr>
              <a:t>Verbal-down</a:t>
            </a:r>
            <a:r>
              <a:rPr lang="en-US" sz="1800" dirty="0" smtClean="0">
                <a:latin typeface="Arial" panose="020B0604020202020204" pitchFamily="34" charset="0"/>
                <a:cs typeface="Arial" panose="020B0604020202020204" pitchFamily="34" charset="0"/>
              </a:rPr>
              <a:t>:  Orders to perform a certain specific duty from a supervisor to a subordinate.</a:t>
            </a:r>
          </a:p>
          <a:p>
            <a:pPr lvl="1"/>
            <a:r>
              <a:rPr lang="en-US" sz="1800" b="1" dirty="0" smtClean="0">
                <a:latin typeface="Arial" panose="020B0604020202020204" pitchFamily="34" charset="0"/>
                <a:cs typeface="Arial" panose="020B0604020202020204" pitchFamily="34" charset="0"/>
              </a:rPr>
              <a:t>Verbal-up</a:t>
            </a:r>
            <a:r>
              <a:rPr lang="en-US" sz="1800" dirty="0" smtClean="0">
                <a:latin typeface="Arial" panose="020B0604020202020204" pitchFamily="34" charset="0"/>
                <a:cs typeface="Arial" panose="020B0604020202020204" pitchFamily="34" charset="0"/>
              </a:rPr>
              <a:t>:  Information from the subordinate to the supervisor on a better way to perform the duty.</a:t>
            </a:r>
          </a:p>
          <a:p>
            <a:pPr lvl="1"/>
            <a:r>
              <a:rPr lang="en-US" sz="1800" b="1" dirty="0" smtClean="0">
                <a:latin typeface="Arial" panose="020B0604020202020204" pitchFamily="34" charset="0"/>
                <a:cs typeface="Arial" panose="020B0604020202020204" pitchFamily="34" charset="0"/>
              </a:rPr>
              <a:t>Written-down</a:t>
            </a:r>
            <a:r>
              <a:rPr lang="en-US" sz="1800" dirty="0" smtClean="0">
                <a:latin typeface="Arial" panose="020B0604020202020204" pitchFamily="34" charset="0"/>
                <a:cs typeface="Arial" panose="020B0604020202020204" pitchFamily="34" charset="0"/>
              </a:rPr>
              <a:t>:  Handbooks, policy and procedure manuals, and newsletters.</a:t>
            </a:r>
          </a:p>
          <a:p>
            <a:pPr lvl="1"/>
            <a:r>
              <a:rPr lang="en-US" sz="1800" b="1" dirty="0" smtClean="0">
                <a:latin typeface="Arial" panose="020B0604020202020204" pitchFamily="34" charset="0"/>
                <a:cs typeface="Arial" panose="020B0604020202020204" pitchFamily="34" charset="0"/>
              </a:rPr>
              <a:t>Written-up</a:t>
            </a:r>
            <a:r>
              <a:rPr lang="en-US" sz="1800" dirty="0" smtClean="0">
                <a:latin typeface="Arial" panose="020B0604020202020204" pitchFamily="34" charset="0"/>
                <a:cs typeface="Arial" panose="020B0604020202020204" pitchFamily="34" charset="0"/>
              </a:rPr>
              <a:t>:  Organizational process for sending written questions, suggestions and concerns to management.  </a:t>
            </a:r>
            <a:endParaRPr lang="en-US"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2554982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751</TotalTime>
  <Words>1019</Words>
  <Application>Microsoft Office PowerPoint</Application>
  <PresentationFormat>On-screen Show (4:3)</PresentationFormat>
  <Paragraphs>64</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Trebuchet MS</vt:lpstr>
      <vt:lpstr>Wingdings 3</vt:lpstr>
      <vt:lpstr>Facet</vt:lpstr>
      <vt:lpstr>PowerPoint Presentation</vt:lpstr>
      <vt:lpstr>Purpose</vt:lpstr>
      <vt:lpstr>Security Awareness</vt:lpstr>
      <vt:lpstr>What is “Security Awareness”?</vt:lpstr>
      <vt:lpstr>What is “Security Awareness”?</vt:lpstr>
      <vt:lpstr>Partnerships</vt:lpstr>
      <vt:lpstr>Double Loop Learning</vt:lpstr>
      <vt:lpstr>Techniques to Increase Security Awareness</vt:lpstr>
      <vt:lpstr>Communication</vt:lpstr>
      <vt:lpstr>Communication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Joy,Sumy</dc:creator>
  <cp:lastModifiedBy>Dilip Rao</cp:lastModifiedBy>
  <cp:revision>90</cp:revision>
  <dcterms:created xsi:type="dcterms:W3CDTF">2015-01-28T20:48:59Z</dcterms:created>
  <dcterms:modified xsi:type="dcterms:W3CDTF">2023-03-13T14:02:20Z</dcterms:modified>
</cp:coreProperties>
</file>