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07" r:id="rId2"/>
    <p:sldId id="335" r:id="rId3"/>
    <p:sldId id="370" r:id="rId4"/>
    <p:sldId id="372" r:id="rId5"/>
    <p:sldId id="374" r:id="rId6"/>
    <p:sldId id="381" r:id="rId7"/>
    <p:sldId id="382" r:id="rId8"/>
    <p:sldId id="38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8945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8179789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48285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4346022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11506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297101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499039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67557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4501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3177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13629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93387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35802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89908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38903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8612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230003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5863275"/>
            <a:ext cx="6400800" cy="1223325"/>
          </a:xfrm>
        </p:spPr>
        <p:txBody>
          <a:bodyPr>
            <a:normAutofit fontScale="92500"/>
          </a:bodyPr>
          <a:lstStyle/>
          <a:p>
            <a:r>
              <a:rPr lang="en-US" sz="2800" b="1" dirty="0">
                <a:solidFill>
                  <a:srgbClr val="00B050"/>
                </a:solidFill>
              </a:rPr>
              <a:t>Chapter </a:t>
            </a:r>
            <a:r>
              <a:rPr lang="en-US" sz="2800" b="1" dirty="0" smtClean="0">
                <a:solidFill>
                  <a:srgbClr val="00B050"/>
                </a:solidFill>
              </a:rPr>
              <a:t>35 – IFPO - CPO</a:t>
            </a:r>
            <a:endParaRPr lang="en-US" sz="2800" b="1" dirty="0">
              <a:solidFill>
                <a:srgbClr val="00B050"/>
              </a:solidFill>
            </a:endParaRPr>
          </a:p>
          <a:p>
            <a:r>
              <a:rPr lang="en-US" sz="2800" dirty="0"/>
              <a:t>Building a Sustainable Culture of Security</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152400" y="838200"/>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A sustainable culture of security has to be a part of every operation within the organization and integrated into the policies and procedures. </a:t>
            </a:r>
          </a:p>
          <a:p>
            <a:pPr marL="0" indent="0">
              <a:buNone/>
            </a:pPr>
            <a:r>
              <a:rPr lang="en-US" dirty="0">
                <a:latin typeface="Arial" panose="020B0604020202020204" pitchFamily="34" charset="0"/>
                <a:cs typeface="Arial" panose="020B0604020202020204" pitchFamily="34" charset="0"/>
              </a:rPr>
              <a:t>It cannot be separated from the mission of the organization and should be a part of the overall security master plan.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9EB-C71E-4A1A-A587-F7C5B7843F8A}"/>
              </a:ext>
            </a:extLst>
          </p:cNvPr>
          <p:cNvSpPr>
            <a:spLocks noGrp="1"/>
          </p:cNvSpPr>
          <p:nvPr>
            <p:ph type="title"/>
          </p:nvPr>
        </p:nvSpPr>
        <p:spPr>
          <a:xfrm>
            <a:off x="0" y="0"/>
            <a:ext cx="6347713" cy="1320800"/>
          </a:xfrm>
        </p:spPr>
        <p:txBody>
          <a:bodyPr/>
          <a:lstStyle/>
          <a:p>
            <a:r>
              <a:rPr lang="en-US" dirty="0"/>
              <a:t>Building a Culture of Security</a:t>
            </a:r>
          </a:p>
        </p:txBody>
      </p:sp>
      <p:sp>
        <p:nvSpPr>
          <p:cNvPr id="3" name="Content Placeholder 2">
            <a:extLst>
              <a:ext uri="{FF2B5EF4-FFF2-40B4-BE49-F238E27FC236}">
                <a16:creationId xmlns:a16="http://schemas.microsoft.com/office/drawing/2014/main" id="{AF52AC5E-A4DF-49D6-9190-9CFC3CB7D981}"/>
              </a:ext>
            </a:extLst>
          </p:cNvPr>
          <p:cNvSpPr>
            <a:spLocks noGrp="1"/>
          </p:cNvSpPr>
          <p:nvPr>
            <p:ph idx="1"/>
          </p:nvPr>
        </p:nvSpPr>
        <p:spPr>
          <a:xfrm>
            <a:off x="228600" y="762000"/>
            <a:ext cx="8686800" cy="3880773"/>
          </a:xfrm>
        </p:spPr>
        <p:txBody>
          <a:bodyPr>
            <a:normAutofit/>
          </a:bodyPr>
          <a:lstStyle/>
          <a:p>
            <a:r>
              <a:rPr lang="en-US" dirty="0">
                <a:latin typeface="Arial" panose="020B0604020202020204" pitchFamily="34" charset="0"/>
                <a:cs typeface="Arial" panose="020B0604020202020204" pitchFamily="34" charset="0"/>
              </a:rPr>
              <a:t>A culture of security is initially driven vertically from the top of the organization down. From there, it is driven from the bottom of the organization up and also across horizontally by all levels of employees.</a:t>
            </a:r>
          </a:p>
          <a:p>
            <a:r>
              <a:rPr lang="en-US" dirty="0">
                <a:latin typeface="Arial" panose="020B0604020202020204" pitchFamily="34" charset="0"/>
                <a:cs typeface="Arial" panose="020B0604020202020204" pitchFamily="34" charset="0"/>
              </a:rPr>
              <a:t>To have a sustainable culture of security in your organization depends on whether or not you have total support from upper management. </a:t>
            </a:r>
          </a:p>
          <a:p>
            <a:r>
              <a:rPr lang="en-US" dirty="0">
                <a:latin typeface="Arial" panose="020B0604020202020204" pitchFamily="34" charset="0"/>
                <a:cs typeface="Arial" panose="020B0604020202020204" pitchFamily="34" charset="0"/>
              </a:rPr>
              <a:t> Employees of the organization need to see management actively participating and engaged in the security program.</a:t>
            </a:r>
          </a:p>
        </p:txBody>
      </p:sp>
      <p:sp>
        <p:nvSpPr>
          <p:cNvPr id="4" name="Slide Number Placeholder 3">
            <a:extLst>
              <a:ext uri="{FF2B5EF4-FFF2-40B4-BE49-F238E27FC236}">
                <a16:creationId xmlns:a16="http://schemas.microsoft.com/office/drawing/2014/main" id="{4CD65AF4-8E2C-4A41-AE1F-D816A4CA9B58}"/>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73E778FC-7C0F-4BF2-8EFE-C85528034C55}"/>
              </a:ext>
            </a:extLst>
          </p:cNvPr>
          <p:cNvSpPr txBox="1">
            <a:spLocks/>
          </p:cNvSpPr>
          <p:nvPr/>
        </p:nvSpPr>
        <p:spPr>
          <a:xfrm>
            <a:off x="228600" y="30534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An organization must ensure that it does not have the “us and them” mentality or that management is “allowed” to disregard security procedures out of a sense of entitlement.</a:t>
            </a:r>
          </a:p>
          <a:p>
            <a:r>
              <a:rPr lang="en-US" dirty="0" smtClean="0">
                <a:latin typeface="Arial" panose="020B0604020202020204" pitchFamily="34" charset="0"/>
                <a:cs typeface="Arial" panose="020B0604020202020204" pitchFamily="34" charset="0"/>
              </a:rPr>
              <a:t>A strong security culture is both a mindset and mode of operation. One that’s integrated into day-to-day thinking and decision-making can make for a near-impenetrable operation.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95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6347713" cy="1320800"/>
          </a:xfrm>
        </p:spPr>
        <p:txBody>
          <a:bodyPr/>
          <a:lstStyle/>
          <a:p>
            <a:r>
              <a:rPr lang="en-US" dirty="0"/>
              <a:t>Building a Culture of Security</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In order to develop a sustainable culture of security in an organization, you first have to develop security awareness to ensure employees understand what security is and how important it is to the organization.</a:t>
            </a:r>
          </a:p>
          <a:p>
            <a:r>
              <a:rPr lang="en-US" dirty="0">
                <a:latin typeface="Arial" panose="020B0604020202020204" pitchFamily="34" charset="0"/>
                <a:cs typeface="Arial" panose="020B0604020202020204" pitchFamily="34" charset="0"/>
              </a:rPr>
              <a:t>A vulnerability or threat assessment will help identify the assets and the risks of the organization and then security countermeasures are put in place to help secure the identified assets and mitigate the risks.</a:t>
            </a: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6891A99C-D22B-43AF-ACAB-7DC0B3484866}"/>
              </a:ext>
            </a:extLst>
          </p:cNvPr>
          <p:cNvSpPr txBox="1">
            <a:spLocks/>
          </p:cNvSpPr>
          <p:nvPr/>
        </p:nvSpPr>
        <p:spPr>
          <a:xfrm>
            <a:off x="76200" y="2514600"/>
            <a:ext cx="8229600"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Encourage employee participation and accountability.</a:t>
            </a:r>
          </a:p>
          <a:p>
            <a:r>
              <a:rPr lang="en-US" dirty="0" smtClean="0">
                <a:latin typeface="Arial" panose="020B0604020202020204" pitchFamily="34" charset="0"/>
                <a:cs typeface="Arial" panose="020B0604020202020204" pitchFamily="34" charset="0"/>
              </a:rPr>
              <a:t>Help employees to understand what suspicious behavior is or what they should do when they observe something that doesn’t seem quite right.</a:t>
            </a:r>
          </a:p>
          <a:p>
            <a:r>
              <a:rPr lang="en-US" dirty="0" smtClean="0">
                <a:latin typeface="Arial" panose="020B0604020202020204" pitchFamily="34" charset="0"/>
                <a:cs typeface="Arial" panose="020B0604020202020204" pitchFamily="34" charset="0"/>
              </a:rPr>
              <a:t>Employees need to describe specifically what they observed, including:</a:t>
            </a:r>
          </a:p>
          <a:p>
            <a:pPr lvl="2"/>
            <a:r>
              <a:rPr lang="en-US" sz="1800" b="1" dirty="0" smtClean="0">
                <a:latin typeface="Arial" panose="020B0604020202020204" pitchFamily="34" charset="0"/>
                <a:cs typeface="Arial" panose="020B0604020202020204" pitchFamily="34" charset="0"/>
              </a:rPr>
              <a:t>Who</a:t>
            </a:r>
            <a:r>
              <a:rPr lang="en-US" sz="1800" dirty="0" smtClean="0">
                <a:latin typeface="Arial" panose="020B0604020202020204" pitchFamily="34" charset="0"/>
                <a:cs typeface="Arial" panose="020B0604020202020204" pitchFamily="34" charset="0"/>
              </a:rPr>
              <a:t> or </a:t>
            </a:r>
            <a:r>
              <a:rPr lang="en-US" sz="1800" b="1" dirty="0" smtClean="0">
                <a:latin typeface="Arial" panose="020B0604020202020204" pitchFamily="34" charset="0"/>
                <a:cs typeface="Arial" panose="020B0604020202020204" pitchFamily="34" charset="0"/>
              </a:rPr>
              <a:t>what</a:t>
            </a:r>
            <a:r>
              <a:rPr lang="en-US" sz="1800" dirty="0" smtClean="0">
                <a:latin typeface="Arial" panose="020B0604020202020204" pitchFamily="34" charset="0"/>
                <a:cs typeface="Arial" panose="020B0604020202020204" pitchFamily="34" charset="0"/>
              </a:rPr>
              <a:t> was seen </a:t>
            </a:r>
          </a:p>
          <a:p>
            <a:pPr lvl="2"/>
            <a:r>
              <a:rPr lang="en-US" sz="1800" b="1" dirty="0" smtClean="0">
                <a:latin typeface="Arial" panose="020B0604020202020204" pitchFamily="34" charset="0"/>
                <a:cs typeface="Arial" panose="020B0604020202020204" pitchFamily="34" charset="0"/>
              </a:rPr>
              <a:t>When</a:t>
            </a:r>
            <a:r>
              <a:rPr lang="en-US" sz="1800" dirty="0" smtClean="0">
                <a:latin typeface="Arial" panose="020B0604020202020204" pitchFamily="34" charset="0"/>
                <a:cs typeface="Arial" panose="020B0604020202020204" pitchFamily="34" charset="0"/>
              </a:rPr>
              <a:t> it was seen</a:t>
            </a:r>
          </a:p>
          <a:p>
            <a:pPr lvl="2"/>
            <a:r>
              <a:rPr lang="en-US" sz="1800" b="1" dirty="0" smtClean="0">
                <a:latin typeface="Arial" panose="020B0604020202020204" pitchFamily="34" charset="0"/>
                <a:cs typeface="Arial" panose="020B0604020202020204" pitchFamily="34" charset="0"/>
              </a:rPr>
              <a:t>Where</a:t>
            </a:r>
            <a:r>
              <a:rPr lang="en-US" sz="1800" dirty="0" smtClean="0">
                <a:latin typeface="Arial" panose="020B0604020202020204" pitchFamily="34" charset="0"/>
                <a:cs typeface="Arial" panose="020B0604020202020204" pitchFamily="34" charset="0"/>
              </a:rPr>
              <a:t> it occurred</a:t>
            </a:r>
          </a:p>
          <a:p>
            <a:pPr lvl="2"/>
            <a:r>
              <a:rPr lang="en-US" sz="1800" b="1" dirty="0" smtClean="0">
                <a:latin typeface="Arial" panose="020B0604020202020204" pitchFamily="34" charset="0"/>
                <a:cs typeface="Arial" panose="020B0604020202020204" pitchFamily="34" charset="0"/>
              </a:rPr>
              <a:t>Why</a:t>
            </a:r>
            <a:r>
              <a:rPr lang="en-US" sz="1800" dirty="0" smtClean="0">
                <a:latin typeface="Arial" panose="020B0604020202020204" pitchFamily="34" charset="0"/>
                <a:cs typeface="Arial" panose="020B0604020202020204" pitchFamily="34" charset="0"/>
              </a:rPr>
              <a:t> it’s suspicious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3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C6E-F10F-49DC-B4A9-1756C3A722AF}"/>
              </a:ext>
            </a:extLst>
          </p:cNvPr>
          <p:cNvSpPr>
            <a:spLocks noGrp="1"/>
          </p:cNvSpPr>
          <p:nvPr>
            <p:ph type="title"/>
          </p:nvPr>
        </p:nvSpPr>
        <p:spPr>
          <a:xfrm>
            <a:off x="0" y="0"/>
            <a:ext cx="6347713" cy="1320800"/>
          </a:xfrm>
        </p:spPr>
        <p:txBody>
          <a:bodyPr/>
          <a:lstStyle/>
          <a:p>
            <a:r>
              <a:rPr lang="en-US" dirty="0"/>
              <a:t>Building a Culture of Security</a:t>
            </a:r>
          </a:p>
        </p:txBody>
      </p:sp>
      <p:sp>
        <p:nvSpPr>
          <p:cNvPr id="3" name="Content Placeholder 2">
            <a:extLst>
              <a:ext uri="{FF2B5EF4-FFF2-40B4-BE49-F238E27FC236}">
                <a16:creationId xmlns:a16="http://schemas.microsoft.com/office/drawing/2014/main" id="{25ECA378-9893-46EF-B4AE-E9E4850745F5}"/>
              </a:ext>
            </a:extLst>
          </p:cNvPr>
          <p:cNvSpPr>
            <a:spLocks noGrp="1"/>
          </p:cNvSpPr>
          <p:nvPr>
            <p:ph idx="1"/>
          </p:nvPr>
        </p:nvSpPr>
        <p:spPr>
          <a:xfrm>
            <a:off x="76200" y="762000"/>
            <a:ext cx="89916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“If You See Something, Say Something” </a:t>
            </a:r>
          </a:p>
          <a:p>
            <a:r>
              <a:rPr lang="en-US" dirty="0">
                <a:latin typeface="Arial" panose="020B0604020202020204" pitchFamily="34" charset="0"/>
                <a:cs typeface="Arial" panose="020B0604020202020204" pitchFamily="34" charset="0"/>
              </a:rPr>
              <a:t>If you see something you know shouldn’t be there—or someone’s behavior that doesn’t seem quite right—say something. Because only you know what’s supposed to be in your everyday.</a:t>
            </a:r>
          </a:p>
          <a:p>
            <a:r>
              <a:rPr lang="en-US" dirty="0">
                <a:latin typeface="Arial" panose="020B0604020202020204" pitchFamily="34" charset="0"/>
                <a:cs typeface="Arial" panose="020B0604020202020204" pitchFamily="34" charset="0"/>
              </a:rPr>
              <a:t>Employees are the best people to know what is normal in their work areas; thus, they can identify what is abnormal more quickly. </a:t>
            </a:r>
          </a:p>
        </p:txBody>
      </p:sp>
      <p:sp>
        <p:nvSpPr>
          <p:cNvPr id="4" name="Slide Number Placeholder 3">
            <a:extLst>
              <a:ext uri="{FF2B5EF4-FFF2-40B4-BE49-F238E27FC236}">
                <a16:creationId xmlns:a16="http://schemas.microsoft.com/office/drawing/2014/main" id="{FC0714FF-2B9C-477E-AD88-040E59D20D81}"/>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F3DE6368-2B8B-477E-97D3-8BD9A2EEB2A4}"/>
              </a:ext>
            </a:extLst>
          </p:cNvPr>
          <p:cNvSpPr txBox="1">
            <a:spLocks/>
          </p:cNvSpPr>
          <p:nvPr/>
        </p:nvSpPr>
        <p:spPr>
          <a:xfrm>
            <a:off x="76200" y="2743200"/>
            <a:ext cx="8991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Another critical component of developing a positive security culture is using metrics to measure the effectiveness of employee security awareness training.</a:t>
            </a:r>
          </a:p>
          <a:p>
            <a:r>
              <a:rPr lang="en-US" dirty="0" smtClean="0">
                <a:latin typeface="Arial" panose="020B0604020202020204" pitchFamily="34" charset="0"/>
                <a:cs typeface="Arial" panose="020B0604020202020204" pitchFamily="34" charset="0"/>
              </a:rPr>
              <a:t>When effectiveness is measured, successes can be celebrated and areas that need improvement can be identified. </a:t>
            </a:r>
          </a:p>
          <a:p>
            <a:r>
              <a:rPr lang="en-US" dirty="0" smtClean="0">
                <a:latin typeface="Arial" panose="020B0604020202020204" pitchFamily="34" charset="0"/>
                <a:cs typeface="Arial" panose="020B0604020202020204" pitchFamily="34" charset="0"/>
              </a:rPr>
              <a:t>Measuring successes will help management justify the cost of the security awareness and training programs.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41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D032-86CE-4E2E-A287-62709C8992D8}"/>
              </a:ext>
            </a:extLst>
          </p:cNvPr>
          <p:cNvSpPr>
            <a:spLocks noGrp="1"/>
          </p:cNvSpPr>
          <p:nvPr>
            <p:ph type="title"/>
          </p:nvPr>
        </p:nvSpPr>
        <p:spPr>
          <a:xfrm>
            <a:off x="0" y="0"/>
            <a:ext cx="6347713" cy="1320800"/>
          </a:xfrm>
        </p:spPr>
        <p:txBody>
          <a:bodyPr/>
          <a:lstStyle/>
          <a:p>
            <a:r>
              <a:rPr lang="en-US" dirty="0"/>
              <a:t>The Security Master Plan</a:t>
            </a:r>
          </a:p>
        </p:txBody>
      </p:sp>
      <p:sp>
        <p:nvSpPr>
          <p:cNvPr id="3" name="Content Placeholder 2">
            <a:extLst>
              <a:ext uri="{FF2B5EF4-FFF2-40B4-BE49-F238E27FC236}">
                <a16:creationId xmlns:a16="http://schemas.microsoft.com/office/drawing/2014/main" id="{406E3D93-BE6B-4D13-9D3C-31E8B242C3AB}"/>
              </a:ext>
            </a:extLst>
          </p:cNvPr>
          <p:cNvSpPr>
            <a:spLocks noGrp="1"/>
          </p:cNvSpPr>
          <p:nvPr>
            <p:ph idx="1"/>
          </p:nvPr>
        </p:nvSpPr>
        <p:spPr>
          <a:xfrm>
            <a:off x="76200" y="669925"/>
            <a:ext cx="8915400" cy="5121275"/>
          </a:xfrm>
        </p:spPr>
        <p:txBody>
          <a:bodyPr>
            <a:normAutofit/>
          </a:bodyPr>
          <a:lstStyle/>
          <a:p>
            <a:r>
              <a:rPr lang="en-US" dirty="0">
                <a:latin typeface="Arial" panose="020B0604020202020204" pitchFamily="34" charset="0"/>
                <a:cs typeface="Arial" panose="020B0604020202020204" pitchFamily="34" charset="0"/>
              </a:rPr>
              <a:t>A Security Master Plan is a document that explains the organization’s security philosophies, strategies, goals, programs, and processes. </a:t>
            </a:r>
          </a:p>
          <a:p>
            <a:r>
              <a:rPr lang="en-US" dirty="0">
                <a:latin typeface="Arial" panose="020B0604020202020204" pitchFamily="34" charset="0"/>
                <a:cs typeface="Arial" panose="020B0604020202020204" pitchFamily="34" charset="0"/>
              </a:rPr>
              <a:t>It is used to guide the organization’s development and direction in these areas in a manner that is consistent with the company’s overall business plan.</a:t>
            </a:r>
          </a:p>
          <a:p>
            <a:r>
              <a:rPr lang="en-US" dirty="0">
                <a:latin typeface="Arial" panose="020B0604020202020204" pitchFamily="34" charset="0"/>
                <a:cs typeface="Arial" panose="020B0604020202020204" pitchFamily="34" charset="0"/>
              </a:rPr>
              <a:t> It provides a detailed outline of the risks and the mitigation plans for them in a way that creates a five-year business plan.</a:t>
            </a:r>
          </a:p>
          <a:p>
            <a:r>
              <a:rPr lang="en-US" dirty="0">
                <a:latin typeface="Arial" panose="020B0604020202020204" pitchFamily="34" charset="0"/>
                <a:cs typeface="Arial" panose="020B0604020202020204" pitchFamily="34" charset="0"/>
              </a:rPr>
              <a:t>A sustainable culture of security should be part of an overall security master plan. </a:t>
            </a:r>
          </a:p>
        </p:txBody>
      </p:sp>
      <p:sp>
        <p:nvSpPr>
          <p:cNvPr id="4" name="Slide Number Placeholder 3">
            <a:extLst>
              <a:ext uri="{FF2B5EF4-FFF2-40B4-BE49-F238E27FC236}">
                <a16:creationId xmlns:a16="http://schemas.microsoft.com/office/drawing/2014/main" id="{B4674E64-57A7-46FC-92AB-8349D109EC67}"/>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337140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57CE-78B9-4DE6-9036-EE7C28DD34E3}"/>
              </a:ext>
            </a:extLst>
          </p:cNvPr>
          <p:cNvSpPr>
            <a:spLocks noGrp="1"/>
          </p:cNvSpPr>
          <p:nvPr>
            <p:ph type="title"/>
          </p:nvPr>
        </p:nvSpPr>
        <p:spPr>
          <a:xfrm>
            <a:off x="0" y="0"/>
            <a:ext cx="8305801" cy="1320800"/>
          </a:xfrm>
        </p:spPr>
        <p:txBody>
          <a:bodyPr>
            <a:normAutofit/>
          </a:bodyPr>
          <a:lstStyle/>
          <a:p>
            <a:r>
              <a:rPr lang="en-US" dirty="0"/>
              <a:t>Implementing the Security Master Plan</a:t>
            </a:r>
          </a:p>
        </p:txBody>
      </p:sp>
      <p:sp>
        <p:nvSpPr>
          <p:cNvPr id="3" name="Content Placeholder 2">
            <a:extLst>
              <a:ext uri="{FF2B5EF4-FFF2-40B4-BE49-F238E27FC236}">
                <a16:creationId xmlns:a16="http://schemas.microsoft.com/office/drawing/2014/main" id="{D525D8BF-E1A8-419B-9E12-8C22BE5C9C84}"/>
              </a:ext>
            </a:extLst>
          </p:cNvPr>
          <p:cNvSpPr>
            <a:spLocks noGrp="1"/>
          </p:cNvSpPr>
          <p:nvPr>
            <p:ph idx="1"/>
          </p:nvPr>
        </p:nvSpPr>
        <p:spPr>
          <a:xfrm>
            <a:off x="152400" y="685800"/>
            <a:ext cx="8839200" cy="3880773"/>
          </a:xfrm>
        </p:spPr>
        <p:txBody>
          <a:bodyPr>
            <a:normAutofit/>
          </a:bodyPr>
          <a:lstStyle/>
          <a:p>
            <a:pPr marL="514350" indent="-514350">
              <a:buFont typeface="+mj-lt"/>
              <a:buAutoNum type="arabicPeriod"/>
            </a:pPr>
            <a:r>
              <a:rPr lang="en-US" dirty="0">
                <a:latin typeface="Arial" panose="020B0604020202020204" pitchFamily="34" charset="0"/>
                <a:cs typeface="Arial" panose="020B0604020202020204" pitchFamily="34" charset="0"/>
              </a:rPr>
              <a:t>Have a vulnerability or risk assessment conducted so the organization will know what assets they need to protect and what risks to retain, transfer, or mitigate.</a:t>
            </a:r>
          </a:p>
          <a:p>
            <a:pPr marL="514350" indent="-514350">
              <a:buFont typeface="+mj-lt"/>
              <a:buAutoNum type="arabicPeriod"/>
            </a:pPr>
            <a:r>
              <a:rPr lang="en-US" dirty="0">
                <a:latin typeface="Arial" panose="020B0604020202020204" pitchFamily="34" charset="0"/>
                <a:cs typeface="Arial" panose="020B0604020202020204" pitchFamily="34" charset="0"/>
              </a:rPr>
              <a:t>Formulate internal and external partnerships.</a:t>
            </a:r>
          </a:p>
          <a:p>
            <a:pPr marL="514350" indent="-514350">
              <a:buFont typeface="+mj-lt"/>
              <a:buAutoNum type="arabicPeriod"/>
            </a:pPr>
            <a:r>
              <a:rPr lang="en-US" dirty="0">
                <a:latin typeface="Arial" panose="020B0604020202020204" pitchFamily="34" charset="0"/>
                <a:cs typeface="Arial" panose="020B0604020202020204" pitchFamily="34" charset="0"/>
              </a:rPr>
              <a:t>Design the foundation for an effective physical security program that is a part of the overall security master plan:</a:t>
            </a:r>
          </a:p>
          <a:p>
            <a:pPr marL="914400" lvl="1" indent="-514350"/>
            <a:r>
              <a:rPr lang="en-US" sz="1800" dirty="0">
                <a:latin typeface="Arial" panose="020B0604020202020204" pitchFamily="34" charset="0"/>
                <a:cs typeface="Arial" panose="020B0604020202020204" pitchFamily="34" charset="0"/>
              </a:rPr>
              <a:t>The Four D’s (deter, detect, delay, and deny) </a:t>
            </a:r>
          </a:p>
          <a:p>
            <a:pPr marL="914400" lvl="1" indent="-514350"/>
            <a:r>
              <a:rPr lang="en-US" sz="1800" dirty="0">
                <a:latin typeface="Arial" panose="020B0604020202020204" pitchFamily="34" charset="0"/>
                <a:cs typeface="Arial" panose="020B0604020202020204" pitchFamily="34" charset="0"/>
              </a:rPr>
              <a:t>Layered security (defense in-depth) </a:t>
            </a:r>
          </a:p>
        </p:txBody>
      </p:sp>
      <p:sp>
        <p:nvSpPr>
          <p:cNvPr id="4" name="Slide Number Placeholder 3">
            <a:extLst>
              <a:ext uri="{FF2B5EF4-FFF2-40B4-BE49-F238E27FC236}">
                <a16:creationId xmlns:a16="http://schemas.microsoft.com/office/drawing/2014/main" id="{73BA89C4-649E-47BD-BCD8-8383C0904ACC}"/>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F59732D0-093C-40FE-849F-C609A3292FEB}"/>
              </a:ext>
            </a:extLst>
          </p:cNvPr>
          <p:cNvSpPr txBox="1">
            <a:spLocks/>
          </p:cNvSpPr>
          <p:nvPr/>
        </p:nvSpPr>
        <p:spPr>
          <a:xfrm>
            <a:off x="533400" y="3282027"/>
            <a:ext cx="8458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Promote your security programs through education and training. </a:t>
            </a:r>
          </a:p>
          <a:p>
            <a:r>
              <a:rPr lang="en-US" dirty="0" smtClean="0">
                <a:latin typeface="Arial" panose="020B0604020202020204" pitchFamily="34" charset="0"/>
                <a:cs typeface="Arial" panose="020B0604020202020204" pitchFamily="34" charset="0"/>
              </a:rPr>
              <a:t>Employees need to understand their roles and responsibilities. </a:t>
            </a:r>
          </a:p>
          <a:p>
            <a:r>
              <a:rPr lang="en-US" dirty="0" smtClean="0">
                <a:latin typeface="Arial" panose="020B0604020202020204" pitchFamily="34" charset="0"/>
                <a:cs typeface="Arial" panose="020B0604020202020204" pitchFamily="34" charset="0"/>
              </a:rPr>
              <a:t>Each individual should know what part they play in the overall security master plan. </a:t>
            </a:r>
          </a:p>
          <a:p>
            <a:r>
              <a:rPr lang="en-US" dirty="0" smtClean="0">
                <a:latin typeface="Arial" panose="020B0604020202020204" pitchFamily="34" charset="0"/>
                <a:cs typeface="Arial" panose="020B0604020202020204" pitchFamily="34" charset="0"/>
              </a:rPr>
              <a:t>Everyone has to feel like they are an important part of the security program.</a:t>
            </a:r>
          </a:p>
          <a:p>
            <a:r>
              <a:rPr lang="en-US" dirty="0" smtClean="0">
                <a:latin typeface="Arial" panose="020B0604020202020204" pitchFamily="34" charset="0"/>
                <a:cs typeface="Arial" panose="020B0604020202020204" pitchFamily="34" charset="0"/>
              </a:rPr>
              <a:t> A security awareness program helps to create a security-conscious culture within an organization.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234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7BB3-44F8-4E57-A594-7FD4BDA84569}"/>
              </a:ext>
            </a:extLst>
          </p:cNvPr>
          <p:cNvSpPr>
            <a:spLocks noGrp="1"/>
          </p:cNvSpPr>
          <p:nvPr>
            <p:ph type="title"/>
          </p:nvPr>
        </p:nvSpPr>
        <p:spPr>
          <a:xfrm>
            <a:off x="0" y="0"/>
            <a:ext cx="6347713" cy="1320800"/>
          </a:xfrm>
        </p:spPr>
        <p:txBody>
          <a:bodyPr/>
          <a:lstStyle/>
          <a:p>
            <a:r>
              <a:rPr lang="en-US" dirty="0"/>
              <a:t>Fear of Crime</a:t>
            </a:r>
          </a:p>
        </p:txBody>
      </p:sp>
      <p:sp>
        <p:nvSpPr>
          <p:cNvPr id="3" name="Content Placeholder 2">
            <a:extLst>
              <a:ext uri="{FF2B5EF4-FFF2-40B4-BE49-F238E27FC236}">
                <a16:creationId xmlns:a16="http://schemas.microsoft.com/office/drawing/2014/main" id="{D3C9D389-1104-4B31-9502-4330208270FB}"/>
              </a:ext>
            </a:extLst>
          </p:cNvPr>
          <p:cNvSpPr>
            <a:spLocks noGrp="1"/>
          </p:cNvSpPr>
          <p:nvPr>
            <p:ph idx="1"/>
          </p:nvPr>
        </p:nvSpPr>
        <p:spPr>
          <a:xfrm>
            <a:off x="228600" y="762000"/>
            <a:ext cx="8763000" cy="3880773"/>
          </a:xfrm>
        </p:spPr>
        <p:txBody>
          <a:bodyPr>
            <a:normAutofit/>
          </a:bodyPr>
          <a:lstStyle/>
          <a:p>
            <a:r>
              <a:rPr lang="en-US" dirty="0">
                <a:latin typeface="Arial" panose="020B0604020202020204" pitchFamily="34" charset="0"/>
                <a:cs typeface="Arial" panose="020B0604020202020204" pitchFamily="34" charset="0"/>
              </a:rPr>
              <a:t>The fear of crime or perception of crime is much higher than the actual crime rate, but fear is real and should be addressed.</a:t>
            </a:r>
          </a:p>
          <a:p>
            <a:r>
              <a:rPr lang="en-US" dirty="0">
                <a:latin typeface="Arial" panose="020B0604020202020204" pitchFamily="34" charset="0"/>
                <a:cs typeface="Arial" panose="020B0604020202020204" pitchFamily="34" charset="0"/>
              </a:rPr>
              <a:t>One of the purposes of a security program is to direct efforts that reduce fear of crime.</a:t>
            </a:r>
          </a:p>
          <a:p>
            <a:r>
              <a:rPr lang="en-US" dirty="0">
                <a:latin typeface="Arial" panose="020B0604020202020204" pitchFamily="34" charset="0"/>
                <a:cs typeface="Arial" panose="020B0604020202020204" pitchFamily="34" charset="0"/>
              </a:rPr>
              <a:t>The response to employee fear has to be tailored to that specific issue. It’s important that people “feel” safe at work.</a:t>
            </a:r>
          </a:p>
        </p:txBody>
      </p:sp>
      <p:sp>
        <p:nvSpPr>
          <p:cNvPr id="4" name="Slide Number Placeholder 3">
            <a:extLst>
              <a:ext uri="{FF2B5EF4-FFF2-40B4-BE49-F238E27FC236}">
                <a16:creationId xmlns:a16="http://schemas.microsoft.com/office/drawing/2014/main" id="{D4CE46B8-9D93-489A-82A7-8DE67FAC02EC}"/>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2053278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741</TotalTime>
  <Words>778</Words>
  <Application>Microsoft Office PowerPoint</Application>
  <PresentationFormat>On-screen Show (4:3)</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PowerPoint Presentation</vt:lpstr>
      <vt:lpstr>Purpose</vt:lpstr>
      <vt:lpstr>Building a Culture of Security</vt:lpstr>
      <vt:lpstr>Building a Culture of Security</vt:lpstr>
      <vt:lpstr>Building a Culture of Security</vt:lpstr>
      <vt:lpstr>The Security Master Plan</vt:lpstr>
      <vt:lpstr>Implementing the Security Master Plan</vt:lpstr>
      <vt:lpstr>Fear of Crime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88</cp:revision>
  <dcterms:created xsi:type="dcterms:W3CDTF">2015-01-28T20:48:59Z</dcterms:created>
  <dcterms:modified xsi:type="dcterms:W3CDTF">2023-03-13T14:09:40Z</dcterms:modified>
</cp:coreProperties>
</file>