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07" r:id="rId2"/>
    <p:sldId id="335" r:id="rId3"/>
    <p:sldId id="371" r:id="rId4"/>
    <p:sldId id="373" r:id="rId5"/>
    <p:sldId id="374" r:id="rId6"/>
    <p:sldId id="375" r:id="rId7"/>
    <p:sldId id="377" r:id="rId8"/>
    <p:sldId id="380" r:id="rId9"/>
    <p:sldId id="381" r:id="rId10"/>
    <p:sldId id="38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53717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6733898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4059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213226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89872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23621420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070684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14454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5272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2981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99385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37039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137246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01080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4740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53770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418387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486400"/>
            <a:ext cx="6400800" cy="1752600"/>
          </a:xfrm>
        </p:spPr>
        <p:txBody>
          <a:bodyPr>
            <a:normAutofit fontScale="92500"/>
          </a:bodyPr>
          <a:lstStyle/>
          <a:p>
            <a:r>
              <a:rPr lang="en-US" sz="2800" b="1" dirty="0">
                <a:solidFill>
                  <a:srgbClr val="00B050"/>
                </a:solidFill>
              </a:rPr>
              <a:t>Chapter </a:t>
            </a:r>
            <a:r>
              <a:rPr lang="en-US" sz="2800" b="1" dirty="0" smtClean="0">
                <a:solidFill>
                  <a:srgbClr val="00B050"/>
                </a:solidFill>
              </a:rPr>
              <a:t>36 – IFPO - CPO</a:t>
            </a:r>
            <a:endParaRPr lang="en-US" sz="2800" b="1" dirty="0">
              <a:solidFill>
                <a:srgbClr val="00B050"/>
              </a:solidFill>
            </a:endParaRPr>
          </a:p>
          <a:p>
            <a:r>
              <a:rPr lang="en-US" sz="2800" dirty="0"/>
              <a:t>The Protection Officer’s Role in Critical Information Infrastructure Protection</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4042-B94A-4E80-AA9C-C9277C85F4D8}"/>
              </a:ext>
            </a:extLst>
          </p:cNvPr>
          <p:cNvSpPr>
            <a:spLocks noGrp="1"/>
          </p:cNvSpPr>
          <p:nvPr>
            <p:ph type="title"/>
          </p:nvPr>
        </p:nvSpPr>
        <p:spPr>
          <a:xfrm>
            <a:off x="0" y="0"/>
            <a:ext cx="8305801" cy="1320800"/>
          </a:xfrm>
        </p:spPr>
        <p:txBody>
          <a:bodyPr>
            <a:normAutofit/>
          </a:bodyPr>
          <a:lstStyle/>
          <a:p>
            <a:r>
              <a:rPr lang="en-US" dirty="0"/>
              <a:t>National Infrastructure Protection Plan (NIPP)</a:t>
            </a:r>
          </a:p>
        </p:txBody>
      </p:sp>
      <p:sp>
        <p:nvSpPr>
          <p:cNvPr id="3" name="Content Placeholder 2">
            <a:extLst>
              <a:ext uri="{FF2B5EF4-FFF2-40B4-BE49-F238E27FC236}">
                <a16:creationId xmlns:a16="http://schemas.microsoft.com/office/drawing/2014/main" id="{BAB3D0A6-0EED-404E-9C24-D6A1416AC757}"/>
              </a:ext>
            </a:extLst>
          </p:cNvPr>
          <p:cNvSpPr>
            <a:spLocks noGrp="1"/>
          </p:cNvSpPr>
          <p:nvPr>
            <p:ph idx="1"/>
          </p:nvPr>
        </p:nvSpPr>
        <p:spPr>
          <a:xfrm>
            <a:off x="152400" y="1295400"/>
            <a:ext cx="8763000" cy="4756150"/>
          </a:xfrm>
        </p:spPr>
        <p:txBody>
          <a:bodyPr>
            <a:normAutofit/>
          </a:bodyPr>
          <a:lstStyle/>
          <a:p>
            <a:r>
              <a:rPr lang="en-US" dirty="0">
                <a:latin typeface="Arial" panose="020B0604020202020204" pitchFamily="34" charset="0"/>
                <a:cs typeface="Arial" panose="020B0604020202020204" pitchFamily="34" charset="0"/>
              </a:rPr>
              <a:t>Each SSA develops a “Sector Specific Plan” (SSP) through a coordinated effort involving its public and private sector partners. </a:t>
            </a:r>
          </a:p>
          <a:p>
            <a:r>
              <a:rPr lang="en-US" dirty="0">
                <a:latin typeface="Arial" panose="020B0604020202020204" pitchFamily="34" charset="0"/>
                <a:cs typeface="Arial" panose="020B0604020202020204" pitchFamily="34" charset="0"/>
              </a:rPr>
              <a:t>The protection officer should review the SSP of the sector’s infrastructure being protected. This will allow the protection officer to be cognizant of the threats and vulnerabilities inherent within the sector’s infrastructure.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p:txBody>
      </p:sp>
      <p:sp>
        <p:nvSpPr>
          <p:cNvPr id="4" name="Slide Number Placeholder 3">
            <a:extLst>
              <a:ext uri="{FF2B5EF4-FFF2-40B4-BE49-F238E27FC236}">
                <a16:creationId xmlns:a16="http://schemas.microsoft.com/office/drawing/2014/main" id="{5D9671D2-D387-46BC-A32F-A030B3F44D3F}"/>
              </a:ext>
            </a:extLst>
          </p:cNvPr>
          <p:cNvSpPr>
            <a:spLocks noGrp="1"/>
          </p:cNvSpPr>
          <p:nvPr>
            <p:ph type="sldNum" sz="quarter" idx="12"/>
          </p:nvPr>
        </p:nvSpPr>
        <p:spPr/>
        <p:txBody>
          <a:bodyPr/>
          <a:lstStyle/>
          <a:p>
            <a:fld id="{BD5AEB79-F3DA-4CAA-BA25-7EA8AB9A9E1E}" type="slidenum">
              <a:rPr lang="en-US" smtClean="0"/>
              <a:t>10</a:t>
            </a:fld>
            <a:endParaRPr lang="en-US"/>
          </a:p>
        </p:txBody>
      </p:sp>
    </p:spTree>
    <p:extLst>
      <p:ext uri="{BB962C8B-B14F-4D97-AF65-F5344CB8AC3E}">
        <p14:creationId xmlns:p14="http://schemas.microsoft.com/office/powerpoint/2010/main" val="420156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381000" y="919827"/>
            <a:ext cx="8458200" cy="3880773"/>
          </a:xfrm>
        </p:spPr>
        <p:txBody>
          <a:bodyPr>
            <a:normAutofit/>
          </a:bodyPr>
          <a:lstStyle/>
          <a:p>
            <a:pPr marL="0" indent="0">
              <a:buNone/>
            </a:pPr>
            <a:r>
              <a:rPr lang="en-US" dirty="0">
                <a:latin typeface="Arial" panose="020B0604020202020204" pitchFamily="34" charset="0"/>
                <a:cs typeface="Arial" panose="020B0604020202020204" pitchFamily="34" charset="0"/>
              </a:rPr>
              <a:t>The protection officer, as well as most of the industrialized world, depends on multiple infrastructures that are critical to the population. </a:t>
            </a:r>
          </a:p>
          <a:p>
            <a:pPr marL="0" indent="0">
              <a:buNone/>
            </a:pPr>
            <a:r>
              <a:rPr lang="en-US" dirty="0">
                <a:latin typeface="Arial" panose="020B0604020202020204" pitchFamily="34" charset="0"/>
                <a:cs typeface="Arial" panose="020B0604020202020204" pitchFamily="34" charset="0"/>
              </a:rPr>
              <a:t>Protection officers have had and will continue to have an important role in providing security to the facilities of these infrastructures.</a:t>
            </a: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6B21B9EB-C71E-4A1A-A587-F7C5B7843F8A}"/>
              </a:ext>
            </a:extLst>
          </p:cNvPr>
          <p:cNvSpPr txBox="1">
            <a:spLocks/>
          </p:cNvSpPr>
          <p:nvPr/>
        </p:nvSpPr>
        <p:spPr>
          <a:xfrm>
            <a:off x="0" y="25654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Critical Infrastructure</a:t>
            </a:r>
            <a:endParaRPr lang="en-US" dirty="0"/>
          </a:p>
        </p:txBody>
      </p:sp>
      <p:sp>
        <p:nvSpPr>
          <p:cNvPr id="6" name="Content Placeholder 2">
            <a:extLst>
              <a:ext uri="{FF2B5EF4-FFF2-40B4-BE49-F238E27FC236}">
                <a16:creationId xmlns:a16="http://schemas.microsoft.com/office/drawing/2014/main" id="{AF52AC5E-A4DF-49D6-9190-9CFC3CB7D981}"/>
              </a:ext>
            </a:extLst>
          </p:cNvPr>
          <p:cNvSpPr txBox="1">
            <a:spLocks/>
          </p:cNvSpPr>
          <p:nvPr/>
        </p:nvSpPr>
        <p:spPr>
          <a:xfrm>
            <a:off x="0" y="32766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latin typeface="Arial" panose="020B0604020202020204" pitchFamily="34" charset="0"/>
                <a:cs typeface="Arial" panose="020B0604020202020204" pitchFamily="34" charset="0"/>
              </a:rPr>
              <a:t>The United States Department of Homeland Security (DHS) describes critical infrastructure as </a:t>
            </a:r>
          </a:p>
          <a:p>
            <a:pPr lvl="1"/>
            <a:r>
              <a:rPr lang="en-US" sz="1800" smtClean="0">
                <a:latin typeface="Arial" panose="020B0604020202020204" pitchFamily="34" charset="0"/>
                <a:cs typeface="Arial" panose="020B0604020202020204" pitchFamily="34" charset="0"/>
              </a:rPr>
              <a:t>The physical and cyber systems and assets that are so vital to the United States that their incapacity or destruction would have a debilitating impact on our physical or economic security or public health or safety.</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6BBF-5BAC-4C85-AA81-2973B24B2621}"/>
              </a:ext>
            </a:extLst>
          </p:cNvPr>
          <p:cNvSpPr>
            <a:spLocks noGrp="1"/>
          </p:cNvSpPr>
          <p:nvPr>
            <p:ph type="title"/>
          </p:nvPr>
        </p:nvSpPr>
        <p:spPr>
          <a:xfrm>
            <a:off x="1" y="0"/>
            <a:ext cx="8991600" cy="1320800"/>
          </a:xfrm>
        </p:spPr>
        <p:txBody>
          <a:bodyPr>
            <a:normAutofit/>
          </a:bodyPr>
          <a:lstStyle/>
          <a:p>
            <a:r>
              <a:rPr lang="en-US" dirty="0"/>
              <a:t>National Infrastructure Protection Plan (NIPP)</a:t>
            </a:r>
          </a:p>
        </p:txBody>
      </p:sp>
      <p:sp>
        <p:nvSpPr>
          <p:cNvPr id="3" name="Content Placeholder 2">
            <a:extLst>
              <a:ext uri="{FF2B5EF4-FFF2-40B4-BE49-F238E27FC236}">
                <a16:creationId xmlns:a16="http://schemas.microsoft.com/office/drawing/2014/main" id="{73E778FC-7C0F-4BF2-8EFE-C85528034C55}"/>
              </a:ext>
            </a:extLst>
          </p:cNvPr>
          <p:cNvSpPr>
            <a:spLocks noGrp="1"/>
          </p:cNvSpPr>
          <p:nvPr>
            <p:ph idx="1"/>
          </p:nvPr>
        </p:nvSpPr>
        <p:spPr>
          <a:xfrm>
            <a:off x="152399" y="1219200"/>
            <a:ext cx="8839201" cy="4983162"/>
          </a:xfrm>
        </p:spPr>
        <p:txBody>
          <a:bodyPr>
            <a:normAutofit/>
          </a:bodyPr>
          <a:lstStyle/>
          <a:p>
            <a:r>
              <a:rPr lang="en-US" dirty="0">
                <a:latin typeface="Arial" panose="020B0604020202020204" pitchFamily="34" charset="0"/>
                <a:cs typeface="Arial" panose="020B0604020202020204" pitchFamily="34" charset="0"/>
              </a:rPr>
              <a:t>The core document in the US National Infrastructure Protection Plan, referred to as the NIPP, and titled NIPP 2013, is: </a:t>
            </a:r>
            <a:r>
              <a:rPr lang="en-US" i="1" dirty="0">
                <a:latin typeface="Arial" panose="020B0604020202020204" pitchFamily="34" charset="0"/>
                <a:cs typeface="Arial" panose="020B0604020202020204" pitchFamily="34" charset="0"/>
              </a:rPr>
              <a:t>Partnering for Critical Infrastructure Security and Resilience.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plan is published by the United States Department of Homeland Security(DHS). A key statement from the plan shows the importance of critical infrastructure”</a:t>
            </a:r>
          </a:p>
          <a:p>
            <a:pPr lvl="1"/>
            <a:r>
              <a:rPr lang="en-US" sz="1800" dirty="0">
                <a:latin typeface="Arial" panose="020B0604020202020204" pitchFamily="34" charset="0"/>
                <a:cs typeface="Arial" panose="020B0604020202020204" pitchFamily="34" charset="0"/>
              </a:rPr>
              <a:t>“Our Nation’s well-being relies upon secure and resilient critical infrastructure—the assets, systems, and networks that underpin American society.” </a:t>
            </a:r>
          </a:p>
          <a:p>
            <a:pPr lvl="1"/>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CC57F0-26AE-48DA-9FB4-8D38EFD79D3A}"/>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A95F00CB-7059-4511-9EC6-DC2B882869E6}"/>
              </a:ext>
            </a:extLst>
          </p:cNvPr>
          <p:cNvSpPr txBox="1">
            <a:spLocks/>
          </p:cNvSpPr>
          <p:nvPr/>
        </p:nvSpPr>
        <p:spPr>
          <a:xfrm>
            <a:off x="609598" y="3962400"/>
            <a:ext cx="838200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The Presidential Policy Directive-21 assigns a federal agency, known as a Sector Specific Agency (SSA), to lead a collaborative process for critical infrastructure security within each of the 16 critical infrastructure sectors.</a:t>
            </a:r>
          </a:p>
          <a:p>
            <a:r>
              <a:rPr lang="en-US" dirty="0" smtClean="0">
                <a:latin typeface="Arial" panose="020B0604020202020204" pitchFamily="34" charset="0"/>
                <a:cs typeface="Arial" panose="020B0604020202020204" pitchFamily="34" charset="0"/>
              </a:rPr>
              <a:t>Each SSA is responsible for developing and implementing a sector specific plan (SSP), which details the application of the NIPP concepts to the unique characteristics and conditions of their sector.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907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F459-1D9C-428F-B671-BDFF5D0C3B93}"/>
              </a:ext>
            </a:extLst>
          </p:cNvPr>
          <p:cNvSpPr>
            <a:spLocks noGrp="1"/>
          </p:cNvSpPr>
          <p:nvPr>
            <p:ph type="title"/>
          </p:nvPr>
        </p:nvSpPr>
        <p:spPr>
          <a:xfrm>
            <a:off x="1" y="0"/>
            <a:ext cx="8991600" cy="1320800"/>
          </a:xfrm>
        </p:spPr>
        <p:txBody>
          <a:bodyPr>
            <a:normAutofit/>
          </a:bodyPr>
          <a:lstStyle/>
          <a:p>
            <a:r>
              <a:rPr lang="en-US" dirty="0"/>
              <a:t>National Infrastructure Protection Plan (NIPP)</a:t>
            </a:r>
          </a:p>
        </p:txBody>
      </p:sp>
      <p:sp>
        <p:nvSpPr>
          <p:cNvPr id="3" name="Content Placeholder 2">
            <a:extLst>
              <a:ext uri="{FF2B5EF4-FFF2-40B4-BE49-F238E27FC236}">
                <a16:creationId xmlns:a16="http://schemas.microsoft.com/office/drawing/2014/main" id="{6891A99C-D22B-43AF-ACAB-7DC0B3484866}"/>
              </a:ext>
            </a:extLst>
          </p:cNvPr>
          <p:cNvSpPr>
            <a:spLocks noGrp="1"/>
          </p:cNvSpPr>
          <p:nvPr>
            <p:ph idx="1"/>
          </p:nvPr>
        </p:nvSpPr>
        <p:spPr>
          <a:xfrm>
            <a:off x="152400" y="1224627"/>
            <a:ext cx="8839201" cy="3880773"/>
          </a:xfrm>
        </p:spPr>
        <p:txBody>
          <a:bodyPr>
            <a:normAutofit/>
          </a:bodyPr>
          <a:lstStyle/>
          <a:p>
            <a:r>
              <a:rPr lang="en-US" dirty="0">
                <a:latin typeface="Arial" panose="020B0604020202020204" pitchFamily="34" charset="0"/>
                <a:cs typeface="Arial" panose="020B0604020202020204" pitchFamily="34" charset="0"/>
              </a:rPr>
              <a:t>In most instances, the protection officer is the first-line defender of the infrastructure. Protection officers will encounter many threats to the infrastructure.</a:t>
            </a:r>
          </a:p>
          <a:p>
            <a:r>
              <a:rPr lang="en-US" dirty="0">
                <a:latin typeface="Arial" panose="020B0604020202020204" pitchFamily="34" charset="0"/>
                <a:cs typeface="Arial" panose="020B0604020202020204" pitchFamily="34" charset="0"/>
              </a:rPr>
              <a:t>The five evolving threats identified by the NIPP are:</a:t>
            </a:r>
          </a:p>
          <a:p>
            <a:pPr lvl="1"/>
            <a:r>
              <a:rPr lang="en-US" sz="1800" dirty="0">
                <a:latin typeface="Arial" panose="020B0604020202020204" pitchFamily="34" charset="0"/>
                <a:cs typeface="Arial" panose="020B0604020202020204" pitchFamily="34" charset="0"/>
              </a:rPr>
              <a:t>Extreme weather </a:t>
            </a:r>
          </a:p>
          <a:p>
            <a:pPr lvl="1"/>
            <a:r>
              <a:rPr lang="en-US" sz="1800" dirty="0">
                <a:latin typeface="Arial" panose="020B0604020202020204" pitchFamily="34" charset="0"/>
                <a:cs typeface="Arial" panose="020B0604020202020204" pitchFamily="34" charset="0"/>
              </a:rPr>
              <a:t>Pandemics </a:t>
            </a:r>
          </a:p>
          <a:p>
            <a:pPr lvl="1"/>
            <a:r>
              <a:rPr lang="en-US" sz="1800" dirty="0">
                <a:latin typeface="Arial" panose="020B0604020202020204" pitchFamily="34" charset="0"/>
                <a:cs typeface="Arial" panose="020B0604020202020204" pitchFamily="34" charset="0"/>
              </a:rPr>
              <a:t>Acts of terrorism </a:t>
            </a:r>
          </a:p>
          <a:p>
            <a:pPr lvl="1"/>
            <a:r>
              <a:rPr lang="en-US" sz="1800" dirty="0">
                <a:latin typeface="Arial" panose="020B0604020202020204" pitchFamily="34" charset="0"/>
                <a:cs typeface="Arial" panose="020B0604020202020204" pitchFamily="34" charset="0"/>
              </a:rPr>
              <a:t>Cyber threats </a:t>
            </a:r>
          </a:p>
          <a:p>
            <a:pPr lvl="1"/>
            <a:r>
              <a:rPr lang="en-US" sz="1800" dirty="0">
                <a:latin typeface="Arial" panose="020B0604020202020204" pitchFamily="34" charset="0"/>
                <a:cs typeface="Arial" panose="020B0604020202020204" pitchFamily="34" charset="0"/>
              </a:rPr>
              <a:t>Accidents or technical failures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8F4B138-274D-4193-80A9-CD59C7CCAA8B}"/>
              </a:ext>
            </a:extLst>
          </p:cNvPr>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393189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AC6E-F10F-49DC-B4A9-1756C3A722AF}"/>
              </a:ext>
            </a:extLst>
          </p:cNvPr>
          <p:cNvSpPr>
            <a:spLocks noGrp="1"/>
          </p:cNvSpPr>
          <p:nvPr>
            <p:ph type="title"/>
          </p:nvPr>
        </p:nvSpPr>
        <p:spPr>
          <a:xfrm>
            <a:off x="0" y="0"/>
            <a:ext cx="9144000" cy="1320800"/>
          </a:xfrm>
        </p:spPr>
        <p:txBody>
          <a:bodyPr>
            <a:normAutofit/>
          </a:bodyPr>
          <a:lstStyle/>
          <a:p>
            <a:r>
              <a:rPr lang="en-US" dirty="0"/>
              <a:t>National Infrastructure Protection Plan (NIPP)</a:t>
            </a:r>
          </a:p>
        </p:txBody>
      </p:sp>
      <p:sp>
        <p:nvSpPr>
          <p:cNvPr id="3" name="Content Placeholder 2">
            <a:extLst>
              <a:ext uri="{FF2B5EF4-FFF2-40B4-BE49-F238E27FC236}">
                <a16:creationId xmlns:a16="http://schemas.microsoft.com/office/drawing/2014/main" id="{25ECA378-9893-46EF-B4AE-E9E4850745F5}"/>
              </a:ext>
            </a:extLst>
          </p:cNvPr>
          <p:cNvSpPr>
            <a:spLocks noGrp="1"/>
          </p:cNvSpPr>
          <p:nvPr>
            <p:ph idx="1"/>
          </p:nvPr>
        </p:nvSpPr>
        <p:spPr>
          <a:xfrm>
            <a:off x="228600" y="1295400"/>
            <a:ext cx="8686800" cy="5121275"/>
          </a:xfrm>
        </p:spPr>
        <p:txBody>
          <a:bodyPr>
            <a:normAutofit/>
          </a:bodyPr>
          <a:lstStyle/>
          <a:p>
            <a:r>
              <a:rPr lang="en-US" dirty="0">
                <a:latin typeface="Arial" panose="020B0604020202020204" pitchFamily="34" charset="0"/>
                <a:cs typeface="Arial" panose="020B0604020202020204" pitchFamily="34" charset="0"/>
              </a:rPr>
              <a:t>Other infrastructure threats the protection officer must face in their duties are:</a:t>
            </a:r>
          </a:p>
          <a:p>
            <a:pPr lvl="1"/>
            <a:r>
              <a:rPr lang="en-US" sz="1800" dirty="0">
                <a:latin typeface="Arial" panose="020B0604020202020204" pitchFamily="34" charset="0"/>
                <a:cs typeface="Arial" panose="020B0604020202020204" pitchFamily="34" charset="0"/>
              </a:rPr>
              <a:t>Loss prevention and asset protection </a:t>
            </a:r>
          </a:p>
          <a:p>
            <a:pPr lvl="1"/>
            <a:r>
              <a:rPr lang="en-US" sz="1800" dirty="0">
                <a:latin typeface="Arial" panose="020B0604020202020204" pitchFamily="34" charset="0"/>
                <a:cs typeface="Arial" panose="020B0604020202020204" pitchFamily="34" charset="0"/>
              </a:rPr>
              <a:t>Domestic crimes </a:t>
            </a:r>
          </a:p>
          <a:p>
            <a:pPr lvl="1"/>
            <a:r>
              <a:rPr lang="en-US" sz="1800" dirty="0">
                <a:latin typeface="Arial" panose="020B0604020202020204" pitchFamily="34" charset="0"/>
                <a:cs typeface="Arial" panose="020B0604020202020204" pitchFamily="34" charset="0"/>
              </a:rPr>
              <a:t>Insider fraud and sabotage </a:t>
            </a:r>
          </a:p>
          <a:p>
            <a:pPr lvl="1"/>
            <a:r>
              <a:rPr lang="en-US" sz="1800" dirty="0">
                <a:latin typeface="Arial" panose="020B0604020202020204" pitchFamily="34" charset="0"/>
                <a:cs typeface="Arial" panose="020B0604020202020204" pitchFamily="34" charset="0"/>
              </a:rPr>
              <a:t>Intrusions by unauthorized personnel in protected areas </a:t>
            </a:r>
          </a:p>
          <a:p>
            <a:pPr lvl="1"/>
            <a:r>
              <a:rPr lang="en-US" sz="1800" dirty="0">
                <a:latin typeface="Arial" panose="020B0604020202020204" pitchFamily="34" charset="0"/>
                <a:cs typeface="Arial" panose="020B0604020202020204" pitchFamily="34" charset="0"/>
              </a:rPr>
              <a:t>Workplace violence </a:t>
            </a:r>
          </a:p>
          <a:p>
            <a:pPr lvl="1"/>
            <a:r>
              <a:rPr lang="en-US" sz="1800" dirty="0">
                <a:latin typeface="Arial" panose="020B0604020202020204" pitchFamily="34" charset="0"/>
                <a:cs typeface="Arial" panose="020B0604020202020204" pitchFamily="34" charset="0"/>
              </a:rPr>
              <a:t>Demonstrations and worker strikes</a:t>
            </a:r>
          </a:p>
          <a:p>
            <a:r>
              <a:rPr lang="en-US" dirty="0">
                <a:latin typeface="Arial" panose="020B0604020202020204" pitchFamily="34" charset="0"/>
                <a:cs typeface="Arial" panose="020B0604020202020204" pitchFamily="34" charset="0"/>
              </a:rPr>
              <a:t>Therefore, all protection professionals and the protection organization must be familiar with the infrastructure’s protection plan.</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C0714FF-2B9C-477E-AD88-040E59D20D81}"/>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277141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EAAB-2336-4A6A-9E2B-9DC4070A51A2}"/>
              </a:ext>
            </a:extLst>
          </p:cNvPr>
          <p:cNvSpPr>
            <a:spLocks noGrp="1"/>
          </p:cNvSpPr>
          <p:nvPr>
            <p:ph type="title"/>
          </p:nvPr>
        </p:nvSpPr>
        <p:spPr>
          <a:xfrm>
            <a:off x="0" y="0"/>
            <a:ext cx="9144000" cy="1320800"/>
          </a:xfrm>
        </p:spPr>
        <p:txBody>
          <a:bodyPr>
            <a:normAutofit/>
          </a:bodyPr>
          <a:lstStyle/>
          <a:p>
            <a:r>
              <a:rPr lang="en-US" dirty="0"/>
              <a:t>National Infrastructure Protection Plan (NIPP)</a:t>
            </a:r>
          </a:p>
        </p:txBody>
      </p:sp>
      <p:sp>
        <p:nvSpPr>
          <p:cNvPr id="3" name="Content Placeholder 2">
            <a:extLst>
              <a:ext uri="{FF2B5EF4-FFF2-40B4-BE49-F238E27FC236}">
                <a16:creationId xmlns:a16="http://schemas.microsoft.com/office/drawing/2014/main" id="{FFE6CA4E-D2C0-4724-9AAC-6E240F993C6E}"/>
              </a:ext>
            </a:extLst>
          </p:cNvPr>
          <p:cNvSpPr>
            <a:spLocks noGrp="1"/>
          </p:cNvSpPr>
          <p:nvPr>
            <p:ph idx="1"/>
          </p:nvPr>
        </p:nvSpPr>
        <p:spPr>
          <a:xfrm>
            <a:off x="152400" y="1219200"/>
            <a:ext cx="8763000" cy="4756150"/>
          </a:xfrm>
        </p:spPr>
        <p:txBody>
          <a:bodyPr>
            <a:normAutofit/>
          </a:bodyPr>
          <a:lstStyle/>
          <a:p>
            <a:pPr marL="0" indent="0">
              <a:buNone/>
            </a:pPr>
            <a:r>
              <a:rPr lang="en-US" dirty="0">
                <a:latin typeface="Arial" panose="020B0604020202020204" pitchFamily="34" charset="0"/>
                <a:cs typeface="Arial" panose="020B0604020202020204" pitchFamily="34" charset="0"/>
              </a:rPr>
              <a:t>In Section 4 of the NIPP 2013, there are seven “core tenets” that organizations must consider when planning for critical infrastructure security and resilience.  They are:</a:t>
            </a:r>
          </a:p>
          <a:p>
            <a:pPr marL="914400" lvl="1" indent="-514350">
              <a:buFont typeface="+mj-lt"/>
              <a:buAutoNum type="arabicPeriod"/>
            </a:pPr>
            <a:r>
              <a:rPr lang="en-US" sz="1800" dirty="0">
                <a:latin typeface="Arial" panose="020B0604020202020204" pitchFamily="34" charset="0"/>
                <a:cs typeface="Arial" panose="020B0604020202020204" pitchFamily="34" charset="0"/>
              </a:rPr>
              <a:t>Risk should be identified and managed in a coordinated and comprehensive way across the critical infrastructure community to enable the effective allocation of security and resilience resources. </a:t>
            </a:r>
          </a:p>
          <a:p>
            <a:pPr marL="914400" lvl="1" indent="-514350">
              <a:buFont typeface="+mj-lt"/>
              <a:buAutoNum type="arabicPeriod"/>
            </a:pPr>
            <a:r>
              <a:rPr lang="en-US" sz="1800" dirty="0">
                <a:latin typeface="Arial" panose="020B0604020202020204" pitchFamily="34" charset="0"/>
                <a:cs typeface="Arial" panose="020B0604020202020204" pitchFamily="34" charset="0"/>
              </a:rPr>
              <a:t>Understanding and addressing risks from cross-sector dependencies and interdependencies is essential to enhancing critical infrastructure security and resilience. </a:t>
            </a:r>
          </a:p>
          <a:p>
            <a:pPr marL="914400" lvl="1" indent="-514350">
              <a:buFont typeface="+mj-lt"/>
              <a:buAutoNum type="arabicPeriod"/>
            </a:pPr>
            <a:endParaRPr lang="en-US" sz="1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4DAA188-48D8-42B3-8BC0-4D1A9FDB0BC3}"/>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3D266C02-213A-4EE7-9FCF-DE65329938F7}"/>
              </a:ext>
            </a:extLst>
          </p:cNvPr>
          <p:cNvSpPr txBox="1">
            <a:spLocks/>
          </p:cNvSpPr>
          <p:nvPr/>
        </p:nvSpPr>
        <p:spPr>
          <a:xfrm>
            <a:off x="533400" y="3739227"/>
            <a:ext cx="83289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3"/>
            </a:pPr>
            <a:r>
              <a:rPr lang="en-US" dirty="0" smtClean="0">
                <a:latin typeface="Arial" panose="020B0604020202020204" pitchFamily="34" charset="0"/>
                <a:cs typeface="Arial" panose="020B0604020202020204" pitchFamily="34" charset="0"/>
              </a:rPr>
              <a:t>Gaining knowledge of infrastructure risk and interdependencies requires information sharing across the critical infrastructure community. </a:t>
            </a:r>
          </a:p>
          <a:p>
            <a:pPr marL="514350" indent="-514350">
              <a:buFont typeface="+mj-lt"/>
              <a:buAutoNum type="arabicPeriod" startAt="3"/>
            </a:pPr>
            <a:r>
              <a:rPr lang="en-US" dirty="0" smtClean="0">
                <a:latin typeface="Arial" panose="020B0604020202020204" pitchFamily="34" charset="0"/>
                <a:cs typeface="Arial" panose="020B0604020202020204" pitchFamily="34" charset="0"/>
              </a:rPr>
              <a:t>The partnership approach to critical infrastructure security and resilience recognizes the advantages of the diverse critical infrastructure community.</a:t>
            </a:r>
          </a:p>
          <a:p>
            <a:pPr marL="514350" indent="-514350">
              <a:buFont typeface="+mj-lt"/>
              <a:buAutoNum type="arabicPeriod" startAt="3"/>
            </a:pPr>
            <a:r>
              <a:rPr lang="en-US" dirty="0" smtClean="0">
                <a:latin typeface="Arial" panose="020B0604020202020204" pitchFamily="34" charset="0"/>
                <a:cs typeface="Arial" panose="020B0604020202020204" pitchFamily="34" charset="0"/>
              </a:rPr>
              <a:t>Government partnerships are crucial to developing shared perspectives on gaps and actions to improve critical infrastructure security and resilience.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872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4A81-B60D-479F-9D80-3F5E8194EADB}"/>
              </a:ext>
            </a:extLst>
          </p:cNvPr>
          <p:cNvSpPr>
            <a:spLocks noGrp="1"/>
          </p:cNvSpPr>
          <p:nvPr>
            <p:ph type="title"/>
          </p:nvPr>
        </p:nvSpPr>
        <p:spPr>
          <a:xfrm>
            <a:off x="0" y="0"/>
            <a:ext cx="9144000" cy="1320800"/>
          </a:xfrm>
        </p:spPr>
        <p:txBody>
          <a:bodyPr>
            <a:normAutofit/>
          </a:bodyPr>
          <a:lstStyle/>
          <a:p>
            <a:r>
              <a:rPr lang="en-US" dirty="0"/>
              <a:t>National Infrastructure Protection Plan (NIPP)</a:t>
            </a:r>
          </a:p>
        </p:txBody>
      </p:sp>
      <p:sp>
        <p:nvSpPr>
          <p:cNvPr id="3" name="Content Placeholder 2">
            <a:extLst>
              <a:ext uri="{FF2B5EF4-FFF2-40B4-BE49-F238E27FC236}">
                <a16:creationId xmlns:a16="http://schemas.microsoft.com/office/drawing/2014/main" id="{4311B130-676E-4818-A530-BB05D59D0315}"/>
              </a:ext>
            </a:extLst>
          </p:cNvPr>
          <p:cNvSpPr>
            <a:spLocks noGrp="1"/>
          </p:cNvSpPr>
          <p:nvPr>
            <p:ph idx="1"/>
          </p:nvPr>
        </p:nvSpPr>
        <p:spPr>
          <a:xfrm>
            <a:off x="228600" y="1371600"/>
            <a:ext cx="8763000" cy="3880773"/>
          </a:xfrm>
        </p:spPr>
        <p:txBody>
          <a:bodyPr>
            <a:normAutofit/>
          </a:bodyPr>
          <a:lstStyle/>
          <a:p>
            <a:pPr marL="514350" indent="-514350">
              <a:buFont typeface="+mj-lt"/>
              <a:buAutoNum type="arabicPeriod" startAt="6"/>
            </a:pPr>
            <a:r>
              <a:rPr lang="en-US" dirty="0"/>
              <a:t>Infrastructure critical to the United States transcends national boundaries, requiring cross-border collaboration, mutual assistance, and other cooperative agreements. </a:t>
            </a:r>
          </a:p>
          <a:p>
            <a:pPr marL="514350" indent="-514350">
              <a:buFont typeface="+mj-lt"/>
              <a:buAutoNum type="arabicPeriod" startAt="6"/>
            </a:pPr>
            <a:r>
              <a:rPr lang="en-US" dirty="0"/>
              <a:t>Security and resilience should be considered during the design of assets, systems, and </a:t>
            </a:r>
            <a:r>
              <a:rPr lang="en-US" dirty="0" smtClean="0"/>
              <a:t>networks.</a:t>
            </a:r>
          </a:p>
          <a:p>
            <a:pPr marL="514350" indent="-514350">
              <a:buFont typeface="+mj-lt"/>
              <a:buAutoNum type="arabicPeriod" startAt="6"/>
            </a:pPr>
            <a:r>
              <a:rPr lang="en-US" dirty="0" smtClean="0"/>
              <a:t>The </a:t>
            </a:r>
            <a:r>
              <a:rPr lang="en-US" dirty="0"/>
              <a:t>protection officer must be familiar with, and trained on, the security and safety aspects of the industry and its critical infrastructure sector. </a:t>
            </a:r>
          </a:p>
          <a:p>
            <a:pPr marL="514350" indent="-514350">
              <a:buFont typeface="+mj-lt"/>
              <a:buAutoNum type="arabicPeriod" startAt="6"/>
            </a:pPr>
            <a:endParaRPr lang="en-US" dirty="0"/>
          </a:p>
        </p:txBody>
      </p:sp>
      <p:sp>
        <p:nvSpPr>
          <p:cNvPr id="5" name="Content Placeholder 2">
            <a:extLst>
              <a:ext uri="{FF2B5EF4-FFF2-40B4-BE49-F238E27FC236}">
                <a16:creationId xmlns:a16="http://schemas.microsoft.com/office/drawing/2014/main" id="{C266A3C5-92FA-4D6D-A44E-52762256AD04}"/>
              </a:ext>
            </a:extLst>
          </p:cNvPr>
          <p:cNvSpPr txBox="1">
            <a:spLocks/>
          </p:cNvSpPr>
          <p:nvPr/>
        </p:nvSpPr>
        <p:spPr>
          <a:xfrm>
            <a:off x="228600" y="36630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t>The NIPP designates a federal department or agency as the lead coordinator. This designation is known as an SSA. </a:t>
            </a:r>
          </a:p>
          <a:p>
            <a:r>
              <a:rPr lang="en-US" smtClean="0"/>
              <a:t>The key point of establishing the SSA’s is for information-sharing processes and sector-specific protocols with private sector partners.</a:t>
            </a:r>
            <a:endParaRPr lang="en-US" dirty="0"/>
          </a:p>
        </p:txBody>
      </p:sp>
    </p:spTree>
    <p:extLst>
      <p:ext uri="{BB962C8B-B14F-4D97-AF65-F5344CB8AC3E}">
        <p14:creationId xmlns:p14="http://schemas.microsoft.com/office/powerpoint/2010/main" val="235426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4667-4627-439A-BEC9-C8E6F20E2AD7}"/>
              </a:ext>
            </a:extLst>
          </p:cNvPr>
          <p:cNvSpPr>
            <a:spLocks noGrp="1"/>
          </p:cNvSpPr>
          <p:nvPr>
            <p:ph type="title"/>
          </p:nvPr>
        </p:nvSpPr>
        <p:spPr>
          <a:xfrm>
            <a:off x="0" y="0"/>
            <a:ext cx="8991600" cy="1320800"/>
          </a:xfrm>
        </p:spPr>
        <p:txBody>
          <a:bodyPr>
            <a:normAutofit/>
          </a:bodyPr>
          <a:lstStyle/>
          <a:p>
            <a:r>
              <a:rPr lang="en-US" dirty="0"/>
              <a:t>National Infrastructure Protection Plan (NIPP)</a:t>
            </a:r>
          </a:p>
        </p:txBody>
      </p:sp>
      <p:sp>
        <p:nvSpPr>
          <p:cNvPr id="3" name="Content Placeholder 2">
            <a:extLst>
              <a:ext uri="{FF2B5EF4-FFF2-40B4-BE49-F238E27FC236}">
                <a16:creationId xmlns:a16="http://schemas.microsoft.com/office/drawing/2014/main" id="{EDB8C974-A405-4DFC-A6FA-78B3320442E7}"/>
              </a:ext>
            </a:extLst>
          </p:cNvPr>
          <p:cNvSpPr>
            <a:spLocks noGrp="1"/>
          </p:cNvSpPr>
          <p:nvPr>
            <p:ph idx="1"/>
          </p:nvPr>
        </p:nvSpPr>
        <p:spPr>
          <a:xfrm>
            <a:off x="228600" y="1295400"/>
            <a:ext cx="8763000" cy="3880773"/>
          </a:xfrm>
        </p:spPr>
        <p:txBody>
          <a:bodyPr>
            <a:normAutofit/>
          </a:bodyPr>
          <a:lstStyle/>
          <a:p>
            <a:r>
              <a:rPr lang="en-US" dirty="0"/>
              <a:t>In the United States there are 16 critical infrastructure sectors. </a:t>
            </a:r>
          </a:p>
          <a:p>
            <a:r>
              <a:rPr lang="en-US" dirty="0"/>
              <a:t>These 16 sectors are: </a:t>
            </a:r>
          </a:p>
          <a:p>
            <a:pPr marL="914400" lvl="1" indent="-457200">
              <a:buFont typeface="+mj-lt"/>
              <a:buAutoNum type="arabicPeriod"/>
            </a:pPr>
            <a:r>
              <a:rPr lang="en-US" sz="1800" dirty="0"/>
              <a:t>Chemical Sector</a:t>
            </a:r>
          </a:p>
          <a:p>
            <a:pPr marL="914400" lvl="1" indent="-457200">
              <a:buFont typeface="+mj-lt"/>
              <a:buAutoNum type="arabicPeriod"/>
            </a:pPr>
            <a:r>
              <a:rPr lang="en-US" sz="1800" dirty="0"/>
              <a:t>Commercial Facilities Sector</a:t>
            </a:r>
          </a:p>
          <a:p>
            <a:pPr marL="914400" lvl="1" indent="-457200">
              <a:buFont typeface="+mj-lt"/>
              <a:buAutoNum type="arabicPeriod"/>
            </a:pPr>
            <a:r>
              <a:rPr lang="en-US" sz="1800" dirty="0"/>
              <a:t>Communications Sector</a:t>
            </a:r>
          </a:p>
          <a:p>
            <a:pPr marL="914400" lvl="1" indent="-457200">
              <a:buFont typeface="+mj-lt"/>
              <a:buAutoNum type="arabicPeriod"/>
            </a:pPr>
            <a:r>
              <a:rPr lang="en-US" sz="1800" dirty="0"/>
              <a:t>Critical Manufacturing Sector</a:t>
            </a:r>
          </a:p>
          <a:p>
            <a:pPr marL="914400" lvl="1" indent="-457200">
              <a:buFont typeface="+mj-lt"/>
              <a:buAutoNum type="arabicPeriod"/>
            </a:pPr>
            <a:r>
              <a:rPr lang="en-US" sz="1800" dirty="0"/>
              <a:t>Dams Sector</a:t>
            </a:r>
          </a:p>
          <a:p>
            <a:pPr marL="914400" lvl="1" indent="-457200">
              <a:buFont typeface="+mj-lt"/>
              <a:buAutoNum type="arabicPeriod"/>
            </a:pPr>
            <a:r>
              <a:rPr lang="en-US" sz="1800" dirty="0"/>
              <a:t>Defense Industrial Base Sector</a:t>
            </a:r>
          </a:p>
          <a:p>
            <a:pPr marL="914400" lvl="1" indent="-457200">
              <a:buFont typeface="+mj-lt"/>
              <a:buAutoNum type="arabicPeriod"/>
            </a:pPr>
            <a:r>
              <a:rPr lang="en-US" sz="1800" dirty="0"/>
              <a:t>Emergency Services Sector</a:t>
            </a:r>
          </a:p>
          <a:p>
            <a:endParaRPr lang="en-US" dirty="0"/>
          </a:p>
        </p:txBody>
      </p:sp>
      <p:sp>
        <p:nvSpPr>
          <p:cNvPr id="4" name="Slide Number Placeholder 3">
            <a:extLst>
              <a:ext uri="{FF2B5EF4-FFF2-40B4-BE49-F238E27FC236}">
                <a16:creationId xmlns:a16="http://schemas.microsoft.com/office/drawing/2014/main" id="{D8356226-D0BA-4FAB-9866-2EA8318022A6}"/>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190546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202A-2546-441F-B96A-B57B7E6B78E2}"/>
              </a:ext>
            </a:extLst>
          </p:cNvPr>
          <p:cNvSpPr>
            <a:spLocks noGrp="1"/>
          </p:cNvSpPr>
          <p:nvPr>
            <p:ph type="title"/>
          </p:nvPr>
        </p:nvSpPr>
        <p:spPr>
          <a:xfrm>
            <a:off x="0" y="0"/>
            <a:ext cx="8534401" cy="1320800"/>
          </a:xfrm>
        </p:spPr>
        <p:txBody>
          <a:bodyPr>
            <a:normAutofit/>
          </a:bodyPr>
          <a:lstStyle/>
          <a:p>
            <a:r>
              <a:rPr lang="en-US" dirty="0"/>
              <a:t>National Infrastructure Protection Plan (NIPP)</a:t>
            </a:r>
          </a:p>
        </p:txBody>
      </p:sp>
      <p:sp>
        <p:nvSpPr>
          <p:cNvPr id="3" name="Content Placeholder 2">
            <a:extLst>
              <a:ext uri="{FF2B5EF4-FFF2-40B4-BE49-F238E27FC236}">
                <a16:creationId xmlns:a16="http://schemas.microsoft.com/office/drawing/2014/main" id="{08EFCDE0-79DE-4D51-A6CD-D80EC129C752}"/>
              </a:ext>
            </a:extLst>
          </p:cNvPr>
          <p:cNvSpPr>
            <a:spLocks noGrp="1"/>
          </p:cNvSpPr>
          <p:nvPr>
            <p:ph idx="1"/>
          </p:nvPr>
        </p:nvSpPr>
        <p:spPr>
          <a:xfrm>
            <a:off x="304800" y="1377027"/>
            <a:ext cx="8610600" cy="3880773"/>
          </a:xfrm>
        </p:spPr>
        <p:txBody>
          <a:bodyPr>
            <a:noAutofit/>
          </a:bodyPr>
          <a:lstStyle/>
          <a:p>
            <a:pPr marL="0" indent="0">
              <a:buNone/>
            </a:pPr>
            <a:r>
              <a:rPr lang="en-US" dirty="0">
                <a:latin typeface="Arial" panose="020B0604020202020204" pitchFamily="34" charset="0"/>
                <a:cs typeface="Arial" panose="020B0604020202020204" pitchFamily="34" charset="0"/>
              </a:rPr>
              <a:t>Sixteen sectors (cont.)</a:t>
            </a:r>
          </a:p>
          <a:p>
            <a:pPr marL="914400" lvl="1" indent="-514350">
              <a:buFont typeface="+mj-lt"/>
              <a:buAutoNum type="arabicPeriod" startAt="8"/>
            </a:pPr>
            <a:r>
              <a:rPr lang="en-US" sz="1800" dirty="0">
                <a:latin typeface="Arial" panose="020B0604020202020204" pitchFamily="34" charset="0"/>
                <a:cs typeface="Arial" panose="020B0604020202020204" pitchFamily="34" charset="0"/>
              </a:rPr>
              <a:t>Energy Sector</a:t>
            </a:r>
          </a:p>
          <a:p>
            <a:pPr marL="914400" lvl="1" indent="-514350">
              <a:buFont typeface="+mj-lt"/>
              <a:buAutoNum type="arabicPeriod" startAt="8"/>
            </a:pPr>
            <a:r>
              <a:rPr lang="en-US" sz="1800" dirty="0">
                <a:latin typeface="Arial" panose="020B0604020202020204" pitchFamily="34" charset="0"/>
                <a:cs typeface="Arial" panose="020B0604020202020204" pitchFamily="34" charset="0"/>
              </a:rPr>
              <a:t>Financial Services Sector</a:t>
            </a:r>
          </a:p>
          <a:p>
            <a:pPr marL="914400" lvl="1" indent="-514350">
              <a:buFont typeface="+mj-lt"/>
              <a:buAutoNum type="arabicPeriod" startAt="8"/>
            </a:pPr>
            <a:r>
              <a:rPr lang="en-US" sz="1800" dirty="0">
                <a:latin typeface="Arial" panose="020B0604020202020204" pitchFamily="34" charset="0"/>
                <a:cs typeface="Arial" panose="020B0604020202020204" pitchFamily="34" charset="0"/>
              </a:rPr>
              <a:t>Food and Agriculture Sector</a:t>
            </a:r>
          </a:p>
          <a:p>
            <a:pPr marL="914400" lvl="1" indent="-514350">
              <a:buFont typeface="+mj-lt"/>
              <a:buAutoNum type="arabicPeriod" startAt="8"/>
            </a:pPr>
            <a:r>
              <a:rPr lang="en-US" sz="1800" dirty="0">
                <a:latin typeface="Arial" panose="020B0604020202020204" pitchFamily="34" charset="0"/>
                <a:cs typeface="Arial" panose="020B0604020202020204" pitchFamily="34" charset="0"/>
              </a:rPr>
              <a:t>Government Facilities Sector</a:t>
            </a:r>
          </a:p>
          <a:p>
            <a:pPr marL="914400" lvl="1" indent="-514350">
              <a:buFont typeface="+mj-lt"/>
              <a:buAutoNum type="arabicPeriod" startAt="8"/>
            </a:pPr>
            <a:r>
              <a:rPr lang="en-US" sz="1800" dirty="0">
                <a:latin typeface="Arial" panose="020B0604020202020204" pitchFamily="34" charset="0"/>
                <a:cs typeface="Arial" panose="020B0604020202020204" pitchFamily="34" charset="0"/>
              </a:rPr>
              <a:t>Healthcare and Public Health Sector</a:t>
            </a:r>
          </a:p>
          <a:p>
            <a:pPr marL="914400" lvl="1" indent="-514350">
              <a:buFont typeface="+mj-lt"/>
              <a:buAutoNum type="arabicPeriod" startAt="8"/>
            </a:pPr>
            <a:r>
              <a:rPr lang="en-US" sz="1800" dirty="0">
                <a:latin typeface="Arial" panose="020B0604020202020204" pitchFamily="34" charset="0"/>
                <a:cs typeface="Arial" panose="020B0604020202020204" pitchFamily="34" charset="0"/>
              </a:rPr>
              <a:t>Information Technology Sector</a:t>
            </a:r>
          </a:p>
          <a:p>
            <a:pPr marL="914400" lvl="1" indent="-514350">
              <a:buFont typeface="+mj-lt"/>
              <a:buAutoNum type="arabicPeriod" startAt="8"/>
            </a:pPr>
            <a:r>
              <a:rPr lang="en-US" sz="1800" dirty="0">
                <a:latin typeface="Arial" panose="020B0604020202020204" pitchFamily="34" charset="0"/>
                <a:cs typeface="Arial" panose="020B0604020202020204" pitchFamily="34" charset="0"/>
              </a:rPr>
              <a:t>Nuclear Reactors, Materials and Waste Sector</a:t>
            </a:r>
          </a:p>
          <a:p>
            <a:pPr marL="914400" lvl="1" indent="-514350">
              <a:buFont typeface="+mj-lt"/>
              <a:buAutoNum type="arabicPeriod" startAt="8"/>
            </a:pPr>
            <a:r>
              <a:rPr lang="en-US" sz="1800" dirty="0">
                <a:latin typeface="Arial" panose="020B0604020202020204" pitchFamily="34" charset="0"/>
                <a:cs typeface="Arial" panose="020B0604020202020204" pitchFamily="34" charset="0"/>
              </a:rPr>
              <a:t>Transportation Systems Sector</a:t>
            </a:r>
          </a:p>
          <a:p>
            <a:pPr marL="914400" lvl="1" indent="-514350">
              <a:buFont typeface="+mj-lt"/>
              <a:buAutoNum type="arabicPeriod" startAt="8"/>
            </a:pPr>
            <a:r>
              <a:rPr lang="en-US" sz="1800" dirty="0">
                <a:latin typeface="Arial" panose="020B0604020202020204" pitchFamily="34" charset="0"/>
                <a:cs typeface="Arial" panose="020B0604020202020204" pitchFamily="34" charset="0"/>
              </a:rPr>
              <a:t>Water and Wastewater Systems Sector</a:t>
            </a:r>
          </a:p>
        </p:txBody>
      </p:sp>
      <p:sp>
        <p:nvSpPr>
          <p:cNvPr id="4" name="Slide Number Placeholder 3">
            <a:extLst>
              <a:ext uri="{FF2B5EF4-FFF2-40B4-BE49-F238E27FC236}">
                <a16:creationId xmlns:a16="http://schemas.microsoft.com/office/drawing/2014/main" id="{8DE45304-EAC9-450B-BD07-058004486BC5}"/>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182911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749</TotalTime>
  <Words>803</Words>
  <Application>Microsoft Office PowerPoint</Application>
  <PresentationFormat>On-screen Show (4:3)</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PowerPoint Presentation</vt:lpstr>
      <vt:lpstr>Purpose</vt:lpstr>
      <vt:lpstr>National Infrastructure Protection Plan (NIPP)</vt:lpstr>
      <vt:lpstr>National Infrastructure Protection Plan (NIPP)</vt:lpstr>
      <vt:lpstr>National Infrastructure Protection Plan (NIPP)</vt:lpstr>
      <vt:lpstr>National Infrastructure Protection Plan (NIPP)</vt:lpstr>
      <vt:lpstr>National Infrastructure Protection Plan (NIPP)</vt:lpstr>
      <vt:lpstr>National Infrastructure Protection Plan (NIPP)</vt:lpstr>
      <vt:lpstr>National Infrastructure Protection Plan (NIPP)</vt:lpstr>
      <vt:lpstr>National Infrastructure Protection Plan (NIPP)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90</cp:revision>
  <dcterms:created xsi:type="dcterms:W3CDTF">2015-01-28T20:48:59Z</dcterms:created>
  <dcterms:modified xsi:type="dcterms:W3CDTF">2023-03-13T14:20:27Z</dcterms:modified>
</cp:coreProperties>
</file>