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07" r:id="rId2"/>
    <p:sldId id="335" r:id="rId3"/>
    <p:sldId id="371" r:id="rId4"/>
    <p:sldId id="372" r:id="rId5"/>
    <p:sldId id="373" r:id="rId6"/>
    <p:sldId id="375" r:id="rId7"/>
    <p:sldId id="377" r:id="rId8"/>
    <p:sldId id="380" r:id="rId9"/>
    <p:sldId id="381" r:id="rId10"/>
    <p:sldId id="382" r:id="rId11"/>
    <p:sldId id="383" r:id="rId12"/>
    <p:sldId id="385" r:id="rId13"/>
    <p:sldId id="386" r:id="rId14"/>
    <p:sldId id="388" r:id="rId15"/>
    <p:sldId id="389" r:id="rId16"/>
    <p:sldId id="390" r:id="rId17"/>
    <p:sldId id="392" r:id="rId18"/>
    <p:sldId id="394" r:id="rId19"/>
    <p:sldId id="395" r:id="rId20"/>
    <p:sldId id="396" r:id="rId21"/>
    <p:sldId id="397" r:id="rId22"/>
    <p:sldId id="398" r:id="rId23"/>
    <p:sldId id="399" r:id="rId24"/>
    <p:sldId id="400" r:id="rId25"/>
    <p:sldId id="402" r:id="rId26"/>
    <p:sldId id="405" r:id="rId27"/>
    <p:sldId id="407" r:id="rId28"/>
    <p:sldId id="408" r:id="rId29"/>
    <p:sldId id="409" r:id="rId30"/>
    <p:sldId id="410" r:id="rId31"/>
    <p:sldId id="412" r:id="rId32"/>
    <p:sldId id="413" r:id="rId33"/>
    <p:sldId id="415" r:id="rId34"/>
    <p:sldId id="419" r:id="rId35"/>
    <p:sldId id="41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69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15560-1F13-412E-A872-079353080BBF}" type="datetimeFigureOut">
              <a:rPr lang="en-US" smtClean="0"/>
              <a:t>13-Mar-23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63AFC5-57AC-42FF-BD64-E136CA881BC1}" type="slidenum">
              <a:rPr lang="en-US" smtClean="0"/>
              <a:t>‹#›</a:t>
            </a:fld>
            <a:endParaRPr lang="en-US"/>
          </a:p>
        </p:txBody>
      </p:sp>
    </p:spTree>
    <p:extLst>
      <p:ext uri="{BB962C8B-B14F-4D97-AF65-F5344CB8AC3E}">
        <p14:creationId xmlns:p14="http://schemas.microsoft.com/office/powerpoint/2010/main" val="31391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EB1F-190A-4C1F-9034-8E3B0287E54D}"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dirty="0"/>
          </a:p>
        </p:txBody>
      </p:sp>
    </p:spTree>
    <p:extLst>
      <p:ext uri="{BB962C8B-B14F-4D97-AF65-F5344CB8AC3E}">
        <p14:creationId xmlns:p14="http://schemas.microsoft.com/office/powerpoint/2010/main" val="13695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594043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323867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29633932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495770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AADA97-1369-4E8B-B306-3616EC5398E0}"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pPr/>
              <a:t>‹#›</a:t>
            </a:fld>
            <a:endParaRPr lang="en-US"/>
          </a:p>
        </p:txBody>
      </p:sp>
    </p:spTree>
    <p:extLst>
      <p:ext uri="{BB962C8B-B14F-4D97-AF65-F5344CB8AC3E}">
        <p14:creationId xmlns:p14="http://schemas.microsoft.com/office/powerpoint/2010/main" val="13256035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2F9E8E-6378-414C-B41E-43443D3F998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4240030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31904-286D-4C1F-B145-9EFF62CFC425}"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52176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43CD77-307E-4BAA-8582-6EFF21C42F93}"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881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913EA2-8403-40AE-BEE7-2998F1003E5A}" type="datetime1">
              <a:rPr lang="en-US" smtClean="0"/>
              <a:t>13-Mar-23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5AEB79-F3DA-4CAA-BA25-7EA8AB9A9E1E}" type="slidenum">
              <a:rPr lang="en-US" smtClean="0"/>
              <a:t>‹#›</a:t>
            </a:fld>
            <a:endParaRPr lang="en-US"/>
          </a:p>
        </p:txBody>
      </p:sp>
      <p:pic>
        <p:nvPicPr>
          <p:cNvPr id="7" name="Picture 3" descr="C:\Users\sum2027565\Desktop\Sumy\Course Templates\Customer Service\cover pag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9198"/>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970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7D28D2-A45E-4C14-BE54-6659343038A7}"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20577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879BCD-448E-4628-8F7A-C46C82622512}" type="datetime1">
              <a:rPr lang="en-US" smtClean="0"/>
              <a:t>13-Mar-23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2208058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02CD04-C564-4415-AA89-C62C659B9D03}" type="datetime1">
              <a:rPr lang="en-US" smtClean="0"/>
              <a:t>13-Mar-23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5AEB79-F3DA-4CAA-BA25-7EA8AB9A9E1E}" type="slidenum">
              <a:rPr lang="en-US" smtClean="0"/>
              <a:t>‹#›</a:t>
            </a:fld>
            <a:endParaRPr lang="en-US"/>
          </a:p>
        </p:txBody>
      </p:sp>
      <p:pic>
        <p:nvPicPr>
          <p:cNvPr id="6" name="Picture 2" descr="C:\Users\sum2027565\Desktop\Sumy\Course Templates\Customer Service\template.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38"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userDrawn="1"/>
        </p:nvSpPr>
        <p:spPr>
          <a:xfrm>
            <a:off x="180048" y="304800"/>
            <a:ext cx="4572000" cy="523220"/>
          </a:xfrm>
          <a:prstGeom prst="rect">
            <a:avLst/>
          </a:prstGeom>
          <a:noFill/>
        </p:spPr>
        <p:txBody>
          <a:bodyPr wrap="square" rtlCol="0">
            <a:spAutoFit/>
          </a:bodyPr>
          <a:lstStyle/>
          <a:p>
            <a:endParaRPr lang="en-US" sz="2800" dirty="0"/>
          </a:p>
        </p:txBody>
      </p:sp>
    </p:spTree>
    <p:extLst>
      <p:ext uri="{BB962C8B-B14F-4D97-AF65-F5344CB8AC3E}">
        <p14:creationId xmlns:p14="http://schemas.microsoft.com/office/powerpoint/2010/main" val="2482708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0AF1D-E47E-4F8E-9F75-C71085D8525F}" type="datetime1">
              <a:rPr lang="en-US" smtClean="0"/>
              <a:t>13-Mar-23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163829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EED8F4-3357-42BD-82CB-0743D70581B2}"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17822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94066E-0D5B-451A-803F-8F043E295A7B}" type="datetime1">
              <a:rPr lang="en-US" smtClean="0"/>
              <a:t>13-Mar-23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5AEB79-F3DA-4CAA-BA25-7EA8AB9A9E1E}" type="slidenum">
              <a:rPr lang="en-US" smtClean="0"/>
              <a:t>‹#›</a:t>
            </a:fld>
            <a:endParaRPr lang="en-US"/>
          </a:p>
        </p:txBody>
      </p:sp>
    </p:spTree>
    <p:extLst>
      <p:ext uri="{BB962C8B-B14F-4D97-AF65-F5344CB8AC3E}">
        <p14:creationId xmlns:p14="http://schemas.microsoft.com/office/powerpoint/2010/main" val="305034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AADA97-1369-4E8B-B306-3616EC5398E0}" type="datetime1">
              <a:rPr lang="en-US" smtClean="0"/>
              <a:t>13-Mar-23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5AEB79-F3DA-4CAA-BA25-7EA8AB9A9E1E}" type="slidenum">
              <a:rPr lang="en-US" smtClean="0"/>
              <a:pPr/>
              <a:t>‹#›</a:t>
            </a:fld>
            <a:endParaRPr lang="en-US"/>
          </a:p>
        </p:txBody>
      </p:sp>
    </p:spTree>
    <p:extLst>
      <p:ext uri="{BB962C8B-B14F-4D97-AF65-F5344CB8AC3E}">
        <p14:creationId xmlns:p14="http://schemas.microsoft.com/office/powerpoint/2010/main" val="348575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43200" y="5410200"/>
            <a:ext cx="6400800" cy="1752600"/>
          </a:xfrm>
        </p:spPr>
        <p:txBody>
          <a:bodyPr>
            <a:normAutofit/>
          </a:bodyPr>
          <a:lstStyle/>
          <a:p>
            <a:r>
              <a:rPr lang="en-US" sz="2800" b="1" dirty="0">
                <a:solidFill>
                  <a:srgbClr val="00B050"/>
                </a:solidFill>
              </a:rPr>
              <a:t>Chapter </a:t>
            </a:r>
            <a:r>
              <a:rPr lang="en-US" sz="2800" b="1" dirty="0" smtClean="0">
                <a:solidFill>
                  <a:srgbClr val="00B050"/>
                </a:solidFill>
              </a:rPr>
              <a:t>37 – IFPO -CPO</a:t>
            </a:r>
            <a:endParaRPr lang="en-US" sz="2800" b="1" dirty="0">
              <a:solidFill>
                <a:srgbClr val="00B050"/>
              </a:solidFill>
            </a:endParaRPr>
          </a:p>
          <a:p>
            <a:r>
              <a:rPr lang="en-US" sz="2800" dirty="0"/>
              <a:t>Physical Security Concepts and Applications</a:t>
            </a:r>
          </a:p>
        </p:txBody>
      </p:sp>
      <p:sp>
        <p:nvSpPr>
          <p:cNvPr id="5" name="Slide Number Placeholder 4"/>
          <p:cNvSpPr>
            <a:spLocks noGrp="1"/>
          </p:cNvSpPr>
          <p:nvPr>
            <p:ph type="sldNum" sz="quarter" idx="12"/>
          </p:nvPr>
        </p:nvSpPr>
        <p:spPr/>
        <p:txBody>
          <a:bodyPr/>
          <a:lstStyle/>
          <a:p>
            <a:fld id="{BD5AEB79-F3DA-4CAA-BA25-7EA8AB9A9E1E}" type="slidenum">
              <a:rPr lang="en-US" smtClean="0"/>
              <a:t>1</a:t>
            </a:fld>
            <a:endParaRPr lang="en-US"/>
          </a:p>
        </p:txBody>
      </p:sp>
    </p:spTree>
    <p:extLst>
      <p:ext uri="{BB962C8B-B14F-4D97-AF65-F5344CB8AC3E}">
        <p14:creationId xmlns:p14="http://schemas.microsoft.com/office/powerpoint/2010/main" val="300745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3467-A104-47D3-BA23-58855B9128D6}"/>
              </a:ext>
            </a:extLst>
          </p:cNvPr>
          <p:cNvSpPr>
            <a:spLocks noGrp="1"/>
          </p:cNvSpPr>
          <p:nvPr>
            <p:ph type="title"/>
          </p:nvPr>
        </p:nvSpPr>
        <p:spPr>
          <a:xfrm>
            <a:off x="0" y="0"/>
            <a:ext cx="6347713" cy="1320800"/>
          </a:xfrm>
        </p:spPr>
        <p:txBody>
          <a:bodyPr/>
          <a:lstStyle/>
          <a:p>
            <a:r>
              <a:rPr lang="en-US" dirty="0"/>
              <a:t>Types of Lighting</a:t>
            </a:r>
          </a:p>
        </p:txBody>
      </p:sp>
      <p:sp>
        <p:nvSpPr>
          <p:cNvPr id="3" name="Content Placeholder 2">
            <a:extLst>
              <a:ext uri="{FF2B5EF4-FFF2-40B4-BE49-F238E27FC236}">
                <a16:creationId xmlns:a16="http://schemas.microsoft.com/office/drawing/2014/main" id="{9DFBEF61-5794-4247-9C09-B5169064BCD3}"/>
              </a:ext>
            </a:extLst>
          </p:cNvPr>
          <p:cNvSpPr>
            <a:spLocks noGrp="1"/>
          </p:cNvSpPr>
          <p:nvPr>
            <p:ph idx="1"/>
          </p:nvPr>
        </p:nvSpPr>
        <p:spPr>
          <a:xfrm>
            <a:off x="152400" y="762000"/>
            <a:ext cx="8763000" cy="3880773"/>
          </a:xfrm>
        </p:spPr>
        <p:txBody>
          <a:bodyPr>
            <a:normAutofit/>
          </a:bodyPr>
          <a:lstStyle/>
          <a:p>
            <a:r>
              <a:rPr lang="en-US" b="1" dirty="0">
                <a:latin typeface="Arial" panose="020B0604020202020204" pitchFamily="34" charset="0"/>
                <a:cs typeface="Arial" panose="020B0604020202020204" pitchFamily="34" charset="0"/>
              </a:rPr>
              <a:t>Gaseous discharge:</a:t>
            </a:r>
            <a:r>
              <a:rPr lang="en-US" dirty="0">
                <a:latin typeface="Arial" panose="020B0604020202020204" pitchFamily="34" charset="0"/>
                <a:cs typeface="Arial" panose="020B0604020202020204" pitchFamily="34" charset="0"/>
              </a:rPr>
              <a:t> Mercury vapor (bluish) Sodium vapor (yellowish.)  Color identification is difficult and unreliable.  Ex:  street lighting.</a:t>
            </a:r>
          </a:p>
          <a:p>
            <a:r>
              <a:rPr lang="en-US" b="1" dirty="0">
                <a:latin typeface="Arial" panose="020B0604020202020204" pitchFamily="34" charset="0"/>
                <a:cs typeface="Arial" panose="020B0604020202020204" pitchFamily="34" charset="0"/>
              </a:rPr>
              <a:t>Light Emitting Diode (LED):  </a:t>
            </a:r>
            <a:r>
              <a:rPr lang="en-US" dirty="0">
                <a:latin typeface="Arial" panose="020B0604020202020204" pitchFamily="34" charset="0"/>
                <a:cs typeface="Arial" panose="020B0604020202020204" pitchFamily="34" charset="0"/>
              </a:rPr>
              <a:t>Typically small, and integrated optical components.</a:t>
            </a:r>
          </a:p>
          <a:p>
            <a:r>
              <a:rPr lang="en-US" b="1" dirty="0">
                <a:latin typeface="Arial" panose="020B0604020202020204" pitchFamily="34" charset="0"/>
                <a:cs typeface="Arial" panose="020B0604020202020204" pitchFamily="34" charset="0"/>
              </a:rPr>
              <a:t>Metal halide:</a:t>
            </a:r>
            <a:r>
              <a:rPr lang="en-US" dirty="0">
                <a:latin typeface="Arial" panose="020B0604020202020204" pitchFamily="34" charset="0"/>
                <a:cs typeface="Arial" panose="020B0604020202020204" pitchFamily="34" charset="0"/>
              </a:rPr>
              <a:t> Very effective when used with color network video cameras.  Very expensive to use.  Ex:  Sports arena type lighting. </a:t>
            </a:r>
          </a:p>
          <a:p>
            <a:r>
              <a:rPr lang="en-US" b="1" dirty="0">
                <a:latin typeface="Arial" panose="020B0604020202020204" pitchFamily="34" charset="0"/>
                <a:cs typeface="Arial" panose="020B0604020202020204" pitchFamily="34" charset="0"/>
              </a:rPr>
              <a:t>Incandescent:</a:t>
            </a:r>
            <a:r>
              <a:rPr lang="en-US" dirty="0">
                <a:latin typeface="Arial" panose="020B0604020202020204" pitchFamily="34" charset="0"/>
                <a:cs typeface="Arial" panose="020B0604020202020204" pitchFamily="34" charset="0"/>
              </a:rPr>
              <a:t> Very inefficient for security purposes.  Ex:  Home lighting. </a:t>
            </a:r>
          </a:p>
          <a:p>
            <a:r>
              <a:rPr lang="en-US" b="1" dirty="0">
                <a:latin typeface="Arial" panose="020B0604020202020204" pitchFamily="34" charset="0"/>
                <a:cs typeface="Arial" panose="020B0604020202020204" pitchFamily="34" charset="0"/>
              </a:rPr>
              <a:t>Quartz:</a:t>
            </a:r>
            <a:r>
              <a:rPr lang="en-US" dirty="0">
                <a:latin typeface="Arial" panose="020B0604020202020204" pitchFamily="34" charset="0"/>
                <a:cs typeface="Arial" panose="020B0604020202020204" pitchFamily="34" charset="0"/>
              </a:rPr>
              <a:t> Bright white light.  Ex: Spotlights, Floodlights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E61372-3C04-4F8F-B158-9BFEA03A22AD}"/>
              </a:ext>
            </a:extLst>
          </p:cNvPr>
          <p:cNvSpPr>
            <a:spLocks noGrp="1"/>
          </p:cNvSpPr>
          <p:nvPr>
            <p:ph type="sldNum" sz="quarter" idx="12"/>
          </p:nvPr>
        </p:nvSpPr>
        <p:spPr/>
        <p:txBody>
          <a:bodyPr/>
          <a:lstStyle/>
          <a:p>
            <a:fld id="{BD5AEB79-F3DA-4CAA-BA25-7EA8AB9A9E1E}" type="slidenum">
              <a:rPr lang="en-US" smtClean="0"/>
              <a:t>10</a:t>
            </a:fld>
            <a:endParaRPr lang="en-US"/>
          </a:p>
        </p:txBody>
      </p:sp>
    </p:spTree>
    <p:extLst>
      <p:ext uri="{BB962C8B-B14F-4D97-AF65-F5344CB8AC3E}">
        <p14:creationId xmlns:p14="http://schemas.microsoft.com/office/powerpoint/2010/main" val="1550406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D853-27D0-4BE6-AE63-5AA0FAF92F10}"/>
              </a:ext>
            </a:extLst>
          </p:cNvPr>
          <p:cNvSpPr>
            <a:spLocks noGrp="1"/>
          </p:cNvSpPr>
          <p:nvPr>
            <p:ph type="title"/>
          </p:nvPr>
        </p:nvSpPr>
        <p:spPr>
          <a:xfrm>
            <a:off x="0" y="0"/>
            <a:ext cx="7772401" cy="1320800"/>
          </a:xfrm>
        </p:spPr>
        <p:txBody>
          <a:bodyPr/>
          <a:lstStyle/>
          <a:p>
            <a:r>
              <a:rPr lang="en-US" dirty="0"/>
              <a:t>Lighting Application Considerations</a:t>
            </a:r>
          </a:p>
        </p:txBody>
      </p:sp>
      <p:sp>
        <p:nvSpPr>
          <p:cNvPr id="3" name="Content Placeholder 2">
            <a:extLst>
              <a:ext uri="{FF2B5EF4-FFF2-40B4-BE49-F238E27FC236}">
                <a16:creationId xmlns:a16="http://schemas.microsoft.com/office/drawing/2014/main" id="{2C2C8DA5-52F1-4C86-AA78-32EF042D291B}"/>
              </a:ext>
            </a:extLst>
          </p:cNvPr>
          <p:cNvSpPr>
            <a:spLocks noGrp="1"/>
          </p:cNvSpPr>
          <p:nvPr>
            <p:ph idx="1"/>
          </p:nvPr>
        </p:nvSpPr>
        <p:spPr>
          <a:xfrm>
            <a:off x="41564" y="685800"/>
            <a:ext cx="8686800" cy="3880773"/>
          </a:xfrm>
        </p:spPr>
        <p:txBody>
          <a:bodyPr>
            <a:normAutofit/>
          </a:bodyPr>
          <a:lstStyle/>
          <a:p>
            <a:pPr marL="514350" indent="-514350">
              <a:buFont typeface="+mj-lt"/>
              <a:buAutoNum type="arabicPeriod"/>
            </a:pPr>
            <a:r>
              <a:rPr lang="en-US" dirty="0">
                <a:latin typeface="Arial" panose="020B0604020202020204" pitchFamily="34" charset="0"/>
                <a:cs typeface="Arial" panose="020B0604020202020204" pitchFamily="34" charset="0"/>
              </a:rPr>
              <a:t>When designing a protective lighting system, consider three lines of defense: the perimeter, open yards, and building exteriors. </a:t>
            </a:r>
          </a:p>
          <a:p>
            <a:pPr marL="514350" indent="-514350">
              <a:buFont typeface="+mj-lt"/>
              <a:buAutoNum type="arabicPeriod"/>
            </a:pPr>
            <a:r>
              <a:rPr lang="en-US" dirty="0">
                <a:latin typeface="Arial" panose="020B0604020202020204" pitchFamily="34" charset="0"/>
                <a:cs typeface="Arial" panose="020B0604020202020204" pitchFamily="34" charset="0"/>
              </a:rPr>
              <a:t>Illumination of transaction areas, such as ATMs, fare handling machines, and other online transaction stations should be adequately illuminated, independently of the surroundings. </a:t>
            </a:r>
          </a:p>
        </p:txBody>
      </p:sp>
      <p:sp>
        <p:nvSpPr>
          <p:cNvPr id="4" name="Slide Number Placeholder 3">
            <a:extLst>
              <a:ext uri="{FF2B5EF4-FFF2-40B4-BE49-F238E27FC236}">
                <a16:creationId xmlns:a16="http://schemas.microsoft.com/office/drawing/2014/main" id="{5E9F5120-3FED-43F8-A66C-67A08978DAC1}"/>
              </a:ext>
            </a:extLst>
          </p:cNvPr>
          <p:cNvSpPr>
            <a:spLocks noGrp="1"/>
          </p:cNvSpPr>
          <p:nvPr>
            <p:ph type="sldNum" sz="quarter" idx="12"/>
          </p:nvPr>
        </p:nvSpPr>
        <p:spPr/>
        <p:txBody>
          <a:bodyPr/>
          <a:lstStyle/>
          <a:p>
            <a:fld id="{BD5AEB79-F3DA-4CAA-BA25-7EA8AB9A9E1E}" type="slidenum">
              <a:rPr lang="en-US" smtClean="0"/>
              <a:t>11</a:t>
            </a:fld>
            <a:endParaRPr lang="en-US"/>
          </a:p>
        </p:txBody>
      </p:sp>
      <p:sp>
        <p:nvSpPr>
          <p:cNvPr id="5" name="Content Placeholder 2">
            <a:extLst>
              <a:ext uri="{FF2B5EF4-FFF2-40B4-BE49-F238E27FC236}">
                <a16:creationId xmlns:a16="http://schemas.microsoft.com/office/drawing/2014/main" id="{B05B4F67-6AE3-4350-94B9-13742EEFEB27}"/>
              </a:ext>
            </a:extLst>
          </p:cNvPr>
          <p:cNvSpPr txBox="1">
            <a:spLocks/>
          </p:cNvSpPr>
          <p:nvPr/>
        </p:nvSpPr>
        <p:spPr>
          <a:xfrm>
            <a:off x="76200" y="22152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3"/>
            </a:pPr>
            <a:r>
              <a:rPr lang="en-US" dirty="0" smtClean="0">
                <a:latin typeface="Arial" panose="020B0604020202020204" pitchFamily="34" charset="0"/>
                <a:cs typeface="Arial" panose="020B0604020202020204" pitchFamily="34" charset="0"/>
              </a:rPr>
              <a:t>All accessible exterior lamp enclosures should be in tamper- or vandal-resistive housing.</a:t>
            </a:r>
          </a:p>
          <a:p>
            <a:pPr marL="514350" indent="-514350">
              <a:buFont typeface="+mj-lt"/>
              <a:buAutoNum type="arabicPeriod" startAt="3"/>
            </a:pPr>
            <a:r>
              <a:rPr lang="en-US" dirty="0" smtClean="0">
                <a:latin typeface="Arial" panose="020B0604020202020204" pitchFamily="34" charset="0"/>
                <a:cs typeface="Arial" panose="020B0604020202020204" pitchFamily="34" charset="0"/>
              </a:rPr>
              <a:t>If protective lighting is to be in an area that may be subject to explosions, the housings should be explosive-resistant. </a:t>
            </a:r>
          </a:p>
          <a:p>
            <a:pPr marL="514350" indent="-514350">
              <a:buFont typeface="+mj-lt"/>
              <a:buAutoNum type="arabicPeriod" startAt="3"/>
            </a:pPr>
            <a:r>
              <a:rPr lang="en-US" dirty="0" smtClean="0">
                <a:latin typeface="Arial" panose="020B0604020202020204" pitchFamily="34" charset="0"/>
                <a:cs typeface="Arial" panose="020B0604020202020204" pitchFamily="34" charset="0"/>
              </a:rPr>
              <a:t>Consider the impact that additional lighting will have on the neighbors.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149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BDFB-F26E-4583-A5C1-B61BD2140913}"/>
              </a:ext>
            </a:extLst>
          </p:cNvPr>
          <p:cNvSpPr>
            <a:spLocks noGrp="1"/>
          </p:cNvSpPr>
          <p:nvPr>
            <p:ph type="title"/>
          </p:nvPr>
        </p:nvSpPr>
        <p:spPr>
          <a:xfrm>
            <a:off x="0" y="0"/>
            <a:ext cx="6347713" cy="1320800"/>
          </a:xfrm>
        </p:spPr>
        <p:txBody>
          <a:bodyPr/>
          <a:lstStyle/>
          <a:p>
            <a:r>
              <a:rPr lang="en-US" dirty="0"/>
              <a:t>Security Glazing</a:t>
            </a:r>
          </a:p>
        </p:txBody>
      </p:sp>
      <p:sp>
        <p:nvSpPr>
          <p:cNvPr id="3" name="Content Placeholder 2">
            <a:extLst>
              <a:ext uri="{FF2B5EF4-FFF2-40B4-BE49-F238E27FC236}">
                <a16:creationId xmlns:a16="http://schemas.microsoft.com/office/drawing/2014/main" id="{C88D8652-3ED9-4674-9B63-EC829DD5E61A}"/>
              </a:ext>
            </a:extLst>
          </p:cNvPr>
          <p:cNvSpPr>
            <a:spLocks noGrp="1"/>
          </p:cNvSpPr>
          <p:nvPr>
            <p:ph idx="1"/>
          </p:nvPr>
        </p:nvSpPr>
        <p:spPr>
          <a:xfrm>
            <a:off x="228600" y="660400"/>
            <a:ext cx="8610600" cy="3880773"/>
          </a:xfrm>
        </p:spPr>
        <p:txBody>
          <a:bodyPr/>
          <a:lstStyle/>
          <a:p>
            <a:pPr marL="0" indent="0">
              <a:buNone/>
            </a:pPr>
            <a:r>
              <a:rPr lang="en-US" dirty="0"/>
              <a:t>Five types:</a:t>
            </a:r>
          </a:p>
          <a:p>
            <a:pPr marL="514350" indent="-514350">
              <a:buFont typeface="+mj-lt"/>
              <a:buAutoNum type="arabicPeriod"/>
            </a:pPr>
            <a:r>
              <a:rPr lang="en-US" dirty="0"/>
              <a:t> Safety/fire </a:t>
            </a:r>
          </a:p>
          <a:p>
            <a:pPr marL="514350" indent="-514350">
              <a:buFont typeface="+mj-lt"/>
              <a:buAutoNum type="arabicPeriod"/>
            </a:pPr>
            <a:r>
              <a:rPr lang="en-US" dirty="0"/>
              <a:t>Burglar/vandal-resistive </a:t>
            </a:r>
          </a:p>
          <a:p>
            <a:pPr marL="514350" indent="-514350">
              <a:buFont typeface="+mj-lt"/>
              <a:buAutoNum type="arabicPeriod"/>
            </a:pPr>
            <a:r>
              <a:rPr lang="en-US" dirty="0"/>
              <a:t>Bullet resistive </a:t>
            </a:r>
          </a:p>
          <a:p>
            <a:pPr marL="514350" indent="-514350">
              <a:buFont typeface="+mj-lt"/>
              <a:buAutoNum type="arabicPeriod"/>
            </a:pPr>
            <a:r>
              <a:rPr lang="en-US" dirty="0"/>
              <a:t>Explosion resistive </a:t>
            </a:r>
          </a:p>
          <a:p>
            <a:pPr marL="514350" indent="-514350">
              <a:buFont typeface="+mj-lt"/>
              <a:buAutoNum type="arabicPeriod"/>
            </a:pPr>
            <a:r>
              <a:rPr lang="en-US" dirty="0"/>
              <a:t>Special purpose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7D23753-A53D-42BF-82F8-D6CA033DFBD0}"/>
              </a:ext>
            </a:extLst>
          </p:cNvPr>
          <p:cNvSpPr>
            <a:spLocks noGrp="1"/>
          </p:cNvSpPr>
          <p:nvPr>
            <p:ph type="sldNum" sz="quarter" idx="12"/>
          </p:nvPr>
        </p:nvSpPr>
        <p:spPr/>
        <p:txBody>
          <a:bodyPr/>
          <a:lstStyle/>
          <a:p>
            <a:fld id="{BD5AEB79-F3DA-4CAA-BA25-7EA8AB9A9E1E}" type="slidenum">
              <a:rPr lang="en-US" smtClean="0"/>
              <a:t>12</a:t>
            </a:fld>
            <a:endParaRPr lang="en-US"/>
          </a:p>
        </p:txBody>
      </p:sp>
    </p:spTree>
    <p:extLst>
      <p:ext uri="{BB962C8B-B14F-4D97-AF65-F5344CB8AC3E}">
        <p14:creationId xmlns:p14="http://schemas.microsoft.com/office/powerpoint/2010/main" val="529549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900A-8536-4733-B564-D2877584AFA2}"/>
              </a:ext>
            </a:extLst>
          </p:cNvPr>
          <p:cNvSpPr>
            <a:spLocks noGrp="1"/>
          </p:cNvSpPr>
          <p:nvPr>
            <p:ph type="title"/>
          </p:nvPr>
        </p:nvSpPr>
        <p:spPr>
          <a:xfrm>
            <a:off x="0" y="0"/>
            <a:ext cx="6347713" cy="1320800"/>
          </a:xfrm>
        </p:spPr>
        <p:txBody>
          <a:bodyPr/>
          <a:lstStyle/>
          <a:p>
            <a:r>
              <a:rPr lang="en-US" dirty="0"/>
              <a:t>Safety/Fire Glazing</a:t>
            </a:r>
          </a:p>
        </p:txBody>
      </p:sp>
      <p:sp>
        <p:nvSpPr>
          <p:cNvPr id="3" name="Content Placeholder 2">
            <a:extLst>
              <a:ext uri="{FF2B5EF4-FFF2-40B4-BE49-F238E27FC236}">
                <a16:creationId xmlns:a16="http://schemas.microsoft.com/office/drawing/2014/main" id="{A6CAF0B4-FF4C-4070-8F3C-682636649648}"/>
              </a:ext>
            </a:extLst>
          </p:cNvPr>
          <p:cNvSpPr>
            <a:spLocks noGrp="1"/>
          </p:cNvSpPr>
          <p:nvPr>
            <p:ph idx="1"/>
          </p:nvPr>
        </p:nvSpPr>
        <p:spPr>
          <a:xfrm>
            <a:off x="152400" y="838200"/>
            <a:ext cx="8839200" cy="3880773"/>
          </a:xfrm>
        </p:spPr>
        <p:txBody>
          <a:bodyPr>
            <a:normAutofit/>
          </a:bodyPr>
          <a:lstStyle/>
          <a:p>
            <a:r>
              <a:rPr lang="en-US" b="1" dirty="0">
                <a:latin typeface="Arial" panose="020B0604020202020204" pitchFamily="34" charset="0"/>
                <a:cs typeface="Arial" panose="020B0604020202020204" pitchFamily="34" charset="0"/>
              </a:rPr>
              <a:t>Tempered:</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Safety glass several times stronger</a:t>
            </a:r>
          </a:p>
          <a:p>
            <a:pPr lvl="1"/>
            <a:r>
              <a:rPr lang="en-US" sz="1800" dirty="0">
                <a:latin typeface="Arial" panose="020B0604020202020204" pitchFamily="34" charset="0"/>
                <a:cs typeface="Arial" panose="020B0604020202020204" pitchFamily="34" charset="0"/>
              </a:rPr>
              <a:t>When it does break, it disintegrates. </a:t>
            </a:r>
          </a:p>
          <a:p>
            <a:r>
              <a:rPr lang="en-US" b="1" dirty="0">
                <a:latin typeface="Arial" panose="020B0604020202020204" pitchFamily="34" charset="0"/>
                <a:cs typeface="Arial" panose="020B0604020202020204" pitchFamily="34" charset="0"/>
              </a:rPr>
              <a:t>Wired:</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Wire embedded in the glass provides extra strength.</a:t>
            </a:r>
          </a:p>
          <a:p>
            <a:pPr lvl="1"/>
            <a:r>
              <a:rPr lang="en-US" sz="1800" dirty="0">
                <a:latin typeface="Arial" panose="020B0604020202020204" pitchFamily="34" charset="0"/>
                <a:cs typeface="Arial" panose="020B0604020202020204" pitchFamily="34" charset="0"/>
              </a:rPr>
              <a:t>Listed by Underwriters Laboratories as fire-retardant. </a:t>
            </a:r>
          </a:p>
          <a:p>
            <a:r>
              <a:rPr lang="en-US" dirty="0">
                <a:latin typeface="Arial" panose="020B0604020202020204" pitchFamily="34" charset="0"/>
                <a:cs typeface="Arial" panose="020B0604020202020204" pitchFamily="34" charset="0"/>
              </a:rPr>
              <a:t>Safety/fire-retardant glass used in passageways, entrance doors, sliding doors, bathtub enclosures, shower doors.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34D7F7A-3D8C-4D02-A857-58DBB6204A7A}"/>
              </a:ext>
            </a:extLst>
          </p:cNvPr>
          <p:cNvSpPr>
            <a:spLocks noGrp="1"/>
          </p:cNvSpPr>
          <p:nvPr>
            <p:ph type="sldNum" sz="quarter" idx="12"/>
          </p:nvPr>
        </p:nvSpPr>
        <p:spPr/>
        <p:txBody>
          <a:bodyPr/>
          <a:lstStyle/>
          <a:p>
            <a:fld id="{BD5AEB79-F3DA-4CAA-BA25-7EA8AB9A9E1E}" type="slidenum">
              <a:rPr lang="en-US" smtClean="0"/>
              <a:t>13</a:t>
            </a:fld>
            <a:endParaRPr lang="en-US"/>
          </a:p>
        </p:txBody>
      </p:sp>
      <p:sp>
        <p:nvSpPr>
          <p:cNvPr id="5" name="Content Placeholder 2">
            <a:extLst>
              <a:ext uri="{FF2B5EF4-FFF2-40B4-BE49-F238E27FC236}">
                <a16:creationId xmlns:a16="http://schemas.microsoft.com/office/drawing/2014/main" id="{30D12A5D-42EA-4C8B-B3A1-58F1CE06A35A}"/>
              </a:ext>
            </a:extLst>
          </p:cNvPr>
          <p:cNvSpPr txBox="1">
            <a:spLocks/>
          </p:cNvSpPr>
          <p:nvPr/>
        </p:nvSpPr>
        <p:spPr>
          <a:xfrm>
            <a:off x="152400" y="3962400"/>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smtClean="0"/>
              <a:t>Burglar/Vandal Resistive:</a:t>
            </a:r>
          </a:p>
          <a:p>
            <a:pPr lvl="1"/>
            <a:r>
              <a:rPr lang="en-US" smtClean="0"/>
              <a:t>Laminated glass, wired glass and acrylic, and polycarbonate plastics.</a:t>
            </a:r>
          </a:p>
          <a:p>
            <a:pPr lvl="1"/>
            <a:r>
              <a:rPr lang="en-US" smtClean="0"/>
              <a:t>All much strong than safety/fire retardant glass.</a:t>
            </a:r>
          </a:p>
          <a:p>
            <a:r>
              <a:rPr lang="en-US" b="1" smtClean="0"/>
              <a:t>Bullet Resistive:</a:t>
            </a:r>
            <a:r>
              <a:rPr lang="en-US" smtClean="0"/>
              <a:t> </a:t>
            </a:r>
          </a:p>
          <a:p>
            <a:pPr lvl="1"/>
            <a:r>
              <a:rPr lang="en-US" smtClean="0"/>
              <a:t>Consists of multiple piles of glass and plastic material laminated together.</a:t>
            </a:r>
            <a:endParaRPr lang="en-US" dirty="0"/>
          </a:p>
        </p:txBody>
      </p:sp>
    </p:spTree>
    <p:extLst>
      <p:ext uri="{BB962C8B-B14F-4D97-AF65-F5344CB8AC3E}">
        <p14:creationId xmlns:p14="http://schemas.microsoft.com/office/powerpoint/2010/main" val="21923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2A9B-0DC8-4EE3-9A53-1335A9145719}"/>
              </a:ext>
            </a:extLst>
          </p:cNvPr>
          <p:cNvSpPr>
            <a:spLocks noGrp="1"/>
          </p:cNvSpPr>
          <p:nvPr>
            <p:ph type="title"/>
          </p:nvPr>
        </p:nvSpPr>
        <p:spPr>
          <a:xfrm>
            <a:off x="0" y="0"/>
            <a:ext cx="6347713" cy="1320800"/>
          </a:xfrm>
        </p:spPr>
        <p:txBody>
          <a:bodyPr/>
          <a:lstStyle/>
          <a:p>
            <a:r>
              <a:rPr lang="en-US" dirty="0"/>
              <a:t>Security Glazing</a:t>
            </a:r>
          </a:p>
        </p:txBody>
      </p:sp>
      <p:sp>
        <p:nvSpPr>
          <p:cNvPr id="3" name="Content Placeholder 2">
            <a:extLst>
              <a:ext uri="{FF2B5EF4-FFF2-40B4-BE49-F238E27FC236}">
                <a16:creationId xmlns:a16="http://schemas.microsoft.com/office/drawing/2014/main" id="{54950B19-D5C9-4612-931E-AC3847461E13}"/>
              </a:ext>
            </a:extLst>
          </p:cNvPr>
          <p:cNvSpPr>
            <a:spLocks noGrp="1"/>
          </p:cNvSpPr>
          <p:nvPr>
            <p:ph idx="1"/>
          </p:nvPr>
        </p:nvSpPr>
        <p:spPr>
          <a:xfrm>
            <a:off x="152400" y="762000"/>
            <a:ext cx="8763000" cy="3880773"/>
          </a:xfrm>
        </p:spPr>
        <p:txBody>
          <a:bodyPr>
            <a:normAutofit/>
          </a:bodyPr>
          <a:lstStyle/>
          <a:p>
            <a:r>
              <a:rPr lang="en-US" b="1" dirty="0">
                <a:latin typeface="Arial" panose="020B0604020202020204" pitchFamily="34" charset="0"/>
                <a:cs typeface="Arial" panose="020B0604020202020204" pitchFamily="34" charset="0"/>
              </a:rPr>
              <a:t>Explosion Resistive:</a:t>
            </a:r>
            <a:endParaRPr lang="en-US"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Designed by an engineer using specific standards which include two American Society for Testing and Materials (ASTM) standards: ASTM F1642 (air-blast loadings), ASTM F1233 (ballistics and physical attack); as well as the UL standards for burglar-resistant and bullet-resistant glazing.</a:t>
            </a:r>
          </a:p>
          <a:p>
            <a:r>
              <a:rPr lang="en-US" b="1" dirty="0">
                <a:latin typeface="Arial" panose="020B0604020202020204" pitchFamily="34" charset="0"/>
                <a:cs typeface="Arial" panose="020B0604020202020204" pitchFamily="34" charset="0"/>
              </a:rPr>
              <a:t>Special Purpose:</a:t>
            </a:r>
            <a:r>
              <a:rPr lang="en-US" dirty="0">
                <a:latin typeface="Arial" panose="020B0604020202020204" pitchFamily="34" charset="0"/>
                <a:cs typeface="Arial" panose="020B0604020202020204" pitchFamily="34" charset="0"/>
              </a:rPr>
              <a:t> </a:t>
            </a:r>
          </a:p>
          <a:p>
            <a:pPr lvl="1"/>
            <a:r>
              <a:rPr lang="en-US" sz="1800" dirty="0">
                <a:latin typeface="Arial" panose="020B0604020202020204" pitchFamily="34" charset="0"/>
                <a:cs typeface="Arial" panose="020B0604020202020204" pitchFamily="34" charset="0"/>
              </a:rPr>
              <a:t>Transparent mirror glass, coated glass, heated glass, and rough or patterned glass. </a:t>
            </a:r>
          </a:p>
          <a:p>
            <a:pPr lvl="1"/>
            <a:r>
              <a:rPr lang="en-US" sz="1800" dirty="0">
                <a:latin typeface="Arial" panose="020B0604020202020204" pitchFamily="34" charset="0"/>
                <a:cs typeface="Arial" panose="020B0604020202020204" pitchFamily="34" charset="0"/>
              </a:rPr>
              <a:t>Used for privacy with natural lighting and surveillance.</a:t>
            </a:r>
          </a:p>
        </p:txBody>
      </p:sp>
      <p:sp>
        <p:nvSpPr>
          <p:cNvPr id="4" name="Slide Number Placeholder 3">
            <a:extLst>
              <a:ext uri="{FF2B5EF4-FFF2-40B4-BE49-F238E27FC236}">
                <a16:creationId xmlns:a16="http://schemas.microsoft.com/office/drawing/2014/main" id="{DCC087C1-75B5-43C3-BBD2-878D17523DA4}"/>
              </a:ext>
            </a:extLst>
          </p:cNvPr>
          <p:cNvSpPr>
            <a:spLocks noGrp="1"/>
          </p:cNvSpPr>
          <p:nvPr>
            <p:ph type="sldNum" sz="quarter" idx="12"/>
          </p:nvPr>
        </p:nvSpPr>
        <p:spPr/>
        <p:txBody>
          <a:bodyPr/>
          <a:lstStyle/>
          <a:p>
            <a:fld id="{BD5AEB79-F3DA-4CAA-BA25-7EA8AB9A9E1E}" type="slidenum">
              <a:rPr lang="en-US" smtClean="0"/>
              <a:t>14</a:t>
            </a:fld>
            <a:endParaRPr lang="en-US"/>
          </a:p>
        </p:txBody>
      </p:sp>
    </p:spTree>
    <p:extLst>
      <p:ext uri="{BB962C8B-B14F-4D97-AF65-F5344CB8AC3E}">
        <p14:creationId xmlns:p14="http://schemas.microsoft.com/office/powerpoint/2010/main" val="108567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4317-337D-42A4-A171-4BBCC4D98146}"/>
              </a:ext>
            </a:extLst>
          </p:cNvPr>
          <p:cNvSpPr>
            <a:spLocks noGrp="1"/>
          </p:cNvSpPr>
          <p:nvPr>
            <p:ph type="title"/>
          </p:nvPr>
        </p:nvSpPr>
        <p:spPr>
          <a:xfrm>
            <a:off x="0" y="0"/>
            <a:ext cx="6347713" cy="1320800"/>
          </a:xfrm>
        </p:spPr>
        <p:txBody>
          <a:bodyPr/>
          <a:lstStyle/>
          <a:p>
            <a:r>
              <a:rPr lang="en-US" dirty="0"/>
              <a:t>Intrusion Detection</a:t>
            </a:r>
          </a:p>
        </p:txBody>
      </p:sp>
      <p:sp>
        <p:nvSpPr>
          <p:cNvPr id="3" name="Content Placeholder 2">
            <a:extLst>
              <a:ext uri="{FF2B5EF4-FFF2-40B4-BE49-F238E27FC236}">
                <a16:creationId xmlns:a16="http://schemas.microsoft.com/office/drawing/2014/main" id="{0FFC0C8B-9C1B-4C5E-B0F0-64FE2D55ABF4}"/>
              </a:ext>
            </a:extLst>
          </p:cNvPr>
          <p:cNvSpPr>
            <a:spLocks noGrp="1"/>
          </p:cNvSpPr>
          <p:nvPr>
            <p:ph idx="1"/>
          </p:nvPr>
        </p:nvSpPr>
        <p:spPr>
          <a:xfrm>
            <a:off x="76200" y="685800"/>
            <a:ext cx="8915400" cy="5121275"/>
          </a:xfrm>
        </p:spPr>
        <p:txBody>
          <a:bodyPr>
            <a:normAutofit/>
          </a:bodyPr>
          <a:lstStyle/>
          <a:p>
            <a:r>
              <a:rPr lang="en-US" dirty="0">
                <a:latin typeface="Arial" panose="020B0604020202020204" pitchFamily="34" charset="0"/>
                <a:cs typeface="Arial" panose="020B0604020202020204" pitchFamily="34" charset="0"/>
              </a:rPr>
              <a:t>Every intrusion detection system is meant to detect the following:</a:t>
            </a:r>
          </a:p>
          <a:p>
            <a:pPr lvl="1"/>
            <a:r>
              <a:rPr lang="en-US" sz="1800" dirty="0">
                <a:latin typeface="Arial" panose="020B0604020202020204" pitchFamily="34" charset="0"/>
                <a:cs typeface="Arial" panose="020B0604020202020204" pitchFamily="34" charset="0"/>
              </a:rPr>
              <a:t>Unauthorized entry </a:t>
            </a:r>
          </a:p>
          <a:p>
            <a:pPr lvl="1"/>
            <a:r>
              <a:rPr lang="en-US" sz="1800" dirty="0">
                <a:latin typeface="Arial" panose="020B0604020202020204" pitchFamily="34" charset="0"/>
                <a:cs typeface="Arial" panose="020B0604020202020204" pitchFamily="34" charset="0"/>
              </a:rPr>
              <a:t>Unauthorized movement within </a:t>
            </a:r>
          </a:p>
          <a:p>
            <a:pPr lvl="1"/>
            <a:r>
              <a:rPr lang="en-US" sz="1800" dirty="0">
                <a:latin typeface="Arial" panose="020B0604020202020204" pitchFamily="34" charset="0"/>
                <a:cs typeface="Arial" panose="020B0604020202020204" pitchFamily="34" charset="0"/>
              </a:rPr>
              <a:t>Unauthorized access to controlled areas or objects</a:t>
            </a:r>
          </a:p>
          <a:p>
            <a:r>
              <a:rPr lang="en-US" dirty="0">
                <a:latin typeface="Arial" panose="020B0604020202020204" pitchFamily="34" charset="0"/>
                <a:cs typeface="Arial" panose="020B0604020202020204" pitchFamily="34" charset="0"/>
              </a:rPr>
              <a:t>There are four components to an intrusion detection system:</a:t>
            </a:r>
          </a:p>
          <a:p>
            <a:pPr marL="914400" lvl="1" indent="-457200">
              <a:buFont typeface="+mj-lt"/>
              <a:buAutoNum type="arabicPeriod"/>
            </a:pPr>
            <a:r>
              <a:rPr lang="en-US" sz="1800" dirty="0">
                <a:latin typeface="Arial" panose="020B0604020202020204" pitchFamily="34" charset="0"/>
                <a:cs typeface="Arial" panose="020B0604020202020204" pitchFamily="34" charset="0"/>
              </a:rPr>
              <a:t>Detectors/sensors </a:t>
            </a:r>
          </a:p>
          <a:p>
            <a:pPr marL="914400" lvl="1" indent="-457200">
              <a:buFont typeface="+mj-lt"/>
              <a:buAutoNum type="arabicPeriod"/>
            </a:pPr>
            <a:r>
              <a:rPr lang="en-US" sz="1800" dirty="0">
                <a:latin typeface="Arial" panose="020B0604020202020204" pitchFamily="34" charset="0"/>
                <a:cs typeface="Arial" panose="020B0604020202020204" pitchFamily="34" charset="0"/>
              </a:rPr>
              <a:t>System controls </a:t>
            </a:r>
          </a:p>
          <a:p>
            <a:pPr marL="914400" lvl="1" indent="-457200">
              <a:buFont typeface="+mj-lt"/>
              <a:buAutoNum type="arabicPeriod"/>
            </a:pPr>
            <a:r>
              <a:rPr lang="en-US" sz="1800" dirty="0">
                <a:latin typeface="Arial" panose="020B0604020202020204" pitchFamily="34" charset="0"/>
                <a:cs typeface="Arial" panose="020B0604020202020204" pitchFamily="34" charset="0"/>
              </a:rPr>
              <a:t>Signal transmission </a:t>
            </a:r>
          </a:p>
          <a:p>
            <a:pPr marL="914400" lvl="1" indent="-457200">
              <a:buFont typeface="+mj-lt"/>
              <a:buAutoNum type="arabicPeriod"/>
            </a:pPr>
            <a:r>
              <a:rPr lang="en-US" sz="1800" dirty="0">
                <a:latin typeface="Arial" panose="020B0604020202020204" pitchFamily="34" charset="0"/>
                <a:cs typeface="Arial" panose="020B0604020202020204" pitchFamily="34" charset="0"/>
              </a:rPr>
              <a:t>System monitoring</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C5DD81B-1CC3-4810-8770-FD31528630C8}"/>
              </a:ext>
            </a:extLst>
          </p:cNvPr>
          <p:cNvSpPr>
            <a:spLocks noGrp="1"/>
          </p:cNvSpPr>
          <p:nvPr>
            <p:ph type="sldNum" sz="quarter" idx="12"/>
          </p:nvPr>
        </p:nvSpPr>
        <p:spPr/>
        <p:txBody>
          <a:bodyPr/>
          <a:lstStyle/>
          <a:p>
            <a:fld id="{BD5AEB79-F3DA-4CAA-BA25-7EA8AB9A9E1E}" type="slidenum">
              <a:rPr lang="en-US" smtClean="0"/>
              <a:t>15</a:t>
            </a:fld>
            <a:endParaRPr lang="en-US"/>
          </a:p>
        </p:txBody>
      </p:sp>
    </p:spTree>
    <p:extLst>
      <p:ext uri="{BB962C8B-B14F-4D97-AF65-F5344CB8AC3E}">
        <p14:creationId xmlns:p14="http://schemas.microsoft.com/office/powerpoint/2010/main" val="47600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0D1B-9C44-4255-90E8-5A34043430E6}"/>
              </a:ext>
            </a:extLst>
          </p:cNvPr>
          <p:cNvSpPr>
            <a:spLocks noGrp="1"/>
          </p:cNvSpPr>
          <p:nvPr>
            <p:ph type="title"/>
          </p:nvPr>
        </p:nvSpPr>
        <p:spPr>
          <a:xfrm>
            <a:off x="0" y="0"/>
            <a:ext cx="6347713" cy="1320800"/>
          </a:xfrm>
        </p:spPr>
        <p:txBody>
          <a:bodyPr/>
          <a:lstStyle/>
          <a:p>
            <a:r>
              <a:rPr lang="en-US" dirty="0"/>
              <a:t>Detectors and Sensors</a:t>
            </a:r>
          </a:p>
        </p:txBody>
      </p:sp>
      <p:sp>
        <p:nvSpPr>
          <p:cNvPr id="3" name="Content Placeholder 2">
            <a:extLst>
              <a:ext uri="{FF2B5EF4-FFF2-40B4-BE49-F238E27FC236}">
                <a16:creationId xmlns:a16="http://schemas.microsoft.com/office/drawing/2014/main" id="{9C004190-4F69-4F32-B946-703539463648}"/>
              </a:ext>
            </a:extLst>
          </p:cNvPr>
          <p:cNvSpPr>
            <a:spLocks noGrp="1"/>
          </p:cNvSpPr>
          <p:nvPr>
            <p:ph idx="1"/>
          </p:nvPr>
        </p:nvSpPr>
        <p:spPr>
          <a:xfrm>
            <a:off x="76200" y="843627"/>
            <a:ext cx="8839199" cy="3880773"/>
          </a:xfrm>
        </p:spPr>
        <p:txBody>
          <a:bodyPr>
            <a:noAutofit/>
          </a:bodyPr>
          <a:lstStyle/>
          <a:p>
            <a:r>
              <a:rPr lang="en-US" dirty="0">
                <a:latin typeface="Arial" panose="020B0604020202020204" pitchFamily="34" charset="0"/>
                <a:cs typeface="Arial" panose="020B0604020202020204" pitchFamily="34" charset="0"/>
              </a:rPr>
              <a:t>Typically integrated with physical barriers, such as a door or window, and must take environmental conditions into consideration to be effective.</a:t>
            </a:r>
          </a:p>
          <a:p>
            <a:r>
              <a:rPr lang="en-US" dirty="0">
                <a:latin typeface="Arial" panose="020B0604020202020204" pitchFamily="34" charset="0"/>
                <a:cs typeface="Arial" panose="020B0604020202020204" pitchFamily="34" charset="0"/>
              </a:rPr>
              <a:t>Different types of detectors and sensors include:</a:t>
            </a:r>
          </a:p>
          <a:p>
            <a:pPr lvl="1"/>
            <a:r>
              <a:rPr lang="en-US" sz="1800" b="1" dirty="0">
                <a:latin typeface="Arial" panose="020B0604020202020204" pitchFamily="34" charset="0"/>
                <a:cs typeface="Arial" panose="020B0604020202020204" pitchFamily="34" charset="0"/>
              </a:rPr>
              <a:t>Magnetic switches:</a:t>
            </a:r>
            <a:r>
              <a:rPr lang="en-US" sz="1800" dirty="0">
                <a:latin typeface="Arial" panose="020B0604020202020204" pitchFamily="34" charset="0"/>
                <a:cs typeface="Arial" panose="020B0604020202020204" pitchFamily="34" charset="0"/>
              </a:rPr>
              <a:t> Door or window contacts</a:t>
            </a:r>
          </a:p>
          <a:p>
            <a:pPr lvl="1"/>
            <a:r>
              <a:rPr lang="en-US" sz="1800" b="1" dirty="0">
                <a:latin typeface="Arial" panose="020B0604020202020204" pitchFamily="34" charset="0"/>
                <a:cs typeface="Arial" panose="020B0604020202020204" pitchFamily="34" charset="0"/>
              </a:rPr>
              <a:t>Metallic foil:</a:t>
            </a:r>
            <a:r>
              <a:rPr lang="en-US" sz="1800" dirty="0">
                <a:latin typeface="Arial" panose="020B0604020202020204" pitchFamily="34" charset="0"/>
                <a:cs typeface="Arial" panose="020B0604020202020204" pitchFamily="34" charset="0"/>
              </a:rPr>
              <a:t> Narrow strip of metal designed to break. </a:t>
            </a:r>
          </a:p>
          <a:p>
            <a:pPr lvl="1"/>
            <a:r>
              <a:rPr lang="en-US" sz="1800" b="1" dirty="0">
                <a:latin typeface="Arial" panose="020B0604020202020204" pitchFamily="34" charset="0"/>
                <a:cs typeface="Arial" panose="020B0604020202020204" pitchFamily="34" charset="0"/>
              </a:rPr>
              <a:t>Vibration:</a:t>
            </a:r>
            <a:r>
              <a:rPr lang="en-US" sz="1800" dirty="0">
                <a:latin typeface="Arial" panose="020B0604020202020204" pitchFamily="34" charset="0"/>
                <a:cs typeface="Arial" panose="020B0604020202020204" pitchFamily="34" charset="0"/>
              </a:rPr>
              <a:t> Shock sensors</a:t>
            </a:r>
          </a:p>
          <a:p>
            <a:pPr lvl="1"/>
            <a:r>
              <a:rPr lang="en-US" sz="1800" b="1" dirty="0">
                <a:latin typeface="Arial" panose="020B0604020202020204" pitchFamily="34" charset="0"/>
                <a:cs typeface="Arial" panose="020B0604020202020204" pitchFamily="34" charset="0"/>
              </a:rPr>
              <a:t>Ultrasonic:</a:t>
            </a:r>
            <a:r>
              <a:rPr lang="en-US" sz="1800" dirty="0">
                <a:latin typeface="Arial" panose="020B0604020202020204" pitchFamily="34" charset="0"/>
                <a:cs typeface="Arial" panose="020B0604020202020204" pitchFamily="34" charset="0"/>
              </a:rPr>
              <a:t> Motion detectors in a enclosed area</a:t>
            </a:r>
          </a:p>
          <a:p>
            <a:pPr lvl="1"/>
            <a:r>
              <a:rPr lang="en-US" sz="1800" b="1" dirty="0">
                <a:latin typeface="Arial" panose="020B0604020202020204" pitchFamily="34" charset="0"/>
                <a:cs typeface="Arial" panose="020B0604020202020204" pitchFamily="34" charset="0"/>
              </a:rPr>
              <a:t>Photoelectric:</a:t>
            </a:r>
            <a:r>
              <a:rPr lang="en-US" sz="1800" dirty="0">
                <a:latin typeface="Arial" panose="020B0604020202020204" pitchFamily="34" charset="0"/>
                <a:cs typeface="Arial" panose="020B0604020202020204" pitchFamily="34" charset="0"/>
              </a:rPr>
              <a:t> A beam of light reflected</a:t>
            </a:r>
          </a:p>
          <a:p>
            <a:pPr lvl="1"/>
            <a:r>
              <a:rPr lang="en-US" sz="1800" b="1" dirty="0">
                <a:latin typeface="Arial" panose="020B0604020202020204" pitchFamily="34" charset="0"/>
                <a:cs typeface="Arial" panose="020B0604020202020204" pitchFamily="34" charset="0"/>
              </a:rPr>
              <a:t>Infrared:</a:t>
            </a:r>
            <a:r>
              <a:rPr lang="en-US" sz="1800" dirty="0">
                <a:latin typeface="Arial" panose="020B0604020202020204" pitchFamily="34" charset="0"/>
                <a:cs typeface="Arial" panose="020B0604020202020204" pitchFamily="34" charset="0"/>
              </a:rPr>
              <a:t>  Area detector: measure radiated energy and ambient temperature</a:t>
            </a:r>
          </a:p>
          <a:p>
            <a:pPr marL="457200" lvl="1" indent="0">
              <a:buNone/>
            </a:pPr>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EEED472-99C2-4540-AA10-E811B69F0277}"/>
              </a:ext>
            </a:extLst>
          </p:cNvPr>
          <p:cNvSpPr>
            <a:spLocks noGrp="1"/>
          </p:cNvSpPr>
          <p:nvPr>
            <p:ph type="sldNum" sz="quarter" idx="12"/>
          </p:nvPr>
        </p:nvSpPr>
        <p:spPr/>
        <p:txBody>
          <a:bodyPr/>
          <a:lstStyle/>
          <a:p>
            <a:fld id="{BD5AEB79-F3DA-4CAA-BA25-7EA8AB9A9E1E}" type="slidenum">
              <a:rPr lang="en-US" smtClean="0"/>
              <a:t>16</a:t>
            </a:fld>
            <a:endParaRPr lang="en-US"/>
          </a:p>
        </p:txBody>
      </p:sp>
      <p:sp>
        <p:nvSpPr>
          <p:cNvPr id="5" name="Content Placeholder 2">
            <a:extLst>
              <a:ext uri="{FF2B5EF4-FFF2-40B4-BE49-F238E27FC236}">
                <a16:creationId xmlns:a16="http://schemas.microsoft.com/office/drawing/2014/main" id="{A0428B06-6789-4891-8A9B-183843850DE5}"/>
              </a:ext>
            </a:extLst>
          </p:cNvPr>
          <p:cNvSpPr txBox="1">
            <a:spLocks/>
          </p:cNvSpPr>
          <p:nvPr/>
        </p:nvSpPr>
        <p:spPr>
          <a:xfrm>
            <a:off x="76199" y="4348827"/>
            <a:ext cx="883919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1800" b="1" dirty="0" smtClean="0">
                <a:latin typeface="Arial" panose="020B0604020202020204" pitchFamily="34" charset="0"/>
                <a:cs typeface="Arial" panose="020B0604020202020204" pitchFamily="34" charset="0"/>
              </a:rPr>
              <a:t>Microwave:</a:t>
            </a:r>
            <a:r>
              <a:rPr lang="en-US" sz="1800" dirty="0" smtClean="0">
                <a:latin typeface="Arial" panose="020B0604020202020204" pitchFamily="34" charset="0"/>
                <a:cs typeface="Arial" panose="020B0604020202020204" pitchFamily="34" charset="0"/>
              </a:rPr>
              <a:t> High frequency radio waves to establish a protected area. </a:t>
            </a:r>
          </a:p>
          <a:p>
            <a:pPr lvl="1"/>
            <a:r>
              <a:rPr lang="en-US" sz="1800" b="1" dirty="0" smtClean="0">
                <a:latin typeface="Arial" panose="020B0604020202020204" pitchFamily="34" charset="0"/>
                <a:cs typeface="Arial" panose="020B0604020202020204" pitchFamily="34" charset="0"/>
              </a:rPr>
              <a:t>Dual technology: </a:t>
            </a:r>
            <a:r>
              <a:rPr lang="en-US" sz="1800" dirty="0" smtClean="0">
                <a:latin typeface="Arial" panose="020B0604020202020204" pitchFamily="34" charset="0"/>
                <a:cs typeface="Arial" panose="020B0604020202020204" pitchFamily="34" charset="0"/>
              </a:rPr>
              <a:t>Combines two technologies into a single sensor.</a:t>
            </a:r>
          </a:p>
          <a:p>
            <a:pPr lvl="1"/>
            <a:r>
              <a:rPr lang="en-US" sz="1800" b="1" dirty="0" smtClean="0">
                <a:latin typeface="Arial" panose="020B0604020202020204" pitchFamily="34" charset="0"/>
                <a:cs typeface="Arial" panose="020B0604020202020204" pitchFamily="34" charset="0"/>
              </a:rPr>
              <a:t>Video motion:</a:t>
            </a:r>
            <a:r>
              <a:rPr lang="en-US" sz="1800" dirty="0" smtClean="0">
                <a:latin typeface="Arial" panose="020B0604020202020204" pitchFamily="34" charset="0"/>
                <a:cs typeface="Arial" panose="020B0604020202020204" pitchFamily="34" charset="0"/>
              </a:rPr>
              <a:t> Network video cameras, which incorporate video content analysis to identify predetermined behaviors such as a bag left behind, facial recognition, license plate recognition, and virtual fence crossings.</a:t>
            </a:r>
          </a:p>
          <a:p>
            <a:pPr marL="457200" lvl="1" indent="0">
              <a:buFont typeface="Wingdings 3" charset="2"/>
              <a:buNone/>
            </a:pPr>
            <a:endParaRPr lang="en-US" sz="1800" dirty="0" smtClean="0">
              <a:latin typeface="Arial" panose="020B0604020202020204" pitchFamily="34" charset="0"/>
              <a:cs typeface="Arial" panose="020B0604020202020204" pitchFamily="34" charset="0"/>
            </a:endParaRPr>
          </a:p>
          <a:p>
            <a:pPr marL="457200" lvl="1" indent="0">
              <a:buFont typeface="Wingdings 3" charset="2"/>
              <a:buNone/>
            </a:pPr>
            <a:endParaRPr lang="en-US" sz="1800"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168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C7EA-D7F3-42F4-BF62-FB31E4A6FD2B}"/>
              </a:ext>
            </a:extLst>
          </p:cNvPr>
          <p:cNvSpPr>
            <a:spLocks noGrp="1"/>
          </p:cNvSpPr>
          <p:nvPr>
            <p:ph type="title"/>
          </p:nvPr>
        </p:nvSpPr>
        <p:spPr>
          <a:xfrm>
            <a:off x="0" y="0"/>
            <a:ext cx="6347713" cy="1320800"/>
          </a:xfrm>
        </p:spPr>
        <p:txBody>
          <a:bodyPr/>
          <a:lstStyle/>
          <a:p>
            <a:r>
              <a:rPr lang="en-US" dirty="0"/>
              <a:t>System Controls</a:t>
            </a:r>
          </a:p>
        </p:txBody>
      </p:sp>
      <p:sp>
        <p:nvSpPr>
          <p:cNvPr id="3" name="Content Placeholder 2">
            <a:extLst>
              <a:ext uri="{FF2B5EF4-FFF2-40B4-BE49-F238E27FC236}">
                <a16:creationId xmlns:a16="http://schemas.microsoft.com/office/drawing/2014/main" id="{701D0924-E5CB-4F5C-AA6F-DEAD7F471F5C}"/>
              </a:ext>
            </a:extLst>
          </p:cNvPr>
          <p:cNvSpPr>
            <a:spLocks noGrp="1"/>
          </p:cNvSpPr>
          <p:nvPr>
            <p:ph idx="1"/>
          </p:nvPr>
        </p:nvSpPr>
        <p:spPr>
          <a:xfrm>
            <a:off x="304800" y="762000"/>
            <a:ext cx="8610600" cy="3880773"/>
          </a:xfrm>
        </p:spPr>
        <p:txBody>
          <a:bodyPr>
            <a:normAutofit/>
          </a:bodyPr>
          <a:lstStyle/>
          <a:p>
            <a:r>
              <a:rPr lang="en-US" dirty="0">
                <a:latin typeface="Arial" panose="020B0604020202020204" pitchFamily="34" charset="0"/>
                <a:cs typeface="Arial" panose="020B0604020202020204" pitchFamily="34" charset="0"/>
              </a:rPr>
              <a:t>System controls consist of components that transform individual detectors/sensors into a network of intelligence-gathering devices.</a:t>
            </a:r>
          </a:p>
          <a:p>
            <a:r>
              <a:rPr lang="en-US" dirty="0">
                <a:latin typeface="Arial" panose="020B0604020202020204" pitchFamily="34" charset="0"/>
                <a:cs typeface="Arial" panose="020B0604020202020204" pitchFamily="34" charset="0"/>
              </a:rPr>
              <a:t>System controls include data processing equipment, signal transmission equipment, on/off and reset controls, backup power supply, LED system status indicators, and any other equipment specific to a particular system. </a:t>
            </a:r>
          </a:p>
        </p:txBody>
      </p:sp>
      <p:sp>
        <p:nvSpPr>
          <p:cNvPr id="4" name="Slide Number Placeholder 3">
            <a:extLst>
              <a:ext uri="{FF2B5EF4-FFF2-40B4-BE49-F238E27FC236}">
                <a16:creationId xmlns:a16="http://schemas.microsoft.com/office/drawing/2014/main" id="{DDBBAF20-5C5C-46C4-B1D4-B248ADDF9F82}"/>
              </a:ext>
            </a:extLst>
          </p:cNvPr>
          <p:cNvSpPr>
            <a:spLocks noGrp="1"/>
          </p:cNvSpPr>
          <p:nvPr>
            <p:ph type="sldNum" sz="quarter" idx="12"/>
          </p:nvPr>
        </p:nvSpPr>
        <p:spPr/>
        <p:txBody>
          <a:bodyPr/>
          <a:lstStyle/>
          <a:p>
            <a:fld id="{BD5AEB79-F3DA-4CAA-BA25-7EA8AB9A9E1E}" type="slidenum">
              <a:rPr lang="en-US" smtClean="0"/>
              <a:t>17</a:t>
            </a:fld>
            <a:endParaRPr lang="en-US"/>
          </a:p>
        </p:txBody>
      </p:sp>
      <p:sp>
        <p:nvSpPr>
          <p:cNvPr id="5" name="Title 1">
            <a:extLst>
              <a:ext uri="{FF2B5EF4-FFF2-40B4-BE49-F238E27FC236}">
                <a16:creationId xmlns:a16="http://schemas.microsoft.com/office/drawing/2014/main" id="{A526E583-ED88-4A94-898E-FEDF2B885B10}"/>
              </a:ext>
            </a:extLst>
          </p:cNvPr>
          <p:cNvSpPr txBox="1">
            <a:spLocks/>
          </p:cNvSpPr>
          <p:nvPr/>
        </p:nvSpPr>
        <p:spPr>
          <a:xfrm>
            <a:off x="0" y="2438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Signal Transmission</a:t>
            </a:r>
            <a:endParaRPr lang="en-US" dirty="0"/>
          </a:p>
        </p:txBody>
      </p:sp>
      <p:sp>
        <p:nvSpPr>
          <p:cNvPr id="6" name="Content Placeholder 2">
            <a:extLst>
              <a:ext uri="{FF2B5EF4-FFF2-40B4-BE49-F238E27FC236}">
                <a16:creationId xmlns:a16="http://schemas.microsoft.com/office/drawing/2014/main" id="{1C87BB20-6469-4CFA-9FBE-2930A687DD9E}"/>
              </a:ext>
            </a:extLst>
          </p:cNvPr>
          <p:cNvSpPr txBox="1">
            <a:spLocks/>
          </p:cNvSpPr>
          <p:nvPr/>
        </p:nvSpPr>
        <p:spPr>
          <a:xfrm>
            <a:off x="304800" y="3205827"/>
            <a:ext cx="86106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The signal transmission equipment is the means by which an alarm is raised. This equipment may simply activate a local siren, send a message to a smart device, or it may send a signal over a wire to a remote monitoring location.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2595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6B72-A1A2-41F2-B7D3-264A8574D520}"/>
              </a:ext>
            </a:extLst>
          </p:cNvPr>
          <p:cNvSpPr>
            <a:spLocks noGrp="1"/>
          </p:cNvSpPr>
          <p:nvPr>
            <p:ph type="title"/>
          </p:nvPr>
        </p:nvSpPr>
        <p:spPr>
          <a:xfrm>
            <a:off x="0" y="0"/>
            <a:ext cx="6347713" cy="1320800"/>
          </a:xfrm>
        </p:spPr>
        <p:txBody>
          <a:bodyPr/>
          <a:lstStyle/>
          <a:p>
            <a:r>
              <a:rPr lang="en-US" dirty="0"/>
              <a:t>System Monitoring</a:t>
            </a:r>
          </a:p>
        </p:txBody>
      </p:sp>
      <p:sp>
        <p:nvSpPr>
          <p:cNvPr id="3" name="Content Placeholder 2">
            <a:extLst>
              <a:ext uri="{FF2B5EF4-FFF2-40B4-BE49-F238E27FC236}">
                <a16:creationId xmlns:a16="http://schemas.microsoft.com/office/drawing/2014/main" id="{0A8CF816-8802-4450-BF37-DF03AB281B25}"/>
              </a:ext>
            </a:extLst>
          </p:cNvPr>
          <p:cNvSpPr>
            <a:spLocks noGrp="1"/>
          </p:cNvSpPr>
          <p:nvPr>
            <p:ph idx="1"/>
          </p:nvPr>
        </p:nvSpPr>
        <p:spPr>
          <a:xfrm>
            <a:off x="152400" y="685800"/>
            <a:ext cx="8763000" cy="5121275"/>
          </a:xfrm>
        </p:spPr>
        <p:txBody>
          <a:bodyPr>
            <a:normAutofit/>
          </a:bodyPr>
          <a:lstStyle/>
          <a:p>
            <a:r>
              <a:rPr lang="en-US" dirty="0">
                <a:latin typeface="Arial" panose="020B0604020202020204" pitchFamily="34" charset="0"/>
                <a:cs typeface="Arial" panose="020B0604020202020204" pitchFamily="34" charset="0"/>
              </a:rPr>
              <a:t>There are three options:</a:t>
            </a:r>
          </a:p>
          <a:p>
            <a:pPr marL="914400" lvl="1" indent="-457200">
              <a:buFont typeface="+mj-lt"/>
              <a:buAutoNum type="arabicPeriod"/>
            </a:pPr>
            <a:r>
              <a:rPr lang="en-US" sz="1800" dirty="0">
                <a:latin typeface="Arial" panose="020B0604020202020204" pitchFamily="34" charset="0"/>
                <a:cs typeface="Arial" panose="020B0604020202020204" pitchFamily="34" charset="0"/>
              </a:rPr>
              <a:t>Local </a:t>
            </a:r>
          </a:p>
          <a:p>
            <a:pPr marL="914400" lvl="1" indent="-457200">
              <a:buFont typeface="+mj-lt"/>
              <a:buAutoNum type="arabicPeriod"/>
            </a:pPr>
            <a:r>
              <a:rPr lang="en-US" sz="1800" dirty="0">
                <a:latin typeface="Arial" panose="020B0604020202020204" pitchFamily="34" charset="0"/>
                <a:cs typeface="Arial" panose="020B0604020202020204" pitchFamily="34" charset="0"/>
              </a:rPr>
              <a:t>Proprietary </a:t>
            </a:r>
          </a:p>
          <a:p>
            <a:pPr marL="914400" lvl="1" indent="-457200">
              <a:buFont typeface="+mj-lt"/>
              <a:buAutoNum type="arabicPeriod"/>
            </a:pPr>
            <a:r>
              <a:rPr lang="en-US" sz="1800" dirty="0">
                <a:latin typeface="Arial" panose="020B0604020202020204" pitchFamily="34" charset="0"/>
                <a:cs typeface="Arial" panose="020B0604020202020204" pitchFamily="34" charset="0"/>
              </a:rPr>
              <a:t>Commercial</a:t>
            </a:r>
          </a:p>
          <a:p>
            <a:pPr marL="514350" indent="-457200"/>
            <a:r>
              <a:rPr lang="en-US" b="1" dirty="0">
                <a:latin typeface="Arial" panose="020B0604020202020204" pitchFamily="34" charset="0"/>
                <a:cs typeface="Arial" panose="020B0604020202020204" pitchFamily="34" charset="0"/>
              </a:rPr>
              <a:t>Local:</a:t>
            </a:r>
            <a:r>
              <a:rPr lang="en-US" dirty="0">
                <a:latin typeface="Arial" panose="020B0604020202020204" pitchFamily="34" charset="0"/>
                <a:cs typeface="Arial" panose="020B0604020202020204" pitchFamily="34" charset="0"/>
              </a:rPr>
              <a:t>  Can integrate with a computer, smartphone, or iPad to communicate an alarm. Used in many private residences.</a:t>
            </a:r>
          </a:p>
          <a:p>
            <a:pPr marL="514350" indent="-457200"/>
            <a:r>
              <a:rPr lang="en-US" b="1" dirty="0">
                <a:latin typeface="Arial" panose="020B0604020202020204" pitchFamily="34" charset="0"/>
                <a:cs typeface="Arial" panose="020B0604020202020204" pitchFamily="34" charset="0"/>
              </a:rPr>
              <a:t>Proprietary:</a:t>
            </a:r>
            <a:r>
              <a:rPr lang="en-US" dirty="0">
                <a:latin typeface="Arial" panose="020B0604020202020204" pitchFamily="34" charset="0"/>
                <a:cs typeface="Arial" panose="020B0604020202020204" pitchFamily="34" charset="0"/>
              </a:rPr>
              <a:t>  System is monitored on-site or remotely by employees of the owner of the protected premises.</a:t>
            </a:r>
          </a:p>
          <a:p>
            <a:pPr marL="514350" indent="-457200"/>
            <a:r>
              <a:rPr lang="en-US" b="1" dirty="0">
                <a:latin typeface="Arial" panose="020B0604020202020204" pitchFamily="34" charset="0"/>
                <a:cs typeface="Arial" panose="020B0604020202020204" pitchFamily="34" charset="0"/>
              </a:rPr>
              <a:t>Commercial:</a:t>
            </a:r>
            <a:r>
              <a:rPr lang="en-US" dirty="0">
                <a:latin typeface="Arial" panose="020B0604020202020204" pitchFamily="34" charset="0"/>
                <a:cs typeface="Arial" panose="020B0604020202020204" pitchFamily="34" charset="0"/>
              </a:rPr>
              <a:t>  Falls into two categories: monitoring stations or answering services. They are either Underwriters Laboratories (UL) approved, or they are not. UL-approved is the best guarantee of quality service.  </a:t>
            </a:r>
            <a:endParaRPr lang="en-US" b="1" dirty="0">
              <a:latin typeface="Arial" panose="020B0604020202020204" pitchFamily="34" charset="0"/>
              <a:cs typeface="Arial" panose="020B0604020202020204" pitchFamily="34" charset="0"/>
            </a:endParaRPr>
          </a:p>
          <a:p>
            <a:pPr marL="514350" indent="-457200"/>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8925A52-0AE8-40FC-AA6C-D37486B2742A}"/>
              </a:ext>
            </a:extLst>
          </p:cNvPr>
          <p:cNvSpPr>
            <a:spLocks noGrp="1"/>
          </p:cNvSpPr>
          <p:nvPr>
            <p:ph type="sldNum" sz="quarter" idx="12"/>
          </p:nvPr>
        </p:nvSpPr>
        <p:spPr/>
        <p:txBody>
          <a:bodyPr/>
          <a:lstStyle/>
          <a:p>
            <a:fld id="{BD5AEB79-F3DA-4CAA-BA25-7EA8AB9A9E1E}" type="slidenum">
              <a:rPr lang="en-US" smtClean="0"/>
              <a:t>18</a:t>
            </a:fld>
            <a:endParaRPr lang="en-US"/>
          </a:p>
        </p:txBody>
      </p:sp>
    </p:spTree>
    <p:extLst>
      <p:ext uri="{BB962C8B-B14F-4D97-AF65-F5344CB8AC3E}">
        <p14:creationId xmlns:p14="http://schemas.microsoft.com/office/powerpoint/2010/main" val="3719830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9FD0-F584-4CD0-9730-56933DA7C1B9}"/>
              </a:ext>
            </a:extLst>
          </p:cNvPr>
          <p:cNvSpPr>
            <a:spLocks noGrp="1"/>
          </p:cNvSpPr>
          <p:nvPr>
            <p:ph type="title"/>
          </p:nvPr>
        </p:nvSpPr>
        <p:spPr>
          <a:xfrm>
            <a:off x="0" y="0"/>
            <a:ext cx="6347713" cy="1320800"/>
          </a:xfrm>
        </p:spPr>
        <p:txBody>
          <a:bodyPr/>
          <a:lstStyle/>
          <a:p>
            <a:r>
              <a:rPr lang="en-US" dirty="0"/>
              <a:t>Card Access</a:t>
            </a:r>
          </a:p>
        </p:txBody>
      </p:sp>
      <p:sp>
        <p:nvSpPr>
          <p:cNvPr id="3" name="Content Placeholder 2">
            <a:extLst>
              <a:ext uri="{FF2B5EF4-FFF2-40B4-BE49-F238E27FC236}">
                <a16:creationId xmlns:a16="http://schemas.microsoft.com/office/drawing/2014/main" id="{5E8B68D3-7847-4FAE-96ED-B4B8BEFEDB55}"/>
              </a:ext>
            </a:extLst>
          </p:cNvPr>
          <p:cNvSpPr>
            <a:spLocks noGrp="1"/>
          </p:cNvSpPr>
          <p:nvPr>
            <p:ph idx="1"/>
          </p:nvPr>
        </p:nvSpPr>
        <p:spPr>
          <a:xfrm>
            <a:off x="152400" y="685800"/>
            <a:ext cx="8839200" cy="3880773"/>
          </a:xfrm>
        </p:spPr>
        <p:txBody>
          <a:bodyPr>
            <a:normAutofit/>
          </a:bodyPr>
          <a:lstStyle/>
          <a:p>
            <a:r>
              <a:rPr lang="en-US" dirty="0">
                <a:latin typeface="Arial" panose="020B0604020202020204" pitchFamily="34" charset="0"/>
                <a:cs typeface="Arial" panose="020B0604020202020204" pitchFamily="34" charset="0"/>
              </a:rPr>
              <a:t>The decision to use or not to use a card access system should be based on the perceived need for accountability and the accompanying financial considerations.</a:t>
            </a:r>
          </a:p>
          <a:p>
            <a:r>
              <a:rPr lang="en-US" dirty="0">
                <a:latin typeface="Arial" panose="020B0604020202020204" pitchFamily="34" charset="0"/>
                <a:cs typeface="Arial" panose="020B0604020202020204" pitchFamily="34" charset="0"/>
              </a:rPr>
              <a:t>An objective statement for a card access system might read: “To economically eliminate the inherent security weaknesses in key access systems by electronically supervising and documenting the activities or persons authorized to access the property.” </a:t>
            </a:r>
          </a:p>
        </p:txBody>
      </p:sp>
      <p:sp>
        <p:nvSpPr>
          <p:cNvPr id="4" name="Slide Number Placeholder 3">
            <a:extLst>
              <a:ext uri="{FF2B5EF4-FFF2-40B4-BE49-F238E27FC236}">
                <a16:creationId xmlns:a16="http://schemas.microsoft.com/office/drawing/2014/main" id="{1BB02ECC-F85A-4372-9324-CB7B401C6F0B}"/>
              </a:ext>
            </a:extLst>
          </p:cNvPr>
          <p:cNvSpPr>
            <a:spLocks noGrp="1"/>
          </p:cNvSpPr>
          <p:nvPr>
            <p:ph type="sldNum" sz="quarter" idx="12"/>
          </p:nvPr>
        </p:nvSpPr>
        <p:spPr/>
        <p:txBody>
          <a:bodyPr/>
          <a:lstStyle/>
          <a:p>
            <a:fld id="{BD5AEB79-F3DA-4CAA-BA25-7EA8AB9A9E1E}" type="slidenum">
              <a:rPr lang="en-US" smtClean="0"/>
              <a:t>19</a:t>
            </a:fld>
            <a:endParaRPr lang="en-US"/>
          </a:p>
        </p:txBody>
      </p:sp>
    </p:spTree>
    <p:extLst>
      <p:ext uri="{BB962C8B-B14F-4D97-AF65-F5344CB8AC3E}">
        <p14:creationId xmlns:p14="http://schemas.microsoft.com/office/powerpoint/2010/main" val="86460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1C3E-E1F6-4558-886D-A829280DAB21}"/>
              </a:ext>
            </a:extLst>
          </p:cNvPr>
          <p:cNvSpPr>
            <a:spLocks noGrp="1"/>
          </p:cNvSpPr>
          <p:nvPr>
            <p:ph type="title"/>
          </p:nvPr>
        </p:nvSpPr>
        <p:spPr>
          <a:xfrm>
            <a:off x="0" y="0"/>
            <a:ext cx="6347713" cy="1320800"/>
          </a:xfrm>
        </p:spPr>
        <p:txBody>
          <a:bodyPr/>
          <a:lstStyle/>
          <a:p>
            <a:r>
              <a:rPr lang="en-US" dirty="0"/>
              <a:t>Purpose</a:t>
            </a:r>
          </a:p>
        </p:txBody>
      </p:sp>
      <p:sp>
        <p:nvSpPr>
          <p:cNvPr id="3" name="Content Placeholder 2">
            <a:extLst>
              <a:ext uri="{FF2B5EF4-FFF2-40B4-BE49-F238E27FC236}">
                <a16:creationId xmlns:a16="http://schemas.microsoft.com/office/drawing/2014/main" id="{4EADDA82-05BA-4B22-A9C0-E7DFBB9129A5}"/>
              </a:ext>
            </a:extLst>
          </p:cNvPr>
          <p:cNvSpPr>
            <a:spLocks noGrp="1"/>
          </p:cNvSpPr>
          <p:nvPr>
            <p:ph idx="1"/>
          </p:nvPr>
        </p:nvSpPr>
        <p:spPr>
          <a:xfrm>
            <a:off x="228600" y="843627"/>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Physical security is a vital part of all security planning and is fundamental to the protection of people, property and assets. Without physical security protection would be difficult or even impossible.</a:t>
            </a:r>
          </a:p>
        </p:txBody>
      </p:sp>
      <p:sp>
        <p:nvSpPr>
          <p:cNvPr id="4" name="Slide Number Placeholder 3">
            <a:extLst>
              <a:ext uri="{FF2B5EF4-FFF2-40B4-BE49-F238E27FC236}">
                <a16:creationId xmlns:a16="http://schemas.microsoft.com/office/drawing/2014/main" id="{A7FD7DAC-BC70-4664-BDB9-A976E6E22BFE}"/>
              </a:ext>
            </a:extLst>
          </p:cNvPr>
          <p:cNvSpPr>
            <a:spLocks noGrp="1"/>
          </p:cNvSpPr>
          <p:nvPr>
            <p:ph type="sldNum" sz="quarter" idx="12"/>
          </p:nvPr>
        </p:nvSpPr>
        <p:spPr/>
        <p:txBody>
          <a:bodyPr/>
          <a:lstStyle/>
          <a:p>
            <a:fld id="{BD5AEB79-F3DA-4CAA-BA25-7EA8AB9A9E1E}" type="slidenum">
              <a:rPr lang="en-US" smtClean="0"/>
              <a:t>2</a:t>
            </a:fld>
            <a:endParaRPr lang="en-US"/>
          </a:p>
        </p:txBody>
      </p:sp>
      <p:sp>
        <p:nvSpPr>
          <p:cNvPr id="5" name="Title 1">
            <a:extLst>
              <a:ext uri="{FF2B5EF4-FFF2-40B4-BE49-F238E27FC236}">
                <a16:creationId xmlns:a16="http://schemas.microsoft.com/office/drawing/2014/main" id="{6B21B9EB-C71E-4A1A-A587-F7C5B7843F8A}"/>
              </a:ext>
            </a:extLst>
          </p:cNvPr>
          <p:cNvSpPr txBox="1">
            <a:spLocks/>
          </p:cNvSpPr>
          <p:nvPr/>
        </p:nvSpPr>
        <p:spPr>
          <a:xfrm>
            <a:off x="0" y="2108200"/>
            <a:ext cx="822960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What is Physical Security Planning?</a:t>
            </a:r>
            <a:endParaRPr lang="en-US" dirty="0"/>
          </a:p>
        </p:txBody>
      </p:sp>
      <p:sp>
        <p:nvSpPr>
          <p:cNvPr id="6" name="Content Placeholder 2">
            <a:extLst>
              <a:ext uri="{FF2B5EF4-FFF2-40B4-BE49-F238E27FC236}">
                <a16:creationId xmlns:a16="http://schemas.microsoft.com/office/drawing/2014/main" id="{AF52AC5E-A4DF-49D6-9190-9CFC3CB7D981}"/>
              </a:ext>
            </a:extLst>
          </p:cNvPr>
          <p:cNvSpPr txBox="1">
            <a:spLocks/>
          </p:cNvSpPr>
          <p:nvPr/>
        </p:nvSpPr>
        <p:spPr>
          <a:xfrm>
            <a:off x="228600" y="2824827"/>
            <a:ext cx="86868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It is a recognized security process that, if followed, will result in the selection of physical countermeasures based on appropriateness. Countermeasures should also be justifiable from a cost point of view.</a:t>
            </a:r>
          </a:p>
          <a:p>
            <a:r>
              <a:rPr lang="en-US" dirty="0" smtClean="0">
                <a:latin typeface="Arial" panose="020B0604020202020204" pitchFamily="34" charset="0"/>
                <a:cs typeface="Arial" panose="020B0604020202020204" pitchFamily="34" charset="0"/>
              </a:rPr>
              <a:t>The organization identifies its:</a:t>
            </a:r>
          </a:p>
          <a:p>
            <a:pPr lvl="1"/>
            <a:r>
              <a:rPr lang="en-US" sz="1800" dirty="0" smtClean="0">
                <a:latin typeface="Arial" panose="020B0604020202020204" pitchFamily="34" charset="0"/>
                <a:cs typeface="Arial" panose="020B0604020202020204" pitchFamily="34" charset="0"/>
              </a:rPr>
              <a:t>Assets</a:t>
            </a:r>
          </a:p>
          <a:p>
            <a:pPr lvl="1"/>
            <a:r>
              <a:rPr lang="en-US" sz="1800" dirty="0" smtClean="0">
                <a:latin typeface="Arial" panose="020B0604020202020204" pitchFamily="34" charset="0"/>
                <a:cs typeface="Arial" panose="020B0604020202020204" pitchFamily="34" charset="0"/>
              </a:rPr>
              <a:t>Risks</a:t>
            </a:r>
          </a:p>
          <a:p>
            <a:pPr lvl="1"/>
            <a:r>
              <a:rPr lang="en-US" sz="1800" dirty="0" smtClean="0">
                <a:latin typeface="Arial" panose="020B0604020202020204" pitchFamily="34" charset="0"/>
                <a:cs typeface="Arial" panose="020B0604020202020204" pitchFamily="34" charset="0"/>
              </a:rPr>
              <a:t>Threats </a:t>
            </a:r>
          </a:p>
          <a:p>
            <a:r>
              <a:rPr lang="en-US" dirty="0" smtClean="0">
                <a:latin typeface="Arial" panose="020B0604020202020204" pitchFamily="34" charset="0"/>
                <a:cs typeface="Arial" panose="020B0604020202020204" pitchFamily="34" charset="0"/>
              </a:rPr>
              <a:t>Which then determine the level of appropriate countermeasures that are required based on this process.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104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8168-332A-4D9E-ACDF-2C144350AA34}"/>
              </a:ext>
            </a:extLst>
          </p:cNvPr>
          <p:cNvSpPr>
            <a:spLocks noGrp="1"/>
          </p:cNvSpPr>
          <p:nvPr>
            <p:ph type="title"/>
          </p:nvPr>
        </p:nvSpPr>
        <p:spPr>
          <a:xfrm>
            <a:off x="0" y="0"/>
            <a:ext cx="6347713" cy="1320800"/>
          </a:xfrm>
        </p:spPr>
        <p:txBody>
          <a:bodyPr/>
          <a:lstStyle/>
          <a:p>
            <a:r>
              <a:rPr lang="en-US" dirty="0"/>
              <a:t>Card Access</a:t>
            </a:r>
          </a:p>
        </p:txBody>
      </p:sp>
      <p:sp>
        <p:nvSpPr>
          <p:cNvPr id="3" name="Content Placeholder 2">
            <a:extLst>
              <a:ext uri="{FF2B5EF4-FFF2-40B4-BE49-F238E27FC236}">
                <a16:creationId xmlns:a16="http://schemas.microsoft.com/office/drawing/2014/main" id="{B6867B8D-985E-42A2-93DD-960B08BE3394}"/>
              </a:ext>
            </a:extLst>
          </p:cNvPr>
          <p:cNvSpPr>
            <a:spLocks noGrp="1"/>
          </p:cNvSpPr>
          <p:nvPr>
            <p:ph idx="1"/>
          </p:nvPr>
        </p:nvSpPr>
        <p:spPr>
          <a:xfrm>
            <a:off x="228600" y="762000"/>
            <a:ext cx="8763000" cy="3880773"/>
          </a:xfrm>
        </p:spPr>
        <p:txBody>
          <a:bodyPr>
            <a:normAutofit/>
          </a:bodyPr>
          <a:lstStyle/>
          <a:p>
            <a:r>
              <a:rPr lang="en-US" dirty="0">
                <a:latin typeface="Arial" panose="020B0604020202020204" pitchFamily="34" charset="0"/>
                <a:cs typeface="Arial" panose="020B0604020202020204" pitchFamily="34" charset="0"/>
              </a:rPr>
              <a:t>To be useful, a card access system should have the following minimum capabilities:</a:t>
            </a:r>
          </a:p>
          <a:p>
            <a:pPr lvl="1"/>
            <a:r>
              <a:rPr lang="en-US" sz="1800" dirty="0">
                <a:latin typeface="Arial" panose="020B0604020202020204" pitchFamily="34" charset="0"/>
                <a:cs typeface="Arial" panose="020B0604020202020204" pitchFamily="34" charset="0"/>
              </a:rPr>
              <a:t>Restrict access by authorized persons to certain locations, times, and/or days of the week. </a:t>
            </a:r>
          </a:p>
          <a:p>
            <a:pPr lvl="1"/>
            <a:r>
              <a:rPr lang="en-US" sz="1800" dirty="0">
                <a:latin typeface="Arial" panose="020B0604020202020204" pitchFamily="34" charset="0"/>
                <a:cs typeface="Arial" panose="020B0604020202020204" pitchFamily="34" charset="0"/>
              </a:rPr>
              <a:t>Allow controlled after-hours access to selected areas within. </a:t>
            </a:r>
          </a:p>
          <a:p>
            <a:pPr lvl="1"/>
            <a:r>
              <a:rPr lang="en-US" sz="1800" dirty="0">
                <a:latin typeface="Arial" panose="020B0604020202020204" pitchFamily="34" charset="0"/>
                <a:cs typeface="Arial" panose="020B0604020202020204" pitchFamily="34" charset="0"/>
              </a:rPr>
              <a:t>Control after-hours access to a parking area. </a:t>
            </a:r>
          </a:p>
          <a:p>
            <a:pPr lvl="1"/>
            <a:r>
              <a:rPr lang="en-US" sz="1800" dirty="0">
                <a:latin typeface="Arial" panose="020B0604020202020204" pitchFamily="34" charset="0"/>
                <a:cs typeface="Arial" panose="020B0604020202020204" pitchFamily="34" charset="0"/>
              </a:rPr>
              <a:t>Selectively control after-hours use of elevators. </a:t>
            </a:r>
          </a:p>
          <a:p>
            <a:pPr lvl="1"/>
            <a:r>
              <a:rPr lang="en-US" sz="1800" dirty="0">
                <a:latin typeface="Arial" panose="020B0604020202020204" pitchFamily="34" charset="0"/>
                <a:cs typeface="Arial" panose="020B0604020202020204" pitchFamily="34" charset="0"/>
              </a:rPr>
              <a:t>Maintain a record of all valid and invalid use of cards. </a:t>
            </a:r>
          </a:p>
          <a:p>
            <a:pPr lvl="1"/>
            <a:r>
              <a:rPr lang="en-US" sz="1800" dirty="0">
                <a:latin typeface="Arial" panose="020B0604020202020204" pitchFamily="34" charset="0"/>
                <a:cs typeface="Arial" panose="020B0604020202020204" pitchFamily="34" charset="0"/>
              </a:rPr>
              <a:t>Provide an audit trail permitting a digital record of persons on the property at any one time.</a:t>
            </a:r>
          </a:p>
          <a:p>
            <a:pPr lvl="1"/>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F5AD521-E6E9-4690-A48A-80F02E183F0C}"/>
              </a:ext>
            </a:extLst>
          </p:cNvPr>
          <p:cNvSpPr>
            <a:spLocks noGrp="1"/>
          </p:cNvSpPr>
          <p:nvPr>
            <p:ph type="sldNum" sz="quarter" idx="12"/>
          </p:nvPr>
        </p:nvSpPr>
        <p:spPr/>
        <p:txBody>
          <a:bodyPr/>
          <a:lstStyle/>
          <a:p>
            <a:fld id="{BD5AEB79-F3DA-4CAA-BA25-7EA8AB9A9E1E}" type="slidenum">
              <a:rPr lang="en-US" smtClean="0"/>
              <a:t>20</a:t>
            </a:fld>
            <a:endParaRPr lang="en-US"/>
          </a:p>
        </p:txBody>
      </p:sp>
    </p:spTree>
    <p:extLst>
      <p:ext uri="{BB962C8B-B14F-4D97-AF65-F5344CB8AC3E}">
        <p14:creationId xmlns:p14="http://schemas.microsoft.com/office/powerpoint/2010/main" val="2384796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68E0-8934-4F9C-A113-A910DE023C9C}"/>
              </a:ext>
            </a:extLst>
          </p:cNvPr>
          <p:cNvSpPr>
            <a:spLocks noGrp="1"/>
          </p:cNvSpPr>
          <p:nvPr>
            <p:ph type="title"/>
          </p:nvPr>
        </p:nvSpPr>
        <p:spPr>
          <a:xfrm>
            <a:off x="0" y="0"/>
            <a:ext cx="6347713" cy="1320800"/>
          </a:xfrm>
        </p:spPr>
        <p:txBody>
          <a:bodyPr/>
          <a:lstStyle/>
          <a:p>
            <a:r>
              <a:rPr lang="en-US" dirty="0"/>
              <a:t>Card Access</a:t>
            </a:r>
          </a:p>
        </p:txBody>
      </p:sp>
      <p:sp>
        <p:nvSpPr>
          <p:cNvPr id="3" name="Content Placeholder 2">
            <a:extLst>
              <a:ext uri="{FF2B5EF4-FFF2-40B4-BE49-F238E27FC236}">
                <a16:creationId xmlns:a16="http://schemas.microsoft.com/office/drawing/2014/main" id="{BFC9CB67-BD6B-42B2-A3D4-31921BFF0534}"/>
              </a:ext>
            </a:extLst>
          </p:cNvPr>
          <p:cNvSpPr>
            <a:spLocks noGrp="1"/>
          </p:cNvSpPr>
          <p:nvPr>
            <p:ph idx="1"/>
          </p:nvPr>
        </p:nvSpPr>
        <p:spPr>
          <a:xfrm>
            <a:off x="152400" y="762000"/>
            <a:ext cx="8763000" cy="3880773"/>
          </a:xfrm>
        </p:spPr>
        <p:txBody>
          <a:bodyPr>
            <a:normAutofit/>
          </a:bodyPr>
          <a:lstStyle/>
          <a:p>
            <a:r>
              <a:rPr lang="en-US" dirty="0">
                <a:latin typeface="Arial" panose="020B0604020202020204" pitchFamily="34" charset="0"/>
                <a:cs typeface="Arial" panose="020B0604020202020204" pitchFamily="34" charset="0"/>
              </a:rPr>
              <a:t>There are numerous types of cards:</a:t>
            </a:r>
          </a:p>
          <a:p>
            <a:pPr lvl="1"/>
            <a:r>
              <a:rPr lang="en-US" sz="1800" dirty="0">
                <a:latin typeface="Arial" panose="020B0604020202020204" pitchFamily="34" charset="0"/>
                <a:cs typeface="Arial" panose="020B0604020202020204" pitchFamily="34" charset="0"/>
              </a:rPr>
              <a:t>Magnetic coded: Magnetic spots on card</a:t>
            </a:r>
          </a:p>
          <a:p>
            <a:pPr lvl="1"/>
            <a:r>
              <a:rPr lang="en-US" sz="1800" dirty="0">
                <a:latin typeface="Arial" panose="020B0604020202020204" pitchFamily="34" charset="0"/>
                <a:cs typeface="Arial" panose="020B0604020202020204" pitchFamily="34" charset="0"/>
              </a:rPr>
              <a:t>Magnetic strip coded: Like a commercial credit card </a:t>
            </a:r>
          </a:p>
          <a:p>
            <a:pPr lvl="1"/>
            <a:r>
              <a:rPr lang="en-US" sz="1800" dirty="0">
                <a:latin typeface="Arial" panose="020B0604020202020204" pitchFamily="34" charset="0"/>
                <a:cs typeface="Arial" panose="020B0604020202020204" pitchFamily="34" charset="0"/>
              </a:rPr>
              <a:t>Proximity coded: Must be held near a reader to gain access</a:t>
            </a:r>
          </a:p>
          <a:p>
            <a:pPr lvl="1"/>
            <a:r>
              <a:rPr lang="en-US" sz="1800" dirty="0">
                <a:latin typeface="Arial" panose="020B0604020202020204" pitchFamily="34" charset="0"/>
                <a:cs typeface="Arial" panose="020B0604020202020204" pitchFamily="34" charset="0"/>
              </a:rPr>
              <a:t>Weigand coded: Contains a series of parallel wires</a:t>
            </a:r>
          </a:p>
          <a:p>
            <a:pPr lvl="1"/>
            <a:r>
              <a:rPr lang="en-US" sz="1800" dirty="0">
                <a:latin typeface="Arial" panose="020B0604020202020204" pitchFamily="34" charset="0"/>
                <a:cs typeface="Arial" panose="020B0604020202020204" pitchFamily="34" charset="0"/>
              </a:rPr>
              <a:t>Hollerith: Small rectangular holes punched in it</a:t>
            </a:r>
          </a:p>
          <a:p>
            <a:pPr lvl="1"/>
            <a:r>
              <a:rPr lang="en-US" sz="1800" dirty="0">
                <a:latin typeface="Arial" panose="020B0604020202020204" pitchFamily="34" charset="0"/>
                <a:cs typeface="Arial" panose="020B0604020202020204" pitchFamily="34" charset="0"/>
              </a:rPr>
              <a:t>Optical coded: Uses a bar code</a:t>
            </a:r>
          </a:p>
          <a:p>
            <a:pPr lvl="1"/>
            <a:r>
              <a:rPr lang="en-US" sz="1800" dirty="0">
                <a:latin typeface="Arial" panose="020B0604020202020204" pitchFamily="34" charset="0"/>
                <a:cs typeface="Arial" panose="020B0604020202020204" pitchFamily="34" charset="0"/>
              </a:rPr>
              <a:t>Smart-card chip or Integrated circuit card:  Pocket sized with embedded circuits.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55200A6-42E6-43CF-B307-BBEB27BB7343}"/>
              </a:ext>
            </a:extLst>
          </p:cNvPr>
          <p:cNvSpPr>
            <a:spLocks noGrp="1"/>
          </p:cNvSpPr>
          <p:nvPr>
            <p:ph type="sldNum" sz="quarter" idx="12"/>
          </p:nvPr>
        </p:nvSpPr>
        <p:spPr/>
        <p:txBody>
          <a:bodyPr/>
          <a:lstStyle/>
          <a:p>
            <a:fld id="{BD5AEB79-F3DA-4CAA-BA25-7EA8AB9A9E1E}" type="slidenum">
              <a:rPr lang="en-US" smtClean="0"/>
              <a:t>21</a:t>
            </a:fld>
            <a:endParaRPr lang="en-US"/>
          </a:p>
        </p:txBody>
      </p:sp>
    </p:spTree>
    <p:extLst>
      <p:ext uri="{BB962C8B-B14F-4D97-AF65-F5344CB8AC3E}">
        <p14:creationId xmlns:p14="http://schemas.microsoft.com/office/powerpoint/2010/main" val="101397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9704-98E0-435F-AA25-9295126E01D3}"/>
              </a:ext>
            </a:extLst>
          </p:cNvPr>
          <p:cNvSpPr>
            <a:spLocks noGrp="1"/>
          </p:cNvSpPr>
          <p:nvPr>
            <p:ph type="title"/>
          </p:nvPr>
        </p:nvSpPr>
        <p:spPr>
          <a:xfrm>
            <a:off x="0" y="0"/>
            <a:ext cx="6347713" cy="1320800"/>
          </a:xfrm>
        </p:spPr>
        <p:txBody>
          <a:bodyPr/>
          <a:lstStyle/>
          <a:p>
            <a:r>
              <a:rPr lang="en-US" dirty="0"/>
              <a:t>Card Access</a:t>
            </a:r>
          </a:p>
        </p:txBody>
      </p:sp>
      <p:sp>
        <p:nvSpPr>
          <p:cNvPr id="3" name="Content Placeholder 2">
            <a:extLst>
              <a:ext uri="{FF2B5EF4-FFF2-40B4-BE49-F238E27FC236}">
                <a16:creationId xmlns:a16="http://schemas.microsoft.com/office/drawing/2014/main" id="{25C58AE4-448D-41B9-8B40-242EE6BA7ADF}"/>
              </a:ext>
            </a:extLst>
          </p:cNvPr>
          <p:cNvSpPr>
            <a:spLocks noGrp="1"/>
          </p:cNvSpPr>
          <p:nvPr>
            <p:ph idx="1"/>
          </p:nvPr>
        </p:nvSpPr>
        <p:spPr>
          <a:xfrm>
            <a:off x="152400" y="685800"/>
            <a:ext cx="8839200" cy="5121275"/>
          </a:xfrm>
        </p:spPr>
        <p:txBody>
          <a:bodyPr>
            <a:normAutofit/>
          </a:bodyPr>
          <a:lstStyle/>
          <a:p>
            <a:r>
              <a:rPr lang="en-US" dirty="0">
                <a:latin typeface="Arial" panose="020B0604020202020204" pitchFamily="34" charset="0"/>
                <a:cs typeface="Arial" panose="020B0604020202020204" pitchFamily="34" charset="0"/>
              </a:rPr>
              <a:t>The information contained in the normal employer ID card can be incorporated into any access card:</a:t>
            </a:r>
          </a:p>
          <a:p>
            <a:pPr lvl="1"/>
            <a:r>
              <a:rPr lang="en-US" sz="1800" dirty="0">
                <a:latin typeface="Arial" panose="020B0604020202020204" pitchFamily="34" charset="0"/>
                <a:cs typeface="Arial" panose="020B0604020202020204" pitchFamily="34" charset="0"/>
              </a:rPr>
              <a:t>Company name and logo </a:t>
            </a:r>
          </a:p>
          <a:p>
            <a:pPr lvl="1"/>
            <a:r>
              <a:rPr lang="en-US" sz="1800" dirty="0">
                <a:latin typeface="Arial" panose="020B0604020202020204" pitchFamily="34" charset="0"/>
                <a:cs typeface="Arial" panose="020B0604020202020204" pitchFamily="34" charset="0"/>
              </a:rPr>
              <a:t>Details of cardholder </a:t>
            </a:r>
          </a:p>
          <a:p>
            <a:pPr lvl="1"/>
            <a:r>
              <a:rPr lang="en-US" sz="1800" dirty="0">
                <a:latin typeface="Arial" panose="020B0604020202020204" pitchFamily="34" charset="0"/>
                <a:cs typeface="Arial" panose="020B0604020202020204" pitchFamily="34" charset="0"/>
              </a:rPr>
              <a:t>Name </a:t>
            </a:r>
          </a:p>
          <a:p>
            <a:pPr lvl="1"/>
            <a:r>
              <a:rPr lang="en-US" sz="1800" dirty="0">
                <a:latin typeface="Arial" panose="020B0604020202020204" pitchFamily="34" charset="0"/>
                <a:cs typeface="Arial" panose="020B0604020202020204" pitchFamily="34" charset="0"/>
              </a:rPr>
              <a:t>Department </a:t>
            </a:r>
          </a:p>
          <a:p>
            <a:pPr lvl="1"/>
            <a:r>
              <a:rPr lang="en-US" sz="1800" dirty="0">
                <a:latin typeface="Arial" panose="020B0604020202020204" pitchFamily="34" charset="0"/>
                <a:cs typeface="Arial" panose="020B0604020202020204" pitchFamily="34" charset="0"/>
              </a:rPr>
              <a:t>Date </a:t>
            </a:r>
            <a:r>
              <a:rPr lang="en-US" sz="1800" dirty="0" smtClean="0">
                <a:latin typeface="Arial" panose="020B0604020202020204" pitchFamily="34" charset="0"/>
                <a:cs typeface="Arial" panose="020B0604020202020204" pitchFamily="34" charset="0"/>
              </a:rPr>
              <a:t>of </a:t>
            </a:r>
            <a:r>
              <a:rPr lang="en-US" sz="1800" dirty="0">
                <a:latin typeface="Arial" panose="020B0604020202020204" pitchFamily="34" charset="0"/>
                <a:cs typeface="Arial" panose="020B0604020202020204" pitchFamily="34" charset="0"/>
              </a:rPr>
              <a:t>birth </a:t>
            </a:r>
          </a:p>
          <a:p>
            <a:pPr lvl="1"/>
            <a:r>
              <a:rPr lang="en-US" sz="1800" dirty="0">
                <a:latin typeface="Arial" panose="020B0604020202020204" pitchFamily="34" charset="0"/>
                <a:cs typeface="Arial" panose="020B0604020202020204" pitchFamily="34" charset="0"/>
              </a:rPr>
              <a:t>Signature </a:t>
            </a:r>
          </a:p>
          <a:p>
            <a:pPr lvl="1"/>
            <a:r>
              <a:rPr lang="en-US" sz="1800" dirty="0">
                <a:latin typeface="Arial" panose="020B0604020202020204" pitchFamily="34" charset="0"/>
                <a:cs typeface="Arial" panose="020B0604020202020204" pitchFamily="34" charset="0"/>
              </a:rPr>
              <a:t>Photograph </a:t>
            </a:r>
          </a:p>
          <a:p>
            <a:pPr lvl="1"/>
            <a:r>
              <a:rPr lang="en-US" sz="1800" dirty="0">
                <a:latin typeface="Arial" panose="020B0604020202020204" pitchFamily="34" charset="0"/>
                <a:cs typeface="Arial" panose="020B0604020202020204" pitchFamily="34" charset="0"/>
              </a:rPr>
              <a:t>Conditions of use (restrictions)</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85E3BAF-263C-4306-B1D3-E190E4675F3B}"/>
              </a:ext>
            </a:extLst>
          </p:cNvPr>
          <p:cNvSpPr>
            <a:spLocks noGrp="1"/>
          </p:cNvSpPr>
          <p:nvPr>
            <p:ph type="sldNum" sz="quarter" idx="12"/>
          </p:nvPr>
        </p:nvSpPr>
        <p:spPr/>
        <p:txBody>
          <a:bodyPr/>
          <a:lstStyle/>
          <a:p>
            <a:fld id="{BD5AEB79-F3DA-4CAA-BA25-7EA8AB9A9E1E}" type="slidenum">
              <a:rPr lang="en-US" smtClean="0"/>
              <a:t>22</a:t>
            </a:fld>
            <a:endParaRPr lang="en-US"/>
          </a:p>
        </p:txBody>
      </p:sp>
    </p:spTree>
    <p:extLst>
      <p:ext uri="{BB962C8B-B14F-4D97-AF65-F5344CB8AC3E}">
        <p14:creationId xmlns:p14="http://schemas.microsoft.com/office/powerpoint/2010/main" val="574833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A932-173D-4D8D-A90A-1F296B65BB20}"/>
              </a:ext>
            </a:extLst>
          </p:cNvPr>
          <p:cNvSpPr>
            <a:spLocks noGrp="1"/>
          </p:cNvSpPr>
          <p:nvPr>
            <p:ph type="title"/>
          </p:nvPr>
        </p:nvSpPr>
        <p:spPr>
          <a:xfrm>
            <a:off x="0" y="0"/>
            <a:ext cx="6347713" cy="1320800"/>
          </a:xfrm>
        </p:spPr>
        <p:txBody>
          <a:bodyPr/>
          <a:lstStyle/>
          <a:p>
            <a:r>
              <a:rPr lang="en-US" dirty="0"/>
              <a:t>Smart Access Control</a:t>
            </a:r>
          </a:p>
        </p:txBody>
      </p:sp>
      <p:sp>
        <p:nvSpPr>
          <p:cNvPr id="3" name="Content Placeholder 2">
            <a:extLst>
              <a:ext uri="{FF2B5EF4-FFF2-40B4-BE49-F238E27FC236}">
                <a16:creationId xmlns:a16="http://schemas.microsoft.com/office/drawing/2014/main" id="{BA3F1098-5593-4B8E-A1A1-6B9774C70EFB}"/>
              </a:ext>
            </a:extLst>
          </p:cNvPr>
          <p:cNvSpPr>
            <a:spLocks noGrp="1"/>
          </p:cNvSpPr>
          <p:nvPr>
            <p:ph idx="1"/>
          </p:nvPr>
        </p:nvSpPr>
        <p:spPr>
          <a:xfrm>
            <a:off x="152400" y="838200"/>
            <a:ext cx="8763000" cy="3880773"/>
          </a:xfrm>
        </p:spPr>
        <p:txBody>
          <a:bodyPr>
            <a:normAutofit/>
          </a:bodyPr>
          <a:lstStyle/>
          <a:p>
            <a:r>
              <a:rPr lang="en-US" dirty="0">
                <a:latin typeface="Arial" panose="020B0604020202020204" pitchFamily="34" charset="0"/>
                <a:cs typeface="Arial" panose="020B0604020202020204" pitchFamily="34" charset="0"/>
              </a:rPr>
              <a:t>In addition to card access, another form of access control is where mobile or Smartphone users just hold their phone to a Bluetooth or Near Field Communications (NFC) reader, and the door will unlock, and the permissions (log-in credentials) are checked in the background. </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C6C64BE-6B22-4464-BE0B-64B621A15B9F}"/>
              </a:ext>
            </a:extLst>
          </p:cNvPr>
          <p:cNvSpPr>
            <a:spLocks noGrp="1"/>
          </p:cNvSpPr>
          <p:nvPr>
            <p:ph type="sldNum" sz="quarter" idx="12"/>
          </p:nvPr>
        </p:nvSpPr>
        <p:spPr/>
        <p:txBody>
          <a:bodyPr/>
          <a:lstStyle/>
          <a:p>
            <a:fld id="{BD5AEB79-F3DA-4CAA-BA25-7EA8AB9A9E1E}" type="slidenum">
              <a:rPr lang="en-US" smtClean="0"/>
              <a:t>23</a:t>
            </a:fld>
            <a:endParaRPr lang="en-US"/>
          </a:p>
        </p:txBody>
      </p:sp>
    </p:spTree>
    <p:extLst>
      <p:ext uri="{BB962C8B-B14F-4D97-AF65-F5344CB8AC3E}">
        <p14:creationId xmlns:p14="http://schemas.microsoft.com/office/powerpoint/2010/main" val="240657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E87E-42E8-4DB8-9896-24707EB1B96A}"/>
              </a:ext>
            </a:extLst>
          </p:cNvPr>
          <p:cNvSpPr>
            <a:spLocks noGrp="1"/>
          </p:cNvSpPr>
          <p:nvPr>
            <p:ph type="title"/>
          </p:nvPr>
        </p:nvSpPr>
        <p:spPr>
          <a:xfrm>
            <a:off x="0" y="0"/>
            <a:ext cx="6347713" cy="1320800"/>
          </a:xfrm>
        </p:spPr>
        <p:txBody>
          <a:bodyPr/>
          <a:lstStyle/>
          <a:p>
            <a:r>
              <a:rPr lang="en-US" dirty="0"/>
              <a:t>Locking Hardware</a:t>
            </a:r>
          </a:p>
        </p:txBody>
      </p:sp>
      <p:sp>
        <p:nvSpPr>
          <p:cNvPr id="3" name="Content Placeholder 2">
            <a:extLst>
              <a:ext uri="{FF2B5EF4-FFF2-40B4-BE49-F238E27FC236}">
                <a16:creationId xmlns:a16="http://schemas.microsoft.com/office/drawing/2014/main" id="{B17BAC63-6AF9-4742-8E60-DF739D08CE3F}"/>
              </a:ext>
            </a:extLst>
          </p:cNvPr>
          <p:cNvSpPr>
            <a:spLocks noGrp="1"/>
          </p:cNvSpPr>
          <p:nvPr>
            <p:ph idx="1"/>
          </p:nvPr>
        </p:nvSpPr>
        <p:spPr>
          <a:xfrm>
            <a:off x="152400" y="762000"/>
            <a:ext cx="8763000" cy="4983162"/>
          </a:xfrm>
        </p:spPr>
        <p:txBody>
          <a:bodyPr>
            <a:normAutofit/>
          </a:bodyPr>
          <a:lstStyle/>
          <a:p>
            <a:r>
              <a:rPr lang="en-US" dirty="0">
                <a:latin typeface="Arial" panose="020B0604020202020204" pitchFamily="34" charset="0"/>
                <a:cs typeface="Arial" panose="020B0604020202020204" pitchFamily="34" charset="0"/>
              </a:rPr>
              <a:t>Locking hardware can be categorized as mechanical, electrical, or electromagnetic, and as either security or non-security.</a:t>
            </a:r>
          </a:p>
          <a:p>
            <a:r>
              <a:rPr lang="en-US" dirty="0">
                <a:latin typeface="Arial" panose="020B0604020202020204" pitchFamily="34" charset="0"/>
                <a:cs typeface="Arial" panose="020B0604020202020204" pitchFamily="34" charset="0"/>
              </a:rPr>
              <a:t>Quality mechanical security locks should be used for all of the following: </a:t>
            </a:r>
          </a:p>
          <a:p>
            <a:pPr lvl="1"/>
            <a:r>
              <a:rPr lang="en-US" sz="1800" dirty="0">
                <a:latin typeface="Arial" panose="020B0604020202020204" pitchFamily="34" charset="0"/>
                <a:cs typeface="Arial" panose="020B0604020202020204" pitchFamily="34" charset="0"/>
              </a:rPr>
              <a:t>Perimeter openings</a:t>
            </a:r>
          </a:p>
          <a:p>
            <a:pPr lvl="1"/>
            <a:r>
              <a:rPr lang="en-US" sz="1800" dirty="0">
                <a:latin typeface="Arial" panose="020B0604020202020204" pitchFamily="34" charset="0"/>
                <a:cs typeface="Arial" panose="020B0604020202020204" pitchFamily="34" charset="0"/>
              </a:rPr>
              <a:t>Doors that control/restrict internal movement</a:t>
            </a:r>
          </a:p>
          <a:p>
            <a:pPr lvl="1"/>
            <a:r>
              <a:rPr lang="en-US" sz="1800" dirty="0">
                <a:latin typeface="Arial" panose="020B0604020202020204" pitchFamily="34" charset="0"/>
                <a:cs typeface="Arial" panose="020B0604020202020204" pitchFamily="34" charset="0"/>
              </a:rPr>
              <a:t>Doors to sensitive/restricted area</a:t>
            </a:r>
          </a:p>
          <a:p>
            <a:r>
              <a:rPr lang="en-US" dirty="0">
                <a:latin typeface="Arial" panose="020B0604020202020204" pitchFamily="34" charset="0"/>
                <a:cs typeface="Arial" panose="020B0604020202020204" pitchFamily="34" charset="0"/>
              </a:rPr>
              <a:t>Only deadbolt locks should be considered. Theboltshouldofferaminimumofa1-inthrow, where the bolt passes 1-in into the door frame. </a:t>
            </a:r>
          </a:p>
        </p:txBody>
      </p:sp>
      <p:sp>
        <p:nvSpPr>
          <p:cNvPr id="4" name="Slide Number Placeholder 3">
            <a:extLst>
              <a:ext uri="{FF2B5EF4-FFF2-40B4-BE49-F238E27FC236}">
                <a16:creationId xmlns:a16="http://schemas.microsoft.com/office/drawing/2014/main" id="{5885B240-3E6D-4968-8F56-55E5C39A4D1F}"/>
              </a:ext>
            </a:extLst>
          </p:cNvPr>
          <p:cNvSpPr>
            <a:spLocks noGrp="1"/>
          </p:cNvSpPr>
          <p:nvPr>
            <p:ph type="sldNum" sz="quarter" idx="12"/>
          </p:nvPr>
        </p:nvSpPr>
        <p:spPr/>
        <p:txBody>
          <a:bodyPr/>
          <a:lstStyle/>
          <a:p>
            <a:fld id="{BD5AEB79-F3DA-4CAA-BA25-7EA8AB9A9E1E}" type="slidenum">
              <a:rPr lang="en-US" smtClean="0"/>
              <a:t>24</a:t>
            </a:fld>
            <a:endParaRPr lang="en-US"/>
          </a:p>
        </p:txBody>
      </p:sp>
      <p:sp>
        <p:nvSpPr>
          <p:cNvPr id="5" name="Content Placeholder 2">
            <a:extLst>
              <a:ext uri="{FF2B5EF4-FFF2-40B4-BE49-F238E27FC236}">
                <a16:creationId xmlns:a16="http://schemas.microsoft.com/office/drawing/2014/main" id="{079385BF-A4D8-4E4B-BACC-1D5B4A51E774}"/>
              </a:ext>
            </a:extLst>
          </p:cNvPr>
          <p:cNvSpPr txBox="1">
            <a:spLocks/>
          </p:cNvSpPr>
          <p:nvPr/>
        </p:nvSpPr>
        <p:spPr>
          <a:xfrm>
            <a:off x="152400" y="37392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Electric locks are particularly suitable for the following:</a:t>
            </a:r>
          </a:p>
          <a:p>
            <a:pPr lvl="1"/>
            <a:r>
              <a:rPr lang="en-US" sz="1800" dirty="0" smtClean="0">
                <a:latin typeface="Arial" panose="020B0604020202020204" pitchFamily="34" charset="0"/>
                <a:cs typeface="Arial" panose="020B0604020202020204" pitchFamily="34" charset="0"/>
              </a:rPr>
              <a:t>• Remote control of the after-hours pedestrian entrance door </a:t>
            </a:r>
          </a:p>
          <a:p>
            <a:pPr lvl="1"/>
            <a:r>
              <a:rPr lang="en-US" sz="1800" dirty="0" smtClean="0">
                <a:latin typeface="Arial" panose="020B0604020202020204" pitchFamily="34" charset="0"/>
                <a:cs typeface="Arial" panose="020B0604020202020204" pitchFamily="34" charset="0"/>
              </a:rPr>
              <a:t>Grade-level emergency exit doors </a:t>
            </a:r>
          </a:p>
          <a:p>
            <a:pPr lvl="1"/>
            <a:r>
              <a:rPr lang="en-US" sz="1800" dirty="0" smtClean="0">
                <a:latin typeface="Arial" panose="020B0604020202020204" pitchFamily="34" charset="0"/>
                <a:cs typeface="Arial" panose="020B0604020202020204" pitchFamily="34" charset="0"/>
              </a:rPr>
              <a:t>Exit doors from stairwells to grade level </a:t>
            </a:r>
          </a:p>
          <a:p>
            <a:pPr lvl="1"/>
            <a:r>
              <a:rPr lang="en-US" sz="1800" dirty="0" smtClean="0">
                <a:latin typeface="Arial" panose="020B0604020202020204" pitchFamily="34" charset="0"/>
                <a:cs typeface="Arial" panose="020B0604020202020204" pitchFamily="34" charset="0"/>
              </a:rPr>
              <a:t>All stairwell doors</a:t>
            </a:r>
          </a:p>
          <a:p>
            <a:r>
              <a:rPr lang="en-US" dirty="0" smtClean="0">
                <a:latin typeface="Arial" panose="020B0604020202020204" pitchFamily="34" charset="0"/>
                <a:cs typeface="Arial" panose="020B0604020202020204" pitchFamily="34" charset="0"/>
              </a:rPr>
              <a:t>Electromagnetic locks are particularly suitable for use on emergency exit doors, as there are no moving parts that can accidentally become jammed.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848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DBE6-80AF-4221-9F1C-784B59BDFA55}"/>
              </a:ext>
            </a:extLst>
          </p:cNvPr>
          <p:cNvSpPr>
            <a:spLocks noGrp="1"/>
          </p:cNvSpPr>
          <p:nvPr>
            <p:ph type="title"/>
          </p:nvPr>
        </p:nvSpPr>
        <p:spPr>
          <a:xfrm>
            <a:off x="0" y="0"/>
            <a:ext cx="6347713" cy="1320800"/>
          </a:xfrm>
        </p:spPr>
        <p:txBody>
          <a:bodyPr/>
          <a:lstStyle/>
          <a:p>
            <a:r>
              <a:rPr lang="en-US" dirty="0"/>
              <a:t>Network Video</a:t>
            </a:r>
          </a:p>
        </p:txBody>
      </p:sp>
      <p:sp>
        <p:nvSpPr>
          <p:cNvPr id="3" name="Content Placeholder 2">
            <a:extLst>
              <a:ext uri="{FF2B5EF4-FFF2-40B4-BE49-F238E27FC236}">
                <a16:creationId xmlns:a16="http://schemas.microsoft.com/office/drawing/2014/main" id="{A8B04950-AC54-4E81-831F-B337FFC0ED73}"/>
              </a:ext>
            </a:extLst>
          </p:cNvPr>
          <p:cNvSpPr>
            <a:spLocks noGrp="1"/>
          </p:cNvSpPr>
          <p:nvPr>
            <p:ph idx="1"/>
          </p:nvPr>
        </p:nvSpPr>
        <p:spPr>
          <a:xfrm>
            <a:off x="228600" y="685800"/>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Network video has three major roles in any physical security program:</a:t>
            </a:r>
          </a:p>
          <a:p>
            <a:pPr marL="914400" lvl="1" indent="-514350">
              <a:buFont typeface="+mj-lt"/>
              <a:buAutoNum type="arabicPeriod"/>
            </a:pPr>
            <a:r>
              <a:rPr lang="en-US" sz="1800" dirty="0">
                <a:latin typeface="Arial" panose="020B0604020202020204" pitchFamily="34" charset="0"/>
                <a:cs typeface="Arial" panose="020B0604020202020204" pitchFamily="34" charset="0"/>
              </a:rPr>
              <a:t>To deter crime or unwanted activities </a:t>
            </a:r>
          </a:p>
          <a:p>
            <a:pPr marL="914400" lvl="1" indent="-514350">
              <a:buFont typeface="+mj-lt"/>
              <a:buAutoNum type="arabicPeriod"/>
            </a:pPr>
            <a:r>
              <a:rPr lang="en-US" sz="1800" dirty="0">
                <a:latin typeface="Arial" panose="020B0604020202020204" pitchFamily="34" charset="0"/>
                <a:cs typeface="Arial" panose="020B0604020202020204" pitchFamily="34" charset="0"/>
              </a:rPr>
              <a:t>To allow the ability to witness an act as it occurs </a:t>
            </a:r>
          </a:p>
          <a:p>
            <a:pPr marL="914400" lvl="1" indent="-514350">
              <a:buFont typeface="+mj-lt"/>
              <a:buAutoNum type="arabicPeriod"/>
            </a:pPr>
            <a:r>
              <a:rPr lang="en-US" sz="1800" dirty="0">
                <a:latin typeface="Arial" panose="020B0604020202020204" pitchFamily="34" charset="0"/>
                <a:cs typeface="Arial" panose="020B0604020202020204" pitchFamily="34" charset="0"/>
              </a:rPr>
              <a:t>As an investigative tool after an act has already been committed</a:t>
            </a:r>
          </a:p>
          <a:p>
            <a:pPr marL="514350" indent="-514350">
              <a:buFont typeface="+mj-lt"/>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A458F52-B2EB-4C9F-8080-C3669853E535}"/>
              </a:ext>
            </a:extLst>
          </p:cNvPr>
          <p:cNvSpPr>
            <a:spLocks noGrp="1"/>
          </p:cNvSpPr>
          <p:nvPr>
            <p:ph type="sldNum" sz="quarter" idx="12"/>
          </p:nvPr>
        </p:nvSpPr>
        <p:spPr/>
        <p:txBody>
          <a:bodyPr/>
          <a:lstStyle/>
          <a:p>
            <a:fld id="{BD5AEB79-F3DA-4CAA-BA25-7EA8AB9A9E1E}" type="slidenum">
              <a:rPr lang="en-US" smtClean="0"/>
              <a:t>25</a:t>
            </a:fld>
            <a:endParaRPr lang="en-US"/>
          </a:p>
        </p:txBody>
      </p:sp>
      <p:sp>
        <p:nvSpPr>
          <p:cNvPr id="5" name="Content Placeholder 2">
            <a:extLst>
              <a:ext uri="{FF2B5EF4-FFF2-40B4-BE49-F238E27FC236}">
                <a16:creationId xmlns:a16="http://schemas.microsoft.com/office/drawing/2014/main" id="{B6C1A718-BEFE-4AD1-ACA0-4CF8C535F48E}"/>
              </a:ext>
            </a:extLst>
          </p:cNvPr>
          <p:cNvSpPr txBox="1">
            <a:spLocks/>
          </p:cNvSpPr>
          <p:nvPr/>
        </p:nvSpPr>
        <p:spPr>
          <a:xfrm>
            <a:off x="228600" y="2367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latin typeface="Arial" panose="020B0604020202020204" pitchFamily="34" charset="0"/>
                <a:cs typeface="Arial" panose="020B0604020202020204" pitchFamily="34" charset="0"/>
              </a:rPr>
              <a:t>There are three main views that a standard network video system should provide, depending on the application requirements:</a:t>
            </a:r>
          </a:p>
          <a:p>
            <a:pPr marL="1314450" lvl="2" indent="-514350">
              <a:buFont typeface="+mj-lt"/>
              <a:buAutoNum type="arabicPeriod"/>
            </a:pPr>
            <a:r>
              <a:rPr lang="en-US" sz="1800" dirty="0" smtClean="0">
                <a:latin typeface="Arial" panose="020B0604020202020204" pitchFamily="34" charset="0"/>
                <a:cs typeface="Arial" panose="020B0604020202020204" pitchFamily="34" charset="0"/>
              </a:rPr>
              <a:t>Identification of any subjects. </a:t>
            </a:r>
          </a:p>
          <a:p>
            <a:pPr marL="1314450" lvl="2" indent="-514350">
              <a:buFont typeface="+mj-lt"/>
              <a:buAutoNum type="arabicPeriod"/>
            </a:pPr>
            <a:r>
              <a:rPr lang="en-US" sz="1800" dirty="0" smtClean="0">
                <a:latin typeface="Arial" panose="020B0604020202020204" pitchFamily="34" charset="0"/>
                <a:cs typeface="Arial" panose="020B0604020202020204" pitchFamily="34" charset="0"/>
              </a:rPr>
              <a:t>Identify the actions within a scene. </a:t>
            </a:r>
          </a:p>
          <a:p>
            <a:pPr marL="1314450" lvl="2" indent="-514350">
              <a:buFont typeface="+mj-lt"/>
              <a:buAutoNum type="arabicPeriod"/>
            </a:pPr>
            <a:r>
              <a:rPr lang="en-US" sz="1800" dirty="0" smtClean="0">
                <a:latin typeface="Arial" panose="020B0604020202020204" pitchFamily="34" charset="0"/>
                <a:cs typeface="Arial" panose="020B0604020202020204" pitchFamily="34" charset="0"/>
              </a:rPr>
              <a:t>Identify the scene where the act occurred.</a:t>
            </a:r>
          </a:p>
          <a:p>
            <a:pPr marL="457200" lvl="1" indent="0">
              <a:buFont typeface="Wingdings 3" charset="2"/>
              <a:buNone/>
            </a:pPr>
            <a:endParaRPr lang="en-US" sz="1800"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620E42F-94BC-4978-A280-AC73A2BABB9C}"/>
              </a:ext>
            </a:extLst>
          </p:cNvPr>
          <p:cNvSpPr txBox="1">
            <a:spLocks/>
          </p:cNvSpPr>
          <p:nvPr/>
        </p:nvSpPr>
        <p:spPr>
          <a:xfrm>
            <a:off x="152400" y="4272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smtClean="0"/>
              <a:t>Subject identification:</a:t>
            </a:r>
            <a:r>
              <a:rPr lang="en-US" smtClean="0"/>
              <a:t> </a:t>
            </a:r>
          </a:p>
          <a:p>
            <a:pPr lvl="1"/>
            <a:r>
              <a:rPr lang="en-US" smtClean="0"/>
              <a:t>Based on the principle that whoever or whatever is viewed must be identifiable beyond any reasonable doubt.</a:t>
            </a:r>
          </a:p>
          <a:p>
            <a:r>
              <a:rPr lang="en-US" b="1" smtClean="0"/>
              <a:t>Action identification: </a:t>
            </a:r>
          </a:p>
          <a:p>
            <a:pPr lvl="1"/>
            <a:r>
              <a:rPr lang="en-US" smtClean="0"/>
              <a:t>Is a view that can assess what has occurred within a given area.</a:t>
            </a:r>
          </a:p>
          <a:p>
            <a:r>
              <a:rPr lang="en-US" b="1" smtClean="0"/>
              <a:t>Identification of a scene view:</a:t>
            </a:r>
            <a:r>
              <a:rPr lang="en-US" smtClean="0"/>
              <a:t> </a:t>
            </a:r>
          </a:p>
          <a:p>
            <a:pPr lvl="1"/>
            <a:r>
              <a:rPr lang="en-US" smtClean="0"/>
              <a:t>Based on being able to identify where an act took place. </a:t>
            </a:r>
            <a:endParaRPr lang="en-US" dirty="0"/>
          </a:p>
        </p:txBody>
      </p:sp>
    </p:spTree>
    <p:extLst>
      <p:ext uri="{BB962C8B-B14F-4D97-AF65-F5344CB8AC3E}">
        <p14:creationId xmlns:p14="http://schemas.microsoft.com/office/powerpoint/2010/main" val="229846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6293-28F8-4AE1-A9EB-EFCD6239050A}"/>
              </a:ext>
            </a:extLst>
          </p:cNvPr>
          <p:cNvSpPr>
            <a:spLocks noGrp="1"/>
          </p:cNvSpPr>
          <p:nvPr>
            <p:ph type="title"/>
          </p:nvPr>
        </p:nvSpPr>
        <p:spPr>
          <a:xfrm>
            <a:off x="0" y="0"/>
            <a:ext cx="6347713" cy="1320800"/>
          </a:xfrm>
        </p:spPr>
        <p:txBody>
          <a:bodyPr/>
          <a:lstStyle/>
          <a:p>
            <a:r>
              <a:rPr lang="en-US" dirty="0"/>
              <a:t>Network Video Components</a:t>
            </a:r>
          </a:p>
        </p:txBody>
      </p:sp>
      <p:sp>
        <p:nvSpPr>
          <p:cNvPr id="3" name="Content Placeholder 2">
            <a:extLst>
              <a:ext uri="{FF2B5EF4-FFF2-40B4-BE49-F238E27FC236}">
                <a16:creationId xmlns:a16="http://schemas.microsoft.com/office/drawing/2014/main" id="{9149CE22-EBB7-4861-9127-9E0C3EE3E22A}"/>
              </a:ext>
            </a:extLst>
          </p:cNvPr>
          <p:cNvSpPr>
            <a:spLocks noGrp="1"/>
          </p:cNvSpPr>
          <p:nvPr>
            <p:ph idx="1"/>
          </p:nvPr>
        </p:nvSpPr>
        <p:spPr>
          <a:xfrm>
            <a:off x="228600" y="533400"/>
            <a:ext cx="8686800" cy="3880773"/>
          </a:xfrm>
        </p:spPr>
        <p:txBody>
          <a:bodyPr>
            <a:normAutofit/>
          </a:bodyPr>
          <a:lstStyle/>
          <a:p>
            <a:r>
              <a:rPr lang="en-US" sz="1600" b="1" dirty="0">
                <a:latin typeface="Arial" panose="020B0604020202020204" pitchFamily="34" charset="0"/>
                <a:cs typeface="Arial" panose="020B0604020202020204" pitchFamily="34" charset="0"/>
              </a:rPr>
              <a:t>Cameras:</a:t>
            </a:r>
            <a:r>
              <a:rPr lang="en-US" sz="1600" dirty="0">
                <a:latin typeface="Arial" panose="020B0604020202020204" pitchFamily="34" charset="0"/>
                <a:cs typeface="Arial" panose="020B0604020202020204" pitchFamily="34" charset="0"/>
              </a:rPr>
              <a:t>  The two most common are:</a:t>
            </a:r>
            <a:endParaRPr lang="en-US" sz="16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CCD –Charged coupled device </a:t>
            </a:r>
          </a:p>
          <a:p>
            <a:pPr lvl="1"/>
            <a:r>
              <a:rPr lang="en-US" dirty="0">
                <a:latin typeface="Arial" panose="020B0604020202020204" pitchFamily="34" charset="0"/>
                <a:cs typeface="Arial" panose="020B0604020202020204" pitchFamily="34" charset="0"/>
              </a:rPr>
              <a:t>CMCS –Complementary metal oxide semiconductor</a:t>
            </a:r>
          </a:p>
          <a:p>
            <a:r>
              <a:rPr lang="en-US" sz="1600" b="1" dirty="0">
                <a:latin typeface="Arial" panose="020B0604020202020204" pitchFamily="34" charset="0"/>
                <a:cs typeface="Arial" panose="020B0604020202020204" pitchFamily="34" charset="0"/>
              </a:rPr>
              <a:t>Lenses</a:t>
            </a:r>
          </a:p>
          <a:p>
            <a:pPr lvl="1"/>
            <a:r>
              <a:rPr lang="en-US" dirty="0">
                <a:latin typeface="Arial" panose="020B0604020202020204" pitchFamily="34" charset="0"/>
                <a:cs typeface="Arial" panose="020B0604020202020204" pitchFamily="34" charset="0"/>
              </a:rPr>
              <a:t>Fixed:  Offers only a single point of view.</a:t>
            </a:r>
          </a:p>
          <a:p>
            <a:pPr lvl="1"/>
            <a:r>
              <a:rPr lang="en-US" dirty="0">
                <a:latin typeface="Arial" panose="020B0604020202020204" pitchFamily="34" charset="0"/>
                <a:cs typeface="Arial" panose="020B0604020202020204" pitchFamily="34" charset="0"/>
              </a:rPr>
              <a:t>Varifocal:  Offers a range of views as long as range is within lens capabilities.</a:t>
            </a:r>
          </a:p>
          <a:p>
            <a:pPr lvl="1"/>
            <a:r>
              <a:rPr lang="en-US" dirty="0">
                <a:latin typeface="Arial" panose="020B0604020202020204" pitchFamily="34" charset="0"/>
                <a:cs typeface="Arial" panose="020B0604020202020204" pitchFamily="34" charset="0"/>
              </a:rPr>
              <a:t>Zoom: best for situations in which the lens needs to be refocused, should one change the field of view.</a:t>
            </a:r>
          </a:p>
          <a:p>
            <a:r>
              <a:rPr lang="en-US" sz="1600" b="1" dirty="0">
                <a:latin typeface="Arial" panose="020B0604020202020204" pitchFamily="34" charset="0"/>
                <a:cs typeface="Arial" panose="020B0604020202020204" pitchFamily="34" charset="0"/>
              </a:rPr>
              <a:t>Housings</a:t>
            </a:r>
            <a:r>
              <a:rPr lang="en-US" sz="1600" dirty="0">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1BC1BFE6-FF0E-4A14-8F20-2E74DDA3FB90}"/>
              </a:ext>
            </a:extLst>
          </p:cNvPr>
          <p:cNvSpPr>
            <a:spLocks noGrp="1"/>
          </p:cNvSpPr>
          <p:nvPr>
            <p:ph type="sldNum" sz="quarter" idx="12"/>
          </p:nvPr>
        </p:nvSpPr>
        <p:spPr/>
        <p:txBody>
          <a:bodyPr/>
          <a:lstStyle/>
          <a:p>
            <a:fld id="{BD5AEB79-F3DA-4CAA-BA25-7EA8AB9A9E1E}" type="slidenum">
              <a:rPr lang="en-US" smtClean="0"/>
              <a:t>26</a:t>
            </a:fld>
            <a:endParaRPr lang="en-US"/>
          </a:p>
        </p:txBody>
      </p:sp>
      <p:sp>
        <p:nvSpPr>
          <p:cNvPr id="5" name="Content Placeholder 2">
            <a:extLst>
              <a:ext uri="{FF2B5EF4-FFF2-40B4-BE49-F238E27FC236}">
                <a16:creationId xmlns:a16="http://schemas.microsoft.com/office/drawing/2014/main" id="{3AFDB4AE-69AB-42D0-B830-487F5349F98E}"/>
              </a:ext>
            </a:extLst>
          </p:cNvPr>
          <p:cNvSpPr txBox="1">
            <a:spLocks/>
          </p:cNvSpPr>
          <p:nvPr/>
        </p:nvSpPr>
        <p:spPr>
          <a:xfrm>
            <a:off x="228600" y="3733800"/>
            <a:ext cx="85344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600" b="1" dirty="0" smtClean="0">
                <a:latin typeface="Arial" panose="020B0604020202020204" pitchFamily="34" charset="0"/>
                <a:cs typeface="Arial" panose="020B0604020202020204" pitchFamily="34" charset="0"/>
              </a:rPr>
              <a:t>Monitors</a:t>
            </a:r>
          </a:p>
          <a:p>
            <a:r>
              <a:rPr lang="en-US" sz="1600" b="1" dirty="0" smtClean="0">
                <a:latin typeface="Arial" panose="020B0604020202020204" pitchFamily="34" charset="0"/>
                <a:cs typeface="Arial" panose="020B0604020202020204" pitchFamily="34" charset="0"/>
              </a:rPr>
              <a:t>Sequential Switches</a:t>
            </a:r>
          </a:p>
          <a:p>
            <a:pPr lvl="1"/>
            <a:r>
              <a:rPr lang="en-US" dirty="0" smtClean="0">
                <a:latin typeface="Arial" panose="020B0604020202020204" pitchFamily="34" charset="0"/>
                <a:cs typeface="Arial" panose="020B0604020202020204" pitchFamily="34" charset="0"/>
              </a:rPr>
              <a:t>Allows for reviewing multiple cameras on one monitor.</a:t>
            </a:r>
          </a:p>
          <a:p>
            <a:r>
              <a:rPr lang="en-US" sz="1600" b="1" dirty="0" smtClean="0">
                <a:latin typeface="Arial" panose="020B0604020202020204" pitchFamily="34" charset="0"/>
                <a:cs typeface="Arial" panose="020B0604020202020204" pitchFamily="34" charset="0"/>
              </a:rPr>
              <a:t>Motion Detectors</a:t>
            </a:r>
          </a:p>
          <a:p>
            <a:pPr lvl="1"/>
            <a:r>
              <a:rPr lang="en-US" dirty="0" smtClean="0">
                <a:latin typeface="Arial" panose="020B0604020202020204" pitchFamily="34" charset="0"/>
                <a:cs typeface="Arial" panose="020B0604020202020204" pitchFamily="34" charset="0"/>
              </a:rPr>
              <a:t>If movement occurs within the field of view of the camera lens, an alarm will sound at the control center.</a:t>
            </a:r>
          </a:p>
          <a:p>
            <a:r>
              <a:rPr lang="en-US" sz="1600" b="1" dirty="0" smtClean="0">
                <a:latin typeface="Arial" panose="020B0604020202020204" pitchFamily="34" charset="0"/>
                <a:cs typeface="Arial" panose="020B0604020202020204" pitchFamily="34" charset="0"/>
              </a:rPr>
              <a:t>Pan/Tilt/Zoom</a:t>
            </a:r>
          </a:p>
          <a:p>
            <a:pPr lvl="1"/>
            <a:r>
              <a:rPr lang="en-US" dirty="0" smtClean="0">
                <a:latin typeface="Arial" panose="020B0604020202020204" pitchFamily="34" charset="0"/>
                <a:cs typeface="Arial" panose="020B0604020202020204" pitchFamily="34" charset="0"/>
              </a:rPr>
              <a:t>The need to use several cameras to cover an area or activity can be avoided by carefully positioning one camera and providing pan/tilt/zoom features.</a:t>
            </a: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966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B9A8-3E7D-4D86-96A3-7163720DFB25}"/>
              </a:ext>
            </a:extLst>
          </p:cNvPr>
          <p:cNvSpPr>
            <a:spLocks noGrp="1"/>
          </p:cNvSpPr>
          <p:nvPr>
            <p:ph type="title"/>
          </p:nvPr>
        </p:nvSpPr>
        <p:spPr>
          <a:xfrm>
            <a:off x="0" y="0"/>
            <a:ext cx="6347713" cy="1320800"/>
          </a:xfrm>
        </p:spPr>
        <p:txBody>
          <a:bodyPr/>
          <a:lstStyle/>
          <a:p>
            <a:r>
              <a:rPr lang="en-US" dirty="0"/>
              <a:t>Network Video Components</a:t>
            </a:r>
          </a:p>
        </p:txBody>
      </p:sp>
      <p:sp>
        <p:nvSpPr>
          <p:cNvPr id="3" name="Content Placeholder 2">
            <a:extLst>
              <a:ext uri="{FF2B5EF4-FFF2-40B4-BE49-F238E27FC236}">
                <a16:creationId xmlns:a16="http://schemas.microsoft.com/office/drawing/2014/main" id="{C4227884-EE83-4A8D-B87C-ED4007A552C6}"/>
              </a:ext>
            </a:extLst>
          </p:cNvPr>
          <p:cNvSpPr>
            <a:spLocks noGrp="1"/>
          </p:cNvSpPr>
          <p:nvPr>
            <p:ph idx="1"/>
          </p:nvPr>
        </p:nvSpPr>
        <p:spPr>
          <a:xfrm>
            <a:off x="152400" y="685800"/>
            <a:ext cx="8763000" cy="5121275"/>
          </a:xfrm>
        </p:spPr>
        <p:txBody>
          <a:bodyPr>
            <a:normAutofit/>
          </a:bodyPr>
          <a:lstStyle/>
          <a:p>
            <a:r>
              <a:rPr lang="en-US" b="1" dirty="0">
                <a:latin typeface="Arial" panose="020B0604020202020204" pitchFamily="34" charset="0"/>
                <a:cs typeface="Arial" panose="020B0604020202020204" pitchFamily="34" charset="0"/>
              </a:rPr>
              <a:t>Controls</a:t>
            </a:r>
          </a:p>
          <a:p>
            <a:pPr lvl="1"/>
            <a:r>
              <a:rPr lang="en-US" sz="1800" dirty="0">
                <a:latin typeface="Arial" panose="020B0604020202020204" pitchFamily="34" charset="0"/>
                <a:cs typeface="Arial" panose="020B0604020202020204" pitchFamily="34" charset="0"/>
              </a:rPr>
              <a:t>in addition to the normal television controls, controls will be required for whatever special features are built into the system. </a:t>
            </a:r>
          </a:p>
          <a:p>
            <a:r>
              <a:rPr lang="en-US" b="1" dirty="0">
                <a:latin typeface="Arial" panose="020B0604020202020204" pitchFamily="34" charset="0"/>
                <a:cs typeface="Arial" panose="020B0604020202020204" pitchFamily="34" charset="0"/>
              </a:rPr>
              <a:t>Consoles</a:t>
            </a:r>
          </a:p>
          <a:p>
            <a:pPr lvl="1"/>
            <a:r>
              <a:rPr lang="en-US" sz="1800" dirty="0">
                <a:latin typeface="Arial" panose="020B0604020202020204" pitchFamily="34" charset="0"/>
                <a:cs typeface="Arial" panose="020B0604020202020204" pitchFamily="34" charset="0"/>
              </a:rPr>
              <a:t>Care must be exercised to ensure proper ergonomics.</a:t>
            </a:r>
          </a:p>
          <a:p>
            <a:r>
              <a:rPr lang="en-US" b="1" dirty="0">
                <a:latin typeface="Arial" panose="020B0604020202020204" pitchFamily="34" charset="0"/>
                <a:cs typeface="Arial" panose="020B0604020202020204" pitchFamily="34" charset="0"/>
              </a:rPr>
              <a:t>Video Recorders</a:t>
            </a:r>
          </a:p>
          <a:p>
            <a:r>
              <a:rPr lang="en-US" b="1" dirty="0">
                <a:latin typeface="Arial" panose="020B0604020202020204" pitchFamily="34" charset="0"/>
                <a:cs typeface="Arial" panose="020B0604020202020204" pitchFamily="34" charset="0"/>
              </a:rPr>
              <a:t>Date/Time Generators</a:t>
            </a:r>
          </a:p>
          <a:p>
            <a:pPr lvl="1"/>
            <a:r>
              <a:rPr lang="en-US" sz="1800" dirty="0">
                <a:latin typeface="Arial" panose="020B0604020202020204" pitchFamily="34" charset="0"/>
                <a:cs typeface="Arial" panose="020B0604020202020204" pitchFamily="34" charset="0"/>
              </a:rPr>
              <a:t>Where no immediate incident response capability is available, or if the recording may be required as evidence in court.</a:t>
            </a:r>
          </a:p>
          <a:p>
            <a:pPr lvl="1"/>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568E8DA-C58D-468A-ADBE-20B251F51317}"/>
              </a:ext>
            </a:extLst>
          </p:cNvPr>
          <p:cNvSpPr>
            <a:spLocks noGrp="1"/>
          </p:cNvSpPr>
          <p:nvPr>
            <p:ph type="sldNum" sz="quarter" idx="12"/>
          </p:nvPr>
        </p:nvSpPr>
        <p:spPr/>
        <p:txBody>
          <a:bodyPr/>
          <a:lstStyle/>
          <a:p>
            <a:fld id="{BD5AEB79-F3DA-4CAA-BA25-7EA8AB9A9E1E}" type="slidenum">
              <a:rPr lang="en-US" smtClean="0"/>
              <a:t>27</a:t>
            </a:fld>
            <a:endParaRPr lang="en-US"/>
          </a:p>
        </p:txBody>
      </p:sp>
    </p:spTree>
    <p:extLst>
      <p:ext uri="{BB962C8B-B14F-4D97-AF65-F5344CB8AC3E}">
        <p14:creationId xmlns:p14="http://schemas.microsoft.com/office/powerpoint/2010/main" val="1019874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E7F1-F803-4C8B-A28B-B8465EEEB590}"/>
              </a:ext>
            </a:extLst>
          </p:cNvPr>
          <p:cNvSpPr>
            <a:spLocks noGrp="1"/>
          </p:cNvSpPr>
          <p:nvPr>
            <p:ph type="title"/>
          </p:nvPr>
        </p:nvSpPr>
        <p:spPr>
          <a:xfrm>
            <a:off x="0" y="0"/>
            <a:ext cx="6347713" cy="1320800"/>
          </a:xfrm>
        </p:spPr>
        <p:txBody>
          <a:bodyPr/>
          <a:lstStyle/>
          <a:p>
            <a:r>
              <a:rPr lang="en-US" dirty="0"/>
              <a:t>Safes and Vaults</a:t>
            </a:r>
          </a:p>
        </p:txBody>
      </p:sp>
      <p:sp>
        <p:nvSpPr>
          <p:cNvPr id="3" name="Content Placeholder 2">
            <a:extLst>
              <a:ext uri="{FF2B5EF4-FFF2-40B4-BE49-F238E27FC236}">
                <a16:creationId xmlns:a16="http://schemas.microsoft.com/office/drawing/2014/main" id="{0D660DA6-7EF9-444D-98A4-97C0AC61F2BC}"/>
              </a:ext>
            </a:extLst>
          </p:cNvPr>
          <p:cNvSpPr>
            <a:spLocks noGrp="1"/>
          </p:cNvSpPr>
          <p:nvPr>
            <p:ph idx="1"/>
          </p:nvPr>
        </p:nvSpPr>
        <p:spPr>
          <a:xfrm>
            <a:off x="228600" y="762000"/>
            <a:ext cx="8610600" cy="3880773"/>
          </a:xfrm>
        </p:spPr>
        <p:txBody>
          <a:bodyPr>
            <a:normAutofit/>
          </a:bodyPr>
          <a:lstStyle/>
          <a:p>
            <a:pPr marL="0" indent="0">
              <a:buNone/>
            </a:pPr>
            <a:r>
              <a:rPr lang="en-US" dirty="0">
                <a:latin typeface="Arial" panose="020B0604020202020204" pitchFamily="34" charset="0"/>
                <a:cs typeface="Arial" panose="020B0604020202020204" pitchFamily="34" charset="0"/>
              </a:rPr>
              <a:t>Safes and vaults are designed to offer varying levels of protection from specific risks— namely burglary, robbery, and fire.</a:t>
            </a:r>
          </a:p>
          <a:p>
            <a:r>
              <a:rPr lang="en-US" b="1" dirty="0">
                <a:latin typeface="Arial" panose="020B0604020202020204" pitchFamily="34" charset="0"/>
                <a:cs typeface="Arial" panose="020B0604020202020204" pitchFamily="34" charset="0"/>
              </a:rPr>
              <a:t>Locks</a:t>
            </a:r>
          </a:p>
          <a:p>
            <a:pPr lvl="1"/>
            <a:r>
              <a:rPr lang="en-US" sz="1800" dirty="0">
                <a:latin typeface="Arial" panose="020B0604020202020204" pitchFamily="34" charset="0"/>
                <a:cs typeface="Arial" panose="020B0604020202020204" pitchFamily="34" charset="0"/>
              </a:rPr>
              <a:t>Safes are available with three types of locking systems: </a:t>
            </a:r>
          </a:p>
          <a:p>
            <a:pPr marL="1371600" lvl="2" indent="-457200">
              <a:buFont typeface="+mj-lt"/>
              <a:buAutoNum type="arabicPeriod"/>
            </a:pPr>
            <a:r>
              <a:rPr lang="en-US" sz="1800" dirty="0">
                <a:latin typeface="Arial" panose="020B0604020202020204" pitchFamily="34" charset="0"/>
                <a:cs typeface="Arial" panose="020B0604020202020204" pitchFamily="34" charset="0"/>
              </a:rPr>
              <a:t>Single combination </a:t>
            </a:r>
          </a:p>
          <a:p>
            <a:pPr marL="1371600" lvl="2" indent="-457200">
              <a:buFont typeface="+mj-lt"/>
              <a:buAutoNum type="arabicPeriod"/>
            </a:pPr>
            <a:r>
              <a:rPr lang="en-US" sz="1800" dirty="0">
                <a:latin typeface="Arial" panose="020B0604020202020204" pitchFamily="34" charset="0"/>
                <a:cs typeface="Arial" panose="020B0604020202020204" pitchFamily="34" charset="0"/>
              </a:rPr>
              <a:t>Single key lock combination </a:t>
            </a:r>
          </a:p>
          <a:p>
            <a:pPr marL="1371600" lvl="2" indent="-457200">
              <a:buFont typeface="+mj-lt"/>
              <a:buAutoNum type="arabicPeriod"/>
            </a:pPr>
            <a:r>
              <a:rPr lang="en-US" sz="1800" dirty="0">
                <a:latin typeface="Arial" panose="020B0604020202020204" pitchFamily="34" charset="0"/>
                <a:cs typeface="Arial" panose="020B0604020202020204" pitchFamily="34" charset="0"/>
              </a:rPr>
              <a:t>Dual combination</a:t>
            </a:r>
          </a:p>
        </p:txBody>
      </p:sp>
      <p:sp>
        <p:nvSpPr>
          <p:cNvPr id="4" name="Slide Number Placeholder 3">
            <a:extLst>
              <a:ext uri="{FF2B5EF4-FFF2-40B4-BE49-F238E27FC236}">
                <a16:creationId xmlns:a16="http://schemas.microsoft.com/office/drawing/2014/main" id="{58C707CD-1600-4848-BBB4-2ED1EE82B6D1}"/>
              </a:ext>
            </a:extLst>
          </p:cNvPr>
          <p:cNvSpPr>
            <a:spLocks noGrp="1"/>
          </p:cNvSpPr>
          <p:nvPr>
            <p:ph type="sldNum" sz="quarter" idx="12"/>
          </p:nvPr>
        </p:nvSpPr>
        <p:spPr/>
        <p:txBody>
          <a:bodyPr/>
          <a:lstStyle/>
          <a:p>
            <a:fld id="{BD5AEB79-F3DA-4CAA-BA25-7EA8AB9A9E1E}" type="slidenum">
              <a:rPr lang="en-US" smtClean="0"/>
              <a:t>28</a:t>
            </a:fld>
            <a:endParaRPr lang="en-US"/>
          </a:p>
        </p:txBody>
      </p:sp>
    </p:spTree>
    <p:extLst>
      <p:ext uri="{BB962C8B-B14F-4D97-AF65-F5344CB8AC3E}">
        <p14:creationId xmlns:p14="http://schemas.microsoft.com/office/powerpoint/2010/main" val="200199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53E2-63D4-45E7-A16D-82F0EF9F5B30}"/>
              </a:ext>
            </a:extLst>
          </p:cNvPr>
          <p:cNvSpPr>
            <a:spLocks noGrp="1"/>
          </p:cNvSpPr>
          <p:nvPr>
            <p:ph type="title"/>
          </p:nvPr>
        </p:nvSpPr>
        <p:spPr>
          <a:xfrm>
            <a:off x="0" y="0"/>
            <a:ext cx="6347713" cy="1320800"/>
          </a:xfrm>
        </p:spPr>
        <p:txBody>
          <a:bodyPr/>
          <a:lstStyle/>
          <a:p>
            <a:r>
              <a:rPr lang="en-US" dirty="0"/>
              <a:t>Safes and Vaults</a:t>
            </a:r>
          </a:p>
        </p:txBody>
      </p:sp>
      <p:sp>
        <p:nvSpPr>
          <p:cNvPr id="3" name="Content Placeholder 2">
            <a:extLst>
              <a:ext uri="{FF2B5EF4-FFF2-40B4-BE49-F238E27FC236}">
                <a16:creationId xmlns:a16="http://schemas.microsoft.com/office/drawing/2014/main" id="{00346F93-551A-461D-BFEF-B96F72F03DA0}"/>
              </a:ext>
            </a:extLst>
          </p:cNvPr>
          <p:cNvSpPr>
            <a:spLocks noGrp="1"/>
          </p:cNvSpPr>
          <p:nvPr>
            <p:ph idx="1"/>
          </p:nvPr>
        </p:nvSpPr>
        <p:spPr>
          <a:xfrm>
            <a:off x="152400" y="762000"/>
            <a:ext cx="8839200" cy="4983162"/>
          </a:xfrm>
        </p:spPr>
        <p:txBody>
          <a:bodyPr>
            <a:normAutofit/>
          </a:bodyPr>
          <a:lstStyle/>
          <a:p>
            <a:pPr marL="0" indent="0">
              <a:buNone/>
            </a:pPr>
            <a:r>
              <a:rPr lang="en-US" b="1" dirty="0">
                <a:latin typeface="Arial" panose="020B0604020202020204" pitchFamily="34" charset="0"/>
                <a:cs typeface="Arial" panose="020B0604020202020204" pitchFamily="34" charset="0"/>
              </a:rPr>
              <a:t>Burglary-Resistive Safes</a:t>
            </a:r>
          </a:p>
          <a:p>
            <a:r>
              <a:rPr lang="en-US" dirty="0">
                <a:latin typeface="Arial" panose="020B0604020202020204" pitchFamily="34" charset="0"/>
                <a:cs typeface="Arial" panose="020B0604020202020204" pitchFamily="34" charset="0"/>
              </a:rPr>
              <a:t>In addition to their actual construction, burglary-resistive safes have several protective features: </a:t>
            </a:r>
          </a:p>
          <a:p>
            <a:pPr lvl="1"/>
            <a:r>
              <a:rPr lang="en-US" sz="1800" dirty="0">
                <a:latin typeface="Arial" panose="020B0604020202020204" pitchFamily="34" charset="0"/>
                <a:cs typeface="Arial" panose="020B0604020202020204" pitchFamily="34" charset="0"/>
              </a:rPr>
              <a:t>Locks </a:t>
            </a:r>
          </a:p>
          <a:p>
            <a:pPr lvl="1"/>
            <a:r>
              <a:rPr lang="en-US" sz="1800" dirty="0">
                <a:latin typeface="Arial" panose="020B0604020202020204" pitchFamily="34" charset="0"/>
                <a:cs typeface="Arial" panose="020B0604020202020204" pitchFamily="34" charset="0"/>
              </a:rPr>
              <a:t>Interior design </a:t>
            </a:r>
          </a:p>
          <a:p>
            <a:pPr lvl="1"/>
            <a:r>
              <a:rPr lang="en-US" sz="1800" dirty="0">
                <a:latin typeface="Arial" panose="020B0604020202020204" pitchFamily="34" charset="0"/>
                <a:cs typeface="Arial" panose="020B0604020202020204" pitchFamily="34" charset="0"/>
              </a:rPr>
              <a:t>Depository </a:t>
            </a:r>
          </a:p>
          <a:p>
            <a:pPr lvl="1"/>
            <a:r>
              <a:rPr lang="en-US" sz="1800" dirty="0">
                <a:latin typeface="Arial" panose="020B0604020202020204" pitchFamily="34" charset="0"/>
                <a:cs typeface="Arial" panose="020B0604020202020204" pitchFamily="34" charset="0"/>
              </a:rPr>
              <a:t>Time locks / Time delay locks </a:t>
            </a:r>
          </a:p>
          <a:p>
            <a:pPr lvl="1"/>
            <a:r>
              <a:rPr lang="en-US" sz="1800" dirty="0">
                <a:latin typeface="Arial" panose="020B0604020202020204" pitchFamily="34" charset="0"/>
                <a:cs typeface="Arial" panose="020B0604020202020204" pitchFamily="34" charset="0"/>
              </a:rPr>
              <a:t>Relocking device </a:t>
            </a:r>
          </a:p>
          <a:p>
            <a:pPr lvl="1"/>
            <a:r>
              <a:rPr lang="en-US" sz="1800" dirty="0">
                <a:latin typeface="Arial" panose="020B0604020202020204" pitchFamily="34" charset="0"/>
                <a:cs typeface="Arial" panose="020B0604020202020204" pitchFamily="34" charset="0"/>
              </a:rPr>
              <a:t>Extra weight </a:t>
            </a:r>
          </a:p>
          <a:p>
            <a:pPr lvl="1"/>
            <a:r>
              <a:rPr lang="en-US" sz="1800" dirty="0">
                <a:latin typeface="Arial" panose="020B0604020202020204" pitchFamily="34" charset="0"/>
                <a:cs typeface="Arial" panose="020B0604020202020204" pitchFamily="34" charset="0"/>
              </a:rPr>
              <a:t>Floor anchoring </a:t>
            </a:r>
          </a:p>
          <a:p>
            <a:pPr lvl="1"/>
            <a:r>
              <a:rPr lang="en-US" sz="1800" dirty="0">
                <a:latin typeface="Arial" panose="020B0604020202020204" pitchFamily="34" charset="0"/>
                <a:cs typeface="Arial" panose="020B0604020202020204" pitchFamily="34" charset="0"/>
              </a:rPr>
              <a:t>Counterspy dials</a:t>
            </a:r>
          </a:p>
          <a:p>
            <a:pPr lvl="1"/>
            <a:endParaRPr lang="en-US" sz="1800" dirty="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8297ADC-D892-4C60-9A3F-EA86CADA52B2}"/>
              </a:ext>
            </a:extLst>
          </p:cNvPr>
          <p:cNvSpPr>
            <a:spLocks noGrp="1"/>
          </p:cNvSpPr>
          <p:nvPr>
            <p:ph type="sldNum" sz="quarter" idx="12"/>
          </p:nvPr>
        </p:nvSpPr>
        <p:spPr/>
        <p:txBody>
          <a:bodyPr/>
          <a:lstStyle/>
          <a:p>
            <a:fld id="{BD5AEB79-F3DA-4CAA-BA25-7EA8AB9A9E1E}" type="slidenum">
              <a:rPr lang="en-US" smtClean="0"/>
              <a:t>29</a:t>
            </a:fld>
            <a:endParaRPr lang="en-US"/>
          </a:p>
        </p:txBody>
      </p:sp>
    </p:spTree>
    <p:extLst>
      <p:ext uri="{BB962C8B-B14F-4D97-AF65-F5344CB8AC3E}">
        <p14:creationId xmlns:p14="http://schemas.microsoft.com/office/powerpoint/2010/main" val="151723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6BBF-5BAC-4C85-AA81-2973B24B2621}"/>
              </a:ext>
            </a:extLst>
          </p:cNvPr>
          <p:cNvSpPr>
            <a:spLocks noGrp="1"/>
          </p:cNvSpPr>
          <p:nvPr>
            <p:ph type="title"/>
          </p:nvPr>
        </p:nvSpPr>
        <p:spPr>
          <a:xfrm>
            <a:off x="0" y="0"/>
            <a:ext cx="6347713" cy="1320800"/>
          </a:xfrm>
        </p:spPr>
        <p:txBody>
          <a:bodyPr/>
          <a:lstStyle/>
          <a:p>
            <a:r>
              <a:rPr lang="en-US" dirty="0"/>
              <a:t>Risks</a:t>
            </a:r>
          </a:p>
        </p:txBody>
      </p:sp>
      <p:sp>
        <p:nvSpPr>
          <p:cNvPr id="3" name="Content Placeholder 2">
            <a:extLst>
              <a:ext uri="{FF2B5EF4-FFF2-40B4-BE49-F238E27FC236}">
                <a16:creationId xmlns:a16="http://schemas.microsoft.com/office/drawing/2014/main" id="{73E778FC-7C0F-4BF2-8EFE-C85528034C55}"/>
              </a:ext>
            </a:extLst>
          </p:cNvPr>
          <p:cNvSpPr>
            <a:spLocks noGrp="1"/>
          </p:cNvSpPr>
          <p:nvPr>
            <p:ph idx="1"/>
          </p:nvPr>
        </p:nvSpPr>
        <p:spPr>
          <a:xfrm>
            <a:off x="152400" y="762000"/>
            <a:ext cx="8839200" cy="3880773"/>
          </a:xfrm>
        </p:spPr>
        <p:txBody>
          <a:bodyPr>
            <a:normAutofit/>
          </a:bodyPr>
          <a:lstStyle/>
          <a:p>
            <a:pPr marL="0" indent="0">
              <a:buNone/>
            </a:pPr>
            <a:r>
              <a:rPr lang="en-US" dirty="0">
                <a:latin typeface="Arial" panose="020B0604020202020204" pitchFamily="34" charset="0"/>
                <a:cs typeface="Arial" panose="020B0604020202020204" pitchFamily="34" charset="0"/>
              </a:rPr>
              <a:t>Risks are usually categorized into three categories:</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People:</a:t>
            </a:r>
            <a:r>
              <a:rPr lang="en-US" sz="1800" dirty="0">
                <a:latin typeface="Arial" panose="020B0604020202020204" pitchFamily="34" charset="0"/>
                <a:cs typeface="Arial" panose="020B0604020202020204" pitchFamily="34" charset="0"/>
              </a:rPr>
              <a:t>  Human resources are usually the most critical asset within any organization, and as such, must receive a stronger consideration when assessing risk. </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Property:</a:t>
            </a:r>
            <a:r>
              <a:rPr lang="en-US" sz="1800" dirty="0">
                <a:latin typeface="Arial" panose="020B0604020202020204" pitchFamily="34" charset="0"/>
                <a:cs typeface="Arial" panose="020B0604020202020204" pitchFamily="34" charset="0"/>
              </a:rPr>
              <a:t>  Physical property or intellectual assets. </a:t>
            </a:r>
          </a:p>
          <a:p>
            <a:pPr marL="914400" lvl="1" indent="-514350">
              <a:buFont typeface="+mj-lt"/>
              <a:buAutoNum type="arabicPeriod"/>
            </a:pPr>
            <a:r>
              <a:rPr lang="en-US" sz="1800" b="1" dirty="0">
                <a:latin typeface="Arial" panose="020B0604020202020204" pitchFamily="34" charset="0"/>
                <a:cs typeface="Arial" panose="020B0604020202020204" pitchFamily="34" charset="0"/>
              </a:rPr>
              <a:t>Legal liability:</a:t>
            </a:r>
            <a:r>
              <a:rPr lang="en-US" sz="1800" dirty="0">
                <a:latin typeface="Arial" panose="020B0604020202020204" pitchFamily="34" charset="0"/>
                <a:cs typeface="Arial" panose="020B0604020202020204" pitchFamily="34" charset="0"/>
              </a:rPr>
              <a:t>  Legal risks can also affect people and property but need to be considered as a separate category.  This is due, in part, to the extent that lawsuits affect the security industry these days.</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CC57F0-26AE-48DA-9FB4-8D38EFD79D3A}"/>
              </a:ext>
            </a:extLst>
          </p:cNvPr>
          <p:cNvSpPr>
            <a:spLocks noGrp="1"/>
          </p:cNvSpPr>
          <p:nvPr>
            <p:ph type="sldNum" sz="quarter" idx="12"/>
          </p:nvPr>
        </p:nvSpPr>
        <p:spPr/>
        <p:txBody>
          <a:bodyPr/>
          <a:lstStyle/>
          <a:p>
            <a:fld id="{BD5AEB79-F3DA-4CAA-BA25-7EA8AB9A9E1E}" type="slidenum">
              <a:rPr lang="en-US" smtClean="0"/>
              <a:t>3</a:t>
            </a:fld>
            <a:endParaRPr lang="en-US"/>
          </a:p>
        </p:txBody>
      </p:sp>
    </p:spTree>
    <p:extLst>
      <p:ext uri="{BB962C8B-B14F-4D97-AF65-F5344CB8AC3E}">
        <p14:creationId xmlns:p14="http://schemas.microsoft.com/office/powerpoint/2010/main" val="2679079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F5F2-F495-45B0-9201-DA3CF04B0CD4}"/>
              </a:ext>
            </a:extLst>
          </p:cNvPr>
          <p:cNvSpPr>
            <a:spLocks noGrp="1"/>
          </p:cNvSpPr>
          <p:nvPr>
            <p:ph type="title"/>
          </p:nvPr>
        </p:nvSpPr>
        <p:spPr>
          <a:xfrm>
            <a:off x="0" y="0"/>
            <a:ext cx="6347713" cy="1320800"/>
          </a:xfrm>
        </p:spPr>
        <p:txBody>
          <a:bodyPr/>
          <a:lstStyle/>
          <a:p>
            <a:r>
              <a:rPr lang="en-US" dirty="0"/>
              <a:t>Safes and Vaults</a:t>
            </a:r>
          </a:p>
        </p:txBody>
      </p:sp>
      <p:sp>
        <p:nvSpPr>
          <p:cNvPr id="3" name="Content Placeholder 2">
            <a:extLst>
              <a:ext uri="{FF2B5EF4-FFF2-40B4-BE49-F238E27FC236}">
                <a16:creationId xmlns:a16="http://schemas.microsoft.com/office/drawing/2014/main" id="{2AF4DB26-03A3-4875-902C-9B06726D18D3}"/>
              </a:ext>
            </a:extLst>
          </p:cNvPr>
          <p:cNvSpPr>
            <a:spLocks noGrp="1"/>
          </p:cNvSpPr>
          <p:nvPr>
            <p:ph idx="1"/>
          </p:nvPr>
        </p:nvSpPr>
        <p:spPr>
          <a:xfrm>
            <a:off x="152400" y="767427"/>
            <a:ext cx="87630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Burglary-Resistive Vaults</a:t>
            </a:r>
          </a:p>
          <a:p>
            <a:r>
              <a:rPr lang="en-US" dirty="0">
                <a:latin typeface="Arial" panose="020B0604020202020204" pitchFamily="34" charset="0"/>
                <a:cs typeface="Arial" panose="020B0604020202020204" pitchFamily="34" charset="0"/>
              </a:rPr>
              <a:t>Any storage container specifically designed to resist forcible entry and large enough to permit a person to enter and move around within while remaining upright, can be considered a vault. </a:t>
            </a:r>
          </a:p>
          <a:p>
            <a:r>
              <a:rPr lang="en-US" dirty="0">
                <a:latin typeface="Arial" panose="020B0604020202020204" pitchFamily="34" charset="0"/>
                <a:cs typeface="Arial" panose="020B0604020202020204" pitchFamily="34" charset="0"/>
              </a:rPr>
              <a:t>Vault construction consists of: reinforced concrete walls, floor and ceiling, and a specially constructed vault door. </a:t>
            </a:r>
          </a:p>
        </p:txBody>
      </p:sp>
      <p:sp>
        <p:nvSpPr>
          <p:cNvPr id="4" name="Slide Number Placeholder 3">
            <a:extLst>
              <a:ext uri="{FF2B5EF4-FFF2-40B4-BE49-F238E27FC236}">
                <a16:creationId xmlns:a16="http://schemas.microsoft.com/office/drawing/2014/main" id="{116C3C0F-DB43-4CC7-941D-97D22BCCA585}"/>
              </a:ext>
            </a:extLst>
          </p:cNvPr>
          <p:cNvSpPr>
            <a:spLocks noGrp="1"/>
          </p:cNvSpPr>
          <p:nvPr>
            <p:ph type="sldNum" sz="quarter" idx="12"/>
          </p:nvPr>
        </p:nvSpPr>
        <p:spPr/>
        <p:txBody>
          <a:bodyPr/>
          <a:lstStyle/>
          <a:p>
            <a:fld id="{BD5AEB79-F3DA-4CAA-BA25-7EA8AB9A9E1E}" type="slidenum">
              <a:rPr lang="en-US" smtClean="0"/>
              <a:t>30</a:t>
            </a:fld>
            <a:endParaRPr lang="en-US"/>
          </a:p>
        </p:txBody>
      </p:sp>
      <p:sp>
        <p:nvSpPr>
          <p:cNvPr id="5" name="Content Placeholder 2">
            <a:extLst>
              <a:ext uri="{FF2B5EF4-FFF2-40B4-BE49-F238E27FC236}">
                <a16:creationId xmlns:a16="http://schemas.microsoft.com/office/drawing/2014/main" id="{54211264-5AE9-42C7-A140-6A21A518C57D}"/>
              </a:ext>
            </a:extLst>
          </p:cNvPr>
          <p:cNvSpPr txBox="1">
            <a:spLocks/>
          </p:cNvSpPr>
          <p:nvPr/>
        </p:nvSpPr>
        <p:spPr>
          <a:xfrm>
            <a:off x="152400" y="28248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smtClean="0">
                <a:latin typeface="Arial" panose="020B0604020202020204" pitchFamily="34" charset="0"/>
                <a:cs typeface="Arial" panose="020B0604020202020204" pitchFamily="34" charset="0"/>
              </a:rPr>
              <a:t>Fire-Resistive Containers</a:t>
            </a:r>
          </a:p>
          <a:p>
            <a:pPr lvl="1"/>
            <a:r>
              <a:rPr lang="en-US" sz="1800" dirty="0" smtClean="0">
                <a:latin typeface="Arial" panose="020B0604020202020204" pitchFamily="34" charset="0"/>
                <a:cs typeface="Arial" panose="020B0604020202020204" pitchFamily="34" charset="0"/>
              </a:rPr>
              <a:t>Insulated safes, filing cabinets, and record containers that offer varying degrees of protection to contents from exposure to heat are available. </a:t>
            </a:r>
          </a:p>
          <a:p>
            <a:pPr lvl="1"/>
            <a:r>
              <a:rPr lang="en-US" sz="1800" dirty="0" smtClean="0">
                <a:latin typeface="Arial" panose="020B0604020202020204" pitchFamily="34" charset="0"/>
                <a:cs typeface="Arial" panose="020B0604020202020204" pitchFamily="34" charset="0"/>
              </a:rPr>
              <a:t>Two very important points in relation to fire resistive containers are:</a:t>
            </a:r>
          </a:p>
          <a:p>
            <a:pPr marL="1371600" lvl="2" indent="-514350">
              <a:buFont typeface="+mj-lt"/>
              <a:buAutoNum type="arabicPeriod"/>
            </a:pPr>
            <a:r>
              <a:rPr lang="en-US" sz="1800" dirty="0" smtClean="0">
                <a:latin typeface="Arial" panose="020B0604020202020204" pitchFamily="34" charset="0"/>
                <a:cs typeface="Arial" panose="020B0604020202020204" pitchFamily="34" charset="0"/>
              </a:rPr>
              <a:t>Paper records will be destroyed at temperatures in excess of 350°F (159°C). </a:t>
            </a:r>
          </a:p>
          <a:p>
            <a:pPr marL="1371600" lvl="2" indent="-514350">
              <a:buFont typeface="+mj-lt"/>
              <a:buAutoNum type="arabicPeriod"/>
            </a:pPr>
            <a:r>
              <a:rPr lang="en-US" sz="1800" dirty="0" smtClean="0">
                <a:latin typeface="Arial" panose="020B0604020202020204" pitchFamily="34" charset="0"/>
                <a:cs typeface="Arial" panose="020B0604020202020204" pitchFamily="34" charset="0"/>
              </a:rPr>
              <a:t>Computer tapes/disks will be destroyed at temperatures in excess of 150°F (66°C).</a:t>
            </a:r>
          </a:p>
          <a:p>
            <a:pPr lvl="1"/>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5989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2E10-312F-4FCC-900E-7433011B2EB0}"/>
              </a:ext>
            </a:extLst>
          </p:cNvPr>
          <p:cNvSpPr>
            <a:spLocks noGrp="1"/>
          </p:cNvSpPr>
          <p:nvPr>
            <p:ph type="title"/>
          </p:nvPr>
        </p:nvSpPr>
        <p:spPr>
          <a:xfrm>
            <a:off x="0" y="0"/>
            <a:ext cx="6347713" cy="1320800"/>
          </a:xfrm>
        </p:spPr>
        <p:txBody>
          <a:bodyPr/>
          <a:lstStyle/>
          <a:p>
            <a:r>
              <a:rPr lang="en-US" dirty="0"/>
              <a:t>Fencing</a:t>
            </a:r>
          </a:p>
        </p:txBody>
      </p:sp>
      <p:sp>
        <p:nvSpPr>
          <p:cNvPr id="3" name="Content Placeholder 2">
            <a:extLst>
              <a:ext uri="{FF2B5EF4-FFF2-40B4-BE49-F238E27FC236}">
                <a16:creationId xmlns:a16="http://schemas.microsoft.com/office/drawing/2014/main" id="{9B6D4CD3-53BC-4E8E-84E8-E880B62939A9}"/>
              </a:ext>
            </a:extLst>
          </p:cNvPr>
          <p:cNvSpPr>
            <a:spLocks noGrp="1"/>
          </p:cNvSpPr>
          <p:nvPr>
            <p:ph idx="1"/>
          </p:nvPr>
        </p:nvSpPr>
        <p:spPr>
          <a:xfrm>
            <a:off x="129286" y="762000"/>
            <a:ext cx="8786114" cy="3880773"/>
          </a:xfrm>
        </p:spPr>
        <p:txBody>
          <a:bodyPr>
            <a:normAutofit/>
          </a:bodyPr>
          <a:lstStyle/>
          <a:p>
            <a:r>
              <a:rPr lang="en-US" dirty="0">
                <a:latin typeface="Arial" panose="020B0604020202020204" pitchFamily="34" charset="0"/>
                <a:cs typeface="Arial" panose="020B0604020202020204" pitchFamily="34" charset="0"/>
              </a:rPr>
              <a:t>Fencing has been used throughout history as a defense against enemies—the walled city of Pompeii dates to 800 BC, and it was not uncommon for the complete frontiers of kingdoms in China to be walled (origin of the Great Wall of China). Closer to home, the old city of Quebec remains the only enclosed city in Canada and the United States. </a:t>
            </a:r>
          </a:p>
        </p:txBody>
      </p:sp>
      <p:sp>
        <p:nvSpPr>
          <p:cNvPr id="4" name="Slide Number Placeholder 3">
            <a:extLst>
              <a:ext uri="{FF2B5EF4-FFF2-40B4-BE49-F238E27FC236}">
                <a16:creationId xmlns:a16="http://schemas.microsoft.com/office/drawing/2014/main" id="{D62FBC8A-1836-4398-98B5-39D12D87992F}"/>
              </a:ext>
            </a:extLst>
          </p:cNvPr>
          <p:cNvSpPr>
            <a:spLocks noGrp="1"/>
          </p:cNvSpPr>
          <p:nvPr>
            <p:ph type="sldNum" sz="quarter" idx="12"/>
          </p:nvPr>
        </p:nvSpPr>
        <p:spPr/>
        <p:txBody>
          <a:bodyPr/>
          <a:lstStyle/>
          <a:p>
            <a:fld id="{BD5AEB79-F3DA-4CAA-BA25-7EA8AB9A9E1E}" type="slidenum">
              <a:rPr lang="en-US" smtClean="0"/>
              <a:t>31</a:t>
            </a:fld>
            <a:endParaRPr lang="en-US"/>
          </a:p>
        </p:txBody>
      </p:sp>
    </p:spTree>
    <p:extLst>
      <p:ext uri="{BB962C8B-B14F-4D97-AF65-F5344CB8AC3E}">
        <p14:creationId xmlns:p14="http://schemas.microsoft.com/office/powerpoint/2010/main" val="421462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ACEE-C87B-4D9E-AD5A-FA0BCD615883}"/>
              </a:ext>
            </a:extLst>
          </p:cNvPr>
          <p:cNvSpPr>
            <a:spLocks noGrp="1"/>
          </p:cNvSpPr>
          <p:nvPr>
            <p:ph type="title"/>
          </p:nvPr>
        </p:nvSpPr>
        <p:spPr>
          <a:xfrm>
            <a:off x="0" y="0"/>
            <a:ext cx="6347713" cy="1320800"/>
          </a:xfrm>
        </p:spPr>
        <p:txBody>
          <a:bodyPr/>
          <a:lstStyle/>
          <a:p>
            <a:r>
              <a:rPr lang="en-US" dirty="0"/>
              <a:t>Fencing Rules</a:t>
            </a:r>
          </a:p>
        </p:txBody>
      </p:sp>
      <p:sp>
        <p:nvSpPr>
          <p:cNvPr id="3" name="Content Placeholder 2">
            <a:extLst>
              <a:ext uri="{FF2B5EF4-FFF2-40B4-BE49-F238E27FC236}">
                <a16:creationId xmlns:a16="http://schemas.microsoft.com/office/drawing/2014/main" id="{B6C14138-F697-4338-BC9E-B371D9598E83}"/>
              </a:ext>
            </a:extLst>
          </p:cNvPr>
          <p:cNvSpPr>
            <a:spLocks noGrp="1"/>
          </p:cNvSpPr>
          <p:nvPr>
            <p:ph idx="1"/>
          </p:nvPr>
        </p:nvSpPr>
        <p:spPr>
          <a:xfrm>
            <a:off x="228600" y="838200"/>
            <a:ext cx="8686800" cy="3880773"/>
          </a:xfrm>
        </p:spPr>
        <p:txBody>
          <a:bodyPr>
            <a:normAutofit/>
          </a:bodyPr>
          <a:lstStyle/>
          <a:p>
            <a:r>
              <a:rPr lang="en-US" dirty="0">
                <a:latin typeface="Arial" panose="020B0604020202020204" pitchFamily="34" charset="0"/>
                <a:cs typeface="Arial" panose="020B0604020202020204" pitchFamily="34" charset="0"/>
              </a:rPr>
              <a:t>Minimum of 7 feet in height excluding top overhang.</a:t>
            </a:r>
          </a:p>
          <a:p>
            <a:r>
              <a:rPr lang="en-US" dirty="0">
                <a:latin typeface="Arial" panose="020B0604020202020204" pitchFamily="34" charset="0"/>
                <a:cs typeface="Arial" panose="020B0604020202020204" pitchFamily="34" charset="0"/>
              </a:rPr>
              <a:t>9-gauge or heavier.</a:t>
            </a:r>
          </a:p>
          <a:p>
            <a:r>
              <a:rPr lang="en-US" dirty="0">
                <a:latin typeface="Arial" panose="020B0604020202020204" pitchFamily="34" charset="0"/>
                <a:cs typeface="Arial" panose="020B0604020202020204" pitchFamily="34" charset="0"/>
              </a:rPr>
              <a:t>Mesh openings must not be larger than 2” square inches.</a:t>
            </a:r>
          </a:p>
          <a:p>
            <a:r>
              <a:rPr lang="en-US" dirty="0">
                <a:latin typeface="Arial" panose="020B0604020202020204" pitchFamily="34" charset="0"/>
                <a:cs typeface="Arial" panose="020B0604020202020204" pitchFamily="34" charset="0"/>
              </a:rPr>
              <a:t>Fabric must be fastened securely to rigid metal or reinforced concrete posts set in concrete.</a:t>
            </a:r>
          </a:p>
          <a:p>
            <a:r>
              <a:rPr lang="en-US" dirty="0">
                <a:latin typeface="Arial" panose="020B0604020202020204" pitchFamily="34" charset="0"/>
                <a:cs typeface="Arial" panose="020B0604020202020204" pitchFamily="34" charset="0"/>
              </a:rPr>
              <a:t>No more than 2 inches between the bottom of the fence and the ground.</a:t>
            </a:r>
          </a:p>
          <a:p>
            <a:r>
              <a:rPr lang="en-US" dirty="0">
                <a:latin typeface="Arial" panose="020B0604020202020204" pitchFamily="34" charset="0"/>
                <a:cs typeface="Arial" panose="020B0604020202020204" pitchFamily="34" charset="0"/>
              </a:rPr>
              <a:t>Fabric extend below the surface of soft/sandy ground.</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3131756-29E7-4C29-914F-6B3200E1F86B}"/>
              </a:ext>
            </a:extLst>
          </p:cNvPr>
          <p:cNvSpPr>
            <a:spLocks noGrp="1"/>
          </p:cNvSpPr>
          <p:nvPr>
            <p:ph type="sldNum" sz="quarter" idx="12"/>
          </p:nvPr>
        </p:nvSpPr>
        <p:spPr/>
        <p:txBody>
          <a:bodyPr/>
          <a:lstStyle/>
          <a:p>
            <a:fld id="{BD5AEB79-F3DA-4CAA-BA25-7EA8AB9A9E1E}" type="slidenum">
              <a:rPr lang="en-US" smtClean="0"/>
              <a:t>32</a:t>
            </a:fld>
            <a:endParaRPr lang="en-US"/>
          </a:p>
        </p:txBody>
      </p:sp>
      <p:sp>
        <p:nvSpPr>
          <p:cNvPr id="5" name="Content Placeholder 2">
            <a:extLst>
              <a:ext uri="{FF2B5EF4-FFF2-40B4-BE49-F238E27FC236}">
                <a16:creationId xmlns:a16="http://schemas.microsoft.com/office/drawing/2014/main" id="{9A0AFFE9-6456-45E2-8E1A-CDA3516D5DA7}"/>
              </a:ext>
            </a:extLst>
          </p:cNvPr>
          <p:cNvSpPr txBox="1">
            <a:spLocks/>
          </p:cNvSpPr>
          <p:nvPr/>
        </p:nvSpPr>
        <p:spPr>
          <a:xfrm>
            <a:off x="228600" y="3581400"/>
            <a:ext cx="86868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Top overhang should face outward and upward at a 45-degree angle.</a:t>
            </a:r>
          </a:p>
          <a:p>
            <a:r>
              <a:rPr lang="en-US" dirty="0" smtClean="0">
                <a:latin typeface="Arial" panose="020B0604020202020204" pitchFamily="34" charset="0"/>
                <a:cs typeface="Arial" panose="020B0604020202020204" pitchFamily="34" charset="0"/>
              </a:rPr>
              <a:t>Overhang supporting arms should be firmly affixed to the top of the fence posts.</a:t>
            </a:r>
          </a:p>
          <a:p>
            <a:r>
              <a:rPr lang="en-US" dirty="0" smtClean="0">
                <a:latin typeface="Arial" panose="020B0604020202020204" pitchFamily="34" charset="0"/>
                <a:cs typeface="Arial" panose="020B0604020202020204" pitchFamily="34" charset="0"/>
              </a:rPr>
              <a:t>Overhang should increase the overall height of the fence by 1 foot.</a:t>
            </a:r>
          </a:p>
          <a:p>
            <a:r>
              <a:rPr lang="en-US" dirty="0" smtClean="0">
                <a:latin typeface="Arial" panose="020B0604020202020204" pitchFamily="34" charset="0"/>
                <a:cs typeface="Arial" panose="020B0604020202020204" pitchFamily="34" charset="0"/>
              </a:rPr>
              <a:t>Three strands of barbed wire, spaced 6 inches apart, should be installed on the supporting arms.</a:t>
            </a:r>
          </a:p>
          <a:p>
            <a:r>
              <a:rPr lang="en-US" dirty="0" smtClean="0">
                <a:latin typeface="Arial" panose="020B0604020202020204" pitchFamily="34" charset="0"/>
                <a:cs typeface="Arial" panose="020B0604020202020204" pitchFamily="34" charset="0"/>
              </a:rPr>
              <a:t>A clear zone of 20 feet or more should exist between the perimeter and exterior structures.</a:t>
            </a:r>
          </a:p>
          <a:p>
            <a:r>
              <a:rPr lang="en-US" dirty="0" smtClean="0">
                <a:latin typeface="Arial" panose="020B0604020202020204" pitchFamily="34" charset="0"/>
                <a:cs typeface="Arial" panose="020B0604020202020204" pitchFamily="34" charset="0"/>
              </a:rPr>
              <a:t>Where possible, a clear zone of 50 feet or more should exist between the perimeter barrier and structures within the protected area.</a:t>
            </a:r>
          </a:p>
          <a:p>
            <a:pPr marL="0" indent="0">
              <a:buFont typeface="Wingdings 3" charset="2"/>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76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D19B-7DAD-4F48-B3BB-D9938652322D}"/>
              </a:ext>
            </a:extLst>
          </p:cNvPr>
          <p:cNvSpPr>
            <a:spLocks noGrp="1"/>
          </p:cNvSpPr>
          <p:nvPr>
            <p:ph type="title"/>
          </p:nvPr>
        </p:nvSpPr>
        <p:spPr>
          <a:xfrm>
            <a:off x="0" y="0"/>
            <a:ext cx="6347713" cy="1320800"/>
          </a:xfrm>
        </p:spPr>
        <p:txBody>
          <a:bodyPr/>
          <a:lstStyle/>
          <a:p>
            <a:r>
              <a:rPr lang="en-US" dirty="0"/>
              <a:t>Fencing</a:t>
            </a:r>
          </a:p>
        </p:txBody>
      </p:sp>
      <p:sp>
        <p:nvSpPr>
          <p:cNvPr id="3" name="Content Placeholder 2">
            <a:extLst>
              <a:ext uri="{FF2B5EF4-FFF2-40B4-BE49-F238E27FC236}">
                <a16:creationId xmlns:a16="http://schemas.microsoft.com/office/drawing/2014/main" id="{E03EA7F8-328F-45EB-A452-9C842DB3081C}"/>
              </a:ext>
            </a:extLst>
          </p:cNvPr>
          <p:cNvSpPr>
            <a:spLocks noGrp="1"/>
          </p:cNvSpPr>
          <p:nvPr>
            <p:ph idx="1"/>
          </p:nvPr>
        </p:nvSpPr>
        <p:spPr>
          <a:xfrm>
            <a:off x="228600" y="838200"/>
            <a:ext cx="8686800" cy="4983162"/>
          </a:xfrm>
        </p:spPr>
        <p:txBody>
          <a:bodyPr>
            <a:normAutofit/>
          </a:bodyPr>
          <a:lstStyle/>
          <a:p>
            <a:r>
              <a:rPr lang="en-US" dirty="0">
                <a:latin typeface="Arial" panose="020B0604020202020204" pitchFamily="34" charset="0"/>
                <a:cs typeface="Arial" panose="020B0604020202020204" pitchFamily="34" charset="0"/>
              </a:rPr>
              <a:t>Vehicular and pedestrian gates in the perimeter fence should be kept to a minimum.</a:t>
            </a:r>
          </a:p>
          <a:p>
            <a:r>
              <a:rPr lang="en-US" dirty="0">
                <a:latin typeface="Arial" panose="020B0604020202020204" pitchFamily="34" charset="0"/>
                <a:cs typeface="Arial" panose="020B0604020202020204" pitchFamily="34" charset="0"/>
              </a:rPr>
              <a:t>All openings in the perimeter fence should be equipped with gates. </a:t>
            </a:r>
          </a:p>
          <a:p>
            <a:r>
              <a:rPr lang="en-US" dirty="0">
                <a:latin typeface="Arial" panose="020B0604020202020204" pitchFamily="34" charset="0"/>
                <a:cs typeface="Arial" panose="020B0604020202020204" pitchFamily="34" charset="0"/>
              </a:rPr>
              <a:t>Typically, security control is provided at the first defensible point.</a:t>
            </a:r>
          </a:p>
          <a:p>
            <a:r>
              <a:rPr lang="en-US" dirty="0">
                <a:latin typeface="Arial" panose="020B0604020202020204" pitchFamily="34" charset="0"/>
                <a:cs typeface="Arial" panose="020B0604020202020204" pitchFamily="34" charset="0"/>
              </a:rPr>
              <a:t>Beyond these points, a secondary secure perimeter should be established. </a:t>
            </a:r>
          </a:p>
          <a:p>
            <a:r>
              <a:rPr lang="en-US" dirty="0">
                <a:latin typeface="Arial" panose="020B0604020202020204" pitchFamily="34" charset="0"/>
                <a:cs typeface="Arial" panose="020B0604020202020204" pitchFamily="34" charset="0"/>
              </a:rPr>
              <a:t>Fencing is a barrier that will only delay the determined would-be intruder.</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37500E8-4869-424B-8F13-4551E4B2DBB0}"/>
              </a:ext>
            </a:extLst>
          </p:cNvPr>
          <p:cNvSpPr>
            <a:spLocks noGrp="1"/>
          </p:cNvSpPr>
          <p:nvPr>
            <p:ph type="sldNum" sz="quarter" idx="12"/>
          </p:nvPr>
        </p:nvSpPr>
        <p:spPr/>
        <p:txBody>
          <a:bodyPr/>
          <a:lstStyle/>
          <a:p>
            <a:fld id="{BD5AEB79-F3DA-4CAA-BA25-7EA8AB9A9E1E}" type="slidenum">
              <a:rPr lang="en-US" smtClean="0"/>
              <a:t>33</a:t>
            </a:fld>
            <a:endParaRPr lang="en-US"/>
          </a:p>
        </p:txBody>
      </p:sp>
    </p:spTree>
    <p:extLst>
      <p:ext uri="{BB962C8B-B14F-4D97-AF65-F5344CB8AC3E}">
        <p14:creationId xmlns:p14="http://schemas.microsoft.com/office/powerpoint/2010/main" val="2449030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78AA-AD02-4276-9603-16E1F739CCFB}"/>
              </a:ext>
            </a:extLst>
          </p:cNvPr>
          <p:cNvSpPr>
            <a:spLocks noGrp="1"/>
          </p:cNvSpPr>
          <p:nvPr>
            <p:ph type="title"/>
          </p:nvPr>
        </p:nvSpPr>
        <p:spPr>
          <a:xfrm>
            <a:off x="0" y="0"/>
            <a:ext cx="7696201" cy="1320800"/>
          </a:xfrm>
        </p:spPr>
        <p:txBody>
          <a:bodyPr/>
          <a:lstStyle/>
          <a:p>
            <a:r>
              <a:rPr lang="en-US" dirty="0"/>
              <a:t>Underwriters Laboratories (UL)</a:t>
            </a:r>
          </a:p>
        </p:txBody>
      </p:sp>
      <p:sp>
        <p:nvSpPr>
          <p:cNvPr id="3" name="Content Placeholder 2">
            <a:extLst>
              <a:ext uri="{FF2B5EF4-FFF2-40B4-BE49-F238E27FC236}">
                <a16:creationId xmlns:a16="http://schemas.microsoft.com/office/drawing/2014/main" id="{32709690-18DB-4B22-AB63-FE0F2A233381}"/>
              </a:ext>
            </a:extLst>
          </p:cNvPr>
          <p:cNvSpPr>
            <a:spLocks noGrp="1"/>
          </p:cNvSpPr>
          <p:nvPr>
            <p:ph idx="1"/>
          </p:nvPr>
        </p:nvSpPr>
        <p:spPr>
          <a:xfrm>
            <a:off x="152400" y="762000"/>
            <a:ext cx="8763000" cy="3880773"/>
          </a:xfrm>
        </p:spPr>
        <p:txBody>
          <a:bodyPr>
            <a:normAutofit/>
          </a:bodyPr>
          <a:lstStyle/>
          <a:p>
            <a:r>
              <a:rPr lang="en-US" dirty="0">
                <a:latin typeface="Arial" panose="020B0604020202020204" pitchFamily="34" charset="0"/>
                <a:cs typeface="Arial" panose="020B0604020202020204" pitchFamily="34" charset="0"/>
              </a:rPr>
              <a:t>Is a recognized certification organization for security equipment, security systems, and security monitoring,</a:t>
            </a:r>
          </a:p>
          <a:p>
            <a:r>
              <a:rPr lang="en-US" dirty="0">
                <a:latin typeface="Arial" panose="020B0604020202020204" pitchFamily="34" charset="0"/>
                <a:cs typeface="Arial" panose="020B0604020202020204" pitchFamily="34" charset="0"/>
              </a:rPr>
              <a:t>UL has created safety standards for every device, system, and monitoring center that they certify.</a:t>
            </a:r>
          </a:p>
          <a:p>
            <a:r>
              <a:rPr lang="en-US" dirty="0">
                <a:latin typeface="Arial" panose="020B0604020202020204" pitchFamily="34" charset="0"/>
                <a:cs typeface="Arial" panose="020B0604020202020204" pitchFamily="34" charset="0"/>
              </a:rPr>
              <a:t>UL criteria are important in physical security, as they help to reduce potential litigation by conforming to specific standards. </a:t>
            </a:r>
          </a:p>
        </p:txBody>
      </p:sp>
      <p:sp>
        <p:nvSpPr>
          <p:cNvPr id="4" name="Slide Number Placeholder 3">
            <a:extLst>
              <a:ext uri="{FF2B5EF4-FFF2-40B4-BE49-F238E27FC236}">
                <a16:creationId xmlns:a16="http://schemas.microsoft.com/office/drawing/2014/main" id="{950BF77F-D00D-4519-8E13-B96692498C6B}"/>
              </a:ext>
            </a:extLst>
          </p:cNvPr>
          <p:cNvSpPr>
            <a:spLocks noGrp="1"/>
          </p:cNvSpPr>
          <p:nvPr>
            <p:ph type="sldNum" sz="quarter" idx="12"/>
          </p:nvPr>
        </p:nvSpPr>
        <p:spPr/>
        <p:txBody>
          <a:bodyPr/>
          <a:lstStyle/>
          <a:p>
            <a:fld id="{BD5AEB79-F3DA-4CAA-BA25-7EA8AB9A9E1E}" type="slidenum">
              <a:rPr lang="en-US" smtClean="0"/>
              <a:t>34</a:t>
            </a:fld>
            <a:endParaRPr lang="en-US"/>
          </a:p>
        </p:txBody>
      </p:sp>
      <p:sp>
        <p:nvSpPr>
          <p:cNvPr id="5" name="Title 1">
            <a:extLst>
              <a:ext uri="{FF2B5EF4-FFF2-40B4-BE49-F238E27FC236}">
                <a16:creationId xmlns:a16="http://schemas.microsoft.com/office/drawing/2014/main" id="{3DFF00AE-4324-4D49-B762-EF6147277A56}"/>
              </a:ext>
            </a:extLst>
          </p:cNvPr>
          <p:cNvSpPr txBox="1">
            <a:spLocks/>
          </p:cNvSpPr>
          <p:nvPr/>
        </p:nvSpPr>
        <p:spPr>
          <a:xfrm>
            <a:off x="0" y="30988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Integrated Security Systems</a:t>
            </a:r>
            <a:endParaRPr lang="en-US" dirty="0"/>
          </a:p>
        </p:txBody>
      </p:sp>
      <p:sp>
        <p:nvSpPr>
          <p:cNvPr id="6" name="Content Placeholder 2">
            <a:extLst>
              <a:ext uri="{FF2B5EF4-FFF2-40B4-BE49-F238E27FC236}">
                <a16:creationId xmlns:a16="http://schemas.microsoft.com/office/drawing/2014/main" id="{5B1B6F06-2262-49A4-8393-14B8162FE809}"/>
              </a:ext>
            </a:extLst>
          </p:cNvPr>
          <p:cNvSpPr txBox="1">
            <a:spLocks/>
          </p:cNvSpPr>
          <p:nvPr/>
        </p:nvSpPr>
        <p:spPr>
          <a:xfrm>
            <a:off x="152400" y="42726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mtClean="0">
                <a:latin typeface="Arial" panose="020B0604020202020204" pitchFamily="34" charset="0"/>
                <a:cs typeface="Arial" panose="020B0604020202020204" pitchFamily="34" charset="0"/>
              </a:rPr>
              <a:t>Highly functional integrated systems allow for real-time monitoring of systems via a security operations center and a smart device (portable telephone or iPad). </a:t>
            </a:r>
          </a:p>
          <a:p>
            <a:r>
              <a:rPr lang="en-US" smtClean="0">
                <a:latin typeface="Arial" panose="020B0604020202020204" pitchFamily="34" charset="0"/>
                <a:cs typeface="Arial" panose="020B0604020202020204" pitchFamily="34" charset="0"/>
              </a:rPr>
              <a:t>Integrated systems allow for multiple functions to be accomplished in a near simultaneous fashion.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66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A34B-762A-4017-94F8-18A682DC3E37}"/>
              </a:ext>
            </a:extLst>
          </p:cNvPr>
          <p:cNvSpPr>
            <a:spLocks noGrp="1"/>
          </p:cNvSpPr>
          <p:nvPr>
            <p:ph type="title"/>
          </p:nvPr>
        </p:nvSpPr>
        <p:spPr>
          <a:xfrm>
            <a:off x="0" y="0"/>
            <a:ext cx="6347713" cy="1320800"/>
          </a:xfrm>
        </p:spPr>
        <p:txBody>
          <a:bodyPr/>
          <a:lstStyle/>
          <a:p>
            <a:r>
              <a:rPr lang="en-US" dirty="0"/>
              <a:t>Education</a:t>
            </a:r>
          </a:p>
        </p:txBody>
      </p:sp>
      <p:sp>
        <p:nvSpPr>
          <p:cNvPr id="3" name="Content Placeholder 2">
            <a:extLst>
              <a:ext uri="{FF2B5EF4-FFF2-40B4-BE49-F238E27FC236}">
                <a16:creationId xmlns:a16="http://schemas.microsoft.com/office/drawing/2014/main" id="{7DDE4057-745F-49D5-95A4-7C118C0E3D95}"/>
              </a:ext>
            </a:extLst>
          </p:cNvPr>
          <p:cNvSpPr>
            <a:spLocks noGrp="1"/>
          </p:cNvSpPr>
          <p:nvPr>
            <p:ph idx="1"/>
          </p:nvPr>
        </p:nvSpPr>
        <p:spPr>
          <a:xfrm>
            <a:off x="76200" y="691227"/>
            <a:ext cx="87630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Career planning</a:t>
            </a:r>
          </a:p>
          <a:p>
            <a:r>
              <a:rPr lang="en-US" dirty="0">
                <a:latin typeface="Arial" panose="020B0604020202020204" pitchFamily="34" charset="0"/>
                <a:cs typeface="Arial" panose="020B0604020202020204" pitchFamily="34" charset="0"/>
              </a:rPr>
              <a:t>Employers are searching for dedicated security officers</a:t>
            </a:r>
          </a:p>
          <a:p>
            <a:r>
              <a:rPr lang="en-US" dirty="0">
                <a:latin typeface="Arial" panose="020B0604020202020204" pitchFamily="34" charset="0"/>
                <a:cs typeface="Arial" panose="020B0604020202020204" pitchFamily="34" charset="0"/>
              </a:rPr>
              <a:t>Work exposure is critical</a:t>
            </a:r>
          </a:p>
          <a:p>
            <a:r>
              <a:rPr lang="en-US" dirty="0">
                <a:latin typeface="Arial" panose="020B0604020202020204" pitchFamily="34" charset="0"/>
                <a:cs typeface="Arial" panose="020B0604020202020204" pitchFamily="34" charset="0"/>
              </a:rPr>
              <a:t>Professional designations through</a:t>
            </a:r>
          </a:p>
          <a:p>
            <a:pPr lvl="1"/>
            <a:r>
              <a:rPr lang="en-US" sz="1800" dirty="0">
                <a:latin typeface="Arial" panose="020B0604020202020204" pitchFamily="34" charset="0"/>
                <a:cs typeface="Arial" panose="020B0604020202020204" pitchFamily="34" charset="0"/>
              </a:rPr>
              <a:t>ASIS </a:t>
            </a:r>
          </a:p>
          <a:p>
            <a:pPr lvl="1"/>
            <a:r>
              <a:rPr lang="en-US" sz="1800" dirty="0">
                <a:latin typeface="Arial" panose="020B0604020202020204" pitchFamily="34" charset="0"/>
                <a:cs typeface="Arial" panose="020B0604020202020204" pitchFamily="34" charset="0"/>
              </a:rPr>
              <a:t>IFPO</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1B0D54A-3857-4159-8658-10E4983682B9}"/>
              </a:ext>
            </a:extLst>
          </p:cNvPr>
          <p:cNvSpPr>
            <a:spLocks noGrp="1"/>
          </p:cNvSpPr>
          <p:nvPr>
            <p:ph type="sldNum" sz="quarter" idx="12"/>
          </p:nvPr>
        </p:nvSpPr>
        <p:spPr/>
        <p:txBody>
          <a:bodyPr/>
          <a:lstStyle/>
          <a:p>
            <a:fld id="{BD5AEB79-F3DA-4CAA-BA25-7EA8AB9A9E1E}" type="slidenum">
              <a:rPr lang="en-US" smtClean="0"/>
              <a:t>35</a:t>
            </a:fld>
            <a:endParaRPr lang="en-US"/>
          </a:p>
        </p:txBody>
      </p:sp>
      <p:sp>
        <p:nvSpPr>
          <p:cNvPr id="5" name="Title 1">
            <a:extLst>
              <a:ext uri="{FF2B5EF4-FFF2-40B4-BE49-F238E27FC236}">
                <a16:creationId xmlns:a16="http://schemas.microsoft.com/office/drawing/2014/main" id="{C1FB5E6C-0777-42B7-AF87-889FBF9F2B00}"/>
              </a:ext>
            </a:extLst>
          </p:cNvPr>
          <p:cNvSpPr txBox="1">
            <a:spLocks/>
          </p:cNvSpPr>
          <p:nvPr/>
        </p:nvSpPr>
        <p:spPr>
          <a:xfrm>
            <a:off x="76200" y="32004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Physical Security Professional</a:t>
            </a:r>
            <a:endParaRPr lang="en-US" dirty="0"/>
          </a:p>
        </p:txBody>
      </p:sp>
      <p:sp>
        <p:nvSpPr>
          <p:cNvPr id="6" name="Content Placeholder 2">
            <a:extLst>
              <a:ext uri="{FF2B5EF4-FFF2-40B4-BE49-F238E27FC236}">
                <a16:creationId xmlns:a16="http://schemas.microsoft.com/office/drawing/2014/main" id="{C5788F22-E9EC-41EC-B588-0434A963134E}"/>
              </a:ext>
            </a:extLst>
          </p:cNvPr>
          <p:cNvSpPr txBox="1">
            <a:spLocks/>
          </p:cNvSpPr>
          <p:nvPr/>
        </p:nvSpPr>
        <p:spPr>
          <a:xfrm>
            <a:off x="533400" y="3886200"/>
            <a:ext cx="80772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The ASIS Board Certified Physical Security Professional (PSP) designation focuses on one’s proficiency in three major domains of knowledge:</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Physical security assessment </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Application, design, and integration of physical security systems </a:t>
            </a:r>
          </a:p>
          <a:p>
            <a:pPr marL="914400" lvl="1" indent="-514350">
              <a:buFont typeface="+mj-lt"/>
              <a:buAutoNum type="arabicPeriod"/>
            </a:pPr>
            <a:r>
              <a:rPr lang="en-US" sz="1800" dirty="0" smtClean="0">
                <a:latin typeface="Arial" panose="020B0604020202020204" pitchFamily="34" charset="0"/>
                <a:cs typeface="Arial" panose="020B0604020202020204" pitchFamily="34" charset="0"/>
              </a:rPr>
              <a:t>Implementation of physical security measures</a:t>
            </a:r>
          </a:p>
          <a:p>
            <a:r>
              <a:rPr lang="en-US" dirty="0" smtClean="0">
                <a:latin typeface="Arial" panose="020B0604020202020204" pitchFamily="34" charset="0"/>
                <a:cs typeface="Arial" panose="020B0604020202020204" pitchFamily="34" charset="0"/>
              </a:rPr>
              <a:t>ASIS International does have eligibility requirements, which include work experience, to sit for the PSP certification exam.</a:t>
            </a:r>
          </a:p>
          <a:p>
            <a:pPr marL="0" indent="0">
              <a:buFont typeface="Wingdings 3" charset="2"/>
              <a:buNone/>
            </a:pP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695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F22B-6690-4E75-B00E-825F49CA742F}"/>
              </a:ext>
            </a:extLst>
          </p:cNvPr>
          <p:cNvSpPr>
            <a:spLocks noGrp="1"/>
          </p:cNvSpPr>
          <p:nvPr>
            <p:ph type="title"/>
          </p:nvPr>
        </p:nvSpPr>
        <p:spPr>
          <a:xfrm>
            <a:off x="0" y="0"/>
            <a:ext cx="6347713" cy="1320800"/>
          </a:xfrm>
        </p:spPr>
        <p:txBody>
          <a:bodyPr/>
          <a:lstStyle/>
          <a:p>
            <a:r>
              <a:rPr lang="en-US" dirty="0"/>
              <a:t>Security Planning Steps</a:t>
            </a:r>
          </a:p>
        </p:txBody>
      </p:sp>
      <p:sp>
        <p:nvSpPr>
          <p:cNvPr id="3" name="Content Placeholder 2">
            <a:extLst>
              <a:ext uri="{FF2B5EF4-FFF2-40B4-BE49-F238E27FC236}">
                <a16:creationId xmlns:a16="http://schemas.microsoft.com/office/drawing/2014/main" id="{A95F00CB-7059-4511-9EC6-DC2B882869E6}"/>
              </a:ext>
            </a:extLst>
          </p:cNvPr>
          <p:cNvSpPr>
            <a:spLocks noGrp="1"/>
          </p:cNvSpPr>
          <p:nvPr>
            <p:ph idx="1"/>
          </p:nvPr>
        </p:nvSpPr>
        <p:spPr>
          <a:xfrm>
            <a:off x="152400" y="838200"/>
            <a:ext cx="8763000" cy="3880773"/>
          </a:xfrm>
        </p:spPr>
        <p:txBody>
          <a:bodyPr>
            <a:normAutofit/>
          </a:bodyPr>
          <a:lstStyle/>
          <a:p>
            <a:pPr marL="0" indent="0">
              <a:buNone/>
            </a:pPr>
            <a:r>
              <a:rPr lang="en-US" dirty="0">
                <a:latin typeface="Arial" panose="020B0604020202020204" pitchFamily="34" charset="0"/>
                <a:cs typeface="Arial" panose="020B0604020202020204" pitchFamily="34" charset="0"/>
              </a:rPr>
              <a:t>The security planning process consists of the following five steps:</a:t>
            </a:r>
          </a:p>
          <a:p>
            <a:pPr marL="514350" indent="-514350">
              <a:buFont typeface="+mj-lt"/>
              <a:buAutoNum type="arabicPeriod"/>
            </a:pPr>
            <a:r>
              <a:rPr lang="en-US" dirty="0">
                <a:latin typeface="Arial" panose="020B0604020202020204" pitchFamily="34" charset="0"/>
                <a:cs typeface="Arial" panose="020B0604020202020204" pitchFamily="34" charset="0"/>
              </a:rPr>
              <a:t>Assets identified </a:t>
            </a:r>
          </a:p>
          <a:p>
            <a:pPr marL="514350" indent="-514350">
              <a:buFont typeface="+mj-lt"/>
              <a:buAutoNum type="arabicPeriod"/>
            </a:pPr>
            <a:r>
              <a:rPr lang="en-US" dirty="0">
                <a:latin typeface="Arial" panose="020B0604020202020204" pitchFamily="34" charset="0"/>
                <a:cs typeface="Arial" panose="020B0604020202020204" pitchFamily="34" charset="0"/>
              </a:rPr>
              <a:t>Loss events exposed </a:t>
            </a:r>
          </a:p>
          <a:p>
            <a:pPr marL="514350" indent="-514350">
              <a:buFont typeface="+mj-lt"/>
              <a:buAutoNum type="arabicPeriod"/>
            </a:pPr>
            <a:r>
              <a:rPr lang="en-US" dirty="0">
                <a:latin typeface="Arial" panose="020B0604020202020204" pitchFamily="34" charset="0"/>
                <a:cs typeface="Arial" panose="020B0604020202020204" pitchFamily="34" charset="0"/>
              </a:rPr>
              <a:t>Occurrence probability factors assigned</a:t>
            </a:r>
          </a:p>
          <a:p>
            <a:pPr marL="514350" indent="-514350">
              <a:buFont typeface="+mj-lt"/>
              <a:buAutoNum type="arabicPeriod"/>
            </a:pPr>
            <a:r>
              <a:rPr lang="en-US" dirty="0">
                <a:latin typeface="Arial" panose="020B0604020202020204" pitchFamily="34" charset="0"/>
                <a:cs typeface="Arial" panose="020B0604020202020204" pitchFamily="34" charset="0"/>
              </a:rPr>
              <a:t>Impact of occurrence assessed </a:t>
            </a:r>
          </a:p>
          <a:p>
            <a:pPr marL="514350" indent="-514350">
              <a:buFont typeface="+mj-lt"/>
              <a:buAutoNum type="arabicPeriod"/>
            </a:pPr>
            <a:r>
              <a:rPr lang="en-US" dirty="0">
                <a:latin typeface="Arial" panose="020B0604020202020204" pitchFamily="34" charset="0"/>
                <a:cs typeface="Arial" panose="020B0604020202020204" pitchFamily="34" charset="0"/>
              </a:rPr>
              <a:t>Countermeasures selected</a:t>
            </a: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EBCCB13-51B0-4768-924B-128FDE4791C6}"/>
              </a:ext>
            </a:extLst>
          </p:cNvPr>
          <p:cNvSpPr>
            <a:spLocks noGrp="1"/>
          </p:cNvSpPr>
          <p:nvPr>
            <p:ph type="sldNum" sz="quarter" idx="12"/>
          </p:nvPr>
        </p:nvSpPr>
        <p:spPr/>
        <p:txBody>
          <a:bodyPr/>
          <a:lstStyle/>
          <a:p>
            <a:fld id="{BD5AEB79-F3DA-4CAA-BA25-7EA8AB9A9E1E}" type="slidenum">
              <a:rPr lang="en-US" smtClean="0"/>
              <a:t>4</a:t>
            </a:fld>
            <a:endParaRPr lang="en-US"/>
          </a:p>
        </p:txBody>
      </p:sp>
    </p:spTree>
    <p:extLst>
      <p:ext uri="{BB962C8B-B14F-4D97-AF65-F5344CB8AC3E}">
        <p14:creationId xmlns:p14="http://schemas.microsoft.com/office/powerpoint/2010/main" val="121530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F459-1D9C-428F-B671-BDFF5D0C3B93}"/>
              </a:ext>
            </a:extLst>
          </p:cNvPr>
          <p:cNvSpPr>
            <a:spLocks noGrp="1"/>
          </p:cNvSpPr>
          <p:nvPr>
            <p:ph type="title"/>
          </p:nvPr>
        </p:nvSpPr>
        <p:spPr>
          <a:xfrm>
            <a:off x="0" y="-76200"/>
            <a:ext cx="6347713" cy="1320800"/>
          </a:xfrm>
        </p:spPr>
        <p:txBody>
          <a:bodyPr/>
          <a:lstStyle/>
          <a:p>
            <a:r>
              <a:rPr lang="en-US" dirty="0"/>
              <a:t>Security Planning Steps</a:t>
            </a:r>
          </a:p>
        </p:txBody>
      </p:sp>
      <p:sp>
        <p:nvSpPr>
          <p:cNvPr id="3" name="Content Placeholder 2">
            <a:extLst>
              <a:ext uri="{FF2B5EF4-FFF2-40B4-BE49-F238E27FC236}">
                <a16:creationId xmlns:a16="http://schemas.microsoft.com/office/drawing/2014/main" id="{6891A99C-D22B-43AF-ACAB-7DC0B3484866}"/>
              </a:ext>
            </a:extLst>
          </p:cNvPr>
          <p:cNvSpPr>
            <a:spLocks noGrp="1"/>
          </p:cNvSpPr>
          <p:nvPr>
            <p:ph idx="1"/>
          </p:nvPr>
        </p:nvSpPr>
        <p:spPr>
          <a:xfrm>
            <a:off x="152400" y="538827"/>
            <a:ext cx="8839200" cy="3880773"/>
          </a:xfrm>
        </p:spPr>
        <p:txBody>
          <a:bodyPr>
            <a:normAutofit/>
          </a:bodyPr>
          <a:lstStyle/>
          <a:p>
            <a:pPr marL="514350" indent="-514350">
              <a:buFont typeface="+mj-lt"/>
              <a:buAutoNum type="arabicPeriod"/>
            </a:pPr>
            <a:r>
              <a:rPr lang="en-US" sz="1500" b="1" dirty="0">
                <a:latin typeface="Arial" panose="020B0604020202020204" pitchFamily="34" charset="0"/>
                <a:cs typeface="Arial" panose="020B0604020202020204" pitchFamily="34" charset="0"/>
              </a:rPr>
              <a:t>Assets identified:</a:t>
            </a:r>
          </a:p>
          <a:p>
            <a:pPr marL="914400" lvl="1" indent="-514350"/>
            <a:r>
              <a:rPr lang="en-US" sz="1500" dirty="0">
                <a:latin typeface="Arial" panose="020B0604020202020204" pitchFamily="34" charset="0"/>
                <a:cs typeface="Arial" panose="020B0604020202020204" pitchFamily="34" charset="0"/>
              </a:rPr>
              <a:t>People are the most valuable asset.</a:t>
            </a:r>
          </a:p>
          <a:p>
            <a:pPr marL="514350" indent="-514350">
              <a:buFont typeface="+mj-lt"/>
              <a:buAutoNum type="arabicPeriod"/>
            </a:pPr>
            <a:r>
              <a:rPr lang="en-US" sz="1500" b="1" dirty="0">
                <a:latin typeface="Arial" panose="020B0604020202020204" pitchFamily="34" charset="0"/>
                <a:cs typeface="Arial" panose="020B0604020202020204" pitchFamily="34" charset="0"/>
              </a:rPr>
              <a:t>Loss events exposed:</a:t>
            </a:r>
            <a:r>
              <a:rPr lang="en-US" sz="1500" dirty="0">
                <a:latin typeface="Arial" panose="020B0604020202020204" pitchFamily="34" charset="0"/>
                <a:cs typeface="Arial" panose="020B0604020202020204" pitchFamily="34" charset="0"/>
              </a:rPr>
              <a:t>  Threats can be grouped into the following categories:</a:t>
            </a:r>
          </a:p>
          <a:p>
            <a:pPr marL="914400" lvl="1" indent="-514350"/>
            <a:r>
              <a:rPr lang="en-US" sz="1500" dirty="0">
                <a:latin typeface="Arial" panose="020B0604020202020204" pitchFamily="34" charset="0"/>
                <a:cs typeface="Arial" panose="020B0604020202020204" pitchFamily="34" charset="0"/>
              </a:rPr>
              <a:t>Industrial disasters</a:t>
            </a:r>
          </a:p>
          <a:p>
            <a:pPr marL="914400" lvl="1" indent="-514350"/>
            <a:r>
              <a:rPr lang="en-US" sz="1500" dirty="0">
                <a:latin typeface="Arial" panose="020B0604020202020204" pitchFamily="34" charset="0"/>
                <a:cs typeface="Arial" panose="020B0604020202020204" pitchFamily="34" charset="0"/>
              </a:rPr>
              <a:t>Natural disasters</a:t>
            </a:r>
          </a:p>
          <a:p>
            <a:pPr marL="914400" lvl="1" indent="-514350"/>
            <a:r>
              <a:rPr lang="en-US" sz="1500" dirty="0">
                <a:latin typeface="Arial" panose="020B0604020202020204" pitchFamily="34" charset="0"/>
                <a:cs typeface="Arial" panose="020B0604020202020204" pitchFamily="34" charset="0"/>
              </a:rPr>
              <a:t>Civil disturbances</a:t>
            </a:r>
          </a:p>
          <a:p>
            <a:pPr marL="914400" lvl="1" indent="-514350"/>
            <a:r>
              <a:rPr lang="en-US" sz="1500" dirty="0">
                <a:latin typeface="Arial" panose="020B0604020202020204" pitchFamily="34" charset="0"/>
                <a:cs typeface="Arial" panose="020B0604020202020204" pitchFamily="34" charset="0"/>
              </a:rPr>
              <a:t>Crime</a:t>
            </a:r>
          </a:p>
          <a:p>
            <a:pPr marL="914400" lvl="1" indent="-514350"/>
            <a:r>
              <a:rPr lang="en-US" sz="1500" dirty="0">
                <a:latin typeface="Arial" panose="020B0604020202020204" pitchFamily="34" charset="0"/>
                <a:cs typeface="Arial" panose="020B0604020202020204" pitchFamily="34" charset="0"/>
              </a:rPr>
              <a:t>Other risks:  A catch-all for threats that do not fit into the other categories:  Cyber-crime, loss of utilities, etc.</a:t>
            </a:r>
          </a:p>
          <a:p>
            <a:pPr marL="914400" lvl="1" indent="-514350"/>
            <a:endParaRPr lang="en-US" sz="15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8F4B138-274D-4193-80A9-CD59C7CCAA8B}"/>
              </a:ext>
            </a:extLst>
          </p:cNvPr>
          <p:cNvSpPr>
            <a:spLocks noGrp="1"/>
          </p:cNvSpPr>
          <p:nvPr>
            <p:ph type="sldNum" sz="quarter" idx="12"/>
          </p:nvPr>
        </p:nvSpPr>
        <p:spPr/>
        <p:txBody>
          <a:bodyPr/>
          <a:lstStyle/>
          <a:p>
            <a:fld id="{BD5AEB79-F3DA-4CAA-BA25-7EA8AB9A9E1E}" type="slidenum">
              <a:rPr lang="en-US" smtClean="0"/>
              <a:t>5</a:t>
            </a:fld>
            <a:endParaRPr lang="en-US"/>
          </a:p>
        </p:txBody>
      </p:sp>
      <p:sp>
        <p:nvSpPr>
          <p:cNvPr id="6" name="Content Placeholder 2">
            <a:extLst>
              <a:ext uri="{FF2B5EF4-FFF2-40B4-BE49-F238E27FC236}">
                <a16:creationId xmlns:a16="http://schemas.microsoft.com/office/drawing/2014/main" id="{25ECA378-9893-46EF-B4AE-E9E4850745F5}"/>
              </a:ext>
            </a:extLst>
          </p:cNvPr>
          <p:cNvSpPr txBox="1">
            <a:spLocks/>
          </p:cNvSpPr>
          <p:nvPr/>
        </p:nvSpPr>
        <p:spPr>
          <a:xfrm>
            <a:off x="152400" y="3586827"/>
            <a:ext cx="8991600"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3"/>
            </a:pPr>
            <a:r>
              <a:rPr lang="en-US" sz="1500" b="1" dirty="0" smtClean="0">
                <a:latin typeface="Arial" panose="020B0604020202020204" pitchFamily="34" charset="0"/>
                <a:cs typeface="Arial" panose="020B0604020202020204" pitchFamily="34" charset="0"/>
              </a:rPr>
              <a:t>Occurrence probability factors assigned:</a:t>
            </a:r>
            <a:endParaRPr lang="en-US" sz="1500" dirty="0" smtClean="0">
              <a:latin typeface="Arial" panose="020B0604020202020204" pitchFamily="34" charset="0"/>
              <a:cs typeface="Arial" panose="020B0604020202020204" pitchFamily="34" charset="0"/>
            </a:endParaRPr>
          </a:p>
          <a:p>
            <a:pPr marL="914400" lvl="1" indent="-514350"/>
            <a:r>
              <a:rPr lang="en-US" sz="1500" dirty="0" smtClean="0">
                <a:latin typeface="Arial" panose="020B0604020202020204" pitchFamily="34" charset="0"/>
                <a:cs typeface="Arial" panose="020B0604020202020204" pitchFamily="34" charset="0"/>
              </a:rPr>
              <a:t>Quantify the possibility that the threat will occur. </a:t>
            </a:r>
          </a:p>
          <a:p>
            <a:pPr marL="914400" lvl="1" indent="-514350"/>
            <a:r>
              <a:rPr lang="en-US" sz="1500" dirty="0" smtClean="0">
                <a:latin typeface="Arial" panose="020B0604020202020204" pitchFamily="34" charset="0"/>
                <a:cs typeface="Arial" panose="020B0604020202020204" pitchFamily="34" charset="0"/>
              </a:rPr>
              <a:t>This is probably the most difficult step in the process. </a:t>
            </a:r>
          </a:p>
          <a:p>
            <a:pPr marL="914400" lvl="1" indent="-514350"/>
            <a:r>
              <a:rPr lang="en-US" sz="1500" dirty="0" smtClean="0">
                <a:latin typeface="Arial" panose="020B0604020202020204" pitchFamily="34" charset="0"/>
                <a:cs typeface="Arial" panose="020B0604020202020204" pitchFamily="34" charset="0"/>
              </a:rPr>
              <a:t>The following affect probability:</a:t>
            </a:r>
          </a:p>
          <a:p>
            <a:pPr marL="1314450" lvl="2" indent="-514350"/>
            <a:r>
              <a:rPr lang="en-US" sz="1500" dirty="0" smtClean="0">
                <a:latin typeface="Arial" panose="020B0604020202020204" pitchFamily="34" charset="0"/>
                <a:cs typeface="Arial" panose="020B0604020202020204" pitchFamily="34" charset="0"/>
              </a:rPr>
              <a:t>The physical composition of structures</a:t>
            </a:r>
          </a:p>
          <a:p>
            <a:pPr marL="1314450" lvl="2" indent="-514350"/>
            <a:r>
              <a:rPr lang="en-US" sz="1500" dirty="0" smtClean="0">
                <a:latin typeface="Arial" panose="020B0604020202020204" pitchFamily="34" charset="0"/>
                <a:cs typeface="Arial" panose="020B0604020202020204" pitchFamily="34" charset="0"/>
              </a:rPr>
              <a:t>The climatic history of the area</a:t>
            </a:r>
          </a:p>
          <a:p>
            <a:pPr marL="1314450" lvl="2" indent="-514350"/>
            <a:r>
              <a:rPr lang="en-US" sz="1500" dirty="0" smtClean="0">
                <a:latin typeface="Arial" panose="020B0604020202020204" pitchFamily="34" charset="0"/>
                <a:cs typeface="Arial" panose="020B0604020202020204" pitchFamily="34" charset="0"/>
              </a:rPr>
              <a:t>The nature of activity on the property to be protected</a:t>
            </a:r>
          </a:p>
          <a:p>
            <a:pPr marL="1314450" lvl="2" indent="-514350"/>
            <a:r>
              <a:rPr lang="en-US" sz="1500" dirty="0" smtClean="0">
                <a:latin typeface="Arial" panose="020B0604020202020204" pitchFamily="34" charset="0"/>
                <a:cs typeface="Arial" panose="020B0604020202020204" pitchFamily="34" charset="0"/>
              </a:rPr>
              <a:t>Criminal history of the area</a:t>
            </a:r>
          </a:p>
          <a:p>
            <a:pPr marL="1314450" lvl="2" indent="-514350"/>
            <a:r>
              <a:rPr lang="en-US" sz="1500" dirty="0" smtClean="0">
                <a:latin typeface="Arial" panose="020B0604020202020204" pitchFamily="34" charset="0"/>
                <a:cs typeface="Arial" panose="020B0604020202020204" pitchFamily="34" charset="0"/>
              </a:rPr>
              <a:t>Past incidents at similar organizations &amp; Community Conflict in the area</a:t>
            </a:r>
          </a:p>
        </p:txBody>
      </p:sp>
    </p:spTree>
    <p:extLst>
      <p:ext uri="{BB962C8B-B14F-4D97-AF65-F5344CB8AC3E}">
        <p14:creationId xmlns:p14="http://schemas.microsoft.com/office/powerpoint/2010/main" val="393189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EAAB-2336-4A6A-9E2B-9DC4070A51A2}"/>
              </a:ext>
            </a:extLst>
          </p:cNvPr>
          <p:cNvSpPr>
            <a:spLocks noGrp="1"/>
          </p:cNvSpPr>
          <p:nvPr>
            <p:ph type="title"/>
          </p:nvPr>
        </p:nvSpPr>
        <p:spPr>
          <a:xfrm>
            <a:off x="0" y="0"/>
            <a:ext cx="6347713" cy="1320800"/>
          </a:xfrm>
        </p:spPr>
        <p:txBody>
          <a:bodyPr/>
          <a:lstStyle/>
          <a:p>
            <a:r>
              <a:rPr lang="en-US" dirty="0"/>
              <a:t>Security Planning Steps</a:t>
            </a:r>
          </a:p>
        </p:txBody>
      </p:sp>
      <p:sp>
        <p:nvSpPr>
          <p:cNvPr id="3" name="Content Placeholder 2">
            <a:extLst>
              <a:ext uri="{FF2B5EF4-FFF2-40B4-BE49-F238E27FC236}">
                <a16:creationId xmlns:a16="http://schemas.microsoft.com/office/drawing/2014/main" id="{FFE6CA4E-D2C0-4724-9AAC-6E240F993C6E}"/>
              </a:ext>
            </a:extLst>
          </p:cNvPr>
          <p:cNvSpPr>
            <a:spLocks noGrp="1"/>
          </p:cNvSpPr>
          <p:nvPr>
            <p:ph idx="1"/>
          </p:nvPr>
        </p:nvSpPr>
        <p:spPr>
          <a:xfrm>
            <a:off x="0" y="685800"/>
            <a:ext cx="8839200" cy="3880773"/>
          </a:xfrm>
        </p:spPr>
        <p:txBody>
          <a:bodyPr>
            <a:noAutofit/>
          </a:bodyPr>
          <a:lstStyle/>
          <a:p>
            <a:pPr marL="514350" indent="-514350">
              <a:buFont typeface="+mj-lt"/>
              <a:buAutoNum type="arabicPeriod" startAt="4"/>
            </a:pPr>
            <a:r>
              <a:rPr lang="en-US" b="1" dirty="0">
                <a:latin typeface="Arial" panose="020B0604020202020204" pitchFamily="34" charset="0"/>
                <a:cs typeface="Arial" panose="020B0604020202020204" pitchFamily="34" charset="0"/>
              </a:rPr>
              <a:t>Impact of the occurrence assessed:</a:t>
            </a:r>
            <a:endParaRPr lang="en-US"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 Impact for almost all organizations has a bottom line of dollars and cents.</a:t>
            </a:r>
          </a:p>
          <a:p>
            <a:pPr lvl="1"/>
            <a:r>
              <a:rPr lang="en-US" sz="1800" dirty="0">
                <a:latin typeface="Arial" panose="020B0604020202020204" pitchFamily="34" charset="0"/>
                <a:cs typeface="Arial" panose="020B0604020202020204" pitchFamily="34" charset="0"/>
              </a:rPr>
              <a:t>The most important thing to remember is that dollar losses may be either </a:t>
            </a:r>
            <a:r>
              <a:rPr lang="en-US" sz="1800" i="1" dirty="0">
                <a:latin typeface="Arial" panose="020B0604020202020204" pitchFamily="34" charset="0"/>
                <a:cs typeface="Arial" panose="020B0604020202020204" pitchFamily="34" charset="0"/>
              </a:rPr>
              <a:t>direct</a:t>
            </a:r>
            <a:r>
              <a:rPr lang="en-US" sz="1800" dirty="0">
                <a:latin typeface="Arial" panose="020B0604020202020204" pitchFamily="34" charset="0"/>
                <a:cs typeface="Arial" panose="020B0604020202020204" pitchFamily="34" charset="0"/>
              </a:rPr>
              <a:t> or </a:t>
            </a:r>
            <a:r>
              <a:rPr lang="en-US" sz="1800" i="1" dirty="0">
                <a:latin typeface="Arial" panose="020B0604020202020204" pitchFamily="34" charset="0"/>
                <a:cs typeface="Arial" panose="020B0604020202020204" pitchFamily="34" charset="0"/>
              </a:rPr>
              <a:t>indirect</a:t>
            </a:r>
            <a:r>
              <a:rPr lang="en-US" sz="1800" dirty="0">
                <a:latin typeface="Arial" panose="020B0604020202020204" pitchFamily="34" charset="0"/>
                <a:cs typeface="Arial" panose="020B0604020202020204" pitchFamily="34" charset="0"/>
              </a:rPr>
              <a:t>.</a:t>
            </a:r>
          </a:p>
          <a:p>
            <a:pPr lvl="1"/>
            <a:r>
              <a:rPr lang="en-US" sz="1800" i="1" dirty="0">
                <a:latin typeface="Arial" panose="020B0604020202020204" pitchFamily="34" charset="0"/>
                <a:cs typeface="Arial" panose="020B0604020202020204" pitchFamily="34" charset="0"/>
              </a:rPr>
              <a:t>Direct costs</a:t>
            </a:r>
            <a:r>
              <a:rPr lang="en-US" sz="1800" dirty="0">
                <a:latin typeface="Arial" panose="020B0604020202020204" pitchFamily="34" charset="0"/>
                <a:cs typeface="Arial" panose="020B0604020202020204" pitchFamily="34" charset="0"/>
              </a:rPr>
              <a:t> are those that can be directly assigned as the value of the asset that has been lost or damaged.</a:t>
            </a:r>
          </a:p>
          <a:p>
            <a:pPr lvl="1"/>
            <a:r>
              <a:rPr lang="en-US" sz="1800" i="1" dirty="0">
                <a:latin typeface="Arial" panose="020B0604020202020204" pitchFamily="34" charset="0"/>
                <a:cs typeface="Arial" panose="020B0604020202020204" pitchFamily="34" charset="0"/>
              </a:rPr>
              <a:t>Indirect losses</a:t>
            </a:r>
            <a:r>
              <a:rPr lang="en-US" sz="1800" dirty="0">
                <a:latin typeface="Arial" panose="020B0604020202020204" pitchFamily="34" charset="0"/>
                <a:cs typeface="Arial" panose="020B0604020202020204" pitchFamily="34" charset="0"/>
              </a:rPr>
              <a:t> are those costs associated with the loss that would not have been incurred if the loss event had not occurred.  An example is downtime. </a:t>
            </a:r>
          </a:p>
          <a:p>
            <a:pPr lvl="1"/>
            <a:endParaRPr lang="en-US" sz="18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4DAA188-48D8-42B3-8BC0-4D1A9FDB0BC3}"/>
              </a:ext>
            </a:extLst>
          </p:cNvPr>
          <p:cNvSpPr>
            <a:spLocks noGrp="1"/>
          </p:cNvSpPr>
          <p:nvPr>
            <p:ph type="sldNum" sz="quarter" idx="12"/>
          </p:nvPr>
        </p:nvSpPr>
        <p:spPr/>
        <p:txBody>
          <a:bodyPr/>
          <a:lstStyle/>
          <a:p>
            <a:fld id="{BD5AEB79-F3DA-4CAA-BA25-7EA8AB9A9E1E}" type="slidenum">
              <a:rPr lang="en-US" smtClean="0"/>
              <a:t>6</a:t>
            </a:fld>
            <a:endParaRPr lang="en-US"/>
          </a:p>
        </p:txBody>
      </p:sp>
      <p:sp>
        <p:nvSpPr>
          <p:cNvPr id="5" name="Content Placeholder 2">
            <a:extLst>
              <a:ext uri="{FF2B5EF4-FFF2-40B4-BE49-F238E27FC236}">
                <a16:creationId xmlns:a16="http://schemas.microsoft.com/office/drawing/2014/main" id="{3D266C02-213A-4EE7-9FCF-DE65329938F7}"/>
              </a:ext>
            </a:extLst>
          </p:cNvPr>
          <p:cNvSpPr txBox="1">
            <a:spLocks/>
          </p:cNvSpPr>
          <p:nvPr/>
        </p:nvSpPr>
        <p:spPr>
          <a:xfrm>
            <a:off x="76200" y="3434427"/>
            <a:ext cx="876300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14350" indent="-514350">
              <a:buFont typeface="+mj-lt"/>
              <a:buAutoNum type="arabicPeriod" startAt="5"/>
            </a:pPr>
            <a:r>
              <a:rPr lang="en-US" b="1" dirty="0" smtClean="0">
                <a:latin typeface="Arial" panose="020B0604020202020204" pitchFamily="34" charset="0"/>
                <a:cs typeface="Arial" panose="020B0604020202020204" pitchFamily="34" charset="0"/>
              </a:rPr>
              <a:t>Countermeasures selected:</a:t>
            </a:r>
          </a:p>
          <a:p>
            <a:pPr marL="914400" lvl="1" indent="-514350"/>
            <a:r>
              <a:rPr lang="en-US" sz="1800" dirty="0" smtClean="0">
                <a:latin typeface="Arial" panose="020B0604020202020204" pitchFamily="34" charset="0"/>
                <a:cs typeface="Arial" panose="020B0604020202020204" pitchFamily="34" charset="0"/>
              </a:rPr>
              <a:t>This is the final step in the planning process. </a:t>
            </a:r>
          </a:p>
          <a:p>
            <a:pPr marL="914400" lvl="1" indent="-514350"/>
            <a:r>
              <a:rPr lang="en-US" sz="1800" dirty="0" smtClean="0">
                <a:latin typeface="Arial" panose="020B0604020202020204" pitchFamily="34" charset="0"/>
                <a:cs typeface="Arial" panose="020B0604020202020204" pitchFamily="34" charset="0"/>
              </a:rPr>
              <a:t>The initial step is to decide on the level of protection needed; the level can range from low to very high.</a:t>
            </a:r>
          </a:p>
          <a:p>
            <a:pPr marL="914400" lvl="1" indent="-514350"/>
            <a:r>
              <a:rPr lang="en-US" sz="1800" dirty="0" smtClean="0">
                <a:latin typeface="Arial" panose="020B0604020202020204" pitchFamily="34" charset="0"/>
                <a:cs typeface="Arial" panose="020B0604020202020204" pitchFamily="34" charset="0"/>
              </a:rPr>
              <a:t>Use a definable, justifiable, and systematic approach. </a:t>
            </a:r>
          </a:p>
          <a:p>
            <a:pPr marL="914400" lvl="1" indent="-514350"/>
            <a:r>
              <a:rPr lang="en-US" sz="1800" dirty="0" smtClean="0">
                <a:latin typeface="Arial" panose="020B0604020202020204" pitchFamily="34" charset="0"/>
                <a:cs typeface="Arial" panose="020B0604020202020204" pitchFamily="34" charset="0"/>
              </a:rPr>
              <a:t>By standardizing the process, mistakes are less likely to occur and more accurate calculations can be made.</a:t>
            </a:r>
          </a:p>
          <a:p>
            <a:pPr marL="914400" lvl="1" indent="-514350"/>
            <a:r>
              <a:rPr lang="en-US" sz="1800" dirty="0" smtClean="0">
                <a:latin typeface="Arial" panose="020B0604020202020204" pitchFamily="34" charset="0"/>
                <a:cs typeface="Arial" panose="020B0604020202020204" pitchFamily="34" charset="0"/>
              </a:rPr>
              <a:t>Think in terms of security-in-depth.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872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4A81-B60D-479F-9D80-3F5E8194EADB}"/>
              </a:ext>
            </a:extLst>
          </p:cNvPr>
          <p:cNvSpPr>
            <a:spLocks noGrp="1"/>
          </p:cNvSpPr>
          <p:nvPr>
            <p:ph type="title"/>
          </p:nvPr>
        </p:nvSpPr>
        <p:spPr>
          <a:xfrm>
            <a:off x="0" y="0"/>
            <a:ext cx="6347713" cy="1320800"/>
          </a:xfrm>
        </p:spPr>
        <p:txBody>
          <a:bodyPr/>
          <a:lstStyle/>
          <a:p>
            <a:r>
              <a:rPr lang="en-US" dirty="0"/>
              <a:t>Security-In-Depth</a:t>
            </a:r>
          </a:p>
        </p:txBody>
      </p:sp>
      <p:sp>
        <p:nvSpPr>
          <p:cNvPr id="3" name="Content Placeholder 2">
            <a:extLst>
              <a:ext uri="{FF2B5EF4-FFF2-40B4-BE49-F238E27FC236}">
                <a16:creationId xmlns:a16="http://schemas.microsoft.com/office/drawing/2014/main" id="{4311B130-676E-4818-A530-BB05D59D0315}"/>
              </a:ext>
            </a:extLst>
          </p:cNvPr>
          <p:cNvSpPr>
            <a:spLocks noGrp="1"/>
          </p:cNvSpPr>
          <p:nvPr>
            <p:ph idx="1"/>
          </p:nvPr>
        </p:nvSpPr>
        <p:spPr>
          <a:xfrm>
            <a:off x="129286" y="685800"/>
            <a:ext cx="8786114" cy="3880773"/>
          </a:xfrm>
        </p:spPr>
        <p:txBody>
          <a:bodyPr>
            <a:normAutofit/>
          </a:bodyPr>
          <a:lstStyle/>
          <a:p>
            <a:r>
              <a:rPr lang="en-US" dirty="0">
                <a:latin typeface="Arial" panose="020B0604020202020204" pitchFamily="34" charset="0"/>
                <a:cs typeface="Arial" panose="020B0604020202020204" pitchFamily="34" charset="0"/>
              </a:rPr>
              <a:t>Security-in-depth, also known as layered protection, is a concept that means placing a series of progressively more difficult obstacles in the path of an aggressor, requiring the aggressor to have more skills and more complex equipment and tools. These obstacles are often referred to as lines of defense. </a:t>
            </a:r>
          </a:p>
          <a:p>
            <a:pPr lvl="1"/>
            <a:r>
              <a:rPr lang="en-US" sz="1800" dirty="0">
                <a:latin typeface="Arial" panose="020B0604020202020204" pitchFamily="34" charset="0"/>
                <a:cs typeface="Arial" panose="020B0604020202020204" pitchFamily="34" charset="0"/>
              </a:rPr>
              <a:t>The first line of defense is at the property line. </a:t>
            </a:r>
          </a:p>
          <a:p>
            <a:pPr lvl="1"/>
            <a:r>
              <a:rPr lang="en-US" sz="1800" dirty="0">
                <a:latin typeface="Arial" panose="020B0604020202020204" pitchFamily="34" charset="0"/>
                <a:cs typeface="Arial" panose="020B0604020202020204" pitchFamily="34" charset="0"/>
              </a:rPr>
              <a:t>The second line of defense is the exterior of buildings.</a:t>
            </a:r>
          </a:p>
          <a:p>
            <a:pPr lvl="1"/>
            <a:r>
              <a:rPr lang="en-US" sz="1800" dirty="0">
                <a:latin typeface="Arial" panose="020B0604020202020204" pitchFamily="34" charset="0"/>
                <a:cs typeface="Arial" panose="020B0604020202020204" pitchFamily="34" charset="0"/>
              </a:rPr>
              <a:t>The third line of defense is interior controls or object protection. </a:t>
            </a:r>
          </a:p>
        </p:txBody>
      </p:sp>
      <p:sp>
        <p:nvSpPr>
          <p:cNvPr id="4" name="Slide Number Placeholder 3">
            <a:extLst>
              <a:ext uri="{FF2B5EF4-FFF2-40B4-BE49-F238E27FC236}">
                <a16:creationId xmlns:a16="http://schemas.microsoft.com/office/drawing/2014/main" id="{51C51EAF-560D-4F2E-9FA6-75A098DCB5EF}"/>
              </a:ext>
            </a:extLst>
          </p:cNvPr>
          <p:cNvSpPr>
            <a:spLocks noGrp="1"/>
          </p:cNvSpPr>
          <p:nvPr>
            <p:ph type="sldNum" sz="quarter" idx="12"/>
          </p:nvPr>
        </p:nvSpPr>
        <p:spPr/>
        <p:txBody>
          <a:bodyPr/>
          <a:lstStyle/>
          <a:p>
            <a:fld id="{BD5AEB79-F3DA-4CAA-BA25-7EA8AB9A9E1E}" type="slidenum">
              <a:rPr lang="en-US" smtClean="0"/>
              <a:t>7</a:t>
            </a:fld>
            <a:endParaRPr lang="en-US"/>
          </a:p>
        </p:txBody>
      </p:sp>
      <p:sp>
        <p:nvSpPr>
          <p:cNvPr id="5" name="Title 1">
            <a:extLst>
              <a:ext uri="{FF2B5EF4-FFF2-40B4-BE49-F238E27FC236}">
                <a16:creationId xmlns:a16="http://schemas.microsoft.com/office/drawing/2014/main" id="{F8F1E8C6-84A6-4DB9-A2DC-C0C058B35A37}"/>
              </a:ext>
            </a:extLst>
          </p:cNvPr>
          <p:cNvSpPr txBox="1">
            <a:spLocks/>
          </p:cNvSpPr>
          <p:nvPr/>
        </p:nvSpPr>
        <p:spPr>
          <a:xfrm>
            <a:off x="53087" y="30480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Integrated Protection</a:t>
            </a:r>
            <a:endParaRPr lang="en-US" dirty="0"/>
          </a:p>
        </p:txBody>
      </p:sp>
      <p:sp>
        <p:nvSpPr>
          <p:cNvPr id="6" name="Content Placeholder 2">
            <a:extLst>
              <a:ext uri="{FF2B5EF4-FFF2-40B4-BE49-F238E27FC236}">
                <a16:creationId xmlns:a16="http://schemas.microsoft.com/office/drawing/2014/main" id="{C266A3C5-92FA-4D6D-A44E-52762256AD04}"/>
              </a:ext>
            </a:extLst>
          </p:cNvPr>
          <p:cNvSpPr txBox="1">
            <a:spLocks/>
          </p:cNvSpPr>
          <p:nvPr/>
        </p:nvSpPr>
        <p:spPr>
          <a:xfrm>
            <a:off x="609598" y="3657600"/>
            <a:ext cx="8305801"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Arial" panose="020B0604020202020204" pitchFamily="34" charset="0"/>
                <a:cs typeface="Arial" panose="020B0604020202020204" pitchFamily="34" charset="0"/>
              </a:rPr>
              <a:t>Integrated technologies offer expanded capabilities. </a:t>
            </a:r>
          </a:p>
          <a:p>
            <a:r>
              <a:rPr lang="en-US" dirty="0" smtClean="0">
                <a:latin typeface="Arial" panose="020B0604020202020204" pitchFamily="34" charset="0"/>
                <a:cs typeface="Arial" panose="020B0604020202020204" pitchFamily="34" charset="0"/>
              </a:rPr>
              <a:t>Effective planning will result in a cost-justified, integrated protection program. </a:t>
            </a:r>
          </a:p>
          <a:p>
            <a:r>
              <a:rPr lang="en-US" dirty="0" smtClean="0">
                <a:latin typeface="Arial" panose="020B0604020202020204" pitchFamily="34" charset="0"/>
                <a:cs typeface="Arial" panose="020B0604020202020204" pitchFamily="34" charset="0"/>
              </a:rPr>
              <a:t>An integrated protection program results from a systems approach to selecting controls. </a:t>
            </a:r>
          </a:p>
          <a:p>
            <a:r>
              <a:rPr lang="en-US" dirty="0" smtClean="0">
                <a:latin typeface="Arial" panose="020B0604020202020204" pitchFamily="34" charset="0"/>
                <a:cs typeface="Arial" panose="020B0604020202020204" pitchFamily="34" charset="0"/>
              </a:rPr>
              <a:t>The following are two important points in relation to using a systems approach:</a:t>
            </a:r>
          </a:p>
          <a:p>
            <a:pPr lvl="1"/>
            <a:r>
              <a:rPr lang="en-US" sz="1800" dirty="0" smtClean="0">
                <a:latin typeface="Arial" panose="020B0604020202020204" pitchFamily="34" charset="0"/>
                <a:cs typeface="Arial" panose="020B0604020202020204" pitchFamily="34" charset="0"/>
              </a:rPr>
              <a:t>The whole, a swell as each separate part, must be considered. </a:t>
            </a:r>
          </a:p>
          <a:p>
            <a:pPr lvl="1"/>
            <a:r>
              <a:rPr lang="en-US" sz="1800" dirty="0" smtClean="0">
                <a:latin typeface="Arial" panose="020B0604020202020204" pitchFamily="34" charset="0"/>
                <a:cs typeface="Arial" panose="020B0604020202020204" pitchFamily="34" charset="0"/>
              </a:rPr>
              <a:t>Design should allow for an acceptable level of redundancy, without any unnecessary duplication of effort.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4266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DE0B-ABBC-4A69-A089-AE23012CAF2A}"/>
              </a:ext>
            </a:extLst>
          </p:cNvPr>
          <p:cNvSpPr>
            <a:spLocks noGrp="1"/>
          </p:cNvSpPr>
          <p:nvPr>
            <p:ph type="title"/>
          </p:nvPr>
        </p:nvSpPr>
        <p:spPr>
          <a:xfrm>
            <a:off x="0" y="0"/>
            <a:ext cx="6347713" cy="1320800"/>
          </a:xfrm>
        </p:spPr>
        <p:txBody>
          <a:bodyPr/>
          <a:lstStyle/>
          <a:p>
            <a:r>
              <a:rPr lang="en-US" dirty="0"/>
              <a:t>Security Lighting</a:t>
            </a:r>
          </a:p>
        </p:txBody>
      </p:sp>
      <p:sp>
        <p:nvSpPr>
          <p:cNvPr id="3" name="Content Placeholder 2">
            <a:extLst>
              <a:ext uri="{FF2B5EF4-FFF2-40B4-BE49-F238E27FC236}">
                <a16:creationId xmlns:a16="http://schemas.microsoft.com/office/drawing/2014/main" id="{4324BEFA-E209-4069-B7B3-8888B8B4D92A}"/>
              </a:ext>
            </a:extLst>
          </p:cNvPr>
          <p:cNvSpPr>
            <a:spLocks noGrp="1"/>
          </p:cNvSpPr>
          <p:nvPr>
            <p:ph idx="1"/>
          </p:nvPr>
        </p:nvSpPr>
        <p:spPr>
          <a:xfrm>
            <a:off x="152400" y="685800"/>
            <a:ext cx="8839200" cy="3880773"/>
          </a:xfrm>
        </p:spPr>
        <p:txBody>
          <a:bodyPr>
            <a:normAutofit/>
          </a:bodyPr>
          <a:lstStyle/>
          <a:p>
            <a:pPr marL="0" indent="0">
              <a:buNone/>
            </a:pPr>
            <a:r>
              <a:rPr lang="en-US" b="1" dirty="0">
                <a:latin typeface="Arial" panose="020B0604020202020204" pitchFamily="34" charset="0"/>
                <a:cs typeface="Arial" panose="020B0604020202020204" pitchFamily="34" charset="0"/>
              </a:rPr>
              <a:t>Security lighting has three primary objectives:</a:t>
            </a: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latin typeface="Arial" panose="020B0604020202020204" pitchFamily="34" charset="0"/>
                <a:cs typeface="Arial" panose="020B0604020202020204" pitchFamily="34" charset="0"/>
              </a:rPr>
              <a:t>It must act as a deterrent to intruders. </a:t>
            </a:r>
          </a:p>
          <a:p>
            <a:pPr marL="514350" indent="-514350">
              <a:buFont typeface="+mj-lt"/>
              <a:buAutoNum type="arabicPeriod"/>
            </a:pPr>
            <a:r>
              <a:rPr lang="en-US" dirty="0">
                <a:latin typeface="Arial" panose="020B0604020202020204" pitchFamily="34" charset="0"/>
                <a:cs typeface="Arial" panose="020B0604020202020204" pitchFamily="34" charset="0"/>
              </a:rPr>
              <a:t>It must make detection likely if an intrusion is attempted. </a:t>
            </a:r>
          </a:p>
          <a:p>
            <a:pPr marL="514350" indent="-514350">
              <a:buFont typeface="+mj-lt"/>
              <a:buAutoNum type="arabicPeriod"/>
            </a:pPr>
            <a:r>
              <a:rPr lang="en-US" dirty="0">
                <a:latin typeface="Arial" panose="020B0604020202020204" pitchFamily="34" charset="0"/>
                <a:cs typeface="Arial" panose="020B0604020202020204" pitchFamily="34" charset="0"/>
              </a:rPr>
              <a:t>It should not unnecessarily expose patrolling personnel.</a:t>
            </a:r>
          </a:p>
          <a:p>
            <a:pPr marL="0" indent="0">
              <a:buNone/>
            </a:pPr>
            <a:r>
              <a:rPr lang="en-US" dirty="0">
                <a:latin typeface="Arial" panose="020B0604020202020204" pitchFamily="34" charset="0"/>
                <a:cs typeface="Arial" panose="020B0604020202020204" pitchFamily="34" charset="0"/>
              </a:rPr>
              <a:t>Lighting systems are often referred to as “</a:t>
            </a:r>
            <a:r>
              <a:rPr lang="en-US" i="1" dirty="0">
                <a:latin typeface="Arial" panose="020B0604020202020204" pitchFamily="34" charset="0"/>
                <a:cs typeface="Arial" panose="020B0604020202020204" pitchFamily="34" charset="0"/>
              </a:rPr>
              <a:t>continuous</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standby</a:t>
            </a:r>
            <a:r>
              <a:rPr lang="en-US" dirty="0">
                <a:latin typeface="Arial" panose="020B0604020202020204" pitchFamily="34" charset="0"/>
                <a:cs typeface="Arial" panose="020B0604020202020204" pitchFamily="34" charset="0"/>
              </a:rPr>
              <a:t>,” and “</a:t>
            </a:r>
            <a:r>
              <a:rPr lang="en-US" i="1" dirty="0">
                <a:latin typeface="Arial" panose="020B0604020202020204" pitchFamily="34" charset="0"/>
                <a:cs typeface="Arial" panose="020B0604020202020204" pitchFamily="34" charset="0"/>
              </a:rPr>
              <a:t>movable</a:t>
            </a:r>
            <a:r>
              <a:rPr lang="en-US" dirty="0">
                <a:latin typeface="Arial" panose="020B0604020202020204" pitchFamily="34" charset="0"/>
                <a:cs typeface="Arial" panose="020B0604020202020204" pitchFamily="34" charset="0"/>
              </a:rPr>
              <a:t>” or “</a:t>
            </a:r>
            <a:r>
              <a:rPr lang="en-US" i="1" dirty="0">
                <a:latin typeface="Arial" panose="020B0604020202020204" pitchFamily="34" charset="0"/>
                <a:cs typeface="Arial" panose="020B0604020202020204" pitchFamily="34" charset="0"/>
              </a:rPr>
              <a:t>emergency</a:t>
            </a:r>
            <a:r>
              <a:rPr lang="en-US" dirty="0">
                <a:latin typeface="Arial" panose="020B0604020202020204" pitchFamily="34" charset="0"/>
                <a:cs typeface="Arial" panose="020B0604020202020204" pitchFamily="34" charset="0"/>
              </a:rPr>
              <a:t>.” </a:t>
            </a:r>
          </a:p>
          <a:p>
            <a:pPr marL="0" indent="0">
              <a:buNone/>
            </a:pP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270B7D5-6874-4EC6-9327-DC2BA07A1314}"/>
              </a:ext>
            </a:extLst>
          </p:cNvPr>
          <p:cNvSpPr>
            <a:spLocks noGrp="1"/>
          </p:cNvSpPr>
          <p:nvPr>
            <p:ph type="sldNum" sz="quarter" idx="12"/>
          </p:nvPr>
        </p:nvSpPr>
        <p:spPr/>
        <p:txBody>
          <a:bodyPr/>
          <a:lstStyle/>
          <a:p>
            <a:fld id="{BD5AEB79-F3DA-4CAA-BA25-7EA8AB9A9E1E}" type="slidenum">
              <a:rPr lang="en-US" smtClean="0"/>
              <a:t>8</a:t>
            </a:fld>
            <a:endParaRPr lang="en-US"/>
          </a:p>
        </p:txBody>
      </p:sp>
    </p:spTree>
    <p:extLst>
      <p:ext uri="{BB962C8B-B14F-4D97-AF65-F5344CB8AC3E}">
        <p14:creationId xmlns:p14="http://schemas.microsoft.com/office/powerpoint/2010/main" val="109175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284E-FC65-4A18-BDE1-5178A9FBC591}"/>
              </a:ext>
            </a:extLst>
          </p:cNvPr>
          <p:cNvSpPr>
            <a:spLocks noGrp="1"/>
          </p:cNvSpPr>
          <p:nvPr>
            <p:ph type="title"/>
          </p:nvPr>
        </p:nvSpPr>
        <p:spPr>
          <a:xfrm>
            <a:off x="0" y="0"/>
            <a:ext cx="6347713" cy="1320800"/>
          </a:xfrm>
        </p:spPr>
        <p:txBody>
          <a:bodyPr/>
          <a:lstStyle/>
          <a:p>
            <a:r>
              <a:rPr lang="en-US" dirty="0"/>
              <a:t>Lighting Systems</a:t>
            </a:r>
          </a:p>
        </p:txBody>
      </p:sp>
      <p:sp>
        <p:nvSpPr>
          <p:cNvPr id="3" name="Content Placeholder 2">
            <a:extLst>
              <a:ext uri="{FF2B5EF4-FFF2-40B4-BE49-F238E27FC236}">
                <a16:creationId xmlns:a16="http://schemas.microsoft.com/office/drawing/2014/main" id="{33A04D14-3AE3-4241-A41F-B6B4D3371FFE}"/>
              </a:ext>
            </a:extLst>
          </p:cNvPr>
          <p:cNvSpPr>
            <a:spLocks noGrp="1"/>
          </p:cNvSpPr>
          <p:nvPr>
            <p:ph idx="1"/>
          </p:nvPr>
        </p:nvSpPr>
        <p:spPr>
          <a:xfrm>
            <a:off x="76200" y="609600"/>
            <a:ext cx="8839200" cy="3880773"/>
          </a:xfrm>
        </p:spPr>
        <p:txBody>
          <a:bodyPr>
            <a:normAutofit/>
          </a:bodyPr>
          <a:lstStyle/>
          <a:p>
            <a:r>
              <a:rPr lang="en-US" b="1" dirty="0">
                <a:latin typeface="Arial" panose="020B0604020202020204" pitchFamily="34" charset="0"/>
                <a:cs typeface="Arial" panose="020B0604020202020204" pitchFamily="34" charset="0"/>
              </a:rPr>
              <a:t>Continuous:</a:t>
            </a:r>
            <a:r>
              <a:rPr lang="en-US" dirty="0">
                <a:latin typeface="Arial" panose="020B0604020202020204" pitchFamily="34" charset="0"/>
                <a:cs typeface="Arial" panose="020B0604020202020204" pitchFamily="34" charset="0"/>
              </a:rPr>
              <a:t>  Most commonly used. Lamps are mounted on fixed luminaries and are normally lit during the hours of darkness. </a:t>
            </a:r>
          </a:p>
          <a:p>
            <a:r>
              <a:rPr lang="en-US" b="1" dirty="0">
                <a:latin typeface="Arial" panose="020B0604020202020204" pitchFamily="34" charset="0"/>
                <a:cs typeface="Arial" panose="020B0604020202020204" pitchFamily="34" charset="0"/>
              </a:rPr>
              <a:t>Standby:</a:t>
            </a:r>
            <a:r>
              <a:rPr lang="en-US" dirty="0">
                <a:latin typeface="Arial" panose="020B0604020202020204" pitchFamily="34" charset="0"/>
                <a:cs typeface="Arial" panose="020B0604020202020204" pitchFamily="34" charset="0"/>
              </a:rPr>
              <a:t>  Different from continuous lighting in that the lamps are only lit as required. </a:t>
            </a:r>
          </a:p>
          <a:p>
            <a:r>
              <a:rPr lang="en-US" b="1" dirty="0">
                <a:latin typeface="Arial" panose="020B0604020202020204" pitchFamily="34" charset="0"/>
                <a:cs typeface="Arial" panose="020B0604020202020204" pitchFamily="34" charset="0"/>
              </a:rPr>
              <a:t>Movable or emergency:</a:t>
            </a:r>
            <a:r>
              <a:rPr lang="en-US" dirty="0">
                <a:latin typeface="Arial" panose="020B0604020202020204" pitchFamily="34" charset="0"/>
                <a:cs typeface="Arial" panose="020B0604020202020204" pitchFamily="34" charset="0"/>
              </a:rPr>
              <a:t>   Portable lighting that may be used to supplement either continuous or standby lighting. </a:t>
            </a:r>
          </a:p>
          <a:p>
            <a:pPr marL="0" indent="0">
              <a:buNone/>
            </a:pPr>
            <a:r>
              <a:rPr lang="en-US" dirty="0">
                <a:latin typeface="Arial" panose="020B0604020202020204" pitchFamily="34" charset="0"/>
                <a:cs typeface="Arial" panose="020B0604020202020204" pitchFamily="34" charset="0"/>
              </a:rPr>
              <a:t>Light sources may be incandescent, gaseous discharge, or quartz lamps. The common lightbulb emits incandescent light. </a:t>
            </a:r>
          </a:p>
        </p:txBody>
      </p:sp>
      <p:sp>
        <p:nvSpPr>
          <p:cNvPr id="4" name="Slide Number Placeholder 3">
            <a:extLst>
              <a:ext uri="{FF2B5EF4-FFF2-40B4-BE49-F238E27FC236}">
                <a16:creationId xmlns:a16="http://schemas.microsoft.com/office/drawing/2014/main" id="{0F90C0FE-F869-4964-B104-5CD8324EB610}"/>
              </a:ext>
            </a:extLst>
          </p:cNvPr>
          <p:cNvSpPr>
            <a:spLocks noGrp="1"/>
          </p:cNvSpPr>
          <p:nvPr>
            <p:ph type="sldNum" sz="quarter" idx="12"/>
          </p:nvPr>
        </p:nvSpPr>
        <p:spPr/>
        <p:txBody>
          <a:bodyPr/>
          <a:lstStyle/>
          <a:p>
            <a:fld id="{BD5AEB79-F3DA-4CAA-BA25-7EA8AB9A9E1E}" type="slidenum">
              <a:rPr lang="en-US" smtClean="0"/>
              <a:t>9</a:t>
            </a:fld>
            <a:endParaRPr lang="en-US"/>
          </a:p>
        </p:txBody>
      </p:sp>
    </p:spTree>
    <p:extLst>
      <p:ext uri="{BB962C8B-B14F-4D97-AF65-F5344CB8AC3E}">
        <p14:creationId xmlns:p14="http://schemas.microsoft.com/office/powerpoint/2010/main" val="41871093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1317</TotalTime>
  <Words>3063</Words>
  <Application>Microsoft Office PowerPoint</Application>
  <PresentationFormat>On-screen Show (4:3)</PresentationFormat>
  <Paragraphs>338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Trebuchet MS</vt:lpstr>
      <vt:lpstr>Wingdings 3</vt:lpstr>
      <vt:lpstr>Facet</vt:lpstr>
      <vt:lpstr>PowerPoint Presentation</vt:lpstr>
      <vt:lpstr>Purpose</vt:lpstr>
      <vt:lpstr>Risks</vt:lpstr>
      <vt:lpstr>Security Planning Steps</vt:lpstr>
      <vt:lpstr>Security Planning Steps</vt:lpstr>
      <vt:lpstr>Security Planning Steps</vt:lpstr>
      <vt:lpstr>Security-In-Depth</vt:lpstr>
      <vt:lpstr>Security Lighting</vt:lpstr>
      <vt:lpstr>Lighting Systems</vt:lpstr>
      <vt:lpstr>Types of Lighting</vt:lpstr>
      <vt:lpstr>Lighting Application Considerations</vt:lpstr>
      <vt:lpstr>Security Glazing</vt:lpstr>
      <vt:lpstr>Safety/Fire Glazing</vt:lpstr>
      <vt:lpstr>Security Glazing</vt:lpstr>
      <vt:lpstr>Intrusion Detection</vt:lpstr>
      <vt:lpstr>Detectors and Sensors</vt:lpstr>
      <vt:lpstr>System Controls</vt:lpstr>
      <vt:lpstr>System Monitoring</vt:lpstr>
      <vt:lpstr>Card Access</vt:lpstr>
      <vt:lpstr>Card Access</vt:lpstr>
      <vt:lpstr>Card Access</vt:lpstr>
      <vt:lpstr>Card Access</vt:lpstr>
      <vt:lpstr>Smart Access Control</vt:lpstr>
      <vt:lpstr>Locking Hardware</vt:lpstr>
      <vt:lpstr>Network Video</vt:lpstr>
      <vt:lpstr>Network Video Components</vt:lpstr>
      <vt:lpstr>Network Video Components</vt:lpstr>
      <vt:lpstr>Safes and Vaults</vt:lpstr>
      <vt:lpstr>Safes and Vaults</vt:lpstr>
      <vt:lpstr>Safes and Vaults</vt:lpstr>
      <vt:lpstr>Fencing</vt:lpstr>
      <vt:lpstr>Fencing Rules</vt:lpstr>
      <vt:lpstr>Fencing</vt:lpstr>
      <vt:lpstr>Underwriters Laboratories (UL)</vt:lpstr>
      <vt:lpstr>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Joy,Sumy</dc:creator>
  <cp:lastModifiedBy>Dilip Rao</cp:lastModifiedBy>
  <cp:revision>120</cp:revision>
  <dcterms:created xsi:type="dcterms:W3CDTF">2015-01-28T20:48:59Z</dcterms:created>
  <dcterms:modified xsi:type="dcterms:W3CDTF">2023-03-13T14:57:09Z</dcterms:modified>
</cp:coreProperties>
</file>