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07" r:id="rId2"/>
    <p:sldId id="335" r:id="rId3"/>
    <p:sldId id="370" r:id="rId4"/>
    <p:sldId id="371" r:id="rId5"/>
    <p:sldId id="372" r:id="rId6"/>
    <p:sldId id="374" r:id="rId7"/>
    <p:sldId id="375" r:id="rId8"/>
    <p:sldId id="377" r:id="rId9"/>
    <p:sldId id="378" r:id="rId10"/>
    <p:sldId id="382" r:id="rId11"/>
    <p:sldId id="383" r:id="rId12"/>
    <p:sldId id="384" r:id="rId13"/>
    <p:sldId id="385" r:id="rId14"/>
    <p:sldId id="387" r:id="rId15"/>
    <p:sldId id="388" r:id="rId16"/>
    <p:sldId id="389" r:id="rId17"/>
    <p:sldId id="390" r:id="rId18"/>
    <p:sldId id="39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65628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708890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1247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8994736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5060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9795674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882661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2153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8731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6525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7285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3323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45648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01546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4256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70250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617934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791200"/>
            <a:ext cx="6400800" cy="1752600"/>
          </a:xfrm>
        </p:spPr>
        <p:txBody>
          <a:bodyPr>
            <a:normAutofit/>
          </a:bodyPr>
          <a:lstStyle/>
          <a:p>
            <a:r>
              <a:rPr lang="en-US" sz="2800" b="1" dirty="0">
                <a:solidFill>
                  <a:srgbClr val="00B050"/>
                </a:solidFill>
              </a:rPr>
              <a:t>Chapter </a:t>
            </a:r>
            <a:r>
              <a:rPr lang="en-US" sz="2800" b="1" dirty="0" smtClean="0">
                <a:solidFill>
                  <a:srgbClr val="00B050"/>
                </a:solidFill>
              </a:rPr>
              <a:t>38 – IFPO - CPO</a:t>
            </a:r>
            <a:endParaRPr lang="en-US" sz="2800" b="1" dirty="0">
              <a:solidFill>
                <a:srgbClr val="00B050"/>
              </a:solidFill>
            </a:endParaRPr>
          </a:p>
          <a:p>
            <a:r>
              <a:rPr lang="en-US" sz="2800" dirty="0"/>
              <a:t>Alarm System Fundamentals</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C24E-BE2A-44CB-AA9B-53E6A047BA08}"/>
              </a:ext>
            </a:extLst>
          </p:cNvPr>
          <p:cNvSpPr>
            <a:spLocks noGrp="1"/>
          </p:cNvSpPr>
          <p:nvPr>
            <p:ph type="title"/>
          </p:nvPr>
        </p:nvSpPr>
        <p:spPr>
          <a:xfrm>
            <a:off x="0" y="0"/>
            <a:ext cx="6347713" cy="1320800"/>
          </a:xfrm>
        </p:spPr>
        <p:txBody>
          <a:bodyPr/>
          <a:lstStyle/>
          <a:p>
            <a:r>
              <a:rPr lang="en-US" dirty="0"/>
              <a:t>Duress Alarms</a:t>
            </a:r>
          </a:p>
        </p:txBody>
      </p:sp>
      <p:sp>
        <p:nvSpPr>
          <p:cNvPr id="3" name="Content Placeholder 2">
            <a:extLst>
              <a:ext uri="{FF2B5EF4-FFF2-40B4-BE49-F238E27FC236}">
                <a16:creationId xmlns:a16="http://schemas.microsoft.com/office/drawing/2014/main" id="{1655A57F-487C-49CA-847E-CA36ACC4C86D}"/>
              </a:ext>
            </a:extLst>
          </p:cNvPr>
          <p:cNvSpPr>
            <a:spLocks noGrp="1"/>
          </p:cNvSpPr>
          <p:nvPr>
            <p:ph idx="1"/>
          </p:nvPr>
        </p:nvSpPr>
        <p:spPr>
          <a:xfrm>
            <a:off x="152400" y="685800"/>
            <a:ext cx="8839200" cy="5121275"/>
          </a:xfrm>
        </p:spPr>
        <p:txBody>
          <a:bodyPr>
            <a:normAutofit/>
          </a:bodyPr>
          <a:lstStyle/>
          <a:p>
            <a:r>
              <a:rPr lang="en-US" dirty="0">
                <a:latin typeface="Arial" panose="020B0604020202020204" pitchFamily="34" charset="0"/>
                <a:cs typeface="Arial" panose="020B0604020202020204" pitchFamily="34" charset="0"/>
              </a:rPr>
              <a:t>Duress alarms (sometimes called “panic buttons”) are frequently encountered in many business settings. They are often concealed under a desk or countertop.</a:t>
            </a:r>
          </a:p>
          <a:p>
            <a:pPr lvl="1"/>
            <a:r>
              <a:rPr lang="en-US" sz="1800" b="1" dirty="0">
                <a:latin typeface="Arial" panose="020B0604020202020204" pitchFamily="34" charset="0"/>
                <a:cs typeface="Arial" panose="020B0604020202020204" pitchFamily="34" charset="0"/>
              </a:rPr>
              <a:t>Fixed duress devices</a:t>
            </a:r>
            <a:r>
              <a:rPr lang="en-US" sz="1800" dirty="0">
                <a:latin typeface="Arial" panose="020B0604020202020204" pitchFamily="34" charset="0"/>
                <a:cs typeface="Arial" panose="020B0604020202020204" pitchFamily="34" charset="0"/>
              </a:rPr>
              <a:t> are mechanical switches permanently mounted in an inconspicuous location.</a:t>
            </a:r>
          </a:p>
          <a:p>
            <a:pPr lvl="1"/>
            <a:r>
              <a:rPr lang="en-US" sz="1800" b="1" dirty="0">
                <a:latin typeface="Arial" panose="020B0604020202020204" pitchFamily="34" charset="0"/>
                <a:cs typeface="Arial" panose="020B0604020202020204" pitchFamily="34" charset="0"/>
              </a:rPr>
              <a:t>Portable duress devices</a:t>
            </a:r>
            <a:r>
              <a:rPr lang="en-US" sz="1800" dirty="0">
                <a:latin typeface="Arial" panose="020B0604020202020204" pitchFamily="34" charset="0"/>
                <a:cs typeface="Arial" panose="020B0604020202020204" pitchFamily="34" charset="0"/>
              </a:rPr>
              <a:t> are wireless units consisting of a transmitter and a receiver. The transmitter is portable and small enough to be conveniently carried by a person. </a:t>
            </a:r>
          </a:p>
          <a:p>
            <a:pPr lvl="1"/>
            <a:endParaRPr lang="en-US" sz="1800"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A9AD9136-1985-4752-A6D8-E44CC6FAE3DF}"/>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31283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8F2F-AE46-4011-9D13-99C761548691}"/>
              </a:ext>
            </a:extLst>
          </p:cNvPr>
          <p:cNvSpPr>
            <a:spLocks noGrp="1"/>
          </p:cNvSpPr>
          <p:nvPr>
            <p:ph type="title"/>
          </p:nvPr>
        </p:nvSpPr>
        <p:spPr>
          <a:xfrm>
            <a:off x="0" y="0"/>
            <a:ext cx="6347713" cy="1320800"/>
          </a:xfrm>
        </p:spPr>
        <p:txBody>
          <a:bodyPr/>
          <a:lstStyle/>
          <a:p>
            <a:r>
              <a:rPr lang="en-US" dirty="0"/>
              <a:t>Nuisance Alarms</a:t>
            </a:r>
          </a:p>
        </p:txBody>
      </p:sp>
      <p:sp>
        <p:nvSpPr>
          <p:cNvPr id="3" name="Content Placeholder 2">
            <a:extLst>
              <a:ext uri="{FF2B5EF4-FFF2-40B4-BE49-F238E27FC236}">
                <a16:creationId xmlns:a16="http://schemas.microsoft.com/office/drawing/2014/main" id="{4A8851A7-45DB-474B-92A4-AF7E532EDC3D}"/>
              </a:ext>
            </a:extLst>
          </p:cNvPr>
          <p:cNvSpPr>
            <a:spLocks noGrp="1"/>
          </p:cNvSpPr>
          <p:nvPr>
            <p:ph idx="1"/>
          </p:nvPr>
        </p:nvSpPr>
        <p:spPr>
          <a:xfrm>
            <a:off x="76200" y="746125"/>
            <a:ext cx="8915400" cy="5121275"/>
          </a:xfrm>
        </p:spPr>
        <p:txBody>
          <a:bodyPr>
            <a:normAutofit/>
          </a:bodyPr>
          <a:lstStyle/>
          <a:p>
            <a:r>
              <a:rPr lang="en-US" dirty="0">
                <a:latin typeface="Arial" panose="020B0604020202020204" pitchFamily="34" charset="0"/>
                <a:cs typeface="Arial" panose="020B0604020202020204" pitchFamily="34" charset="0"/>
              </a:rPr>
              <a:t>The vast majority of alarms are nuisance or “false” alarms.</a:t>
            </a:r>
          </a:p>
          <a:p>
            <a:r>
              <a:rPr lang="en-US" dirty="0">
                <a:latin typeface="Arial" panose="020B0604020202020204" pitchFamily="34" charset="0"/>
                <a:cs typeface="Arial" panose="020B0604020202020204" pitchFamily="34" charset="0"/>
              </a:rPr>
              <a:t>Most faulty alarms are generated by the following:</a:t>
            </a:r>
          </a:p>
          <a:p>
            <a:pPr marL="1314450" lvl="2" indent="-514350">
              <a:buFont typeface="+mj-lt"/>
              <a:buAutoNum type="arabicPeriod"/>
            </a:pPr>
            <a:r>
              <a:rPr lang="en-US" sz="1800" dirty="0">
                <a:latin typeface="Arial" panose="020B0604020202020204" pitchFamily="34" charset="0"/>
                <a:cs typeface="Arial" panose="020B0604020202020204" pitchFamily="34" charset="0"/>
              </a:rPr>
              <a:t>User error </a:t>
            </a:r>
          </a:p>
          <a:p>
            <a:pPr marL="1314450" lvl="2" indent="-514350">
              <a:buFont typeface="+mj-lt"/>
              <a:buAutoNum type="arabicPeriod"/>
            </a:pPr>
            <a:r>
              <a:rPr lang="en-US" sz="1800" dirty="0">
                <a:latin typeface="Arial" panose="020B0604020202020204" pitchFamily="34" charset="0"/>
                <a:cs typeface="Arial" panose="020B0604020202020204" pitchFamily="34" charset="0"/>
              </a:rPr>
              <a:t>Poor installation </a:t>
            </a:r>
          </a:p>
          <a:p>
            <a:pPr marL="1314450" lvl="2" indent="-514350">
              <a:buFont typeface="+mj-lt"/>
              <a:buAutoNum type="arabicPeriod"/>
            </a:pPr>
            <a:r>
              <a:rPr lang="en-US" sz="1800" dirty="0">
                <a:latin typeface="Arial" panose="020B0604020202020204" pitchFamily="34" charset="0"/>
                <a:cs typeface="Arial" panose="020B0604020202020204" pitchFamily="34" charset="0"/>
              </a:rPr>
              <a:t> Alarm monitoring </a:t>
            </a:r>
          </a:p>
          <a:p>
            <a:pPr marL="1314450" lvl="2" indent="-514350">
              <a:buFont typeface="+mj-lt"/>
              <a:buAutoNum type="arabicPeriod"/>
            </a:pPr>
            <a:r>
              <a:rPr lang="en-US" sz="1800" dirty="0">
                <a:latin typeface="Arial" panose="020B0604020202020204" pitchFamily="34" charset="0"/>
                <a:cs typeface="Arial" panose="020B0604020202020204" pitchFamily="34" charset="0"/>
              </a:rPr>
              <a:t>Substandard materials </a:t>
            </a:r>
          </a:p>
          <a:p>
            <a:pPr marL="1314450" lvl="2" indent="-514350">
              <a:buFont typeface="+mj-lt"/>
              <a:buAutoNum type="arabicPeriod"/>
            </a:pPr>
            <a:r>
              <a:rPr lang="en-US" sz="1800" dirty="0">
                <a:latin typeface="Arial" panose="020B0604020202020204" pitchFamily="34" charset="0"/>
                <a:cs typeface="Arial" panose="020B0604020202020204" pitchFamily="34" charset="0"/>
              </a:rPr>
              <a:t>Employee indifference </a:t>
            </a:r>
          </a:p>
          <a:p>
            <a:pPr marL="1314450" lvl="2" indent="-514350">
              <a:buFont typeface="+mj-lt"/>
              <a:buAutoNum type="arabicPeriod"/>
            </a:pPr>
            <a:r>
              <a:rPr lang="en-US" sz="1800" dirty="0">
                <a:latin typeface="Arial" panose="020B0604020202020204" pitchFamily="34" charset="0"/>
                <a:cs typeface="Arial" panose="020B0604020202020204" pitchFamily="34" charset="0"/>
              </a:rPr>
              <a:t>Inadequate training and system information</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8CBFE9D-DA1F-46D7-9A48-3956103AB0E3}"/>
              </a:ext>
            </a:extLst>
          </p:cNvPr>
          <p:cNvSpPr>
            <a:spLocks noGrp="1"/>
          </p:cNvSpPr>
          <p:nvPr>
            <p:ph type="sldNum" sz="quarter" idx="12"/>
          </p:nvPr>
        </p:nvSpPr>
        <p:spPr/>
        <p:txBody>
          <a:bodyPr/>
          <a:lstStyle/>
          <a:p>
            <a:fld id="{BD5AEB79-F3DA-4CAA-BA25-7EA8AB9A9E1E}" type="slidenum">
              <a:rPr lang="en-US" smtClean="0"/>
              <a:t>11</a:t>
            </a:fld>
            <a:endParaRPr lang="en-US"/>
          </a:p>
        </p:txBody>
      </p:sp>
    </p:spTree>
    <p:extLst>
      <p:ext uri="{BB962C8B-B14F-4D97-AF65-F5344CB8AC3E}">
        <p14:creationId xmlns:p14="http://schemas.microsoft.com/office/powerpoint/2010/main" val="171084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C91-B2F7-4D24-B5CA-6A61D3B25EDF}"/>
              </a:ext>
            </a:extLst>
          </p:cNvPr>
          <p:cNvSpPr>
            <a:spLocks noGrp="1"/>
          </p:cNvSpPr>
          <p:nvPr>
            <p:ph type="title"/>
          </p:nvPr>
        </p:nvSpPr>
        <p:spPr>
          <a:xfrm>
            <a:off x="0" y="0"/>
            <a:ext cx="6347713" cy="1320800"/>
          </a:xfrm>
        </p:spPr>
        <p:txBody>
          <a:bodyPr/>
          <a:lstStyle/>
          <a:p>
            <a:r>
              <a:rPr lang="en-US" dirty="0"/>
              <a:t>Alarm Response</a:t>
            </a:r>
          </a:p>
        </p:txBody>
      </p:sp>
      <p:sp>
        <p:nvSpPr>
          <p:cNvPr id="3" name="Content Placeholder 2">
            <a:extLst>
              <a:ext uri="{FF2B5EF4-FFF2-40B4-BE49-F238E27FC236}">
                <a16:creationId xmlns:a16="http://schemas.microsoft.com/office/drawing/2014/main" id="{6500B02F-A831-43AB-996C-4C39430BE0E1}"/>
              </a:ext>
            </a:extLst>
          </p:cNvPr>
          <p:cNvSpPr>
            <a:spLocks noGrp="1"/>
          </p:cNvSpPr>
          <p:nvPr>
            <p:ph idx="1"/>
          </p:nvPr>
        </p:nvSpPr>
        <p:spPr>
          <a:xfrm>
            <a:off x="152400" y="762000"/>
            <a:ext cx="8763000" cy="3880773"/>
          </a:xfrm>
        </p:spPr>
        <p:txBody>
          <a:bodyPr>
            <a:normAutofit/>
          </a:bodyPr>
          <a:lstStyle/>
          <a:p>
            <a:r>
              <a:rPr lang="en-US" dirty="0">
                <a:latin typeface="Arial" panose="020B0604020202020204" pitchFamily="34" charset="0"/>
                <a:cs typeface="Arial" panose="020B0604020202020204" pitchFamily="34" charset="0"/>
              </a:rPr>
              <a:t>One of the major problems with nuisance alarms is that they invariably reinforce a mindset that every alarm is a nuisance alarm. For both public law enforcement and private security, this leads to complacent attitudes and poor officer safety procedures. </a:t>
            </a:r>
          </a:p>
          <a:p>
            <a:r>
              <a:rPr lang="en-US" dirty="0">
                <a:latin typeface="Arial" panose="020B0604020202020204" pitchFamily="34" charset="0"/>
                <a:cs typeface="Arial" panose="020B0604020202020204" pitchFamily="34" charset="0"/>
              </a:rPr>
              <a:t>The simple movement of balloons, plants, or a sign from the building’s air conditioning or heating system can activate a motion detector. Then again, it could be something much more dangerous. </a:t>
            </a:r>
          </a:p>
        </p:txBody>
      </p:sp>
      <p:sp>
        <p:nvSpPr>
          <p:cNvPr id="4" name="Slide Number Placeholder 3">
            <a:extLst>
              <a:ext uri="{FF2B5EF4-FFF2-40B4-BE49-F238E27FC236}">
                <a16:creationId xmlns:a16="http://schemas.microsoft.com/office/drawing/2014/main" id="{ECECC6ED-B999-4CEB-9141-5C013F7A7830}"/>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332715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B151-6D1E-45E7-A27A-D6B604AA8D40}"/>
              </a:ext>
            </a:extLst>
          </p:cNvPr>
          <p:cNvSpPr>
            <a:spLocks noGrp="1"/>
          </p:cNvSpPr>
          <p:nvPr>
            <p:ph type="title"/>
          </p:nvPr>
        </p:nvSpPr>
        <p:spPr>
          <a:xfrm>
            <a:off x="0" y="0"/>
            <a:ext cx="6347713" cy="1320800"/>
          </a:xfrm>
        </p:spPr>
        <p:txBody>
          <a:bodyPr/>
          <a:lstStyle/>
          <a:p>
            <a:r>
              <a:rPr lang="en-US" dirty="0"/>
              <a:t>Alarm Response</a:t>
            </a:r>
          </a:p>
        </p:txBody>
      </p:sp>
      <p:sp>
        <p:nvSpPr>
          <p:cNvPr id="3" name="Content Placeholder 2">
            <a:extLst>
              <a:ext uri="{FF2B5EF4-FFF2-40B4-BE49-F238E27FC236}">
                <a16:creationId xmlns:a16="http://schemas.microsoft.com/office/drawing/2014/main" id="{4D12FD14-2D92-4F19-B8D1-95E098B9EB0A}"/>
              </a:ext>
            </a:extLst>
          </p:cNvPr>
          <p:cNvSpPr>
            <a:spLocks noGrp="1"/>
          </p:cNvSpPr>
          <p:nvPr>
            <p:ph idx="1"/>
          </p:nvPr>
        </p:nvSpPr>
        <p:spPr>
          <a:xfrm>
            <a:off x="152400" y="762000"/>
            <a:ext cx="8763000" cy="5121275"/>
          </a:xfrm>
        </p:spPr>
        <p:txBody>
          <a:bodyPr>
            <a:normAutofit/>
          </a:bodyPr>
          <a:lstStyle/>
          <a:p>
            <a:r>
              <a:rPr lang="en-US" dirty="0">
                <a:latin typeface="Arial" panose="020B0604020202020204" pitchFamily="34" charset="0"/>
                <a:cs typeface="Arial" panose="020B0604020202020204" pitchFamily="34" charset="0"/>
              </a:rPr>
              <a:t>The following alarm response tactics are recommended:</a:t>
            </a:r>
          </a:p>
          <a:p>
            <a:pPr lvl="1"/>
            <a:r>
              <a:rPr lang="en-US" sz="1800" dirty="0">
                <a:latin typeface="Arial" panose="020B0604020202020204" pitchFamily="34" charset="0"/>
                <a:cs typeface="Arial" panose="020B0604020202020204" pitchFamily="34" charset="0"/>
              </a:rPr>
              <a:t> Never assume an alarm event is “nothing.” Assume you are responding to an intrusion until proven otherwise. </a:t>
            </a:r>
          </a:p>
          <a:p>
            <a:pPr lvl="1"/>
            <a:r>
              <a:rPr lang="en-US" sz="1800" dirty="0">
                <a:latin typeface="Arial" panose="020B0604020202020204" pitchFamily="34" charset="0"/>
                <a:cs typeface="Arial" panose="020B0604020202020204" pitchFamily="34" charset="0"/>
              </a:rPr>
              <a:t> Maintain radio contact with fellow officers and your security control center. </a:t>
            </a:r>
          </a:p>
          <a:p>
            <a:pPr lvl="1"/>
            <a:r>
              <a:rPr lang="en-US" sz="1800" dirty="0">
                <a:latin typeface="Arial" panose="020B0604020202020204" pitchFamily="34" charset="0"/>
                <a:cs typeface="Arial" panose="020B0604020202020204" pitchFamily="34" charset="0"/>
              </a:rPr>
              <a:t>Maintain sound discipline. Keep radio volume low. Secure noisy keys and other equipment.</a:t>
            </a:r>
          </a:p>
          <a:p>
            <a:pPr lvl="1"/>
            <a:r>
              <a:rPr lang="en-US" sz="1800" dirty="0">
                <a:latin typeface="Arial" panose="020B0604020202020204" pitchFamily="34" charset="0"/>
                <a:cs typeface="Arial" panose="020B0604020202020204" pitchFamily="34" charset="0"/>
              </a:rPr>
              <a:t> If upon arrival to the scene, you detect broken glass or other indications of an intrusion, do NOT proceed into the building. Call the police and assume a position from where you can be a “good witness.” </a:t>
            </a:r>
          </a:p>
        </p:txBody>
      </p:sp>
      <p:sp>
        <p:nvSpPr>
          <p:cNvPr id="4" name="Slide Number Placeholder 3">
            <a:extLst>
              <a:ext uri="{FF2B5EF4-FFF2-40B4-BE49-F238E27FC236}">
                <a16:creationId xmlns:a16="http://schemas.microsoft.com/office/drawing/2014/main" id="{F73F569A-10D2-450D-B6FC-EA2A3CAABB42}"/>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Content Placeholder 2">
            <a:extLst>
              <a:ext uri="{FF2B5EF4-FFF2-40B4-BE49-F238E27FC236}">
                <a16:creationId xmlns:a16="http://schemas.microsoft.com/office/drawing/2014/main" id="{BADCAAEC-4E7C-4C80-93BC-63E2CD936AF2}"/>
              </a:ext>
            </a:extLst>
          </p:cNvPr>
          <p:cNvSpPr txBox="1">
            <a:spLocks/>
          </p:cNvSpPr>
          <p:nvPr/>
        </p:nvSpPr>
        <p:spPr>
          <a:xfrm>
            <a:off x="609598" y="3810000"/>
            <a:ext cx="830580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Evaluate all alarm information. Has there been just one alarm? Is there a series of alarms which might indicate someone is actually moving around the interior of the building? The professional evaluation of all alarms can assist you in determining where the intruder is. Relay this information to responding police units. </a:t>
            </a:r>
          </a:p>
          <a:p>
            <a:r>
              <a:rPr lang="en-US" dirty="0" smtClean="0">
                <a:latin typeface="Arial" panose="020B0604020202020204" pitchFamily="34" charset="0"/>
                <a:cs typeface="Arial" panose="020B0604020202020204" pitchFamily="34" charset="0"/>
              </a:rPr>
              <a:t>Know your company’s policy for alarm response. Use common sense and avoid complacency that can lead to tragic consequences.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13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0D24-A031-453E-8553-0C17DFBE6BAA}"/>
              </a:ext>
            </a:extLst>
          </p:cNvPr>
          <p:cNvSpPr>
            <a:spLocks noGrp="1"/>
          </p:cNvSpPr>
          <p:nvPr>
            <p:ph type="title"/>
          </p:nvPr>
        </p:nvSpPr>
        <p:spPr>
          <a:xfrm>
            <a:off x="0" y="0"/>
            <a:ext cx="6347713" cy="1320800"/>
          </a:xfrm>
        </p:spPr>
        <p:txBody>
          <a:bodyPr/>
          <a:lstStyle/>
          <a:p>
            <a:r>
              <a:rPr lang="en-US" dirty="0"/>
              <a:t>Alarm Response</a:t>
            </a:r>
          </a:p>
        </p:txBody>
      </p:sp>
      <p:sp>
        <p:nvSpPr>
          <p:cNvPr id="3" name="Content Placeholder 2">
            <a:extLst>
              <a:ext uri="{FF2B5EF4-FFF2-40B4-BE49-F238E27FC236}">
                <a16:creationId xmlns:a16="http://schemas.microsoft.com/office/drawing/2014/main" id="{32FFBCCF-B397-4F17-9E69-E9D21F39B8B4}"/>
              </a:ext>
            </a:extLst>
          </p:cNvPr>
          <p:cNvSpPr>
            <a:spLocks noGrp="1"/>
          </p:cNvSpPr>
          <p:nvPr>
            <p:ph idx="1"/>
          </p:nvPr>
        </p:nvSpPr>
        <p:spPr>
          <a:xfrm>
            <a:off x="228600" y="762000"/>
            <a:ext cx="8686800" cy="3880773"/>
          </a:xfrm>
        </p:spPr>
        <p:txBody>
          <a:bodyPr>
            <a:normAutofit/>
          </a:bodyPr>
          <a:lstStyle/>
          <a:p>
            <a:r>
              <a:rPr lang="en-US" dirty="0">
                <a:latin typeface="Arial" panose="020B0604020202020204" pitchFamily="34" charset="0"/>
                <a:cs typeface="Arial" panose="020B0604020202020204" pitchFamily="34" charset="0"/>
              </a:rPr>
              <a:t>Know of or how to locate appropriate phone numbers and passwords for your monitoring station. </a:t>
            </a:r>
          </a:p>
          <a:p>
            <a:r>
              <a:rPr lang="en-US" dirty="0">
                <a:latin typeface="Arial" panose="020B0604020202020204" pitchFamily="34" charset="0"/>
                <a:cs typeface="Arial" panose="020B0604020202020204" pitchFamily="34" charset="0"/>
              </a:rPr>
              <a:t>Keep emergency call lists, updated with appropriate call-out lists, as well as local authorities. </a:t>
            </a:r>
          </a:p>
          <a:p>
            <a:r>
              <a:rPr lang="en-US" dirty="0">
                <a:latin typeface="Arial" panose="020B0604020202020204" pitchFamily="34" charset="0"/>
                <a:cs typeface="Arial" panose="020B0604020202020204" pitchFamily="34" charset="0"/>
              </a:rPr>
              <a:t>Any alarm system is only as good as the people who operate, monitor, and respond to it. Protection officers must be properly trained to respond to alarms. They must understand how their system works and the need to treat every alarm seriously.</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540C956-DC57-4360-94EE-ED7F660DE784}"/>
              </a:ext>
            </a:extLst>
          </p:cNvPr>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27830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214F-6F8A-4A9E-9F09-3DD6CE9D48D2}"/>
              </a:ext>
            </a:extLst>
          </p:cNvPr>
          <p:cNvSpPr>
            <a:spLocks noGrp="1"/>
          </p:cNvSpPr>
          <p:nvPr>
            <p:ph type="title"/>
          </p:nvPr>
        </p:nvSpPr>
        <p:spPr>
          <a:xfrm>
            <a:off x="0" y="0"/>
            <a:ext cx="6347713" cy="1320800"/>
          </a:xfrm>
        </p:spPr>
        <p:txBody>
          <a:bodyPr/>
          <a:lstStyle/>
          <a:p>
            <a:r>
              <a:rPr lang="en-US" dirty="0"/>
              <a:t>Fire Alarm Systems</a:t>
            </a:r>
          </a:p>
        </p:txBody>
      </p:sp>
      <p:sp>
        <p:nvSpPr>
          <p:cNvPr id="3" name="Content Placeholder 2">
            <a:extLst>
              <a:ext uri="{FF2B5EF4-FFF2-40B4-BE49-F238E27FC236}">
                <a16:creationId xmlns:a16="http://schemas.microsoft.com/office/drawing/2014/main" id="{9A915F35-5640-46B8-A151-69661F5615A3}"/>
              </a:ext>
            </a:extLst>
          </p:cNvPr>
          <p:cNvSpPr>
            <a:spLocks noGrp="1"/>
          </p:cNvSpPr>
          <p:nvPr>
            <p:ph idx="1"/>
          </p:nvPr>
        </p:nvSpPr>
        <p:spPr>
          <a:xfrm>
            <a:off x="228600" y="838200"/>
            <a:ext cx="8763000" cy="3880773"/>
          </a:xfrm>
        </p:spPr>
        <p:txBody>
          <a:bodyPr>
            <a:normAutofit/>
          </a:bodyPr>
          <a:lstStyle/>
          <a:p>
            <a:r>
              <a:rPr lang="en-US" dirty="0">
                <a:latin typeface="Arial" panose="020B0604020202020204" pitchFamily="34" charset="0"/>
                <a:cs typeface="Arial" panose="020B0604020202020204" pitchFamily="34" charset="0"/>
              </a:rPr>
              <a:t>Of all the alarm systems, it is most critical for security </a:t>
            </a:r>
            <a:r>
              <a:rPr lang="en-US" dirty="0" smtClean="0">
                <a:latin typeface="Arial" panose="020B0604020202020204" pitchFamily="34" charset="0"/>
                <a:cs typeface="Arial" panose="020B0604020202020204" pitchFamily="34" charset="0"/>
              </a:rPr>
              <a:t>officers </a:t>
            </a:r>
            <a:r>
              <a:rPr lang="en-US" dirty="0">
                <a:latin typeface="Arial" panose="020B0604020202020204" pitchFamily="34" charset="0"/>
                <a:cs typeface="Arial" panose="020B0604020202020204" pitchFamily="34" charset="0"/>
              </a:rPr>
              <a:t>to understand the basic operation and interaction of fire alarm systems. </a:t>
            </a:r>
          </a:p>
          <a:p>
            <a:r>
              <a:rPr lang="en-US" dirty="0">
                <a:latin typeface="Arial" panose="020B0604020202020204" pitchFamily="34" charset="0"/>
                <a:cs typeface="Arial" panose="020B0604020202020204" pitchFamily="34" charset="0"/>
              </a:rPr>
              <a:t>It is critical to have a thorough working knowledge of the operation of the system and the security officer’s role in its successful use. </a:t>
            </a:r>
          </a:p>
          <a:p>
            <a:r>
              <a:rPr lang="en-US" dirty="0">
                <a:latin typeface="Arial" panose="020B0604020202020204" pitchFamily="34" charset="0"/>
                <a:cs typeface="Arial" panose="020B0604020202020204" pitchFamily="34" charset="0"/>
              </a:rPr>
              <a:t>Like intrusion alarm systems, fire alarms can be connected with a number of devices on a zone. This type of system is known as a multiplex or addressable system. </a:t>
            </a:r>
          </a:p>
        </p:txBody>
      </p:sp>
      <p:sp>
        <p:nvSpPr>
          <p:cNvPr id="4" name="Slide Number Placeholder 3">
            <a:extLst>
              <a:ext uri="{FF2B5EF4-FFF2-40B4-BE49-F238E27FC236}">
                <a16:creationId xmlns:a16="http://schemas.microsoft.com/office/drawing/2014/main" id="{DEA0F002-B0B4-4E9F-8015-020DFFB4F2B8}"/>
              </a:ext>
            </a:extLst>
          </p:cNvPr>
          <p:cNvSpPr>
            <a:spLocks noGrp="1"/>
          </p:cNvSpPr>
          <p:nvPr>
            <p:ph type="sldNum" sz="quarter" idx="12"/>
          </p:nvPr>
        </p:nvSpPr>
        <p:spPr/>
        <p:txBody>
          <a:bodyPr/>
          <a:lstStyle/>
          <a:p>
            <a:fld id="{BD5AEB79-F3DA-4CAA-BA25-7EA8AB9A9E1E}" type="slidenum">
              <a:rPr lang="en-US" smtClean="0"/>
              <a:t>15</a:t>
            </a:fld>
            <a:endParaRPr lang="en-US"/>
          </a:p>
        </p:txBody>
      </p:sp>
    </p:spTree>
    <p:extLst>
      <p:ext uri="{BB962C8B-B14F-4D97-AF65-F5344CB8AC3E}">
        <p14:creationId xmlns:p14="http://schemas.microsoft.com/office/powerpoint/2010/main" val="163967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9191-E149-40F8-A9D1-9DE4FA7A97AA}"/>
              </a:ext>
            </a:extLst>
          </p:cNvPr>
          <p:cNvSpPr>
            <a:spLocks noGrp="1"/>
          </p:cNvSpPr>
          <p:nvPr>
            <p:ph type="title"/>
          </p:nvPr>
        </p:nvSpPr>
        <p:spPr>
          <a:xfrm>
            <a:off x="0" y="0"/>
            <a:ext cx="6347713" cy="1320800"/>
          </a:xfrm>
        </p:spPr>
        <p:txBody>
          <a:bodyPr/>
          <a:lstStyle/>
          <a:p>
            <a:r>
              <a:rPr lang="en-US" dirty="0"/>
              <a:t>Fire Alarm Sensors</a:t>
            </a:r>
          </a:p>
        </p:txBody>
      </p:sp>
      <p:sp>
        <p:nvSpPr>
          <p:cNvPr id="3" name="Content Placeholder 2">
            <a:extLst>
              <a:ext uri="{FF2B5EF4-FFF2-40B4-BE49-F238E27FC236}">
                <a16:creationId xmlns:a16="http://schemas.microsoft.com/office/drawing/2014/main" id="{7E92F924-F9A1-464F-BDD6-68CAC3DCE03B}"/>
              </a:ext>
            </a:extLst>
          </p:cNvPr>
          <p:cNvSpPr>
            <a:spLocks noGrp="1"/>
          </p:cNvSpPr>
          <p:nvPr>
            <p:ph idx="1"/>
          </p:nvPr>
        </p:nvSpPr>
        <p:spPr>
          <a:xfrm>
            <a:off x="152400" y="685800"/>
            <a:ext cx="8763000" cy="5410200"/>
          </a:xfrm>
        </p:spPr>
        <p:txBody>
          <a:bodyPr>
            <a:normAutofit/>
          </a:bodyPr>
          <a:lstStyle/>
          <a:p>
            <a:r>
              <a:rPr lang="en-US" b="1" dirty="0">
                <a:latin typeface="Arial" panose="020B0604020202020204" pitchFamily="34" charset="0"/>
                <a:cs typeface="Arial" panose="020B0604020202020204" pitchFamily="34" charset="0"/>
              </a:rPr>
              <a:t>Heat detectors:</a:t>
            </a:r>
            <a:r>
              <a:rPr lang="en-US" dirty="0">
                <a:latin typeface="Arial" panose="020B0604020202020204" pitchFamily="34" charset="0"/>
                <a:cs typeface="Arial" panose="020B0604020202020204" pitchFamily="34" charset="0"/>
              </a:rPr>
              <a:t> Measure changes in a room’s ambient temperature.</a:t>
            </a:r>
          </a:p>
          <a:p>
            <a:r>
              <a:rPr lang="en-US" b="1" dirty="0">
                <a:latin typeface="Arial" panose="020B0604020202020204" pitchFamily="34" charset="0"/>
                <a:cs typeface="Arial" panose="020B0604020202020204" pitchFamily="34" charset="0"/>
              </a:rPr>
              <a:t>Photoelectric smoke detectors:</a:t>
            </a:r>
            <a:r>
              <a:rPr lang="en-US" dirty="0">
                <a:latin typeface="Arial" panose="020B0604020202020204" pitchFamily="34" charset="0"/>
                <a:cs typeface="Arial" panose="020B0604020202020204" pitchFamily="34" charset="0"/>
              </a:rPr>
              <a:t>  When smoke enters the detector, it refracts that infrared light and an alarm is triggered in response. </a:t>
            </a:r>
          </a:p>
          <a:p>
            <a:r>
              <a:rPr lang="en-US" b="1" dirty="0">
                <a:latin typeface="Arial" panose="020B0604020202020204" pitchFamily="34" charset="0"/>
                <a:cs typeface="Arial" panose="020B0604020202020204" pitchFamily="34" charset="0"/>
              </a:rPr>
              <a:t>Ionization detectors: </a:t>
            </a:r>
            <a:r>
              <a:rPr lang="en-US" dirty="0">
                <a:latin typeface="Arial" panose="020B0604020202020204" pitchFamily="34" charset="0"/>
                <a:cs typeface="Arial" panose="020B0604020202020204" pitchFamily="34" charset="0"/>
              </a:rPr>
              <a:t>Use radioactive material to detect smoke that enters the chamber.</a:t>
            </a:r>
          </a:p>
          <a:p>
            <a:r>
              <a:rPr lang="en-US" b="1" dirty="0">
                <a:latin typeface="Arial" panose="020B0604020202020204" pitchFamily="34" charset="0"/>
                <a:cs typeface="Arial" panose="020B0604020202020204" pitchFamily="34" charset="0"/>
              </a:rPr>
              <a:t>Air sampling detectors:</a:t>
            </a:r>
            <a:r>
              <a:rPr lang="en-US" dirty="0">
                <a:latin typeface="Arial" panose="020B0604020202020204" pitchFamily="34" charset="0"/>
                <a:cs typeface="Arial" panose="020B0604020202020204" pitchFamily="34" charset="0"/>
              </a:rPr>
              <a:t> continuously analyze air samples for smoke or combustion particles.</a:t>
            </a:r>
          </a:p>
          <a:p>
            <a:r>
              <a:rPr lang="en-US" b="1" dirty="0">
                <a:latin typeface="Arial" panose="020B0604020202020204" pitchFamily="34" charset="0"/>
                <a:cs typeface="Arial" panose="020B0604020202020204" pitchFamily="34" charset="0"/>
              </a:rPr>
              <a:t>Beam detectors: </a:t>
            </a:r>
            <a:r>
              <a:rPr lang="en-US" dirty="0">
                <a:latin typeface="Arial" panose="020B0604020202020204" pitchFamily="34" charset="0"/>
                <a:cs typeface="Arial" panose="020B0604020202020204" pitchFamily="34" charset="0"/>
              </a:rPr>
              <a:t>These utilize an electric eye to detect smoke.</a:t>
            </a:r>
          </a:p>
          <a:p>
            <a:r>
              <a:rPr lang="en-US" b="1" dirty="0">
                <a:latin typeface="Arial" panose="020B0604020202020204" pitchFamily="34" charset="0"/>
                <a:cs typeface="Arial" panose="020B0604020202020204" pitchFamily="34" charset="0"/>
              </a:rPr>
              <a:t>Flame detectors:  A</a:t>
            </a:r>
            <a:r>
              <a:rPr lang="en-US" dirty="0">
                <a:latin typeface="Arial" panose="020B0604020202020204" pitchFamily="34" charset="0"/>
                <a:cs typeface="Arial" panose="020B0604020202020204" pitchFamily="34" charset="0"/>
              </a:rPr>
              <a:t>ble to spot actual flames.</a:t>
            </a:r>
          </a:p>
          <a:p>
            <a:r>
              <a:rPr lang="en-US" b="1" dirty="0">
                <a:latin typeface="Arial" panose="020B0604020202020204" pitchFamily="34" charset="0"/>
                <a:cs typeface="Arial" panose="020B0604020202020204" pitchFamily="34" charset="0"/>
              </a:rPr>
              <a:t>Pull stations:</a:t>
            </a:r>
            <a:r>
              <a:rPr lang="en-US" dirty="0">
                <a:latin typeface="Arial" panose="020B0604020202020204" pitchFamily="34" charset="0"/>
                <a:cs typeface="Arial" panose="020B0604020202020204" pitchFamily="34" charset="0"/>
              </a:rPr>
              <a:t>  Used by people who spot a fire.</a:t>
            </a:r>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A2FFE57-2493-4D76-AE7C-F3E7A1E1662D}"/>
              </a:ext>
            </a:extLst>
          </p:cNvPr>
          <p:cNvSpPr>
            <a:spLocks noGrp="1"/>
          </p:cNvSpPr>
          <p:nvPr>
            <p:ph type="sldNum" sz="quarter" idx="12"/>
          </p:nvPr>
        </p:nvSpPr>
        <p:spPr/>
        <p:txBody>
          <a:bodyPr/>
          <a:lstStyle/>
          <a:p>
            <a:fld id="{BD5AEB79-F3DA-4CAA-BA25-7EA8AB9A9E1E}" type="slidenum">
              <a:rPr lang="en-US" smtClean="0"/>
              <a:t>16</a:t>
            </a:fld>
            <a:endParaRPr lang="en-US"/>
          </a:p>
        </p:txBody>
      </p:sp>
    </p:spTree>
    <p:extLst>
      <p:ext uri="{BB962C8B-B14F-4D97-AF65-F5344CB8AC3E}">
        <p14:creationId xmlns:p14="http://schemas.microsoft.com/office/powerpoint/2010/main" val="326918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5986-573E-4A91-8D04-17E8AE82EDB0}"/>
              </a:ext>
            </a:extLst>
          </p:cNvPr>
          <p:cNvSpPr>
            <a:spLocks noGrp="1"/>
          </p:cNvSpPr>
          <p:nvPr>
            <p:ph type="title"/>
          </p:nvPr>
        </p:nvSpPr>
        <p:spPr>
          <a:xfrm>
            <a:off x="0" y="0"/>
            <a:ext cx="6347713" cy="1320800"/>
          </a:xfrm>
        </p:spPr>
        <p:txBody>
          <a:bodyPr/>
          <a:lstStyle/>
          <a:p>
            <a:r>
              <a:rPr lang="en-US" dirty="0"/>
              <a:t>Building Automation Sensors</a:t>
            </a:r>
          </a:p>
        </p:txBody>
      </p:sp>
      <p:sp>
        <p:nvSpPr>
          <p:cNvPr id="3" name="Content Placeholder 2">
            <a:extLst>
              <a:ext uri="{FF2B5EF4-FFF2-40B4-BE49-F238E27FC236}">
                <a16:creationId xmlns:a16="http://schemas.microsoft.com/office/drawing/2014/main" id="{4F9910F5-58E1-497D-9A1D-51BC33426DEA}"/>
              </a:ext>
            </a:extLst>
          </p:cNvPr>
          <p:cNvSpPr>
            <a:spLocks noGrp="1"/>
          </p:cNvSpPr>
          <p:nvPr>
            <p:ph idx="1"/>
          </p:nvPr>
        </p:nvSpPr>
        <p:spPr>
          <a:xfrm>
            <a:off x="152400" y="685800"/>
            <a:ext cx="8839200" cy="5121275"/>
          </a:xfrm>
        </p:spPr>
        <p:txBody>
          <a:bodyPr>
            <a:normAutofit/>
          </a:bodyPr>
          <a:lstStyle/>
          <a:p>
            <a:r>
              <a:rPr lang="en-US" dirty="0">
                <a:latin typeface="Arial" panose="020B0604020202020204" pitchFamily="34" charset="0"/>
                <a:cs typeface="Arial" panose="020B0604020202020204" pitchFamily="34" charset="0"/>
              </a:rPr>
              <a:t>Building automation sensors are used to measure and adjust the heating, ventilation, air conditioning, lighting, and other environmental conditions in a protected facility. They include: </a:t>
            </a:r>
          </a:p>
          <a:p>
            <a:pPr lvl="1"/>
            <a:r>
              <a:rPr lang="en-US" sz="1800" b="1" dirty="0">
                <a:latin typeface="Arial" panose="020B0604020202020204" pitchFamily="34" charset="0"/>
                <a:cs typeface="Arial" panose="020B0604020202020204" pitchFamily="34" charset="0"/>
              </a:rPr>
              <a:t>Gas detectors:</a:t>
            </a:r>
            <a:r>
              <a:rPr lang="en-US" sz="1800" dirty="0">
                <a:latin typeface="Arial" panose="020B0604020202020204" pitchFamily="34" charset="0"/>
                <a:cs typeface="Arial" panose="020B0604020202020204" pitchFamily="34" charset="0"/>
              </a:rPr>
              <a:t>  If the gas levels exceed a preset tolerance, an alarm is generated.</a:t>
            </a:r>
          </a:p>
          <a:p>
            <a:pPr lvl="1"/>
            <a:r>
              <a:rPr lang="en-US" sz="1800" b="1" dirty="0">
                <a:latin typeface="Arial" panose="020B0604020202020204" pitchFamily="34" charset="0"/>
                <a:cs typeface="Arial" panose="020B0604020202020204" pitchFamily="34" charset="0"/>
              </a:rPr>
              <a:t>Level Indicators:</a:t>
            </a:r>
            <a:r>
              <a:rPr lang="en-US" sz="1800" dirty="0">
                <a:latin typeface="Arial" panose="020B0604020202020204" pitchFamily="34" charset="0"/>
                <a:cs typeface="Arial" panose="020B0604020202020204" pitchFamily="34" charset="0"/>
              </a:rPr>
              <a:t>  Applied to tanks that hold liquids or gases that are critical to a facility’s operation.</a:t>
            </a:r>
          </a:p>
          <a:p>
            <a:pPr lvl="1"/>
            <a:r>
              <a:rPr lang="en-US" sz="1800" b="1" dirty="0">
                <a:latin typeface="Arial" panose="020B0604020202020204" pitchFamily="34" charset="0"/>
                <a:cs typeface="Arial" panose="020B0604020202020204" pitchFamily="34" charset="0"/>
              </a:rPr>
              <a:t>Temperature Sensors:</a:t>
            </a:r>
            <a:r>
              <a:rPr lang="en-US" sz="1800" dirty="0">
                <a:latin typeface="Arial" panose="020B0604020202020204" pitchFamily="34" charset="0"/>
                <a:cs typeface="Arial" panose="020B0604020202020204" pitchFamily="34" charset="0"/>
              </a:rPr>
              <a:t>  If the temperature falls out of the preset range, an alarm is triggered.</a:t>
            </a:r>
          </a:p>
          <a:p>
            <a:pPr lvl="1"/>
            <a:endParaRPr lang="en-US" sz="18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E017772-D8E1-416D-9A22-A9FB180D413E}"/>
              </a:ext>
            </a:extLst>
          </p:cNvPr>
          <p:cNvSpPr>
            <a:spLocks noGrp="1"/>
          </p:cNvSpPr>
          <p:nvPr>
            <p:ph type="sldNum" sz="quarter" idx="12"/>
          </p:nvPr>
        </p:nvSpPr>
        <p:spPr/>
        <p:txBody>
          <a:bodyPr/>
          <a:lstStyle/>
          <a:p>
            <a:fld id="{BD5AEB79-F3DA-4CAA-BA25-7EA8AB9A9E1E}" type="slidenum">
              <a:rPr lang="en-US" smtClean="0"/>
              <a:t>17</a:t>
            </a:fld>
            <a:endParaRPr lang="en-US"/>
          </a:p>
        </p:txBody>
      </p:sp>
      <p:sp>
        <p:nvSpPr>
          <p:cNvPr id="5" name="Content Placeholder 2">
            <a:extLst>
              <a:ext uri="{FF2B5EF4-FFF2-40B4-BE49-F238E27FC236}">
                <a16:creationId xmlns:a16="http://schemas.microsoft.com/office/drawing/2014/main" id="{065D3056-98E8-4C1D-A6A9-E6B17B6FDF55}"/>
              </a:ext>
            </a:extLst>
          </p:cNvPr>
          <p:cNvSpPr txBox="1">
            <a:spLocks/>
          </p:cNvSpPr>
          <p:nvPr/>
        </p:nvSpPr>
        <p:spPr>
          <a:xfrm>
            <a:off x="152400" y="38154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Power failure sensors:</a:t>
            </a:r>
            <a:r>
              <a:rPr lang="en-US" dirty="0" smtClean="0">
                <a:latin typeface="Arial" panose="020B0604020202020204" pitchFamily="34" charset="0"/>
                <a:cs typeface="Arial" panose="020B0604020202020204" pitchFamily="34" charset="0"/>
              </a:rPr>
              <a:t> Integrated with the electrical system of a facility. When a power failure occurs, a notification alarm is sent to the central monitoring station. Devices such as backup generators and emergency lights can be automatically activated. </a:t>
            </a:r>
          </a:p>
          <a:p>
            <a:r>
              <a:rPr lang="en-US" b="1" dirty="0" smtClean="0">
                <a:latin typeface="Arial" panose="020B0604020202020204" pitchFamily="34" charset="0"/>
                <a:cs typeface="Arial" panose="020B0604020202020204" pitchFamily="34" charset="0"/>
              </a:rPr>
              <a:t>Integrated sensors:</a:t>
            </a:r>
            <a:r>
              <a:rPr lang="en-US" dirty="0" smtClean="0">
                <a:latin typeface="Arial" panose="020B0604020202020204" pitchFamily="34" charset="0"/>
                <a:cs typeface="Arial" panose="020B0604020202020204" pitchFamily="34" charset="0"/>
              </a:rPr>
              <a:t> Example:  Can be integrated with lighting systems. In this way, lights can be programmed to turn on automatically when a staff member enters a darkened room.</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16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B739-905B-4FA5-A69C-19B2FD086D7D}"/>
              </a:ext>
            </a:extLst>
          </p:cNvPr>
          <p:cNvSpPr>
            <a:spLocks noGrp="1"/>
          </p:cNvSpPr>
          <p:nvPr>
            <p:ph type="title"/>
          </p:nvPr>
        </p:nvSpPr>
        <p:spPr>
          <a:xfrm>
            <a:off x="0" y="0"/>
            <a:ext cx="6347713" cy="1320800"/>
          </a:xfrm>
        </p:spPr>
        <p:txBody>
          <a:bodyPr/>
          <a:lstStyle/>
          <a:p>
            <a:r>
              <a:rPr lang="en-US" dirty="0"/>
              <a:t>Network Video System</a:t>
            </a:r>
          </a:p>
        </p:txBody>
      </p:sp>
      <p:sp>
        <p:nvSpPr>
          <p:cNvPr id="3" name="Content Placeholder 2">
            <a:extLst>
              <a:ext uri="{FF2B5EF4-FFF2-40B4-BE49-F238E27FC236}">
                <a16:creationId xmlns:a16="http://schemas.microsoft.com/office/drawing/2014/main" id="{0CA4A91B-E043-4DC1-B797-F3FED2D57C34}"/>
              </a:ext>
            </a:extLst>
          </p:cNvPr>
          <p:cNvSpPr>
            <a:spLocks noGrp="1"/>
          </p:cNvSpPr>
          <p:nvPr>
            <p:ph idx="1"/>
          </p:nvPr>
        </p:nvSpPr>
        <p:spPr>
          <a:xfrm>
            <a:off x="228600" y="762000"/>
            <a:ext cx="8686800" cy="3880773"/>
          </a:xfrm>
        </p:spPr>
        <p:txBody>
          <a:bodyPr>
            <a:normAutofit/>
          </a:bodyPr>
          <a:lstStyle/>
          <a:p>
            <a:r>
              <a:rPr lang="en-US" dirty="0">
                <a:latin typeface="Arial" panose="020B0604020202020204" pitchFamily="34" charset="0"/>
                <a:cs typeface="Arial" panose="020B0604020202020204" pitchFamily="34" charset="0"/>
              </a:rPr>
              <a:t>Network video systems allow dispatchers to watch over a large number of areas at once.</a:t>
            </a:r>
          </a:p>
          <a:p>
            <a:r>
              <a:rPr lang="en-US" dirty="0">
                <a:latin typeface="Arial" panose="020B0604020202020204" pitchFamily="34" charset="0"/>
                <a:cs typeface="Arial" panose="020B0604020202020204" pitchFamily="34" charset="0"/>
              </a:rPr>
              <a:t>From the central monitoring station, a dispatcher may be able to view up to 16 separate images in real time on a single monitor.</a:t>
            </a:r>
          </a:p>
          <a:p>
            <a:r>
              <a:rPr lang="en-US" dirty="0">
                <a:latin typeface="Arial" panose="020B0604020202020204" pitchFamily="34" charset="0"/>
                <a:cs typeface="Arial" panose="020B0604020202020204" pitchFamily="34" charset="0"/>
              </a:rPr>
              <a:t>Color images are better for identification purposes, while black-and-white images have better performance in low light.</a:t>
            </a:r>
          </a:p>
          <a:p>
            <a:r>
              <a:rPr lang="en-US" dirty="0">
                <a:latin typeface="Arial" panose="020B0604020202020204" pitchFamily="34" charset="0"/>
                <a:cs typeface="Arial" panose="020B0604020202020204" pitchFamily="34" charset="0"/>
              </a:rPr>
              <a:t>Network video cameras generally incorporate a method of recording the images they monitor. </a:t>
            </a:r>
          </a:p>
        </p:txBody>
      </p:sp>
      <p:sp>
        <p:nvSpPr>
          <p:cNvPr id="4" name="Slide Number Placeholder 3">
            <a:extLst>
              <a:ext uri="{FF2B5EF4-FFF2-40B4-BE49-F238E27FC236}">
                <a16:creationId xmlns:a16="http://schemas.microsoft.com/office/drawing/2014/main" id="{5AA1E788-FD99-4EED-9350-604D4E46922A}"/>
              </a:ext>
            </a:extLst>
          </p:cNvPr>
          <p:cNvSpPr>
            <a:spLocks noGrp="1"/>
          </p:cNvSpPr>
          <p:nvPr>
            <p:ph type="sldNum" sz="quarter" idx="12"/>
          </p:nvPr>
        </p:nvSpPr>
        <p:spPr/>
        <p:txBody>
          <a:bodyPr/>
          <a:lstStyle/>
          <a:p>
            <a:fld id="{BD5AEB79-F3DA-4CAA-BA25-7EA8AB9A9E1E}" type="slidenum">
              <a:rPr lang="en-US" smtClean="0"/>
              <a:t>18</a:t>
            </a:fld>
            <a:endParaRPr lang="en-US"/>
          </a:p>
        </p:txBody>
      </p:sp>
    </p:spTree>
    <p:extLst>
      <p:ext uri="{BB962C8B-B14F-4D97-AF65-F5344CB8AC3E}">
        <p14:creationId xmlns:p14="http://schemas.microsoft.com/office/powerpoint/2010/main" val="92025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152400" y="762000"/>
            <a:ext cx="8839200" cy="3880773"/>
          </a:xfrm>
        </p:spPr>
        <p:txBody>
          <a:bodyPr>
            <a:normAutofit/>
          </a:bodyPr>
          <a:lstStyle/>
          <a:p>
            <a:pPr marL="0" indent="0">
              <a:buNone/>
            </a:pPr>
            <a:r>
              <a:rPr lang="en-US" dirty="0">
                <a:latin typeface="Arial" panose="020B0604020202020204" pitchFamily="34" charset="0"/>
                <a:cs typeface="Arial" panose="020B0604020202020204" pitchFamily="34" charset="0"/>
              </a:rPr>
              <a:t>In many cases, alarm systems form the backbone of a facility’s physical protection program. </a:t>
            </a:r>
          </a:p>
          <a:p>
            <a:pPr marL="0" indent="0">
              <a:buNone/>
            </a:pPr>
            <a:r>
              <a:rPr lang="en-US" dirty="0">
                <a:latin typeface="Arial" panose="020B0604020202020204" pitchFamily="34" charset="0"/>
                <a:cs typeface="Arial" panose="020B0604020202020204" pitchFamily="34" charset="0"/>
              </a:rPr>
              <a:t>Alarms are very likely to be encountered by the protection officer or security specialist as they perform their daily duties. </a:t>
            </a:r>
          </a:p>
          <a:p>
            <a:pPr marL="0" indent="0">
              <a:buNone/>
            </a:pPr>
            <a:r>
              <a:rPr lang="en-US" dirty="0">
                <a:latin typeface="Arial" panose="020B0604020202020204" pitchFamily="34" charset="0"/>
                <a:cs typeface="Arial" panose="020B0604020202020204" pitchFamily="34" charset="0"/>
              </a:rPr>
              <a:t>Regardless of your industry, employer, shift schedule, or geographic location, it is likely that you will have some involvement with alarm systems. </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Tree>
    <p:extLst>
      <p:ext uri="{BB962C8B-B14F-4D97-AF65-F5344CB8AC3E}">
        <p14:creationId xmlns:p14="http://schemas.microsoft.com/office/powerpoint/2010/main" val="2142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9EB-C71E-4A1A-A587-F7C5B7843F8A}"/>
              </a:ext>
            </a:extLst>
          </p:cNvPr>
          <p:cNvSpPr>
            <a:spLocks noGrp="1"/>
          </p:cNvSpPr>
          <p:nvPr>
            <p:ph type="title"/>
          </p:nvPr>
        </p:nvSpPr>
        <p:spPr>
          <a:xfrm>
            <a:off x="0" y="0"/>
            <a:ext cx="6347713" cy="1320800"/>
          </a:xfrm>
        </p:spPr>
        <p:txBody>
          <a:bodyPr/>
          <a:lstStyle/>
          <a:p>
            <a:r>
              <a:rPr lang="en-US" dirty="0"/>
              <a:t>Alarm System</a:t>
            </a:r>
          </a:p>
        </p:txBody>
      </p:sp>
      <p:sp>
        <p:nvSpPr>
          <p:cNvPr id="3" name="Content Placeholder 2">
            <a:extLst>
              <a:ext uri="{FF2B5EF4-FFF2-40B4-BE49-F238E27FC236}">
                <a16:creationId xmlns:a16="http://schemas.microsoft.com/office/drawing/2014/main" id="{AF52AC5E-A4DF-49D6-9190-9CFC3CB7D981}"/>
              </a:ext>
            </a:extLst>
          </p:cNvPr>
          <p:cNvSpPr>
            <a:spLocks noGrp="1"/>
          </p:cNvSpPr>
          <p:nvPr>
            <p:ph idx="1"/>
          </p:nvPr>
        </p:nvSpPr>
        <p:spPr>
          <a:xfrm>
            <a:off x="152400" y="685800"/>
            <a:ext cx="8763000" cy="3880773"/>
          </a:xfrm>
        </p:spPr>
        <p:txBody>
          <a:bodyPr>
            <a:normAutofit/>
          </a:bodyPr>
          <a:lstStyle/>
          <a:p>
            <a:r>
              <a:rPr lang="en-US" dirty="0">
                <a:latin typeface="Arial" panose="020B0604020202020204" pitchFamily="34" charset="0"/>
                <a:cs typeface="Arial" panose="020B0604020202020204" pitchFamily="34" charset="0"/>
              </a:rPr>
              <a:t>An alarm system is used to provide early warning of an intruder. </a:t>
            </a:r>
          </a:p>
          <a:p>
            <a:r>
              <a:rPr lang="en-US" dirty="0">
                <a:latin typeface="Arial" panose="020B0604020202020204" pitchFamily="34" charset="0"/>
                <a:cs typeface="Arial" panose="020B0604020202020204" pitchFamily="34" charset="0"/>
              </a:rPr>
              <a:t>There are three components to an effective alarm system: </a:t>
            </a:r>
          </a:p>
          <a:p>
            <a:pPr marL="914400" lvl="1" indent="-514350">
              <a:buFont typeface="+mj-lt"/>
              <a:buAutoNum type="arabicPeriod"/>
            </a:pPr>
            <a:r>
              <a:rPr lang="en-US" sz="1800" dirty="0">
                <a:latin typeface="Arial" panose="020B0604020202020204" pitchFamily="34" charset="0"/>
                <a:cs typeface="Arial" panose="020B0604020202020204" pitchFamily="34" charset="0"/>
              </a:rPr>
              <a:t>Sensor</a:t>
            </a:r>
          </a:p>
          <a:p>
            <a:pPr marL="914400" lvl="1" indent="-514350">
              <a:buFont typeface="+mj-lt"/>
              <a:buAutoNum type="arabicPeriod"/>
            </a:pPr>
            <a:r>
              <a:rPr lang="en-US" sz="1800" dirty="0">
                <a:latin typeface="Arial" panose="020B0604020202020204" pitchFamily="34" charset="0"/>
                <a:cs typeface="Arial" panose="020B0604020202020204" pitchFamily="34" charset="0"/>
              </a:rPr>
              <a:t>Signal</a:t>
            </a:r>
          </a:p>
          <a:p>
            <a:pPr marL="914400" lvl="1" indent="-514350">
              <a:buFont typeface="+mj-lt"/>
              <a:buAutoNum type="arabicPeriod"/>
            </a:pPr>
            <a:r>
              <a:rPr lang="en-US" sz="1800" dirty="0">
                <a:latin typeface="Arial" panose="020B0604020202020204" pitchFamily="34" charset="0"/>
                <a:cs typeface="Arial" panose="020B0604020202020204" pitchFamily="34" charset="0"/>
              </a:rPr>
              <a:t>Response</a:t>
            </a:r>
          </a:p>
        </p:txBody>
      </p:sp>
      <p:sp>
        <p:nvSpPr>
          <p:cNvPr id="4" name="Slide Number Placeholder 3">
            <a:extLst>
              <a:ext uri="{FF2B5EF4-FFF2-40B4-BE49-F238E27FC236}">
                <a16:creationId xmlns:a16="http://schemas.microsoft.com/office/drawing/2014/main" id="{4CD65AF4-8E2C-4A41-AE1F-D816A4CA9B58}"/>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168695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0" y="0"/>
            <a:ext cx="6347713" cy="1320800"/>
          </a:xfrm>
        </p:spPr>
        <p:txBody>
          <a:bodyPr/>
          <a:lstStyle/>
          <a:p>
            <a:r>
              <a:rPr lang="en-US" dirty="0"/>
              <a:t>Alarm System</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152400" y="685800"/>
            <a:ext cx="8839200" cy="3880773"/>
          </a:xfrm>
        </p:spPr>
        <p:txBody>
          <a:bodyPr>
            <a:normAutofit/>
          </a:bodyPr>
          <a:lstStyle/>
          <a:p>
            <a:r>
              <a:rPr lang="en-US" dirty="0">
                <a:latin typeface="Arial" panose="020B0604020202020204" pitchFamily="34" charset="0"/>
                <a:cs typeface="Arial" panose="020B0604020202020204" pitchFamily="34" charset="0"/>
              </a:rPr>
              <a:t>An alarm system should be designed to provide layers of detection around an asset. </a:t>
            </a:r>
          </a:p>
          <a:p>
            <a:r>
              <a:rPr lang="en-US" dirty="0">
                <a:latin typeface="Arial" panose="020B0604020202020204" pitchFamily="34" charset="0"/>
                <a:cs typeface="Arial" panose="020B0604020202020204" pitchFamily="34" charset="0"/>
              </a:rPr>
              <a:t>Each layer is made up of a series of detection zones designed to isolate the protected property and to control the entry and exit of authorized personnel and materials. </a:t>
            </a:r>
          </a:p>
          <a:p>
            <a:r>
              <a:rPr lang="en-US" dirty="0">
                <a:latin typeface="Arial" panose="020B0604020202020204" pitchFamily="34" charset="0"/>
                <a:cs typeface="Arial" panose="020B0604020202020204" pitchFamily="34" charset="0"/>
              </a:rPr>
              <a:t>In more sophisticated systems, sensors are interfaced with electronic entry-control devices, network video, alarm reporting displays (both visual and audible), critical communications, and security lighting. </a:t>
            </a: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26790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Alarm Monitoring</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76200" y="609600"/>
            <a:ext cx="8915400" cy="4876800"/>
          </a:xfrm>
        </p:spPr>
        <p:txBody>
          <a:bodyPr>
            <a:normAutofit/>
          </a:bodyPr>
          <a:lstStyle/>
          <a:p>
            <a:pPr marL="0" indent="0">
              <a:buNone/>
            </a:pPr>
            <a:r>
              <a:rPr lang="en-US" sz="1600" dirty="0">
                <a:latin typeface="Arial" panose="020B0604020202020204" pitchFamily="34" charset="0"/>
                <a:cs typeface="Arial" panose="020B0604020202020204" pitchFamily="34" charset="0"/>
              </a:rPr>
              <a:t>There are four methods of monitoring</a:t>
            </a:r>
          </a:p>
          <a:p>
            <a:pPr marL="914400" lvl="1" indent="-514350">
              <a:buFont typeface="+mj-lt"/>
              <a:buAutoNum type="arabicPeriod"/>
            </a:pPr>
            <a:r>
              <a:rPr lang="en-US" dirty="0">
                <a:latin typeface="Arial" panose="020B0604020202020204" pitchFamily="34" charset="0"/>
                <a:cs typeface="Arial" panose="020B0604020202020204" pitchFamily="34" charset="0"/>
              </a:rPr>
              <a:t>Local</a:t>
            </a:r>
          </a:p>
          <a:p>
            <a:pPr marL="914400" lvl="1" indent="-514350">
              <a:buFont typeface="+mj-lt"/>
              <a:buAutoNum type="arabicPeriod"/>
            </a:pPr>
            <a:r>
              <a:rPr lang="en-US" dirty="0">
                <a:latin typeface="Arial" panose="020B0604020202020204" pitchFamily="34" charset="0"/>
                <a:cs typeface="Arial" panose="020B0604020202020204" pitchFamily="34" charset="0"/>
              </a:rPr>
              <a:t>Central</a:t>
            </a:r>
          </a:p>
          <a:p>
            <a:pPr marL="914400" lvl="1" indent="-514350">
              <a:buFont typeface="+mj-lt"/>
              <a:buAutoNum type="arabicPeriod"/>
            </a:pPr>
            <a:r>
              <a:rPr lang="en-US" dirty="0">
                <a:latin typeface="Arial" panose="020B0604020202020204" pitchFamily="34" charset="0"/>
                <a:cs typeface="Arial" panose="020B0604020202020204" pitchFamily="34" charset="0"/>
              </a:rPr>
              <a:t>Direct Fire or police</a:t>
            </a:r>
          </a:p>
          <a:p>
            <a:pPr marL="914400" lvl="1" indent="-514350">
              <a:buFont typeface="+mj-lt"/>
              <a:buAutoNum type="arabicPeriod"/>
            </a:pPr>
            <a:r>
              <a:rPr lang="en-US" dirty="0">
                <a:latin typeface="Arial" panose="020B0604020202020204" pitchFamily="34" charset="0"/>
                <a:cs typeface="Arial" panose="020B0604020202020204" pitchFamily="34" charset="0"/>
              </a:rPr>
              <a:t>Proprietary</a:t>
            </a:r>
          </a:p>
          <a:p>
            <a:pPr marL="0" indent="0">
              <a:buNone/>
            </a:pPr>
            <a:r>
              <a:rPr lang="en-US" sz="1600" b="1" dirty="0">
                <a:latin typeface="Arial" panose="020B0604020202020204" pitchFamily="34" charset="0"/>
                <a:cs typeface="Arial" panose="020B0604020202020204" pitchFamily="34" charset="0"/>
              </a:rPr>
              <a:t>Local Monitoring:</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This is the simplest form of alarm monitoring</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Consists of a bell or horn located near the protected door or window. </a:t>
            </a:r>
          </a:p>
          <a:p>
            <a:r>
              <a:rPr lang="en-US" sz="1600" dirty="0">
                <a:latin typeface="Arial" panose="020B0604020202020204" pitchFamily="34" charset="0"/>
                <a:cs typeface="Arial" panose="020B0604020202020204" pitchFamily="34" charset="0"/>
              </a:rPr>
              <a:t>In the event of an attempted penetration, the resulting sound is intended to alert nearby police, security personnel, neighbors, or company employees. </a:t>
            </a:r>
          </a:p>
          <a:p>
            <a:r>
              <a:rPr lang="en-US" sz="1600" dirty="0">
                <a:latin typeface="Arial" panose="020B0604020202020204" pitchFamily="34" charset="0"/>
                <a:cs typeface="Arial" panose="020B0604020202020204" pitchFamily="34" charset="0"/>
              </a:rPr>
              <a:t>A major drawback of this approach is the fact that many people will not bother to investigate a blaring alarm.</a:t>
            </a:r>
            <a:endParaRPr lang="en-US" sz="16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6891A99C-D22B-43AF-ACAB-7DC0B3484866}"/>
              </a:ext>
            </a:extLst>
          </p:cNvPr>
          <p:cNvSpPr txBox="1">
            <a:spLocks/>
          </p:cNvSpPr>
          <p:nvPr/>
        </p:nvSpPr>
        <p:spPr>
          <a:xfrm>
            <a:off x="76200" y="4343400"/>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1600" b="1" dirty="0" smtClean="0">
                <a:latin typeface="Arial" panose="020B0604020202020204" pitchFamily="34" charset="0"/>
                <a:cs typeface="Arial" panose="020B0604020202020204" pitchFamily="34" charset="0"/>
              </a:rPr>
              <a:t>Central Station Monitoring:</a:t>
            </a:r>
          </a:p>
          <a:p>
            <a:pPr lvl="1"/>
            <a:r>
              <a:rPr lang="en-US" dirty="0" smtClean="0">
                <a:latin typeface="Arial" panose="020B0604020202020204" pitchFamily="34" charset="0"/>
                <a:cs typeface="Arial" panose="020B0604020202020204" pitchFamily="34" charset="0"/>
              </a:rPr>
              <a:t>This is the best and most popular method of alarm monitoring. </a:t>
            </a:r>
          </a:p>
          <a:p>
            <a:pPr lvl="1"/>
            <a:r>
              <a:rPr lang="en-US" dirty="0" smtClean="0">
                <a:latin typeface="Arial" panose="020B0604020202020204" pitchFamily="34" charset="0"/>
                <a:cs typeface="Arial" panose="020B0604020202020204" pitchFamily="34" charset="0"/>
              </a:rPr>
              <a:t>It consists of a company that is paid to provide monitoring services for a variety of clients. </a:t>
            </a:r>
          </a:p>
          <a:p>
            <a:pPr lvl="1"/>
            <a:r>
              <a:rPr lang="en-US" dirty="0" smtClean="0">
                <a:latin typeface="Arial" panose="020B0604020202020204" pitchFamily="34" charset="0"/>
                <a:cs typeface="Arial" panose="020B0604020202020204" pitchFamily="34" charset="0"/>
              </a:rPr>
              <a:t>When an alarm signal is received, an employee of the alarm company is responsible for notifying the police so they can respond. </a:t>
            </a:r>
          </a:p>
          <a:p>
            <a:pPr lvl="1"/>
            <a:r>
              <a:rPr lang="en-US" dirty="0" smtClean="0">
                <a:latin typeface="Arial" panose="020B0604020202020204" pitchFamily="34" charset="0"/>
                <a:cs typeface="Arial" panose="020B0604020202020204" pitchFamily="34" charset="0"/>
              </a:rPr>
              <a:t>In most cases, a company’s security officers are also notified so they can respond as well.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30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C6E-F10F-49DC-B4A9-1756C3A722AF}"/>
              </a:ext>
            </a:extLst>
          </p:cNvPr>
          <p:cNvSpPr>
            <a:spLocks noGrp="1"/>
          </p:cNvSpPr>
          <p:nvPr>
            <p:ph type="title"/>
          </p:nvPr>
        </p:nvSpPr>
        <p:spPr>
          <a:xfrm>
            <a:off x="0" y="0"/>
            <a:ext cx="6347713" cy="1320800"/>
          </a:xfrm>
        </p:spPr>
        <p:txBody>
          <a:bodyPr/>
          <a:lstStyle/>
          <a:p>
            <a:r>
              <a:rPr lang="en-US" dirty="0"/>
              <a:t>Alarm Monitoring</a:t>
            </a:r>
          </a:p>
        </p:txBody>
      </p:sp>
      <p:sp>
        <p:nvSpPr>
          <p:cNvPr id="3" name="Content Placeholder 2">
            <a:extLst>
              <a:ext uri="{FF2B5EF4-FFF2-40B4-BE49-F238E27FC236}">
                <a16:creationId xmlns:a16="http://schemas.microsoft.com/office/drawing/2014/main" id="{25ECA378-9893-46EF-B4AE-E9E4850745F5}"/>
              </a:ext>
            </a:extLst>
          </p:cNvPr>
          <p:cNvSpPr>
            <a:spLocks noGrp="1"/>
          </p:cNvSpPr>
          <p:nvPr>
            <p:ph idx="1"/>
          </p:nvPr>
        </p:nvSpPr>
        <p:spPr>
          <a:xfrm>
            <a:off x="152400" y="685800"/>
            <a:ext cx="8839200" cy="5121275"/>
          </a:xfrm>
        </p:spPr>
        <p:txBody>
          <a:bodyPr>
            <a:normAutofit/>
          </a:bodyPr>
          <a:lstStyle/>
          <a:p>
            <a:r>
              <a:rPr lang="en-US" b="1" dirty="0">
                <a:latin typeface="Arial" panose="020B0604020202020204" pitchFamily="34" charset="0"/>
                <a:cs typeface="Arial" panose="020B0604020202020204" pitchFamily="34" charset="0"/>
              </a:rPr>
              <a:t>Direct Fire or Police Monitoring:</a:t>
            </a:r>
          </a:p>
          <a:p>
            <a:pPr lvl="1"/>
            <a:r>
              <a:rPr lang="en-US" sz="1800" dirty="0">
                <a:latin typeface="Arial" panose="020B0604020202020204" pitchFamily="34" charset="0"/>
                <a:cs typeface="Arial" panose="020B0604020202020204" pitchFamily="34" charset="0"/>
              </a:rPr>
              <a:t>This is no longer a common method of alarm monitoring. </a:t>
            </a:r>
          </a:p>
          <a:p>
            <a:pPr lvl="1"/>
            <a:r>
              <a:rPr lang="en-US" sz="1800" dirty="0">
                <a:latin typeface="Arial" panose="020B0604020202020204" pitchFamily="34" charset="0"/>
                <a:cs typeface="Arial" panose="020B0604020202020204" pitchFamily="34" charset="0"/>
              </a:rPr>
              <a:t>In some rural or remote jurisdictions, the local police or fire station will monitor alarms from their headquarters.</a:t>
            </a:r>
          </a:p>
          <a:p>
            <a:r>
              <a:rPr lang="en-US" b="1" dirty="0">
                <a:latin typeface="Arial" panose="020B0604020202020204" pitchFamily="34" charset="0"/>
                <a:cs typeface="Arial" panose="020B0604020202020204" pitchFamily="34" charset="0"/>
              </a:rPr>
              <a:t>Proprietary Monitoring:</a:t>
            </a:r>
          </a:p>
          <a:p>
            <a:pPr lvl="1"/>
            <a:r>
              <a:rPr lang="en-US" sz="1800" dirty="0">
                <a:latin typeface="Arial" panose="020B0604020202020204" pitchFamily="34" charset="0"/>
                <a:cs typeface="Arial" panose="020B0604020202020204" pitchFamily="34" charset="0"/>
              </a:rPr>
              <a:t>In this approach, alarms are monitored by the company’s security staff. </a:t>
            </a:r>
          </a:p>
          <a:p>
            <a:pPr lvl="1"/>
            <a:r>
              <a:rPr lang="en-US" sz="1800" dirty="0">
                <a:latin typeface="Arial" panose="020B0604020202020204" pitchFamily="34" charset="0"/>
                <a:cs typeface="Arial" panose="020B0604020202020204" pitchFamily="34" charset="0"/>
              </a:rPr>
              <a:t>In most cases, a security control center is on the premises and serves as a focal point for all security operations.</a:t>
            </a:r>
          </a:p>
          <a:p>
            <a:pPr lvl="1"/>
            <a:r>
              <a:rPr lang="en-US" sz="1800" dirty="0">
                <a:latin typeface="Arial" panose="020B0604020202020204" pitchFamily="34" charset="0"/>
                <a:cs typeface="Arial" panose="020B0604020202020204" pitchFamily="34" charset="0"/>
              </a:rPr>
              <a:t>A drawback is that proprietary monitoring can be very expensive. This is because the company must not only buy the required monitoring equipment but it must also pay people to operate it.</a:t>
            </a:r>
          </a:p>
        </p:txBody>
      </p:sp>
      <p:sp>
        <p:nvSpPr>
          <p:cNvPr id="4" name="Slide Number Placeholder 3">
            <a:extLst>
              <a:ext uri="{FF2B5EF4-FFF2-40B4-BE49-F238E27FC236}">
                <a16:creationId xmlns:a16="http://schemas.microsoft.com/office/drawing/2014/main" id="{FC0714FF-2B9C-477E-AD88-040E59D20D81}"/>
              </a:ext>
            </a:extLst>
          </p:cNvPr>
          <p:cNvSpPr>
            <a:spLocks noGrp="1"/>
          </p:cNvSpPr>
          <p:nvPr>
            <p:ph type="sldNum" sz="quarter" idx="12"/>
          </p:nvPr>
        </p:nvSpPr>
        <p:spPr/>
        <p:txBody>
          <a:bodyPr/>
          <a:lstStyle/>
          <a:p>
            <a:fld id="{BD5AEB79-F3DA-4CAA-BA25-7EA8AB9A9E1E}" type="slidenum">
              <a:rPr lang="en-US" smtClean="0"/>
              <a:t>6</a:t>
            </a:fld>
            <a:endParaRPr lang="en-US"/>
          </a:p>
        </p:txBody>
      </p:sp>
    </p:spTree>
    <p:extLst>
      <p:ext uri="{BB962C8B-B14F-4D97-AF65-F5344CB8AC3E}">
        <p14:creationId xmlns:p14="http://schemas.microsoft.com/office/powerpoint/2010/main" val="277141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AAB-2336-4A6A-9E2B-9DC4070A51A2}"/>
              </a:ext>
            </a:extLst>
          </p:cNvPr>
          <p:cNvSpPr>
            <a:spLocks noGrp="1"/>
          </p:cNvSpPr>
          <p:nvPr>
            <p:ph type="title"/>
          </p:nvPr>
        </p:nvSpPr>
        <p:spPr>
          <a:xfrm>
            <a:off x="0" y="0"/>
            <a:ext cx="6347713" cy="1320800"/>
          </a:xfrm>
        </p:spPr>
        <p:txBody>
          <a:bodyPr/>
          <a:lstStyle/>
          <a:p>
            <a:r>
              <a:rPr lang="en-US" dirty="0"/>
              <a:t>Operator Interface</a:t>
            </a:r>
          </a:p>
        </p:txBody>
      </p:sp>
      <p:sp>
        <p:nvSpPr>
          <p:cNvPr id="3" name="Content Placeholder 2">
            <a:extLst>
              <a:ext uri="{FF2B5EF4-FFF2-40B4-BE49-F238E27FC236}">
                <a16:creationId xmlns:a16="http://schemas.microsoft.com/office/drawing/2014/main" id="{FFE6CA4E-D2C0-4724-9AAC-6E240F993C6E}"/>
              </a:ext>
            </a:extLst>
          </p:cNvPr>
          <p:cNvSpPr>
            <a:spLocks noGrp="1"/>
          </p:cNvSpPr>
          <p:nvPr>
            <p:ph idx="1"/>
          </p:nvPr>
        </p:nvSpPr>
        <p:spPr>
          <a:xfrm>
            <a:off x="228600" y="685800"/>
            <a:ext cx="8686800" cy="3880773"/>
          </a:xfrm>
        </p:spPr>
        <p:txBody>
          <a:bodyPr>
            <a:normAutofit/>
          </a:bodyPr>
          <a:lstStyle/>
          <a:p>
            <a:r>
              <a:rPr lang="en-US" dirty="0">
                <a:latin typeface="Arial" panose="020B0604020202020204" pitchFamily="34" charset="0"/>
                <a:cs typeface="Arial" panose="020B0604020202020204" pitchFamily="34" charset="0"/>
              </a:rPr>
              <a:t>Interaction between the system an humans.</a:t>
            </a:r>
          </a:p>
          <a:p>
            <a:r>
              <a:rPr lang="en-US" dirty="0">
                <a:latin typeface="Arial" panose="020B0604020202020204" pitchFamily="34" charset="0"/>
                <a:cs typeface="Arial" panose="020B0604020202020204" pitchFamily="34" charset="0"/>
              </a:rPr>
              <a:t>He or she interacts with the alarm system through devices that can be seen, heard, or touched, as well as manipulated.</a:t>
            </a:r>
          </a:p>
          <a:p>
            <a:pPr lvl="1"/>
            <a:r>
              <a:rPr lang="en-US" sz="1800" b="1" dirty="0">
                <a:latin typeface="Arial" panose="020B0604020202020204" pitchFamily="34" charset="0"/>
                <a:cs typeface="Arial" panose="020B0604020202020204" pitchFamily="34" charset="0"/>
              </a:rPr>
              <a:t>Visual displays:</a:t>
            </a:r>
            <a:r>
              <a:rPr lang="en-US" sz="1800" dirty="0">
                <a:latin typeface="Arial" panose="020B0604020202020204" pitchFamily="34" charset="0"/>
                <a:cs typeface="Arial" panose="020B0604020202020204" pitchFamily="34" charset="0"/>
              </a:rPr>
              <a:t> The type of display used to visually inform the operator of the system’s status.  Information is usually displayed on computer workstations or large high-definition video screens.</a:t>
            </a:r>
          </a:p>
          <a:p>
            <a:pPr lvl="1"/>
            <a:r>
              <a:rPr lang="en-US" sz="1800" b="1" dirty="0">
                <a:latin typeface="Arial" panose="020B0604020202020204" pitchFamily="34" charset="0"/>
                <a:cs typeface="Arial" panose="020B0604020202020204" pitchFamily="34" charset="0"/>
              </a:rPr>
              <a:t>Audible Alarm Devices: </a:t>
            </a:r>
            <a:r>
              <a:rPr lang="en-US" sz="1800" dirty="0">
                <a:latin typeface="Arial" panose="020B0604020202020204" pitchFamily="34" charset="0"/>
                <a:cs typeface="Arial" panose="020B0604020202020204" pitchFamily="34" charset="0"/>
              </a:rPr>
              <a:t> The system must also generate an audible alarm. The audible alarm may be produced by the ringing of a bell or by the generation of a steady or pulsating tone from an electronic device.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4DAA188-48D8-42B3-8BC0-4D1A9FDB0BC3}"/>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3D266C02-213A-4EE7-9FCF-DE65329938F7}"/>
              </a:ext>
            </a:extLst>
          </p:cNvPr>
          <p:cNvSpPr txBox="1">
            <a:spLocks/>
          </p:cNvSpPr>
          <p:nvPr/>
        </p:nvSpPr>
        <p:spPr>
          <a:xfrm>
            <a:off x="685800" y="3663027"/>
            <a:ext cx="81765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Logging devices: </a:t>
            </a:r>
          </a:p>
          <a:p>
            <a:pPr lvl="1"/>
            <a:r>
              <a:rPr lang="en-US" sz="1800" dirty="0" smtClean="0">
                <a:latin typeface="Arial" panose="020B0604020202020204" pitchFamily="34" charset="0"/>
                <a:cs typeface="Arial" panose="020B0604020202020204" pitchFamily="34" charset="0"/>
              </a:rPr>
              <a:t>All alarm system activity should be logged and recorded. </a:t>
            </a:r>
          </a:p>
          <a:p>
            <a:pPr lvl="1"/>
            <a:r>
              <a:rPr lang="en-US" sz="1800" dirty="0" smtClean="0">
                <a:latin typeface="Arial" panose="020B0604020202020204" pitchFamily="34" charset="0"/>
                <a:cs typeface="Arial" panose="020B0604020202020204" pitchFamily="34" charset="0"/>
              </a:rPr>
              <a:t>Logged information is important not only for security personnel investigating an event but also for maintenance of personnel checking equipment. </a:t>
            </a:r>
          </a:p>
          <a:p>
            <a:pPr lvl="1"/>
            <a:r>
              <a:rPr lang="en-US" sz="1800" dirty="0" smtClean="0">
                <a:latin typeface="Arial" panose="020B0604020202020204" pitchFamily="34" charset="0"/>
                <a:cs typeface="Arial" panose="020B0604020202020204" pitchFamily="34" charset="0"/>
              </a:rPr>
              <a:t>This is especially important when trying to troubleshoot nuisance or “false” alarms.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72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6347713" cy="1320800"/>
          </a:xfrm>
        </p:spPr>
        <p:txBody>
          <a:bodyPr/>
          <a:lstStyle/>
          <a:p>
            <a:r>
              <a:rPr lang="en-US" dirty="0"/>
              <a:t>Operator Interface</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152400" y="746125"/>
            <a:ext cx="8763000" cy="5121275"/>
          </a:xfrm>
        </p:spPr>
        <p:txBody>
          <a:bodyPr>
            <a:normAutofit/>
          </a:bodyPr>
          <a:lstStyle/>
          <a:p>
            <a:pPr marL="0" indent="0">
              <a:buNone/>
            </a:pPr>
            <a:r>
              <a:rPr lang="en-US" dirty="0">
                <a:latin typeface="Arial" panose="020B0604020202020204" pitchFamily="34" charset="0"/>
                <a:cs typeface="Arial" panose="020B0604020202020204" pitchFamily="34" charset="0"/>
              </a:rPr>
              <a:t>Integrated systems can produce data-driven reports which can perform analysis on the various types of alarms. These reports are user configured depending on the type of reports needed. </a:t>
            </a:r>
          </a:p>
          <a:p>
            <a:pPr lvl="1"/>
            <a:r>
              <a:rPr lang="en-US" sz="1800" b="1" dirty="0">
                <a:latin typeface="Arial" panose="020B0604020202020204" pitchFamily="34" charset="0"/>
                <a:cs typeface="Arial" panose="020B0604020202020204" pitchFamily="34" charset="0"/>
              </a:rPr>
              <a:t>Alarm printers:  </a:t>
            </a:r>
            <a:r>
              <a:rPr lang="en-US" sz="1800" dirty="0">
                <a:latin typeface="Arial" panose="020B0604020202020204" pitchFamily="34" charset="0"/>
                <a:cs typeface="Arial" panose="020B0604020202020204" pitchFamily="34" charset="0"/>
              </a:rPr>
              <a:t>Alarm printers provide a hard copy record of all alarm events and system activity.</a:t>
            </a:r>
          </a:p>
          <a:p>
            <a:pPr lvl="1"/>
            <a:r>
              <a:rPr lang="en-US" sz="1800" b="1" dirty="0">
                <a:latin typeface="Arial" panose="020B0604020202020204" pitchFamily="34" charset="0"/>
                <a:cs typeface="Arial" panose="020B0604020202020204" pitchFamily="34" charset="0"/>
              </a:rPr>
              <a:t>Report printers:</a:t>
            </a:r>
            <a:r>
              <a:rPr lang="en-US" sz="1800" dirty="0">
                <a:latin typeface="Arial" panose="020B0604020202020204" pitchFamily="34" charset="0"/>
                <a:cs typeface="Arial" panose="020B0604020202020204" pitchFamily="34" charset="0"/>
              </a:rPr>
              <a:t> Modern systems include a separate printer for printed reports.</a:t>
            </a:r>
          </a:p>
          <a:p>
            <a:pPr lvl="1"/>
            <a:r>
              <a:rPr lang="en-US" sz="1800" b="1" dirty="0">
                <a:latin typeface="Arial" panose="020B0604020202020204" pitchFamily="34" charset="0"/>
                <a:cs typeface="Arial" panose="020B0604020202020204" pitchFamily="34" charset="0"/>
              </a:rPr>
              <a:t>Operator control:</a:t>
            </a:r>
            <a:r>
              <a:rPr lang="en-US" sz="1800" dirty="0">
                <a:latin typeface="Arial" panose="020B0604020202020204" pitchFamily="34" charset="0"/>
                <a:cs typeface="Arial" panose="020B0604020202020204" pitchFamily="34" charset="0"/>
              </a:rPr>
              <a:t>  A means is required to transmit information from the operator to the system. The types of controls provided usually depend on the type of display the system uses. </a:t>
            </a: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1C51EAF-560D-4F2E-9FA6-75A098DCB5EF}"/>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235426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E8C6-84A6-4DB9-A2DC-C0C058B35A37}"/>
              </a:ext>
            </a:extLst>
          </p:cNvPr>
          <p:cNvSpPr>
            <a:spLocks noGrp="1"/>
          </p:cNvSpPr>
          <p:nvPr>
            <p:ph type="title"/>
          </p:nvPr>
        </p:nvSpPr>
        <p:spPr>
          <a:xfrm>
            <a:off x="0" y="0"/>
            <a:ext cx="6347713" cy="1320800"/>
          </a:xfrm>
        </p:spPr>
        <p:txBody>
          <a:bodyPr/>
          <a:lstStyle/>
          <a:p>
            <a:r>
              <a:rPr lang="en-US" dirty="0"/>
              <a:t>Alarm Sensors</a:t>
            </a:r>
          </a:p>
        </p:txBody>
      </p:sp>
      <p:sp>
        <p:nvSpPr>
          <p:cNvPr id="3" name="Content Placeholder 2">
            <a:extLst>
              <a:ext uri="{FF2B5EF4-FFF2-40B4-BE49-F238E27FC236}">
                <a16:creationId xmlns:a16="http://schemas.microsoft.com/office/drawing/2014/main" id="{C266A3C5-92FA-4D6D-A44E-52762256AD04}"/>
              </a:ext>
            </a:extLst>
          </p:cNvPr>
          <p:cNvSpPr>
            <a:spLocks noGrp="1"/>
          </p:cNvSpPr>
          <p:nvPr>
            <p:ph idx="1"/>
          </p:nvPr>
        </p:nvSpPr>
        <p:spPr>
          <a:xfrm>
            <a:off x="76200" y="685800"/>
            <a:ext cx="8839200" cy="4983162"/>
          </a:xfrm>
        </p:spPr>
        <p:txBody>
          <a:bodyPr>
            <a:normAutofit/>
          </a:bodyPr>
          <a:lstStyle/>
          <a:p>
            <a:r>
              <a:rPr lang="en-US" dirty="0">
                <a:latin typeface="Arial" panose="020B0604020202020204" pitchFamily="34" charset="0"/>
                <a:cs typeface="Arial" panose="020B0604020202020204" pitchFamily="34" charset="0"/>
              </a:rPr>
              <a:t>A basic alarm system is divided into three layers: </a:t>
            </a:r>
          </a:p>
          <a:p>
            <a:pPr marL="914400" lvl="1" indent="-514350">
              <a:buFont typeface="+mj-lt"/>
              <a:buAutoNum type="arabicPeriod"/>
            </a:pPr>
            <a:r>
              <a:rPr lang="en-US" sz="1800" dirty="0">
                <a:latin typeface="Arial" panose="020B0604020202020204" pitchFamily="34" charset="0"/>
                <a:cs typeface="Arial" panose="020B0604020202020204" pitchFamily="34" charset="0"/>
              </a:rPr>
              <a:t>Perimeter protection</a:t>
            </a:r>
          </a:p>
          <a:p>
            <a:pPr marL="914400" lvl="1" indent="-514350">
              <a:buFont typeface="+mj-lt"/>
              <a:buAutoNum type="arabicPeriod"/>
            </a:pPr>
            <a:r>
              <a:rPr lang="en-US" sz="1800" dirty="0">
                <a:latin typeface="Arial" panose="020B0604020202020204" pitchFamily="34" charset="0"/>
                <a:cs typeface="Arial" panose="020B0604020202020204" pitchFamily="34" charset="0"/>
              </a:rPr>
              <a:t>Area protection</a:t>
            </a:r>
          </a:p>
          <a:p>
            <a:pPr marL="914400" lvl="1" indent="-514350">
              <a:buFont typeface="+mj-lt"/>
              <a:buAutoNum type="arabicPeriod"/>
            </a:pPr>
            <a:r>
              <a:rPr lang="en-US" sz="1800" dirty="0">
                <a:latin typeface="Arial" panose="020B0604020202020204" pitchFamily="34" charset="0"/>
                <a:cs typeface="Arial" panose="020B0604020202020204" pitchFamily="34" charset="0"/>
              </a:rPr>
              <a:t>Spot protection.</a:t>
            </a:r>
          </a:p>
          <a:p>
            <a:r>
              <a:rPr lang="en-US" b="1" dirty="0">
                <a:latin typeface="Arial" panose="020B0604020202020204" pitchFamily="34" charset="0"/>
                <a:cs typeface="Arial" panose="020B0604020202020204" pitchFamily="34" charset="0"/>
              </a:rPr>
              <a:t>Perimeter protection</a:t>
            </a:r>
            <a:r>
              <a:rPr lang="en-US" dirty="0">
                <a:latin typeface="Arial" panose="020B0604020202020204" pitchFamily="34" charset="0"/>
                <a:cs typeface="Arial" panose="020B0604020202020204" pitchFamily="34" charset="0"/>
              </a:rPr>
              <a:t> is the first line of defense to detect a potential intruder. Alarm sensors on the perimeter are typically mounted on doors, windows, vents, and skylights.</a:t>
            </a:r>
          </a:p>
        </p:txBody>
      </p:sp>
      <p:sp>
        <p:nvSpPr>
          <p:cNvPr id="4" name="Slide Number Placeholder 3">
            <a:extLst>
              <a:ext uri="{FF2B5EF4-FFF2-40B4-BE49-F238E27FC236}">
                <a16:creationId xmlns:a16="http://schemas.microsoft.com/office/drawing/2014/main" id="{4F50758D-2262-428D-94CA-F6BE53C2AA2D}"/>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A1ECA11B-AF5F-48DD-8E4F-D9E4AEEA401E}"/>
              </a:ext>
            </a:extLst>
          </p:cNvPr>
          <p:cNvSpPr txBox="1">
            <a:spLocks/>
          </p:cNvSpPr>
          <p:nvPr/>
        </p:nvSpPr>
        <p:spPr>
          <a:xfrm>
            <a:off x="76200" y="3282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Area protection</a:t>
            </a:r>
            <a:r>
              <a:rPr lang="en-US" dirty="0" smtClean="0">
                <a:latin typeface="Arial" panose="020B0604020202020204" pitchFamily="34" charset="0"/>
                <a:cs typeface="Arial" panose="020B0604020202020204" pitchFamily="34" charset="0"/>
              </a:rPr>
              <a:t> is also sometimes called volumetric protection. </a:t>
            </a:r>
          </a:p>
          <a:p>
            <a:r>
              <a:rPr lang="en-US" dirty="0" smtClean="0">
                <a:latin typeface="Arial" panose="020B0604020202020204" pitchFamily="34" charset="0"/>
                <a:cs typeface="Arial" panose="020B0604020202020204" pitchFamily="34" charset="0"/>
              </a:rPr>
              <a:t>The sensors used for this purpose protect the interior spaces of a business or residence. </a:t>
            </a:r>
          </a:p>
          <a:p>
            <a:r>
              <a:rPr lang="en-US" dirty="0" smtClean="0">
                <a:latin typeface="Arial" panose="020B0604020202020204" pitchFamily="34" charset="0"/>
                <a:cs typeface="Arial" panose="020B0604020202020204" pitchFamily="34" charset="0"/>
              </a:rPr>
              <a:t>These devices provide coverage whether or not the perimeter is penetrated and are especially useful in detecting the “stay behind” criminal.</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173F0B89-9AA9-41FC-A397-8F2203534BAE}"/>
              </a:ext>
            </a:extLst>
          </p:cNvPr>
          <p:cNvSpPr txBox="1">
            <a:spLocks/>
          </p:cNvSpPr>
          <p:nvPr/>
        </p:nvSpPr>
        <p:spPr>
          <a:xfrm>
            <a:off x="76200" y="50346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Spot protection</a:t>
            </a:r>
            <a:r>
              <a:rPr lang="en-US" dirty="0" smtClean="0">
                <a:latin typeface="Arial" panose="020B0604020202020204" pitchFamily="34" charset="0"/>
                <a:cs typeface="Arial" panose="020B0604020202020204" pitchFamily="34" charset="0"/>
              </a:rPr>
              <a:t> is used to detect unauthorized activity at a specific location. </a:t>
            </a:r>
          </a:p>
          <a:p>
            <a:r>
              <a:rPr lang="en-US" dirty="0" smtClean="0">
                <a:latin typeface="Arial" panose="020B0604020202020204" pitchFamily="34" charset="0"/>
                <a:cs typeface="Arial" panose="020B0604020202020204" pitchFamily="34" charset="0"/>
              </a:rPr>
              <a:t>It serves as the final protective layer of a typical alarm system. </a:t>
            </a:r>
          </a:p>
          <a:p>
            <a:r>
              <a:rPr lang="en-US" dirty="0" smtClean="0">
                <a:latin typeface="Arial" panose="020B0604020202020204" pitchFamily="34" charset="0"/>
                <a:cs typeface="Arial" panose="020B0604020202020204" pitchFamily="34" charset="0"/>
              </a:rPr>
              <a:t>Assets most commonly secured with spot protection include safes, vaults, filing cabinets, art objects, jewelry, firearms, and other high-value property.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2503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843</TotalTime>
  <Words>1757</Words>
  <Application>Microsoft Office PowerPoint</Application>
  <PresentationFormat>On-screen Show (4:3)</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PowerPoint Presentation</vt:lpstr>
      <vt:lpstr>Purpose</vt:lpstr>
      <vt:lpstr>Alarm System</vt:lpstr>
      <vt:lpstr>Alarm System</vt:lpstr>
      <vt:lpstr>Alarm Monitoring</vt:lpstr>
      <vt:lpstr>Alarm Monitoring</vt:lpstr>
      <vt:lpstr>Operator Interface</vt:lpstr>
      <vt:lpstr>Operator Interface</vt:lpstr>
      <vt:lpstr>Alarm Sensors</vt:lpstr>
      <vt:lpstr>Duress Alarms</vt:lpstr>
      <vt:lpstr>Nuisance Alarms</vt:lpstr>
      <vt:lpstr>Alarm Response</vt:lpstr>
      <vt:lpstr>Alarm Response</vt:lpstr>
      <vt:lpstr>Alarm Response</vt:lpstr>
      <vt:lpstr>Fire Alarm Systems</vt:lpstr>
      <vt:lpstr>Fire Alarm Sensors</vt:lpstr>
      <vt:lpstr>Building Automation Sensors</vt:lpstr>
      <vt:lpstr>Network Video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97</cp:revision>
  <dcterms:created xsi:type="dcterms:W3CDTF">2015-01-28T20:48:59Z</dcterms:created>
  <dcterms:modified xsi:type="dcterms:W3CDTF">2023-03-13T15:19:19Z</dcterms:modified>
</cp:coreProperties>
</file>