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07" r:id="rId2"/>
    <p:sldId id="317" r:id="rId3"/>
    <p:sldId id="319" r:id="rId4"/>
    <p:sldId id="320" r:id="rId5"/>
    <p:sldId id="298" r:id="rId6"/>
    <p:sldId id="31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15560-1F13-412E-A872-079353080BBF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AFC5-57AC-42FF-BD64-E136CA8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3AFC5-57AC-42FF-BD64-E136CA881B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4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EB1F-190A-4C1F-9034-8E3B0287E54D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5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307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0539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0558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59161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5589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9E8E-6378-414C-B41E-43443D3F998A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71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1904-286D-4C1F-B145-9EFF62CFC425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3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D77-307E-4BAA-8582-6EFF21C42F93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sum2027565\Desktop\Sumy\Course Templates\Customer Service\template.png">
            <a:extLst>
              <a:ext uri="{FF2B5EF4-FFF2-40B4-BE49-F238E27FC236}">
                <a16:creationId xmlns:a16="http://schemas.microsoft.com/office/drawing/2014/main" id="{392845C5-5717-CF2D-2A9B-92785BC4CF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47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EA2-8403-40AE-BEE7-2998F1003E5A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sum2027565\Desktop\Sumy\Course Templates\Customer Service\cover page.png">
            <a:extLst>
              <a:ext uri="{FF2B5EF4-FFF2-40B4-BE49-F238E27FC236}">
                <a16:creationId xmlns:a16="http://schemas.microsoft.com/office/drawing/2014/main" id="{241CCB68-E27F-54B7-A546-F8163F7EEB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9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28D2-A45E-4C14-BE54-6659343038A7}" type="datetime1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8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9BCD-448E-4628-8F7A-C46C82622512}" type="datetime1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5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CD04-C564-4415-AA89-C62C659B9D03}" type="datetime1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C:\Users\sum2027565\Desktop\Sumy\Course Templates\Customer Service\template.png">
            <a:extLst>
              <a:ext uri="{FF2B5EF4-FFF2-40B4-BE49-F238E27FC236}">
                <a16:creationId xmlns:a16="http://schemas.microsoft.com/office/drawing/2014/main" id="{F2E1E729-73C6-709C-9B29-3294CB5EC7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34D8E6-2A4E-60FE-75E3-15E517F455AF}"/>
              </a:ext>
            </a:extLst>
          </p:cNvPr>
          <p:cNvSpPr txBox="1"/>
          <p:nvPr userDrawn="1"/>
        </p:nvSpPr>
        <p:spPr>
          <a:xfrm>
            <a:off x="180048" y="3048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46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AF1D-E47E-4F8E-9F75-C71085D8525F}" type="datetime1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7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D8F4-3357-42BD-82CB-0743D70581B2}" type="datetime1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7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066E-0D5B-451A-803F-8F043E295A7B}" type="datetime1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2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DA97-1369-4E8B-B306-3616EC5398E0}" type="datetime1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9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7620000" cy="2743200"/>
          </a:xfrm>
        </p:spPr>
        <p:txBody>
          <a:bodyPr>
            <a:normAutofit fontScale="77500" lnSpcReduction="20000"/>
          </a:bodyPr>
          <a:lstStyle/>
          <a:p>
            <a:r>
              <a:rPr lang="en-US" sz="63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Chapters 4/4A – IFPO- CPO</a:t>
            </a:r>
          </a:p>
          <a:p>
            <a:r>
              <a:rPr lang="en-US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and Stress Management</a:t>
            </a:r>
          </a:p>
          <a:p>
            <a:r>
              <a:rPr lang="en-US" sz="6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Critical Incident Stress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1515-A26A-4916-8BDC-419C0231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32"/>
            <a:ext cx="6347713" cy="1320800"/>
          </a:xfrm>
        </p:spPr>
        <p:txBody>
          <a:bodyPr/>
          <a:lstStyle/>
          <a:p>
            <a:r>
              <a:rPr lang="en-US" dirty="0"/>
              <a:t>Stress and Time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C974F-F560-4F6F-8758-078132EF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2" y="670232"/>
            <a:ext cx="8818438" cy="3880773"/>
          </a:xfrm>
        </p:spPr>
        <p:txBody>
          <a:bodyPr/>
          <a:lstStyle/>
          <a:p>
            <a:r>
              <a:rPr lang="en-US" dirty="0"/>
              <a:t>Stress and time management are two issues that are typically linked.</a:t>
            </a:r>
          </a:p>
          <a:p>
            <a:r>
              <a:rPr lang="en-US" dirty="0"/>
              <a:t>The lack of adequate time management causes stress and can destroy a career.</a:t>
            </a:r>
          </a:p>
          <a:p>
            <a:r>
              <a:rPr lang="en-US" dirty="0"/>
              <a:t>“Poor time management may be caused by stress which in turn could be caused by poor time management.”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29F8C-9BF1-4982-8D9C-A1BD5A46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D65A76-55AE-697F-8C2F-790BAB3E5A89}"/>
              </a:ext>
            </a:extLst>
          </p:cNvPr>
          <p:cNvSpPr txBox="1">
            <a:spLocks/>
          </p:cNvSpPr>
          <p:nvPr/>
        </p:nvSpPr>
        <p:spPr>
          <a:xfrm>
            <a:off x="0" y="21082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Work Planning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A19D30-1902-A8CC-E805-B3412FC59677}"/>
              </a:ext>
            </a:extLst>
          </p:cNvPr>
          <p:cNvSpPr txBox="1">
            <a:spLocks/>
          </p:cNvSpPr>
          <p:nvPr/>
        </p:nvSpPr>
        <p:spPr>
          <a:xfrm>
            <a:off x="96960" y="2733368"/>
            <a:ext cx="881843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Before the end of any day, work planning should begin for the next day.</a:t>
            </a:r>
          </a:p>
          <a:p>
            <a:r>
              <a:rPr lang="en-US" dirty="0"/>
              <a:t>Have a solid plan prepared for each day before you go to work.</a:t>
            </a:r>
          </a:p>
          <a:p>
            <a:r>
              <a:rPr lang="en-US" dirty="0"/>
              <a:t>When planning, keep in mind tasks that must be accomplished right away and tasks that are due down-the-road.</a:t>
            </a:r>
          </a:p>
          <a:p>
            <a:r>
              <a:rPr lang="en-US" dirty="0"/>
              <a:t>Time-management fails when we fail to plan, causing unnecessary and unwanted stress.</a:t>
            </a:r>
          </a:p>
        </p:txBody>
      </p:sp>
    </p:spTree>
    <p:extLst>
      <p:ext uri="{BB962C8B-B14F-4D97-AF65-F5344CB8AC3E}">
        <p14:creationId xmlns:p14="http://schemas.microsoft.com/office/powerpoint/2010/main" val="73401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38D6-8B38-4F3D-9DF3-2EAA4AD3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Developing a Master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E7847-A1CF-4203-8200-1BE46383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686800" cy="3880773"/>
          </a:xfrm>
        </p:spPr>
        <p:txBody>
          <a:bodyPr>
            <a:normAutofit/>
          </a:bodyPr>
          <a:lstStyle/>
          <a:p>
            <a:r>
              <a:rPr lang="en-US" dirty="0"/>
              <a:t>A master plan is like a “time map” that allows you to manage your time over a given time period: The next day, week or month.</a:t>
            </a:r>
          </a:p>
          <a:p>
            <a:r>
              <a:rPr lang="en-US" dirty="0"/>
              <a:t>The development of a master plan allows you to input all tasks and events.  This lessens the stress of forgetting about something.</a:t>
            </a:r>
          </a:p>
          <a:p>
            <a:r>
              <a:rPr lang="en-US" dirty="0"/>
              <a:t>A master plan is a living document.  It might have to be adjusted as circumstances dictate.</a:t>
            </a:r>
          </a:p>
          <a:p>
            <a:r>
              <a:rPr lang="en-US" dirty="0"/>
              <a:t>If something happens that takes you off your plan, get back on your plan as quickly as possible.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AECCA-2080-4E0A-9F65-96587070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2C210F-3DD7-4789-C92D-86CBAF48E1D3}"/>
              </a:ext>
            </a:extLst>
          </p:cNvPr>
          <p:cNvSpPr txBox="1">
            <a:spLocks/>
          </p:cNvSpPr>
          <p:nvPr/>
        </p:nvSpPr>
        <p:spPr>
          <a:xfrm>
            <a:off x="12290" y="3276600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Meetings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63CDB7-A363-34A8-59BA-60F4AB3C84B9}"/>
              </a:ext>
            </a:extLst>
          </p:cNvPr>
          <p:cNvSpPr txBox="1">
            <a:spLocks/>
          </p:cNvSpPr>
          <p:nvPr/>
        </p:nvSpPr>
        <p:spPr>
          <a:xfrm>
            <a:off x="152400" y="3911600"/>
            <a:ext cx="86868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biggest drain on time management is times spent in meetings.</a:t>
            </a:r>
          </a:p>
          <a:p>
            <a:r>
              <a:rPr lang="en-US" dirty="0"/>
              <a:t>Call a meeting only when necessary, keep the meeting time down to a minimum, always have a meeting agenda and stay on track.</a:t>
            </a:r>
          </a:p>
          <a:p>
            <a:r>
              <a:rPr lang="en-US" dirty="0"/>
              <a:t>Two types of meeting that you must never miss are:</a:t>
            </a:r>
          </a:p>
          <a:p>
            <a:pPr lvl="1"/>
            <a:r>
              <a:rPr lang="en-US" sz="1800" dirty="0"/>
              <a:t>“Politically charged” meetings</a:t>
            </a:r>
          </a:p>
          <a:p>
            <a:pPr lvl="1"/>
            <a:r>
              <a:rPr lang="en-US" sz="1800" dirty="0"/>
              <a:t>Meetings that will help your advancement in the company.</a:t>
            </a:r>
          </a:p>
        </p:txBody>
      </p:sp>
    </p:spTree>
    <p:extLst>
      <p:ext uri="{BB962C8B-B14F-4D97-AF65-F5344CB8AC3E}">
        <p14:creationId xmlns:p14="http://schemas.microsoft.com/office/powerpoint/2010/main" val="15239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4949-9EE3-48DD-9BDF-1EC4C223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Politically Charged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BCFCA-AF9F-43F8-9C40-4205DD6AE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0" y="660400"/>
            <a:ext cx="8739780" cy="3880773"/>
          </a:xfrm>
        </p:spPr>
        <p:txBody>
          <a:bodyPr>
            <a:normAutofit/>
          </a:bodyPr>
          <a:lstStyle/>
          <a:p>
            <a:r>
              <a:rPr lang="en-US" dirty="0"/>
              <a:t>Politically charged meetings are meetings where your position in the company could be threatened if you are not there.</a:t>
            </a:r>
          </a:p>
          <a:p>
            <a:r>
              <a:rPr lang="en-US" dirty="0"/>
              <a:t>In a politically charged meeting, you will be called in to answer questions and defend yourself about decisions that you made or actions you have taken. </a:t>
            </a:r>
          </a:p>
          <a:p>
            <a:r>
              <a:rPr lang="en-US" dirty="0"/>
              <a:t>You are there to explain your rational and win support for your actions/decisions.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CC5DF-2B0A-406A-87F0-030EA57D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DA9064-6C44-B1E0-CC97-8A65E221F84C}"/>
              </a:ext>
            </a:extLst>
          </p:cNvPr>
          <p:cNvSpPr txBox="1">
            <a:spLocks/>
          </p:cNvSpPr>
          <p:nvPr/>
        </p:nvSpPr>
        <p:spPr>
          <a:xfrm>
            <a:off x="0" y="2577309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Prioritization of Work Tasks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4B99C4-8B10-537F-6926-F225CD6E9D38}"/>
              </a:ext>
            </a:extLst>
          </p:cNvPr>
          <p:cNvSpPr txBox="1">
            <a:spLocks/>
          </p:cNvSpPr>
          <p:nvPr/>
        </p:nvSpPr>
        <p:spPr>
          <a:xfrm>
            <a:off x="99420" y="3237709"/>
            <a:ext cx="8739780" cy="536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Prioritizing your work day allows you properly plan how you will manage your time.</a:t>
            </a:r>
          </a:p>
          <a:p>
            <a:r>
              <a:rPr lang="en-US" dirty="0"/>
              <a:t>Generally, the highest priority tasks must be accomplished by the end of the work day.</a:t>
            </a:r>
          </a:p>
          <a:p>
            <a:r>
              <a:rPr lang="en-US" dirty="0"/>
              <a:t>When making a master plan, prioritize your tasks (highest to lowest) before inputting them into the plan.</a:t>
            </a:r>
          </a:p>
          <a:p>
            <a:r>
              <a:rPr lang="en-US" dirty="0"/>
              <a:t>Prioritizing will provide a clear view of which tasks to refuse to deviate from.</a:t>
            </a:r>
          </a:p>
          <a:p>
            <a:r>
              <a:rPr lang="en-US" dirty="0"/>
              <a:t>By clearing high-priority tasks, you reduce your highest stress issues. </a:t>
            </a:r>
          </a:p>
        </p:txBody>
      </p:sp>
    </p:spTree>
    <p:extLst>
      <p:ext uri="{BB962C8B-B14F-4D97-AF65-F5344CB8AC3E}">
        <p14:creationId xmlns:p14="http://schemas.microsoft.com/office/powerpoint/2010/main" val="326411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Delegation of Work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257800"/>
          </a:xfrm>
        </p:spPr>
        <p:txBody>
          <a:bodyPr>
            <a:normAutofit/>
          </a:bodyPr>
          <a:lstStyle/>
          <a:p>
            <a:pPr>
              <a:spcBef>
                <a:spcPts val="580"/>
              </a:spcBef>
              <a:defRPr/>
            </a:pPr>
            <a:r>
              <a:rPr lang="en-US" dirty="0"/>
              <a:t>“Delegation” means assigning a task or responsibility to another person, typically one who is less senior than oneself.</a:t>
            </a:r>
          </a:p>
          <a:p>
            <a:pPr>
              <a:spcBef>
                <a:spcPts val="580"/>
              </a:spcBef>
              <a:defRPr/>
            </a:pPr>
            <a:r>
              <a:rPr lang="en-US" dirty="0"/>
              <a:t>Simply put, failure to delegate wastes time.</a:t>
            </a:r>
          </a:p>
          <a:p>
            <a:pPr>
              <a:spcBef>
                <a:spcPts val="580"/>
              </a:spcBef>
              <a:defRPr/>
            </a:pPr>
            <a:r>
              <a:rPr lang="en-US" dirty="0"/>
              <a:t>Delegation of work tasks not only challenges and motivates subordinates but communicates that you value their skills and expertise.</a:t>
            </a:r>
          </a:p>
          <a:p>
            <a:pPr>
              <a:spcBef>
                <a:spcPts val="580"/>
              </a:spcBef>
              <a:defRPr/>
            </a:pPr>
            <a:r>
              <a:rPr lang="en-US" dirty="0"/>
              <a:t>Delegating your simpler tasks allows you to concentrate on tasks that only you can complete.  </a:t>
            </a:r>
          </a:p>
          <a:p>
            <a:pPr>
              <a:spcBef>
                <a:spcPts val="58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0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/>
              <a:t>What is a Critical Incident?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62" y="660400"/>
            <a:ext cx="881843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critical incident is any event which is powerful enough to overwhelm the normal “coping mechanisms” used by emergency responders to cope with the effects of emergency response.</a:t>
            </a:r>
          </a:p>
          <a:p>
            <a:pPr marL="0" indent="0">
              <a:buNone/>
            </a:pPr>
            <a:r>
              <a:rPr lang="en-US" dirty="0"/>
              <a:t>Some examples of critical incidents are:</a:t>
            </a:r>
          </a:p>
          <a:p>
            <a:pPr lvl="1"/>
            <a:r>
              <a:rPr lang="en-US" sz="1800" dirty="0"/>
              <a:t>Line of duty death or major injury of coworker</a:t>
            </a:r>
          </a:p>
          <a:p>
            <a:pPr lvl="1"/>
            <a:r>
              <a:rPr lang="en-US" sz="1800" dirty="0"/>
              <a:t>Death or major injury of a child</a:t>
            </a:r>
          </a:p>
          <a:p>
            <a:pPr lvl="1"/>
            <a:r>
              <a:rPr lang="en-US" sz="1800" dirty="0"/>
              <a:t>Prolonged search and rescue operation with a negative outcome</a:t>
            </a:r>
          </a:p>
          <a:p>
            <a:pPr lvl="1"/>
            <a:r>
              <a:rPr lang="en-US" sz="1800" dirty="0"/>
              <a:t>Operations involving major media coverage	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D25CA6-59EC-12A8-5EF8-CA18E8C09C9A}"/>
              </a:ext>
            </a:extLst>
          </p:cNvPr>
          <p:cNvSpPr txBox="1">
            <a:spLocks/>
          </p:cNvSpPr>
          <p:nvPr/>
        </p:nvSpPr>
        <p:spPr>
          <a:xfrm>
            <a:off x="31955" y="3505200"/>
            <a:ext cx="720704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Critical Incident Stress Debriefing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54C718-B505-91C4-7304-EBE65130D391}"/>
              </a:ext>
            </a:extLst>
          </p:cNvPr>
          <p:cNvSpPr txBox="1">
            <a:spLocks/>
          </p:cNvSpPr>
          <p:nvPr/>
        </p:nvSpPr>
        <p:spPr>
          <a:xfrm>
            <a:off x="461620" y="4100976"/>
            <a:ext cx="845378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Critical Incident Stress Debriefing (CISD) is a structured psychological debriefing process that is designed to prevent or mitigate traumatic stress and its associated effects.</a:t>
            </a:r>
          </a:p>
          <a:p>
            <a:r>
              <a:rPr lang="en-US" dirty="0"/>
              <a:t>CISD is a meeting/discussion designed to help reduce the effects of critical incident stress, usually in a group or team effort.</a:t>
            </a:r>
          </a:p>
          <a:p>
            <a:r>
              <a:rPr lang="en-US" dirty="0"/>
              <a:t>CISD is NOT a critique of an incident, person or department.</a:t>
            </a:r>
          </a:p>
          <a:p>
            <a:r>
              <a:rPr lang="en-US" dirty="0"/>
              <a:t>CISD is NOT psychotherapy or a substitute for psychotherapy.</a:t>
            </a:r>
          </a:p>
        </p:txBody>
      </p:sp>
    </p:spTree>
    <p:extLst>
      <p:ext uri="{BB962C8B-B14F-4D97-AF65-F5344CB8AC3E}">
        <p14:creationId xmlns:p14="http://schemas.microsoft.com/office/powerpoint/2010/main" val="25839120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690</TotalTime>
  <Words>673</Words>
  <Application>Microsoft Office PowerPoint</Application>
  <PresentationFormat>On-screen Show (4:3)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PowerPoint Presentation</vt:lpstr>
      <vt:lpstr>Stress and Time Management</vt:lpstr>
      <vt:lpstr>Developing a Master Plan</vt:lpstr>
      <vt:lpstr>Politically Charged Meetings</vt:lpstr>
      <vt:lpstr>Delegation of Work Tasks</vt:lpstr>
      <vt:lpstr>What is a Critical Incident?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Joy,Sumy</dc:creator>
  <cp:lastModifiedBy>Academy3s@outlook.com</cp:lastModifiedBy>
  <cp:revision>74</cp:revision>
  <dcterms:created xsi:type="dcterms:W3CDTF">2015-01-28T20:48:59Z</dcterms:created>
  <dcterms:modified xsi:type="dcterms:W3CDTF">2023-03-11T16:21:29Z</dcterms:modified>
</cp:coreProperties>
</file>