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07" r:id="rId2"/>
    <p:sldId id="335" r:id="rId3"/>
    <p:sldId id="370" r:id="rId4"/>
    <p:sldId id="372" r:id="rId5"/>
    <p:sldId id="374" r:id="rId6"/>
    <p:sldId id="375" r:id="rId7"/>
    <p:sldId id="376" r:id="rId8"/>
    <p:sldId id="377" r:id="rId9"/>
    <p:sldId id="381" r:id="rId10"/>
    <p:sldId id="382" r:id="rId11"/>
    <p:sldId id="383" r:id="rId12"/>
    <p:sldId id="386" r:id="rId13"/>
    <p:sldId id="387" r:id="rId14"/>
    <p:sldId id="388" r:id="rId15"/>
    <p:sldId id="389" r:id="rId16"/>
    <p:sldId id="390" r:id="rId17"/>
    <p:sldId id="391" r:id="rId18"/>
    <p:sldId id="39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97312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115125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33133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7640008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840349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571008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74335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15967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0443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9891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6804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4305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541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43713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70295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5160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906960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334000"/>
            <a:ext cx="6400800" cy="1752600"/>
          </a:xfrm>
        </p:spPr>
        <p:txBody>
          <a:bodyPr>
            <a:normAutofit/>
          </a:bodyPr>
          <a:lstStyle/>
          <a:p>
            <a:r>
              <a:rPr lang="en-US" sz="2800" b="1" dirty="0">
                <a:solidFill>
                  <a:srgbClr val="00B050"/>
                </a:solidFill>
              </a:rPr>
              <a:t>Chapter </a:t>
            </a:r>
            <a:r>
              <a:rPr lang="en-US" sz="2800" b="1" dirty="0" smtClean="0">
                <a:solidFill>
                  <a:srgbClr val="00B050"/>
                </a:solidFill>
              </a:rPr>
              <a:t>40 –IFPO -CPO</a:t>
            </a:r>
            <a:endParaRPr lang="en-US" sz="2800" b="1" dirty="0">
              <a:solidFill>
                <a:srgbClr val="00B050"/>
              </a:solidFill>
            </a:endParaRPr>
          </a:p>
          <a:p>
            <a:r>
              <a:rPr lang="en-US" sz="2800" dirty="0"/>
              <a:t>Information Security and Counterintelligence</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2453-8EEF-4149-8F56-3383DCB11517}"/>
              </a:ext>
            </a:extLst>
          </p:cNvPr>
          <p:cNvSpPr>
            <a:spLocks noGrp="1"/>
          </p:cNvSpPr>
          <p:nvPr>
            <p:ph type="title"/>
          </p:nvPr>
        </p:nvSpPr>
        <p:spPr>
          <a:xfrm>
            <a:off x="0" y="0"/>
            <a:ext cx="8458200" cy="1320800"/>
          </a:xfrm>
        </p:spPr>
        <p:txBody>
          <a:bodyPr>
            <a:normAutofit/>
          </a:bodyPr>
          <a:lstStyle/>
          <a:p>
            <a:r>
              <a:rPr lang="en-US" dirty="0"/>
              <a:t>Threats to Information and Intangible Assets</a:t>
            </a:r>
          </a:p>
        </p:txBody>
      </p:sp>
      <p:sp>
        <p:nvSpPr>
          <p:cNvPr id="3" name="Content Placeholder 2">
            <a:extLst>
              <a:ext uri="{FF2B5EF4-FFF2-40B4-BE49-F238E27FC236}">
                <a16:creationId xmlns:a16="http://schemas.microsoft.com/office/drawing/2014/main" id="{7FCE7AED-46A7-49DF-A173-A9F6DEE93670}"/>
              </a:ext>
            </a:extLst>
          </p:cNvPr>
          <p:cNvSpPr>
            <a:spLocks noGrp="1"/>
          </p:cNvSpPr>
          <p:nvPr>
            <p:ph idx="1"/>
          </p:nvPr>
        </p:nvSpPr>
        <p:spPr>
          <a:xfrm>
            <a:off x="152400" y="1219200"/>
            <a:ext cx="8763000" cy="5121275"/>
          </a:xfrm>
        </p:spPr>
        <p:txBody>
          <a:bodyPr>
            <a:normAutofit/>
          </a:bodyPr>
          <a:lstStyle/>
          <a:p>
            <a:r>
              <a:rPr lang="en-US" dirty="0">
                <a:latin typeface="Arial" panose="020B0604020202020204" pitchFamily="34" charset="0"/>
                <a:cs typeface="Arial" panose="020B0604020202020204" pitchFamily="34" charset="0"/>
              </a:rPr>
              <a:t>Among common end users for compromised information assets are:</a:t>
            </a:r>
          </a:p>
          <a:p>
            <a:pPr lvl="1"/>
            <a:r>
              <a:rPr lang="en-US" sz="1800" dirty="0">
                <a:latin typeface="Arial" panose="020B0604020202020204" pitchFamily="34" charset="0"/>
                <a:cs typeface="Arial" panose="020B0604020202020204" pitchFamily="34" charset="0"/>
              </a:rPr>
              <a:t>Domestic and foreign competitors </a:t>
            </a:r>
          </a:p>
          <a:p>
            <a:pPr lvl="1"/>
            <a:r>
              <a:rPr lang="en-US" sz="1800" dirty="0">
                <a:latin typeface="Arial" panose="020B0604020202020204" pitchFamily="34" charset="0"/>
                <a:cs typeface="Arial" panose="020B0604020202020204" pitchFamily="34" charset="0"/>
              </a:rPr>
              <a:t>Foreign governments </a:t>
            </a:r>
          </a:p>
          <a:p>
            <a:pPr lvl="1"/>
            <a:r>
              <a:rPr lang="en-US" sz="1800" dirty="0">
                <a:latin typeface="Arial" panose="020B0604020202020204" pitchFamily="34" charset="0"/>
                <a:cs typeface="Arial" panose="020B0604020202020204" pitchFamily="34" charset="0"/>
              </a:rPr>
              <a:t>Organized criminal enterprises </a:t>
            </a:r>
          </a:p>
          <a:p>
            <a:pPr lvl="1"/>
            <a:r>
              <a:rPr lang="en-US" sz="1800" dirty="0">
                <a:latin typeface="Arial" panose="020B0604020202020204" pitchFamily="34" charset="0"/>
                <a:cs typeface="Arial" panose="020B0604020202020204" pitchFamily="34" charset="0"/>
              </a:rPr>
              <a:t>Activist groups (environmental, animal rights, etc.)</a:t>
            </a:r>
          </a:p>
          <a:p>
            <a:pPr lvl="1"/>
            <a:r>
              <a:rPr lang="en-US" sz="1800" dirty="0">
                <a:latin typeface="Arial" panose="020B0604020202020204" pitchFamily="34" charset="0"/>
                <a:cs typeface="Arial" panose="020B0604020202020204" pitchFamily="34" charset="0"/>
              </a:rPr>
              <a:t>Terrorist groups </a:t>
            </a:r>
          </a:p>
          <a:p>
            <a:pPr lvl="1"/>
            <a:r>
              <a:rPr lang="en-US" sz="1800" dirty="0">
                <a:latin typeface="Arial" panose="020B0604020202020204" pitchFamily="34" charset="0"/>
                <a:cs typeface="Arial" panose="020B0604020202020204" pitchFamily="34" charset="0"/>
              </a:rPr>
              <a:t>Political advisors </a:t>
            </a:r>
          </a:p>
          <a:p>
            <a:pPr lvl="1"/>
            <a:r>
              <a:rPr lang="en-US" sz="1800" dirty="0">
                <a:latin typeface="Arial" panose="020B0604020202020204" pitchFamily="34" charset="0"/>
                <a:cs typeface="Arial" panose="020B0604020202020204" pitchFamily="34" charset="0"/>
              </a:rPr>
              <a:t>Financial or business cartels and/or </a:t>
            </a:r>
            <a:r>
              <a:rPr lang="en-US" sz="1800" dirty="0" err="1">
                <a:latin typeface="Arial" panose="020B0604020202020204" pitchFamily="34" charset="0"/>
                <a:cs typeface="Arial" panose="020B0604020202020204" pitchFamily="34" charset="0"/>
              </a:rPr>
              <a:t>Narcocapitalists</a:t>
            </a:r>
            <a:r>
              <a:rPr lang="en-US" sz="1800"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Product counterfeiting operations </a:t>
            </a:r>
          </a:p>
          <a:p>
            <a:pPr lvl="1"/>
            <a:r>
              <a:rPr lang="en-US" sz="1800" dirty="0">
                <a:latin typeface="Arial" panose="020B0604020202020204" pitchFamily="34" charset="0"/>
                <a:cs typeface="Arial" panose="020B0604020202020204" pitchFamily="34" charset="0"/>
              </a:rPr>
              <a:t>Targets of law enforcement activities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0407BB-A0CD-4DDB-A25E-614F78A0AB70}"/>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404099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58A5-D606-4374-BBAD-FE22BE83BFE4}"/>
              </a:ext>
            </a:extLst>
          </p:cNvPr>
          <p:cNvSpPr>
            <a:spLocks noGrp="1"/>
          </p:cNvSpPr>
          <p:nvPr>
            <p:ph type="title"/>
          </p:nvPr>
        </p:nvSpPr>
        <p:spPr>
          <a:xfrm>
            <a:off x="0" y="-101600"/>
            <a:ext cx="8229601" cy="1320800"/>
          </a:xfrm>
        </p:spPr>
        <p:txBody>
          <a:bodyPr>
            <a:normAutofit/>
          </a:bodyPr>
          <a:lstStyle/>
          <a:p>
            <a:r>
              <a:rPr lang="en-US" dirty="0"/>
              <a:t>How Technology is Changing the Threat</a:t>
            </a:r>
          </a:p>
        </p:txBody>
      </p:sp>
      <p:sp>
        <p:nvSpPr>
          <p:cNvPr id="3" name="Content Placeholder 2">
            <a:extLst>
              <a:ext uri="{FF2B5EF4-FFF2-40B4-BE49-F238E27FC236}">
                <a16:creationId xmlns:a16="http://schemas.microsoft.com/office/drawing/2014/main" id="{CB9EC842-E8BD-4085-BFFD-3DD2AF86406F}"/>
              </a:ext>
            </a:extLst>
          </p:cNvPr>
          <p:cNvSpPr>
            <a:spLocks noGrp="1"/>
          </p:cNvSpPr>
          <p:nvPr>
            <p:ph idx="1"/>
          </p:nvPr>
        </p:nvSpPr>
        <p:spPr>
          <a:xfrm>
            <a:off x="152400" y="457200"/>
            <a:ext cx="8762999" cy="3880773"/>
          </a:xfrm>
        </p:spPr>
        <p:txBody>
          <a:bodyPr>
            <a:normAutofit/>
          </a:bodyPr>
          <a:lstStyle/>
          <a:p>
            <a:r>
              <a:rPr lang="en-US" sz="1600" dirty="0">
                <a:latin typeface="Arial" panose="020B0604020202020204" pitchFamily="34" charset="0"/>
                <a:cs typeface="Arial" panose="020B0604020202020204" pitchFamily="34" charset="0"/>
              </a:rPr>
              <a:t>Once information is lost, </a:t>
            </a:r>
            <a:r>
              <a:rPr lang="en-US" sz="1600" b="1" dirty="0">
                <a:latin typeface="Arial" panose="020B0604020202020204" pitchFamily="34" charset="0"/>
                <a:cs typeface="Arial" panose="020B0604020202020204" pitchFamily="34" charset="0"/>
              </a:rPr>
              <a:t>it is lost permanently and globally</a:t>
            </a:r>
            <a:r>
              <a:rPr lang="en-US" sz="1600" dirty="0">
                <a:latin typeface="Arial" panose="020B0604020202020204" pitchFamily="34" charset="0"/>
                <a:cs typeface="Arial" panose="020B0604020202020204" pitchFamily="34" charset="0"/>
              </a:rPr>
              <a:t>—and can happen in an instant. </a:t>
            </a:r>
          </a:p>
          <a:p>
            <a:pPr lvl="1"/>
            <a:r>
              <a:rPr lang="en-US" b="1" dirty="0">
                <a:latin typeface="Arial" panose="020B0604020202020204" pitchFamily="34" charset="0"/>
                <a:cs typeface="Arial" panose="020B0604020202020204" pitchFamily="34" charset="0"/>
              </a:rPr>
              <a:t>Miniaturization of Media</a:t>
            </a:r>
            <a:r>
              <a:rPr lang="en-US" dirty="0">
                <a:latin typeface="Arial" panose="020B0604020202020204" pitchFamily="34" charset="0"/>
                <a:cs typeface="Arial" panose="020B0604020202020204" pitchFamily="34" charset="0"/>
              </a:rPr>
              <a:t>:</a:t>
            </a:r>
          </a:p>
          <a:p>
            <a:pPr lvl="2"/>
            <a:r>
              <a:rPr lang="en-US" sz="1600" dirty="0">
                <a:latin typeface="Arial" panose="020B0604020202020204" pitchFamily="34" charset="0"/>
                <a:cs typeface="Arial" panose="020B0604020202020204" pitchFamily="34" charset="0"/>
              </a:rPr>
              <a:t>More and more data is being stored on smaller and smaller devices. </a:t>
            </a:r>
          </a:p>
          <a:p>
            <a:pPr lvl="1"/>
            <a:r>
              <a:rPr lang="en-US" b="1" dirty="0">
                <a:latin typeface="Arial" panose="020B0604020202020204" pitchFamily="34" charset="0"/>
                <a:cs typeface="Arial" panose="020B0604020202020204" pitchFamily="34" charset="0"/>
              </a:rPr>
              <a:t>Social Networking Media:</a:t>
            </a:r>
          </a:p>
          <a:p>
            <a:pPr lvl="2"/>
            <a:r>
              <a:rPr lang="en-US" sz="1600" dirty="0">
                <a:latin typeface="Arial" panose="020B0604020202020204" pitchFamily="34" charset="0"/>
                <a:cs typeface="Arial" panose="020B0604020202020204" pitchFamily="34" charset="0"/>
              </a:rPr>
              <a:t>this type of media provides another outlet for instantly sharing information (including possibly sensitive/proprietary information or destructive false rumors/news) across wide audiences—and in some cases, anonymously. </a:t>
            </a:r>
          </a:p>
          <a:p>
            <a:pPr lvl="1"/>
            <a:endParaRPr lang="en-US"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050A828-73F7-497F-BEF1-D93B321392FE}"/>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4D2BD342-735E-4CE9-84F2-8A2D19F81A20}"/>
              </a:ext>
            </a:extLst>
          </p:cNvPr>
          <p:cNvSpPr txBox="1">
            <a:spLocks/>
          </p:cNvSpPr>
          <p:nvPr/>
        </p:nvSpPr>
        <p:spPr>
          <a:xfrm>
            <a:off x="152400" y="28956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smtClean="0">
                <a:latin typeface="Arial" panose="020B0604020202020204" pitchFamily="34" charset="0"/>
                <a:cs typeface="Arial" panose="020B0604020202020204" pitchFamily="34" charset="0"/>
              </a:rPr>
              <a:t>Volume and Dispersal of Data: </a:t>
            </a:r>
            <a:endParaRPr lang="en-US" sz="1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The enormity of the current volume of data makes it far more difficult to identify a data breach in real time or to determine if sensitive information has been compromised.</a:t>
            </a:r>
          </a:p>
          <a:p>
            <a:r>
              <a:rPr lang="en-US" sz="1600" b="1" dirty="0" smtClean="0">
                <a:latin typeface="Arial" panose="020B0604020202020204" pitchFamily="34" charset="0"/>
                <a:cs typeface="Arial" panose="020B0604020202020204" pitchFamily="34" charset="0"/>
              </a:rPr>
              <a:t>Data Mining and Information Brokers: </a:t>
            </a:r>
            <a:r>
              <a:rPr lang="en-US" sz="1600" dirty="0" smtClean="0">
                <a:latin typeface="Arial" panose="020B0604020202020204" pitchFamily="34" charset="0"/>
                <a:cs typeface="Arial" panose="020B0604020202020204" pitchFamily="34" charset="0"/>
              </a:rPr>
              <a:t> </a:t>
            </a:r>
          </a:p>
          <a:p>
            <a:pPr lvl="1"/>
            <a:r>
              <a:rPr lang="en-US" dirty="0" smtClean="0">
                <a:latin typeface="Arial" panose="020B0604020202020204" pitchFamily="34" charset="0"/>
                <a:cs typeface="Arial" panose="020B0604020202020204" pitchFamily="34" charset="0"/>
              </a:rPr>
              <a:t>An industry that collects data from a multitude of sources and selling it to whoever is willing to pay for it. </a:t>
            </a:r>
          </a:p>
          <a:p>
            <a:r>
              <a:rPr lang="en-US" sz="1600" b="1" dirty="0" smtClean="0">
                <a:latin typeface="Arial" panose="020B0604020202020204" pitchFamily="34" charset="0"/>
                <a:cs typeface="Arial" panose="020B0604020202020204" pitchFamily="34" charset="0"/>
              </a:rPr>
              <a:t>Wireless and Remote Computing Environments</a:t>
            </a:r>
            <a:r>
              <a:rPr lang="en-US" sz="1600" dirty="0" smtClean="0">
                <a:latin typeface="Arial" panose="020B0604020202020204" pitchFamily="34" charset="0"/>
                <a:cs typeface="Arial" panose="020B0604020202020204" pitchFamily="34" charset="0"/>
              </a:rPr>
              <a:t>: </a:t>
            </a:r>
          </a:p>
          <a:p>
            <a:pPr lvl="1"/>
            <a:r>
              <a:rPr lang="en-US" dirty="0" smtClean="0">
                <a:latin typeface="Arial" panose="020B0604020202020204" pitchFamily="34" charset="0"/>
                <a:cs typeface="Arial" panose="020B0604020202020204" pitchFamily="34" charset="0"/>
              </a:rPr>
              <a:t>Sensitive information can be exchanged through hot spots in public locations, hotel networks, or even home networks.</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F0A92080-1427-4C5D-A538-FD349CFF29EB}"/>
              </a:ext>
            </a:extLst>
          </p:cNvPr>
          <p:cNvSpPr txBox="1">
            <a:spLocks/>
          </p:cNvSpPr>
          <p:nvPr/>
        </p:nvSpPr>
        <p:spPr>
          <a:xfrm>
            <a:off x="76199" y="5715000"/>
            <a:ext cx="891540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smtClean="0"/>
              <a:t>Security of Security Systems</a:t>
            </a:r>
            <a:r>
              <a:rPr lang="en-US" sz="1600" dirty="0" smtClean="0"/>
              <a:t>: </a:t>
            </a:r>
          </a:p>
          <a:p>
            <a:pPr lvl="1"/>
            <a:r>
              <a:rPr lang="en-US" dirty="0" smtClean="0"/>
              <a:t>Is a growing concern as security systems for surveillance, access control, facility management, intrusion detection, and other functions increasingly ride on the Internet and can be managed remotely.</a:t>
            </a:r>
            <a:endParaRPr lang="en-US" dirty="0"/>
          </a:p>
        </p:txBody>
      </p:sp>
    </p:spTree>
    <p:extLst>
      <p:ext uri="{BB962C8B-B14F-4D97-AF65-F5344CB8AC3E}">
        <p14:creationId xmlns:p14="http://schemas.microsoft.com/office/powerpoint/2010/main" val="58979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A429-51ED-45C5-9A02-F96428C89D43}"/>
              </a:ext>
            </a:extLst>
          </p:cNvPr>
          <p:cNvSpPr>
            <a:spLocks noGrp="1"/>
          </p:cNvSpPr>
          <p:nvPr>
            <p:ph type="title"/>
          </p:nvPr>
        </p:nvSpPr>
        <p:spPr>
          <a:xfrm>
            <a:off x="0" y="0"/>
            <a:ext cx="6347713" cy="1320800"/>
          </a:xfrm>
        </p:spPr>
        <p:txBody>
          <a:bodyPr/>
          <a:lstStyle/>
          <a:p>
            <a:r>
              <a:rPr lang="en-US" dirty="0"/>
              <a:t>Protective Measures</a:t>
            </a:r>
          </a:p>
        </p:txBody>
      </p:sp>
      <p:sp>
        <p:nvSpPr>
          <p:cNvPr id="3" name="Content Placeholder 2">
            <a:extLst>
              <a:ext uri="{FF2B5EF4-FFF2-40B4-BE49-F238E27FC236}">
                <a16:creationId xmlns:a16="http://schemas.microsoft.com/office/drawing/2014/main" id="{4D5727DC-65FB-483A-B374-5F4E2BFEA1E2}"/>
              </a:ext>
            </a:extLst>
          </p:cNvPr>
          <p:cNvSpPr>
            <a:spLocks noGrp="1"/>
          </p:cNvSpPr>
          <p:nvPr>
            <p:ph idx="1"/>
          </p:nvPr>
        </p:nvSpPr>
        <p:spPr>
          <a:xfrm>
            <a:off x="228600" y="762000"/>
            <a:ext cx="8763000" cy="3880773"/>
          </a:xfrm>
        </p:spPr>
        <p:txBody>
          <a:bodyPr>
            <a:normAutofit/>
          </a:bodyPr>
          <a:lstStyle/>
          <a:p>
            <a:r>
              <a:rPr lang="en-US" dirty="0"/>
              <a:t>The measures employed to protect information and intangible assets fall into three categories: </a:t>
            </a:r>
          </a:p>
          <a:p>
            <a:pPr marL="914400" lvl="1" indent="-457200">
              <a:buFont typeface="+mj-lt"/>
              <a:buAutoNum type="arabicPeriod"/>
            </a:pPr>
            <a:r>
              <a:rPr lang="en-US" dirty="0"/>
              <a:t>Security </a:t>
            </a:r>
          </a:p>
          <a:p>
            <a:pPr marL="914400" lvl="1" indent="-457200">
              <a:buFont typeface="+mj-lt"/>
              <a:buAutoNum type="arabicPeriod"/>
            </a:pPr>
            <a:r>
              <a:rPr lang="en-US" dirty="0"/>
              <a:t>Legal, </a:t>
            </a:r>
          </a:p>
          <a:p>
            <a:pPr marL="914400" lvl="1" indent="-457200">
              <a:buFont typeface="+mj-lt"/>
              <a:buAutoNum type="arabicPeriod"/>
            </a:pPr>
            <a:r>
              <a:rPr lang="en-US" dirty="0"/>
              <a:t>Management</a:t>
            </a:r>
          </a:p>
          <a:p>
            <a:endParaRPr lang="en-US" sz="2800" dirty="0"/>
          </a:p>
        </p:txBody>
      </p:sp>
      <p:sp>
        <p:nvSpPr>
          <p:cNvPr id="4" name="Slide Number Placeholder 3">
            <a:extLst>
              <a:ext uri="{FF2B5EF4-FFF2-40B4-BE49-F238E27FC236}">
                <a16:creationId xmlns:a16="http://schemas.microsoft.com/office/drawing/2014/main" id="{A2B05207-EE0C-4AC9-BCA6-E4B0BA75D393}"/>
              </a:ext>
            </a:extLst>
          </p:cNvPr>
          <p:cNvSpPr>
            <a:spLocks noGrp="1"/>
          </p:cNvSpPr>
          <p:nvPr>
            <p:ph type="sldNum" sz="quarter" idx="12"/>
          </p:nvPr>
        </p:nvSpPr>
        <p:spPr/>
        <p:txBody>
          <a:bodyPr/>
          <a:lstStyle/>
          <a:p>
            <a:fld id="{BD5AEB79-F3DA-4CAA-BA25-7EA8AB9A9E1E}" type="slidenum">
              <a:rPr lang="en-US" smtClean="0"/>
              <a:t>12</a:t>
            </a:fld>
            <a:endParaRPr lang="en-US"/>
          </a:p>
        </p:txBody>
      </p:sp>
    </p:spTree>
    <p:extLst>
      <p:ext uri="{BB962C8B-B14F-4D97-AF65-F5344CB8AC3E}">
        <p14:creationId xmlns:p14="http://schemas.microsoft.com/office/powerpoint/2010/main" val="264858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3454-0F6D-476E-9B6F-5BBF6E489617}"/>
              </a:ext>
            </a:extLst>
          </p:cNvPr>
          <p:cNvSpPr>
            <a:spLocks noGrp="1"/>
          </p:cNvSpPr>
          <p:nvPr>
            <p:ph type="title"/>
          </p:nvPr>
        </p:nvSpPr>
        <p:spPr>
          <a:xfrm>
            <a:off x="0" y="0"/>
            <a:ext cx="6347713" cy="1320800"/>
          </a:xfrm>
        </p:spPr>
        <p:txBody>
          <a:bodyPr/>
          <a:lstStyle/>
          <a:p>
            <a:r>
              <a:rPr lang="en-US" dirty="0"/>
              <a:t>Security Measures</a:t>
            </a:r>
          </a:p>
        </p:txBody>
      </p:sp>
      <p:sp>
        <p:nvSpPr>
          <p:cNvPr id="3" name="Content Placeholder 2">
            <a:extLst>
              <a:ext uri="{FF2B5EF4-FFF2-40B4-BE49-F238E27FC236}">
                <a16:creationId xmlns:a16="http://schemas.microsoft.com/office/drawing/2014/main" id="{9998CC94-C36D-4A21-A04A-B96E0ADB0C28}"/>
              </a:ext>
            </a:extLst>
          </p:cNvPr>
          <p:cNvSpPr>
            <a:spLocks noGrp="1"/>
          </p:cNvSpPr>
          <p:nvPr>
            <p:ph idx="1"/>
          </p:nvPr>
        </p:nvSpPr>
        <p:spPr>
          <a:xfrm>
            <a:off x="152400" y="685800"/>
            <a:ext cx="8839200" cy="5121275"/>
          </a:xfrm>
        </p:spPr>
        <p:txBody>
          <a:bodyPr>
            <a:normAutofit/>
          </a:bodyPr>
          <a:lstStyle/>
          <a:p>
            <a:r>
              <a:rPr lang="en-US" dirty="0">
                <a:latin typeface="Arial" panose="020B0604020202020204" pitchFamily="34" charset="0"/>
                <a:cs typeface="Arial" panose="020B0604020202020204" pitchFamily="34" charset="0"/>
              </a:rPr>
              <a:t>Assessment (possibly including penetration testing or “red teaming”) </a:t>
            </a:r>
          </a:p>
          <a:p>
            <a:r>
              <a:rPr lang="en-US" dirty="0">
                <a:latin typeface="Arial" panose="020B0604020202020204" pitchFamily="34" charset="0"/>
                <a:cs typeface="Arial" panose="020B0604020202020204" pitchFamily="34" charset="0"/>
              </a:rPr>
              <a:t>Need-to-know controls (limited access, separation of duties) </a:t>
            </a:r>
          </a:p>
          <a:p>
            <a:r>
              <a:rPr lang="en-US" dirty="0">
                <a:latin typeface="Arial" panose="020B0604020202020204" pitchFamily="34" charset="0"/>
                <a:cs typeface="Arial" panose="020B0604020202020204" pitchFamily="34" charset="0"/>
              </a:rPr>
              <a:t>Information storage and handling </a:t>
            </a:r>
          </a:p>
          <a:p>
            <a:r>
              <a:rPr lang="en-US" dirty="0">
                <a:latin typeface="Arial" panose="020B0604020202020204" pitchFamily="34" charset="0"/>
                <a:cs typeface="Arial" panose="020B0604020202020204" pitchFamily="34" charset="0"/>
              </a:rPr>
              <a:t>Physical security (surveillance, access control, and intrusion detection) </a:t>
            </a:r>
          </a:p>
          <a:p>
            <a:r>
              <a:rPr lang="en-US" dirty="0">
                <a:latin typeface="Arial" panose="020B0604020202020204" pitchFamily="34" charset="0"/>
                <a:cs typeface="Arial" panose="020B0604020202020204" pitchFamily="34" charset="0"/>
              </a:rPr>
              <a:t>Premise access controls procedures (card management, visitor control and escorts) </a:t>
            </a:r>
          </a:p>
          <a:p>
            <a:r>
              <a:rPr lang="en-US" dirty="0">
                <a:latin typeface="Arial" panose="020B0604020202020204" pitchFamily="34" charset="0"/>
                <a:cs typeface="Arial" panose="020B0604020202020204" pitchFamily="34" charset="0"/>
              </a:rPr>
              <a:t>Design and layout of facility security zones (controlled versus open/public areas) </a:t>
            </a:r>
          </a:p>
          <a:p>
            <a:r>
              <a:rPr lang="en-US" dirty="0">
                <a:latin typeface="Arial" panose="020B0604020202020204" pitchFamily="34" charset="0"/>
                <a:cs typeface="Arial" panose="020B0604020202020204" pitchFamily="34" charset="0"/>
              </a:rPr>
              <a:t>Security officers/response forces </a:t>
            </a:r>
          </a:p>
          <a:p>
            <a:r>
              <a:rPr lang="en-US" dirty="0">
                <a:latin typeface="Arial" panose="020B0604020202020204" pitchFamily="34" charset="0"/>
                <a:cs typeface="Arial" panose="020B0604020202020204" pitchFamily="34" charset="0"/>
              </a:rPr>
              <a:t>Information destruction processes and standards </a:t>
            </a:r>
          </a:p>
        </p:txBody>
      </p:sp>
    </p:spTree>
    <p:extLst>
      <p:ext uri="{BB962C8B-B14F-4D97-AF65-F5344CB8AC3E}">
        <p14:creationId xmlns:p14="http://schemas.microsoft.com/office/powerpoint/2010/main" val="155066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D89A-885C-4E37-891C-4F2ECDA03BC1}"/>
              </a:ext>
            </a:extLst>
          </p:cNvPr>
          <p:cNvSpPr>
            <a:spLocks noGrp="1"/>
          </p:cNvSpPr>
          <p:nvPr>
            <p:ph type="title"/>
          </p:nvPr>
        </p:nvSpPr>
        <p:spPr>
          <a:xfrm>
            <a:off x="0" y="0"/>
            <a:ext cx="6347713" cy="1320800"/>
          </a:xfrm>
        </p:spPr>
        <p:txBody>
          <a:bodyPr/>
          <a:lstStyle/>
          <a:p>
            <a:r>
              <a:rPr lang="en-US" dirty="0"/>
              <a:t>Security Measures</a:t>
            </a:r>
          </a:p>
        </p:txBody>
      </p:sp>
      <p:sp>
        <p:nvSpPr>
          <p:cNvPr id="3" name="Content Placeholder 2">
            <a:extLst>
              <a:ext uri="{FF2B5EF4-FFF2-40B4-BE49-F238E27FC236}">
                <a16:creationId xmlns:a16="http://schemas.microsoft.com/office/drawing/2014/main" id="{7FD2BE74-D2DB-4112-818F-21C5C45A3147}"/>
              </a:ext>
            </a:extLst>
          </p:cNvPr>
          <p:cNvSpPr>
            <a:spLocks noGrp="1"/>
          </p:cNvSpPr>
          <p:nvPr>
            <p:ph idx="1"/>
          </p:nvPr>
        </p:nvSpPr>
        <p:spPr>
          <a:xfrm>
            <a:off x="152400" y="762000"/>
            <a:ext cx="8763000" cy="5121275"/>
          </a:xfrm>
        </p:spPr>
        <p:txBody>
          <a:bodyPr>
            <a:normAutofit/>
          </a:bodyPr>
          <a:lstStyle/>
          <a:p>
            <a:r>
              <a:rPr lang="en-US" dirty="0">
                <a:latin typeface="Arial" panose="020B0604020202020204" pitchFamily="34" charset="0"/>
                <a:cs typeface="Arial" panose="020B0604020202020204" pitchFamily="34" charset="0"/>
              </a:rPr>
              <a:t>Technical security measures </a:t>
            </a:r>
          </a:p>
          <a:p>
            <a:r>
              <a:rPr lang="en-US" dirty="0">
                <a:latin typeface="Arial" panose="020B0604020202020204" pitchFamily="34" charset="0"/>
                <a:cs typeface="Arial" panose="020B0604020202020204" pitchFamily="34" charset="0"/>
              </a:rPr>
              <a:t>Technical Surveillance Countermeasures (TSCM) </a:t>
            </a:r>
          </a:p>
          <a:p>
            <a:r>
              <a:rPr lang="en-US" dirty="0">
                <a:latin typeface="Arial" panose="020B0604020202020204" pitchFamily="34" charset="0"/>
                <a:cs typeface="Arial" panose="020B0604020202020204" pitchFamily="34" charset="0"/>
              </a:rPr>
              <a:t>Communications, emanations, and signals security measures </a:t>
            </a:r>
          </a:p>
          <a:p>
            <a:r>
              <a:rPr lang="en-US" dirty="0">
                <a:latin typeface="Arial" panose="020B0604020202020204" pitchFamily="34" charset="0"/>
                <a:cs typeface="Arial" panose="020B0604020202020204" pitchFamily="34" charset="0"/>
              </a:rPr>
              <a:t>Information systems security (IT security) </a:t>
            </a:r>
          </a:p>
          <a:p>
            <a:r>
              <a:rPr lang="en-US" dirty="0">
                <a:latin typeface="Arial" panose="020B0604020202020204" pitchFamily="34" charset="0"/>
                <a:cs typeface="Arial" panose="020B0604020202020204" pitchFamily="34" charset="0"/>
              </a:rPr>
              <a:t>Cybersecurity awareness training</a:t>
            </a:r>
          </a:p>
          <a:p>
            <a:r>
              <a:rPr lang="en-US" dirty="0">
                <a:latin typeface="Arial" panose="020B0604020202020204" pitchFamily="34" charset="0"/>
                <a:cs typeface="Arial" panose="020B0604020202020204" pitchFamily="34" charset="0"/>
              </a:rPr>
              <a:t>Product security </a:t>
            </a:r>
          </a:p>
          <a:p>
            <a:r>
              <a:rPr lang="en-US" dirty="0">
                <a:latin typeface="Arial" panose="020B0604020202020204" pitchFamily="34" charset="0"/>
                <a:cs typeface="Arial" panose="020B0604020202020204" pitchFamily="34" charset="0"/>
              </a:rPr>
              <a:t>Travel security programs </a:t>
            </a:r>
          </a:p>
          <a:p>
            <a:r>
              <a:rPr lang="en-US" dirty="0">
                <a:latin typeface="Arial" panose="020B0604020202020204" pitchFamily="34" charset="0"/>
                <a:cs typeface="Arial" panose="020B0604020202020204" pitchFamily="34" charset="0"/>
              </a:rPr>
              <a:t>Training and awareness (for employees, users, contractors, vendors, partners, and trusted third parties) </a:t>
            </a:r>
          </a:p>
          <a:p>
            <a:r>
              <a:rPr lang="en-US" dirty="0">
                <a:latin typeface="Arial" panose="020B0604020202020204" pitchFamily="34" charset="0"/>
                <a:cs typeface="Arial" panose="020B0604020202020204" pitchFamily="34" charset="0"/>
              </a:rPr>
              <a:t>Investigation capabilities</a:t>
            </a:r>
          </a:p>
          <a:p>
            <a:pPr marL="0" indent="0">
              <a:buNone/>
            </a:pPr>
            <a:r>
              <a:rPr lang="en-US" b="1" dirty="0">
                <a:latin typeface="Arial" panose="020B0604020202020204" pitchFamily="34" charset="0"/>
                <a:cs typeface="Arial" panose="020B0604020202020204" pitchFamily="34" charset="0"/>
              </a:rPr>
              <a:t>Training and awareness are essential tools. </a:t>
            </a:r>
          </a:p>
        </p:txBody>
      </p:sp>
      <p:sp>
        <p:nvSpPr>
          <p:cNvPr id="4" name="Slide Number Placeholder 3">
            <a:extLst>
              <a:ext uri="{FF2B5EF4-FFF2-40B4-BE49-F238E27FC236}">
                <a16:creationId xmlns:a16="http://schemas.microsoft.com/office/drawing/2014/main" id="{6FA9AB56-DCEA-4B49-A464-7CA95D767EB1}"/>
              </a:ext>
            </a:extLst>
          </p:cNvPr>
          <p:cNvSpPr>
            <a:spLocks noGrp="1"/>
          </p:cNvSpPr>
          <p:nvPr>
            <p:ph type="sldNum" sz="quarter" idx="12"/>
          </p:nvPr>
        </p:nvSpPr>
        <p:spPr/>
        <p:txBody>
          <a:bodyPr/>
          <a:lstStyle/>
          <a:p>
            <a:fld id="{BD5AEB79-F3DA-4CAA-BA25-7EA8AB9A9E1E}" type="slidenum">
              <a:rPr lang="en-US" smtClean="0"/>
              <a:t>14</a:t>
            </a:fld>
            <a:endParaRPr lang="en-US"/>
          </a:p>
        </p:txBody>
      </p:sp>
    </p:spTree>
    <p:extLst>
      <p:ext uri="{BB962C8B-B14F-4D97-AF65-F5344CB8AC3E}">
        <p14:creationId xmlns:p14="http://schemas.microsoft.com/office/powerpoint/2010/main" val="246386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761C-95B9-4757-B6DD-8916BD821B4A}"/>
              </a:ext>
            </a:extLst>
          </p:cNvPr>
          <p:cNvSpPr>
            <a:spLocks noGrp="1"/>
          </p:cNvSpPr>
          <p:nvPr>
            <p:ph type="title"/>
          </p:nvPr>
        </p:nvSpPr>
        <p:spPr>
          <a:xfrm>
            <a:off x="0" y="0"/>
            <a:ext cx="6347713" cy="1320800"/>
          </a:xfrm>
        </p:spPr>
        <p:txBody>
          <a:bodyPr/>
          <a:lstStyle/>
          <a:p>
            <a:r>
              <a:rPr lang="en-US" dirty="0"/>
              <a:t>Legal Measures</a:t>
            </a:r>
          </a:p>
        </p:txBody>
      </p:sp>
      <p:sp>
        <p:nvSpPr>
          <p:cNvPr id="3" name="Content Placeholder 2">
            <a:extLst>
              <a:ext uri="{FF2B5EF4-FFF2-40B4-BE49-F238E27FC236}">
                <a16:creationId xmlns:a16="http://schemas.microsoft.com/office/drawing/2014/main" id="{D6EA798D-409A-42E3-8274-CBB2FCAD2F71}"/>
              </a:ext>
            </a:extLst>
          </p:cNvPr>
          <p:cNvSpPr>
            <a:spLocks noGrp="1"/>
          </p:cNvSpPr>
          <p:nvPr>
            <p:ph idx="1"/>
          </p:nvPr>
        </p:nvSpPr>
        <p:spPr>
          <a:xfrm>
            <a:off x="228600" y="685800"/>
            <a:ext cx="8686800" cy="5121275"/>
          </a:xfrm>
        </p:spPr>
        <p:txBody>
          <a:bodyPr>
            <a:normAutofit/>
          </a:bodyPr>
          <a:lstStyle/>
          <a:p>
            <a:r>
              <a:rPr lang="en-US" dirty="0">
                <a:latin typeface="Arial" panose="020B0604020202020204" pitchFamily="34" charset="0"/>
                <a:cs typeface="Arial" panose="020B0604020202020204" pitchFamily="34" charset="0"/>
              </a:rPr>
              <a:t>Most legal measures are </a:t>
            </a:r>
            <a:r>
              <a:rPr lang="en-US" i="1" dirty="0">
                <a:latin typeface="Arial" panose="020B0604020202020204" pitchFamily="34" charset="0"/>
                <a:cs typeface="Arial" panose="020B0604020202020204" pitchFamily="34" charset="0"/>
              </a:rPr>
              <a:t>reactive</a:t>
            </a:r>
            <a:r>
              <a:rPr lang="en-US" dirty="0">
                <a:latin typeface="Arial" panose="020B0604020202020204" pitchFamily="34" charset="0"/>
                <a:cs typeface="Arial" panose="020B0604020202020204" pitchFamily="34" charset="0"/>
              </a:rPr>
              <a:t> in nature.</a:t>
            </a:r>
          </a:p>
          <a:p>
            <a:r>
              <a:rPr lang="en-US" dirty="0">
                <a:latin typeface="Arial" panose="020B0604020202020204" pitchFamily="34" charset="0"/>
                <a:cs typeface="Arial" panose="020B0604020202020204" pitchFamily="34" charset="0"/>
              </a:rPr>
              <a:t>For legal means to be useful, the organization must be willing to enforce the tools in a court of law.</a:t>
            </a:r>
          </a:p>
          <a:p>
            <a:r>
              <a:rPr lang="en-US" dirty="0">
                <a:latin typeface="Arial" panose="020B0604020202020204" pitchFamily="34" charset="0"/>
                <a:cs typeface="Arial" panose="020B0604020202020204" pitchFamily="34" charset="0"/>
              </a:rPr>
              <a:t>Examples of legal measures include the following:</a:t>
            </a:r>
          </a:p>
          <a:p>
            <a:pPr lvl="1"/>
            <a:r>
              <a:rPr lang="en-US" sz="1800" dirty="0">
                <a:latin typeface="Arial" panose="020B0604020202020204" pitchFamily="34" charset="0"/>
                <a:cs typeface="Arial" panose="020B0604020202020204" pitchFamily="34" charset="0"/>
              </a:rPr>
              <a:t>Patents, copyrights, and trademarks</a:t>
            </a:r>
          </a:p>
          <a:p>
            <a:pPr lvl="1"/>
            <a:r>
              <a:rPr lang="en-US" sz="1800" dirty="0">
                <a:latin typeface="Arial" panose="020B0604020202020204" pitchFamily="34" charset="0"/>
                <a:cs typeface="Arial" panose="020B0604020202020204" pitchFamily="34" charset="0"/>
              </a:rPr>
              <a:t>Trade secrets</a:t>
            </a:r>
          </a:p>
          <a:p>
            <a:pPr lvl="2"/>
            <a:r>
              <a:rPr lang="en-US" sz="1800" dirty="0">
                <a:latin typeface="Arial" panose="020B0604020202020204" pitchFamily="34" charset="0"/>
                <a:cs typeface="Arial" panose="020B0604020202020204" pitchFamily="34" charset="0"/>
              </a:rPr>
              <a:t>The most restrictive or protective measure. Trade secrets have the advantage of not requiring registration but are subject to strict interpretation in court.</a:t>
            </a:r>
          </a:p>
          <a:p>
            <a:r>
              <a:rPr lang="en-US" dirty="0">
                <a:latin typeface="Arial" panose="020B0604020202020204" pitchFamily="34" charset="0"/>
                <a:cs typeface="Arial" panose="020B0604020202020204" pitchFamily="34" charset="0"/>
              </a:rPr>
              <a:t>1996 Economic Espionage Act (EEA)</a:t>
            </a:r>
          </a:p>
          <a:p>
            <a:pPr lvl="1"/>
            <a:r>
              <a:rPr lang="en-US" sz="1800" dirty="0">
                <a:latin typeface="Arial" panose="020B0604020202020204" pitchFamily="34" charset="0"/>
                <a:cs typeface="Arial" panose="020B0604020202020204" pitchFamily="34" charset="0"/>
              </a:rPr>
              <a:t> Allows the FBI to investigate such cases even if a foreign intelligence service is not involved. </a:t>
            </a:r>
          </a:p>
        </p:txBody>
      </p:sp>
      <p:sp>
        <p:nvSpPr>
          <p:cNvPr id="4" name="Slide Number Placeholder 3">
            <a:extLst>
              <a:ext uri="{FF2B5EF4-FFF2-40B4-BE49-F238E27FC236}">
                <a16:creationId xmlns:a16="http://schemas.microsoft.com/office/drawing/2014/main" id="{DB6D1DCD-1A48-4499-BAD6-76E354C37D80}"/>
              </a:ext>
            </a:extLst>
          </p:cNvPr>
          <p:cNvSpPr>
            <a:spLocks noGrp="1"/>
          </p:cNvSpPr>
          <p:nvPr>
            <p:ph type="sldNum" sz="quarter" idx="12"/>
          </p:nvPr>
        </p:nvSpPr>
        <p:spPr/>
        <p:txBody>
          <a:bodyPr/>
          <a:lstStyle/>
          <a:p>
            <a:fld id="{BD5AEB79-F3DA-4CAA-BA25-7EA8AB9A9E1E}" type="slidenum">
              <a:rPr lang="en-US" smtClean="0"/>
              <a:t>15</a:t>
            </a:fld>
            <a:endParaRPr lang="en-US"/>
          </a:p>
        </p:txBody>
      </p:sp>
    </p:spTree>
    <p:extLst>
      <p:ext uri="{BB962C8B-B14F-4D97-AF65-F5344CB8AC3E}">
        <p14:creationId xmlns:p14="http://schemas.microsoft.com/office/powerpoint/2010/main" val="102130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C4E6-37E3-40CA-AFA5-13AD807548FE}"/>
              </a:ext>
            </a:extLst>
          </p:cNvPr>
          <p:cNvSpPr>
            <a:spLocks noGrp="1"/>
          </p:cNvSpPr>
          <p:nvPr>
            <p:ph type="title"/>
          </p:nvPr>
        </p:nvSpPr>
        <p:spPr>
          <a:xfrm>
            <a:off x="0" y="0"/>
            <a:ext cx="6347713" cy="1320800"/>
          </a:xfrm>
        </p:spPr>
        <p:txBody>
          <a:bodyPr/>
          <a:lstStyle/>
          <a:p>
            <a:r>
              <a:rPr lang="en-US" dirty="0"/>
              <a:t>Management Measures</a:t>
            </a:r>
          </a:p>
        </p:txBody>
      </p:sp>
      <p:sp>
        <p:nvSpPr>
          <p:cNvPr id="3" name="Content Placeholder 2">
            <a:extLst>
              <a:ext uri="{FF2B5EF4-FFF2-40B4-BE49-F238E27FC236}">
                <a16:creationId xmlns:a16="http://schemas.microsoft.com/office/drawing/2014/main" id="{689E88B1-2A0C-4E36-B55F-AFDC1F8EFD7E}"/>
              </a:ext>
            </a:extLst>
          </p:cNvPr>
          <p:cNvSpPr>
            <a:spLocks noGrp="1"/>
          </p:cNvSpPr>
          <p:nvPr>
            <p:ph idx="1"/>
          </p:nvPr>
        </p:nvSpPr>
        <p:spPr>
          <a:xfrm>
            <a:off x="152400" y="685800"/>
            <a:ext cx="8839200" cy="4876800"/>
          </a:xfrm>
        </p:spPr>
        <p:txBody>
          <a:bodyPr>
            <a:normAutofit/>
          </a:bodyPr>
          <a:lstStyle/>
          <a:p>
            <a:r>
              <a:rPr lang="en-US" dirty="0">
                <a:latin typeface="Arial" panose="020B0604020202020204" pitchFamily="34" charset="0"/>
                <a:cs typeface="Arial" panose="020B0604020202020204" pitchFamily="34" charset="0"/>
              </a:rPr>
              <a:t>Insider threats are the most serious.</a:t>
            </a:r>
          </a:p>
          <a:p>
            <a:r>
              <a:rPr lang="en-US" dirty="0">
                <a:latin typeface="Arial" panose="020B0604020202020204" pitchFamily="34" charset="0"/>
                <a:cs typeface="Arial" panose="020B0604020202020204" pitchFamily="34" charset="0"/>
              </a:rPr>
              <a:t>In 80% of the insider cases, the perpetrator had come to the attention of management due to inappropriate behavior before the incident .</a:t>
            </a:r>
          </a:p>
          <a:p>
            <a:r>
              <a:rPr lang="en-US" dirty="0">
                <a:latin typeface="Arial" panose="020B0604020202020204" pitchFamily="34" charset="0"/>
                <a:cs typeface="Arial" panose="020B0604020202020204" pitchFamily="34" charset="0"/>
              </a:rPr>
              <a:t>This statistic highlights the importance of “management measures” as part of an overall IAP strategy.</a:t>
            </a:r>
          </a:p>
          <a:p>
            <a:pPr marL="0" indent="0">
              <a:buNone/>
            </a:pPr>
            <a:endParaRPr lang="en-US" sz="2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75DDFC9-303B-4CC3-A56B-C32653276DDA}"/>
              </a:ext>
            </a:extLst>
          </p:cNvPr>
          <p:cNvSpPr>
            <a:spLocks noGrp="1"/>
          </p:cNvSpPr>
          <p:nvPr>
            <p:ph type="sldNum" sz="quarter" idx="12"/>
          </p:nvPr>
        </p:nvSpPr>
        <p:spPr/>
        <p:txBody>
          <a:bodyPr/>
          <a:lstStyle/>
          <a:p>
            <a:fld id="{BD5AEB79-F3DA-4CAA-BA25-7EA8AB9A9E1E}" type="slidenum">
              <a:rPr lang="en-US" smtClean="0"/>
              <a:t>16</a:t>
            </a:fld>
            <a:endParaRPr lang="en-US"/>
          </a:p>
        </p:txBody>
      </p:sp>
    </p:spTree>
    <p:extLst>
      <p:ext uri="{BB962C8B-B14F-4D97-AF65-F5344CB8AC3E}">
        <p14:creationId xmlns:p14="http://schemas.microsoft.com/office/powerpoint/2010/main" val="309525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2F33-E4CE-4BC8-9DF4-0B27F5CF45E0}"/>
              </a:ext>
            </a:extLst>
          </p:cNvPr>
          <p:cNvSpPr>
            <a:spLocks noGrp="1"/>
          </p:cNvSpPr>
          <p:nvPr>
            <p:ph type="title"/>
          </p:nvPr>
        </p:nvSpPr>
        <p:spPr>
          <a:xfrm>
            <a:off x="0" y="0"/>
            <a:ext cx="6347713" cy="1320800"/>
          </a:xfrm>
        </p:spPr>
        <p:txBody>
          <a:bodyPr/>
          <a:lstStyle/>
          <a:p>
            <a:r>
              <a:rPr lang="en-US" dirty="0"/>
              <a:t>Management Measures</a:t>
            </a:r>
          </a:p>
        </p:txBody>
      </p:sp>
      <p:sp>
        <p:nvSpPr>
          <p:cNvPr id="3" name="Content Placeholder 2">
            <a:extLst>
              <a:ext uri="{FF2B5EF4-FFF2-40B4-BE49-F238E27FC236}">
                <a16:creationId xmlns:a16="http://schemas.microsoft.com/office/drawing/2014/main" id="{D5D722D5-3C7F-4C4D-8682-3FBE226AAC26}"/>
              </a:ext>
            </a:extLst>
          </p:cNvPr>
          <p:cNvSpPr>
            <a:spLocks noGrp="1"/>
          </p:cNvSpPr>
          <p:nvPr>
            <p:ph idx="1"/>
          </p:nvPr>
        </p:nvSpPr>
        <p:spPr>
          <a:xfrm>
            <a:off x="152400" y="609600"/>
            <a:ext cx="8763000" cy="4525963"/>
          </a:xfrm>
        </p:spPr>
        <p:txBody>
          <a:bodyPr>
            <a:normAutofit/>
          </a:bodyPr>
          <a:lstStyle/>
          <a:p>
            <a:r>
              <a:rPr lang="en-US" sz="1600" dirty="0">
                <a:latin typeface="Arial" panose="020B0604020202020204" pitchFamily="34" charset="0"/>
                <a:cs typeface="Arial" panose="020B0604020202020204" pitchFamily="34" charset="0"/>
              </a:rPr>
              <a:t>Management measures that should be considered, and generally be coordinated with the security program, include the following:</a:t>
            </a:r>
          </a:p>
          <a:p>
            <a:pPr lvl="1"/>
            <a:r>
              <a:rPr lang="en-US" dirty="0">
                <a:latin typeface="Arial" panose="020B0604020202020204" pitchFamily="34" charset="0"/>
                <a:cs typeface="Arial" panose="020B0604020202020204" pitchFamily="34" charset="0"/>
              </a:rPr>
              <a:t>Effective employee screening (preemployment and periodic)</a:t>
            </a:r>
          </a:p>
          <a:p>
            <a:pPr lvl="1"/>
            <a:r>
              <a:rPr lang="en-US" dirty="0">
                <a:latin typeface="Arial" panose="020B0604020202020204" pitchFamily="34" charset="0"/>
                <a:cs typeface="Arial" panose="020B0604020202020204" pitchFamily="34" charset="0"/>
              </a:rPr>
              <a:t>Drug screening</a:t>
            </a:r>
          </a:p>
          <a:p>
            <a:pPr lvl="1"/>
            <a:r>
              <a:rPr lang="en-US" dirty="0">
                <a:latin typeface="Arial" panose="020B0604020202020204" pitchFamily="34" charset="0"/>
                <a:cs typeface="Arial" panose="020B0604020202020204" pitchFamily="34" charset="0"/>
              </a:rPr>
              <a:t>Establishing relevant policies and procedures</a:t>
            </a:r>
          </a:p>
          <a:p>
            <a:pPr lvl="1"/>
            <a:r>
              <a:rPr lang="en-US" dirty="0">
                <a:latin typeface="Arial" panose="020B0604020202020204" pitchFamily="34" charset="0"/>
                <a:cs typeface="Arial" panose="020B0604020202020204" pitchFamily="34" charset="0"/>
              </a:rPr>
              <a:t>Offering a reporting mechanism that allows employees and others to provide information and make allegations.</a:t>
            </a:r>
          </a:p>
          <a:p>
            <a:pPr lvl="2"/>
            <a:r>
              <a:rPr lang="en-US" sz="1600" dirty="0">
                <a:latin typeface="Arial" panose="020B0604020202020204" pitchFamily="34" charset="0"/>
                <a:cs typeface="Arial" panose="020B0604020202020204" pitchFamily="34" charset="0"/>
              </a:rPr>
              <a:t> Be sure that the organization is responsive to calls and allegations.</a:t>
            </a:r>
          </a:p>
        </p:txBody>
      </p:sp>
      <p:sp>
        <p:nvSpPr>
          <p:cNvPr id="4" name="Slide Number Placeholder 3">
            <a:extLst>
              <a:ext uri="{FF2B5EF4-FFF2-40B4-BE49-F238E27FC236}">
                <a16:creationId xmlns:a16="http://schemas.microsoft.com/office/drawing/2014/main" id="{B3494A77-02A0-4DCF-8440-5D7106E30011}"/>
              </a:ext>
            </a:extLst>
          </p:cNvPr>
          <p:cNvSpPr>
            <a:spLocks noGrp="1"/>
          </p:cNvSpPr>
          <p:nvPr>
            <p:ph type="sldNum" sz="quarter" idx="12"/>
          </p:nvPr>
        </p:nvSpPr>
        <p:spPr/>
        <p:txBody>
          <a:bodyPr/>
          <a:lstStyle/>
          <a:p>
            <a:fld id="{BD5AEB79-F3DA-4CAA-BA25-7EA8AB9A9E1E}" type="slidenum">
              <a:rPr lang="en-US" smtClean="0"/>
              <a:t>17</a:t>
            </a:fld>
            <a:endParaRPr lang="en-US"/>
          </a:p>
        </p:txBody>
      </p:sp>
      <p:sp>
        <p:nvSpPr>
          <p:cNvPr id="5" name="Content Placeholder 2">
            <a:extLst>
              <a:ext uri="{FF2B5EF4-FFF2-40B4-BE49-F238E27FC236}">
                <a16:creationId xmlns:a16="http://schemas.microsoft.com/office/drawing/2014/main" id="{F01B6FE0-7437-4036-993A-3B60A3B4CD55}"/>
              </a:ext>
            </a:extLst>
          </p:cNvPr>
          <p:cNvSpPr txBox="1">
            <a:spLocks/>
          </p:cNvSpPr>
          <p:nvPr/>
        </p:nvSpPr>
        <p:spPr>
          <a:xfrm>
            <a:off x="76200" y="3352800"/>
            <a:ext cx="8839200" cy="5121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smtClean="0">
                <a:latin typeface="Arial" panose="020B0604020202020204" pitchFamily="34" charset="0"/>
                <a:cs typeface="Arial" panose="020B0604020202020204" pitchFamily="34" charset="0"/>
              </a:rPr>
              <a:t>The best approach to addressing risks to information assets is to apply defense in depth (layered security) by incorporating both IT and traditional protection measures.</a:t>
            </a:r>
          </a:p>
          <a:p>
            <a:r>
              <a:rPr lang="en-US" sz="1600" dirty="0" smtClean="0">
                <a:latin typeface="Arial" panose="020B0604020202020204" pitchFamily="34" charset="0"/>
                <a:cs typeface="Arial" panose="020B0604020202020204" pitchFamily="34" charset="0"/>
              </a:rPr>
              <a:t>Examples of these layers are as follow:</a:t>
            </a:r>
          </a:p>
          <a:p>
            <a:pPr lvl="1"/>
            <a:r>
              <a:rPr lang="en-US" dirty="0" smtClean="0">
                <a:latin typeface="Arial" panose="020B0604020202020204" pitchFamily="34" charset="0"/>
                <a:cs typeface="Arial" panose="020B0604020202020204" pitchFamily="34" charset="0"/>
              </a:rPr>
              <a:t>Strong password protection</a:t>
            </a:r>
          </a:p>
          <a:p>
            <a:pPr lvl="1"/>
            <a:r>
              <a:rPr lang="en-US" dirty="0" smtClean="0">
                <a:latin typeface="Arial" panose="020B0604020202020204" pitchFamily="34" charset="0"/>
                <a:cs typeface="Arial" panose="020B0604020202020204" pitchFamily="34" charset="0"/>
              </a:rPr>
              <a:t>Encryption</a:t>
            </a:r>
          </a:p>
          <a:p>
            <a:pPr lvl="1"/>
            <a:r>
              <a:rPr lang="en-US" dirty="0" smtClean="0">
                <a:latin typeface="Arial" panose="020B0604020202020204" pitchFamily="34" charset="0"/>
                <a:cs typeface="Arial" panose="020B0604020202020204" pitchFamily="34" charset="0"/>
              </a:rPr>
              <a:t>Biometric authentication</a:t>
            </a:r>
          </a:p>
          <a:p>
            <a:pPr lvl="1"/>
            <a:r>
              <a:rPr lang="en-US" dirty="0" smtClean="0">
                <a:latin typeface="Arial" panose="020B0604020202020204" pitchFamily="34" charset="0"/>
                <a:cs typeface="Arial" panose="020B0604020202020204" pitchFamily="34" charset="0"/>
              </a:rPr>
              <a:t>Physical security measures</a:t>
            </a:r>
          </a:p>
          <a:p>
            <a:pPr lvl="1"/>
            <a:r>
              <a:rPr lang="en-US" dirty="0" smtClean="0">
                <a:latin typeface="Arial" panose="020B0604020202020204" pitchFamily="34" charset="0"/>
                <a:cs typeface="Arial" panose="020B0604020202020204" pitchFamily="34" charset="0"/>
              </a:rPr>
              <a:t>Personnel screening</a:t>
            </a:r>
          </a:p>
          <a:p>
            <a:pPr lvl="1"/>
            <a:r>
              <a:rPr lang="en-US" dirty="0" smtClean="0">
                <a:latin typeface="Arial" panose="020B0604020202020204" pitchFamily="34" charset="0"/>
                <a:cs typeface="Arial" panose="020B0604020202020204" pitchFamily="34" charset="0"/>
              </a:rPr>
              <a:t>Employee training</a:t>
            </a:r>
          </a:p>
          <a:p>
            <a:pPr lvl="1"/>
            <a:r>
              <a:rPr lang="en-US" dirty="0" smtClean="0">
                <a:latin typeface="Arial" panose="020B0604020202020204" pitchFamily="34" charset="0"/>
                <a:cs typeface="Arial" panose="020B0604020202020204" pitchFamily="34" charset="0"/>
              </a:rPr>
              <a:t>Password-protected screensavers.</a:t>
            </a:r>
          </a:p>
          <a:p>
            <a:pPr marL="457200" lvl="1" indent="0">
              <a:buFont typeface="Wingdings 3" charset="2"/>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955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B884-5ABF-4793-B2C2-F4850291230A}"/>
              </a:ext>
            </a:extLst>
          </p:cNvPr>
          <p:cNvSpPr>
            <a:spLocks noGrp="1"/>
          </p:cNvSpPr>
          <p:nvPr>
            <p:ph type="title"/>
          </p:nvPr>
        </p:nvSpPr>
        <p:spPr>
          <a:xfrm>
            <a:off x="0" y="0"/>
            <a:ext cx="7924801" cy="1320800"/>
          </a:xfrm>
        </p:spPr>
        <p:txBody>
          <a:bodyPr/>
          <a:lstStyle/>
          <a:p>
            <a:r>
              <a:rPr lang="en-US" dirty="0"/>
              <a:t>The Role of the Protection Officer</a:t>
            </a:r>
          </a:p>
        </p:txBody>
      </p:sp>
      <p:sp>
        <p:nvSpPr>
          <p:cNvPr id="3" name="Content Placeholder 2">
            <a:extLst>
              <a:ext uri="{FF2B5EF4-FFF2-40B4-BE49-F238E27FC236}">
                <a16:creationId xmlns:a16="http://schemas.microsoft.com/office/drawing/2014/main" id="{F7257D02-B8B8-4C21-BCD2-330CC3FDF4D9}"/>
              </a:ext>
            </a:extLst>
          </p:cNvPr>
          <p:cNvSpPr>
            <a:spLocks noGrp="1"/>
          </p:cNvSpPr>
          <p:nvPr>
            <p:ph idx="1"/>
          </p:nvPr>
        </p:nvSpPr>
        <p:spPr>
          <a:xfrm>
            <a:off x="76200" y="685800"/>
            <a:ext cx="8839200" cy="5121275"/>
          </a:xfrm>
        </p:spPr>
        <p:txBody>
          <a:bodyPr>
            <a:normAutofit/>
          </a:bodyPr>
          <a:lstStyle/>
          <a:p>
            <a:r>
              <a:rPr lang="en-US" dirty="0">
                <a:latin typeface="Arial" panose="020B0604020202020204" pitchFamily="34" charset="0"/>
                <a:cs typeface="Arial" panose="020B0604020202020204" pitchFamily="34" charset="0"/>
              </a:rPr>
              <a:t>The most effective protection officers are those who know their client (the organization they serve)and tailor the way they provide security services to the client’s DNA, mission, and culture.</a:t>
            </a:r>
          </a:p>
          <a:p>
            <a:r>
              <a:rPr lang="en-US" dirty="0">
                <a:latin typeface="Arial" panose="020B0604020202020204" pitchFamily="34" charset="0"/>
                <a:cs typeface="Arial" panose="020B0604020202020204" pitchFamily="34" charset="0"/>
              </a:rPr>
              <a:t>In general, professional protection officers place most of their emphasis on protecting people and property, but it is important to support the third asset category as well: information.</a:t>
            </a:r>
          </a:p>
          <a:p>
            <a:r>
              <a:rPr lang="en-US" dirty="0">
                <a:latin typeface="Arial" panose="020B0604020202020204" pitchFamily="34" charset="0"/>
                <a:cs typeface="Arial" panose="020B0604020202020204" pitchFamily="34" charset="0"/>
              </a:rPr>
              <a:t>Information asset and intellectual property protection should be included in officer and supervisor training.</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9F59F92-B5DA-47C0-BCBC-AF7FEC7563CF}"/>
              </a:ext>
            </a:extLst>
          </p:cNvPr>
          <p:cNvSpPr>
            <a:spLocks noGrp="1"/>
          </p:cNvSpPr>
          <p:nvPr>
            <p:ph type="sldNum" sz="quarter" idx="12"/>
          </p:nvPr>
        </p:nvSpPr>
        <p:spPr/>
        <p:txBody>
          <a:bodyPr/>
          <a:lstStyle/>
          <a:p>
            <a:fld id="{BD5AEB79-F3DA-4CAA-BA25-7EA8AB9A9E1E}" type="slidenum">
              <a:rPr lang="en-US" smtClean="0"/>
              <a:t>18</a:t>
            </a:fld>
            <a:endParaRPr lang="en-US"/>
          </a:p>
        </p:txBody>
      </p:sp>
    </p:spTree>
    <p:extLst>
      <p:ext uri="{BB962C8B-B14F-4D97-AF65-F5344CB8AC3E}">
        <p14:creationId xmlns:p14="http://schemas.microsoft.com/office/powerpoint/2010/main" val="68591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304800" y="914400"/>
            <a:ext cx="8610600" cy="3880773"/>
          </a:xfrm>
        </p:spPr>
        <p:txBody>
          <a:bodyPr>
            <a:normAutofit/>
          </a:bodyPr>
          <a:lstStyle/>
          <a:p>
            <a:pPr marL="0" indent="0">
              <a:buNone/>
            </a:pPr>
            <a:r>
              <a:rPr lang="en-US" dirty="0">
                <a:latin typeface="Arial" panose="020B0604020202020204" pitchFamily="34" charset="0"/>
                <a:cs typeface="Arial" panose="020B0604020202020204" pitchFamily="34" charset="0"/>
              </a:rPr>
              <a:t>Studies have concluded that as much as 75% or more of a company’s value may lie in intellectual property, or information, and intangible assets. Security professionals should understand how to defend the organization’s proprietary information from unauthorized access, use, disclosure, disruption, modification, perusal, inspection, recording or destruction.</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9EB-C71E-4A1A-A587-F7C5B7843F8A}"/>
              </a:ext>
            </a:extLst>
          </p:cNvPr>
          <p:cNvSpPr>
            <a:spLocks noGrp="1"/>
          </p:cNvSpPr>
          <p:nvPr>
            <p:ph type="title"/>
          </p:nvPr>
        </p:nvSpPr>
        <p:spPr>
          <a:xfrm>
            <a:off x="0" y="0"/>
            <a:ext cx="6347713" cy="1320800"/>
          </a:xfrm>
        </p:spPr>
        <p:txBody>
          <a:bodyPr/>
          <a:lstStyle/>
          <a:p>
            <a:r>
              <a:rPr lang="en-US" dirty="0"/>
              <a:t>Key Terminology</a:t>
            </a:r>
          </a:p>
        </p:txBody>
      </p:sp>
      <p:sp>
        <p:nvSpPr>
          <p:cNvPr id="3" name="Content Placeholder 2">
            <a:extLst>
              <a:ext uri="{FF2B5EF4-FFF2-40B4-BE49-F238E27FC236}">
                <a16:creationId xmlns:a16="http://schemas.microsoft.com/office/drawing/2014/main" id="{AF52AC5E-A4DF-49D6-9190-9CFC3CB7D981}"/>
              </a:ext>
            </a:extLst>
          </p:cNvPr>
          <p:cNvSpPr>
            <a:spLocks noGrp="1"/>
          </p:cNvSpPr>
          <p:nvPr>
            <p:ph idx="1"/>
          </p:nvPr>
        </p:nvSpPr>
        <p:spPr>
          <a:xfrm>
            <a:off x="152400" y="609600"/>
            <a:ext cx="8763000" cy="3880773"/>
          </a:xfrm>
        </p:spPr>
        <p:txBody>
          <a:bodyPr>
            <a:noAutofit/>
          </a:bodyPr>
          <a:lstStyle/>
          <a:p>
            <a:r>
              <a:rPr lang="en-US" sz="1600" b="1" dirty="0">
                <a:latin typeface="Arial" panose="020B0604020202020204" pitchFamily="34" charset="0"/>
                <a:cs typeface="Arial" panose="020B0604020202020204" pitchFamily="34" charset="0"/>
              </a:rPr>
              <a:t>Information Assets:</a:t>
            </a:r>
          </a:p>
          <a:p>
            <a:pPr lvl="1"/>
            <a:r>
              <a:rPr lang="en-US" dirty="0">
                <a:latin typeface="Arial" panose="020B0604020202020204" pitchFamily="34" charset="0"/>
                <a:cs typeface="Arial" panose="020B0604020202020204" pitchFamily="34" charset="0"/>
              </a:rPr>
              <a:t>Consist of sensitive and proprietary information, privacy-protected data, intellectual property, intangible assets, and information defined under international, federal, and state laws governing trade secrets, patents, and copyrights.</a:t>
            </a:r>
          </a:p>
          <a:p>
            <a:pPr lvl="1"/>
            <a:r>
              <a:rPr lang="en-US" dirty="0">
                <a:latin typeface="Arial" panose="020B0604020202020204" pitchFamily="34" charset="0"/>
                <a:cs typeface="Arial" panose="020B0604020202020204" pitchFamily="34" charset="0"/>
              </a:rPr>
              <a:t>Examples:</a:t>
            </a:r>
          </a:p>
          <a:p>
            <a:pPr lvl="2"/>
            <a:r>
              <a:rPr lang="en-US" sz="1600" dirty="0">
                <a:latin typeface="Arial" panose="020B0604020202020204" pitchFamily="34" charset="0"/>
                <a:cs typeface="Arial" panose="020B0604020202020204" pitchFamily="34" charset="0"/>
              </a:rPr>
              <a:t>Intellectual property:  R&amp;D, technical data, formulae, processes.</a:t>
            </a:r>
          </a:p>
          <a:p>
            <a:pPr lvl="2"/>
            <a:r>
              <a:rPr lang="en-US" sz="1600" dirty="0">
                <a:latin typeface="Arial" panose="020B0604020202020204" pitchFamily="34" charset="0"/>
                <a:cs typeface="Arial" panose="020B0604020202020204" pitchFamily="34" charset="0"/>
              </a:rPr>
              <a:t>Competitive information: Pricing, marketing strategies.</a:t>
            </a:r>
          </a:p>
          <a:p>
            <a:pPr lvl="2"/>
            <a:r>
              <a:rPr lang="en-US" sz="1600" dirty="0">
                <a:latin typeface="Arial" panose="020B0604020202020204" pitchFamily="34" charset="0"/>
                <a:cs typeface="Arial" panose="020B0604020202020204" pitchFamily="34" charset="0"/>
              </a:rPr>
              <a:t>Information protected under regulatory requirements: Personal ID, health data, financial and legal.</a:t>
            </a:r>
          </a:p>
        </p:txBody>
      </p:sp>
      <p:sp>
        <p:nvSpPr>
          <p:cNvPr id="4" name="Slide Number Placeholder 3">
            <a:extLst>
              <a:ext uri="{FF2B5EF4-FFF2-40B4-BE49-F238E27FC236}">
                <a16:creationId xmlns:a16="http://schemas.microsoft.com/office/drawing/2014/main" id="{4CD65AF4-8E2C-4A41-AE1F-D816A4CA9B58}"/>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73E778FC-7C0F-4BF2-8EFE-C85528034C55}"/>
              </a:ext>
            </a:extLst>
          </p:cNvPr>
          <p:cNvSpPr txBox="1">
            <a:spLocks/>
          </p:cNvSpPr>
          <p:nvPr/>
        </p:nvSpPr>
        <p:spPr>
          <a:xfrm>
            <a:off x="76200" y="3810000"/>
            <a:ext cx="88392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smtClean="0">
                <a:latin typeface="Arial" panose="020B0604020202020204" pitchFamily="34" charset="0"/>
                <a:cs typeface="Arial" panose="020B0604020202020204" pitchFamily="34" charset="0"/>
              </a:rPr>
              <a:t>Information Asset Protection (IAP):</a:t>
            </a:r>
          </a:p>
          <a:p>
            <a:pPr lvl="1"/>
            <a:r>
              <a:rPr lang="en-US" dirty="0" smtClean="0">
                <a:latin typeface="Arial" panose="020B0604020202020204" pitchFamily="34" charset="0"/>
                <a:cs typeface="Arial" panose="020B0604020202020204" pitchFamily="34" charset="0"/>
              </a:rPr>
              <a:t>defined as the protection of information and information systems from unauthorized access, use, disclosure, disruption, modification, or destruction in order to provide confidentiality, integrity, and availability.</a:t>
            </a:r>
          </a:p>
          <a:p>
            <a:r>
              <a:rPr lang="en-US" sz="1600" b="1" dirty="0" smtClean="0">
                <a:latin typeface="Arial" panose="020B0604020202020204" pitchFamily="34" charset="0"/>
                <a:cs typeface="Arial" panose="020B0604020202020204" pitchFamily="34" charset="0"/>
              </a:rPr>
              <a:t>Intangible Assets:</a:t>
            </a:r>
            <a:r>
              <a:rPr lang="en-US" sz="1600" dirty="0" smtClean="0">
                <a:latin typeface="Arial" panose="020B0604020202020204" pitchFamily="34" charset="0"/>
                <a:cs typeface="Arial" panose="020B0604020202020204" pitchFamily="34" charset="0"/>
              </a:rPr>
              <a:t> </a:t>
            </a:r>
          </a:p>
          <a:p>
            <a:pPr lvl="1"/>
            <a:r>
              <a:rPr lang="en-US" dirty="0" smtClean="0">
                <a:latin typeface="Arial" panose="020B0604020202020204" pitchFamily="34" charset="0"/>
                <a:cs typeface="Arial" panose="020B0604020202020204" pitchFamily="34" charset="0"/>
              </a:rPr>
              <a:t>These are assets of any organization (including companies and government agencies) that are not physical in nature. </a:t>
            </a:r>
          </a:p>
          <a:p>
            <a:pPr lvl="1"/>
            <a:r>
              <a:rPr lang="en-US" dirty="0" smtClean="0">
                <a:latin typeface="Arial" panose="020B0604020202020204" pitchFamily="34" charset="0"/>
                <a:cs typeface="Arial" panose="020B0604020202020204" pitchFamily="34" charset="0"/>
              </a:rPr>
              <a:t>Examples of intangible assets are an organization’s reputation, brand, relationships, management style, knowledge, and processes.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95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6347713" cy="1320800"/>
          </a:xfrm>
        </p:spPr>
        <p:txBody>
          <a:bodyPr/>
          <a:lstStyle/>
          <a:p>
            <a:r>
              <a:rPr lang="en-US" dirty="0"/>
              <a:t>Key Terminology</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152400" y="609600"/>
            <a:ext cx="8763000" cy="3880773"/>
          </a:xfrm>
        </p:spPr>
        <p:txBody>
          <a:bodyPr>
            <a:normAutofit/>
          </a:bodyPr>
          <a:lstStyle/>
          <a:p>
            <a:r>
              <a:rPr lang="en-US" b="1" dirty="0">
                <a:latin typeface="Arial" panose="020B0604020202020204" pitchFamily="34" charset="0"/>
                <a:cs typeface="Arial" panose="020B0604020202020204" pitchFamily="34" charset="0"/>
              </a:rPr>
              <a:t>Competitive Intelligence vs. Economic Espionage:</a:t>
            </a:r>
            <a:endParaRPr lang="en-US" dirty="0">
              <a:latin typeface="Arial" panose="020B0604020202020204" pitchFamily="34" charset="0"/>
              <a:cs typeface="Arial" panose="020B0604020202020204" pitchFamily="34" charset="0"/>
            </a:endParaRPr>
          </a:p>
          <a:p>
            <a:pPr lvl="1"/>
            <a:r>
              <a:rPr lang="en-US" sz="1800" i="1" dirty="0">
                <a:latin typeface="Arial" panose="020B0604020202020204" pitchFamily="34" charset="0"/>
                <a:cs typeface="Arial" panose="020B0604020202020204" pitchFamily="34" charset="0"/>
              </a:rPr>
              <a:t>Competitive intelligence</a:t>
            </a:r>
            <a:r>
              <a:rPr lang="en-US" sz="1800" dirty="0">
                <a:latin typeface="Arial" panose="020B0604020202020204" pitchFamily="34" charset="0"/>
                <a:cs typeface="Arial" panose="020B0604020202020204" pitchFamily="34" charset="0"/>
              </a:rPr>
              <a:t> is a normal business function, which can include completely benign activities such as market research.</a:t>
            </a:r>
          </a:p>
          <a:p>
            <a:pPr lvl="1"/>
            <a:r>
              <a:rPr lang="en-US" sz="1800" i="1" dirty="0">
                <a:latin typeface="Arial" panose="020B0604020202020204" pitchFamily="34" charset="0"/>
                <a:cs typeface="Arial" panose="020B0604020202020204" pitchFamily="34" charset="0"/>
              </a:rPr>
              <a:t>Economic espionage</a:t>
            </a:r>
            <a:r>
              <a:rPr lang="en-US" sz="1800" dirty="0">
                <a:latin typeface="Arial" panose="020B0604020202020204" pitchFamily="34" charset="0"/>
                <a:cs typeface="Arial" panose="020B0604020202020204" pitchFamily="34" charset="0"/>
              </a:rPr>
              <a:t> is on the other end of the spectrum and includes illegal activities such as electronic eavesdropping.</a:t>
            </a:r>
          </a:p>
          <a:p>
            <a:r>
              <a:rPr lang="en-US" b="1" dirty="0">
                <a:latin typeface="Arial" panose="020B0604020202020204" pitchFamily="34" charset="0"/>
                <a:cs typeface="Arial" panose="020B0604020202020204" pitchFamily="34" charset="0"/>
              </a:rPr>
              <a:t>Compromise</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Refers to a situation where sensitive, controlled, or classified information falls into the hands of an unauthorized person or organization.</a:t>
            </a: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6891A99C-D22B-43AF-ACAB-7DC0B3484866}"/>
              </a:ext>
            </a:extLst>
          </p:cNvPr>
          <p:cNvSpPr txBox="1">
            <a:spLocks/>
          </p:cNvSpPr>
          <p:nvPr/>
        </p:nvSpPr>
        <p:spPr>
          <a:xfrm>
            <a:off x="152400" y="3352800"/>
            <a:ext cx="8763000" cy="4983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Counterintelligence</a:t>
            </a:r>
            <a:r>
              <a:rPr lang="en-US" dirty="0" smtClean="0">
                <a:latin typeface="Arial" panose="020B0604020202020204" pitchFamily="34" charset="0"/>
                <a:cs typeface="Arial" panose="020B0604020202020204" pitchFamily="34" charset="0"/>
              </a:rPr>
              <a:t>: </a:t>
            </a:r>
          </a:p>
          <a:p>
            <a:pPr lvl="1"/>
            <a:r>
              <a:rPr lang="en-US" sz="1800" dirty="0" smtClean="0">
                <a:latin typeface="Arial" panose="020B0604020202020204" pitchFamily="34" charset="0"/>
                <a:cs typeface="Arial" panose="020B0604020202020204" pitchFamily="34" charset="0"/>
              </a:rPr>
              <a:t>Any measures taken to negate intelligence collection efforts against an organization or its people. </a:t>
            </a:r>
          </a:p>
          <a:p>
            <a:pPr lvl="2"/>
            <a:r>
              <a:rPr lang="en-US" sz="1800" dirty="0" smtClean="0">
                <a:latin typeface="Arial" panose="020B0604020202020204" pitchFamily="34" charset="0"/>
                <a:cs typeface="Arial" panose="020B0604020202020204" pitchFamily="34" charset="0"/>
              </a:rPr>
              <a:t>In the federal sector, counterintelligence relates to programs designed to counteract foreign intelligence services. </a:t>
            </a:r>
          </a:p>
          <a:p>
            <a:pPr lvl="2"/>
            <a:r>
              <a:rPr lang="en-US" sz="1800" dirty="0" smtClean="0">
                <a:latin typeface="Arial" panose="020B0604020202020204" pitchFamily="34" charset="0"/>
                <a:cs typeface="Arial" panose="020B0604020202020204" pitchFamily="34" charset="0"/>
              </a:rPr>
              <a:t>In the private sector, it is focused on protecting against actions ranging from simple market research up to and including industrial espionage.</a:t>
            </a:r>
          </a:p>
          <a:p>
            <a:r>
              <a:rPr lang="en-US" b="1" dirty="0" smtClean="0">
                <a:latin typeface="Arial" panose="020B0604020202020204" pitchFamily="34" charset="0"/>
                <a:cs typeface="Arial" panose="020B0604020202020204" pitchFamily="34" charset="0"/>
              </a:rPr>
              <a:t>Economic Espionage:</a:t>
            </a:r>
          </a:p>
          <a:p>
            <a:pPr lvl="1"/>
            <a:r>
              <a:rPr lang="en-US" sz="1800" dirty="0" smtClean="0">
                <a:latin typeface="Arial" panose="020B0604020202020204" pitchFamily="34" charset="0"/>
                <a:cs typeface="Arial" panose="020B0604020202020204" pitchFamily="34" charset="0"/>
              </a:rPr>
              <a:t>Knowingly performs targeting or acquisition of trade secrets to knowingly benefit any foreign government, foreign instrumentality, or foreign agent.</a:t>
            </a:r>
          </a:p>
          <a:p>
            <a:pPr lvl="1"/>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3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C6E-F10F-49DC-B4A9-1756C3A722AF}"/>
              </a:ext>
            </a:extLst>
          </p:cNvPr>
          <p:cNvSpPr>
            <a:spLocks noGrp="1"/>
          </p:cNvSpPr>
          <p:nvPr>
            <p:ph type="title"/>
          </p:nvPr>
        </p:nvSpPr>
        <p:spPr>
          <a:xfrm>
            <a:off x="0" y="0"/>
            <a:ext cx="6347713" cy="1320800"/>
          </a:xfrm>
        </p:spPr>
        <p:txBody>
          <a:bodyPr/>
          <a:lstStyle/>
          <a:p>
            <a:r>
              <a:rPr lang="en-US" dirty="0"/>
              <a:t>Key Terminology</a:t>
            </a:r>
          </a:p>
        </p:txBody>
      </p:sp>
      <p:sp>
        <p:nvSpPr>
          <p:cNvPr id="3" name="Content Placeholder 2">
            <a:extLst>
              <a:ext uri="{FF2B5EF4-FFF2-40B4-BE49-F238E27FC236}">
                <a16:creationId xmlns:a16="http://schemas.microsoft.com/office/drawing/2014/main" id="{25ECA378-9893-46EF-B4AE-E9E4850745F5}"/>
              </a:ext>
            </a:extLst>
          </p:cNvPr>
          <p:cNvSpPr>
            <a:spLocks noGrp="1"/>
          </p:cNvSpPr>
          <p:nvPr>
            <p:ph idx="1"/>
          </p:nvPr>
        </p:nvSpPr>
        <p:spPr>
          <a:xfrm>
            <a:off x="152400" y="762000"/>
            <a:ext cx="8763000" cy="5121275"/>
          </a:xfrm>
        </p:spPr>
        <p:txBody>
          <a:bodyPr>
            <a:normAutofit/>
          </a:bodyPr>
          <a:lstStyle/>
          <a:p>
            <a:r>
              <a:rPr lang="en-US" b="1" dirty="0">
                <a:latin typeface="Arial" panose="020B0604020202020204" pitchFamily="34" charset="0"/>
                <a:cs typeface="Arial" panose="020B0604020202020204" pitchFamily="34" charset="0"/>
              </a:rPr>
              <a:t>Sensitive Information: </a:t>
            </a:r>
            <a:endParaRPr lang="en-US"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Information or knowledge that might result in loss of an advantage or level of security if disclosed to others.</a:t>
            </a:r>
          </a:p>
          <a:p>
            <a:r>
              <a:rPr lang="en-US" b="1" dirty="0">
                <a:latin typeface="Arial" panose="020B0604020202020204" pitchFamily="34" charset="0"/>
                <a:cs typeface="Arial" panose="020B0604020202020204" pitchFamily="34" charset="0"/>
              </a:rPr>
              <a:t>Technical Surveillance Countermeasures: </a:t>
            </a:r>
          </a:p>
          <a:p>
            <a:pPr lvl="1"/>
            <a:r>
              <a:rPr lang="en-US" sz="1800" dirty="0">
                <a:latin typeface="Arial" panose="020B0604020202020204" pitchFamily="34" charset="0"/>
                <a:cs typeface="Arial" panose="020B0604020202020204" pitchFamily="34" charset="0"/>
              </a:rPr>
              <a:t>Services, equipment, and techniques designed to locate, identify, and neutralize technical surveillance activities such as covert listening devices.</a:t>
            </a:r>
          </a:p>
          <a:p>
            <a:r>
              <a:rPr lang="en-US" b="1" dirty="0">
                <a:latin typeface="Arial" panose="020B0604020202020204" pitchFamily="34" charset="0"/>
                <a:cs typeface="Arial" panose="020B0604020202020204" pitchFamily="34" charset="0"/>
              </a:rPr>
              <a:t>Trade Secret: </a:t>
            </a:r>
          </a:p>
          <a:p>
            <a:pPr lvl="1"/>
            <a:r>
              <a:rPr lang="en-US" sz="1800" dirty="0">
                <a:latin typeface="Arial" panose="020B0604020202020204" pitchFamily="34" charset="0"/>
                <a:cs typeface="Arial" panose="020B0604020202020204" pitchFamily="34" charset="0"/>
              </a:rPr>
              <a:t>Trade secrets are defined by laws, at the federal level, as well as by state and local laws. </a:t>
            </a:r>
          </a:p>
          <a:p>
            <a:pPr lvl="1"/>
            <a:r>
              <a:rPr lang="en-US" sz="1800" dirty="0">
                <a:latin typeface="Arial" panose="020B0604020202020204" pitchFamily="34" charset="0"/>
                <a:cs typeface="Arial" panose="020B0604020202020204" pitchFamily="34" charset="0"/>
              </a:rPr>
              <a:t>Generally, trade secrets are designated by the owner but must meet certain criteria to qualify for applicable legal protections. </a:t>
            </a:r>
          </a:p>
        </p:txBody>
      </p:sp>
      <p:sp>
        <p:nvSpPr>
          <p:cNvPr id="4" name="Slide Number Placeholder 3">
            <a:extLst>
              <a:ext uri="{FF2B5EF4-FFF2-40B4-BE49-F238E27FC236}">
                <a16:creationId xmlns:a16="http://schemas.microsoft.com/office/drawing/2014/main" id="{FC0714FF-2B9C-477E-AD88-040E59D20D81}"/>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277141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AAB-2336-4A6A-9E2B-9DC4070A51A2}"/>
              </a:ext>
            </a:extLst>
          </p:cNvPr>
          <p:cNvSpPr>
            <a:spLocks noGrp="1"/>
          </p:cNvSpPr>
          <p:nvPr>
            <p:ph type="title"/>
          </p:nvPr>
        </p:nvSpPr>
        <p:spPr>
          <a:xfrm>
            <a:off x="0" y="0"/>
            <a:ext cx="8915400" cy="1320800"/>
          </a:xfrm>
        </p:spPr>
        <p:txBody>
          <a:bodyPr>
            <a:normAutofit/>
          </a:bodyPr>
          <a:lstStyle/>
          <a:p>
            <a:r>
              <a:rPr lang="en-US" dirty="0"/>
              <a:t>Threats to Information and Intangible Assets</a:t>
            </a:r>
          </a:p>
        </p:txBody>
      </p:sp>
      <p:sp>
        <p:nvSpPr>
          <p:cNvPr id="3" name="Content Placeholder 2">
            <a:extLst>
              <a:ext uri="{FF2B5EF4-FFF2-40B4-BE49-F238E27FC236}">
                <a16:creationId xmlns:a16="http://schemas.microsoft.com/office/drawing/2014/main" id="{FFE6CA4E-D2C0-4724-9AAC-6E240F993C6E}"/>
              </a:ext>
            </a:extLst>
          </p:cNvPr>
          <p:cNvSpPr>
            <a:spLocks noGrp="1"/>
          </p:cNvSpPr>
          <p:nvPr>
            <p:ph idx="1"/>
          </p:nvPr>
        </p:nvSpPr>
        <p:spPr>
          <a:xfrm>
            <a:off x="152400" y="1219200"/>
            <a:ext cx="8763000" cy="4572000"/>
          </a:xfrm>
        </p:spPr>
        <p:txBody>
          <a:bodyPr>
            <a:normAutofit/>
          </a:bodyPr>
          <a:lstStyle/>
          <a:p>
            <a:r>
              <a:rPr lang="en-US" dirty="0">
                <a:latin typeface="Arial" panose="020B0604020202020204" pitchFamily="34" charset="0"/>
                <a:cs typeface="Arial" panose="020B0604020202020204" pitchFamily="34" charset="0"/>
              </a:rPr>
              <a:t>Three categories of Threats:</a:t>
            </a:r>
          </a:p>
          <a:p>
            <a:pPr marL="914400" lvl="1" indent="-514350">
              <a:buFont typeface="+mj-lt"/>
              <a:buAutoNum type="arabicPeriod"/>
            </a:pPr>
            <a:r>
              <a:rPr lang="en-US" sz="1800" dirty="0">
                <a:latin typeface="Arial" panose="020B0604020202020204" pitchFamily="34" charset="0"/>
                <a:cs typeface="Arial" panose="020B0604020202020204" pitchFamily="34" charset="0"/>
              </a:rPr>
              <a:t>Intentional (deliberate)</a:t>
            </a:r>
          </a:p>
          <a:p>
            <a:pPr marL="914400" lvl="1" indent="-514350">
              <a:buFont typeface="+mj-lt"/>
              <a:buAutoNum type="arabicPeriod"/>
            </a:pPr>
            <a:r>
              <a:rPr lang="en-US" sz="1800" dirty="0">
                <a:latin typeface="Arial" panose="020B0604020202020204" pitchFamily="34" charset="0"/>
                <a:cs typeface="Arial" panose="020B0604020202020204" pitchFamily="34" charset="0"/>
              </a:rPr>
              <a:t>Natural </a:t>
            </a:r>
          </a:p>
          <a:p>
            <a:pPr marL="1314450" lvl="2" indent="-514350"/>
            <a:r>
              <a:rPr lang="en-US" sz="1800" dirty="0">
                <a:latin typeface="Arial" panose="020B0604020202020204" pitchFamily="34" charset="0"/>
                <a:cs typeface="Arial" panose="020B0604020202020204" pitchFamily="34" charset="0"/>
              </a:rPr>
              <a:t>Hurricane, earthquake, tsunami, flood, etc.</a:t>
            </a:r>
          </a:p>
          <a:p>
            <a:pPr marL="914400" lvl="1" indent="-514350">
              <a:buFont typeface="+mj-lt"/>
              <a:buAutoNum type="arabicPeriod"/>
            </a:pPr>
            <a:r>
              <a:rPr lang="en-US" sz="1800" dirty="0">
                <a:latin typeface="Arial" panose="020B0604020202020204" pitchFamily="34" charset="0"/>
                <a:cs typeface="Arial" panose="020B0604020202020204" pitchFamily="34" charset="0"/>
              </a:rPr>
              <a:t>Inadvertent (accidental)</a:t>
            </a:r>
          </a:p>
          <a:p>
            <a:r>
              <a:rPr lang="en-US" dirty="0">
                <a:latin typeface="Arial" panose="020B0604020202020204" pitchFamily="34" charset="0"/>
                <a:cs typeface="Arial" panose="020B0604020202020204" pitchFamily="34" charset="0"/>
              </a:rPr>
              <a:t> Like any tangible asset such as a building or piece of equipment, information will be subject to all three categories. </a:t>
            </a:r>
          </a:p>
        </p:txBody>
      </p:sp>
      <p:sp>
        <p:nvSpPr>
          <p:cNvPr id="4" name="Slide Number Placeholder 3">
            <a:extLst>
              <a:ext uri="{FF2B5EF4-FFF2-40B4-BE49-F238E27FC236}">
                <a16:creationId xmlns:a16="http://schemas.microsoft.com/office/drawing/2014/main" id="{54DAA188-48D8-42B3-8BC0-4D1A9FDB0BC3}"/>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58872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3959-C10B-4447-822C-1E9B336F13DF}"/>
              </a:ext>
            </a:extLst>
          </p:cNvPr>
          <p:cNvSpPr>
            <a:spLocks noGrp="1"/>
          </p:cNvSpPr>
          <p:nvPr>
            <p:ph type="title"/>
          </p:nvPr>
        </p:nvSpPr>
        <p:spPr>
          <a:xfrm>
            <a:off x="0" y="0"/>
            <a:ext cx="8229601" cy="1320800"/>
          </a:xfrm>
        </p:spPr>
        <p:txBody>
          <a:bodyPr>
            <a:normAutofit/>
          </a:bodyPr>
          <a:lstStyle/>
          <a:p>
            <a:r>
              <a:rPr lang="en-US" dirty="0"/>
              <a:t>Threats to Information and Intangible Assets</a:t>
            </a:r>
          </a:p>
        </p:txBody>
      </p:sp>
      <p:sp>
        <p:nvSpPr>
          <p:cNvPr id="3" name="Content Placeholder 2">
            <a:extLst>
              <a:ext uri="{FF2B5EF4-FFF2-40B4-BE49-F238E27FC236}">
                <a16:creationId xmlns:a16="http://schemas.microsoft.com/office/drawing/2014/main" id="{3D266C02-213A-4EE7-9FCF-DE65329938F7}"/>
              </a:ext>
            </a:extLst>
          </p:cNvPr>
          <p:cNvSpPr>
            <a:spLocks noGrp="1"/>
          </p:cNvSpPr>
          <p:nvPr>
            <p:ph idx="1"/>
          </p:nvPr>
        </p:nvSpPr>
        <p:spPr>
          <a:xfrm>
            <a:off x="152400" y="1219200"/>
            <a:ext cx="8686800" cy="5121275"/>
          </a:xfrm>
        </p:spPr>
        <p:txBody>
          <a:bodyPr>
            <a:normAutofit/>
          </a:bodyPr>
          <a:lstStyle/>
          <a:p>
            <a:r>
              <a:rPr lang="en-US" dirty="0">
                <a:latin typeface="Arial" panose="020B0604020202020204" pitchFamily="34" charset="0"/>
                <a:cs typeface="Arial" panose="020B0604020202020204" pitchFamily="34" charset="0"/>
              </a:rPr>
              <a:t>Commonly reported information collection methods are:</a:t>
            </a:r>
          </a:p>
          <a:p>
            <a:pPr lvl="1"/>
            <a:r>
              <a:rPr lang="en-US" sz="1800" dirty="0">
                <a:latin typeface="Arial" panose="020B0604020202020204" pitchFamily="34" charset="0"/>
                <a:cs typeface="Arial" panose="020B0604020202020204" pitchFamily="34" charset="0"/>
              </a:rPr>
              <a:t>Open source collection of public information </a:t>
            </a:r>
          </a:p>
          <a:p>
            <a:pPr lvl="1"/>
            <a:r>
              <a:rPr lang="en-US" sz="1800" dirty="0">
                <a:latin typeface="Arial" panose="020B0604020202020204" pitchFamily="34" charset="0"/>
                <a:cs typeface="Arial" panose="020B0604020202020204" pitchFamily="34" charset="0"/>
              </a:rPr>
              <a:t>Data mining and/or the use of information brokers </a:t>
            </a:r>
          </a:p>
          <a:p>
            <a:pPr lvl="1"/>
            <a:r>
              <a:rPr lang="en-US" sz="1800" dirty="0">
                <a:latin typeface="Arial" panose="020B0604020202020204" pitchFamily="34" charset="0"/>
                <a:cs typeface="Arial" panose="020B0604020202020204" pitchFamily="34" charset="0"/>
              </a:rPr>
              <a:t>Social engineering and other elicitation techniques </a:t>
            </a:r>
          </a:p>
          <a:p>
            <a:pPr lvl="1"/>
            <a:r>
              <a:rPr lang="en-US" sz="1800" dirty="0">
                <a:latin typeface="Arial" panose="020B0604020202020204" pitchFamily="34" charset="0"/>
                <a:cs typeface="Arial" panose="020B0604020202020204" pitchFamily="34" charset="0"/>
              </a:rPr>
              <a:t>Hiring key employees away from the targeted organization </a:t>
            </a:r>
          </a:p>
          <a:p>
            <a:pPr lvl="1"/>
            <a:r>
              <a:rPr lang="en-US" sz="1800" dirty="0">
                <a:latin typeface="Arial" panose="020B0604020202020204" pitchFamily="34" charset="0"/>
                <a:cs typeface="Arial" panose="020B0604020202020204" pitchFamily="34" charset="0"/>
              </a:rPr>
              <a:t>Targeting meetings and conferences </a:t>
            </a:r>
          </a:p>
          <a:p>
            <a:pPr lvl="1"/>
            <a:r>
              <a:rPr lang="en-US" sz="1800" dirty="0">
                <a:latin typeface="Arial" panose="020B0604020202020204" pitchFamily="34" charset="0"/>
                <a:cs typeface="Arial" panose="020B0604020202020204" pitchFamily="34" charset="0"/>
              </a:rPr>
              <a:t>Electronic eavesdropping</a:t>
            </a:r>
          </a:p>
          <a:p>
            <a:pPr lvl="1"/>
            <a:r>
              <a:rPr lang="en-US" sz="1800" dirty="0">
                <a:latin typeface="Arial" panose="020B0604020202020204" pitchFamily="34" charset="0"/>
                <a:cs typeface="Arial" panose="020B0604020202020204" pitchFamily="34" charset="0"/>
              </a:rPr>
              <a:t>Theft of hard-copy information </a:t>
            </a:r>
          </a:p>
          <a:p>
            <a:pPr lvl="1"/>
            <a:r>
              <a:rPr lang="en-US" sz="1800" dirty="0">
                <a:latin typeface="Arial" panose="020B0604020202020204" pitchFamily="34" charset="0"/>
                <a:cs typeface="Arial" panose="020B0604020202020204" pitchFamily="34" charset="0"/>
              </a:rPr>
              <a:t>Theft of soft-copy information/media (e.g., thumb drives, laptop computers, mobile devices, etc.)</a:t>
            </a:r>
          </a:p>
          <a:p>
            <a:pPr lvl="1"/>
            <a:endParaRPr lang="en-US" sz="1800" dirty="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B938081-C551-4681-A593-6193AC7CC646}"/>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754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A81-B60D-479F-9D80-3F5E8194EADB}"/>
              </a:ext>
            </a:extLst>
          </p:cNvPr>
          <p:cNvSpPr>
            <a:spLocks noGrp="1"/>
          </p:cNvSpPr>
          <p:nvPr>
            <p:ph type="title"/>
          </p:nvPr>
        </p:nvSpPr>
        <p:spPr>
          <a:xfrm>
            <a:off x="0" y="0"/>
            <a:ext cx="8458200" cy="1320800"/>
          </a:xfrm>
        </p:spPr>
        <p:txBody>
          <a:bodyPr>
            <a:normAutofit/>
          </a:bodyPr>
          <a:lstStyle/>
          <a:p>
            <a:r>
              <a:rPr lang="en-US" dirty="0"/>
              <a:t>Threats to Information and Intangible Assets</a:t>
            </a:r>
          </a:p>
        </p:txBody>
      </p:sp>
      <p:sp>
        <p:nvSpPr>
          <p:cNvPr id="3" name="Content Placeholder 2">
            <a:extLst>
              <a:ext uri="{FF2B5EF4-FFF2-40B4-BE49-F238E27FC236}">
                <a16:creationId xmlns:a16="http://schemas.microsoft.com/office/drawing/2014/main" id="{4311B130-676E-4818-A530-BB05D59D0315}"/>
              </a:ext>
            </a:extLst>
          </p:cNvPr>
          <p:cNvSpPr>
            <a:spLocks noGrp="1"/>
          </p:cNvSpPr>
          <p:nvPr>
            <p:ph idx="1"/>
          </p:nvPr>
        </p:nvSpPr>
        <p:spPr>
          <a:xfrm>
            <a:off x="152400" y="1219200"/>
            <a:ext cx="8763000" cy="5121275"/>
          </a:xfrm>
        </p:spPr>
        <p:txBody>
          <a:bodyPr>
            <a:normAutofit/>
          </a:bodyPr>
          <a:lstStyle/>
          <a:p>
            <a:r>
              <a:rPr lang="en-US" dirty="0">
                <a:latin typeface="Arial" panose="020B0604020202020204" pitchFamily="34" charset="0"/>
                <a:cs typeface="Arial" panose="020B0604020202020204" pitchFamily="34" charset="0"/>
              </a:rPr>
              <a:t>One specific threat is that of laptop computer theft. </a:t>
            </a:r>
          </a:p>
          <a:p>
            <a:pPr lvl="1"/>
            <a:r>
              <a:rPr lang="en-US" sz="1800" dirty="0">
                <a:latin typeface="Arial" panose="020B0604020202020204" pitchFamily="34" charset="0"/>
                <a:cs typeface="Arial" panose="020B0604020202020204" pitchFamily="34" charset="0"/>
              </a:rPr>
              <a:t>81% of companies responding reported the loss of one or more laptop computers in the preceding 12 months. </a:t>
            </a:r>
          </a:p>
          <a:p>
            <a:pPr lvl="1"/>
            <a:r>
              <a:rPr lang="en-US" sz="1800" dirty="0">
                <a:latin typeface="Arial" panose="020B0604020202020204" pitchFamily="34" charset="0"/>
                <a:cs typeface="Arial" panose="020B0604020202020204" pitchFamily="34" charset="0"/>
              </a:rPr>
              <a:t>97% of stolen laptops are never recovered. </a:t>
            </a:r>
          </a:p>
          <a:p>
            <a:r>
              <a:rPr lang="en-US" dirty="0">
                <a:latin typeface="Arial" panose="020B0604020202020204" pitchFamily="34" charset="0"/>
                <a:cs typeface="Arial" panose="020B0604020202020204" pitchFamily="34" charset="0"/>
              </a:rPr>
              <a:t>Insiders (employees and others with a trusted relationship) working with outside attackers cause the most data breaches.</a:t>
            </a:r>
          </a:p>
          <a:p>
            <a:r>
              <a:rPr lang="en-US" dirty="0">
                <a:latin typeface="Arial" panose="020B0604020202020204" pitchFamily="34" charset="0"/>
                <a:cs typeface="Arial" panose="020B0604020202020204" pitchFamily="34" charset="0"/>
              </a:rPr>
              <a:t>Insiders have some level of authorized access, they know “the system,” and they know where to look for valuable information.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1C51EAF-560D-4F2E-9FA6-75A098DCB5EF}"/>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C266A3C5-92FA-4D6D-A44E-52762256AD04}"/>
              </a:ext>
            </a:extLst>
          </p:cNvPr>
          <p:cNvSpPr txBox="1">
            <a:spLocks/>
          </p:cNvSpPr>
          <p:nvPr/>
        </p:nvSpPr>
        <p:spPr>
          <a:xfrm>
            <a:off x="152400" y="40440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It is important for the professional protection officer to understand who the adversaries might be in terms of threats to an organization’s information assets. </a:t>
            </a:r>
          </a:p>
          <a:p>
            <a:r>
              <a:rPr lang="en-US" dirty="0" smtClean="0">
                <a:latin typeface="Arial" panose="020B0604020202020204" pitchFamily="34" charset="0"/>
                <a:cs typeface="Arial" panose="020B0604020202020204" pitchFamily="34" charset="0"/>
              </a:rPr>
              <a:t>The largest threats to proprietary information are from those with a </a:t>
            </a:r>
            <a:r>
              <a:rPr lang="en-US" i="1" dirty="0" smtClean="0">
                <a:latin typeface="Arial" panose="020B0604020202020204" pitchFamily="34" charset="0"/>
                <a:cs typeface="Arial" panose="020B0604020202020204" pitchFamily="34" charset="0"/>
              </a:rPr>
              <a:t>trusted relationship </a:t>
            </a:r>
            <a:r>
              <a:rPr lang="en-US" dirty="0" smtClean="0">
                <a:latin typeface="Arial" panose="020B0604020202020204" pitchFamily="34" charset="0"/>
                <a:cs typeface="Arial" panose="020B0604020202020204" pitchFamily="34" charset="0"/>
              </a:rPr>
              <a:t>with the organization—current and former employees and those partners, outsourced providers, and customers with a trusted relationship.</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26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B952-A39F-4796-8004-70DA320C430A}"/>
              </a:ext>
            </a:extLst>
          </p:cNvPr>
          <p:cNvSpPr>
            <a:spLocks noGrp="1"/>
          </p:cNvSpPr>
          <p:nvPr>
            <p:ph type="title"/>
          </p:nvPr>
        </p:nvSpPr>
        <p:spPr>
          <a:xfrm>
            <a:off x="0" y="0"/>
            <a:ext cx="8153401" cy="1320800"/>
          </a:xfrm>
        </p:spPr>
        <p:txBody>
          <a:bodyPr>
            <a:normAutofit/>
          </a:bodyPr>
          <a:lstStyle/>
          <a:p>
            <a:r>
              <a:rPr lang="en-US" dirty="0"/>
              <a:t>Threats to Information and Intangible Assets</a:t>
            </a:r>
          </a:p>
        </p:txBody>
      </p:sp>
      <p:sp>
        <p:nvSpPr>
          <p:cNvPr id="3" name="Content Placeholder 2">
            <a:extLst>
              <a:ext uri="{FF2B5EF4-FFF2-40B4-BE49-F238E27FC236}">
                <a16:creationId xmlns:a16="http://schemas.microsoft.com/office/drawing/2014/main" id="{986EF349-634E-4838-A374-7E49DE8C47F5}"/>
              </a:ext>
            </a:extLst>
          </p:cNvPr>
          <p:cNvSpPr>
            <a:spLocks noGrp="1"/>
          </p:cNvSpPr>
          <p:nvPr>
            <p:ph idx="1"/>
          </p:nvPr>
        </p:nvSpPr>
        <p:spPr>
          <a:xfrm>
            <a:off x="228600" y="1295400"/>
            <a:ext cx="8610600" cy="3880773"/>
          </a:xfrm>
        </p:spPr>
        <p:txBody>
          <a:bodyPr>
            <a:normAutofit/>
          </a:bodyPr>
          <a:lstStyle/>
          <a:p>
            <a:r>
              <a:rPr lang="en-US" i="1" dirty="0">
                <a:latin typeface="Arial" panose="020B0604020202020204" pitchFamily="34" charset="0"/>
                <a:cs typeface="Arial" panose="020B0604020202020204" pitchFamily="34" charset="0"/>
              </a:rPr>
              <a:t>Collectors</a:t>
            </a:r>
            <a:r>
              <a:rPr lang="en-US" dirty="0">
                <a:latin typeface="Arial" panose="020B0604020202020204" pitchFamily="34" charset="0"/>
                <a:cs typeface="Arial" panose="020B0604020202020204" pitchFamily="34" charset="0"/>
              </a:rPr>
              <a:t> are those who steal the information or intangible asset.</a:t>
            </a:r>
          </a:p>
          <a:p>
            <a:r>
              <a:rPr lang="en-US" i="1" dirty="0">
                <a:latin typeface="Arial" panose="020B0604020202020204" pitchFamily="34" charset="0"/>
                <a:cs typeface="Arial" panose="020B0604020202020204" pitchFamily="34" charset="0"/>
              </a:rPr>
              <a:t>End users</a:t>
            </a:r>
            <a:r>
              <a:rPr lang="en-US" dirty="0">
                <a:latin typeface="Arial" panose="020B0604020202020204" pitchFamily="34" charset="0"/>
                <a:cs typeface="Arial" panose="020B0604020202020204" pitchFamily="34" charset="0"/>
              </a:rPr>
              <a:t> are those who will put the stolen information and/or intangible asset to use.</a:t>
            </a:r>
          </a:p>
          <a:p>
            <a:r>
              <a:rPr lang="en-US" dirty="0">
                <a:latin typeface="Arial" panose="020B0604020202020204" pitchFamily="34" charset="0"/>
                <a:cs typeface="Arial" panose="020B0604020202020204" pitchFamily="34" charset="0"/>
              </a:rPr>
              <a:t>End users may be the same as the collectors but often are not.</a:t>
            </a:r>
          </a:p>
        </p:txBody>
      </p:sp>
      <p:sp>
        <p:nvSpPr>
          <p:cNvPr id="4" name="Slide Number Placeholder 3">
            <a:extLst>
              <a:ext uri="{FF2B5EF4-FFF2-40B4-BE49-F238E27FC236}">
                <a16:creationId xmlns:a16="http://schemas.microsoft.com/office/drawing/2014/main" id="{AC6FCB7B-B963-4F81-93F9-185A97289775}"/>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1652792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879</TotalTime>
  <Words>1583</Words>
  <Application>Microsoft Office PowerPoint</Application>
  <PresentationFormat>On-screen Show (4:3)</PresentationFormat>
  <Paragraphs>165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PowerPoint Presentation</vt:lpstr>
      <vt:lpstr>Purpose</vt:lpstr>
      <vt:lpstr>Key Terminology</vt:lpstr>
      <vt:lpstr>Key Terminology</vt:lpstr>
      <vt:lpstr>Key Terminology</vt:lpstr>
      <vt:lpstr>Threats to Information and Intangible Assets</vt:lpstr>
      <vt:lpstr>Threats to Information and Intangible Assets</vt:lpstr>
      <vt:lpstr>Threats to Information and Intangible Assets</vt:lpstr>
      <vt:lpstr>Threats to Information and Intangible Assets</vt:lpstr>
      <vt:lpstr>Threats to Information and Intangible Assets</vt:lpstr>
      <vt:lpstr>How Technology is Changing the Threat</vt:lpstr>
      <vt:lpstr>Protective Measures</vt:lpstr>
      <vt:lpstr>Security Measures</vt:lpstr>
      <vt:lpstr>Security Measures</vt:lpstr>
      <vt:lpstr>Legal Measures</vt:lpstr>
      <vt:lpstr>Management Measures</vt:lpstr>
      <vt:lpstr>Management Measures</vt:lpstr>
      <vt:lpstr>The Role of the Protection Officer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101</cp:revision>
  <dcterms:created xsi:type="dcterms:W3CDTF">2015-01-28T20:48:59Z</dcterms:created>
  <dcterms:modified xsi:type="dcterms:W3CDTF">2023-03-13T15:47:18Z</dcterms:modified>
</cp:coreProperties>
</file>