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7" r:id="rId2"/>
    <p:sldId id="335" r:id="rId3"/>
    <p:sldId id="370" r:id="rId4"/>
    <p:sldId id="373" r:id="rId5"/>
    <p:sldId id="375" r:id="rId6"/>
    <p:sldId id="377" r:id="rId7"/>
    <p:sldId id="380" r:id="rId8"/>
    <p:sldId id="381" r:id="rId9"/>
    <p:sldId id="383" r:id="rId10"/>
    <p:sldId id="384" r:id="rId11"/>
    <p:sldId id="385" r:id="rId12"/>
    <p:sldId id="38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AFC5-57AC-42FF-BD64-E136CA881B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15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6121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88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9533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3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9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15-Mar-23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15-Mar-23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224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15-Mar-23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67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Chapter </a:t>
            </a:r>
            <a:r>
              <a:rPr lang="en-US" sz="2800" b="1" dirty="0" smtClean="0">
                <a:solidFill>
                  <a:srgbClr val="92D050"/>
                </a:solidFill>
              </a:rPr>
              <a:t>42 – IFPO - CPO</a:t>
            </a:r>
            <a:endParaRPr lang="en-US" sz="2800" b="1" dirty="0">
              <a:solidFill>
                <a:srgbClr val="92D050"/>
              </a:solidFill>
            </a:endParaRPr>
          </a:p>
          <a:p>
            <a:r>
              <a:rPr lang="en-US" sz="2800" dirty="0"/>
              <a:t>Ethics and Professionalism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2BAA-61B3-4ED5-ADF6-12EEA6B8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Ethical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F014-1566-481E-ADBA-11E47657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problem has been identified, the ethical dilemma can be managed by use of the PORT acronym: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P: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Define and describe.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Options: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are they? Be sure to list them.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Responsibility: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employers, family, the public, the profession.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Time: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Consider the test of time: “How will I feel about my decision in 10 years?”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61DE3-3092-4624-8A9A-B34BBA5C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55DD-328B-4E4D-9E54-8D2FACA7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Unethical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6482-1BBA-4B34-9184-344A5B6B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Unfortunately, ethical lapses occur in the protection industry. Some common causes of ethical lapses are: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Character flaws: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Protection officers—or any other person in a position of trust—must possess good character. 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Taking the “path of least resistance”: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Unfortunately, doing what is easy does not always solve the problem. 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Conflict with full-time and part-time employment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.: The practice of moonlighting, with its inherent division of loyalties between the full-time and part-time employers, can create a breeding ground for unethical conduct.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9B0E6-678E-4C39-9899-4542AC07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C5990-1EA6-4644-862F-7EBB8F676248}"/>
              </a:ext>
            </a:extLst>
          </p:cNvPr>
          <p:cNvSpPr txBox="1">
            <a:spLocks/>
          </p:cNvSpPr>
          <p:nvPr/>
        </p:nvSpPr>
        <p:spPr>
          <a:xfrm>
            <a:off x="609598" y="3657600"/>
            <a:ext cx="83820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Fatigue: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People often make the wrong choices simply because they are tired.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Resistance to change: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Resistance to change is the action taken by individuals and groups when they perceive that a change is a threat to them. Resistance to change can be viewed as unprofessional or even unethical if it leads to a hostile work environment or retaliatory behaviors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71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1EC8-70D2-41CB-B309-14E3EE3B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Values and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0165-B3A5-42E6-AFD3-D91DBA2C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388077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" is the term given to those ideas, behaviors, and actions that are important to us. 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Our values strongly influence decision-making and help determine where we place our emphasis in our personal and professional lives. Values form the basis for our understanding of ethics. 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Within society, we have personal values and societal values.  Personal values are unique to the individual.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B4D2-56BF-4C76-834B-841DA07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3AC840-CE31-4BE9-8EC8-36577BCAD3A1}"/>
              </a:ext>
            </a:extLst>
          </p:cNvPr>
          <p:cNvSpPr txBox="1">
            <a:spLocks/>
          </p:cNvSpPr>
          <p:nvPr/>
        </p:nvSpPr>
        <p:spPr>
          <a:xfrm>
            <a:off x="304800" y="2895600"/>
            <a:ext cx="8686800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Ethical principles are premised on the notion that right is always right and wrong is always wrong. 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Adherence to high ethical standards is as vital to achieving the overall goal of modern policing or security work as any other tactic, technique, or practice.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An ethical culture starts at the top, with ethical leaders. 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an environment of safe reporting, where officers can come forward with possible derogatory information regarding peers or supervisors, is paramount.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33A231-FAE3-48E6-AD3D-F75A374A4151}"/>
              </a:ext>
            </a:extLst>
          </p:cNvPr>
          <p:cNvSpPr txBox="1">
            <a:spLocks/>
          </p:cNvSpPr>
          <p:nvPr/>
        </p:nvSpPr>
        <p:spPr>
          <a:xfrm>
            <a:off x="304800" y="5187027"/>
            <a:ext cx="86868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Ethics of care means being concerned with the welfare of others: having empathy, understanding the other’s feelings, and understanding how they view a situation. 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As protection officers gain experience and wisdom on the job, handling a variety of situations and people, they will become more sensitive to their ethical obligations.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4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1C3E-E1F6-4558-886D-A829280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DA82-05BA-4B22-A9C0-E7DFBB91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0400"/>
            <a:ext cx="85344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Ethical and professional conduct by protection officers is necessary for all concerned; the officer, the organization they represent, and the public that they protect.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Officers who wish to have long and fulfilling careers need to develop an ethical approach; they must be ethical and perform in a professional manner at all times.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7DAC-BC70-4664-BDB9-A976E6E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B9EB-C71E-4A1A-A587-F7C5B784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96200" cy="1320800"/>
          </a:xfrm>
        </p:spPr>
        <p:txBody>
          <a:bodyPr/>
          <a:lstStyle/>
          <a:p>
            <a:r>
              <a:rPr lang="en-US" dirty="0"/>
              <a:t>Ethics and Professionalism: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AC5E-A4DF-49D6-9190-9CFC3CB7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067800" cy="5121275"/>
          </a:xfrm>
        </p:spPr>
        <p:txBody>
          <a:bodyPr>
            <a:normAutofit/>
          </a:bodyPr>
          <a:lstStyle/>
          <a:p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A steady increase in the number of security personnel, particularly in the contract service sector. </a:t>
            </a:r>
          </a:p>
          <a:p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Increased contact with the public.</a:t>
            </a:r>
          </a:p>
          <a:p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Gradual, assumption of duties formerly performed by public entities, such as maintaining order at special events, transporting prisoners, and responding to alarms (due to privatization).</a:t>
            </a:r>
          </a:p>
          <a:p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Within organizations impacted by serious ethical scandals, there are legal costs, increased personnel turnover, and lowered efficiency by a demoralized workforce.</a:t>
            </a:r>
          </a:p>
          <a:p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5AF4-8E2C-4A41-AE1F-D816A4CA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E778FC-7C0F-4BF2-8EFE-C85528034C55}"/>
              </a:ext>
            </a:extLst>
          </p:cNvPr>
          <p:cNvSpPr txBox="1">
            <a:spLocks/>
          </p:cNvSpPr>
          <p:nvPr/>
        </p:nvSpPr>
        <p:spPr>
          <a:xfrm>
            <a:off x="0" y="2346325"/>
            <a:ext cx="9067800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Protection officers must have the decision making skills and professional knowledge to make the right choices in stressful or uncertain situations.</a:t>
            </a:r>
          </a:p>
          <a:p>
            <a:pPr lvl="1"/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5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 Presence:</a:t>
            </a:r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  A protection officer must learn to respond in a timely and professional manner. </a:t>
            </a:r>
          </a:p>
          <a:p>
            <a:pPr lvl="1"/>
            <a:r>
              <a:rPr lang="en-US" sz="145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Communicating with Angry People:</a:t>
            </a:r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 Requires patience, good “read” skills, a proper tone of voice and verbal cues.</a:t>
            </a:r>
          </a:p>
          <a:p>
            <a:pPr lvl="1"/>
            <a:r>
              <a:rPr lang="en-US" sz="145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Communication:</a:t>
            </a:r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 Listening is a skill required of all protection officers.</a:t>
            </a:r>
          </a:p>
          <a:p>
            <a:pPr lvl="1"/>
            <a:r>
              <a:rPr lang="en-US" sz="145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Dealing with Mentally Challenged Persons:</a:t>
            </a:r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 The professional must be protective, take control of the situation, and keep an understanding demeanor as they call for additional help. </a:t>
            </a:r>
          </a:p>
          <a:p>
            <a:pPr lvl="1"/>
            <a:r>
              <a:rPr lang="en-US" sz="145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Defusing Conflict and Crisis: </a:t>
            </a:r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The protection officer must immediately engage and ask questions to clarify the situation, resolving a potentially violent or dangerous situation before escalation.  </a:t>
            </a:r>
          </a:p>
          <a:p>
            <a:pPr lvl="1"/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5F00CB-7059-4511-9EC6-DC2B882869E6}"/>
              </a:ext>
            </a:extLst>
          </p:cNvPr>
          <p:cNvSpPr txBox="1">
            <a:spLocks/>
          </p:cNvSpPr>
          <p:nvPr/>
        </p:nvSpPr>
        <p:spPr>
          <a:xfrm>
            <a:off x="457200" y="5486400"/>
            <a:ext cx="86106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0" b="1" dirty="0" smtClean="0"/>
              <a:t>Tactical Communications:</a:t>
            </a:r>
            <a:r>
              <a:rPr lang="en-US" sz="1450" dirty="0" smtClean="0"/>
              <a:t> Protection officers must make radio calls, cell phone calls, and send text messages. These must always be professional in nature.</a:t>
            </a:r>
          </a:p>
          <a:p>
            <a:r>
              <a:rPr lang="en-US" sz="1450" b="1" dirty="0" smtClean="0"/>
              <a:t>Public Relations: </a:t>
            </a:r>
            <a:r>
              <a:rPr lang="en-US" sz="1450" dirty="0" smtClean="0"/>
              <a:t>A protection officer is always dealing with the public, whether manning the front entrance of a building, walking on the premises, patrolling the parking lot, or answering phone calls for assistance. Professionalism in these situations is paramount.</a:t>
            </a:r>
          </a:p>
          <a:p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16869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F459-1D9C-428F-B671-BDFF5D0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6347713" cy="1320800"/>
          </a:xfrm>
        </p:spPr>
        <p:txBody>
          <a:bodyPr/>
          <a:lstStyle/>
          <a:p>
            <a:r>
              <a:rPr lang="en-US" dirty="0"/>
              <a:t>Key Terms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A99C-D22B-43AF-ACAB-7DC0B348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388077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Ethics: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study of the branch of philosophy involving systematizing, defending, and recommending concepts of right and wrong conduct within a profession.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Ethics deal with the examination of moral philosophy, combined with the duties and obligations within a certain profession.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Ethical behavior leads to ethical decision-making.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4B138-274D-4193-80A9-CD59C7CC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ECA378-9893-46EF-B4AE-E9E4850745F5}"/>
              </a:ext>
            </a:extLst>
          </p:cNvPr>
          <p:cNvSpPr txBox="1">
            <a:spLocks/>
          </p:cNvSpPr>
          <p:nvPr/>
        </p:nvSpPr>
        <p:spPr>
          <a:xfrm>
            <a:off x="609600" y="25146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IFPO Code of Ethics: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protection officer shall: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 to an employer’s professional needs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Exhibit exemplary conduct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 confidential information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 a safe and secure workplace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Dress to create professionalism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Enforce all lawful rules and regulations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 liaison with public officers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good rapport within the profession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Strive to attain professional competence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 high standards of officer ethics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9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EAAB-2336-4A6A-9E2B-9DC4070A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Key Terms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CA4E-D2C0-4724-9AAC-6E240F9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388077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Loyalty: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officer must be loyal to the employer, the client, and the public.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Exemplary Conduct: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Maturity and professionalism are the key words to guide all officers.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Confidentiality: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officer will likely encounter confidential information which must be carefully guarded and never compromised.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AA188-48D8-42B3-8BC0-4D1A9FDB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266C02-213A-4EE7-9FCF-DE65329938F7}"/>
              </a:ext>
            </a:extLst>
          </p:cNvPr>
          <p:cNvSpPr txBox="1">
            <a:spLocks/>
          </p:cNvSpPr>
          <p:nvPr/>
        </p:nvSpPr>
        <p:spPr>
          <a:xfrm>
            <a:off x="228600" y="3276600"/>
            <a:ext cx="8686800" cy="498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Safety and Security: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officer must fully understand all necessary procedures to identify, mitigate, or eliminate security and safety risks.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Deportment: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Each officer must dress in an immaculate manner. Crisp, sharp, clean, and polished will convey professionalism and competency to the public.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Law Enforcement Liaison: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responsibility of each officer to make every effort to encourage and enhance positive relations with members of public law enforcement.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2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4A81-B60D-479F-9D80-3F5E8194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Key Terms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B130-676E-4818-A530-BB05D59D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12127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Strive to Learn: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become professionally competent, each officer must constantly strive to be knowledgeable about his or her chosen career.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 Rapport: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Officers can enhance their image by reaching out and building relationships with peers and security leaders throughout the industry.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Honesty: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virtue of the duties and responsibilities of all officers, honest behavior and acting with utmost integrity are absolutely essential at all times.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1EAF-560D-4F2E-9FA6-75A098DC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66A3C5-92FA-4D6D-A44E-52762256AD04}"/>
              </a:ext>
            </a:extLst>
          </p:cNvPr>
          <p:cNvSpPr txBox="1">
            <a:spLocks/>
          </p:cNvSpPr>
          <p:nvPr/>
        </p:nvSpPr>
        <p:spPr>
          <a:xfrm>
            <a:off x="152400" y="38916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Prejudice: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All persons must be treated equally, with dignity and respect, regardless of color, race, ethnicity, gender, religion, or political beliefs.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Self-Discipline: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With the position of trust comes the responsibility to diligently protect life and property.  Self-discipline means trying harder and caring more.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6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F4AA-EF89-4BBF-A834-DF954D2C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Key Terms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CB0F-2F9B-408F-AC31-7D7CBD0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12127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Duty: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task or action one is required to perform as part of a job or a professional obligation. Duties may be established by statute, custom, policy and procedures, or your contract.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Professional: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One who practices a profession; one who has special knowledge and skill that results from advanced training and education.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Manners: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accepted means of conducting oneself in public (i.e., politeness). They consist of consideration and respect for others. 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0763D-8487-4BB2-BD00-ABB46C59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0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CA37-50CA-4AED-94A2-33D659B4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A Professional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EDB6-82B3-44FE-A50F-19D9212B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true professional has the following skills and traits: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Training for required tasks and duties.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Experience within the profession, whether an apprenticeship, internship or on-the-job proficiency.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Professional education.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Collegiality with coworkers. This includes being mutually respectful, aiding and assisting, and never demeaning colleagues.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commitment to the profession, marked by continuously striving for excellence.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4B94-83BB-497E-BDA7-2D46E475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054701-203F-4012-9D66-28C12054CB79}"/>
              </a:ext>
            </a:extLst>
          </p:cNvPr>
          <p:cNvSpPr txBox="1">
            <a:spLocks/>
          </p:cNvSpPr>
          <p:nvPr/>
        </p:nvSpPr>
        <p:spPr>
          <a:xfrm>
            <a:off x="76200" y="3556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Manners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9058C8-2BE6-42CC-B334-E0112C7AE95D}"/>
              </a:ext>
            </a:extLst>
          </p:cNvPr>
          <p:cNvSpPr txBox="1">
            <a:spLocks/>
          </p:cNvSpPr>
          <p:nvPr/>
        </p:nvSpPr>
        <p:spPr>
          <a:xfrm>
            <a:off x="609600" y="4175125"/>
            <a:ext cx="8229600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 others to speak and express their views; do not interrupt, but listen. Not only does this reflect good manners, but it is an effective interviewing tool. The truly professional protection officer makes every conversation an interview.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respectful of the input of others. Compliment rather than criticize.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Praise others when appropriate. Be genuine in doing so.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 to greet people entering the room as a sign of respect and consideration, as well as an opportunity to create a personal bond.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2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078C-2DC6-409B-B543-C116AD7E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Sound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F5C8-30BB-4AAA-976B-A5677FA1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51212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decision-making involves problem solving, using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Identify and define the problem.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Determine if a decision is urgent or can wait.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Research various options and available solutions. Professional knowledge of law, technology, and the organizational structure/chain of command is important to generate a solution set from which to choose.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Select an option or course of action.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Report your decision. Evaluate the outcome and document.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E1026-7D86-43C0-B217-2B1F2198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1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</TotalTime>
  <Words>1542</Words>
  <Application>Microsoft Office PowerPoint</Application>
  <PresentationFormat>On-screen Show (4:3)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Ethics and Professionalism: Trends</vt:lpstr>
      <vt:lpstr>Key Terms and Concepts</vt:lpstr>
      <vt:lpstr>Key Terms and Concepts</vt:lpstr>
      <vt:lpstr>Key Terms and Concepts</vt:lpstr>
      <vt:lpstr>Key Terms and Concepts</vt:lpstr>
      <vt:lpstr>A Professional</vt:lpstr>
      <vt:lpstr>Sound Judgement</vt:lpstr>
      <vt:lpstr>Ethical Decision Making</vt:lpstr>
      <vt:lpstr>Unethical Behavior</vt:lpstr>
      <vt:lpstr>Values and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Dilip Rao</cp:lastModifiedBy>
  <cp:revision>96</cp:revision>
  <dcterms:created xsi:type="dcterms:W3CDTF">2015-01-28T20:48:59Z</dcterms:created>
  <dcterms:modified xsi:type="dcterms:W3CDTF">2023-03-15T12:42:45Z</dcterms:modified>
</cp:coreProperties>
</file>