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7" r:id="rId2"/>
    <p:sldId id="335" r:id="rId3"/>
    <p:sldId id="371" r:id="rId4"/>
    <p:sldId id="372" r:id="rId5"/>
    <p:sldId id="374" r:id="rId6"/>
    <p:sldId id="376" r:id="rId7"/>
    <p:sldId id="377" r:id="rId8"/>
    <p:sldId id="378" r:id="rId9"/>
    <p:sldId id="380" r:id="rId10"/>
    <p:sldId id="381" r:id="rId11"/>
    <p:sldId id="383" r:id="rId12"/>
    <p:sldId id="384" r:id="rId13"/>
    <p:sldId id="38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15-Mar-23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429112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1610115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0319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2218773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40512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15020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856226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5171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3851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5832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98710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15-Mar-23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8383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15-Mar-23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23856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15-Mar-23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67624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68509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5747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15-Mar-23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4092464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863275"/>
            <a:ext cx="6400800" cy="1223325"/>
          </a:xfrm>
        </p:spPr>
        <p:txBody>
          <a:bodyPr>
            <a:normAutofit/>
          </a:bodyPr>
          <a:lstStyle/>
          <a:p>
            <a:r>
              <a:rPr lang="en-US" sz="2800" dirty="0"/>
              <a:t>Chapter </a:t>
            </a:r>
            <a:r>
              <a:rPr lang="en-US" sz="2800" dirty="0" smtClean="0"/>
              <a:t>44 – IFPO - CPO</a:t>
            </a:r>
            <a:endParaRPr lang="en-US" sz="2800" dirty="0"/>
          </a:p>
          <a:p>
            <a:r>
              <a:rPr lang="en-US" sz="2800" dirty="0"/>
              <a:t>The Protection Officer as a Leader</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16EE-EDED-4EB1-AFD1-97DB54F13E85}"/>
              </a:ext>
            </a:extLst>
          </p:cNvPr>
          <p:cNvSpPr>
            <a:spLocks noGrp="1"/>
          </p:cNvSpPr>
          <p:nvPr>
            <p:ph type="title"/>
          </p:nvPr>
        </p:nvSpPr>
        <p:spPr>
          <a:xfrm>
            <a:off x="0" y="0"/>
            <a:ext cx="6347713" cy="1320800"/>
          </a:xfrm>
        </p:spPr>
        <p:txBody>
          <a:bodyPr/>
          <a:lstStyle/>
          <a:p>
            <a:r>
              <a:rPr lang="en-US" dirty="0"/>
              <a:t>Becoming an Effective Leader</a:t>
            </a:r>
          </a:p>
        </p:txBody>
      </p:sp>
      <p:sp>
        <p:nvSpPr>
          <p:cNvPr id="4" name="Slide Number Placeholder 3">
            <a:extLst>
              <a:ext uri="{FF2B5EF4-FFF2-40B4-BE49-F238E27FC236}">
                <a16:creationId xmlns:a16="http://schemas.microsoft.com/office/drawing/2014/main" id="{426381B1-34CB-43BC-A9F7-CB6367349BED}"/>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6" name="Content Placeholder 2">
            <a:extLst>
              <a:ext uri="{FF2B5EF4-FFF2-40B4-BE49-F238E27FC236}">
                <a16:creationId xmlns:a16="http://schemas.microsoft.com/office/drawing/2014/main" id="{FA937CAB-736B-43E6-9071-136831D0C977}"/>
              </a:ext>
            </a:extLst>
          </p:cNvPr>
          <p:cNvSpPr txBox="1">
            <a:spLocks/>
          </p:cNvSpPr>
          <p:nvPr/>
        </p:nvSpPr>
        <p:spPr>
          <a:xfrm>
            <a:off x="152400" y="6096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5"/>
            </a:pPr>
            <a:r>
              <a:rPr lang="en-US" dirty="0" smtClean="0">
                <a:latin typeface="Arial" panose="020B0604020202020204" pitchFamily="34" charset="0"/>
                <a:cs typeface="Arial" panose="020B0604020202020204" pitchFamily="34" charset="0"/>
              </a:rPr>
              <a:t>Remember What Is Truly Important: </a:t>
            </a:r>
          </a:p>
          <a:p>
            <a:pPr marL="914400" lvl="1" indent="-514350"/>
            <a:r>
              <a:rPr lang="en-US" sz="1800" dirty="0" smtClean="0">
                <a:latin typeface="Arial" panose="020B0604020202020204" pitchFamily="34" charset="0"/>
                <a:cs typeface="Arial" panose="020B0604020202020204" pitchFamily="34" charset="0"/>
              </a:rPr>
              <a:t>Ethics is the cornerstone of the protection field, and an organization’s mission is its reason for existence.</a:t>
            </a:r>
          </a:p>
          <a:p>
            <a:pPr marL="514350" indent="-514350">
              <a:buFont typeface="+mj-lt"/>
              <a:buAutoNum type="arabicPeriod" startAt="6"/>
            </a:pPr>
            <a:r>
              <a:rPr lang="en-US" dirty="0" smtClean="0">
                <a:latin typeface="Arial" panose="020B0604020202020204" pitchFamily="34" charset="0"/>
                <a:cs typeface="Arial" panose="020B0604020202020204" pitchFamily="34" charset="0"/>
              </a:rPr>
              <a:t>Take Action: </a:t>
            </a:r>
          </a:p>
          <a:p>
            <a:pPr marL="914400" lvl="1" indent="-514350"/>
            <a:r>
              <a:rPr lang="en-US" sz="1800" dirty="0" smtClean="0">
                <a:latin typeface="Arial" panose="020B0604020202020204" pitchFamily="34" charset="0"/>
                <a:cs typeface="Arial" panose="020B0604020202020204" pitchFamily="34" charset="0"/>
              </a:rPr>
              <a:t>A leader must know when to act and when to wait. </a:t>
            </a:r>
          </a:p>
          <a:p>
            <a:pPr marL="914400" lvl="1" indent="-514350"/>
            <a:endParaRPr lang="en-US" sz="1800"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7BE8121E-2C78-4A67-AC8D-7EC2A125C4EE}"/>
              </a:ext>
            </a:extLst>
          </p:cNvPr>
          <p:cNvSpPr>
            <a:spLocks noGrp="1"/>
          </p:cNvSpPr>
          <p:nvPr>
            <p:ph idx="1"/>
          </p:nvPr>
        </p:nvSpPr>
        <p:spPr>
          <a:xfrm>
            <a:off x="152400" y="2484438"/>
            <a:ext cx="8839200" cy="4983162"/>
          </a:xfrm>
        </p:spPr>
        <p:txBody>
          <a:bodyPr>
            <a:normAutofit/>
          </a:bodyPr>
          <a:lstStyle/>
          <a:p>
            <a:pPr marL="514350" indent="-514350">
              <a:buFont typeface="+mj-lt"/>
              <a:buAutoNum type="arabicPeriod" startAt="7"/>
            </a:pPr>
            <a:r>
              <a:rPr lang="en-US" dirty="0">
                <a:latin typeface="Arial" panose="020B0604020202020204" pitchFamily="34" charset="0"/>
                <a:cs typeface="Arial" panose="020B0604020202020204" pitchFamily="34" charset="0"/>
              </a:rPr>
              <a:t>Position Yourself and Your Organization Well: </a:t>
            </a:r>
          </a:p>
          <a:p>
            <a:pPr marL="914400" lvl="1" indent="-514350"/>
            <a:r>
              <a:rPr lang="en-US" sz="1800" dirty="0">
                <a:latin typeface="Arial" panose="020B0604020202020204" pitchFamily="34" charset="0"/>
                <a:cs typeface="Arial" panose="020B0604020202020204" pitchFamily="34" charset="0"/>
              </a:rPr>
              <a:t>A leader must position him/herself to be ready to take advantage of opportunities when they arise.</a:t>
            </a:r>
          </a:p>
          <a:p>
            <a:pPr marL="514350" indent="-514350">
              <a:buFont typeface="+mj-lt"/>
              <a:buAutoNum type="arabicPeriod" startAt="8"/>
            </a:pPr>
            <a:r>
              <a:rPr lang="en-US" dirty="0">
                <a:latin typeface="Arial" panose="020B0604020202020204" pitchFamily="34" charset="0"/>
                <a:cs typeface="Arial" panose="020B0604020202020204" pitchFamily="34" charset="0"/>
              </a:rPr>
              <a:t>Be Adaptable:</a:t>
            </a:r>
          </a:p>
          <a:p>
            <a:pPr marL="914400" lvl="1" indent="-514350"/>
            <a:r>
              <a:rPr lang="en-US" sz="1800" dirty="0">
                <a:latin typeface="Arial" panose="020B0604020202020204" pitchFamily="34" charset="0"/>
                <a:cs typeface="Arial" panose="020B0604020202020204" pitchFamily="34" charset="0"/>
              </a:rPr>
              <a:t>Always be ready to adapt your plans to suit the needs of the organization. </a:t>
            </a:r>
          </a:p>
          <a:p>
            <a:pPr marL="514350" indent="-514350">
              <a:buFont typeface="+mj-lt"/>
              <a:buAutoNum type="arabicPeriod" startAt="9"/>
            </a:pPr>
            <a:r>
              <a:rPr lang="en-US" dirty="0">
                <a:latin typeface="Arial" panose="020B0604020202020204" pitchFamily="34" charset="0"/>
                <a:cs typeface="Arial" panose="020B0604020202020204" pitchFamily="34" charset="0"/>
              </a:rPr>
              <a:t> Avoid Predictability: </a:t>
            </a:r>
          </a:p>
          <a:p>
            <a:pPr marL="914400" lvl="1" indent="-514350"/>
            <a:r>
              <a:rPr lang="en-US" sz="1800" dirty="0">
                <a:latin typeface="Arial" panose="020B0604020202020204" pitchFamily="34" charset="0"/>
                <a:cs typeface="Arial" panose="020B0604020202020204" pitchFamily="34" charset="0"/>
              </a:rPr>
              <a:t>Staying one step ahead of situations and those who would victimize the people or organizations we serve </a:t>
            </a:r>
          </a:p>
          <a:p>
            <a:pPr marL="514350" indent="-514350">
              <a:buFont typeface="+mj-lt"/>
              <a:buAutoNum type="arabicPeriod" startAt="10"/>
            </a:pPr>
            <a:r>
              <a:rPr lang="en-US" dirty="0">
                <a:latin typeface="Arial" panose="020B0604020202020204" pitchFamily="34" charset="0"/>
                <a:cs typeface="Arial" panose="020B0604020202020204" pitchFamily="34" charset="0"/>
              </a:rPr>
              <a:t>Collect and Use Information: </a:t>
            </a:r>
          </a:p>
          <a:p>
            <a:pPr marL="914400" lvl="1" indent="-514350"/>
            <a:r>
              <a:rPr lang="en-US" sz="1800" dirty="0">
                <a:latin typeface="Arial" panose="020B0604020202020204" pitchFamily="34" charset="0"/>
                <a:cs typeface="Arial" panose="020B0604020202020204" pitchFamily="34" charset="0"/>
              </a:rPr>
              <a:t>Information is the lifeblood of an organization and affects the functioning of an effective protection team.</a:t>
            </a:r>
          </a:p>
        </p:txBody>
      </p:sp>
    </p:spTree>
    <p:extLst>
      <p:ext uri="{BB962C8B-B14F-4D97-AF65-F5344CB8AC3E}">
        <p14:creationId xmlns:p14="http://schemas.microsoft.com/office/powerpoint/2010/main" val="97283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78C7-2109-49D8-B3A7-287A8ECF9498}"/>
              </a:ext>
            </a:extLst>
          </p:cNvPr>
          <p:cNvSpPr>
            <a:spLocks noGrp="1"/>
          </p:cNvSpPr>
          <p:nvPr>
            <p:ph type="title"/>
          </p:nvPr>
        </p:nvSpPr>
        <p:spPr>
          <a:xfrm>
            <a:off x="0" y="0"/>
            <a:ext cx="7543801" cy="1320800"/>
          </a:xfrm>
        </p:spPr>
        <p:txBody>
          <a:bodyPr/>
          <a:lstStyle/>
          <a:p>
            <a:r>
              <a:rPr lang="en-US" dirty="0"/>
              <a:t>The Leader as Agent of Change</a:t>
            </a:r>
          </a:p>
        </p:txBody>
      </p:sp>
      <p:sp>
        <p:nvSpPr>
          <p:cNvPr id="3" name="Content Placeholder 2">
            <a:extLst>
              <a:ext uri="{FF2B5EF4-FFF2-40B4-BE49-F238E27FC236}">
                <a16:creationId xmlns:a16="http://schemas.microsoft.com/office/drawing/2014/main" id="{B8A69532-2C52-4C7B-A06D-72E800E348D9}"/>
              </a:ext>
            </a:extLst>
          </p:cNvPr>
          <p:cNvSpPr>
            <a:spLocks noGrp="1"/>
          </p:cNvSpPr>
          <p:nvPr>
            <p:ph idx="1"/>
          </p:nvPr>
        </p:nvSpPr>
        <p:spPr>
          <a:xfrm>
            <a:off x="152400" y="685800"/>
            <a:ext cx="8763000" cy="5121275"/>
          </a:xfrm>
        </p:spPr>
        <p:txBody>
          <a:bodyPr>
            <a:normAutofit/>
          </a:bodyPr>
          <a:lstStyle/>
          <a:p>
            <a:r>
              <a:rPr lang="en-US" dirty="0">
                <a:latin typeface="Arial" panose="020B0604020202020204" pitchFamily="34" charset="0"/>
                <a:cs typeface="Arial" panose="020B0604020202020204" pitchFamily="34" charset="0"/>
              </a:rPr>
              <a:t>It is the leader’s job to assist in the implementation of change.</a:t>
            </a:r>
          </a:p>
          <a:p>
            <a:r>
              <a:rPr lang="en-US" dirty="0">
                <a:latin typeface="Arial" panose="020B0604020202020204" pitchFamily="34" charset="0"/>
                <a:cs typeface="Arial" panose="020B0604020202020204" pitchFamily="34" charset="0"/>
              </a:rPr>
              <a:t>Much resistance to change comes from lack of trust or people having to operate outside their comfort zone. </a:t>
            </a:r>
          </a:p>
          <a:p>
            <a:r>
              <a:rPr lang="en-US" dirty="0">
                <a:latin typeface="Arial" panose="020B0604020202020204" pitchFamily="34" charset="0"/>
                <a:cs typeface="Arial" panose="020B0604020202020204" pitchFamily="34" charset="0"/>
              </a:rPr>
              <a:t>A key element to help any organization better deal with the effects of change is TRUST. </a:t>
            </a:r>
          </a:p>
          <a:p>
            <a:r>
              <a:rPr lang="en-US" dirty="0">
                <a:latin typeface="Arial" panose="020B0604020202020204" pitchFamily="34" charset="0"/>
                <a:cs typeface="Arial" panose="020B0604020202020204" pitchFamily="34" charset="0"/>
              </a:rPr>
              <a:t>Trust is earned through:</a:t>
            </a:r>
          </a:p>
          <a:p>
            <a:pPr lvl="1"/>
            <a:r>
              <a:rPr lang="en-US" sz="1800" b="1" dirty="0">
                <a:latin typeface="Arial" panose="020B0604020202020204" pitchFamily="34" charset="0"/>
                <a:cs typeface="Arial" panose="020B0604020202020204" pitchFamily="34" charset="0"/>
              </a:rPr>
              <a:t>Honesty:</a:t>
            </a:r>
            <a:r>
              <a:rPr lang="en-US" sz="1800" dirty="0">
                <a:latin typeface="Arial" panose="020B0604020202020204" pitchFamily="34" charset="0"/>
                <a:cs typeface="Arial" panose="020B0604020202020204" pitchFamily="34" charset="0"/>
              </a:rPr>
              <a:t> Can people believe what you say?</a:t>
            </a:r>
          </a:p>
          <a:p>
            <a:pPr lvl="1"/>
            <a:r>
              <a:rPr lang="en-US" sz="1800" b="1" dirty="0">
                <a:latin typeface="Arial" panose="020B0604020202020204" pitchFamily="34" charset="0"/>
                <a:cs typeface="Arial" panose="020B0604020202020204" pitchFamily="34" charset="0"/>
              </a:rPr>
              <a:t>Integrity:</a:t>
            </a:r>
            <a:r>
              <a:rPr lang="en-US" sz="1800" dirty="0">
                <a:latin typeface="Arial" panose="020B0604020202020204" pitchFamily="34" charset="0"/>
                <a:cs typeface="Arial" panose="020B0604020202020204" pitchFamily="34" charset="0"/>
              </a:rPr>
              <a:t> Can people believe you will keep your promise?</a:t>
            </a:r>
          </a:p>
          <a:p>
            <a:pPr lvl="1"/>
            <a:r>
              <a:rPr lang="en-US" sz="1800" b="1" dirty="0">
                <a:latin typeface="Arial" panose="020B0604020202020204" pitchFamily="34" charset="0"/>
                <a:cs typeface="Arial" panose="020B0604020202020204" pitchFamily="34" charset="0"/>
              </a:rPr>
              <a:t>Openness:</a:t>
            </a:r>
            <a:r>
              <a:rPr lang="en-US" sz="1800" dirty="0">
                <a:latin typeface="Arial" panose="020B0604020202020204" pitchFamily="34" charset="0"/>
                <a:cs typeface="Arial" panose="020B0604020202020204" pitchFamily="34" charset="0"/>
              </a:rPr>
              <a:t> Can people believe that you will share what you know?</a:t>
            </a:r>
          </a:p>
        </p:txBody>
      </p:sp>
      <p:sp>
        <p:nvSpPr>
          <p:cNvPr id="4" name="Slide Number Placeholder 3">
            <a:extLst>
              <a:ext uri="{FF2B5EF4-FFF2-40B4-BE49-F238E27FC236}">
                <a16:creationId xmlns:a16="http://schemas.microsoft.com/office/drawing/2014/main" id="{8D010108-3BA7-401E-A255-C75ED4DF356D}"/>
              </a:ext>
            </a:extLst>
          </p:cNvPr>
          <p:cNvSpPr>
            <a:spLocks noGrp="1"/>
          </p:cNvSpPr>
          <p:nvPr>
            <p:ph type="sldNum" sz="quarter" idx="12"/>
          </p:nvPr>
        </p:nvSpPr>
        <p:spPr/>
        <p:txBody>
          <a:bodyPr/>
          <a:lstStyle/>
          <a:p>
            <a:fld id="{BD5AEB79-F3DA-4CAA-BA25-7EA8AB9A9E1E}" type="slidenum">
              <a:rPr lang="en-US" smtClean="0"/>
              <a:t>11</a:t>
            </a:fld>
            <a:endParaRPr lang="en-US"/>
          </a:p>
        </p:txBody>
      </p:sp>
    </p:spTree>
    <p:extLst>
      <p:ext uri="{BB962C8B-B14F-4D97-AF65-F5344CB8AC3E}">
        <p14:creationId xmlns:p14="http://schemas.microsoft.com/office/powerpoint/2010/main" val="79646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B8EF-0FD0-4182-8D99-C506B4C43CC8}"/>
              </a:ext>
            </a:extLst>
          </p:cNvPr>
          <p:cNvSpPr>
            <a:spLocks noGrp="1"/>
          </p:cNvSpPr>
          <p:nvPr>
            <p:ph type="title"/>
          </p:nvPr>
        </p:nvSpPr>
        <p:spPr>
          <a:xfrm>
            <a:off x="0" y="0"/>
            <a:ext cx="6347713" cy="1320800"/>
          </a:xfrm>
        </p:spPr>
        <p:txBody>
          <a:bodyPr/>
          <a:lstStyle/>
          <a:p>
            <a:r>
              <a:rPr lang="en-US" dirty="0"/>
              <a:t>The Pitfalls of Leadership</a:t>
            </a:r>
          </a:p>
        </p:txBody>
      </p:sp>
      <p:sp>
        <p:nvSpPr>
          <p:cNvPr id="3" name="Content Placeholder 2">
            <a:extLst>
              <a:ext uri="{FF2B5EF4-FFF2-40B4-BE49-F238E27FC236}">
                <a16:creationId xmlns:a16="http://schemas.microsoft.com/office/drawing/2014/main" id="{1ED24BD7-6004-47B8-9932-2374C8D44315}"/>
              </a:ext>
            </a:extLst>
          </p:cNvPr>
          <p:cNvSpPr>
            <a:spLocks noGrp="1"/>
          </p:cNvSpPr>
          <p:nvPr>
            <p:ph idx="1"/>
          </p:nvPr>
        </p:nvSpPr>
        <p:spPr>
          <a:xfrm>
            <a:off x="152400" y="533400"/>
            <a:ext cx="8839199" cy="3880773"/>
          </a:xfrm>
        </p:spPr>
        <p:txBody>
          <a:bodyPr>
            <a:normAutofit/>
          </a:bodyPr>
          <a:lstStyle/>
          <a:p>
            <a:r>
              <a:rPr lang="en-US" dirty="0">
                <a:latin typeface="Arial" panose="020B0604020202020204" pitchFamily="34" charset="0"/>
                <a:cs typeface="Arial" panose="020B0604020202020204" pitchFamily="34" charset="0"/>
              </a:rPr>
              <a:t>Leaders must understand that leading is more about serving, negotiating, motivating, communicating, and actively listening than the physical act of leading.</a:t>
            </a:r>
          </a:p>
          <a:p>
            <a:r>
              <a:rPr lang="en-US" dirty="0">
                <a:latin typeface="Arial" panose="020B0604020202020204" pitchFamily="34" charset="0"/>
                <a:cs typeface="Arial" panose="020B0604020202020204" pitchFamily="34" charset="0"/>
              </a:rPr>
              <a:t>Incorrectly assessing a situation and trying to be  overly persuasive or dominant can bring disaster to a leader, especially one who has just assumed that role. </a:t>
            </a:r>
          </a:p>
        </p:txBody>
      </p:sp>
      <p:sp>
        <p:nvSpPr>
          <p:cNvPr id="4" name="Slide Number Placeholder 3">
            <a:extLst>
              <a:ext uri="{FF2B5EF4-FFF2-40B4-BE49-F238E27FC236}">
                <a16:creationId xmlns:a16="http://schemas.microsoft.com/office/drawing/2014/main" id="{290F9688-7B87-49B5-BD94-115881CD9A18}"/>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5" name="Content Placeholder 2">
            <a:extLst>
              <a:ext uri="{FF2B5EF4-FFF2-40B4-BE49-F238E27FC236}">
                <a16:creationId xmlns:a16="http://schemas.microsoft.com/office/drawing/2014/main" id="{9B0FFDE5-C2F4-4949-9F32-8A9B2B07E7B2}"/>
              </a:ext>
            </a:extLst>
          </p:cNvPr>
          <p:cNvSpPr txBox="1">
            <a:spLocks/>
          </p:cNvSpPr>
          <p:nvPr/>
        </p:nvSpPr>
        <p:spPr>
          <a:xfrm>
            <a:off x="152399" y="1951038"/>
            <a:ext cx="8839199" cy="4983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To avoid these pitfalls, here are some points that a leader should recognize and consider:</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Leading is more about achieving a shared goal, not managing or supervising people. </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A leader has to always display confidence, trustworthiness, and truth.</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Many times, other employees/customers have the answers or at least some thoughts. Leaders need to be active listeners.</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Make certain the elements of leadership are aligned with corporate or customer goals and desires.</a:t>
            </a:r>
          </a:p>
          <a:p>
            <a:pPr marL="914400" lvl="1" indent="-514350">
              <a:buFont typeface="+mj-lt"/>
              <a:buAutoNum type="arabicPeriod"/>
            </a:pPr>
            <a:endParaRPr lang="en-US" sz="1800" dirty="0" smtClean="0">
              <a:latin typeface="Arial" panose="020B0604020202020204" pitchFamily="34" charset="0"/>
              <a:cs typeface="Arial" panose="020B0604020202020204" pitchFamily="34" charset="0"/>
            </a:endParaRPr>
          </a:p>
          <a:p>
            <a:pPr marL="914400" lvl="1" indent="-514350">
              <a:buFont typeface="+mj-lt"/>
              <a:buAutoNum type="arabicPeriod"/>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278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AC4C-8DC7-4BD9-806A-16B91D8C4B34}"/>
              </a:ext>
            </a:extLst>
          </p:cNvPr>
          <p:cNvSpPr>
            <a:spLocks noGrp="1"/>
          </p:cNvSpPr>
          <p:nvPr>
            <p:ph type="title"/>
          </p:nvPr>
        </p:nvSpPr>
        <p:spPr/>
        <p:txBody>
          <a:bodyPr/>
          <a:lstStyle/>
          <a:p>
            <a:r>
              <a:rPr lang="en-US" dirty="0"/>
              <a:t>Leadership</a:t>
            </a:r>
          </a:p>
        </p:txBody>
      </p:sp>
      <p:sp>
        <p:nvSpPr>
          <p:cNvPr id="4" name="Slide Number Placeholder 3">
            <a:extLst>
              <a:ext uri="{FF2B5EF4-FFF2-40B4-BE49-F238E27FC236}">
                <a16:creationId xmlns:a16="http://schemas.microsoft.com/office/drawing/2014/main" id="{013B0059-50AD-4559-8C31-2BBF024A0284}"/>
              </a:ext>
            </a:extLst>
          </p:cNvPr>
          <p:cNvSpPr>
            <a:spLocks noGrp="1"/>
          </p:cNvSpPr>
          <p:nvPr>
            <p:ph type="sldNum" sz="quarter" idx="12"/>
          </p:nvPr>
        </p:nvSpPr>
        <p:spPr/>
        <p:txBody>
          <a:bodyPr/>
          <a:lstStyle/>
          <a:p>
            <a:fld id="{BD5AEB79-F3DA-4CAA-BA25-7EA8AB9A9E1E}" type="slidenum">
              <a:rPr lang="en-US" smtClean="0"/>
              <a:t>13</a:t>
            </a:fld>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407322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152400" y="762000"/>
            <a:ext cx="8686800" cy="3880773"/>
          </a:xfrm>
        </p:spPr>
        <p:txBody>
          <a:bodyPr>
            <a:normAutofit/>
          </a:bodyPr>
          <a:lstStyle/>
          <a:p>
            <a:r>
              <a:rPr lang="en-US" dirty="0">
                <a:latin typeface="Arial" panose="020B0604020202020204" pitchFamily="34" charset="0"/>
                <a:cs typeface="Arial" panose="020B0604020202020204" pitchFamily="34" charset="0"/>
              </a:rPr>
              <a:t>Teamwork and Leadership are some of the most important skill sets in Security. Becoming more productive, able to communicate , using active listening skills and working towards a common goal is crucial. </a:t>
            </a: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6B21B9EB-C71E-4A1A-A587-F7C5B7843F8A}"/>
              </a:ext>
            </a:extLst>
          </p:cNvPr>
          <p:cNvSpPr txBox="1">
            <a:spLocks/>
          </p:cNvSpPr>
          <p:nvPr/>
        </p:nvSpPr>
        <p:spPr>
          <a:xfrm>
            <a:off x="76200" y="2032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smtClean="0"/>
              <a:t>Leader</a:t>
            </a:r>
            <a:endParaRPr lang="en-US" dirty="0"/>
          </a:p>
        </p:txBody>
      </p:sp>
      <p:sp>
        <p:nvSpPr>
          <p:cNvPr id="6" name="Content Placeholder 2">
            <a:extLst>
              <a:ext uri="{FF2B5EF4-FFF2-40B4-BE49-F238E27FC236}">
                <a16:creationId xmlns:a16="http://schemas.microsoft.com/office/drawing/2014/main" id="{AF52AC5E-A4DF-49D6-9190-9CFC3CB7D981}"/>
              </a:ext>
            </a:extLst>
          </p:cNvPr>
          <p:cNvSpPr txBox="1">
            <a:spLocks/>
          </p:cNvSpPr>
          <p:nvPr/>
        </p:nvSpPr>
        <p:spPr>
          <a:xfrm>
            <a:off x="228600" y="2803525"/>
            <a:ext cx="8610600" cy="5121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Anyone who influences the willing actions of others in support of organizational goals and processes.</a:t>
            </a:r>
          </a:p>
          <a:p>
            <a:r>
              <a:rPr lang="en-US" dirty="0" smtClean="0">
                <a:latin typeface="Arial" panose="020B0604020202020204" pitchFamily="34" charset="0"/>
                <a:cs typeface="Arial" panose="020B0604020202020204" pitchFamily="34" charset="0"/>
              </a:rPr>
              <a:t>A leader derives his or her power from the ability to inspire others to willingly follow a process or recommended course of action in support of organizational goals and objectives. </a:t>
            </a:r>
          </a:p>
          <a:p>
            <a:r>
              <a:rPr lang="en-US" dirty="0" smtClean="0">
                <a:latin typeface="Arial" panose="020B0604020202020204" pitchFamily="34" charset="0"/>
                <a:cs typeface="Arial" panose="020B0604020202020204" pitchFamily="34" charset="0"/>
              </a:rPr>
              <a:t> In contrast, a manager or supervisor is charged and empowered with direct authority; however, without solid leadership skills, the manager will be ineffective in meeting organizational goals and objectives. </a:t>
            </a:r>
          </a:p>
          <a:p>
            <a:endParaRPr lang="en-US"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68E0E1D3-561C-4038-B6ED-5D4D110E135B}"/>
              </a:ext>
            </a:extLst>
          </p:cNvPr>
          <p:cNvSpPr txBox="1">
            <a:spLocks/>
          </p:cNvSpPr>
          <p:nvPr/>
        </p:nvSpPr>
        <p:spPr>
          <a:xfrm>
            <a:off x="228600" y="5339427"/>
            <a:ext cx="8610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 leader is any individual who influences the willing actions of others in support of organizational goals and processes.</a:t>
            </a:r>
          </a:p>
          <a:p>
            <a:r>
              <a:rPr lang="en-US" dirty="0" smtClean="0">
                <a:latin typeface="Arial" panose="020B0604020202020204" pitchFamily="34" charset="0"/>
                <a:cs typeface="Arial" panose="020B0604020202020204" pitchFamily="34" charset="0"/>
              </a:rPr>
              <a:t>Those who wish to assume leadership positions in the protection field must be prepared to put the needs of the team above their own.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6BBF-5BAC-4C85-AA81-2973B24B2621}"/>
              </a:ext>
            </a:extLst>
          </p:cNvPr>
          <p:cNvSpPr>
            <a:spLocks noGrp="1"/>
          </p:cNvSpPr>
          <p:nvPr>
            <p:ph type="title"/>
          </p:nvPr>
        </p:nvSpPr>
        <p:spPr>
          <a:xfrm>
            <a:off x="-1" y="0"/>
            <a:ext cx="7620001" cy="1320800"/>
          </a:xfrm>
        </p:spPr>
        <p:txBody>
          <a:bodyPr>
            <a:normAutofit/>
          </a:bodyPr>
          <a:lstStyle/>
          <a:p>
            <a:r>
              <a:rPr lang="en-US" dirty="0"/>
              <a:t>Who Should Study Leadership Skills?</a:t>
            </a:r>
          </a:p>
        </p:txBody>
      </p:sp>
      <p:sp>
        <p:nvSpPr>
          <p:cNvPr id="3" name="Content Placeholder 2">
            <a:extLst>
              <a:ext uri="{FF2B5EF4-FFF2-40B4-BE49-F238E27FC236}">
                <a16:creationId xmlns:a16="http://schemas.microsoft.com/office/drawing/2014/main" id="{73E778FC-7C0F-4BF2-8EFE-C85528034C55}"/>
              </a:ext>
            </a:extLst>
          </p:cNvPr>
          <p:cNvSpPr>
            <a:spLocks noGrp="1"/>
          </p:cNvSpPr>
          <p:nvPr>
            <p:ph idx="1"/>
          </p:nvPr>
        </p:nvSpPr>
        <p:spPr>
          <a:xfrm>
            <a:off x="152400" y="609600"/>
            <a:ext cx="8839200" cy="5121275"/>
          </a:xfrm>
        </p:spPr>
        <p:txBody>
          <a:bodyPr>
            <a:normAutofit/>
          </a:bodyPr>
          <a:lstStyle/>
          <a:p>
            <a:r>
              <a:rPr lang="en-US" dirty="0">
                <a:latin typeface="Arial" panose="020B0604020202020204" pitchFamily="34" charset="0"/>
                <a:cs typeface="Arial" panose="020B0604020202020204" pitchFamily="34" charset="0"/>
              </a:rPr>
              <a:t>Managers and Supervisors:</a:t>
            </a:r>
          </a:p>
          <a:p>
            <a:pPr lvl="1"/>
            <a:r>
              <a:rPr lang="en-US" sz="1800" dirty="0">
                <a:latin typeface="Arial" panose="020B0604020202020204" pitchFamily="34" charset="0"/>
                <a:cs typeface="Arial" panose="020B0604020202020204" pitchFamily="34" charset="0"/>
              </a:rPr>
              <a:t>Those entrusted with management and supervisory roles have a responsibility to study and develop leadership skills.</a:t>
            </a:r>
          </a:p>
          <a:p>
            <a:r>
              <a:rPr lang="en-US" dirty="0">
                <a:latin typeface="Arial" panose="020B0604020202020204" pitchFamily="34" charset="0"/>
                <a:cs typeface="Arial" panose="020B0604020202020204" pitchFamily="34" charset="0"/>
              </a:rPr>
              <a:t>Team </a:t>
            </a:r>
            <a:r>
              <a:rPr lang="en-US" dirty="0" smtClean="0">
                <a:latin typeface="Arial" panose="020B0604020202020204" pitchFamily="34" charset="0"/>
                <a:cs typeface="Arial" panose="020B0604020202020204" pitchFamily="34" charset="0"/>
              </a:rPr>
              <a:t>Members</a:t>
            </a:r>
            <a:r>
              <a:rPr lang="en-US"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Those who wish to take on the added responsibility of influencing their own team should study and develop leadership skills.</a:t>
            </a:r>
          </a:p>
          <a:p>
            <a:r>
              <a:rPr lang="en-US" dirty="0">
                <a:latin typeface="Arial" panose="020B0604020202020204" pitchFamily="34" charset="0"/>
                <a:cs typeface="Arial" panose="020B0604020202020204" pitchFamily="34" charset="0"/>
              </a:rPr>
              <a:t>High Potential:</a:t>
            </a:r>
          </a:p>
          <a:p>
            <a:pPr lvl="1"/>
            <a:r>
              <a:rPr lang="en-US" sz="1800" dirty="0">
                <a:latin typeface="Arial" panose="020B0604020202020204" pitchFamily="34" charset="0"/>
                <a:cs typeface="Arial" panose="020B0604020202020204" pitchFamily="34" charset="0"/>
              </a:rPr>
              <a:t>Those with high leadership potential should be encouraged to study the principles of leadership in order to make a career decision about their long-term goals. </a:t>
            </a:r>
          </a:p>
        </p:txBody>
      </p:sp>
      <p:sp>
        <p:nvSpPr>
          <p:cNvPr id="4" name="Slide Number Placeholder 3">
            <a:extLst>
              <a:ext uri="{FF2B5EF4-FFF2-40B4-BE49-F238E27FC236}">
                <a16:creationId xmlns:a16="http://schemas.microsoft.com/office/drawing/2014/main" id="{DECC57F0-26AE-48DA-9FB4-8D38EFD79D3A}"/>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267907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22B-6690-4E75-B00E-825F49CA742F}"/>
              </a:ext>
            </a:extLst>
          </p:cNvPr>
          <p:cNvSpPr>
            <a:spLocks noGrp="1"/>
          </p:cNvSpPr>
          <p:nvPr>
            <p:ph type="title"/>
          </p:nvPr>
        </p:nvSpPr>
        <p:spPr>
          <a:xfrm>
            <a:off x="0" y="0"/>
            <a:ext cx="6347713" cy="1320800"/>
          </a:xfrm>
        </p:spPr>
        <p:txBody>
          <a:bodyPr/>
          <a:lstStyle/>
          <a:p>
            <a:r>
              <a:rPr lang="en-US" dirty="0"/>
              <a:t>Team Member Skills</a:t>
            </a:r>
          </a:p>
        </p:txBody>
      </p:sp>
      <p:sp>
        <p:nvSpPr>
          <p:cNvPr id="3" name="Content Placeholder 2">
            <a:extLst>
              <a:ext uri="{FF2B5EF4-FFF2-40B4-BE49-F238E27FC236}">
                <a16:creationId xmlns:a16="http://schemas.microsoft.com/office/drawing/2014/main" id="{A95F00CB-7059-4511-9EC6-DC2B882869E6}"/>
              </a:ext>
            </a:extLst>
          </p:cNvPr>
          <p:cNvSpPr>
            <a:spLocks noGrp="1"/>
          </p:cNvSpPr>
          <p:nvPr>
            <p:ph idx="1"/>
          </p:nvPr>
        </p:nvSpPr>
        <p:spPr>
          <a:xfrm>
            <a:off x="152400" y="533400"/>
            <a:ext cx="8763000" cy="5121275"/>
          </a:xfrm>
        </p:spPr>
        <p:txBody>
          <a:bodyPr>
            <a:normAutofit/>
          </a:bodyPr>
          <a:lstStyle/>
          <a:p>
            <a:r>
              <a:rPr lang="en-US" dirty="0">
                <a:latin typeface="Arial" panose="020B0604020202020204" pitchFamily="34" charset="0"/>
                <a:cs typeface="Arial" panose="020B0604020202020204" pitchFamily="34" charset="0"/>
              </a:rPr>
              <a:t>You cannot be an effective leader until you have first met the basic tenets of being an effective team member. Some very important attributes of being an effective team member are:</a:t>
            </a:r>
          </a:p>
          <a:p>
            <a:pPr marL="914400" lvl="1" indent="-514350">
              <a:buFont typeface="+mj-lt"/>
              <a:buAutoNum type="arabicPeriod"/>
            </a:pPr>
            <a:r>
              <a:rPr lang="en-US" sz="1800" dirty="0">
                <a:latin typeface="Arial" panose="020B0604020202020204" pitchFamily="34" charset="0"/>
                <a:cs typeface="Arial" panose="020B0604020202020204" pitchFamily="34" charset="0"/>
              </a:rPr>
              <a:t>Communicate effectively; in fact, overcommunicate. </a:t>
            </a:r>
          </a:p>
          <a:p>
            <a:pPr marL="914400" lvl="1" indent="-514350">
              <a:buFont typeface="+mj-lt"/>
              <a:buAutoNum type="arabicPeriod"/>
            </a:pPr>
            <a:r>
              <a:rPr lang="en-US" sz="1800" dirty="0">
                <a:latin typeface="Arial" panose="020B0604020202020204" pitchFamily="34" charset="0"/>
                <a:cs typeface="Arial" panose="020B0604020202020204" pitchFamily="34" charset="0"/>
              </a:rPr>
              <a:t>Be aware of error traps in the workplace or daily work processes. </a:t>
            </a:r>
          </a:p>
          <a:p>
            <a:pPr marL="914400" lvl="1" indent="-514350">
              <a:buFont typeface="+mj-lt"/>
              <a:buAutoNum type="arabicPeriod"/>
            </a:pPr>
            <a:r>
              <a:rPr lang="en-US" sz="1800" dirty="0">
                <a:latin typeface="Arial" panose="020B0604020202020204" pitchFamily="34" charset="0"/>
                <a:cs typeface="Arial" panose="020B0604020202020204" pitchFamily="34" charset="0"/>
              </a:rPr>
              <a:t>Ensure that firewalls or protection is in place to address the error traps. </a:t>
            </a:r>
          </a:p>
          <a:p>
            <a:pPr marL="914400" lvl="1" indent="-514350">
              <a:buFont typeface="+mj-lt"/>
              <a:buAutoNum type="arabicPeriod"/>
            </a:pPr>
            <a:r>
              <a:rPr lang="en-US" sz="1800" dirty="0">
                <a:latin typeface="Arial" panose="020B0604020202020204" pitchFamily="34" charset="0"/>
                <a:cs typeface="Arial" panose="020B0604020202020204" pitchFamily="34" charset="0"/>
              </a:rPr>
              <a:t>Be motivated to improve operations; always strive for excellence. </a:t>
            </a:r>
          </a:p>
          <a:p>
            <a:pPr marL="914400" lvl="1" indent="-514350">
              <a:buFont typeface="+mj-lt"/>
              <a:buAutoNum type="arabicPeriod"/>
            </a:pPr>
            <a:r>
              <a:rPr lang="en-US" sz="1800" dirty="0">
                <a:latin typeface="Arial" panose="020B0604020202020204" pitchFamily="34" charset="0"/>
                <a:cs typeface="Arial" panose="020B0604020202020204" pitchFamily="34" charset="0"/>
              </a:rPr>
              <a:t>Continuously identify ways to improve human performance. </a:t>
            </a:r>
          </a:p>
        </p:txBody>
      </p:sp>
      <p:sp>
        <p:nvSpPr>
          <p:cNvPr id="4" name="Slide Number Placeholder 3">
            <a:extLst>
              <a:ext uri="{FF2B5EF4-FFF2-40B4-BE49-F238E27FC236}">
                <a16:creationId xmlns:a16="http://schemas.microsoft.com/office/drawing/2014/main" id="{DEBCCB13-51B0-4768-924B-128FDE4791C6}"/>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6891A99C-D22B-43AF-ACAB-7DC0B3484866}"/>
              </a:ext>
            </a:extLst>
          </p:cNvPr>
          <p:cNvSpPr txBox="1">
            <a:spLocks/>
          </p:cNvSpPr>
          <p:nvPr/>
        </p:nvSpPr>
        <p:spPr>
          <a:xfrm>
            <a:off x="586486" y="3586827"/>
            <a:ext cx="83289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smtClean="0">
                <a:latin typeface="Arial" panose="020B0604020202020204" pitchFamily="34" charset="0"/>
                <a:cs typeface="Arial" panose="020B0604020202020204" pitchFamily="34" charset="0"/>
              </a:rPr>
              <a:t>Advise management when problems exist in performing work. </a:t>
            </a:r>
          </a:p>
          <a:p>
            <a:pPr marL="514350" indent="-514350">
              <a:buFont typeface="+mj-lt"/>
              <a:buAutoNum type="arabicPeriod" startAt="6"/>
            </a:pPr>
            <a:r>
              <a:rPr lang="en-US" dirty="0" smtClean="0">
                <a:latin typeface="Arial" panose="020B0604020202020204" pitchFamily="34" charset="0"/>
                <a:cs typeface="Arial" panose="020B0604020202020204" pitchFamily="34" charset="0"/>
              </a:rPr>
              <a:t>Have a questioning and supportive attitude as well as a willingness to be a proactive problem solver.</a:t>
            </a:r>
          </a:p>
          <a:p>
            <a:pPr marL="514350" indent="-514350">
              <a:buFont typeface="+mj-lt"/>
              <a:buAutoNum type="arabicPeriod" startAt="6"/>
            </a:pPr>
            <a:r>
              <a:rPr lang="en-US" dirty="0" smtClean="0">
                <a:latin typeface="Arial" panose="020B0604020202020204" pitchFamily="34" charset="0"/>
                <a:cs typeface="Arial" panose="020B0604020202020204" pitchFamily="34" charset="0"/>
              </a:rPr>
              <a:t>Embrace and practice the STAR concept (Stop, Think, Act, Review). </a:t>
            </a:r>
          </a:p>
          <a:p>
            <a:pPr marL="514350" indent="-514350">
              <a:buFont typeface="+mj-lt"/>
              <a:buAutoNum type="arabicPeriod" startAt="6"/>
            </a:pPr>
            <a:r>
              <a:rPr lang="en-US" dirty="0" smtClean="0">
                <a:latin typeface="Arial" panose="020B0604020202020204" pitchFamily="34" charset="0"/>
                <a:cs typeface="Arial" panose="020B0604020202020204" pitchFamily="34" charset="0"/>
              </a:rPr>
              <a:t>Strive for success but have a plan for failure. Continually ask, “What if?” </a:t>
            </a:r>
          </a:p>
          <a:p>
            <a:pPr marL="514350" indent="-514350">
              <a:buFont typeface="+mj-lt"/>
              <a:buAutoNum type="arabicPeriod" startAt="6"/>
            </a:pPr>
            <a:r>
              <a:rPr lang="en-US" dirty="0" smtClean="0">
                <a:latin typeface="Arial" panose="020B0604020202020204" pitchFamily="34" charset="0"/>
                <a:cs typeface="Arial" panose="020B0604020202020204" pitchFamily="34" charset="0"/>
              </a:rPr>
              <a:t>Take the time required to do the job right the first time.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30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C6E-F10F-49DC-B4A9-1756C3A722AF}"/>
              </a:ext>
            </a:extLst>
          </p:cNvPr>
          <p:cNvSpPr>
            <a:spLocks noGrp="1"/>
          </p:cNvSpPr>
          <p:nvPr>
            <p:ph type="title"/>
          </p:nvPr>
        </p:nvSpPr>
        <p:spPr>
          <a:xfrm>
            <a:off x="0" y="0"/>
            <a:ext cx="6347713" cy="1320800"/>
          </a:xfrm>
        </p:spPr>
        <p:txBody>
          <a:bodyPr/>
          <a:lstStyle/>
          <a:p>
            <a:r>
              <a:rPr lang="en-US" dirty="0"/>
              <a:t>Expectations of Leaders</a:t>
            </a:r>
          </a:p>
        </p:txBody>
      </p:sp>
      <p:sp>
        <p:nvSpPr>
          <p:cNvPr id="3" name="Content Placeholder 2">
            <a:extLst>
              <a:ext uri="{FF2B5EF4-FFF2-40B4-BE49-F238E27FC236}">
                <a16:creationId xmlns:a16="http://schemas.microsoft.com/office/drawing/2014/main" id="{25ECA378-9893-46EF-B4AE-E9E4850745F5}"/>
              </a:ext>
            </a:extLst>
          </p:cNvPr>
          <p:cNvSpPr>
            <a:spLocks noGrp="1"/>
          </p:cNvSpPr>
          <p:nvPr>
            <p:ph idx="1"/>
          </p:nvPr>
        </p:nvSpPr>
        <p:spPr>
          <a:xfrm>
            <a:off x="228600" y="685800"/>
            <a:ext cx="8686800" cy="3880773"/>
          </a:xfrm>
        </p:spPr>
        <p:txBody>
          <a:bodyPr>
            <a:normAutofit/>
          </a:bodyPr>
          <a:lstStyle/>
          <a:p>
            <a:pPr marL="514350" indent="-514350">
              <a:buFont typeface="+mj-lt"/>
              <a:buAutoNum type="arabicPeriod"/>
            </a:pPr>
            <a:r>
              <a:rPr lang="en-US" dirty="0">
                <a:latin typeface="Arial" panose="020B0604020202020204" pitchFamily="34" charset="0"/>
                <a:cs typeface="Arial" panose="020B0604020202020204" pitchFamily="34" charset="0"/>
              </a:rPr>
              <a:t>Encourages open communication. </a:t>
            </a:r>
          </a:p>
          <a:p>
            <a:pPr marL="514350" indent="-514350">
              <a:buFont typeface="+mj-lt"/>
              <a:buAutoNum type="arabicPeriod"/>
            </a:pPr>
            <a:r>
              <a:rPr lang="en-US" dirty="0">
                <a:latin typeface="Arial" panose="020B0604020202020204" pitchFamily="34" charset="0"/>
                <a:cs typeface="Arial" panose="020B0604020202020204" pitchFamily="34" charset="0"/>
              </a:rPr>
              <a:t>Advocates teamwork, to eliminate error traps, and strengthen firewalls.</a:t>
            </a:r>
          </a:p>
          <a:p>
            <a:pPr marL="514350" indent="-514350">
              <a:buFont typeface="+mj-lt"/>
              <a:buAutoNum type="arabicPeriod"/>
            </a:pPr>
            <a:r>
              <a:rPr lang="en-US" dirty="0">
                <a:latin typeface="Arial" panose="020B0604020202020204" pitchFamily="34" charset="0"/>
                <a:cs typeface="Arial" panose="020B0604020202020204" pitchFamily="34" charset="0"/>
              </a:rPr>
              <a:t>Seeks out and eliminates organizational weaknesses that foster error traps. </a:t>
            </a:r>
          </a:p>
          <a:p>
            <a:pPr marL="514350" indent="-514350">
              <a:buFont typeface="+mj-lt"/>
              <a:buAutoNum type="arabicPeriod"/>
            </a:pPr>
            <a:r>
              <a:rPr lang="en-US" dirty="0">
                <a:latin typeface="Arial" panose="020B0604020202020204" pitchFamily="34" charset="0"/>
                <a:cs typeface="Arial" panose="020B0604020202020204" pitchFamily="34" charset="0"/>
              </a:rPr>
              <a:t>Reinforces desired work behaviors. </a:t>
            </a:r>
          </a:p>
          <a:p>
            <a:pPr marL="514350" indent="-514350">
              <a:buFont typeface="+mj-lt"/>
              <a:buAutoNum type="arabicPeriod"/>
            </a:pPr>
            <a:r>
              <a:rPr lang="en-US" dirty="0">
                <a:latin typeface="Arial" panose="020B0604020202020204" pitchFamily="34" charset="0"/>
                <a:cs typeface="Arial" panose="020B0604020202020204" pitchFamily="34" charset="0"/>
              </a:rPr>
              <a:t>Knows the importance of preventing error traps. </a:t>
            </a:r>
          </a:p>
          <a:p>
            <a:pPr marL="514350" indent="-514350">
              <a:buFont typeface="+mj-lt"/>
              <a:buAutoNum type="arabicPeriod"/>
            </a:pPr>
            <a:r>
              <a:rPr lang="en-US" dirty="0">
                <a:latin typeface="Arial" panose="020B0604020202020204" pitchFamily="34" charset="0"/>
                <a:cs typeface="Arial" panose="020B0604020202020204" pitchFamily="34" charset="0"/>
              </a:rPr>
              <a:t>Challenges atmospheres that support complacency. </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C0714FF-2B9C-477E-AD88-040E59D20D81}"/>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FFE6CA4E-D2C0-4724-9AAC-6E240F993C6E}"/>
              </a:ext>
            </a:extLst>
          </p:cNvPr>
          <p:cNvSpPr txBox="1">
            <a:spLocks/>
          </p:cNvSpPr>
          <p:nvPr/>
        </p:nvSpPr>
        <p:spPr>
          <a:xfrm>
            <a:off x="228600" y="3129627"/>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7"/>
            </a:pPr>
            <a:r>
              <a:rPr lang="en-US" dirty="0" smtClean="0">
                <a:latin typeface="Arial" panose="020B0604020202020204" pitchFamily="34" charset="0"/>
                <a:cs typeface="Arial" panose="020B0604020202020204" pitchFamily="34" charset="0"/>
              </a:rPr>
              <a:t>Works to clarify organizational and individual employee issues. </a:t>
            </a:r>
          </a:p>
          <a:p>
            <a:pPr marL="514350" indent="-514350">
              <a:buFont typeface="+mj-lt"/>
              <a:buAutoNum type="arabicPeriod" startAt="7"/>
            </a:pPr>
            <a:r>
              <a:rPr lang="en-US" dirty="0" smtClean="0">
                <a:latin typeface="Arial" panose="020B0604020202020204" pitchFamily="34" charset="0"/>
                <a:cs typeface="Arial" panose="020B0604020202020204" pitchFamily="34" charset="0"/>
              </a:rPr>
              <a:t>Champions “across the board” adherence to the highest standards. </a:t>
            </a:r>
          </a:p>
          <a:p>
            <a:pPr marL="514350" indent="-514350">
              <a:buFont typeface="+mj-lt"/>
              <a:buAutoNum type="arabicPeriod" startAt="7"/>
            </a:pPr>
            <a:r>
              <a:rPr lang="en-US" dirty="0" smtClean="0">
                <a:latin typeface="Arial" panose="020B0604020202020204" pitchFamily="34" charset="0"/>
                <a:cs typeface="Arial" panose="020B0604020202020204" pitchFamily="34" charset="0"/>
              </a:rPr>
              <a:t>Ensures all workers fully understand the potential consequences of unsafe behavior. </a:t>
            </a:r>
          </a:p>
          <a:p>
            <a:pPr marL="514350" indent="-514350">
              <a:buFont typeface="+mj-lt"/>
              <a:buAutoNum type="arabicPeriod" startAt="7"/>
            </a:pPr>
            <a:r>
              <a:rPr lang="en-US" dirty="0" smtClean="0">
                <a:latin typeface="Arial" panose="020B0604020202020204" pitchFamily="34" charset="0"/>
                <a:cs typeface="Arial" panose="020B0604020202020204" pitchFamily="34" charset="0"/>
              </a:rPr>
              <a:t>Minimizes unfamiliarity among members of the team.</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41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3959-C10B-4447-822C-1E9B336F13DF}"/>
              </a:ext>
            </a:extLst>
          </p:cNvPr>
          <p:cNvSpPr>
            <a:spLocks noGrp="1"/>
          </p:cNvSpPr>
          <p:nvPr>
            <p:ph type="title"/>
          </p:nvPr>
        </p:nvSpPr>
        <p:spPr>
          <a:xfrm>
            <a:off x="0" y="0"/>
            <a:ext cx="7543801" cy="1320800"/>
          </a:xfrm>
        </p:spPr>
        <p:txBody>
          <a:bodyPr/>
          <a:lstStyle/>
          <a:p>
            <a:r>
              <a:rPr lang="en-US" dirty="0"/>
              <a:t>Three Critical Leadership Skills</a:t>
            </a:r>
          </a:p>
        </p:txBody>
      </p:sp>
      <p:sp>
        <p:nvSpPr>
          <p:cNvPr id="3" name="Content Placeholder 2">
            <a:extLst>
              <a:ext uri="{FF2B5EF4-FFF2-40B4-BE49-F238E27FC236}">
                <a16:creationId xmlns:a16="http://schemas.microsoft.com/office/drawing/2014/main" id="{3D266C02-213A-4EE7-9FCF-DE65329938F7}"/>
              </a:ext>
            </a:extLst>
          </p:cNvPr>
          <p:cNvSpPr>
            <a:spLocks noGrp="1"/>
          </p:cNvSpPr>
          <p:nvPr>
            <p:ph idx="1"/>
          </p:nvPr>
        </p:nvSpPr>
        <p:spPr>
          <a:xfrm>
            <a:off x="152400" y="685800"/>
            <a:ext cx="8763000" cy="4756150"/>
          </a:xfrm>
        </p:spPr>
        <p:txBody>
          <a:bodyPr>
            <a:normAutofit/>
          </a:bodyPr>
          <a:lstStyle/>
          <a:p>
            <a:r>
              <a:rPr lang="en-US" b="1" dirty="0">
                <a:latin typeface="Arial" panose="020B0604020202020204" pitchFamily="34" charset="0"/>
                <a:cs typeface="Arial" panose="020B0604020202020204" pitchFamily="34" charset="0"/>
              </a:rPr>
              <a:t>Practice 1: Ethics</a:t>
            </a:r>
          </a:p>
          <a:p>
            <a:pPr lvl="1"/>
            <a:r>
              <a:rPr lang="en-US" sz="1800" dirty="0">
                <a:latin typeface="Arial" panose="020B0604020202020204" pitchFamily="34" charset="0"/>
                <a:cs typeface="Arial" panose="020B0604020202020204" pitchFamily="34" charset="0"/>
              </a:rPr>
              <a:t>This is the cornerstone of the protection field.</a:t>
            </a:r>
          </a:p>
          <a:p>
            <a:pPr lvl="1"/>
            <a:r>
              <a:rPr lang="en-US" sz="1800" u="sng" dirty="0">
                <a:latin typeface="Arial" panose="020B0604020202020204" pitchFamily="34" charset="0"/>
                <a:cs typeface="Arial" panose="020B0604020202020204" pitchFamily="34" charset="0"/>
              </a:rPr>
              <a:t>Following Organizational Rules</a:t>
            </a:r>
          </a:p>
          <a:p>
            <a:pPr lvl="2"/>
            <a:r>
              <a:rPr lang="en-US" sz="1800" dirty="0">
                <a:latin typeface="Arial" panose="020B0604020202020204" pitchFamily="34" charset="0"/>
                <a:cs typeface="Arial" panose="020B0604020202020204" pitchFamily="34" charset="0"/>
              </a:rPr>
              <a:t>Since the professional protection officer is expected to enforce rules, following those same rules is expected as a matter of course. </a:t>
            </a:r>
          </a:p>
          <a:p>
            <a:pPr lvl="1"/>
            <a:r>
              <a:rPr lang="en-US" sz="1800" dirty="0">
                <a:latin typeface="Arial" panose="020B0604020202020204" pitchFamily="34" charset="0"/>
                <a:cs typeface="Arial" panose="020B0604020202020204" pitchFamily="34" charset="0"/>
              </a:rPr>
              <a:t> </a:t>
            </a:r>
            <a:r>
              <a:rPr lang="en-US" sz="1800" u="sng" dirty="0">
                <a:latin typeface="Arial" panose="020B0604020202020204" pitchFamily="34" charset="0"/>
                <a:cs typeface="Arial" panose="020B0604020202020204" pitchFamily="34" charset="0"/>
              </a:rPr>
              <a:t>Complying with Laws</a:t>
            </a:r>
          </a:p>
          <a:p>
            <a:pPr lvl="2"/>
            <a:r>
              <a:rPr lang="en-US" sz="1800" dirty="0">
                <a:latin typeface="Arial" panose="020B0604020202020204" pitchFamily="34" charset="0"/>
                <a:cs typeface="Arial" panose="020B0604020202020204" pitchFamily="34" charset="0"/>
              </a:rPr>
              <a:t>A protection officer should not only comply with legal requirements but also strive to go above and beyond the minimal standards provided by law.</a:t>
            </a:r>
          </a:p>
          <a:p>
            <a:pPr marL="914400" lvl="2" indent="0">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B938081-C551-4681-A593-6193AC7CC646}"/>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7544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4A81-B60D-479F-9D80-3F5E8194EADB}"/>
              </a:ext>
            </a:extLst>
          </p:cNvPr>
          <p:cNvSpPr>
            <a:spLocks noGrp="1"/>
          </p:cNvSpPr>
          <p:nvPr>
            <p:ph type="title"/>
          </p:nvPr>
        </p:nvSpPr>
        <p:spPr>
          <a:xfrm>
            <a:off x="0" y="0"/>
            <a:ext cx="7543801" cy="1320800"/>
          </a:xfrm>
        </p:spPr>
        <p:txBody>
          <a:bodyPr/>
          <a:lstStyle/>
          <a:p>
            <a:r>
              <a:rPr lang="en-US" dirty="0"/>
              <a:t>Three Critical Leadership Skills</a:t>
            </a:r>
          </a:p>
        </p:txBody>
      </p:sp>
      <p:sp>
        <p:nvSpPr>
          <p:cNvPr id="3" name="Content Placeholder 2">
            <a:extLst>
              <a:ext uri="{FF2B5EF4-FFF2-40B4-BE49-F238E27FC236}">
                <a16:creationId xmlns:a16="http://schemas.microsoft.com/office/drawing/2014/main" id="{4311B130-676E-4818-A530-BB05D59D0315}"/>
              </a:ext>
            </a:extLst>
          </p:cNvPr>
          <p:cNvSpPr>
            <a:spLocks noGrp="1"/>
          </p:cNvSpPr>
          <p:nvPr>
            <p:ph idx="1"/>
          </p:nvPr>
        </p:nvSpPr>
        <p:spPr>
          <a:xfrm>
            <a:off x="152400" y="685800"/>
            <a:ext cx="8839200" cy="5720688"/>
          </a:xfrm>
        </p:spPr>
        <p:txBody>
          <a:bodyPr>
            <a:noAutofit/>
          </a:bodyPr>
          <a:lstStyle/>
          <a:p>
            <a:r>
              <a:rPr lang="en-US" b="1" dirty="0">
                <a:latin typeface="Arial" panose="020B0604020202020204" pitchFamily="34" charset="0"/>
                <a:cs typeface="Arial" panose="020B0604020202020204" pitchFamily="34" charset="0"/>
              </a:rPr>
              <a:t>Practice 2:  Mission Focus</a:t>
            </a:r>
            <a:endParaRPr lang="en-US"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The professional protection officer’s quest to be mission oriented should include an understanding of the following </a:t>
            </a:r>
          </a:p>
          <a:p>
            <a:pPr lvl="2"/>
            <a:r>
              <a:rPr lang="en-US" sz="1800" dirty="0">
                <a:latin typeface="Arial" panose="020B0604020202020204" pitchFamily="34" charset="0"/>
                <a:cs typeface="Arial" panose="020B0604020202020204" pitchFamily="34" charset="0"/>
              </a:rPr>
              <a:t>The organization’s mission. </a:t>
            </a:r>
          </a:p>
          <a:p>
            <a:pPr lvl="2"/>
            <a:r>
              <a:rPr lang="en-US" sz="1800" dirty="0">
                <a:latin typeface="Arial" panose="020B0604020202020204" pitchFamily="34" charset="0"/>
                <a:cs typeface="Arial" panose="020B0604020202020204" pitchFamily="34" charset="0"/>
              </a:rPr>
              <a:t>Who the organization serves. </a:t>
            </a:r>
          </a:p>
          <a:p>
            <a:pPr lvl="2"/>
            <a:r>
              <a:rPr lang="en-US" sz="1800" dirty="0">
                <a:latin typeface="Arial" panose="020B0604020202020204" pitchFamily="34" charset="0"/>
                <a:cs typeface="Arial" panose="020B0604020202020204" pitchFamily="34" charset="0"/>
              </a:rPr>
              <a:t>The organization’s values. </a:t>
            </a:r>
          </a:p>
          <a:p>
            <a:pPr lvl="2"/>
            <a:r>
              <a:rPr lang="en-US" sz="1800" dirty="0">
                <a:latin typeface="Arial" panose="020B0604020202020204" pitchFamily="34" charset="0"/>
                <a:cs typeface="Arial" panose="020B0604020202020204" pitchFamily="34" charset="0"/>
              </a:rPr>
              <a:t>The history of the organization. </a:t>
            </a:r>
          </a:p>
          <a:p>
            <a:pPr lvl="2"/>
            <a:r>
              <a:rPr lang="en-US" sz="1800" dirty="0">
                <a:latin typeface="Arial" panose="020B0604020202020204" pitchFamily="34" charset="0"/>
                <a:cs typeface="Arial" panose="020B0604020202020204" pitchFamily="34" charset="0"/>
              </a:rPr>
              <a:t>The organization’s structure. </a:t>
            </a:r>
          </a:p>
          <a:p>
            <a:pPr lvl="2"/>
            <a:r>
              <a:rPr lang="en-US" sz="1800" dirty="0">
                <a:latin typeface="Arial" panose="020B0604020202020204" pitchFamily="34" charset="0"/>
                <a:cs typeface="Arial" panose="020B0604020202020204" pitchFamily="34" charset="0"/>
              </a:rPr>
              <a:t>The geographic area and economic climate in which the organization operates. </a:t>
            </a:r>
          </a:p>
          <a:p>
            <a:pPr lvl="2"/>
            <a:r>
              <a:rPr lang="en-US" sz="1800" dirty="0">
                <a:latin typeface="Arial" panose="020B0604020202020204" pitchFamily="34" charset="0"/>
                <a:cs typeface="Arial" panose="020B0604020202020204" pitchFamily="34" charset="0"/>
              </a:rPr>
              <a:t>The image of the organization. </a:t>
            </a:r>
          </a:p>
          <a:p>
            <a:pPr lvl="2"/>
            <a:r>
              <a:rPr lang="en-US" sz="1800" dirty="0">
                <a:latin typeface="Arial" panose="020B0604020202020204" pitchFamily="34" charset="0"/>
                <a:cs typeface="Arial" panose="020B0604020202020204" pitchFamily="34" charset="0"/>
              </a:rPr>
              <a:t>The security department’s role in the organization. </a:t>
            </a:r>
          </a:p>
          <a:p>
            <a:pPr lvl="2"/>
            <a:r>
              <a:rPr lang="en-US" sz="1800" dirty="0">
                <a:latin typeface="Arial" panose="020B0604020202020204" pitchFamily="34" charset="0"/>
                <a:cs typeface="Arial" panose="020B0604020202020204" pitchFamily="34" charset="0"/>
              </a:rPr>
              <a:t>The security department’s organizational structure. </a:t>
            </a:r>
          </a:p>
          <a:p>
            <a:pPr lvl="2"/>
            <a:r>
              <a:rPr lang="en-US" sz="1800" dirty="0">
                <a:latin typeface="Arial" panose="020B0604020202020204" pitchFamily="34" charset="0"/>
                <a:cs typeface="Arial" panose="020B0604020202020204" pitchFamily="34" charset="0"/>
              </a:rPr>
              <a:t>His or her own role in accomplishing the mission.</a:t>
            </a:r>
          </a:p>
          <a:p>
            <a:pPr lvl="2"/>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1C51EAF-560D-4F2E-9FA6-75A098DCB5EF}"/>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235426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E8C6-84A6-4DB9-A2DC-C0C058B35A37}"/>
              </a:ext>
            </a:extLst>
          </p:cNvPr>
          <p:cNvSpPr>
            <a:spLocks noGrp="1"/>
          </p:cNvSpPr>
          <p:nvPr>
            <p:ph type="title"/>
          </p:nvPr>
        </p:nvSpPr>
        <p:spPr>
          <a:xfrm>
            <a:off x="0" y="0"/>
            <a:ext cx="7696201" cy="1320800"/>
          </a:xfrm>
        </p:spPr>
        <p:txBody>
          <a:bodyPr/>
          <a:lstStyle/>
          <a:p>
            <a:r>
              <a:rPr lang="en-US" dirty="0"/>
              <a:t>Three Critical Leadership Skills</a:t>
            </a:r>
          </a:p>
        </p:txBody>
      </p:sp>
      <p:sp>
        <p:nvSpPr>
          <p:cNvPr id="3" name="Content Placeholder 2">
            <a:extLst>
              <a:ext uri="{FF2B5EF4-FFF2-40B4-BE49-F238E27FC236}">
                <a16:creationId xmlns:a16="http://schemas.microsoft.com/office/drawing/2014/main" id="{C266A3C5-92FA-4D6D-A44E-52762256AD04}"/>
              </a:ext>
            </a:extLst>
          </p:cNvPr>
          <p:cNvSpPr>
            <a:spLocks noGrp="1"/>
          </p:cNvSpPr>
          <p:nvPr>
            <p:ph idx="1"/>
          </p:nvPr>
        </p:nvSpPr>
        <p:spPr>
          <a:xfrm>
            <a:off x="152400" y="609600"/>
            <a:ext cx="8763000" cy="3880773"/>
          </a:xfrm>
        </p:spPr>
        <p:txBody>
          <a:bodyPr>
            <a:normAutofit/>
          </a:bodyPr>
          <a:lstStyle/>
          <a:p>
            <a:r>
              <a:rPr lang="en-US" b="1" dirty="0">
                <a:latin typeface="Arial" panose="020B0604020202020204" pitchFamily="34" charset="0"/>
                <a:cs typeface="Arial" panose="020B0604020202020204" pitchFamily="34" charset="0"/>
              </a:rPr>
              <a:t>Practice 3: Interpersonal Communication</a:t>
            </a:r>
          </a:p>
          <a:p>
            <a:pPr lvl="1"/>
            <a:r>
              <a:rPr lang="en-US" sz="1800" u="sng" dirty="0">
                <a:latin typeface="Arial" panose="020B0604020202020204" pitchFamily="34" charset="0"/>
                <a:cs typeface="Arial" panose="020B0604020202020204" pitchFamily="34" charset="0"/>
              </a:rPr>
              <a:t>Verbal Communication:</a:t>
            </a:r>
            <a:r>
              <a:rPr lang="en-US" sz="1800" dirty="0">
                <a:latin typeface="Arial" panose="020B0604020202020204" pitchFamily="34" charset="0"/>
                <a:cs typeface="Arial" panose="020B0604020202020204" pitchFamily="34" charset="0"/>
              </a:rPr>
              <a:t> Verbal communication is composed of the spoken word</a:t>
            </a:r>
            <a:r>
              <a:rPr lang="en-US" sz="1800" b="1" dirty="0">
                <a:latin typeface="Arial" panose="020B0604020202020204" pitchFamily="34" charset="0"/>
                <a:cs typeface="Arial" panose="020B0604020202020204" pitchFamily="34" charset="0"/>
              </a:rPr>
              <a:t>. </a:t>
            </a:r>
          </a:p>
          <a:p>
            <a:pPr lvl="1"/>
            <a:r>
              <a:rPr lang="en-US" sz="1800" u="sng" dirty="0">
                <a:latin typeface="Arial" panose="020B0604020202020204" pitchFamily="34" charset="0"/>
                <a:cs typeface="Arial" panose="020B0604020202020204" pitchFamily="34" charset="0"/>
              </a:rPr>
              <a:t>Nonverbal Communication:</a:t>
            </a:r>
            <a:r>
              <a:rPr lang="en-US" sz="1800" dirty="0">
                <a:latin typeface="Arial" panose="020B0604020202020204" pitchFamily="34" charset="0"/>
                <a:cs typeface="Arial" panose="020B0604020202020204" pitchFamily="34" charset="0"/>
              </a:rPr>
              <a:t> Nonverbal is communicating with your body or emotions.</a:t>
            </a:r>
          </a:p>
          <a:p>
            <a:pPr lvl="1"/>
            <a:r>
              <a:rPr lang="en-US" sz="1800" u="sng" dirty="0">
                <a:latin typeface="Arial" panose="020B0604020202020204" pitchFamily="34" charset="0"/>
                <a:cs typeface="Arial" panose="020B0604020202020204" pitchFamily="34" charset="0"/>
              </a:rPr>
              <a:t>Listening Skills: </a:t>
            </a:r>
            <a:r>
              <a:rPr lang="en-US" sz="1800" dirty="0">
                <a:latin typeface="Arial" panose="020B0604020202020204" pitchFamily="34" charset="0"/>
                <a:cs typeface="Arial" panose="020B0604020202020204" pitchFamily="34" charset="0"/>
              </a:rPr>
              <a:t>Listening is often-times </a:t>
            </a:r>
            <a:r>
              <a:rPr lang="en-US" sz="1800" i="1" dirty="0">
                <a:latin typeface="Arial" panose="020B0604020202020204" pitchFamily="34" charset="0"/>
                <a:cs typeface="Arial" panose="020B0604020202020204" pitchFamily="34" charset="0"/>
              </a:rPr>
              <a:t>the most overlooked aspect of communication</a:t>
            </a:r>
            <a:r>
              <a:rPr lang="en-US" sz="1800" dirty="0">
                <a:latin typeface="Arial" panose="020B0604020202020204" pitchFamily="34" charset="0"/>
                <a:cs typeface="Arial" panose="020B0604020202020204" pitchFamily="34" charset="0"/>
              </a:rPr>
              <a:t>.  </a:t>
            </a:r>
          </a:p>
          <a:p>
            <a:pPr lvl="1"/>
            <a:r>
              <a:rPr lang="en-US" sz="1800" u="sng" dirty="0">
                <a:latin typeface="Arial" panose="020B0604020202020204" pitchFamily="34" charset="0"/>
                <a:cs typeface="Arial" panose="020B0604020202020204" pitchFamily="34" charset="0"/>
              </a:rPr>
              <a:t>Writing Skills:</a:t>
            </a:r>
            <a:r>
              <a:rPr lang="en-US" sz="1800" dirty="0">
                <a:latin typeface="Arial" panose="020B0604020202020204" pitchFamily="34" charset="0"/>
                <a:cs typeface="Arial" panose="020B0604020202020204" pitchFamily="34" charset="0"/>
              </a:rPr>
              <a:t>  There are many ways to enhance one’s writing capability, but the best teacher is direct experience and professional feedback from peers, managers, supervisors, and customers.</a:t>
            </a:r>
            <a:endParaRPr lang="en-US" sz="1800" u="sng"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50758D-2262-428D-94CA-F6BE53C2AA2D}"/>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41812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3D38-66A8-4409-82C1-DD6F96EE5804}"/>
              </a:ext>
            </a:extLst>
          </p:cNvPr>
          <p:cNvSpPr>
            <a:spLocks noGrp="1"/>
          </p:cNvSpPr>
          <p:nvPr>
            <p:ph type="title"/>
          </p:nvPr>
        </p:nvSpPr>
        <p:spPr>
          <a:xfrm>
            <a:off x="0" y="0"/>
            <a:ext cx="6347713" cy="1320800"/>
          </a:xfrm>
        </p:spPr>
        <p:txBody>
          <a:bodyPr/>
          <a:lstStyle/>
          <a:p>
            <a:r>
              <a:rPr lang="en-US" dirty="0"/>
              <a:t>Becoming an Effective Leader</a:t>
            </a:r>
          </a:p>
        </p:txBody>
      </p:sp>
      <p:sp>
        <p:nvSpPr>
          <p:cNvPr id="3" name="Content Placeholder 2">
            <a:extLst>
              <a:ext uri="{FF2B5EF4-FFF2-40B4-BE49-F238E27FC236}">
                <a16:creationId xmlns:a16="http://schemas.microsoft.com/office/drawing/2014/main" id="{C5E06B7E-31E9-48A6-BF46-C0C7262FF355}"/>
              </a:ext>
            </a:extLst>
          </p:cNvPr>
          <p:cNvSpPr>
            <a:spLocks noGrp="1"/>
          </p:cNvSpPr>
          <p:nvPr>
            <p:ph idx="1"/>
          </p:nvPr>
        </p:nvSpPr>
        <p:spPr>
          <a:xfrm>
            <a:off x="152400" y="685800"/>
            <a:ext cx="8839200" cy="5121275"/>
          </a:xfrm>
        </p:spPr>
        <p:txBody>
          <a:bodyPr>
            <a:normAutofit fontScale="92500" lnSpcReduction="10000"/>
          </a:bodyPr>
          <a:lstStyle/>
          <a:p>
            <a:r>
              <a:rPr lang="en-US" dirty="0">
                <a:latin typeface="Arial" panose="020B0604020202020204" pitchFamily="34" charset="0"/>
                <a:cs typeface="Arial" panose="020B0604020202020204" pitchFamily="34" charset="0"/>
              </a:rPr>
              <a:t>The following 10 steps or precepts are provided as a guideline for the serious student of leadership.</a:t>
            </a:r>
          </a:p>
          <a:p>
            <a:pPr marL="914400" lvl="1" indent="-514350">
              <a:buFont typeface="+mj-lt"/>
              <a:buAutoNum type="arabicPeriod"/>
            </a:pPr>
            <a:r>
              <a:rPr lang="en-US" sz="1800" dirty="0">
                <a:latin typeface="Arial" panose="020B0604020202020204" pitchFamily="34" charset="0"/>
                <a:cs typeface="Arial" panose="020B0604020202020204" pitchFamily="34" charset="0"/>
              </a:rPr>
              <a:t>Be the Leader You Would Want to Follow:</a:t>
            </a:r>
          </a:p>
          <a:p>
            <a:pPr marL="1314450" lvl="2" indent="-514350"/>
            <a:r>
              <a:rPr lang="en-US" sz="1800" dirty="0">
                <a:latin typeface="Arial" panose="020B0604020202020204" pitchFamily="34" charset="0"/>
                <a:cs typeface="Arial" panose="020B0604020202020204" pitchFamily="34" charset="0"/>
              </a:rPr>
              <a:t>Ask yourself, “What type of leader would I be willing to follow?” </a:t>
            </a:r>
          </a:p>
          <a:p>
            <a:pPr marL="1314450" lvl="2" indent="-514350"/>
            <a:r>
              <a:rPr lang="en-US" sz="1800" dirty="0">
                <a:latin typeface="Arial" panose="020B0604020202020204" pitchFamily="34" charset="0"/>
                <a:cs typeface="Arial" panose="020B0604020202020204" pitchFamily="34" charset="0"/>
              </a:rPr>
              <a:t>Once you answer that question, strive to be that leader! </a:t>
            </a:r>
          </a:p>
          <a:p>
            <a:pPr marL="914400" lvl="1" indent="-514350">
              <a:buFont typeface="+mj-lt"/>
              <a:buAutoNum type="arabicPeriod"/>
            </a:pPr>
            <a:r>
              <a:rPr lang="en-US" sz="1800" dirty="0">
                <a:latin typeface="Arial" panose="020B0604020202020204" pitchFamily="34" charset="0"/>
                <a:cs typeface="Arial" panose="020B0604020202020204" pitchFamily="34" charset="0"/>
              </a:rPr>
              <a:t>Accept That Conflict Is a Normal and Healthy Part of Growth: </a:t>
            </a:r>
          </a:p>
          <a:p>
            <a:pPr marL="1314450" lvl="2" indent="-514350"/>
            <a:r>
              <a:rPr lang="en-US" sz="1800" dirty="0">
                <a:latin typeface="Arial" panose="020B0604020202020204" pitchFamily="34" charset="0"/>
                <a:cs typeface="Arial" panose="020B0604020202020204" pitchFamily="34" charset="0"/>
              </a:rPr>
              <a:t>When engaged in a conflict, ask yourself, “What progress can be made by actively listening to another point of view?” </a:t>
            </a:r>
          </a:p>
          <a:p>
            <a:pPr marL="914400" lvl="1" indent="-514350">
              <a:buFont typeface="+mj-lt"/>
              <a:buAutoNum type="arabicPeriod"/>
            </a:pPr>
            <a:r>
              <a:rPr lang="en-US" sz="1800" dirty="0">
                <a:latin typeface="Arial" panose="020B0604020202020204" pitchFamily="34" charset="0"/>
                <a:cs typeface="Arial" panose="020B0604020202020204" pitchFamily="34" charset="0"/>
              </a:rPr>
              <a:t>Know Yourself and Know Others: </a:t>
            </a:r>
          </a:p>
          <a:p>
            <a:pPr marL="1314450" lvl="2" indent="-514350"/>
            <a:r>
              <a:rPr lang="en-US" sz="1800" dirty="0">
                <a:latin typeface="Arial" panose="020B0604020202020204" pitchFamily="34" charset="0"/>
                <a:cs typeface="Arial" panose="020B0604020202020204" pitchFamily="34" charset="0"/>
              </a:rPr>
              <a:t>A leader has to be completely honest about his or her strengths and weaknesses as well as the strengths and weaknesses of others. </a:t>
            </a:r>
            <a:endParaRPr lang="en-US" sz="1800" dirty="0">
              <a:latin typeface="Arial" panose="020B0604020202020204" pitchFamily="34" charset="0"/>
              <a:cs typeface="Arial" panose="020B0604020202020204" pitchFamily="34" charset="0"/>
            </a:endParaRPr>
          </a:p>
          <a:p>
            <a:pPr marL="800100" lvl="2" indent="0">
              <a:buNone/>
            </a:pPr>
            <a:r>
              <a:rPr lang="en-US" sz="1800" dirty="0">
                <a:latin typeface="Arial" panose="020B0604020202020204" pitchFamily="34" charset="0"/>
                <a:cs typeface="Arial" panose="020B0604020202020204" pitchFamily="34" charset="0"/>
              </a:rPr>
              <a:t>4. Continually </a:t>
            </a:r>
            <a:r>
              <a:rPr lang="en-US" sz="1800" dirty="0">
                <a:latin typeface="Arial" panose="020B0604020202020204" pitchFamily="34" charset="0"/>
                <a:cs typeface="Arial" panose="020B0604020202020204" pitchFamily="34" charset="0"/>
              </a:rPr>
              <a:t>Assess the Situation</a:t>
            </a:r>
            <a:r>
              <a:rPr lang="en-US" dirty="0">
                <a:latin typeface="Arial" panose="020B0604020202020204" pitchFamily="34" charset="0"/>
                <a:cs typeface="Arial" panose="020B0604020202020204" pitchFamily="34" charset="0"/>
              </a:rPr>
              <a:t>: </a:t>
            </a:r>
          </a:p>
          <a:p>
            <a:pPr marL="914400" lvl="1" indent="-514350"/>
            <a:r>
              <a:rPr lang="en-US" sz="1800" dirty="0">
                <a:latin typeface="Arial" panose="020B0604020202020204" pitchFamily="34" charset="0"/>
                <a:cs typeface="Arial" panose="020B0604020202020204" pitchFamily="34" charset="0"/>
              </a:rPr>
              <a:t>As a professional protection officer and a leader, you must prepare for whatever is coming next. </a:t>
            </a:r>
          </a:p>
          <a:p>
            <a:pPr marL="914400" lvl="1" indent="-514350"/>
            <a:r>
              <a:rPr lang="en-US" sz="1800" dirty="0">
                <a:latin typeface="Arial" panose="020B0604020202020204" pitchFamily="34" charset="0"/>
                <a:cs typeface="Arial" panose="020B0604020202020204" pitchFamily="34" charset="0"/>
              </a:rPr>
              <a:t>This can only be accomplished by training yourself to develop and maintain situational awareness.</a:t>
            </a:r>
          </a:p>
          <a:p>
            <a:pPr marL="1314450" lvl="2" indent="-514350"/>
            <a:endParaRPr lang="en-US" sz="1800" dirty="0">
              <a:latin typeface="Arial" panose="020B0604020202020204" pitchFamily="34" charset="0"/>
              <a:cs typeface="Arial" panose="020B0604020202020204" pitchFamily="34" charset="0"/>
            </a:endParaRPr>
          </a:p>
          <a:p>
            <a:pPr marL="914400" lvl="1" indent="-514350">
              <a:buFont typeface="+mj-lt"/>
              <a:buAutoNum type="arabicPeriod"/>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5082B2B-EC23-422B-80DC-41AA45BD22B7}"/>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593023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795</TotalTime>
  <Words>1289</Words>
  <Application>Microsoft Office PowerPoint</Application>
  <PresentationFormat>On-screen Show (4:3)</PresentationFormat>
  <Paragraphs>121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Purpose</vt:lpstr>
      <vt:lpstr>Who Should Study Leadership Skills?</vt:lpstr>
      <vt:lpstr>Team Member Skills</vt:lpstr>
      <vt:lpstr>Expectations of Leaders</vt:lpstr>
      <vt:lpstr>Three Critical Leadership Skills</vt:lpstr>
      <vt:lpstr>Three Critical Leadership Skills</vt:lpstr>
      <vt:lpstr>Three Critical Leadership Skills</vt:lpstr>
      <vt:lpstr>Becoming an Effective Leader</vt:lpstr>
      <vt:lpstr>Becoming an Effective Leader</vt:lpstr>
      <vt:lpstr>The Leader as Agent of Change</vt:lpstr>
      <vt:lpstr>The Pitfalls of Leadership</vt:lpstr>
      <vt:lpstr>Leadership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93</cp:revision>
  <dcterms:created xsi:type="dcterms:W3CDTF">2015-01-28T20:48:59Z</dcterms:created>
  <dcterms:modified xsi:type="dcterms:W3CDTF">2023-03-15T14:50:01Z</dcterms:modified>
</cp:coreProperties>
</file>