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307" r:id="rId2"/>
    <p:sldId id="296" r:id="rId3"/>
    <p:sldId id="308" r:id="rId4"/>
    <p:sldId id="309" r:id="rId5"/>
    <p:sldId id="311" r:id="rId6"/>
    <p:sldId id="310" r:id="rId7"/>
    <p:sldId id="31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84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328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53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7132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69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6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50B13D9E-D6A6-A286-6E43-3825CE05EB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264BD50D-FAFA-80B5-1E83-65D7FBB966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C8721BF3-54B9-6E16-C8A5-D1D4B53B08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39467-A271-B55C-C38C-9D4A9EE8D82D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5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53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Chapter 5 – IFPO - CPO</a:t>
            </a:r>
          </a:p>
          <a:p>
            <a:r>
              <a:rPr lang="en-US" sz="49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100 Things Protection Officers Need to Know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100 Things PO Need to Know 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8392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Know your scope of responsibility. </a:t>
            </a:r>
          </a:p>
          <a:p>
            <a:pPr marL="0" indent="0">
              <a:buNone/>
            </a:pPr>
            <a:r>
              <a:rPr lang="en-US" dirty="0"/>
              <a:t>2. Study your post orders. </a:t>
            </a:r>
          </a:p>
          <a:p>
            <a:pPr marL="0" indent="0">
              <a:buNone/>
            </a:pPr>
            <a:r>
              <a:rPr lang="en-US" dirty="0"/>
              <a:t>3. Pay attention to all training programs. </a:t>
            </a:r>
          </a:p>
          <a:p>
            <a:pPr marL="0" indent="0">
              <a:buNone/>
            </a:pPr>
            <a:r>
              <a:rPr lang="en-US" dirty="0"/>
              <a:t>4. Understand there is an art to service, to be prepared, to provide good service to your community.</a:t>
            </a:r>
          </a:p>
          <a:p>
            <a:pPr marL="0" indent="0">
              <a:buNone/>
            </a:pPr>
            <a:r>
              <a:rPr lang="en-US" dirty="0"/>
              <a:t>5. Your daily reports can either make you shine or… </a:t>
            </a:r>
          </a:p>
          <a:p>
            <a:pPr marL="0" indent="0">
              <a:buNone/>
            </a:pPr>
            <a:r>
              <a:rPr lang="en-US" dirty="0"/>
              <a:t>6. In your report don’t misspell any words or make any scratch outs. </a:t>
            </a:r>
          </a:p>
          <a:p>
            <a:pPr marL="0" indent="0">
              <a:buNone/>
            </a:pPr>
            <a:r>
              <a:rPr lang="en-US" dirty="0"/>
              <a:t>7. Reports have a purpose that you must understand. </a:t>
            </a:r>
          </a:p>
          <a:p>
            <a:pPr marL="0" indent="0">
              <a:buNone/>
            </a:pPr>
            <a:r>
              <a:rPr lang="en-US" dirty="0"/>
              <a:t>8. Wear a sharp uniform that makes a professional appearance. </a:t>
            </a:r>
          </a:p>
          <a:p>
            <a:pPr marL="0" indent="0">
              <a:buNone/>
            </a:pPr>
            <a:r>
              <a:rPr lang="en-US" dirty="0"/>
              <a:t>9. A secret to reducing overtime is to have several floaters. </a:t>
            </a:r>
          </a:p>
          <a:p>
            <a:pPr marL="0" indent="0">
              <a:buNone/>
            </a:pPr>
            <a:r>
              <a:rPr lang="en-US" dirty="0"/>
              <a:t>10. Are all cameras and intercoms/exterior phones working?</a:t>
            </a:r>
          </a:p>
          <a:p>
            <a:pPr marL="0" indent="0" eaLnBrk="1" hangingPunct="1">
              <a:buNone/>
            </a:pPr>
            <a:r>
              <a:rPr lang="en-US" dirty="0"/>
              <a:t>11. Are all fire extinguishers full and checked monthly? </a:t>
            </a:r>
          </a:p>
          <a:p>
            <a:pPr marL="0" indent="0" eaLnBrk="1" hangingPunct="1">
              <a:buNone/>
            </a:pPr>
            <a:r>
              <a:rPr lang="en-US" dirty="0"/>
              <a:t>12. Lights—which ones are burnt out and which ones are on in the daytime?</a:t>
            </a:r>
          </a:p>
          <a:p>
            <a:pPr marL="0" indent="0" eaLnBrk="1" hangingPunct="1">
              <a:buNone/>
            </a:pPr>
            <a:r>
              <a:rPr lang="en-US" dirty="0"/>
              <a:t>13. The value of reports is to report defects and vulnerabilities. </a:t>
            </a:r>
          </a:p>
          <a:p>
            <a:pPr marL="0" indent="0" eaLnBrk="1" hangingPunct="1">
              <a:buNone/>
            </a:pPr>
            <a:r>
              <a:rPr lang="en-US" dirty="0"/>
              <a:t>14. Develop professional telephone skills. </a:t>
            </a:r>
          </a:p>
          <a:p>
            <a:pPr marL="0" indent="0" eaLnBrk="1" hangingPunct="1">
              <a:buNone/>
            </a:pPr>
            <a:r>
              <a:rPr lang="en-US" dirty="0"/>
              <a:t>15. Be professional 100% of the time. </a:t>
            </a:r>
          </a:p>
        </p:txBody>
      </p:sp>
    </p:spTree>
    <p:extLst>
      <p:ext uri="{BB962C8B-B14F-4D97-AF65-F5344CB8AC3E}">
        <p14:creationId xmlns:p14="http://schemas.microsoft.com/office/powerpoint/2010/main" val="16865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3B64-0F6C-9815-A811-1FB81F3A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76200"/>
            <a:ext cx="889463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16. Social media has no place in the workplace. </a:t>
            </a:r>
          </a:p>
          <a:p>
            <a:pPr marL="0" indent="0">
              <a:buNone/>
            </a:pPr>
            <a:r>
              <a:rPr lang="en-US" sz="1500" dirty="0"/>
              <a:t>17. Neither do movies, iPads, or porn on the computer. </a:t>
            </a:r>
          </a:p>
          <a:p>
            <a:pPr marL="0" indent="0">
              <a:buNone/>
            </a:pPr>
            <a:r>
              <a:rPr lang="en-US" sz="1500" dirty="0"/>
              <a:t>18. If you are working 8 a.m. to 4 p.m. be there at 7:30 a.m. to allow for emergency delays such as bad traffic. </a:t>
            </a:r>
          </a:p>
          <a:p>
            <a:pPr marL="0" indent="0">
              <a:buNone/>
            </a:pPr>
            <a:r>
              <a:rPr lang="en-US" sz="1500" dirty="0"/>
              <a:t>19. Read #16 and #17 again. Why? Because it is reason for termination. </a:t>
            </a:r>
          </a:p>
          <a:p>
            <a:pPr marL="0" indent="0">
              <a:buNone/>
            </a:pPr>
            <a:r>
              <a:rPr lang="en-US" sz="1500" dirty="0"/>
              <a:t>20. Crime Prevention Through Environmental Design (CPTED) and the first generation of CPTED have seven concepts and strategies worth reviewing. </a:t>
            </a:r>
          </a:p>
          <a:p>
            <a:pPr marL="0" indent="0">
              <a:buNone/>
            </a:pPr>
            <a:r>
              <a:rPr lang="en-US" sz="1500" dirty="0"/>
              <a:t>21. Change your routine, knowing that bad actors may be watching and planning their attack.</a:t>
            </a:r>
          </a:p>
          <a:p>
            <a:pPr marL="0" indent="0">
              <a:buNone/>
            </a:pPr>
            <a:r>
              <a:rPr lang="en-US" sz="1500" dirty="0"/>
              <a:t>22. Be unapologetic about questioning strangers and visitors about their intentions, what they’re carrying, etc. </a:t>
            </a:r>
          </a:p>
          <a:p>
            <a:pPr marL="0" indent="0">
              <a:buNone/>
            </a:pPr>
            <a:r>
              <a:rPr lang="en-US" sz="1500" dirty="0"/>
              <a:t>23. Use your intuition. If something doesn’t feel right, pursue. </a:t>
            </a:r>
          </a:p>
          <a:p>
            <a:pPr marL="0" indent="0">
              <a:buNone/>
            </a:pPr>
            <a:r>
              <a:rPr lang="en-US" sz="1500" dirty="0"/>
              <a:t>24. Note unusual things in your daily report— someone else may be connecting dots. </a:t>
            </a:r>
          </a:p>
          <a:p>
            <a:pPr marL="0" indent="0">
              <a:buNone/>
            </a:pPr>
            <a:r>
              <a:rPr lang="en-US" sz="1500" dirty="0"/>
              <a:t>25. Pace yourself during the shift, make sure you are always hydrated and have a clear, engaged mind. </a:t>
            </a:r>
          </a:p>
          <a:p>
            <a:pPr marL="0" indent="0">
              <a:buNone/>
            </a:pPr>
            <a:r>
              <a:rPr lang="en-US" sz="1500" dirty="0"/>
              <a:t>26. Don’t let your guard down at shift change, a very vulnerable time. </a:t>
            </a:r>
          </a:p>
          <a:p>
            <a:pPr marL="0" indent="0">
              <a:buNone/>
            </a:pPr>
            <a:r>
              <a:rPr lang="en-US" sz="1500" dirty="0"/>
              <a:t>27. While on duty, don’t drink alcohol, take illegal drugs, or prescription drugs that could impair your job performance. </a:t>
            </a:r>
          </a:p>
          <a:p>
            <a:pPr marL="0" indent="0">
              <a:buNone/>
            </a:pPr>
            <a:r>
              <a:rPr lang="en-US" sz="1500" dirty="0"/>
              <a:t>28. Be a good “team” member. </a:t>
            </a:r>
          </a:p>
          <a:p>
            <a:pPr marL="0" indent="0">
              <a:buNone/>
            </a:pPr>
            <a:r>
              <a:rPr lang="en-US" sz="1500" dirty="0"/>
              <a:t>29. Have good personal hygiene. 30. Be polite—say “please,” and “thank you” to clients, customers, coworkers, visitors, contractors, and vendors.</a:t>
            </a:r>
          </a:p>
          <a:p>
            <a:pPr marL="0" indent="0">
              <a:buNone/>
            </a:pPr>
            <a:r>
              <a:rPr lang="en-US" sz="1500" dirty="0"/>
              <a:t>30. Keep your hair and fingernails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F0992-7F41-4FBC-2761-B54B7A91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6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7A2A-9FD6-4EE3-1F12-569ABEE9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32. Don’t falsify reports—your reports may be verified by video surveillance. </a:t>
            </a:r>
          </a:p>
          <a:p>
            <a:pPr marL="0" indent="0">
              <a:buNone/>
            </a:pPr>
            <a:r>
              <a:rPr lang="en-US" sz="1500" dirty="0"/>
              <a:t>33. Be truthful. </a:t>
            </a:r>
          </a:p>
          <a:p>
            <a:pPr marL="0" indent="0">
              <a:buNone/>
            </a:pPr>
            <a:r>
              <a:rPr lang="en-US" sz="1500" dirty="0"/>
              <a:t>34. Use proper patrol techniques while performing walking or vehicle rounds. </a:t>
            </a:r>
          </a:p>
          <a:p>
            <a:pPr marL="0" indent="0">
              <a:buNone/>
            </a:pPr>
            <a:r>
              <a:rPr lang="en-US" sz="1500" dirty="0"/>
              <a:t>35. Stay informed about “issues” or potential problems in your area. </a:t>
            </a:r>
          </a:p>
          <a:p>
            <a:pPr marL="0" indent="0">
              <a:buNone/>
            </a:pPr>
            <a:r>
              <a:rPr lang="en-US" sz="1500" dirty="0"/>
              <a:t>36. Remember that much of your job is customer service and your actions reflect on the client - positively or negatively. </a:t>
            </a:r>
          </a:p>
          <a:p>
            <a:pPr marL="0" indent="0">
              <a:buNone/>
            </a:pPr>
            <a:r>
              <a:rPr lang="en-US" sz="1500" dirty="0"/>
              <a:t>37. Write reports legibly. Don’t use “white-out” or erasers. Instead, draw a line through errors, make the correction, and initial. </a:t>
            </a:r>
          </a:p>
          <a:p>
            <a:pPr marL="0" indent="0">
              <a:buNone/>
            </a:pPr>
            <a:r>
              <a:rPr lang="en-US" sz="1500" dirty="0"/>
              <a:t>38. Write legibly. </a:t>
            </a:r>
          </a:p>
          <a:p>
            <a:pPr marL="0" indent="0">
              <a:buNone/>
            </a:pPr>
            <a:r>
              <a:rPr lang="en-US" sz="1500" dirty="0"/>
              <a:t>39. Don’t forget that your reports may be used in a civil or criminal proceeding and you may be called to testify. </a:t>
            </a:r>
          </a:p>
          <a:p>
            <a:pPr marL="0" indent="0">
              <a:buNone/>
            </a:pPr>
            <a:r>
              <a:rPr lang="en-US" sz="1500" dirty="0"/>
              <a:t>40. Study emergency procedures and know what to do for an active assailant, inclement weather, civil unrest, etc. </a:t>
            </a:r>
          </a:p>
          <a:p>
            <a:pPr marL="0" indent="0">
              <a:buNone/>
            </a:pPr>
            <a:r>
              <a:rPr lang="en-US" sz="1500" dirty="0"/>
              <a:t>41. Do not carry a weapon while on duty unless you are trained and you are assigned as an “armed” officer. </a:t>
            </a:r>
          </a:p>
          <a:p>
            <a:pPr marL="0" indent="0">
              <a:buNone/>
            </a:pPr>
            <a:r>
              <a:rPr lang="en-US" sz="1500" dirty="0"/>
              <a:t>42. Protect the client’s assets. </a:t>
            </a:r>
          </a:p>
          <a:p>
            <a:pPr marL="0" indent="0">
              <a:buNone/>
            </a:pPr>
            <a:r>
              <a:rPr lang="en-US" sz="1500" dirty="0"/>
              <a:t>43. Take care of your issued equipment.</a:t>
            </a:r>
          </a:p>
          <a:p>
            <a:pPr marL="0" indent="0">
              <a:buNone/>
            </a:pPr>
            <a:r>
              <a:rPr lang="en-US" sz="1600" dirty="0"/>
              <a:t>44. Check equipment at the beginning of every shift to ensure it is operational. </a:t>
            </a:r>
          </a:p>
          <a:p>
            <a:pPr marL="0" indent="0">
              <a:buNone/>
            </a:pPr>
            <a:r>
              <a:rPr lang="en-US" sz="1600" dirty="0"/>
              <a:t>45. Report damaged or inoperable equipment as soon as possible. </a:t>
            </a:r>
          </a:p>
          <a:p>
            <a:pPr marL="0" indent="0">
              <a:buNone/>
            </a:pPr>
            <a:r>
              <a:rPr lang="en-US" sz="1600" dirty="0"/>
              <a:t>46. Don’t sleep while on duty. </a:t>
            </a:r>
          </a:p>
          <a:p>
            <a:pPr marL="0" indent="0">
              <a:buNone/>
            </a:pPr>
            <a:r>
              <a:rPr lang="en-US" sz="1600" dirty="0"/>
              <a:t>47. Be alert and aware of your surroundings. 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A7953-11BA-3FD2-2AC4-5A641ACA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7A2A-9FD6-4EE3-1F12-569ABEE9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1627"/>
            <a:ext cx="8991599" cy="6700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/>
              <a:t>48. While on duty, cell phones are only to be used for emergencies or for business communication. </a:t>
            </a:r>
          </a:p>
          <a:p>
            <a:pPr marL="0" indent="0">
              <a:buNone/>
            </a:pPr>
            <a:r>
              <a:rPr lang="en-US" sz="1500" dirty="0"/>
              <a:t>49. Don’t use curse words on the phone, PA, or intercom. </a:t>
            </a:r>
          </a:p>
          <a:p>
            <a:pPr marL="0" indent="0">
              <a:buNone/>
            </a:pPr>
            <a:r>
              <a:rPr lang="en-US" sz="1500" dirty="0"/>
              <a:t>50. Use appropriate radio protocol.</a:t>
            </a:r>
          </a:p>
          <a:p>
            <a:pPr marL="0" indent="0">
              <a:buNone/>
            </a:pPr>
            <a:r>
              <a:rPr lang="en-US" sz="1500" dirty="0"/>
              <a:t>51. Answer the phone promptly and politely. </a:t>
            </a:r>
          </a:p>
          <a:p>
            <a:pPr marL="0" indent="0">
              <a:buNone/>
            </a:pPr>
            <a:r>
              <a:rPr lang="en-US" sz="1500" dirty="0"/>
              <a:t>52. Perform duties safely. </a:t>
            </a:r>
          </a:p>
          <a:p>
            <a:pPr marL="0" indent="0">
              <a:buNone/>
            </a:pPr>
            <a:r>
              <a:rPr lang="en-US" sz="1500" dirty="0"/>
              <a:t>53. Perform your job duties with integrity. </a:t>
            </a:r>
          </a:p>
          <a:p>
            <a:pPr marL="0" indent="0">
              <a:buNone/>
            </a:pPr>
            <a:r>
              <a:rPr lang="en-US" sz="1500" dirty="0"/>
              <a:t>54. Be dependable. </a:t>
            </a:r>
          </a:p>
          <a:p>
            <a:pPr marL="0" indent="0">
              <a:buNone/>
            </a:pPr>
            <a:r>
              <a:rPr lang="en-US" sz="1500" dirty="0"/>
              <a:t>55. Use good judgment. </a:t>
            </a:r>
          </a:p>
          <a:p>
            <a:pPr marL="0" indent="0">
              <a:buNone/>
            </a:pPr>
            <a:r>
              <a:rPr lang="en-US" sz="1500" dirty="0"/>
              <a:t>56. When you are on duty, “check” your judgments at the door. </a:t>
            </a:r>
          </a:p>
          <a:p>
            <a:pPr marL="0" indent="0">
              <a:buNone/>
            </a:pPr>
            <a:r>
              <a:rPr lang="en-US" sz="1500" dirty="0"/>
              <a:t>57. Be a good listener. </a:t>
            </a:r>
          </a:p>
          <a:p>
            <a:pPr marL="0" indent="0">
              <a:buNone/>
            </a:pPr>
            <a:r>
              <a:rPr lang="en-US" sz="1500" dirty="0"/>
              <a:t>58. Be a problem-solver and help find solutions. </a:t>
            </a:r>
          </a:p>
          <a:p>
            <a:pPr marL="0" indent="0">
              <a:buNone/>
            </a:pPr>
            <a:r>
              <a:rPr lang="en-US" sz="1500" dirty="0"/>
              <a:t>59. Work your assigned schedule. </a:t>
            </a:r>
          </a:p>
          <a:p>
            <a:pPr marL="0" indent="0">
              <a:buNone/>
            </a:pPr>
            <a:r>
              <a:rPr lang="en-US" sz="1500" dirty="0"/>
              <a:t>60. Practice your interpersonal skills. </a:t>
            </a:r>
          </a:p>
          <a:p>
            <a:pPr marL="0" indent="0">
              <a:buNone/>
            </a:pPr>
            <a:r>
              <a:rPr lang="en-US" sz="1500" dirty="0"/>
              <a:t>61. Be efficient while on patrol: observe employee work habits and conduct, to prevent employee misbehavior and mitigate workplace injuries; look for workplace hazards to prevent accidents, e.g., wet floors. </a:t>
            </a:r>
          </a:p>
          <a:p>
            <a:pPr marL="0" indent="0">
              <a:buNone/>
            </a:pPr>
            <a:r>
              <a:rPr lang="en-US" sz="1500" dirty="0"/>
              <a:t>62. Communicate clearly and comprehensively. </a:t>
            </a:r>
          </a:p>
          <a:p>
            <a:pPr marL="0" indent="0">
              <a:buNone/>
            </a:pPr>
            <a:r>
              <a:rPr lang="en-US" sz="1500" dirty="0"/>
              <a:t>63. Have a positive attitude. </a:t>
            </a:r>
          </a:p>
          <a:p>
            <a:pPr marL="0" indent="0">
              <a:buNone/>
            </a:pPr>
            <a:r>
              <a:rPr lang="en-US" sz="1500" dirty="0"/>
              <a:t>64. Take the initiative to perform your job duties without “around the clock” supervision. </a:t>
            </a:r>
          </a:p>
          <a:p>
            <a:pPr marL="0" indent="0">
              <a:buNone/>
            </a:pPr>
            <a:r>
              <a:rPr lang="en-US" sz="1500" dirty="0"/>
              <a:t>65. Have an aptitude for self-motivation and motivate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A7953-11BA-3FD2-2AC4-5A641ACA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7A2A-9FD6-4EE3-1F12-569ABEE9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90" y="9832"/>
            <a:ext cx="9156290" cy="6848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/>
              <a:t>66. Accept responsibility when you make mistakes. </a:t>
            </a:r>
          </a:p>
          <a:p>
            <a:pPr marL="0" indent="0">
              <a:buNone/>
            </a:pPr>
            <a:r>
              <a:rPr lang="en-US" sz="1500" dirty="0"/>
              <a:t>67. Be willing to learn new things. </a:t>
            </a:r>
          </a:p>
          <a:p>
            <a:pPr marL="0" indent="0">
              <a:buNone/>
            </a:pPr>
            <a:r>
              <a:rPr lang="en-US" sz="1500" dirty="0"/>
              <a:t>68. Know the difference between decisiveness and recklessness. </a:t>
            </a:r>
          </a:p>
          <a:p>
            <a:pPr marL="0" indent="0">
              <a:buNone/>
            </a:pPr>
            <a:r>
              <a:rPr lang="en-US" sz="1500" dirty="0"/>
              <a:t>69. Have the ability to work well under pressure. </a:t>
            </a:r>
          </a:p>
          <a:p>
            <a:pPr marL="0" indent="0">
              <a:buNone/>
            </a:pPr>
            <a:r>
              <a:rPr lang="en-US" sz="1500" dirty="0"/>
              <a:t>70. Be open-minded to new tasks or job responsibilities</a:t>
            </a:r>
          </a:p>
          <a:p>
            <a:pPr marL="0" indent="0">
              <a:buNone/>
            </a:pPr>
            <a:r>
              <a:rPr lang="en-US" sz="1500" dirty="0"/>
              <a:t>71. Have the ability to establish rapport with those you come into contact with. </a:t>
            </a:r>
          </a:p>
          <a:p>
            <a:pPr marL="0" indent="0">
              <a:buNone/>
            </a:pPr>
            <a:r>
              <a:rPr lang="en-US" sz="1500" dirty="0"/>
              <a:t>72. When you are introduced to someone, stand up, make eye contact and shake their hand. </a:t>
            </a:r>
          </a:p>
          <a:p>
            <a:pPr marL="0" indent="0">
              <a:buNone/>
            </a:pPr>
            <a:r>
              <a:rPr lang="en-US" sz="1500" dirty="0"/>
              <a:t>73. Learn to be a good listener. </a:t>
            </a:r>
          </a:p>
          <a:p>
            <a:pPr marL="0" indent="0">
              <a:buNone/>
            </a:pPr>
            <a:r>
              <a:rPr lang="en-US" sz="1500" dirty="0"/>
              <a:t>74. Report accidents and injuries as soon as possible. </a:t>
            </a:r>
          </a:p>
          <a:p>
            <a:pPr marL="0" indent="0">
              <a:buNone/>
            </a:pPr>
            <a:r>
              <a:rPr lang="en-US" sz="1500" dirty="0"/>
              <a:t>75. Practice good housekeeping, disposing of trash properly and keeping your post area clean. </a:t>
            </a:r>
          </a:p>
          <a:p>
            <a:pPr marL="0" indent="0">
              <a:buNone/>
            </a:pPr>
            <a:r>
              <a:rPr lang="en-US" sz="1500" dirty="0"/>
              <a:t>76. Learn to assess different environments and identify hazards. </a:t>
            </a:r>
          </a:p>
          <a:p>
            <a:pPr marL="0" indent="0">
              <a:buNone/>
            </a:pPr>
            <a:r>
              <a:rPr lang="en-US" sz="1500" dirty="0"/>
              <a:t>77. Practice situational awareness. </a:t>
            </a:r>
          </a:p>
          <a:p>
            <a:pPr marL="0" indent="0">
              <a:buNone/>
            </a:pPr>
            <a:r>
              <a:rPr lang="en-US" sz="1500" dirty="0"/>
              <a:t>78. Don’t stand at a stationary post with your hands in your pants or jacket pockets. </a:t>
            </a:r>
          </a:p>
          <a:p>
            <a:pPr marL="0" indent="0">
              <a:buNone/>
            </a:pPr>
            <a:r>
              <a:rPr lang="en-US" sz="1500" dirty="0"/>
              <a:t>79. Don’t chew gum while on duty. Learn healthy ways to deal with stress. </a:t>
            </a:r>
          </a:p>
          <a:p>
            <a:pPr marL="0" indent="0">
              <a:buNone/>
            </a:pPr>
            <a:r>
              <a:rPr lang="en-US" sz="1500" dirty="0"/>
              <a:t>80. Don’t wear too much cologne or have a bad body odor. No one should smell you before they see you</a:t>
            </a:r>
          </a:p>
          <a:p>
            <a:pPr marL="0" indent="0">
              <a:buNone/>
            </a:pPr>
            <a:r>
              <a:rPr lang="en-US" sz="1500" dirty="0"/>
              <a:t>81. Report hazards (such as nonoperational lighting or broken locks) as soon as possible. </a:t>
            </a:r>
          </a:p>
          <a:p>
            <a:pPr marL="0" indent="0">
              <a:buNone/>
            </a:pPr>
            <a:r>
              <a:rPr lang="en-US" sz="1500" dirty="0"/>
              <a:t>82. If you work or patrol in a hazardous environment, use the appropriate PPE (personal protective equipment, such as hearing and eye protection, etc.) for the job. </a:t>
            </a:r>
          </a:p>
          <a:p>
            <a:pPr marL="0" indent="0">
              <a:buNone/>
            </a:pPr>
            <a:r>
              <a:rPr lang="en-US" sz="1500" dirty="0"/>
              <a:t>83. Be helpful when assisting individuals with disabilities. </a:t>
            </a:r>
          </a:p>
          <a:p>
            <a:pPr marL="0" indent="0">
              <a:buNone/>
            </a:pPr>
            <a:r>
              <a:rPr lang="en-US" sz="1500" dirty="0"/>
              <a:t>84. Work well with first responders when there is an incident. </a:t>
            </a:r>
          </a:p>
          <a:p>
            <a:pPr marL="0" indent="0">
              <a:buNone/>
            </a:pPr>
            <a:r>
              <a:rPr lang="en-US" sz="1500" dirty="0"/>
              <a:t>85. Pay attention during training classes and have the willingness to learn new skills.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A7953-11BA-3FD2-2AC4-5A641ACA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7A2A-9FD6-4EE3-1F12-569ABEE9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3999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50" dirty="0"/>
              <a:t>86. Lift heavy items safely by using your legs and not your back. </a:t>
            </a:r>
          </a:p>
          <a:p>
            <a:pPr marL="0" indent="0">
              <a:buNone/>
            </a:pPr>
            <a:r>
              <a:rPr lang="en-US" sz="1450" dirty="0"/>
              <a:t>87. Be careful when patrolling on wet or slick surfaces. </a:t>
            </a:r>
          </a:p>
          <a:p>
            <a:pPr marL="0" indent="0">
              <a:buNone/>
            </a:pPr>
            <a:r>
              <a:rPr lang="en-US" sz="1450" dirty="0"/>
              <a:t>88. Be fair, objective, and honest. </a:t>
            </a:r>
          </a:p>
          <a:p>
            <a:pPr marL="0" indent="0">
              <a:buNone/>
            </a:pPr>
            <a:r>
              <a:rPr lang="en-US" sz="1450" dirty="0"/>
              <a:t>89. Utilize your authority or power carefully— Personal vs Positional. </a:t>
            </a:r>
          </a:p>
          <a:p>
            <a:pPr marL="0" indent="0">
              <a:buNone/>
            </a:pPr>
            <a:r>
              <a:rPr lang="en-US" sz="1450" dirty="0"/>
              <a:t>90. Be aware of your nonverbal or paraverbal communication. </a:t>
            </a:r>
          </a:p>
          <a:p>
            <a:pPr marL="0" indent="0">
              <a:buNone/>
            </a:pPr>
            <a:r>
              <a:rPr lang="en-US" sz="1450" dirty="0"/>
              <a:t>91. Be able to adapt to change. </a:t>
            </a:r>
          </a:p>
          <a:p>
            <a:pPr marL="0" indent="0">
              <a:buNone/>
            </a:pPr>
            <a:r>
              <a:rPr lang="en-US" sz="1450" dirty="0"/>
              <a:t>92. Don’t disclose confidential or proprietary information. </a:t>
            </a:r>
          </a:p>
          <a:p>
            <a:pPr marL="0" indent="0">
              <a:buNone/>
            </a:pPr>
            <a:r>
              <a:rPr lang="en-US" sz="1450" dirty="0"/>
              <a:t>93. Don’t post anything about clients or details about security procedures on social media. </a:t>
            </a:r>
          </a:p>
          <a:p>
            <a:pPr marL="0" indent="0">
              <a:buNone/>
            </a:pPr>
            <a:r>
              <a:rPr lang="en-US" sz="1450" dirty="0"/>
              <a:t>94. Don’t steal or pilfer from the client or your employer. </a:t>
            </a:r>
          </a:p>
          <a:p>
            <a:pPr marL="0" indent="0">
              <a:buNone/>
            </a:pPr>
            <a:r>
              <a:rPr lang="en-US" sz="1450" dirty="0"/>
              <a:t>95. Be systematically unsystematic in your patrol, in your daily routines and in your response. </a:t>
            </a:r>
          </a:p>
          <a:p>
            <a:pPr marL="0" indent="0">
              <a:buNone/>
            </a:pPr>
            <a:r>
              <a:rPr lang="en-US" sz="1450" dirty="0"/>
              <a:t>96. Study your work environment to understand what “ordinary” is, so you can immediately identify anything “out of the ordinary.” </a:t>
            </a:r>
          </a:p>
          <a:p>
            <a:pPr marL="0" indent="0">
              <a:buNone/>
            </a:pPr>
            <a:r>
              <a:rPr lang="en-US" sz="1450" dirty="0"/>
              <a:t>97. If you observe anything “out of the ordinary” don’t dismiss it. Inquire about it. Do not move on until you are certain there isn’t a security concern, e.g., unknown person walking around. Don’t assume he is with someone; ask and verify. </a:t>
            </a:r>
          </a:p>
          <a:p>
            <a:pPr marL="0" indent="0">
              <a:buNone/>
            </a:pPr>
            <a:r>
              <a:rPr lang="en-US" sz="1450" dirty="0"/>
              <a:t>98. During patrol pay attention to where the automated external defibrillator (AED) and first aid kits are located. </a:t>
            </a:r>
          </a:p>
          <a:p>
            <a:pPr marL="0" indent="0">
              <a:buNone/>
            </a:pPr>
            <a:r>
              <a:rPr lang="en-US" sz="1450" dirty="0"/>
              <a:t>99. When the opportunity avails itself, run “What if” scenarios through your mind to help prepare for a quick response, e.g., What if there is a fire in the lounge: where is the fire extinguisher? What if someone fell and needed oxygen: where is the oxygen? </a:t>
            </a:r>
          </a:p>
          <a:p>
            <a:pPr marL="0" indent="0">
              <a:buNone/>
            </a:pPr>
            <a:r>
              <a:rPr lang="en-US" sz="1450" dirty="0"/>
              <a:t>100. Understand body language to identify when an employee is nervous, angered, or acting bizarrely. Don’t ignore a person’s personality changes, even if slight. Report your concerns to your supervisor, i.e., remember the “ordinary” vs out of the ordinary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A7953-11BA-3FD2-2AC4-5A641ACA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57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</TotalTime>
  <Words>1563</Words>
  <Application>Microsoft Office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100 Things PO Need to Know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81</cp:revision>
  <dcterms:created xsi:type="dcterms:W3CDTF">2015-01-28T20:48:59Z</dcterms:created>
  <dcterms:modified xsi:type="dcterms:W3CDTF">2023-03-11T18:13:34Z</dcterms:modified>
</cp:coreProperties>
</file>