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0"/>
  </p:notesMasterIdLst>
  <p:sldIdLst>
    <p:sldId id="307" r:id="rId2"/>
    <p:sldId id="319" r:id="rId3"/>
    <p:sldId id="321" r:id="rId4"/>
    <p:sldId id="324" r:id="rId5"/>
    <p:sldId id="325" r:id="rId6"/>
    <p:sldId id="326" r:id="rId7"/>
    <p:sldId id="327" r:id="rId8"/>
    <p:sldId id="32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0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92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846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139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69611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6972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48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7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E8F85873-8990-F098-ADA9-11A5030447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07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>
            <a:extLst>
              <a:ext uri="{FF2B5EF4-FFF2-40B4-BE49-F238E27FC236}">
                <a16:creationId xmlns:a16="http://schemas.microsoft.com/office/drawing/2014/main" id="{0EF6DEB8-7187-3535-2FB8-19918D03C9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4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8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D180B40D-684B-0D1E-A330-1036C10633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07DB1A-9CB0-0973-EE4E-0D54D0E8DAB6}"/>
              </a:ext>
            </a:extLst>
          </p:cNvPr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0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5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5490" y="5085735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Chapter 6 – IFPO - CPO</a:t>
            </a:r>
          </a:p>
          <a:p>
            <a:r>
              <a:rPr lang="en-US" sz="3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Occupational Health, Industrial Hazards, Vulnerability Assessment and Self-Assessment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6AD0-6D8D-4FE1-ACBD-4753C91F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Potential Hazards and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63EA-238C-466D-9C15-F59C1F8B7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" y="630903"/>
            <a:ext cx="897083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of the main occupational risks to protection officers are as follow:</a:t>
            </a:r>
          </a:p>
          <a:p>
            <a:r>
              <a:rPr lang="en-US" dirty="0"/>
              <a:t>Psychological stress and burnout.</a:t>
            </a:r>
          </a:p>
          <a:p>
            <a:r>
              <a:rPr lang="en-US" dirty="0"/>
              <a:t>Serious bodily injury through acts of crime or violence.</a:t>
            </a:r>
          </a:p>
          <a:p>
            <a:r>
              <a:rPr lang="en-US" dirty="0"/>
              <a:t>Exposure to the hazards of extreme weather or solar radiation.</a:t>
            </a:r>
          </a:p>
          <a:p>
            <a:r>
              <a:rPr lang="en-US" dirty="0"/>
              <a:t>Exposure to all hazards found on the worksite.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1CDE5-298D-4230-916B-CA3FEFC9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6F109F-5DA6-9786-F8AE-2F6610EAE418}"/>
              </a:ext>
            </a:extLst>
          </p:cNvPr>
          <p:cNvSpPr txBox="1">
            <a:spLocks/>
          </p:cNvSpPr>
          <p:nvPr/>
        </p:nvSpPr>
        <p:spPr>
          <a:xfrm>
            <a:off x="96963" y="2571289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Vulnerability Assessment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3FEA4F-09C1-95F3-D817-FDD572769452}"/>
              </a:ext>
            </a:extLst>
          </p:cNvPr>
          <p:cNvSpPr txBox="1">
            <a:spLocks/>
          </p:cNvSpPr>
          <p:nvPr/>
        </p:nvSpPr>
        <p:spPr>
          <a:xfrm>
            <a:off x="104334" y="3261186"/>
            <a:ext cx="903966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i="1" dirty="0"/>
              <a:t>vulnerability assessment </a:t>
            </a:r>
            <a:r>
              <a:rPr lang="en-US" dirty="0"/>
              <a:t>is a thorough, comprehensive and ongoing evaluation of conditions that may create a weakness in the security or safety of the facility.</a:t>
            </a:r>
          </a:p>
          <a:p>
            <a:r>
              <a:rPr lang="en-US" dirty="0"/>
              <a:t>Whenever a security professional is conducting patrols or performing other duties of the post, he/she is capable of observing and assessing the workplace environment.</a:t>
            </a:r>
          </a:p>
          <a:p>
            <a:pPr marL="0" indent="0">
              <a:buFont typeface="Wingdings 3" charset="2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6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43FB-683C-4151-9631-C411E3A5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Whole Hazards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AFF2-65D5-4D18-8C0B-B3A8AAA2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" y="697271"/>
            <a:ext cx="8970838" cy="3880773"/>
          </a:xfrm>
        </p:spPr>
        <p:txBody>
          <a:bodyPr/>
          <a:lstStyle/>
          <a:p>
            <a:r>
              <a:rPr lang="en-US" i="1" dirty="0"/>
              <a:t>Whole hazards</a:t>
            </a:r>
            <a:r>
              <a:rPr lang="en-US" dirty="0"/>
              <a:t> means that the security professional is not focused solely on crime or mechanical hazards.  ALL THINGS should be considered if there is a realistic potential that the condition could result in a loss.</a:t>
            </a:r>
          </a:p>
          <a:p>
            <a:r>
              <a:rPr lang="en-US" dirty="0"/>
              <a:t>When conducting a vulnerability assessment, the </a:t>
            </a:r>
            <a:r>
              <a:rPr lang="en-US" i="1" dirty="0"/>
              <a:t>Whole Hazards</a:t>
            </a:r>
            <a:r>
              <a:rPr lang="en-US" dirty="0"/>
              <a:t> approach must be taken.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5DF01-41FD-43A5-A010-EB364DA4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47368-19DF-219D-7848-D31FC7C5B916}"/>
              </a:ext>
            </a:extLst>
          </p:cNvPr>
          <p:cNvSpPr txBox="1">
            <a:spLocks/>
          </p:cNvSpPr>
          <p:nvPr/>
        </p:nvSpPr>
        <p:spPr>
          <a:xfrm>
            <a:off x="46703" y="2289022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Vulnerability Assessment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D87C0B-C8F2-3EEF-DB40-B0D5BF7FD4C0}"/>
              </a:ext>
            </a:extLst>
          </p:cNvPr>
          <p:cNvSpPr txBox="1">
            <a:spLocks/>
          </p:cNvSpPr>
          <p:nvPr/>
        </p:nvSpPr>
        <p:spPr>
          <a:xfrm>
            <a:off x="96962" y="2883054"/>
            <a:ext cx="904703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life should always be given the most important consideration.</a:t>
            </a:r>
          </a:p>
          <a:p>
            <a:r>
              <a:rPr lang="en-US" dirty="0"/>
              <a:t>Secondary to human life, a security professional should pay attention to conditions that could impact the operation of the facility.</a:t>
            </a:r>
          </a:p>
          <a:p>
            <a:r>
              <a:rPr lang="en-US" dirty="0"/>
              <a:t>The </a:t>
            </a:r>
            <a:r>
              <a:rPr lang="en-US" i="1" dirty="0"/>
              <a:t>Whole Hazards</a:t>
            </a:r>
            <a:r>
              <a:rPr lang="en-US" dirty="0"/>
              <a:t> approach seeks to identify the negative things that can occur to the key assets as well as the likelihood that those events will occur.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E72903-2B35-2AB4-16C2-A5CDD9D2C142}"/>
              </a:ext>
            </a:extLst>
          </p:cNvPr>
          <p:cNvSpPr txBox="1">
            <a:spLocks/>
          </p:cNvSpPr>
          <p:nvPr/>
        </p:nvSpPr>
        <p:spPr>
          <a:xfrm>
            <a:off x="76200" y="4474805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Self-Assessment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7CAB92-A985-2956-0BA2-5E61F437B668}"/>
              </a:ext>
            </a:extLst>
          </p:cNvPr>
          <p:cNvSpPr txBox="1">
            <a:spLocks/>
          </p:cNvSpPr>
          <p:nvPr/>
        </p:nvSpPr>
        <p:spPr>
          <a:xfrm>
            <a:off x="126458" y="5068837"/>
            <a:ext cx="901754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/>
              <a:t>When viewing the facility from a crime prevention angle, security professional should ask themselves; “What are some of the things a thief might want to steal from this facility? What are places I could hide if I were a burglar? If I wanted to sabotage this operation, what target would I choose?”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4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C04F-56C9-4277-8744-9F5EC605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Self-Assessment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6223-3A85-43DF-93BB-DA706C98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" y="640735"/>
            <a:ext cx="891184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viewing the facility from the broader </a:t>
            </a:r>
            <a:r>
              <a:rPr lang="en-US" i="1" dirty="0"/>
              <a:t>Whole Hazards</a:t>
            </a:r>
            <a:r>
              <a:rPr lang="en-US" dirty="0"/>
              <a:t> vantage point, the questions a security professional should ask are elemental:</a:t>
            </a:r>
          </a:p>
          <a:p>
            <a:r>
              <a:rPr lang="en-US" dirty="0"/>
              <a:t>Where are the fire alarms and emergency exists? </a:t>
            </a:r>
          </a:p>
          <a:p>
            <a:r>
              <a:rPr lang="en-US" dirty="0"/>
              <a:t>Is there emergency lighting if the power goes off? </a:t>
            </a:r>
          </a:p>
          <a:p>
            <a:r>
              <a:rPr lang="en-US" dirty="0"/>
              <a:t>Do I know how to shut off the water supply if a pipe bursts? </a:t>
            </a:r>
          </a:p>
          <a:p>
            <a:r>
              <a:rPr lang="en-US" dirty="0"/>
              <a:t>Can I get locked inside any rooms? </a:t>
            </a:r>
          </a:p>
          <a:p>
            <a:r>
              <a:rPr lang="en-US" dirty="0"/>
              <a:t>Who do I call if a machine malfunctions? </a:t>
            </a:r>
          </a:p>
          <a:p>
            <a:r>
              <a:rPr lang="en-US" dirty="0"/>
              <a:t>What labs should I avoid because of the chemicals? </a:t>
            </a:r>
          </a:p>
          <a:p>
            <a:r>
              <a:rPr lang="en-US" dirty="0"/>
              <a:t>Where is it dangerous for me to walk?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9680E-6CFC-4FDC-9F1F-848C57AE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0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BB70-3F5F-4D6A-96B4-BCD4FAA1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Self-Assessment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20F0-4810-47EE-B049-73D5773E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0400"/>
            <a:ext cx="8991600" cy="388077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dirty="0"/>
              <a:t>An important aspect of the self-assessment must be for the security professional to recognize what hazards exist by virtue of the officer’s presence in the facility:</a:t>
            </a:r>
          </a:p>
          <a:p>
            <a:r>
              <a:rPr lang="en-US" sz="5500" dirty="0"/>
              <a:t>Rooftop patrols. </a:t>
            </a:r>
          </a:p>
          <a:p>
            <a:r>
              <a:rPr lang="en-US" sz="5500" dirty="0"/>
              <a:t>Climbing scaffolding. </a:t>
            </a:r>
          </a:p>
          <a:p>
            <a:r>
              <a:rPr lang="en-US" sz="5500" dirty="0"/>
              <a:t>Improper monitoring by command center. </a:t>
            </a:r>
          </a:p>
          <a:p>
            <a:r>
              <a:rPr lang="en-US" sz="5500" dirty="0"/>
              <a:t>Lack of training regarding weak spots on walkways or paths. </a:t>
            </a:r>
          </a:p>
          <a:p>
            <a:r>
              <a:rPr lang="en-US" sz="5500" dirty="0"/>
              <a:t>Traversing through active production areas or maintenance activity. </a:t>
            </a:r>
          </a:p>
          <a:p>
            <a:r>
              <a:rPr lang="en-US" sz="5500" dirty="0"/>
              <a:t>Vulnerabilities from torches, demolition, or vehicles. </a:t>
            </a:r>
          </a:p>
          <a:p>
            <a:r>
              <a:rPr lang="en-US" sz="5500" dirty="0"/>
              <a:t>Overhead hazards such as ventilating gases or falling pipes. </a:t>
            </a:r>
          </a:p>
          <a:p>
            <a:r>
              <a:rPr lang="en-US" sz="5500" dirty="0"/>
              <a:t>Unnecessary patrols through areas not requiring presence.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CA613-175E-4D87-BB66-EE594637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8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DC33-0D68-447A-A76C-E93A1210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Self-Assessment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455D-0FC9-4BB9-9FC3-8AB87A9F5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0065"/>
            <a:ext cx="89154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generic suggestions for minimizing hazards and threats:</a:t>
            </a:r>
          </a:p>
          <a:p>
            <a:r>
              <a:rPr lang="en-US" dirty="0"/>
              <a:t>Use caution when approaching partially open doors.</a:t>
            </a:r>
          </a:p>
          <a:p>
            <a:r>
              <a:rPr lang="en-US" dirty="0"/>
              <a:t>Turn off coffee pots/appliances when not in use.</a:t>
            </a:r>
          </a:p>
          <a:p>
            <a:r>
              <a:rPr lang="en-US" dirty="0"/>
              <a:t>Always use a handrail when ascending or descending stairs.</a:t>
            </a:r>
          </a:p>
          <a:p>
            <a:r>
              <a:rPr lang="en-US" dirty="0"/>
              <a:t>Be careful of stairs, catwalks and scaffolding.</a:t>
            </a:r>
          </a:p>
          <a:p>
            <a:r>
              <a:rPr lang="en-US" dirty="0"/>
              <a:t>Avoid confined spaces.</a:t>
            </a:r>
          </a:p>
          <a:p>
            <a:r>
              <a:rPr lang="en-US" dirty="0"/>
              <a:t>Be familiar with hazardous materials areas.</a:t>
            </a:r>
          </a:p>
          <a:p>
            <a:r>
              <a:rPr lang="en-US" dirty="0"/>
              <a:t>If it can be avoided, never walk through any liquid.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E5BA0-B13B-421C-AB9A-485EE2A3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8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550E-CBFC-4990-BA54-6D8B56DB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Self-Protection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23F8-D938-484C-AF49-B88A63FF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" y="609600"/>
            <a:ext cx="889463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Fitness for duty</a:t>
            </a:r>
          </a:p>
          <a:p>
            <a:pPr lvl="1"/>
            <a:r>
              <a:rPr lang="en-US" sz="1800" dirty="0"/>
              <a:t>Personal physical and mental ability</a:t>
            </a:r>
          </a:p>
          <a:p>
            <a:pPr lvl="1"/>
            <a:r>
              <a:rPr lang="en-US" sz="1800" dirty="0"/>
              <a:t>Requires stamina </a:t>
            </a:r>
          </a:p>
          <a:p>
            <a:pPr lvl="1"/>
            <a:r>
              <a:rPr lang="en-US" sz="1800" dirty="0"/>
              <a:t>Walking beats can burn calories </a:t>
            </a:r>
          </a:p>
          <a:p>
            <a:pPr lvl="1"/>
            <a:r>
              <a:rPr lang="en-US" sz="1800" dirty="0"/>
              <a:t>Eat wisely </a:t>
            </a:r>
          </a:p>
          <a:p>
            <a:pPr lvl="2"/>
            <a:r>
              <a:rPr lang="en-US" sz="1800" dirty="0"/>
              <a:t>Fruits</a:t>
            </a:r>
          </a:p>
          <a:p>
            <a:pPr lvl="2"/>
            <a:r>
              <a:rPr lang="en-US" sz="1800" dirty="0"/>
              <a:t>Water</a:t>
            </a:r>
          </a:p>
          <a:p>
            <a:pPr lvl="2"/>
            <a:r>
              <a:rPr lang="en-US" sz="1800" dirty="0"/>
              <a:t>Electrolyte drinks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AEA7D-F3AD-48BD-A295-868EB767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00D2CC-79E5-A906-4A2A-0CFB7113FDF2}"/>
              </a:ext>
            </a:extLst>
          </p:cNvPr>
          <p:cNvSpPr txBox="1">
            <a:spLocks/>
          </p:cNvSpPr>
          <p:nvPr/>
        </p:nvSpPr>
        <p:spPr>
          <a:xfrm>
            <a:off x="228600" y="3810000"/>
            <a:ext cx="8763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Patrol duties may involve substantial walking throughout the duration of a shift.  Footwear is vital to protection</a:t>
            </a:r>
          </a:p>
          <a:p>
            <a:r>
              <a:rPr lang="en-US" dirty="0"/>
              <a:t>Steel toe boots </a:t>
            </a:r>
          </a:p>
          <a:p>
            <a:r>
              <a:rPr lang="en-US" dirty="0"/>
              <a:t>Protect against falling objects </a:t>
            </a:r>
          </a:p>
          <a:p>
            <a:r>
              <a:rPr lang="en-US" dirty="0"/>
              <a:t>Avoid Tennis Shoes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3683-96FF-4CC9-B9AC-1D2E49DB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Occupational Accident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5CB0-3DB1-4495-A0B0-44EB7EAF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33361"/>
            <a:ext cx="8763000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occupational accident is described as an unexpected event where physical contact is made between a worker and some object or exposure to a substance that results in the interruption of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DC1B0-E78E-4A16-A8BC-0D2190A6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6F30C3-585B-D19F-0F87-9A928405E84F}"/>
              </a:ext>
            </a:extLst>
          </p:cNvPr>
          <p:cNvSpPr txBox="1">
            <a:spLocks/>
          </p:cNvSpPr>
          <p:nvPr/>
        </p:nvSpPr>
        <p:spPr>
          <a:xfrm>
            <a:off x="-76200" y="1574800"/>
            <a:ext cx="83820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Key Factors in Occupational Accidents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D25092-E239-8468-C823-A3A3D6496CEA}"/>
              </a:ext>
            </a:extLst>
          </p:cNvPr>
          <p:cNvSpPr txBox="1">
            <a:spLocks/>
          </p:cNvSpPr>
          <p:nvPr/>
        </p:nvSpPr>
        <p:spPr>
          <a:xfrm>
            <a:off x="240890" y="2520027"/>
            <a:ext cx="8763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Personal Factors</a:t>
            </a:r>
            <a:r>
              <a:rPr lang="en-US" dirty="0"/>
              <a:t>:</a:t>
            </a:r>
          </a:p>
          <a:p>
            <a:r>
              <a:rPr lang="en-US" dirty="0"/>
              <a:t>Inadequate capability</a:t>
            </a:r>
          </a:p>
          <a:p>
            <a:r>
              <a:rPr lang="en-US" dirty="0"/>
              <a:t>Lack of knowledge/skill</a:t>
            </a:r>
          </a:p>
          <a:p>
            <a:r>
              <a:rPr lang="en-US" dirty="0"/>
              <a:t>Improper motivation</a:t>
            </a:r>
          </a:p>
          <a:p>
            <a:r>
              <a:rPr lang="en-US" dirty="0"/>
              <a:t>Stress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677573-BF82-A98C-ACC4-A8829218D22D}"/>
              </a:ext>
            </a:extLst>
          </p:cNvPr>
          <p:cNvSpPr txBox="1">
            <a:spLocks/>
          </p:cNvSpPr>
          <p:nvPr/>
        </p:nvSpPr>
        <p:spPr>
          <a:xfrm>
            <a:off x="4495800" y="2215227"/>
            <a:ext cx="5029200" cy="281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Job Factors :</a:t>
            </a:r>
          </a:p>
          <a:p>
            <a:r>
              <a:rPr lang="en-US" dirty="0"/>
              <a:t>Inadequate leadership or supervision</a:t>
            </a:r>
          </a:p>
          <a:p>
            <a:r>
              <a:rPr lang="en-US" dirty="0"/>
              <a:t>Inadequate engineering</a:t>
            </a:r>
          </a:p>
          <a:p>
            <a:r>
              <a:rPr lang="en-US" dirty="0"/>
              <a:t>Inadequate purchasing</a:t>
            </a:r>
          </a:p>
          <a:p>
            <a:r>
              <a:rPr lang="en-US" dirty="0"/>
              <a:t>Inadequate maintenance</a:t>
            </a:r>
          </a:p>
          <a:p>
            <a:r>
              <a:rPr lang="en-US" dirty="0"/>
              <a:t>Inadequate work standards/procedures</a:t>
            </a:r>
          </a:p>
          <a:p>
            <a:r>
              <a:rPr lang="en-US" dirty="0"/>
              <a:t>Inadequate hazard controls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76DC6C-A7B2-E1FA-1CD6-2991F8D4D7A3}"/>
              </a:ext>
            </a:extLst>
          </p:cNvPr>
          <p:cNvSpPr txBox="1">
            <a:spLocks/>
          </p:cNvSpPr>
          <p:nvPr/>
        </p:nvSpPr>
        <p:spPr>
          <a:xfrm>
            <a:off x="19665" y="4917613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Lack of Management Control Factors</a:t>
            </a:r>
          </a:p>
          <a:p>
            <a:r>
              <a:rPr lang="en-US" dirty="0"/>
              <a:t>Inadequate program</a:t>
            </a:r>
          </a:p>
          <a:p>
            <a:r>
              <a:rPr lang="en-US" dirty="0"/>
              <a:t>Inadequate program standards</a:t>
            </a:r>
          </a:p>
          <a:p>
            <a:r>
              <a:rPr lang="en-US" dirty="0"/>
              <a:t>Inadequate compliance with standards</a:t>
            </a:r>
          </a:p>
          <a:p>
            <a:r>
              <a:rPr lang="en-US" dirty="0"/>
              <a:t>Inadequate hazard controls</a:t>
            </a:r>
          </a:p>
        </p:txBody>
      </p:sp>
    </p:spTree>
    <p:extLst>
      <p:ext uri="{BB962C8B-B14F-4D97-AF65-F5344CB8AC3E}">
        <p14:creationId xmlns:p14="http://schemas.microsoft.com/office/powerpoint/2010/main" val="460359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935</TotalTime>
  <Words>702</Words>
  <Application>Microsoft Office PowerPoint</Application>
  <PresentationFormat>On-screen Show 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PowerPoint Presentation</vt:lpstr>
      <vt:lpstr>Potential Hazards and Risks</vt:lpstr>
      <vt:lpstr>Whole Hazards Approach</vt:lpstr>
      <vt:lpstr>Self-Assessment</vt:lpstr>
      <vt:lpstr>Self-Assessment</vt:lpstr>
      <vt:lpstr>Self-Assessment</vt:lpstr>
      <vt:lpstr>Self-Protection</vt:lpstr>
      <vt:lpstr>Occupational Accident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Academy3s@outlook.com</cp:lastModifiedBy>
  <cp:revision>94</cp:revision>
  <dcterms:created xsi:type="dcterms:W3CDTF">2015-01-28T20:48:59Z</dcterms:created>
  <dcterms:modified xsi:type="dcterms:W3CDTF">2023-03-11T17:45:31Z</dcterms:modified>
</cp:coreProperties>
</file>