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07" r:id="rId2"/>
    <p:sldId id="318" r:id="rId3"/>
    <p:sldId id="319" r:id="rId4"/>
    <p:sldId id="321" r:id="rId5"/>
    <p:sldId id="322" r:id="rId6"/>
    <p:sldId id="323" r:id="rId7"/>
    <p:sldId id="325" r:id="rId8"/>
    <p:sldId id="338" r:id="rId9"/>
    <p:sldId id="32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15560-1F13-412E-A872-079353080BBF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3AFC5-57AC-42FF-BD64-E136CA88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EB1F-190A-4C1F-9034-8E3B0287E54D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0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9646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914444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6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520476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8849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9E8E-6378-414C-B41E-43443D3F998A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08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1904-286D-4C1F-B145-9EFF62CFC425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3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CD77-307E-4BAA-8582-6EFF21C42F93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sum2027565\Desktop\Sumy\Course Templates\Customer Service\template.png">
            <a:extLst>
              <a:ext uri="{FF2B5EF4-FFF2-40B4-BE49-F238E27FC236}">
                <a16:creationId xmlns:a16="http://schemas.microsoft.com/office/drawing/2014/main" id="{A53ACFEF-6FCE-2B05-5385-3D26687075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32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EA2-8403-40AE-BEE7-2998F1003E5A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sum2027565\Desktop\Sumy\Course Templates\Customer Service\cover page.png">
            <a:extLst>
              <a:ext uri="{FF2B5EF4-FFF2-40B4-BE49-F238E27FC236}">
                <a16:creationId xmlns:a16="http://schemas.microsoft.com/office/drawing/2014/main" id="{8D9F947C-0575-6ABC-B98E-49B7C4421F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4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28D2-A45E-4C14-BE54-6659343038A7}" type="datetime1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7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9BCD-448E-4628-8F7A-C46C82622512}" type="datetime1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4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CD04-C564-4415-AA89-C62C659B9D03}" type="datetime1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C:\Users\sum2027565\Desktop\Sumy\Course Templates\Customer Service\template.png">
            <a:extLst>
              <a:ext uri="{FF2B5EF4-FFF2-40B4-BE49-F238E27FC236}">
                <a16:creationId xmlns:a16="http://schemas.microsoft.com/office/drawing/2014/main" id="{2E7B7BC6-7912-0CB9-311F-D212A95929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FE225A-765A-46C5-5C54-446E662F4FA2}"/>
              </a:ext>
            </a:extLst>
          </p:cNvPr>
          <p:cNvSpPr txBox="1"/>
          <p:nvPr userDrawn="1"/>
        </p:nvSpPr>
        <p:spPr>
          <a:xfrm>
            <a:off x="180048" y="3048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995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AF1D-E47E-4F8E-9F75-C71085D8525F}" type="datetime1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D8F4-3357-42BD-82CB-0743D70581B2}" type="datetime1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1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066E-0D5B-451A-803F-8F043E295A7B}" type="datetime1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6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DA97-1369-4E8B-B306-3616EC5398E0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910" y="5673213"/>
            <a:ext cx="6400800" cy="1718187"/>
          </a:xfrm>
        </p:spPr>
        <p:txBody>
          <a:bodyPr>
            <a:normAutofit fontScale="77500" lnSpcReduction="20000"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Chapter 7-IFPO-CPO</a:t>
            </a:r>
          </a:p>
          <a:p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Legal Aspects of Security</a:t>
            </a:r>
          </a:p>
          <a:p>
            <a:r>
              <a:rPr lang="en-US" sz="2800" dirty="0"/>
              <a:t>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E334-AC53-41FD-8C39-26824818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9E12E-A677-47F3-98A6-FA7DB6558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42" y="660401"/>
            <a:ext cx="8870057" cy="1092200"/>
          </a:xfrm>
        </p:spPr>
        <p:txBody>
          <a:bodyPr>
            <a:normAutofit/>
          </a:bodyPr>
          <a:lstStyle/>
          <a:p>
            <a:r>
              <a:rPr lang="en-US" dirty="0"/>
              <a:t>Responsibility to protect the clients, property and people is the main function of the security professionals. Security professionals have a responsibility and duty yet , can raise the </a:t>
            </a:r>
            <a:r>
              <a:rPr lang="en-US" dirty="0" err="1"/>
              <a:t>the</a:t>
            </a:r>
            <a:r>
              <a:rPr lang="en-US" dirty="0"/>
              <a:t> question of liability against themselves and the client.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4E5D0-81D1-4F07-B2A2-A2EB3C80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0FA07A-6DE1-8B2A-7930-5DFE529B46DE}"/>
              </a:ext>
            </a:extLst>
          </p:cNvPr>
          <p:cNvSpPr txBox="1">
            <a:spLocks/>
          </p:cNvSpPr>
          <p:nvPr/>
        </p:nvSpPr>
        <p:spPr>
          <a:xfrm>
            <a:off x="-1" y="144711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Key Terms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C0C2CC-7C5B-8C59-5DCE-1623B1C4A5F5}"/>
              </a:ext>
            </a:extLst>
          </p:cNvPr>
          <p:cNvSpPr txBox="1">
            <a:spLocks/>
          </p:cNvSpPr>
          <p:nvPr/>
        </p:nvSpPr>
        <p:spPr>
          <a:xfrm>
            <a:off x="96961" y="2160590"/>
            <a:ext cx="8894637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Common Law</a:t>
            </a:r>
          </a:p>
          <a:p>
            <a:r>
              <a:rPr lang="en-US" sz="2400"/>
              <a:t>Case Law</a:t>
            </a:r>
          </a:p>
          <a:p>
            <a:r>
              <a:rPr lang="en-US" sz="2400"/>
              <a:t>Statutes</a:t>
            </a:r>
          </a:p>
          <a:p>
            <a:r>
              <a:rPr lang="en-US" sz="2400"/>
              <a:t>Criminal Laws</a:t>
            </a:r>
          </a:p>
          <a:p>
            <a:r>
              <a:rPr lang="en-US" sz="2400"/>
              <a:t>Civil Law</a:t>
            </a:r>
          </a:p>
          <a:p>
            <a:r>
              <a:rPr lang="en-US" sz="2400"/>
              <a:t>Contracts </a:t>
            </a:r>
          </a:p>
          <a:p>
            <a:r>
              <a:rPr lang="en-US" sz="2400"/>
              <a:t>Warranties </a:t>
            </a:r>
          </a:p>
          <a:p>
            <a:r>
              <a:rPr lang="en-US" sz="2400"/>
              <a:t>Torts </a:t>
            </a:r>
          </a:p>
          <a:p>
            <a:r>
              <a:rPr lang="en-US" sz="2400"/>
              <a:t>Civil Liability </a:t>
            </a:r>
          </a:p>
          <a:p>
            <a:r>
              <a:rPr lang="en-US" sz="2400"/>
              <a:t>Negligence </a:t>
            </a:r>
          </a:p>
          <a:p>
            <a:r>
              <a:rPr lang="en-US" sz="2400"/>
              <a:t>Hearsay Evidence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491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6AD0-6D8D-4FE1-ACBD-4753C91FA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Development of Our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763EA-238C-466D-9C15-F59C1F8B7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62" y="660400"/>
            <a:ext cx="889463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three (3) sources of our laws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Common Law:  From old England.  Based on customs and were not written.  Common throughout the land.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Case Law:  The principle of “</a:t>
            </a:r>
            <a:r>
              <a:rPr lang="en-US" i="1" dirty="0"/>
              <a:t>stare decisis</a:t>
            </a:r>
            <a:r>
              <a:rPr lang="en-US" dirty="0"/>
              <a:t>” or “let the decision stand”.  A court must stand by previous decisions.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Statutes:  Written and passed by legislative bodies.  Constantly amended.  The law in “black and white”.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1CDE5-298D-4230-916B-CA3FEFC9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C7F102-0563-BEF5-8757-C76C40EFE25A}"/>
              </a:ext>
            </a:extLst>
          </p:cNvPr>
          <p:cNvSpPr txBox="1">
            <a:spLocks/>
          </p:cNvSpPr>
          <p:nvPr/>
        </p:nvSpPr>
        <p:spPr>
          <a:xfrm>
            <a:off x="96963" y="29718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Regulations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A40FAA-C2EE-0F9B-BA6C-8E6413D78F77}"/>
              </a:ext>
            </a:extLst>
          </p:cNvPr>
          <p:cNvSpPr txBox="1">
            <a:spLocks/>
          </p:cNvSpPr>
          <p:nvPr/>
        </p:nvSpPr>
        <p:spPr>
          <a:xfrm>
            <a:off x="193924" y="3632201"/>
            <a:ext cx="8797676" cy="2971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Regulations are rules or directives made by an authority.  In the security industry, examples of regulations include:</a:t>
            </a:r>
          </a:p>
          <a:p>
            <a:r>
              <a:rPr lang="en-US" dirty="0"/>
              <a:t>Setting training requirements</a:t>
            </a:r>
          </a:p>
          <a:p>
            <a:r>
              <a:rPr lang="en-US" dirty="0"/>
              <a:t>Age restrictions</a:t>
            </a:r>
          </a:p>
          <a:p>
            <a:r>
              <a:rPr lang="en-US" dirty="0"/>
              <a:t>Education requirements</a:t>
            </a:r>
          </a:p>
          <a:p>
            <a:r>
              <a:rPr lang="en-US" dirty="0"/>
              <a:t>Licensing requirements</a:t>
            </a:r>
          </a:p>
          <a:p>
            <a:r>
              <a:rPr lang="en-US" dirty="0"/>
              <a:t>Criminal background checks</a:t>
            </a:r>
          </a:p>
        </p:txBody>
      </p:sp>
    </p:spTree>
    <p:extLst>
      <p:ext uri="{BB962C8B-B14F-4D97-AF65-F5344CB8AC3E}">
        <p14:creationId xmlns:p14="http://schemas.microsoft.com/office/powerpoint/2010/main" val="3626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143FB-683C-4151-9631-C411E3A5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The Two Types of Laws - Civil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6AFF2-65D5-4D18-8C0B-B3A8AAA23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32" y="670232"/>
            <a:ext cx="8857767" cy="3880773"/>
          </a:xfrm>
        </p:spPr>
        <p:txBody>
          <a:bodyPr>
            <a:normAutofit/>
          </a:bodyPr>
          <a:lstStyle/>
          <a:p>
            <a:r>
              <a:rPr lang="en-US" b="1" dirty="0"/>
              <a:t>Civil:</a:t>
            </a:r>
            <a:r>
              <a:rPr lang="en-US" dirty="0"/>
              <a:t>  Passed to protect the private rights, not public right.</a:t>
            </a:r>
          </a:p>
          <a:p>
            <a:pPr lvl="1"/>
            <a:r>
              <a:rPr lang="en-US" dirty="0"/>
              <a:t>Individuals are wronged</a:t>
            </a:r>
          </a:p>
          <a:p>
            <a:pPr lvl="1"/>
            <a:r>
              <a:rPr lang="en-US" dirty="0"/>
              <a:t>Compensation goes to victims</a:t>
            </a:r>
          </a:p>
          <a:p>
            <a:pPr lvl="1"/>
            <a:r>
              <a:rPr lang="en-US" dirty="0"/>
              <a:t>No public prosecutor involved</a:t>
            </a:r>
          </a:p>
          <a:p>
            <a:pPr lvl="1"/>
            <a:r>
              <a:rPr lang="en-US" dirty="0"/>
              <a:t>Warranties and contracts are civil in nature</a:t>
            </a:r>
          </a:p>
          <a:p>
            <a:pPr lvl="1"/>
            <a:r>
              <a:rPr lang="en-US" dirty="0"/>
              <a:t>Torts are civil actions that may be intentional wrongs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5DF01-41FD-43A5-A010-EB364DA4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970D44-0020-5413-9713-25157ED04069}"/>
              </a:ext>
            </a:extLst>
          </p:cNvPr>
          <p:cNvSpPr txBox="1">
            <a:spLocks/>
          </p:cNvSpPr>
          <p:nvPr/>
        </p:nvSpPr>
        <p:spPr>
          <a:xfrm>
            <a:off x="152401" y="2830823"/>
            <a:ext cx="784859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The Two Types of Law - Criminal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B86BAE-75A5-32B5-D926-8C5C811CCC64}"/>
              </a:ext>
            </a:extLst>
          </p:cNvPr>
          <p:cNvSpPr txBox="1">
            <a:spLocks/>
          </p:cNvSpPr>
          <p:nvPr/>
        </p:nvSpPr>
        <p:spPr>
          <a:xfrm>
            <a:off x="152401" y="3491223"/>
            <a:ext cx="883919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Criminal:  </a:t>
            </a:r>
            <a:r>
              <a:rPr lang="en-US" dirty="0"/>
              <a:t>Passed to protect people and ensure the peace of good in society. </a:t>
            </a:r>
          </a:p>
          <a:p>
            <a:pPr lvl="1"/>
            <a:r>
              <a:rPr lang="en-US" dirty="0"/>
              <a:t>Protect the people</a:t>
            </a:r>
          </a:p>
          <a:p>
            <a:pPr lvl="1"/>
            <a:r>
              <a:rPr lang="en-US" dirty="0"/>
              <a:t>Ensure peace and order</a:t>
            </a:r>
          </a:p>
          <a:p>
            <a:pPr lvl="1"/>
            <a:r>
              <a:rPr lang="en-US" dirty="0"/>
              <a:t>Prosecutor acts on behalf of the state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4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0B93-3549-48C4-B906-3FD88A68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Other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0A0FF-06BD-44D7-AA91-6A8D50C24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8" y="660400"/>
            <a:ext cx="8927321" cy="3880773"/>
          </a:xfrm>
        </p:spPr>
        <p:txBody>
          <a:bodyPr>
            <a:normAutofit/>
          </a:bodyPr>
          <a:lstStyle/>
          <a:p>
            <a:r>
              <a:rPr lang="en-US" b="1" dirty="0"/>
              <a:t>Administrative Law:</a:t>
            </a:r>
            <a:r>
              <a:rPr lang="en-US" dirty="0"/>
              <a:t> The operation and procedure of government </a:t>
            </a:r>
          </a:p>
          <a:p>
            <a:r>
              <a:rPr lang="en-US" b="1" dirty="0"/>
              <a:t>Labor Law:</a:t>
            </a:r>
            <a:r>
              <a:rPr lang="en-US" dirty="0"/>
              <a:t> Set parameters for employees and employers or their counsel. </a:t>
            </a:r>
          </a:p>
          <a:p>
            <a:r>
              <a:rPr lang="en-US" b="1" dirty="0"/>
              <a:t>Juvenile Offenders Legislation:</a:t>
            </a:r>
            <a:r>
              <a:rPr lang="en-US" dirty="0"/>
              <a:t> Special treatment of juveniles based on: 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Parent notification: Can only release to guardian or the police</a:t>
            </a:r>
          </a:p>
          <a:p>
            <a:pPr lvl="1"/>
            <a:r>
              <a:rPr lang="en-US" dirty="0"/>
              <a:t>Confidentiality of the offender’s identification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22DC0-CB1A-4598-9EF3-78ECE297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3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1FB2-82F0-487E-BE42-1D051F35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Search and Seizure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9CA6-24DF-452E-B449-07090494B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62" y="691227"/>
            <a:ext cx="889463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rights of a protection officer to search and seize property?  Follow policy!  </a:t>
            </a:r>
          </a:p>
          <a:p>
            <a:r>
              <a:rPr lang="en-US" dirty="0"/>
              <a:t>Did the employee use all reasonable investigative measures before conducting the search.</a:t>
            </a:r>
          </a:p>
          <a:p>
            <a:pPr marL="0" indent="0">
              <a:buNone/>
            </a:pPr>
            <a:r>
              <a:rPr lang="en-US" dirty="0"/>
              <a:t>Private Security Advisory Council Recommendations for ground of a search:</a:t>
            </a:r>
          </a:p>
          <a:p>
            <a:r>
              <a:rPr lang="en-US" dirty="0"/>
              <a:t>Consent </a:t>
            </a:r>
          </a:p>
          <a:p>
            <a:r>
              <a:rPr lang="en-US" dirty="0"/>
              <a:t>Implied Consent as part of employment</a:t>
            </a:r>
          </a:p>
          <a:p>
            <a:r>
              <a:rPr lang="en-US" dirty="0"/>
              <a:t>Incident to a valid arrest </a:t>
            </a:r>
          </a:p>
          <a:p>
            <a:r>
              <a:rPr lang="en-US" dirty="0"/>
              <a:t>Incidental to valid conditions. Ex. Boarding a commercial aircraft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6FFD4-1124-405C-B885-963978F9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6EB752-F491-4541-2ECB-5AA510716A97}"/>
              </a:ext>
            </a:extLst>
          </p:cNvPr>
          <p:cNvSpPr txBox="1">
            <a:spLocks/>
          </p:cNvSpPr>
          <p:nvPr/>
        </p:nvSpPr>
        <p:spPr>
          <a:xfrm>
            <a:off x="96962" y="3733800"/>
            <a:ext cx="889463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Some companies have policies that require people to consent to a search upon leaving the property.  </a:t>
            </a:r>
          </a:p>
          <a:p>
            <a:r>
              <a:rPr lang="en-US" dirty="0"/>
              <a:t>People have a right to change their mind and refuse to consent to a search.</a:t>
            </a:r>
          </a:p>
          <a:p>
            <a:r>
              <a:rPr lang="en-US" dirty="0"/>
              <a:t>The protection officer should NOT force the issue.</a:t>
            </a:r>
          </a:p>
          <a:p>
            <a:r>
              <a:rPr lang="en-US" dirty="0"/>
              <a:t>Report the matter.</a:t>
            </a:r>
          </a:p>
          <a:p>
            <a:r>
              <a:rPr lang="en-US" dirty="0"/>
              <a:t>Management will decide on the matter:</a:t>
            </a:r>
          </a:p>
          <a:p>
            <a:pPr lvl="1"/>
            <a:r>
              <a:rPr lang="en-US" sz="1800" dirty="0"/>
              <a:t>If employee, they can take disciplinary actions</a:t>
            </a:r>
          </a:p>
          <a:p>
            <a:pPr lvl="1"/>
            <a:r>
              <a:rPr lang="en-US" sz="1800" dirty="0"/>
              <a:t>If visitor/contractor, they can refuse future entry to premises</a:t>
            </a:r>
          </a:p>
        </p:txBody>
      </p:sp>
    </p:spTree>
    <p:extLst>
      <p:ext uri="{BB962C8B-B14F-4D97-AF65-F5344CB8AC3E}">
        <p14:creationId xmlns:p14="http://schemas.microsoft.com/office/powerpoint/2010/main" val="76769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BB70-3F5F-4D6A-96B4-BCD4FAA1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Consent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820F0-4810-47EE-B049-73D5773E4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85800"/>
            <a:ext cx="891540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consent is given, security personnel have the right to seize items such as:</a:t>
            </a:r>
          </a:p>
          <a:p>
            <a:r>
              <a:rPr lang="en-US" dirty="0"/>
              <a:t>Property of the owner and employer</a:t>
            </a:r>
          </a:p>
          <a:p>
            <a:r>
              <a:rPr lang="en-US" dirty="0"/>
              <a:t>Evidence of commission of a crime</a:t>
            </a:r>
          </a:p>
          <a:p>
            <a:r>
              <a:rPr lang="en-US" dirty="0"/>
              <a:t>Controlled Substances</a:t>
            </a:r>
          </a:p>
          <a:p>
            <a:r>
              <a:rPr lang="en-US" dirty="0"/>
              <a:t>Weapons </a:t>
            </a:r>
          </a:p>
          <a:p>
            <a:r>
              <a:rPr lang="en-US" dirty="0"/>
              <a:t>Items that could be used to help the subject escape from detention</a:t>
            </a:r>
          </a:p>
          <a:p>
            <a:pPr marL="0" indent="0">
              <a:buNone/>
            </a:pPr>
            <a:r>
              <a:rPr lang="en-US" b="1" dirty="0"/>
              <a:t>If no consent given, a search cannot be conducted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CA613-175E-4D87-BB66-EE594637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3022E83-DC8B-EC6C-1C05-C2E67D2BCFE5}"/>
              </a:ext>
            </a:extLst>
          </p:cNvPr>
          <p:cNvSpPr txBox="1">
            <a:spLocks/>
          </p:cNvSpPr>
          <p:nvPr/>
        </p:nvSpPr>
        <p:spPr>
          <a:xfrm>
            <a:off x="76200" y="34290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Evidence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BD99E-CACE-53B6-E15E-9F642D2A6945}"/>
              </a:ext>
            </a:extLst>
          </p:cNvPr>
          <p:cNvSpPr txBox="1">
            <a:spLocks/>
          </p:cNvSpPr>
          <p:nvPr/>
        </p:nvSpPr>
        <p:spPr>
          <a:xfrm>
            <a:off x="152398" y="4100871"/>
            <a:ext cx="88392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Evidence is the proof that is required to establish the guilt or innocence of the accused. </a:t>
            </a:r>
          </a:p>
          <a:p>
            <a:r>
              <a:rPr lang="en-US" dirty="0"/>
              <a:t>Evidence may be one of the following:</a:t>
            </a:r>
          </a:p>
          <a:p>
            <a:pPr lvl="1"/>
            <a:r>
              <a:rPr lang="en-US" sz="1800" dirty="0"/>
              <a:t>Real: A physical object</a:t>
            </a:r>
          </a:p>
          <a:p>
            <a:pPr lvl="1"/>
            <a:r>
              <a:rPr lang="en-US" sz="1800" dirty="0"/>
              <a:t>Documentary:  Various documents, photos, etc.</a:t>
            </a:r>
          </a:p>
          <a:p>
            <a:pPr lvl="1"/>
            <a:r>
              <a:rPr lang="en-US" sz="1800" dirty="0"/>
              <a:t>Testimony:  Oral statements of a witness made under oath </a:t>
            </a:r>
          </a:p>
        </p:txBody>
      </p:sp>
    </p:spTree>
    <p:extLst>
      <p:ext uri="{BB962C8B-B14F-4D97-AF65-F5344CB8AC3E}">
        <p14:creationId xmlns:p14="http://schemas.microsoft.com/office/powerpoint/2010/main" val="56808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6EC2-E8A1-4210-9430-1038701A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Hearsay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357A7-D408-45F9-A77D-D105EA74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9599"/>
            <a:ext cx="9006349" cy="3880773"/>
          </a:xfrm>
        </p:spPr>
        <p:txBody>
          <a:bodyPr>
            <a:normAutofit/>
          </a:bodyPr>
          <a:lstStyle/>
          <a:p>
            <a:r>
              <a:rPr lang="en-US" dirty="0"/>
              <a:t>Hearsay Evidence are assertions of someone other than the witness who is testifying.</a:t>
            </a:r>
          </a:p>
          <a:p>
            <a:r>
              <a:rPr lang="en-US" dirty="0"/>
              <a:t>Generally INADMISSIBLE in court; however, there are exceptions:</a:t>
            </a:r>
          </a:p>
          <a:p>
            <a:pPr lvl="1"/>
            <a:r>
              <a:rPr lang="en-US" sz="1800" dirty="0"/>
              <a:t>Expert witnesses</a:t>
            </a:r>
          </a:p>
          <a:p>
            <a:pPr lvl="1"/>
            <a:r>
              <a:rPr lang="en-US" sz="1800" dirty="0"/>
              <a:t>A </a:t>
            </a:r>
            <a:r>
              <a:rPr lang="en-US" sz="1800" b="1" dirty="0"/>
              <a:t>voluntary</a:t>
            </a:r>
            <a:r>
              <a:rPr lang="en-US" sz="1800" dirty="0"/>
              <a:t> confession read into the record by a protection or law enforcement officer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F01EC-7E05-4621-B64D-648D3CD8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720032-A7F8-BF2E-503C-62A39A866940}"/>
              </a:ext>
            </a:extLst>
          </p:cNvPr>
          <p:cNvSpPr txBox="1">
            <a:spLocks/>
          </p:cNvSpPr>
          <p:nvPr/>
        </p:nvSpPr>
        <p:spPr>
          <a:xfrm>
            <a:off x="19665" y="2549986"/>
            <a:ext cx="790513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Statement Evidence - Confessions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813602-68C7-1E90-A234-C6D55CB03D84}"/>
              </a:ext>
            </a:extLst>
          </p:cNvPr>
          <p:cNvSpPr txBox="1">
            <a:spLocks/>
          </p:cNvSpPr>
          <p:nvPr/>
        </p:nvSpPr>
        <p:spPr>
          <a:xfrm>
            <a:off x="457199" y="3210386"/>
            <a:ext cx="8549149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The following steps will help ensure the admissibility of a confession:</a:t>
            </a:r>
          </a:p>
          <a:p>
            <a:r>
              <a:rPr lang="en-US" dirty="0"/>
              <a:t>Suspect offered a chance to call counsel</a:t>
            </a:r>
          </a:p>
          <a:p>
            <a:r>
              <a:rPr lang="en-US" dirty="0"/>
              <a:t>The interview is to learn the truth </a:t>
            </a:r>
          </a:p>
          <a:p>
            <a:r>
              <a:rPr lang="en-US" dirty="0"/>
              <a:t>No implied threats or promises</a:t>
            </a:r>
          </a:p>
          <a:p>
            <a:r>
              <a:rPr lang="en-US" dirty="0"/>
              <a:t>Suspect allowed to give full explanation</a:t>
            </a:r>
          </a:p>
          <a:p>
            <a:r>
              <a:rPr lang="en-US" dirty="0"/>
              <a:t>Suspect questioned in a language they understand</a:t>
            </a:r>
          </a:p>
          <a:p>
            <a:r>
              <a:rPr lang="en-US" dirty="0"/>
              <a:t>No ambiguous questions </a:t>
            </a:r>
          </a:p>
          <a:p>
            <a:r>
              <a:rPr lang="en-US" dirty="0"/>
              <a:t>Do not be aggressive or abusive</a:t>
            </a:r>
          </a:p>
          <a:p>
            <a:r>
              <a:rPr lang="en-US" dirty="0"/>
              <a:t>Have suspect sign a statement and have a second witness present </a:t>
            </a:r>
          </a:p>
        </p:txBody>
      </p:sp>
    </p:spTree>
    <p:extLst>
      <p:ext uri="{BB962C8B-B14F-4D97-AF65-F5344CB8AC3E}">
        <p14:creationId xmlns:p14="http://schemas.microsoft.com/office/powerpoint/2010/main" val="124369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2E3A-9506-4043-B80B-3FAA9D7C0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Burden of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B2FC7-8618-4E7D-8098-93042879F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burden of proof is different in a civil action than it is in a criminal matter:</a:t>
            </a:r>
          </a:p>
          <a:p>
            <a:r>
              <a:rPr lang="en-US" b="1" dirty="0"/>
              <a:t>Civil Action:</a:t>
            </a:r>
            <a:r>
              <a:rPr lang="en-US" dirty="0"/>
              <a:t>  Burden of Proof is based on the balance of probabilities.</a:t>
            </a:r>
          </a:p>
          <a:p>
            <a:r>
              <a:rPr lang="en-US" b="1" dirty="0"/>
              <a:t>Criminal Matter:</a:t>
            </a:r>
            <a:r>
              <a:rPr lang="en-US" dirty="0"/>
              <a:t>  Burden of proof requires proof of guilt beyond a reasonable doubt.</a:t>
            </a:r>
          </a:p>
          <a:p>
            <a:pPr marL="0" indent="0">
              <a:buNone/>
            </a:pPr>
            <a:r>
              <a:rPr lang="en-US" dirty="0"/>
              <a:t>A person can be found not guilty in a criminal court but be held responsible in a civil court.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3857D-C7DE-4542-9162-762F4560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66524F-B62E-193C-E211-31416AD24E6C}"/>
              </a:ext>
            </a:extLst>
          </p:cNvPr>
          <p:cNvSpPr txBox="1">
            <a:spLocks/>
          </p:cNvSpPr>
          <p:nvPr/>
        </p:nvSpPr>
        <p:spPr>
          <a:xfrm>
            <a:off x="67466" y="3022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Trespassing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7A2AE1-599F-837E-752E-3104F92BC892}"/>
              </a:ext>
            </a:extLst>
          </p:cNvPr>
          <p:cNvSpPr txBox="1">
            <a:spLocks/>
          </p:cNvSpPr>
          <p:nvPr/>
        </p:nvSpPr>
        <p:spPr>
          <a:xfrm>
            <a:off x="253180" y="3739227"/>
            <a:ext cx="86622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One or more of the following must be present for a trespass to occur:</a:t>
            </a:r>
          </a:p>
          <a:p>
            <a:r>
              <a:rPr lang="en-US" dirty="0"/>
              <a:t>Subject does not own or have legal rights to the property</a:t>
            </a:r>
          </a:p>
          <a:p>
            <a:r>
              <a:rPr lang="en-US" dirty="0"/>
              <a:t>Subject must know they have no legal rights to enter</a:t>
            </a:r>
          </a:p>
          <a:p>
            <a:r>
              <a:rPr lang="en-US" dirty="0"/>
              <a:t>Property is posted in accordance of the law</a:t>
            </a:r>
          </a:p>
          <a:p>
            <a:r>
              <a:rPr lang="en-US" dirty="0"/>
              <a:t>No permission</a:t>
            </a:r>
          </a:p>
          <a:p>
            <a:r>
              <a:rPr lang="en-US" dirty="0"/>
              <a:t>A request to leave by security or owner</a:t>
            </a:r>
          </a:p>
          <a:p>
            <a:r>
              <a:rPr lang="en-US" dirty="0"/>
              <a:t>Refuses to leave after seeing posted, crossed barriers, or did not leave after request </a:t>
            </a:r>
          </a:p>
        </p:txBody>
      </p:sp>
    </p:spTree>
    <p:extLst>
      <p:ext uri="{BB962C8B-B14F-4D97-AF65-F5344CB8AC3E}">
        <p14:creationId xmlns:p14="http://schemas.microsoft.com/office/powerpoint/2010/main" val="5994974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1058</TotalTime>
  <Words>819</Words>
  <Application>Microsoft Office PowerPoint</Application>
  <PresentationFormat>On-screen Show (4:3)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PowerPoint Presentation</vt:lpstr>
      <vt:lpstr>Purpose</vt:lpstr>
      <vt:lpstr>Development of Our Laws</vt:lpstr>
      <vt:lpstr>The Two Types of Laws - Civil</vt:lpstr>
      <vt:lpstr>Other Laws</vt:lpstr>
      <vt:lpstr>Search and Seizure</vt:lpstr>
      <vt:lpstr>Consent Search</vt:lpstr>
      <vt:lpstr>Hearsay Evidence</vt:lpstr>
      <vt:lpstr>Burden of Proof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Joy,Sumy</dc:creator>
  <cp:lastModifiedBy>Academy3s@outlook.com</cp:lastModifiedBy>
  <cp:revision>113</cp:revision>
  <dcterms:created xsi:type="dcterms:W3CDTF">2015-01-28T20:48:59Z</dcterms:created>
  <dcterms:modified xsi:type="dcterms:W3CDTF">2023-03-11T17:56:23Z</dcterms:modified>
</cp:coreProperties>
</file>