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307" r:id="rId2"/>
    <p:sldId id="318" r:id="rId3"/>
    <p:sldId id="319" r:id="rId4"/>
    <p:sldId id="337" r:id="rId5"/>
    <p:sldId id="324" r:id="rId6"/>
    <p:sldId id="325" r:id="rId7"/>
    <p:sldId id="326" r:id="rId8"/>
    <p:sldId id="342" r:id="rId9"/>
    <p:sldId id="344" r:id="rId10"/>
    <p:sldId id="347"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74"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115560-1F13-412E-A872-079353080BBF}" type="datetimeFigureOut">
              <a:rPr lang="en-US" smtClean="0"/>
              <a:t>3/11/2023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63AFC5-57AC-42FF-BD64-E136CA881BC1}" type="slidenum">
              <a:rPr lang="en-US" smtClean="0"/>
              <a:t>‹#›</a:t>
            </a:fld>
            <a:endParaRPr lang="en-US"/>
          </a:p>
        </p:txBody>
      </p:sp>
    </p:spTree>
    <p:extLst>
      <p:ext uri="{BB962C8B-B14F-4D97-AF65-F5344CB8AC3E}">
        <p14:creationId xmlns:p14="http://schemas.microsoft.com/office/powerpoint/2010/main" val="3139186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63AFC5-57AC-42FF-BD64-E136CA881BC1}" type="slidenum">
              <a:rPr lang="en-US" smtClean="0"/>
              <a:t>6</a:t>
            </a:fld>
            <a:endParaRPr lang="en-US"/>
          </a:p>
        </p:txBody>
      </p:sp>
    </p:spTree>
    <p:extLst>
      <p:ext uri="{BB962C8B-B14F-4D97-AF65-F5344CB8AC3E}">
        <p14:creationId xmlns:p14="http://schemas.microsoft.com/office/powerpoint/2010/main" val="1569185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ABEB1F-190A-4C1F-9034-8E3B0287E54D}" type="datetime1">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dirty="0"/>
          </a:p>
        </p:txBody>
      </p:sp>
    </p:spTree>
    <p:extLst>
      <p:ext uri="{BB962C8B-B14F-4D97-AF65-F5344CB8AC3E}">
        <p14:creationId xmlns:p14="http://schemas.microsoft.com/office/powerpoint/2010/main" val="426964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Tree>
    <p:extLst>
      <p:ext uri="{BB962C8B-B14F-4D97-AF65-F5344CB8AC3E}">
        <p14:creationId xmlns:p14="http://schemas.microsoft.com/office/powerpoint/2010/main" val="107013880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0949822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Tree>
    <p:extLst>
      <p:ext uri="{BB962C8B-B14F-4D97-AF65-F5344CB8AC3E}">
        <p14:creationId xmlns:p14="http://schemas.microsoft.com/office/powerpoint/2010/main" val="1630658549"/>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58872523"/>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Tree>
    <p:extLst>
      <p:ext uri="{BB962C8B-B14F-4D97-AF65-F5344CB8AC3E}">
        <p14:creationId xmlns:p14="http://schemas.microsoft.com/office/powerpoint/2010/main" val="1594763552"/>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2F9E8E-6378-414C-B41E-43443D3F998A}" type="datetime1">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10829789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A31904-286D-4C1F-B145-9EFF62CFC425}" type="datetime1">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60270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43CD77-307E-4BAA-8582-6EFF21C42F93}" type="datetime1">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t>‹#›</a:t>
            </a:fld>
            <a:endParaRPr lang="en-US"/>
          </a:p>
        </p:txBody>
      </p:sp>
      <p:pic>
        <p:nvPicPr>
          <p:cNvPr id="7" name="Picture 2" descr="C:\Users\sum2027565\Desktop\Sumy\Course Templates\Customer Service\template.png">
            <a:extLst>
              <a:ext uri="{FF2B5EF4-FFF2-40B4-BE49-F238E27FC236}">
                <a16:creationId xmlns:a16="http://schemas.microsoft.com/office/drawing/2014/main" id="{B29B97CC-73AC-623D-02C0-99994D4467D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138"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575625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913EA2-8403-40AE-BEE7-2998F1003E5A}" type="datetime1">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t>‹#›</a:t>
            </a:fld>
            <a:endParaRPr lang="en-US"/>
          </a:p>
        </p:txBody>
      </p:sp>
      <p:pic>
        <p:nvPicPr>
          <p:cNvPr id="7" name="Picture 3" descr="C:\Users\sum2027565\Desktop\Sumy\Course Templates\Customer Service\cover page.png">
            <a:extLst>
              <a:ext uri="{FF2B5EF4-FFF2-40B4-BE49-F238E27FC236}">
                <a16:creationId xmlns:a16="http://schemas.microsoft.com/office/drawing/2014/main" id="{5A8AF457-DF1F-39F0-8262-851C10EBEC8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9198"/>
            <a:ext cx="9144000" cy="6858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7786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7D28D2-A45E-4C14-BE54-6659343038A7}" type="datetime1">
              <a:rPr lang="en-US" smtClean="0"/>
              <a:t>3/11/2023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2184069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879BCD-448E-4628-8F7A-C46C82622512}" type="datetime1">
              <a:rPr lang="en-US" smtClean="0"/>
              <a:t>3/11/2023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2176627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02CD04-C564-4415-AA89-C62C659B9D03}" type="datetime1">
              <a:rPr lang="en-US" smtClean="0"/>
              <a:t>3/11/2023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5AEB79-F3DA-4CAA-BA25-7EA8AB9A9E1E}" type="slidenum">
              <a:rPr lang="en-US" smtClean="0"/>
              <a:t>‹#›</a:t>
            </a:fld>
            <a:endParaRPr lang="en-US"/>
          </a:p>
        </p:txBody>
      </p:sp>
      <p:pic>
        <p:nvPicPr>
          <p:cNvPr id="6" name="Picture 2" descr="C:\Users\sum2027565\Desktop\Sumy\Course Templates\Customer Service\template.png">
            <a:extLst>
              <a:ext uri="{FF2B5EF4-FFF2-40B4-BE49-F238E27FC236}">
                <a16:creationId xmlns:a16="http://schemas.microsoft.com/office/drawing/2014/main" id="{AF21DBA5-9FD1-E472-C404-6FC038AD75D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138"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a:extLst>
              <a:ext uri="{FF2B5EF4-FFF2-40B4-BE49-F238E27FC236}">
                <a16:creationId xmlns:a16="http://schemas.microsoft.com/office/drawing/2014/main" id="{AE567A20-3068-BD52-F4FD-B93E4A82D418}"/>
              </a:ext>
            </a:extLst>
          </p:cNvPr>
          <p:cNvSpPr txBox="1"/>
          <p:nvPr userDrawn="1"/>
        </p:nvSpPr>
        <p:spPr>
          <a:xfrm>
            <a:off x="180048" y="304800"/>
            <a:ext cx="4572000" cy="523220"/>
          </a:xfrm>
          <a:prstGeom prst="rect">
            <a:avLst/>
          </a:prstGeom>
          <a:noFill/>
        </p:spPr>
        <p:txBody>
          <a:bodyPr wrap="square" rtlCol="0">
            <a:spAutoFit/>
          </a:bodyPr>
          <a:lstStyle/>
          <a:p>
            <a:endParaRPr lang="en-US" sz="2800" dirty="0"/>
          </a:p>
        </p:txBody>
      </p:sp>
    </p:spTree>
    <p:extLst>
      <p:ext uri="{BB962C8B-B14F-4D97-AF65-F5344CB8AC3E}">
        <p14:creationId xmlns:p14="http://schemas.microsoft.com/office/powerpoint/2010/main" val="1781569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A0AF1D-E47E-4F8E-9F75-C71085D8525F}" type="datetime1">
              <a:rPr lang="en-US" smtClean="0"/>
              <a:t>3/11/2023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508064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F9EED8F4-3357-42BD-82CB-0743D70581B2}" type="datetime1">
              <a:rPr lang="en-US" smtClean="0"/>
              <a:t>3/11/2023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3223306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94066E-0D5B-451A-803F-8F043E295A7B}" type="datetime1">
              <a:rPr lang="en-US" smtClean="0"/>
              <a:t>3/11/2023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3770521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7AADA97-1369-4E8B-B306-3616EC5398E0}" type="datetime1">
              <a:rPr lang="en-US" smtClean="0"/>
              <a:t>3/11/2023</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BD5AEB79-F3DA-4CAA-BA25-7EA8AB9A9E1E}" type="slidenum">
              <a:rPr lang="en-US" smtClean="0"/>
              <a:pPr/>
              <a:t>‹#›</a:t>
            </a:fld>
            <a:endParaRPr lang="en-US"/>
          </a:p>
        </p:txBody>
      </p:sp>
    </p:spTree>
    <p:extLst>
      <p:ext uri="{BB962C8B-B14F-4D97-AF65-F5344CB8AC3E}">
        <p14:creationId xmlns:p14="http://schemas.microsoft.com/office/powerpoint/2010/main" val="18108738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196518" y="5562600"/>
            <a:ext cx="7010400" cy="1926563"/>
          </a:xfrm>
        </p:spPr>
        <p:txBody>
          <a:bodyPr>
            <a:normAutofit fontScale="62500" lnSpcReduction="20000"/>
          </a:bodyPr>
          <a:lstStyle/>
          <a:p>
            <a:r>
              <a:rPr lang="en-US" sz="4800" dirty="0">
                <a:solidFill>
                  <a:schemeClr val="accent1"/>
                </a:solidFill>
                <a:latin typeface="+mj-lt"/>
                <a:ea typeface="+mj-ea"/>
                <a:cs typeface="+mj-cs"/>
              </a:rPr>
              <a:t>Chapter 8/8A – IFPO -CPO</a:t>
            </a:r>
          </a:p>
          <a:p>
            <a:r>
              <a:rPr lang="en-US" sz="5400" dirty="0">
                <a:solidFill>
                  <a:schemeClr val="tx1"/>
                </a:solidFill>
                <a:latin typeface="+mj-lt"/>
                <a:ea typeface="+mj-ea"/>
                <a:cs typeface="+mj-cs"/>
              </a:rPr>
              <a:t>Patrol Principles and Four Critical Points </a:t>
            </a:r>
          </a:p>
          <a:p>
            <a:r>
              <a:rPr lang="en-US" sz="2800" dirty="0"/>
              <a:t>  </a:t>
            </a:r>
          </a:p>
        </p:txBody>
      </p:sp>
      <p:sp>
        <p:nvSpPr>
          <p:cNvPr id="5" name="Slide Number Placeholder 4"/>
          <p:cNvSpPr>
            <a:spLocks noGrp="1"/>
          </p:cNvSpPr>
          <p:nvPr>
            <p:ph type="sldNum" sz="quarter" idx="12"/>
          </p:nvPr>
        </p:nvSpPr>
        <p:spPr/>
        <p:txBody>
          <a:bodyPr/>
          <a:lstStyle/>
          <a:p>
            <a:fld id="{BD5AEB79-F3DA-4CAA-BA25-7EA8AB9A9E1E}" type="slidenum">
              <a:rPr lang="en-US" smtClean="0"/>
              <a:t>1</a:t>
            </a:fld>
            <a:endParaRPr lang="en-US"/>
          </a:p>
        </p:txBody>
      </p:sp>
    </p:spTree>
    <p:extLst>
      <p:ext uri="{BB962C8B-B14F-4D97-AF65-F5344CB8AC3E}">
        <p14:creationId xmlns:p14="http://schemas.microsoft.com/office/powerpoint/2010/main" val="300745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E9B59-0B50-4E52-B7AB-AF456F88FE70}"/>
              </a:ext>
            </a:extLst>
          </p:cNvPr>
          <p:cNvSpPr>
            <a:spLocks noGrp="1"/>
          </p:cNvSpPr>
          <p:nvPr>
            <p:ph type="title"/>
          </p:nvPr>
        </p:nvSpPr>
        <p:spPr>
          <a:xfrm>
            <a:off x="0" y="0"/>
            <a:ext cx="8382000" cy="1320800"/>
          </a:xfrm>
        </p:spPr>
        <p:txBody>
          <a:bodyPr>
            <a:normAutofit/>
          </a:bodyPr>
          <a:lstStyle/>
          <a:p>
            <a:r>
              <a:rPr lang="en-US" dirty="0"/>
              <a:t>Unethical and Unprofessional Practices</a:t>
            </a:r>
          </a:p>
        </p:txBody>
      </p:sp>
      <p:sp>
        <p:nvSpPr>
          <p:cNvPr id="3" name="Content Placeholder 2">
            <a:extLst>
              <a:ext uri="{FF2B5EF4-FFF2-40B4-BE49-F238E27FC236}">
                <a16:creationId xmlns:a16="http://schemas.microsoft.com/office/drawing/2014/main" id="{52F8F97B-E07D-4AE4-B5C0-2DF91901C3D8}"/>
              </a:ext>
            </a:extLst>
          </p:cNvPr>
          <p:cNvSpPr>
            <a:spLocks noGrp="1"/>
          </p:cNvSpPr>
          <p:nvPr>
            <p:ph idx="1"/>
          </p:nvPr>
        </p:nvSpPr>
        <p:spPr>
          <a:xfrm>
            <a:off x="76200" y="538827"/>
            <a:ext cx="8763000" cy="3880773"/>
          </a:xfrm>
        </p:spPr>
        <p:txBody>
          <a:bodyPr>
            <a:normAutofit/>
          </a:bodyPr>
          <a:lstStyle/>
          <a:p>
            <a:r>
              <a:rPr lang="en-US" dirty="0"/>
              <a:t>Security professionals must have an inherent set of principles that are consistent with societal norms.</a:t>
            </a:r>
          </a:p>
          <a:p>
            <a:r>
              <a:rPr lang="en-US" dirty="0"/>
              <a:t>Common unethical/unprofessional practices found within the security industry:</a:t>
            </a:r>
          </a:p>
          <a:p>
            <a:pPr lvl="1"/>
            <a:r>
              <a:rPr lang="en-US" sz="1800" dirty="0"/>
              <a:t>Misuse of time:  Doing something other than what you are supposed to be doing.</a:t>
            </a:r>
          </a:p>
          <a:p>
            <a:pPr lvl="1"/>
            <a:r>
              <a:rPr lang="en-US" sz="1800" dirty="0"/>
              <a:t>Time Fraud</a:t>
            </a:r>
          </a:p>
          <a:p>
            <a:pPr lvl="1"/>
            <a:r>
              <a:rPr lang="en-US" sz="1800" dirty="0"/>
              <a:t>Policy Infractions/breach of duty</a:t>
            </a:r>
          </a:p>
          <a:p>
            <a:pPr lvl="1"/>
            <a:r>
              <a:rPr lang="en-US" sz="1800" dirty="0"/>
              <a:t>Peer pressure from colleagues and/or supervisors to “look the other way.”</a:t>
            </a:r>
          </a:p>
          <a:p>
            <a:pPr lvl="1"/>
            <a:endParaRPr lang="en-US" sz="1800" dirty="0"/>
          </a:p>
          <a:p>
            <a:pPr marL="457200" lvl="1" indent="0">
              <a:buNone/>
            </a:pPr>
            <a:endParaRPr lang="en-US" sz="1800" dirty="0"/>
          </a:p>
        </p:txBody>
      </p:sp>
      <p:sp>
        <p:nvSpPr>
          <p:cNvPr id="4" name="Slide Number Placeholder 3">
            <a:extLst>
              <a:ext uri="{FF2B5EF4-FFF2-40B4-BE49-F238E27FC236}">
                <a16:creationId xmlns:a16="http://schemas.microsoft.com/office/drawing/2014/main" id="{7BCCC6FB-AF66-41B9-94C7-02E9ADC9AE6B}"/>
              </a:ext>
            </a:extLst>
          </p:cNvPr>
          <p:cNvSpPr>
            <a:spLocks noGrp="1"/>
          </p:cNvSpPr>
          <p:nvPr>
            <p:ph type="sldNum" sz="quarter" idx="12"/>
          </p:nvPr>
        </p:nvSpPr>
        <p:spPr/>
        <p:txBody>
          <a:bodyPr/>
          <a:lstStyle/>
          <a:p>
            <a:fld id="{BD5AEB79-F3DA-4CAA-BA25-7EA8AB9A9E1E}" type="slidenum">
              <a:rPr lang="en-US" smtClean="0"/>
              <a:t>10</a:t>
            </a:fld>
            <a:endParaRPr lang="en-US"/>
          </a:p>
        </p:txBody>
      </p:sp>
      <p:sp>
        <p:nvSpPr>
          <p:cNvPr id="5" name="Title 1">
            <a:extLst>
              <a:ext uri="{FF2B5EF4-FFF2-40B4-BE49-F238E27FC236}">
                <a16:creationId xmlns:a16="http://schemas.microsoft.com/office/drawing/2014/main" id="{30BA714C-FC96-45FF-51C5-82C00E319EF4}"/>
              </a:ext>
            </a:extLst>
          </p:cNvPr>
          <p:cNvSpPr txBox="1">
            <a:spLocks/>
          </p:cNvSpPr>
          <p:nvPr/>
        </p:nvSpPr>
        <p:spPr>
          <a:xfrm>
            <a:off x="114169" y="3458497"/>
            <a:ext cx="6347713"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a:t>Four Critical Points</a:t>
            </a:r>
          </a:p>
        </p:txBody>
      </p:sp>
      <p:sp>
        <p:nvSpPr>
          <p:cNvPr id="6" name="Content Placeholder 2">
            <a:extLst>
              <a:ext uri="{FF2B5EF4-FFF2-40B4-BE49-F238E27FC236}">
                <a16:creationId xmlns:a16="http://schemas.microsoft.com/office/drawing/2014/main" id="{7DA8A62C-8FAD-1D05-1E44-8F91F01B3D38}"/>
              </a:ext>
            </a:extLst>
          </p:cNvPr>
          <p:cNvSpPr txBox="1">
            <a:spLocks/>
          </p:cNvSpPr>
          <p:nvPr/>
        </p:nvSpPr>
        <p:spPr>
          <a:xfrm>
            <a:off x="76200" y="3886200"/>
            <a:ext cx="8763000" cy="388077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514350" indent="-514350">
              <a:buFont typeface="+mj-lt"/>
              <a:buAutoNum type="arabicPeriod"/>
            </a:pPr>
            <a:r>
              <a:rPr lang="en-US" sz="1400" b="1" dirty="0"/>
              <a:t>The Protection Officer and First Aid, CPR and AED:</a:t>
            </a:r>
            <a:r>
              <a:rPr lang="en-US" sz="1400" dirty="0"/>
              <a:t>  First responders must not know only basic first aid but advanced measures.  Knowing how to operate life-saving equipment and advanced aid techniques can save lives.</a:t>
            </a:r>
          </a:p>
          <a:p>
            <a:pPr marL="514350" indent="-514350">
              <a:buFont typeface="+mj-lt"/>
              <a:buAutoNum type="arabicPeriod"/>
            </a:pPr>
            <a:r>
              <a:rPr lang="en-US" sz="1400" b="1" dirty="0"/>
              <a:t>What a Protection Officer Should Not Do:  </a:t>
            </a:r>
            <a:r>
              <a:rPr lang="en-US" sz="1400" dirty="0"/>
              <a:t>Do not ignore training opportunities and do not overstep your boundaries.</a:t>
            </a:r>
          </a:p>
          <a:p>
            <a:pPr marL="514350" indent="-514350">
              <a:buFont typeface="+mj-lt"/>
              <a:buAutoNum type="arabicPeriod"/>
            </a:pPr>
            <a:r>
              <a:rPr lang="en-US" sz="1400" b="1" dirty="0"/>
              <a:t>The Protection Officer and the Media:</a:t>
            </a:r>
            <a:r>
              <a:rPr lang="en-US" sz="1400" dirty="0"/>
              <a:t>   In some incidents, security officers could become a representative of the company.  Be aware that wrong responses can add to rumors and place a company in a bad legal/reputational position.</a:t>
            </a:r>
          </a:p>
          <a:p>
            <a:pPr marL="0" indent="0">
              <a:buFont typeface="Wingdings 3" charset="2"/>
              <a:buNone/>
            </a:pPr>
            <a:endParaRPr lang="en-US" b="1" dirty="0"/>
          </a:p>
        </p:txBody>
      </p:sp>
      <p:sp>
        <p:nvSpPr>
          <p:cNvPr id="7" name="Content Placeholder 2">
            <a:extLst>
              <a:ext uri="{FF2B5EF4-FFF2-40B4-BE49-F238E27FC236}">
                <a16:creationId xmlns:a16="http://schemas.microsoft.com/office/drawing/2014/main" id="{6911D4DC-C020-DCF0-0A01-386AF2AC0774}"/>
              </a:ext>
            </a:extLst>
          </p:cNvPr>
          <p:cNvSpPr txBox="1">
            <a:spLocks/>
          </p:cNvSpPr>
          <p:nvPr/>
        </p:nvSpPr>
        <p:spPr>
          <a:xfrm>
            <a:off x="124001" y="6041363"/>
            <a:ext cx="8867599"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200" indent="-457200">
              <a:buFont typeface="+mj-lt"/>
              <a:buAutoNum type="arabicPeriod" startAt="4"/>
            </a:pPr>
            <a:r>
              <a:rPr lang="en-US" sz="1400" b="1" dirty="0"/>
              <a:t>The Protection Officer and Securing the Scene:</a:t>
            </a:r>
            <a:r>
              <a:rPr lang="en-US" sz="1400" dirty="0"/>
              <a:t>  In many incidents the protection officer is charged with securing the scene and preventing others from contaminating it.  Knowing what is needed to make this happen, how to respond, what to say and who to allow in is critical.</a:t>
            </a:r>
            <a:endParaRPr lang="en-US" sz="1400" b="1" dirty="0"/>
          </a:p>
        </p:txBody>
      </p:sp>
    </p:spTree>
    <p:extLst>
      <p:ext uri="{BB962C8B-B14F-4D97-AF65-F5344CB8AC3E}">
        <p14:creationId xmlns:p14="http://schemas.microsoft.com/office/powerpoint/2010/main" val="1198968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FE334-AC53-41FD-8C39-26824818367C}"/>
              </a:ext>
            </a:extLst>
          </p:cNvPr>
          <p:cNvSpPr>
            <a:spLocks noGrp="1"/>
          </p:cNvSpPr>
          <p:nvPr>
            <p:ph type="title"/>
          </p:nvPr>
        </p:nvSpPr>
        <p:spPr>
          <a:xfrm>
            <a:off x="0" y="0"/>
            <a:ext cx="6347713" cy="1320800"/>
          </a:xfrm>
        </p:spPr>
        <p:txBody>
          <a:bodyPr/>
          <a:lstStyle/>
          <a:p>
            <a:r>
              <a:rPr lang="en-US" dirty="0"/>
              <a:t>Pre-Patrol Analysis</a:t>
            </a:r>
          </a:p>
        </p:txBody>
      </p:sp>
      <p:sp>
        <p:nvSpPr>
          <p:cNvPr id="3" name="Content Placeholder 2">
            <a:extLst>
              <a:ext uri="{FF2B5EF4-FFF2-40B4-BE49-F238E27FC236}">
                <a16:creationId xmlns:a16="http://schemas.microsoft.com/office/drawing/2014/main" id="{BF49E12E-A677-47F3-98A6-FA7DB6558901}"/>
              </a:ext>
            </a:extLst>
          </p:cNvPr>
          <p:cNvSpPr>
            <a:spLocks noGrp="1"/>
          </p:cNvSpPr>
          <p:nvPr>
            <p:ph idx="1"/>
          </p:nvPr>
        </p:nvSpPr>
        <p:spPr>
          <a:xfrm>
            <a:off x="62548" y="660400"/>
            <a:ext cx="8929051" cy="3880773"/>
          </a:xfrm>
        </p:spPr>
        <p:txBody>
          <a:bodyPr>
            <a:normAutofit/>
          </a:bodyPr>
          <a:lstStyle/>
          <a:p>
            <a:r>
              <a:rPr lang="en-US" dirty="0"/>
              <a:t>Effective patrol programs are designed around a set of findings usually based on a security assessment or survey.</a:t>
            </a:r>
          </a:p>
          <a:p>
            <a:r>
              <a:rPr lang="en-US" dirty="0"/>
              <a:t>Because different setting require different security applications and modes of patrol, a security assessment is extremely important before deploying security patrol personnel.</a:t>
            </a:r>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DAD4E5D0-81D1-4F07-B2A2-A2EB3C8032B5}"/>
              </a:ext>
            </a:extLst>
          </p:cNvPr>
          <p:cNvSpPr>
            <a:spLocks noGrp="1"/>
          </p:cNvSpPr>
          <p:nvPr>
            <p:ph type="sldNum" sz="quarter" idx="12"/>
          </p:nvPr>
        </p:nvSpPr>
        <p:spPr/>
        <p:txBody>
          <a:bodyPr/>
          <a:lstStyle/>
          <a:p>
            <a:fld id="{BD5AEB79-F3DA-4CAA-BA25-7EA8AB9A9E1E}" type="slidenum">
              <a:rPr lang="en-US" smtClean="0"/>
              <a:t>2</a:t>
            </a:fld>
            <a:endParaRPr lang="en-US"/>
          </a:p>
        </p:txBody>
      </p:sp>
      <p:sp>
        <p:nvSpPr>
          <p:cNvPr id="5" name="Title 1">
            <a:extLst>
              <a:ext uri="{FF2B5EF4-FFF2-40B4-BE49-F238E27FC236}">
                <a16:creationId xmlns:a16="http://schemas.microsoft.com/office/drawing/2014/main" id="{10652765-2987-A359-C0A8-6C233587D3E5}"/>
              </a:ext>
            </a:extLst>
          </p:cNvPr>
          <p:cNvSpPr txBox="1">
            <a:spLocks/>
          </p:cNvSpPr>
          <p:nvPr/>
        </p:nvSpPr>
        <p:spPr>
          <a:xfrm>
            <a:off x="60090" y="2291889"/>
            <a:ext cx="6347713"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Purpose of Patrol</a:t>
            </a:r>
            <a:endParaRPr lang="en-US" dirty="0"/>
          </a:p>
        </p:txBody>
      </p:sp>
      <p:sp>
        <p:nvSpPr>
          <p:cNvPr id="6" name="Content Placeholder 2">
            <a:extLst>
              <a:ext uri="{FF2B5EF4-FFF2-40B4-BE49-F238E27FC236}">
                <a16:creationId xmlns:a16="http://schemas.microsoft.com/office/drawing/2014/main" id="{18B3B16B-773B-2E04-6645-E4EA413DFA15}"/>
              </a:ext>
            </a:extLst>
          </p:cNvPr>
          <p:cNvSpPr txBox="1">
            <a:spLocks/>
          </p:cNvSpPr>
          <p:nvPr/>
        </p:nvSpPr>
        <p:spPr>
          <a:xfrm>
            <a:off x="60089" y="2977227"/>
            <a:ext cx="892905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Security patrols are based around the protection of assets:  People, property, information.</a:t>
            </a:r>
          </a:p>
          <a:p>
            <a:r>
              <a:rPr lang="en-US" dirty="0"/>
              <a:t>Patrol methodologies and assignments will concentrate on delivering a proper level of protection to each asset category.</a:t>
            </a:r>
          </a:p>
          <a:p>
            <a:r>
              <a:rPr lang="en-US" dirty="0"/>
              <a:t>An effective security patrol program is designed around the “4-D’s”:  Deter, Detect, Delay, Deny. </a:t>
            </a:r>
          </a:p>
        </p:txBody>
      </p:sp>
    </p:spTree>
    <p:extLst>
      <p:ext uri="{BB962C8B-B14F-4D97-AF65-F5344CB8AC3E}">
        <p14:creationId xmlns:p14="http://schemas.microsoft.com/office/powerpoint/2010/main" val="864910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26AD0-6D8D-4FE1-ACBD-4753C91FA65D}"/>
              </a:ext>
            </a:extLst>
          </p:cNvPr>
          <p:cNvSpPr>
            <a:spLocks noGrp="1"/>
          </p:cNvSpPr>
          <p:nvPr>
            <p:ph type="title"/>
          </p:nvPr>
        </p:nvSpPr>
        <p:spPr>
          <a:xfrm>
            <a:off x="0" y="0"/>
            <a:ext cx="6347713" cy="1320800"/>
          </a:xfrm>
        </p:spPr>
        <p:txBody>
          <a:bodyPr/>
          <a:lstStyle/>
          <a:p>
            <a:r>
              <a:rPr lang="en-US" dirty="0"/>
              <a:t>Purpose of Patrols</a:t>
            </a:r>
          </a:p>
        </p:txBody>
      </p:sp>
      <p:sp>
        <p:nvSpPr>
          <p:cNvPr id="3" name="Content Placeholder 2">
            <a:extLst>
              <a:ext uri="{FF2B5EF4-FFF2-40B4-BE49-F238E27FC236}">
                <a16:creationId xmlns:a16="http://schemas.microsoft.com/office/drawing/2014/main" id="{13F763EA-238C-466D-9C15-F59C1F8B7B08}"/>
              </a:ext>
            </a:extLst>
          </p:cNvPr>
          <p:cNvSpPr>
            <a:spLocks noGrp="1"/>
          </p:cNvSpPr>
          <p:nvPr>
            <p:ph idx="1"/>
          </p:nvPr>
        </p:nvSpPr>
        <p:spPr>
          <a:xfrm>
            <a:off x="109252" y="533400"/>
            <a:ext cx="8882348" cy="3880773"/>
          </a:xfrm>
        </p:spPr>
        <p:txBody>
          <a:bodyPr/>
          <a:lstStyle/>
          <a:p>
            <a:pPr marL="0" indent="0">
              <a:buNone/>
            </a:pPr>
            <a:r>
              <a:rPr lang="en-US" b="1" dirty="0"/>
              <a:t>Deterrence:  </a:t>
            </a:r>
          </a:p>
          <a:p>
            <a:r>
              <a:rPr lang="en-US" dirty="0"/>
              <a:t>Security patrollers must be strict in their enforcement of policies and not be permissive of wrong behavior.</a:t>
            </a:r>
          </a:p>
          <a:p>
            <a:r>
              <a:rPr lang="en-US" dirty="0"/>
              <a:t>Security patrollers should test and inspect alarm systems, locks security cameras and lighting.  Any non-functioning item should be reported for repair and/or replacement. </a:t>
            </a:r>
            <a:endParaRPr lang="en-US" sz="2800" dirty="0"/>
          </a:p>
        </p:txBody>
      </p:sp>
      <p:sp>
        <p:nvSpPr>
          <p:cNvPr id="4" name="Slide Number Placeholder 3">
            <a:extLst>
              <a:ext uri="{FF2B5EF4-FFF2-40B4-BE49-F238E27FC236}">
                <a16:creationId xmlns:a16="http://schemas.microsoft.com/office/drawing/2014/main" id="{8D91CDE5-298D-4230-916B-CA3FEFC933CF}"/>
              </a:ext>
            </a:extLst>
          </p:cNvPr>
          <p:cNvSpPr>
            <a:spLocks noGrp="1"/>
          </p:cNvSpPr>
          <p:nvPr>
            <p:ph type="sldNum" sz="quarter" idx="12"/>
          </p:nvPr>
        </p:nvSpPr>
        <p:spPr/>
        <p:txBody>
          <a:bodyPr/>
          <a:lstStyle/>
          <a:p>
            <a:fld id="{BD5AEB79-F3DA-4CAA-BA25-7EA8AB9A9E1E}" type="slidenum">
              <a:rPr lang="en-US" smtClean="0"/>
              <a:t>3</a:t>
            </a:fld>
            <a:endParaRPr lang="en-US"/>
          </a:p>
        </p:txBody>
      </p:sp>
      <p:sp>
        <p:nvSpPr>
          <p:cNvPr id="7" name="Content Placeholder 2">
            <a:extLst>
              <a:ext uri="{FF2B5EF4-FFF2-40B4-BE49-F238E27FC236}">
                <a16:creationId xmlns:a16="http://schemas.microsoft.com/office/drawing/2014/main" id="{6CB4EA90-515A-30C3-1C44-1DC56EF72CE1}"/>
              </a:ext>
            </a:extLst>
          </p:cNvPr>
          <p:cNvSpPr txBox="1">
            <a:spLocks/>
          </p:cNvSpPr>
          <p:nvPr/>
        </p:nvSpPr>
        <p:spPr>
          <a:xfrm>
            <a:off x="99420" y="2514600"/>
            <a:ext cx="888234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b="1" dirty="0"/>
              <a:t>Detection:</a:t>
            </a:r>
            <a:r>
              <a:rPr lang="en-US" dirty="0"/>
              <a:t>  </a:t>
            </a:r>
          </a:p>
          <a:p>
            <a:r>
              <a:rPr lang="en-US" dirty="0"/>
              <a:t>The fundamental purpose for security patrols is detecting unwanted or criminal activity.</a:t>
            </a:r>
          </a:p>
          <a:p>
            <a:r>
              <a:rPr lang="en-US" dirty="0"/>
              <a:t>Often, signs of criminal or unwanted behavior is subtle in nature.</a:t>
            </a:r>
          </a:p>
          <a:p>
            <a:r>
              <a:rPr lang="en-US" dirty="0"/>
              <a:t>Patrollers must have the skills to be able to identify activity that is contrary to policy or criminal in nature.</a:t>
            </a:r>
          </a:p>
          <a:p>
            <a:r>
              <a:rPr lang="en-US" dirty="0"/>
              <a:t>Patrollers must be aware of all activity in and around their patrol assignment.</a:t>
            </a:r>
          </a:p>
          <a:p>
            <a:endParaRPr lang="en-US" dirty="0"/>
          </a:p>
        </p:txBody>
      </p:sp>
      <p:sp>
        <p:nvSpPr>
          <p:cNvPr id="8" name="Content Placeholder 2">
            <a:extLst>
              <a:ext uri="{FF2B5EF4-FFF2-40B4-BE49-F238E27FC236}">
                <a16:creationId xmlns:a16="http://schemas.microsoft.com/office/drawing/2014/main" id="{653FC6EF-C836-F6CD-01C7-328B1FC4A08B}"/>
              </a:ext>
            </a:extLst>
          </p:cNvPr>
          <p:cNvSpPr txBox="1">
            <a:spLocks/>
          </p:cNvSpPr>
          <p:nvPr/>
        </p:nvSpPr>
        <p:spPr>
          <a:xfrm>
            <a:off x="119084" y="5029200"/>
            <a:ext cx="8796315"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b="1" dirty="0"/>
              <a:t>Delay:  </a:t>
            </a:r>
          </a:p>
          <a:p>
            <a:r>
              <a:rPr lang="en-US" sz="1650" dirty="0"/>
              <a:t>A security professional versed in the concept of creating delaying methods during a patrol will be a powerful tool in deterring unwanted behavior and delaying the actions of those wishing to gain access to unauthorized areas or commit unauthorized activity.</a:t>
            </a:r>
          </a:p>
          <a:p>
            <a:r>
              <a:rPr lang="en-US" sz="1650" dirty="0"/>
              <a:t>Patrol patterns should be coordinated around the burglary ratings of the security measures in place.</a:t>
            </a:r>
          </a:p>
        </p:txBody>
      </p:sp>
    </p:spTree>
    <p:extLst>
      <p:ext uri="{BB962C8B-B14F-4D97-AF65-F5344CB8AC3E}">
        <p14:creationId xmlns:p14="http://schemas.microsoft.com/office/powerpoint/2010/main" val="36266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16958-2427-4474-930B-1BA59A6C8714}"/>
              </a:ext>
            </a:extLst>
          </p:cNvPr>
          <p:cNvSpPr>
            <a:spLocks noGrp="1"/>
          </p:cNvSpPr>
          <p:nvPr>
            <p:ph type="title"/>
          </p:nvPr>
        </p:nvSpPr>
        <p:spPr>
          <a:xfrm>
            <a:off x="0" y="-76200"/>
            <a:ext cx="6347713" cy="1320800"/>
          </a:xfrm>
        </p:spPr>
        <p:txBody>
          <a:bodyPr/>
          <a:lstStyle/>
          <a:p>
            <a:r>
              <a:rPr lang="en-US" dirty="0"/>
              <a:t>Purpose of Patrols</a:t>
            </a:r>
          </a:p>
        </p:txBody>
      </p:sp>
      <p:sp>
        <p:nvSpPr>
          <p:cNvPr id="3" name="Content Placeholder 2">
            <a:extLst>
              <a:ext uri="{FF2B5EF4-FFF2-40B4-BE49-F238E27FC236}">
                <a16:creationId xmlns:a16="http://schemas.microsoft.com/office/drawing/2014/main" id="{0C8A3B9D-1952-4FB4-9BA9-84D3E73C7F61}"/>
              </a:ext>
            </a:extLst>
          </p:cNvPr>
          <p:cNvSpPr>
            <a:spLocks noGrp="1"/>
          </p:cNvSpPr>
          <p:nvPr>
            <p:ph idx="1"/>
          </p:nvPr>
        </p:nvSpPr>
        <p:spPr>
          <a:xfrm>
            <a:off x="76200" y="457200"/>
            <a:ext cx="8915400" cy="3880773"/>
          </a:xfrm>
        </p:spPr>
        <p:txBody>
          <a:bodyPr>
            <a:normAutofit/>
          </a:bodyPr>
          <a:lstStyle/>
          <a:p>
            <a:pPr marL="0" indent="0">
              <a:buNone/>
            </a:pPr>
            <a:r>
              <a:rPr lang="en-US" sz="1600" b="1" dirty="0"/>
              <a:t>Deny:</a:t>
            </a:r>
            <a:endParaRPr lang="en-US" sz="1600" dirty="0"/>
          </a:p>
          <a:p>
            <a:r>
              <a:rPr lang="en-US" sz="1600" dirty="0"/>
              <a:t>The focus of a protection system is to deny unauthorized entry to the asset being protected.</a:t>
            </a:r>
          </a:p>
          <a:p>
            <a:r>
              <a:rPr lang="en-US" sz="1600" dirty="0"/>
              <a:t>Each operation of a patrol program is designed to aid in denying: Access, policy violations, criminal activity and other unwanted behavior.</a:t>
            </a:r>
          </a:p>
          <a:p>
            <a:r>
              <a:rPr lang="en-US" sz="1600" dirty="0"/>
              <a:t>A security professional should conduct their patrol to compliment and become an added layer to the security features in place.</a:t>
            </a:r>
          </a:p>
        </p:txBody>
      </p:sp>
      <p:sp>
        <p:nvSpPr>
          <p:cNvPr id="4" name="Slide Number Placeholder 3">
            <a:extLst>
              <a:ext uri="{FF2B5EF4-FFF2-40B4-BE49-F238E27FC236}">
                <a16:creationId xmlns:a16="http://schemas.microsoft.com/office/drawing/2014/main" id="{206232CE-55E2-4D41-8E59-E159D81949CB}"/>
              </a:ext>
            </a:extLst>
          </p:cNvPr>
          <p:cNvSpPr>
            <a:spLocks noGrp="1"/>
          </p:cNvSpPr>
          <p:nvPr>
            <p:ph type="sldNum" sz="quarter" idx="12"/>
          </p:nvPr>
        </p:nvSpPr>
        <p:spPr/>
        <p:txBody>
          <a:bodyPr/>
          <a:lstStyle/>
          <a:p>
            <a:fld id="{BD5AEB79-F3DA-4CAA-BA25-7EA8AB9A9E1E}" type="slidenum">
              <a:rPr lang="en-US" smtClean="0"/>
              <a:t>4</a:t>
            </a:fld>
            <a:endParaRPr lang="en-US"/>
          </a:p>
        </p:txBody>
      </p:sp>
      <p:sp>
        <p:nvSpPr>
          <p:cNvPr id="5" name="Content Placeholder 2">
            <a:extLst>
              <a:ext uri="{FF2B5EF4-FFF2-40B4-BE49-F238E27FC236}">
                <a16:creationId xmlns:a16="http://schemas.microsoft.com/office/drawing/2014/main" id="{36C342C7-AF69-6C39-1A51-927ABAD635C7}"/>
              </a:ext>
            </a:extLst>
          </p:cNvPr>
          <p:cNvSpPr txBox="1">
            <a:spLocks/>
          </p:cNvSpPr>
          <p:nvPr/>
        </p:nvSpPr>
        <p:spPr>
          <a:xfrm>
            <a:off x="76200" y="2590800"/>
            <a:ext cx="891540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sz="1600" b="1" dirty="0"/>
              <a:t>Emergency Response:</a:t>
            </a:r>
            <a:endParaRPr lang="en-US" sz="1600" dirty="0"/>
          </a:p>
          <a:p>
            <a:r>
              <a:rPr lang="en-US" sz="1600" dirty="0"/>
              <a:t>Preliminary actions that provide a basic degree of support until police and/or EMS can arrive.</a:t>
            </a:r>
          </a:p>
          <a:p>
            <a:r>
              <a:rPr lang="en-US" sz="1600" dirty="0"/>
              <a:t>Armed private security is becoming more frequently utilized.</a:t>
            </a:r>
          </a:p>
          <a:p>
            <a:r>
              <a:rPr lang="en-US" sz="1600" dirty="0"/>
              <a:t>In designing an armed security officer program, training should exceed legal minimum standards.</a:t>
            </a:r>
          </a:p>
        </p:txBody>
      </p:sp>
      <p:sp>
        <p:nvSpPr>
          <p:cNvPr id="6" name="Content Placeholder 2">
            <a:extLst>
              <a:ext uri="{FF2B5EF4-FFF2-40B4-BE49-F238E27FC236}">
                <a16:creationId xmlns:a16="http://schemas.microsoft.com/office/drawing/2014/main" id="{FE5CA512-A297-111B-6064-2C2CB77DE8EF}"/>
              </a:ext>
            </a:extLst>
          </p:cNvPr>
          <p:cNvSpPr txBox="1">
            <a:spLocks/>
          </p:cNvSpPr>
          <p:nvPr/>
        </p:nvSpPr>
        <p:spPr>
          <a:xfrm>
            <a:off x="76200" y="4501227"/>
            <a:ext cx="891540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sz="1600" b="1" dirty="0"/>
              <a:t>Ancillary Support Functions:</a:t>
            </a:r>
          </a:p>
          <a:p>
            <a:r>
              <a:rPr lang="en-US" dirty="0"/>
              <a:t>The investigative process</a:t>
            </a:r>
          </a:p>
          <a:p>
            <a:pPr lvl="1"/>
            <a:r>
              <a:rPr lang="en-US" dirty="0"/>
              <a:t>Report writing</a:t>
            </a:r>
          </a:p>
          <a:p>
            <a:pPr lvl="1"/>
            <a:r>
              <a:rPr lang="en-US" dirty="0"/>
              <a:t>Recommendations</a:t>
            </a:r>
          </a:p>
          <a:p>
            <a:pPr lvl="1"/>
            <a:r>
              <a:rPr lang="en-US" dirty="0"/>
              <a:t>Foreseeability:  Information from investigative reports that assist management to recognize workplace hazards, inappropriate and unsafe behavior, lack of supervision and lack of training. </a:t>
            </a:r>
          </a:p>
          <a:p>
            <a:endParaRPr lang="en-US" dirty="0"/>
          </a:p>
        </p:txBody>
      </p:sp>
    </p:spTree>
    <p:extLst>
      <p:ext uri="{BB962C8B-B14F-4D97-AF65-F5344CB8AC3E}">
        <p14:creationId xmlns:p14="http://schemas.microsoft.com/office/powerpoint/2010/main" val="367470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5C04F-56C9-4277-8744-9F5EC605B872}"/>
              </a:ext>
            </a:extLst>
          </p:cNvPr>
          <p:cNvSpPr>
            <a:spLocks noGrp="1"/>
          </p:cNvSpPr>
          <p:nvPr>
            <p:ph type="title"/>
          </p:nvPr>
        </p:nvSpPr>
        <p:spPr>
          <a:xfrm>
            <a:off x="0" y="0"/>
            <a:ext cx="6347713" cy="1320800"/>
          </a:xfrm>
        </p:spPr>
        <p:txBody>
          <a:bodyPr/>
          <a:lstStyle/>
          <a:p>
            <a:r>
              <a:rPr lang="en-US" dirty="0"/>
              <a:t>Types of Patrol</a:t>
            </a:r>
          </a:p>
        </p:txBody>
      </p:sp>
      <p:sp>
        <p:nvSpPr>
          <p:cNvPr id="3" name="Content Placeholder 2">
            <a:extLst>
              <a:ext uri="{FF2B5EF4-FFF2-40B4-BE49-F238E27FC236}">
                <a16:creationId xmlns:a16="http://schemas.microsoft.com/office/drawing/2014/main" id="{3F946223-3A85-43DF-93BB-DA706C984528}"/>
              </a:ext>
            </a:extLst>
          </p:cNvPr>
          <p:cNvSpPr>
            <a:spLocks noGrp="1"/>
          </p:cNvSpPr>
          <p:nvPr>
            <p:ph idx="1"/>
          </p:nvPr>
        </p:nvSpPr>
        <p:spPr>
          <a:xfrm>
            <a:off x="76200" y="609600"/>
            <a:ext cx="8991600" cy="3880773"/>
          </a:xfrm>
        </p:spPr>
        <p:txBody>
          <a:bodyPr>
            <a:normAutofit/>
          </a:bodyPr>
          <a:lstStyle/>
          <a:p>
            <a:pPr marL="514350" indent="-514350">
              <a:buFont typeface="+mj-lt"/>
              <a:buAutoNum type="arabicPeriod"/>
            </a:pPr>
            <a:r>
              <a:rPr lang="en-US" b="1" dirty="0"/>
              <a:t>Post Position:</a:t>
            </a:r>
            <a:r>
              <a:rPr lang="en-US" dirty="0"/>
              <a:t>  An assignment where an officer is responsible for maintaining the integrity of a certain area.</a:t>
            </a:r>
          </a:p>
          <a:p>
            <a:pPr marL="514350" indent="-514350">
              <a:buFont typeface="+mj-lt"/>
              <a:buAutoNum type="arabicPeriod"/>
            </a:pPr>
            <a:r>
              <a:rPr lang="en-US" b="1" dirty="0"/>
              <a:t>Fixed Post Position:</a:t>
            </a:r>
            <a:r>
              <a:rPr lang="en-US" dirty="0"/>
              <a:t>  The assignment of an officer to a specific location:  Access point, traffic point, etc.</a:t>
            </a:r>
          </a:p>
          <a:p>
            <a:pPr marL="514350" indent="-514350">
              <a:buFont typeface="+mj-lt"/>
              <a:buAutoNum type="arabicPeriod"/>
            </a:pPr>
            <a:r>
              <a:rPr lang="en-US" b="1" dirty="0"/>
              <a:t>Mobile Patrol:</a:t>
            </a:r>
            <a:r>
              <a:rPr lang="en-US" dirty="0"/>
              <a:t>  The assignment of an officer to be active and mobile: Vehicles, bicycles, boats, etc.</a:t>
            </a:r>
          </a:p>
          <a:p>
            <a:pPr marL="514350" indent="-514350">
              <a:buFont typeface="+mj-lt"/>
              <a:buAutoNum type="arabicPeriod"/>
            </a:pPr>
            <a:r>
              <a:rPr lang="en-US" b="1" dirty="0"/>
              <a:t>Virtual Patrol:</a:t>
            </a:r>
            <a:r>
              <a:rPr lang="en-US" dirty="0"/>
              <a:t>  Officers in a command center using the cameras and alarm panels to conduct “virtual patrols”.</a:t>
            </a:r>
            <a:endParaRPr lang="en-US" b="1" dirty="0"/>
          </a:p>
        </p:txBody>
      </p:sp>
      <p:sp>
        <p:nvSpPr>
          <p:cNvPr id="4" name="Slide Number Placeholder 3">
            <a:extLst>
              <a:ext uri="{FF2B5EF4-FFF2-40B4-BE49-F238E27FC236}">
                <a16:creationId xmlns:a16="http://schemas.microsoft.com/office/drawing/2014/main" id="{B819680E-6CFC-4FDC-9F1F-848C57AE4C28}"/>
              </a:ext>
            </a:extLst>
          </p:cNvPr>
          <p:cNvSpPr>
            <a:spLocks noGrp="1"/>
          </p:cNvSpPr>
          <p:nvPr>
            <p:ph type="sldNum" sz="quarter" idx="12"/>
          </p:nvPr>
        </p:nvSpPr>
        <p:spPr/>
        <p:txBody>
          <a:bodyPr/>
          <a:lstStyle/>
          <a:p>
            <a:fld id="{BD5AEB79-F3DA-4CAA-BA25-7EA8AB9A9E1E}" type="slidenum">
              <a:rPr lang="en-US" smtClean="0"/>
              <a:t>5</a:t>
            </a:fld>
            <a:endParaRPr lang="en-US"/>
          </a:p>
        </p:txBody>
      </p:sp>
    </p:spTree>
    <p:extLst>
      <p:ext uri="{BB962C8B-B14F-4D97-AF65-F5344CB8AC3E}">
        <p14:creationId xmlns:p14="http://schemas.microsoft.com/office/powerpoint/2010/main" val="2120009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0BB70-3F5F-4D6A-96B4-BCD4FAA11328}"/>
              </a:ext>
            </a:extLst>
          </p:cNvPr>
          <p:cNvSpPr>
            <a:spLocks noGrp="1"/>
          </p:cNvSpPr>
          <p:nvPr>
            <p:ph type="title"/>
          </p:nvPr>
        </p:nvSpPr>
        <p:spPr>
          <a:xfrm>
            <a:off x="0" y="0"/>
            <a:ext cx="6347713" cy="1320800"/>
          </a:xfrm>
        </p:spPr>
        <p:txBody>
          <a:bodyPr/>
          <a:lstStyle/>
          <a:p>
            <a:r>
              <a:rPr lang="en-US" dirty="0"/>
              <a:t>Preparation for Patrol</a:t>
            </a:r>
          </a:p>
        </p:txBody>
      </p:sp>
      <p:sp>
        <p:nvSpPr>
          <p:cNvPr id="3" name="Content Placeholder 2">
            <a:extLst>
              <a:ext uri="{FF2B5EF4-FFF2-40B4-BE49-F238E27FC236}">
                <a16:creationId xmlns:a16="http://schemas.microsoft.com/office/drawing/2014/main" id="{801820F0-4810-47EE-B049-73D5773E4675}"/>
              </a:ext>
            </a:extLst>
          </p:cNvPr>
          <p:cNvSpPr>
            <a:spLocks noGrp="1"/>
          </p:cNvSpPr>
          <p:nvPr>
            <p:ph idx="1"/>
          </p:nvPr>
        </p:nvSpPr>
        <p:spPr>
          <a:xfrm>
            <a:off x="152400" y="533400"/>
            <a:ext cx="8839200" cy="3880773"/>
          </a:xfrm>
        </p:spPr>
        <p:txBody>
          <a:bodyPr>
            <a:normAutofit/>
          </a:bodyPr>
          <a:lstStyle/>
          <a:p>
            <a:r>
              <a:rPr lang="en-US" sz="1600" dirty="0"/>
              <a:t>Preparation begins with management designing a patrol program that is holistic and addresses the threat and vulnerabilities existing at the place of protection.</a:t>
            </a:r>
          </a:p>
          <a:p>
            <a:r>
              <a:rPr lang="en-US" sz="1600" dirty="0"/>
              <a:t>This includes the development of policies and procedures.</a:t>
            </a:r>
          </a:p>
          <a:p>
            <a:r>
              <a:rPr lang="en-US" sz="1600" dirty="0"/>
              <a:t>A code of Conduct policy to outline how patrol officers behave and comport themselves on patrol.</a:t>
            </a:r>
          </a:p>
          <a:p>
            <a:r>
              <a:rPr lang="en-US" sz="1600" dirty="0"/>
              <a:t>Post orders and patrol procedures to describe the responsibilities to be performed. </a:t>
            </a:r>
          </a:p>
        </p:txBody>
      </p:sp>
      <p:sp>
        <p:nvSpPr>
          <p:cNvPr id="4" name="Slide Number Placeholder 3">
            <a:extLst>
              <a:ext uri="{FF2B5EF4-FFF2-40B4-BE49-F238E27FC236}">
                <a16:creationId xmlns:a16="http://schemas.microsoft.com/office/drawing/2014/main" id="{91ACA613-175E-4D87-BB66-EE594637F06E}"/>
              </a:ext>
            </a:extLst>
          </p:cNvPr>
          <p:cNvSpPr>
            <a:spLocks noGrp="1"/>
          </p:cNvSpPr>
          <p:nvPr>
            <p:ph type="sldNum" sz="quarter" idx="12"/>
          </p:nvPr>
        </p:nvSpPr>
        <p:spPr/>
        <p:txBody>
          <a:bodyPr/>
          <a:lstStyle/>
          <a:p>
            <a:fld id="{BD5AEB79-F3DA-4CAA-BA25-7EA8AB9A9E1E}" type="slidenum">
              <a:rPr lang="en-US" smtClean="0"/>
              <a:t>6</a:t>
            </a:fld>
            <a:endParaRPr lang="en-US"/>
          </a:p>
        </p:txBody>
      </p:sp>
      <p:sp>
        <p:nvSpPr>
          <p:cNvPr id="5" name="Content Placeholder 2">
            <a:extLst>
              <a:ext uri="{FF2B5EF4-FFF2-40B4-BE49-F238E27FC236}">
                <a16:creationId xmlns:a16="http://schemas.microsoft.com/office/drawing/2014/main" id="{3AAEC44D-34D5-B083-1CE8-72E2F2B9CF99}"/>
              </a:ext>
            </a:extLst>
          </p:cNvPr>
          <p:cNvSpPr txBox="1">
            <a:spLocks/>
          </p:cNvSpPr>
          <p:nvPr/>
        </p:nvSpPr>
        <p:spPr>
          <a:xfrm>
            <a:off x="152400" y="2362200"/>
            <a:ext cx="883920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600" dirty="0"/>
              <a:t>A robust training program to enable patrol officers to perform duties and protect the assets.</a:t>
            </a:r>
          </a:p>
          <a:p>
            <a:r>
              <a:rPr lang="en-US" sz="1600" dirty="0"/>
              <a:t>Equipment.  Besides the basic equipment, the uniqueness of the asset being protected will determine the type of equipment required to protect it.</a:t>
            </a:r>
          </a:p>
          <a:p>
            <a:r>
              <a:rPr lang="en-US" sz="1600" dirty="0"/>
              <a:t>Establish liaison with law enforcement.</a:t>
            </a:r>
          </a:p>
          <a:p>
            <a:r>
              <a:rPr lang="en-US" sz="1600" dirty="0"/>
              <a:t>Ensure that supervisory oversight is in place to ensure all policies and procedures are followed and officers are effective in their duties. </a:t>
            </a:r>
          </a:p>
        </p:txBody>
      </p:sp>
      <p:sp>
        <p:nvSpPr>
          <p:cNvPr id="6" name="Content Placeholder 2">
            <a:extLst>
              <a:ext uri="{FF2B5EF4-FFF2-40B4-BE49-F238E27FC236}">
                <a16:creationId xmlns:a16="http://schemas.microsoft.com/office/drawing/2014/main" id="{30BD6FDB-F787-29C3-89D5-D383CF9D6B44}"/>
              </a:ext>
            </a:extLst>
          </p:cNvPr>
          <p:cNvSpPr txBox="1">
            <a:spLocks/>
          </p:cNvSpPr>
          <p:nvPr/>
        </p:nvSpPr>
        <p:spPr>
          <a:xfrm>
            <a:off x="152400" y="4501227"/>
            <a:ext cx="895473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600" dirty="0"/>
              <a:t>Officers should ensure that they are well-rested prior to beginning a shift and are fit enough to perform their duties.</a:t>
            </a:r>
          </a:p>
          <a:p>
            <a:r>
              <a:rPr lang="en-US" sz="1600" dirty="0"/>
              <a:t>Officers need to know the environment that they are protecting and understand the concept of “situational awareness.”</a:t>
            </a:r>
          </a:p>
          <a:p>
            <a:r>
              <a:rPr lang="en-US" sz="1600" dirty="0"/>
              <a:t>Situational awareness means understanding the ordinary so that you can spot unusual activities.</a:t>
            </a:r>
          </a:p>
          <a:p>
            <a:r>
              <a:rPr lang="en-US" sz="1600" dirty="0"/>
              <a:t>Prior to beginning a shift, the patrol officer should be full briefed on what transpired during the previous shift. </a:t>
            </a:r>
          </a:p>
        </p:txBody>
      </p:sp>
    </p:spTree>
    <p:extLst>
      <p:ext uri="{BB962C8B-B14F-4D97-AF65-F5344CB8AC3E}">
        <p14:creationId xmlns:p14="http://schemas.microsoft.com/office/powerpoint/2010/main" val="568086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FDC33-0D68-447A-A76C-E93A1210962F}"/>
              </a:ext>
            </a:extLst>
          </p:cNvPr>
          <p:cNvSpPr>
            <a:spLocks noGrp="1"/>
          </p:cNvSpPr>
          <p:nvPr>
            <p:ph type="title"/>
          </p:nvPr>
        </p:nvSpPr>
        <p:spPr>
          <a:xfrm>
            <a:off x="0" y="0"/>
            <a:ext cx="6347713" cy="1320800"/>
          </a:xfrm>
        </p:spPr>
        <p:txBody>
          <a:bodyPr/>
          <a:lstStyle/>
          <a:p>
            <a:r>
              <a:rPr lang="en-US" dirty="0"/>
              <a:t>Patrol Equipment</a:t>
            </a:r>
          </a:p>
        </p:txBody>
      </p:sp>
      <p:sp>
        <p:nvSpPr>
          <p:cNvPr id="3" name="Content Placeholder 2">
            <a:extLst>
              <a:ext uri="{FF2B5EF4-FFF2-40B4-BE49-F238E27FC236}">
                <a16:creationId xmlns:a16="http://schemas.microsoft.com/office/drawing/2014/main" id="{F420455D-0FC9-4BB9-9FC3-8AB87A9F50D4}"/>
              </a:ext>
            </a:extLst>
          </p:cNvPr>
          <p:cNvSpPr>
            <a:spLocks noGrp="1"/>
          </p:cNvSpPr>
          <p:nvPr>
            <p:ph idx="1"/>
          </p:nvPr>
        </p:nvSpPr>
        <p:spPr>
          <a:xfrm>
            <a:off x="62548" y="660400"/>
            <a:ext cx="9005251" cy="3880773"/>
          </a:xfrm>
        </p:spPr>
        <p:txBody>
          <a:bodyPr>
            <a:normAutofit/>
          </a:bodyPr>
          <a:lstStyle/>
          <a:p>
            <a:r>
              <a:rPr lang="en-US" dirty="0"/>
              <a:t>The basic patrol equipment consists of, but is not limited to:</a:t>
            </a:r>
          </a:p>
          <a:p>
            <a:pPr lvl="1"/>
            <a:r>
              <a:rPr lang="en-US" sz="1800" dirty="0"/>
              <a:t>Comfortable shoes</a:t>
            </a:r>
          </a:p>
          <a:p>
            <a:pPr lvl="1"/>
            <a:r>
              <a:rPr lang="en-US" sz="1800" dirty="0"/>
              <a:t>Flashlight</a:t>
            </a:r>
          </a:p>
          <a:p>
            <a:pPr lvl="1"/>
            <a:r>
              <a:rPr lang="en-US" sz="1800" dirty="0"/>
              <a:t>Body cameras</a:t>
            </a:r>
          </a:p>
          <a:p>
            <a:pPr lvl="1"/>
            <a:r>
              <a:rPr lang="en-US" sz="1800" dirty="0"/>
              <a:t>Radio</a:t>
            </a:r>
          </a:p>
          <a:p>
            <a:pPr lvl="1"/>
            <a:r>
              <a:rPr lang="en-US" sz="1800" dirty="0"/>
              <a:t>Patrol Vehicles</a:t>
            </a:r>
          </a:p>
          <a:p>
            <a:pPr lvl="1"/>
            <a:r>
              <a:rPr lang="en-US" sz="1800" dirty="0"/>
              <a:t>Cell phone (as a secondary form of communication.)</a:t>
            </a:r>
          </a:p>
        </p:txBody>
      </p:sp>
      <p:sp>
        <p:nvSpPr>
          <p:cNvPr id="4" name="Slide Number Placeholder 3">
            <a:extLst>
              <a:ext uri="{FF2B5EF4-FFF2-40B4-BE49-F238E27FC236}">
                <a16:creationId xmlns:a16="http://schemas.microsoft.com/office/drawing/2014/main" id="{1DEE5BA0-B13B-421C-AB9A-485EE2A3A2AC}"/>
              </a:ext>
            </a:extLst>
          </p:cNvPr>
          <p:cNvSpPr>
            <a:spLocks noGrp="1"/>
          </p:cNvSpPr>
          <p:nvPr>
            <p:ph type="sldNum" sz="quarter" idx="12"/>
          </p:nvPr>
        </p:nvSpPr>
        <p:spPr/>
        <p:txBody>
          <a:bodyPr/>
          <a:lstStyle/>
          <a:p>
            <a:fld id="{BD5AEB79-F3DA-4CAA-BA25-7EA8AB9A9E1E}" type="slidenum">
              <a:rPr lang="en-US" smtClean="0"/>
              <a:t>7</a:t>
            </a:fld>
            <a:endParaRPr lang="en-US"/>
          </a:p>
        </p:txBody>
      </p:sp>
    </p:spTree>
    <p:extLst>
      <p:ext uri="{BB962C8B-B14F-4D97-AF65-F5344CB8AC3E}">
        <p14:creationId xmlns:p14="http://schemas.microsoft.com/office/powerpoint/2010/main" val="1568181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3E619-0B81-4E7E-B146-6EC4DC619698}"/>
              </a:ext>
            </a:extLst>
          </p:cNvPr>
          <p:cNvSpPr>
            <a:spLocks noGrp="1"/>
          </p:cNvSpPr>
          <p:nvPr>
            <p:ph type="title"/>
          </p:nvPr>
        </p:nvSpPr>
        <p:spPr>
          <a:xfrm>
            <a:off x="0" y="0"/>
            <a:ext cx="6347713" cy="1320800"/>
          </a:xfrm>
        </p:spPr>
        <p:txBody>
          <a:bodyPr/>
          <a:lstStyle/>
          <a:p>
            <a:r>
              <a:rPr lang="en-US" dirty="0"/>
              <a:t>Patrol Techniques</a:t>
            </a:r>
          </a:p>
        </p:txBody>
      </p:sp>
      <p:sp>
        <p:nvSpPr>
          <p:cNvPr id="3" name="Content Placeholder 2">
            <a:extLst>
              <a:ext uri="{FF2B5EF4-FFF2-40B4-BE49-F238E27FC236}">
                <a16:creationId xmlns:a16="http://schemas.microsoft.com/office/drawing/2014/main" id="{868E574C-52B2-4454-867D-9E1583D44411}"/>
              </a:ext>
            </a:extLst>
          </p:cNvPr>
          <p:cNvSpPr>
            <a:spLocks noGrp="1"/>
          </p:cNvSpPr>
          <p:nvPr>
            <p:ph idx="1"/>
          </p:nvPr>
        </p:nvSpPr>
        <p:spPr>
          <a:xfrm>
            <a:off x="152400" y="685800"/>
            <a:ext cx="8839200" cy="3880773"/>
          </a:xfrm>
        </p:spPr>
        <p:txBody>
          <a:bodyPr>
            <a:normAutofit/>
          </a:bodyPr>
          <a:lstStyle/>
          <a:p>
            <a:r>
              <a:rPr lang="en-US" b="1" dirty="0"/>
              <a:t>Understanding the Baseline:</a:t>
            </a:r>
            <a:r>
              <a:rPr lang="en-US" dirty="0"/>
              <a:t> The baseline is things that happen within the protected area on a daily basis.  By knowing the baseline, an officer can quickly identify the unusual.</a:t>
            </a:r>
          </a:p>
          <a:p>
            <a:r>
              <a:rPr lang="en-US" b="1" dirty="0"/>
              <a:t>Tactical Maneuvering:</a:t>
            </a:r>
            <a:r>
              <a:rPr lang="en-US" dirty="0"/>
              <a:t>  Being aware that someone may be wishing to take advantage of an officer on patrol.  Officers should patrol in a safe, but tactical, manner.</a:t>
            </a:r>
          </a:p>
          <a:p>
            <a:r>
              <a:rPr lang="en-US" b="1" dirty="0"/>
              <a:t>Being Unpredictable:</a:t>
            </a:r>
            <a:r>
              <a:rPr lang="en-US" dirty="0"/>
              <a:t>  An effective patroller will be “predictably unpredictable” by changing their patrol routine. </a:t>
            </a:r>
            <a:endParaRPr lang="en-US" b="1" dirty="0"/>
          </a:p>
          <a:p>
            <a:endParaRPr lang="en-US" dirty="0"/>
          </a:p>
        </p:txBody>
      </p:sp>
      <p:sp>
        <p:nvSpPr>
          <p:cNvPr id="4" name="Slide Number Placeholder 3">
            <a:extLst>
              <a:ext uri="{FF2B5EF4-FFF2-40B4-BE49-F238E27FC236}">
                <a16:creationId xmlns:a16="http://schemas.microsoft.com/office/drawing/2014/main" id="{3F0EA073-DE78-4EC7-9FC0-BBE0AF43AEBB}"/>
              </a:ext>
            </a:extLst>
          </p:cNvPr>
          <p:cNvSpPr>
            <a:spLocks noGrp="1"/>
          </p:cNvSpPr>
          <p:nvPr>
            <p:ph type="sldNum" sz="quarter" idx="12"/>
          </p:nvPr>
        </p:nvSpPr>
        <p:spPr/>
        <p:txBody>
          <a:bodyPr/>
          <a:lstStyle/>
          <a:p>
            <a:fld id="{BD5AEB79-F3DA-4CAA-BA25-7EA8AB9A9E1E}" type="slidenum">
              <a:rPr lang="en-US" smtClean="0"/>
              <a:t>8</a:t>
            </a:fld>
            <a:endParaRPr lang="en-US"/>
          </a:p>
        </p:txBody>
      </p:sp>
      <p:sp>
        <p:nvSpPr>
          <p:cNvPr id="5" name="Content Placeholder 2">
            <a:extLst>
              <a:ext uri="{FF2B5EF4-FFF2-40B4-BE49-F238E27FC236}">
                <a16:creationId xmlns:a16="http://schemas.microsoft.com/office/drawing/2014/main" id="{4B6C06DE-391D-45BC-70D6-EB90C8CE13A2}"/>
              </a:ext>
            </a:extLst>
          </p:cNvPr>
          <p:cNvSpPr txBox="1">
            <a:spLocks/>
          </p:cNvSpPr>
          <p:nvPr/>
        </p:nvSpPr>
        <p:spPr>
          <a:xfrm>
            <a:off x="147484" y="3200400"/>
            <a:ext cx="883920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b="1" dirty="0"/>
              <a:t>Vehicle Positioning:  </a:t>
            </a:r>
            <a:r>
              <a:rPr lang="en-US" dirty="0"/>
              <a:t>Always position your vehicle in manner that gives the officer the tactical advantage.</a:t>
            </a:r>
          </a:p>
          <a:p>
            <a:r>
              <a:rPr lang="en-US" b="1" dirty="0"/>
              <a:t>Watch the Hands:</a:t>
            </a:r>
            <a:r>
              <a:rPr lang="en-US" dirty="0"/>
              <a:t>  When dealing with a person, the officer should ALWAYS have a visual on where their hands are.  Concealed hands could mean trouble.</a:t>
            </a:r>
          </a:p>
          <a:p>
            <a:r>
              <a:rPr lang="en-US" b="1" dirty="0"/>
              <a:t>Nonverbal Communications:</a:t>
            </a:r>
            <a:r>
              <a:rPr lang="en-US" dirty="0"/>
              <a:t>  The understanding of behavioral patterns, especially as it relates to someone who has been caught doing something wrong.  Also know as “body language”.</a:t>
            </a:r>
            <a:endParaRPr lang="en-US" b="1" dirty="0"/>
          </a:p>
          <a:p>
            <a:endParaRPr lang="en-US" dirty="0"/>
          </a:p>
        </p:txBody>
      </p:sp>
      <p:sp>
        <p:nvSpPr>
          <p:cNvPr id="6" name="Content Placeholder 2">
            <a:extLst>
              <a:ext uri="{FF2B5EF4-FFF2-40B4-BE49-F238E27FC236}">
                <a16:creationId xmlns:a16="http://schemas.microsoft.com/office/drawing/2014/main" id="{D165CB6A-D591-E07D-B6F6-EF968D96456C}"/>
              </a:ext>
            </a:extLst>
          </p:cNvPr>
          <p:cNvSpPr txBox="1">
            <a:spLocks/>
          </p:cNvSpPr>
          <p:nvPr/>
        </p:nvSpPr>
        <p:spPr>
          <a:xfrm>
            <a:off x="121542" y="5410200"/>
            <a:ext cx="8839199"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b="1"/>
              <a:t>Enhancing Security Measures:</a:t>
            </a:r>
            <a:r>
              <a:rPr lang="en-US"/>
              <a:t>  A patrol officer should be aware of all security features in place in his/her area of responsibility.  This knowledge will aid the officer in complementing the security measures and not working against them.</a:t>
            </a:r>
            <a:endParaRPr lang="en-US" b="1"/>
          </a:p>
          <a:p>
            <a:endParaRPr lang="en-US" dirty="0"/>
          </a:p>
        </p:txBody>
      </p:sp>
    </p:spTree>
    <p:extLst>
      <p:ext uri="{BB962C8B-B14F-4D97-AF65-F5344CB8AC3E}">
        <p14:creationId xmlns:p14="http://schemas.microsoft.com/office/powerpoint/2010/main" val="2827365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E9B59-0B50-4E52-B7AB-AF456F88FE70}"/>
              </a:ext>
            </a:extLst>
          </p:cNvPr>
          <p:cNvSpPr>
            <a:spLocks noGrp="1"/>
          </p:cNvSpPr>
          <p:nvPr>
            <p:ph type="title"/>
          </p:nvPr>
        </p:nvSpPr>
        <p:spPr>
          <a:xfrm>
            <a:off x="0" y="0"/>
            <a:ext cx="8458200" cy="1320800"/>
          </a:xfrm>
        </p:spPr>
        <p:txBody>
          <a:bodyPr>
            <a:normAutofit/>
          </a:bodyPr>
          <a:lstStyle/>
          <a:p>
            <a:r>
              <a:rPr lang="en-US" dirty="0"/>
              <a:t>Unethical and Unprofessional Practices</a:t>
            </a:r>
          </a:p>
        </p:txBody>
      </p:sp>
      <p:sp>
        <p:nvSpPr>
          <p:cNvPr id="3" name="Content Placeholder 2">
            <a:extLst>
              <a:ext uri="{FF2B5EF4-FFF2-40B4-BE49-F238E27FC236}">
                <a16:creationId xmlns:a16="http://schemas.microsoft.com/office/drawing/2014/main" id="{52F8F97B-E07D-4AE4-B5C0-2DF91901C3D8}"/>
              </a:ext>
            </a:extLst>
          </p:cNvPr>
          <p:cNvSpPr>
            <a:spLocks noGrp="1"/>
          </p:cNvSpPr>
          <p:nvPr>
            <p:ph idx="1"/>
          </p:nvPr>
        </p:nvSpPr>
        <p:spPr>
          <a:xfrm>
            <a:off x="76200" y="660400"/>
            <a:ext cx="8915400" cy="3880773"/>
          </a:xfrm>
        </p:spPr>
        <p:txBody>
          <a:bodyPr>
            <a:normAutofit/>
          </a:bodyPr>
          <a:lstStyle/>
          <a:p>
            <a:r>
              <a:rPr lang="en-US" b="1" dirty="0"/>
              <a:t>Ethics:</a:t>
            </a:r>
            <a:r>
              <a:rPr lang="en-US" dirty="0"/>
              <a:t>  How one lives with others.  The foremost concepts and principles of proper human conduct.</a:t>
            </a:r>
          </a:p>
          <a:p>
            <a:pPr lvl="1"/>
            <a:r>
              <a:rPr lang="en-US" sz="1800" dirty="0"/>
              <a:t>A collective of universal values</a:t>
            </a:r>
          </a:p>
          <a:p>
            <a:pPr lvl="1"/>
            <a:r>
              <a:rPr lang="en-US" sz="1800" dirty="0"/>
              <a:t>Treating each other equally</a:t>
            </a:r>
          </a:p>
          <a:p>
            <a:pPr lvl="1"/>
            <a:r>
              <a:rPr lang="en-US" sz="1800" dirty="0"/>
              <a:t>Acknowledging human and natural rights</a:t>
            </a:r>
          </a:p>
          <a:p>
            <a:pPr lvl="1"/>
            <a:r>
              <a:rPr lang="en-US" sz="1800" dirty="0"/>
              <a:t>Obeying the laws of the land</a:t>
            </a:r>
          </a:p>
          <a:p>
            <a:pPr lvl="1"/>
            <a:r>
              <a:rPr lang="en-US" sz="1800" dirty="0"/>
              <a:t>Showing health and safety concerns</a:t>
            </a:r>
          </a:p>
          <a:p>
            <a:pPr lvl="1"/>
            <a:r>
              <a:rPr lang="en-US" sz="1800" dirty="0"/>
              <a:t>Caring for the natural environment</a:t>
            </a:r>
          </a:p>
          <a:p>
            <a:pPr lvl="1"/>
            <a:endParaRPr lang="en-US" sz="1800" dirty="0"/>
          </a:p>
        </p:txBody>
      </p:sp>
      <p:sp>
        <p:nvSpPr>
          <p:cNvPr id="4" name="Slide Number Placeholder 3">
            <a:extLst>
              <a:ext uri="{FF2B5EF4-FFF2-40B4-BE49-F238E27FC236}">
                <a16:creationId xmlns:a16="http://schemas.microsoft.com/office/drawing/2014/main" id="{7BCCC6FB-AF66-41B9-94C7-02E9ADC9AE6B}"/>
              </a:ext>
            </a:extLst>
          </p:cNvPr>
          <p:cNvSpPr>
            <a:spLocks noGrp="1"/>
          </p:cNvSpPr>
          <p:nvPr>
            <p:ph type="sldNum" sz="quarter" idx="12"/>
          </p:nvPr>
        </p:nvSpPr>
        <p:spPr/>
        <p:txBody>
          <a:bodyPr/>
          <a:lstStyle/>
          <a:p>
            <a:fld id="{BD5AEB79-F3DA-4CAA-BA25-7EA8AB9A9E1E}" type="slidenum">
              <a:rPr lang="en-US" smtClean="0"/>
              <a:t>9</a:t>
            </a:fld>
            <a:endParaRPr lang="en-US"/>
          </a:p>
        </p:txBody>
      </p:sp>
      <p:sp>
        <p:nvSpPr>
          <p:cNvPr id="5" name="Content Placeholder 2">
            <a:extLst>
              <a:ext uri="{FF2B5EF4-FFF2-40B4-BE49-F238E27FC236}">
                <a16:creationId xmlns:a16="http://schemas.microsoft.com/office/drawing/2014/main" id="{B53E3B77-2376-ADC8-3011-816F8F5AC563}"/>
              </a:ext>
            </a:extLst>
          </p:cNvPr>
          <p:cNvSpPr txBox="1">
            <a:spLocks/>
          </p:cNvSpPr>
          <p:nvPr/>
        </p:nvSpPr>
        <p:spPr>
          <a:xfrm>
            <a:off x="533400" y="3810000"/>
            <a:ext cx="853440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Security professionals are tasked with enforcing the policies and procedures within the environment they are protecting and need to set an example of exemplary behavior.</a:t>
            </a:r>
          </a:p>
          <a:p>
            <a:r>
              <a:rPr lang="en-US" dirty="0"/>
              <a:t>Security professionals must be aware that they are constantly watch and expected to comply by the same policies and procedures as everyone else.</a:t>
            </a:r>
          </a:p>
          <a:p>
            <a:pPr marL="457200" lvl="1" indent="0">
              <a:buFont typeface="Wingdings 3" charset="2"/>
              <a:buNone/>
            </a:pPr>
            <a:endParaRPr lang="en-US" dirty="0"/>
          </a:p>
        </p:txBody>
      </p:sp>
    </p:spTree>
    <p:extLst>
      <p:ext uri="{BB962C8B-B14F-4D97-AF65-F5344CB8AC3E}">
        <p14:creationId xmlns:p14="http://schemas.microsoft.com/office/powerpoint/2010/main" val="381649278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1290</TotalTime>
  <Words>1305</Words>
  <Application>Microsoft Office PowerPoint</Application>
  <PresentationFormat>On-screen Show (4:3)</PresentationFormat>
  <Paragraphs>103</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Trebuchet MS</vt:lpstr>
      <vt:lpstr>Wingdings 3</vt:lpstr>
      <vt:lpstr>Facet</vt:lpstr>
      <vt:lpstr>PowerPoint Presentation</vt:lpstr>
      <vt:lpstr>Pre-Patrol Analysis</vt:lpstr>
      <vt:lpstr>Purpose of Patrols</vt:lpstr>
      <vt:lpstr>Purpose of Patrols</vt:lpstr>
      <vt:lpstr>Types of Patrol</vt:lpstr>
      <vt:lpstr>Preparation for Patrol</vt:lpstr>
      <vt:lpstr>Patrol Equipment</vt:lpstr>
      <vt:lpstr>Patrol Techniques</vt:lpstr>
      <vt:lpstr>Unethical and Unprofessional Practices</vt:lpstr>
      <vt:lpstr>Unethical and Unprofessional Practices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Joy,Sumy</dc:creator>
  <cp:lastModifiedBy>Academy3s@outlook.com</cp:lastModifiedBy>
  <cp:revision>135</cp:revision>
  <dcterms:created xsi:type="dcterms:W3CDTF">2015-01-28T20:48:59Z</dcterms:created>
  <dcterms:modified xsi:type="dcterms:W3CDTF">2023-03-11T18:13:20Z</dcterms:modified>
</cp:coreProperties>
</file>