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75" r:id="rId8"/>
    <p:sldId id="263" r:id="rId9"/>
    <p:sldId id="267" r:id="rId10"/>
    <p:sldId id="264" r:id="rId11"/>
    <p:sldId id="271" r:id="rId12"/>
    <p:sldId id="265" r:id="rId13"/>
    <p:sldId id="266" r:id="rId14"/>
    <p:sldId id="268" r:id="rId15"/>
    <p:sldId id="269" r:id="rId16"/>
    <p:sldId id="273" r:id="rId17"/>
    <p:sldId id="274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045" y="203336"/>
            <a:ext cx="2454724" cy="4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4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602" y="6359884"/>
            <a:ext cx="2009880" cy="3852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3843" y="230659"/>
            <a:ext cx="10515600" cy="403654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843" y="782594"/>
            <a:ext cx="120375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2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9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2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5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martdata.m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ankhbold@academic.m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786" y="2950573"/>
            <a:ext cx="92202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Python </a:t>
            </a:r>
            <a:r>
              <a:rPr lang="mn-MN" sz="4000" dirty="0" smtClean="0">
                <a:solidFill>
                  <a:schemeClr val="accent2">
                    <a:lumMod val="75000"/>
                  </a:schemeClr>
                </a:solidFill>
              </a:rPr>
              <a:t>мэдээллийн сангийн суурь мэдлэг</a:t>
            </a:r>
          </a:p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mn-MN" sz="4000" dirty="0" smtClean="0">
                <a:solidFill>
                  <a:schemeClr val="accent2">
                    <a:lumMod val="75000"/>
                  </a:schemeClr>
                </a:solidFill>
              </a:rPr>
              <a:t>Анхан шат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mn-MN" sz="4000" dirty="0" smtClean="0">
                <a:solidFill>
                  <a:schemeClr val="accent2">
                    <a:lumMod val="75000"/>
                  </a:schemeClr>
                </a:solidFill>
              </a:rPr>
              <a:t> – Хичээл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9" y="5842337"/>
            <a:ext cx="6792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Wi-Fi: 	</a:t>
            </a:r>
            <a:r>
              <a:rPr lang="en-US" sz="3000" dirty="0" smtClean="0">
                <a:hlinkClick r:id="rId2"/>
              </a:rPr>
              <a:t>smartdata.mn</a:t>
            </a:r>
            <a:endParaRPr lang="en-US" sz="3000" dirty="0" smtClean="0"/>
          </a:p>
          <a:p>
            <a:r>
              <a:rPr lang="en-US" sz="3000" dirty="0" smtClean="0"/>
              <a:t>Password:   Smart123</a:t>
            </a:r>
          </a:p>
        </p:txBody>
      </p:sp>
    </p:spTree>
    <p:extLst>
      <p:ext uri="{BB962C8B-B14F-4D97-AF65-F5344CB8AC3E}">
        <p14:creationId xmlns:p14="http://schemas.microsoft.com/office/powerpoint/2010/main" val="31676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Т</a:t>
            </a:r>
            <a:r>
              <a:rPr lang="mn-MN" dirty="0" smtClean="0"/>
              <a:t>үлхүүр үгс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6567" y="971530"/>
            <a:ext cx="9928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2400" dirty="0"/>
              <a:t>Түлхүүр үг гэдэг бол програмчлахад ашиглагддаг, тогтмол үгүүд байдаг. </a:t>
            </a:r>
            <a:br>
              <a:rPr lang="mn-MN" sz="2400" dirty="0"/>
            </a:br>
            <a:r>
              <a:rPr lang="en-US" sz="2400" dirty="0"/>
              <a:t>Python </a:t>
            </a:r>
            <a:r>
              <a:rPr lang="mn-MN" sz="2400" dirty="0"/>
              <a:t>хэлэнд 29 түлхүүр үг байдаг. Үүнд нь</a:t>
            </a:r>
            <a:r>
              <a:rPr lang="mn-MN" sz="2400" dirty="0" smtClean="0"/>
              <a:t>:</a:t>
            </a:r>
          </a:p>
          <a:p>
            <a:endParaRPr lang="mn-MN" sz="2400" dirty="0"/>
          </a:p>
        </p:txBody>
      </p:sp>
      <p:sp>
        <p:nvSpPr>
          <p:cNvPr id="6" name="Rectangle 5"/>
          <p:cNvSpPr/>
          <p:nvPr/>
        </p:nvSpPr>
        <p:spPr>
          <a:xfrm>
            <a:off x="1152697" y="2026938"/>
            <a:ext cx="9712037" cy="3785652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And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def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exec 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if 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not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Return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Assert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Del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Finally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Import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Or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Try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Break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Elif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for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In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Pass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While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Class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Else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From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Is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Print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Yield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Continue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Except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Global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Lambda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raise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0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Эхний програмын код			</a:t>
            </a:r>
            <a:r>
              <a:rPr lang="mn-MN" b="1" dirty="0" smtClean="0"/>
              <a:t>их амархан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87" y="887803"/>
            <a:ext cx="3876190" cy="205714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168677" y="1837110"/>
            <a:ext cx="569578" cy="37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42073" y="1839480"/>
            <a:ext cx="4792131" cy="37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-&gt; IDLE(Python GUI) – </a:t>
            </a:r>
            <a:r>
              <a:rPr lang="mn-MN" dirty="0" smtClean="0"/>
              <a:t>г ажиллуулах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10" y="3200990"/>
            <a:ext cx="4504762" cy="275238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5400000">
            <a:off x="7546415" y="2519049"/>
            <a:ext cx="569578" cy="37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4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mn-MN" sz="2400" dirty="0" smtClean="0"/>
              <a:t>Хувьсагч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529542" y="844910"/>
            <a:ext cx="80882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2400" dirty="0" smtClean="0"/>
              <a:t>Хувьсагчийн төрөл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400" b="1" dirty="0" smtClean="0"/>
              <a:t>Тоо</a:t>
            </a:r>
            <a:r>
              <a:rPr lang="mn-MN" sz="2400" dirty="0" smtClean="0"/>
              <a:t> /</a:t>
            </a:r>
            <a:r>
              <a:rPr lang="en-US" sz="2400" dirty="0"/>
              <a:t> Numbers </a:t>
            </a:r>
            <a:r>
              <a:rPr lang="mn-MN" sz="2400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400" b="1" dirty="0" smtClean="0"/>
              <a:t>Тэмдэгт</a:t>
            </a:r>
            <a:r>
              <a:rPr lang="mn-MN" sz="2400" dirty="0" smtClean="0"/>
              <a:t> /</a:t>
            </a:r>
            <a:r>
              <a:rPr lang="en-US" sz="2400" dirty="0"/>
              <a:t> String </a:t>
            </a:r>
            <a:r>
              <a:rPr lang="mn-MN" sz="2400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400" b="1" dirty="0" smtClean="0"/>
              <a:t>Жагсаалт</a:t>
            </a:r>
            <a:r>
              <a:rPr lang="mn-MN" sz="2400" dirty="0" smtClean="0"/>
              <a:t> /</a:t>
            </a:r>
            <a:r>
              <a:rPr lang="en-US" sz="2400" dirty="0" smtClean="0"/>
              <a:t>list, tuple, set</a:t>
            </a:r>
            <a:r>
              <a:rPr lang="mn-MN" sz="2400" dirty="0" smtClean="0"/>
              <a:t>/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Dictionary</a:t>
            </a:r>
            <a:r>
              <a:rPr lang="en-US" sz="2400" dirty="0" smtClean="0"/>
              <a:t> /</a:t>
            </a:r>
            <a:r>
              <a:rPr lang="mn-MN" sz="2400" dirty="0" smtClean="0"/>
              <a:t>толь</a:t>
            </a:r>
            <a:r>
              <a:rPr lang="en-US" sz="2400" dirty="0" smtClean="0"/>
              <a:t>/</a:t>
            </a:r>
            <a:endParaRPr lang="mn-M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sz="2400" dirty="0"/>
          </a:p>
        </p:txBody>
      </p:sp>
      <p:sp>
        <p:nvSpPr>
          <p:cNvPr id="4" name="Rectangle 3"/>
          <p:cNvSpPr/>
          <p:nvPr/>
        </p:nvSpPr>
        <p:spPr>
          <a:xfrm>
            <a:off x="955963" y="2945416"/>
            <a:ext cx="95263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2400" dirty="0"/>
              <a:t>Өнөөдрийн бидний үзэх төрөл Тоо /</a:t>
            </a:r>
            <a:r>
              <a:rPr lang="en-US" sz="2400" dirty="0"/>
              <a:t>Numbers</a:t>
            </a:r>
            <a:r>
              <a:rPr lang="mn-MN" sz="2400" dirty="0"/>
              <a:t>/ </a:t>
            </a:r>
            <a:r>
              <a:rPr lang="mn-MN" sz="2400" dirty="0" smtClean="0"/>
              <a:t>төрөл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Integer</a:t>
            </a:r>
            <a:r>
              <a:rPr lang="en-US" sz="2400" dirty="0" smtClean="0"/>
              <a:t> /</a:t>
            </a:r>
            <a:r>
              <a:rPr lang="en-US" sz="2400" dirty="0"/>
              <a:t>32 bit </a:t>
            </a:r>
            <a:r>
              <a:rPr lang="mn-MN" sz="2400" dirty="0" smtClean="0"/>
              <a:t>ба </a:t>
            </a:r>
            <a:r>
              <a:rPr lang="en-US" sz="2400" dirty="0" smtClean="0"/>
              <a:t>-2147483647 </a:t>
            </a:r>
            <a:r>
              <a:rPr lang="mn-MN" sz="2400" dirty="0"/>
              <a:t>аас 2147483647</a:t>
            </a:r>
            <a:r>
              <a:rPr lang="en-US" sz="2400" dirty="0" smtClean="0"/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Long integer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Float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Decimal</a:t>
            </a:r>
            <a:endParaRPr lang="mn-MN" sz="2400" b="1" dirty="0"/>
          </a:p>
          <a:p>
            <a:r>
              <a:rPr lang="mn-MN" sz="2400" dirty="0" smtClean="0"/>
              <a:t>Бүхэлт тоо – 1, 2, 3, 4,</a:t>
            </a:r>
            <a:r>
              <a:rPr lang="en-US" sz="2400" dirty="0" smtClean="0"/>
              <a:t> …125, 1351513</a:t>
            </a:r>
            <a:r>
              <a:rPr lang="mn-MN" sz="2400" dirty="0" smtClean="0"/>
              <a:t>...... г.м</a:t>
            </a:r>
          </a:p>
          <a:p>
            <a:r>
              <a:rPr lang="mn-MN" sz="2400" dirty="0" smtClean="0"/>
              <a:t>Бутархай тоо – 1.25, 2.5 г.м</a:t>
            </a:r>
          </a:p>
          <a:p>
            <a:r>
              <a:rPr lang="mn-MN" sz="2400" dirty="0" smtClean="0"/>
              <a:t>Сөрөг тоо</a:t>
            </a:r>
            <a:r>
              <a:rPr lang="en-US" sz="2400" dirty="0" smtClean="0"/>
              <a:t> –  -1, -1315, </a:t>
            </a:r>
            <a:r>
              <a:rPr lang="mn-MN" sz="2400" dirty="0" smtClean="0"/>
              <a:t>г.м</a:t>
            </a:r>
            <a:r>
              <a:rPr lang="en-US" sz="2400" dirty="0" smtClean="0"/>
              <a:t> </a:t>
            </a:r>
            <a:endParaRPr lang="mn-MN" sz="2400" dirty="0" smtClean="0"/>
          </a:p>
        </p:txBody>
      </p:sp>
    </p:spTree>
    <p:extLst>
      <p:ext uri="{BB962C8B-B14F-4D97-AF65-F5344CB8AC3E}">
        <p14:creationId xmlns:p14="http://schemas.microsoft.com/office/powerpoint/2010/main" val="414810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Хувьсагч зарлах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1520" y="1265905"/>
            <a:ext cx="1116399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</a:t>
            </a:r>
            <a:r>
              <a:rPr lang="en-US" sz="2400" dirty="0" err="1" smtClean="0"/>
              <a:t>y_int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7			</a:t>
            </a:r>
            <a:r>
              <a:rPr lang="en-US" sz="2400" dirty="0" smtClean="0">
                <a:solidFill>
                  <a:srgbClr val="FF0000"/>
                </a:solidFill>
              </a:rPr>
              <a:t>integer </a:t>
            </a:r>
            <a:r>
              <a:rPr lang="mn-MN" sz="2400" dirty="0" smtClean="0">
                <a:solidFill>
                  <a:srgbClr val="FF0000"/>
                </a:solidFill>
              </a:rPr>
              <a:t>төрлийн хувьсагч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mn-MN" sz="2400" dirty="0" smtClean="0">
                <a:solidFill>
                  <a:srgbClr val="FF0000"/>
                </a:solidFill>
              </a:rPr>
              <a:t>бүхэл тоон төрөл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</a:p>
          <a:p>
            <a:endParaRPr lang="en-US" sz="2400" dirty="0"/>
          </a:p>
          <a:p>
            <a:r>
              <a:rPr lang="en-US" sz="2400" dirty="0" err="1"/>
              <a:t>my_bigint</a:t>
            </a:r>
            <a:r>
              <a:rPr lang="en-US" sz="2400" dirty="0"/>
              <a:t> = </a:t>
            </a:r>
            <a:r>
              <a:rPr lang="mn-MN" sz="2400" dirty="0"/>
              <a:t>214748364</a:t>
            </a:r>
            <a:r>
              <a:rPr lang="en-US" sz="2400" dirty="0" smtClean="0"/>
              <a:t>9</a:t>
            </a:r>
            <a:r>
              <a:rPr lang="mn-MN" sz="2400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bigint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mn-MN" sz="2400" dirty="0" smtClean="0">
                <a:solidFill>
                  <a:srgbClr val="FF0000"/>
                </a:solidFill>
              </a:rPr>
              <a:t>төрлийн хувьсагч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mn-MN" sz="2400" dirty="0" smtClean="0">
                <a:solidFill>
                  <a:srgbClr val="FF0000"/>
                </a:solidFill>
              </a:rPr>
              <a:t>том утгатай бүхэл </a:t>
            </a:r>
            <a:r>
              <a:rPr lang="mn-MN" sz="2400" dirty="0">
                <a:solidFill>
                  <a:srgbClr val="FF0000"/>
                </a:solidFill>
              </a:rPr>
              <a:t>тоон төрөл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endParaRPr lang="mn-MN" sz="2400" dirty="0" smtClean="0"/>
          </a:p>
          <a:p>
            <a:endParaRPr lang="mn-MN" sz="2400" dirty="0"/>
          </a:p>
          <a:p>
            <a:r>
              <a:rPr lang="en-US" sz="2400" dirty="0" err="1" smtClean="0"/>
              <a:t>my_float</a:t>
            </a:r>
            <a:r>
              <a:rPr lang="en-US" sz="2400" dirty="0" smtClean="0"/>
              <a:t> = 4.2			</a:t>
            </a:r>
            <a:r>
              <a:rPr lang="en-US" sz="2400" dirty="0" smtClean="0">
                <a:solidFill>
                  <a:srgbClr val="FF0000"/>
                </a:solidFill>
              </a:rPr>
              <a:t>float </a:t>
            </a:r>
            <a:r>
              <a:rPr lang="mn-MN" sz="2400" dirty="0" smtClean="0">
                <a:solidFill>
                  <a:srgbClr val="FF0000"/>
                </a:solidFill>
              </a:rPr>
              <a:t>төрлийн хувьсагч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mn-MN" sz="2400" dirty="0" smtClean="0">
                <a:solidFill>
                  <a:srgbClr val="FF0000"/>
                </a:solidFill>
              </a:rPr>
              <a:t>бутархай тоон </a:t>
            </a:r>
            <a:r>
              <a:rPr lang="mn-MN" sz="2400" dirty="0">
                <a:solidFill>
                  <a:srgbClr val="FF0000"/>
                </a:solidFill>
              </a:rPr>
              <a:t>төрөл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my_decimal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-4.2		</a:t>
            </a:r>
            <a:r>
              <a:rPr lang="en-US" sz="2400" dirty="0" smtClean="0">
                <a:solidFill>
                  <a:srgbClr val="FF0000"/>
                </a:solidFill>
              </a:rPr>
              <a:t>decimal </a:t>
            </a:r>
            <a:r>
              <a:rPr lang="mn-MN" sz="2400" dirty="0">
                <a:solidFill>
                  <a:srgbClr val="FF0000"/>
                </a:solidFill>
              </a:rPr>
              <a:t>төрлийн </a:t>
            </a:r>
            <a:r>
              <a:rPr lang="mn-MN" sz="2400" dirty="0" smtClean="0">
                <a:solidFill>
                  <a:srgbClr val="FF0000"/>
                </a:solidFill>
              </a:rPr>
              <a:t>хувьсагч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mn-MN" sz="2400" dirty="0" smtClean="0">
                <a:solidFill>
                  <a:srgbClr val="FF0000"/>
                </a:solidFill>
              </a:rPr>
              <a:t>аравтын </a:t>
            </a:r>
            <a:r>
              <a:rPr lang="mn-MN" sz="2400" dirty="0">
                <a:solidFill>
                  <a:srgbClr val="FF0000"/>
                </a:solidFill>
              </a:rPr>
              <a:t>тоон төрөл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r>
              <a:rPr lang="mn-MN" sz="2400" dirty="0" smtClean="0"/>
              <a:t>Хувьсагчийг нь анх зарлагдахдаа төрлийг тодорхойлдоггүй.</a:t>
            </a:r>
          </a:p>
          <a:p>
            <a:r>
              <a:rPr lang="mn-MN" sz="2400" dirty="0" smtClean="0"/>
              <a:t>Хувьсагчид оноосон утга нь ямар төрөлтэй байгаагаас хамааран төрөл нь тодорхойлогддог.</a:t>
            </a:r>
          </a:p>
          <a:p>
            <a:r>
              <a:rPr lang="mn-MN" sz="2400" dirty="0" smtClean="0"/>
              <a:t>Мөн кодчилолын явцад хувьсагчийн утгыг өөрчилж өөрчилсөн утгын төрлөөс хамаарч төрөл нь өөрчлөгддөг.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802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Үйлдэл хийх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371" y="1128107"/>
            <a:ext cx="552242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mn-MN" dirty="0"/>
              <a:t>Нэмэх үйлдэл</a:t>
            </a:r>
            <a:endParaRPr lang="en-US" dirty="0"/>
          </a:p>
          <a:p>
            <a:pPr lvl="1">
              <a:lnSpc>
                <a:spcPct val="140000"/>
              </a:lnSpc>
            </a:pPr>
            <a:r>
              <a:rPr lang="en-US" sz="1600" dirty="0" err="1"/>
              <a:t>hariu</a:t>
            </a:r>
            <a:r>
              <a:rPr lang="en-US" sz="1600" dirty="0"/>
              <a:t> = x + y</a:t>
            </a:r>
            <a:r>
              <a:rPr lang="mn-MN" sz="1600" dirty="0"/>
              <a:t>	</a:t>
            </a:r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mn-MN" dirty="0"/>
              <a:t>Хасах үйлдэл</a:t>
            </a:r>
            <a:endParaRPr lang="en-US" dirty="0"/>
          </a:p>
          <a:p>
            <a:pPr lvl="1">
              <a:lnSpc>
                <a:spcPct val="140000"/>
              </a:lnSpc>
            </a:pPr>
            <a:r>
              <a:rPr lang="en-US" sz="1600" dirty="0" err="1"/>
              <a:t>hariu</a:t>
            </a:r>
            <a:r>
              <a:rPr lang="en-US" sz="1600" dirty="0"/>
              <a:t> = x – </a:t>
            </a:r>
            <a:r>
              <a:rPr lang="en-US" sz="1600" dirty="0" smtClean="0"/>
              <a:t>y</a:t>
            </a:r>
            <a:endParaRPr lang="mn-MN" sz="1600" dirty="0" smtClean="0"/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mn-MN" dirty="0" smtClean="0"/>
              <a:t>Үржих </a:t>
            </a:r>
            <a:r>
              <a:rPr lang="mn-MN" dirty="0"/>
              <a:t>үйлдэл</a:t>
            </a:r>
            <a:endParaRPr lang="en-US" dirty="0"/>
          </a:p>
          <a:p>
            <a:pPr lvl="1">
              <a:lnSpc>
                <a:spcPct val="140000"/>
              </a:lnSpc>
            </a:pPr>
            <a:r>
              <a:rPr lang="en-US" sz="1600" dirty="0" err="1"/>
              <a:t>hariu</a:t>
            </a:r>
            <a:r>
              <a:rPr lang="en-US" sz="1600" dirty="0"/>
              <a:t> = x </a:t>
            </a:r>
            <a:r>
              <a:rPr lang="en-US" sz="1600" dirty="0" smtClean="0"/>
              <a:t>* </a:t>
            </a:r>
            <a:r>
              <a:rPr lang="en-US" sz="1600" dirty="0"/>
              <a:t>y </a:t>
            </a:r>
            <a:r>
              <a:rPr lang="mn-MN" sz="1600" dirty="0"/>
              <a:t>	</a:t>
            </a:r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mn-MN" dirty="0"/>
              <a:t>Утга оруулах үйлдэл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x = </a:t>
            </a:r>
            <a:r>
              <a:rPr lang="en-US" sz="1600" dirty="0" err="1"/>
              <a:t>int</a:t>
            </a:r>
            <a:r>
              <a:rPr lang="en-US" sz="1600" dirty="0"/>
              <a:t>(</a:t>
            </a:r>
            <a:r>
              <a:rPr lang="en-US" sz="1600" dirty="0" err="1"/>
              <a:t>raw_input</a:t>
            </a:r>
            <a:r>
              <a:rPr lang="en-US" sz="1600" dirty="0"/>
              <a:t>())</a:t>
            </a:r>
            <a:r>
              <a:rPr lang="mn-MN" sz="1600" dirty="0"/>
              <a:t>	</a:t>
            </a:r>
            <a:endParaRPr lang="en-US" sz="1600" dirty="0"/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mn-MN" dirty="0"/>
              <a:t>Утга хэвлэх үйлдэл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print 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395" y="832827"/>
            <a:ext cx="4504762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643" y="3783722"/>
            <a:ext cx="5219048" cy="202857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184078" y="3832601"/>
            <a:ext cx="1097280" cy="257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184078" y="3022857"/>
            <a:ext cx="1097280" cy="257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0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Хуваах, зэрэг дэвшүүлэх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2124" y="994678"/>
            <a:ext cx="59297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mn-MN" dirty="0"/>
              <a:t>Үржих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hariu</a:t>
            </a:r>
            <a:r>
              <a:rPr lang="en-US" dirty="0"/>
              <a:t> = 4 * 2	#16</a:t>
            </a:r>
          </a:p>
          <a:p>
            <a:pPr lvl="0">
              <a:lnSpc>
                <a:spcPct val="100000"/>
              </a:lnSpc>
            </a:pPr>
            <a:r>
              <a:rPr lang="mn-MN" dirty="0"/>
              <a:t>Зэрэгт дэвшүүлэх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hariu</a:t>
            </a:r>
            <a:r>
              <a:rPr lang="en-US" dirty="0"/>
              <a:t> = 4 ** 2	#16</a:t>
            </a:r>
            <a:endParaRPr lang="mn-MN" dirty="0"/>
          </a:p>
          <a:p>
            <a:pPr lvl="0">
              <a:lnSpc>
                <a:spcPct val="100000"/>
              </a:lnSpc>
            </a:pPr>
            <a:r>
              <a:rPr lang="mn-MN" dirty="0"/>
              <a:t>Хуваах </a:t>
            </a:r>
            <a:endParaRPr lang="en-US" dirty="0"/>
          </a:p>
          <a:p>
            <a:pPr lvl="1"/>
            <a:r>
              <a:rPr lang="en-US" dirty="0" err="1"/>
              <a:t>hariu</a:t>
            </a:r>
            <a:r>
              <a:rPr lang="en-US" dirty="0"/>
              <a:t> = </a:t>
            </a:r>
            <a:r>
              <a:rPr lang="en-US" dirty="0" smtClean="0"/>
              <a:t>float(9) </a:t>
            </a:r>
            <a:r>
              <a:rPr lang="en-US" dirty="0"/>
              <a:t>/ 5	#</a:t>
            </a:r>
            <a:r>
              <a:rPr lang="en-US" dirty="0" smtClean="0"/>
              <a:t>1</a:t>
            </a:r>
            <a:r>
              <a:rPr lang="mn-MN" dirty="0"/>
              <a:t>	</a:t>
            </a:r>
            <a:r>
              <a:rPr lang="mn-MN" dirty="0" smtClean="0"/>
              <a:t>бутархайгаар </a:t>
            </a:r>
            <a:r>
              <a:rPr lang="mn-MN" dirty="0"/>
              <a:t>хуваах</a:t>
            </a:r>
            <a:endParaRPr lang="en-US" dirty="0"/>
          </a:p>
          <a:p>
            <a:pPr lvl="1"/>
            <a:r>
              <a:rPr lang="en-US" dirty="0" err="1"/>
              <a:t>hariu</a:t>
            </a:r>
            <a:r>
              <a:rPr lang="en-US" dirty="0"/>
              <a:t> = 9 // 5	</a:t>
            </a:r>
            <a:r>
              <a:rPr lang="en-US" dirty="0" smtClean="0"/>
              <a:t>	#</a:t>
            </a:r>
            <a:r>
              <a:rPr lang="en-US" dirty="0"/>
              <a:t>1</a:t>
            </a:r>
            <a:r>
              <a:rPr lang="mn-MN" dirty="0"/>
              <a:t>	</a:t>
            </a:r>
            <a:r>
              <a:rPr lang="mn-MN" dirty="0" smtClean="0"/>
              <a:t>бүхэлээр </a:t>
            </a:r>
            <a:r>
              <a:rPr lang="mn-MN" dirty="0"/>
              <a:t>хуваах</a:t>
            </a:r>
            <a:endParaRPr lang="en-US" dirty="0"/>
          </a:p>
          <a:p>
            <a:pPr lvl="1"/>
            <a:r>
              <a:rPr lang="en-US" dirty="0" err="1"/>
              <a:t>hariu</a:t>
            </a:r>
            <a:r>
              <a:rPr lang="en-US" dirty="0"/>
              <a:t> = 9 % 5	</a:t>
            </a:r>
            <a:r>
              <a:rPr lang="en-US" dirty="0" smtClean="0"/>
              <a:t>	#</a:t>
            </a:r>
            <a:r>
              <a:rPr lang="en-US" dirty="0"/>
              <a:t>4</a:t>
            </a:r>
            <a:r>
              <a:rPr lang="mn-MN" dirty="0"/>
              <a:t>	</a:t>
            </a:r>
            <a:r>
              <a:rPr lang="mn-MN" dirty="0" smtClean="0"/>
              <a:t>үлдэгдлээр </a:t>
            </a:r>
            <a:r>
              <a:rPr lang="mn-MN" dirty="0"/>
              <a:t>хуваах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06" y="1274431"/>
            <a:ext cx="5219048" cy="202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839" y="3943120"/>
            <a:ext cx="5219048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8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8DD40BF-CCD6-42B4-9D75-7BF4457CAE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139" y="218832"/>
            <a:ext cx="2698879" cy="403654"/>
          </a:xfrm>
        </p:spPr>
        <p:txBody>
          <a:bodyPr anchorCtr="1">
            <a:normAutofit fontScale="90000"/>
          </a:bodyPr>
          <a:lstStyle/>
          <a:p>
            <a:pPr lvl="0"/>
            <a:r>
              <a:rPr lang="en-US" sz="2400" dirty="0" err="1">
                <a:latin typeface="+mn-lt"/>
              </a:rPr>
              <a:t>Жишээ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даалгавар</a:t>
            </a:r>
            <a:endParaRPr lang="en-US" sz="2400" dirty="0">
              <a:latin typeface="+mn-l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495BC1-73FF-4EFF-9ED0-FBE6A3BBF3CB}"/>
              </a:ext>
            </a:extLst>
          </p:cNvPr>
          <p:cNvSpPr txBox="1">
            <a:spLocks/>
          </p:cNvSpPr>
          <p:nvPr/>
        </p:nvSpPr>
        <p:spPr>
          <a:xfrm>
            <a:off x="806811" y="1166471"/>
            <a:ext cx="8337550" cy="1250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mn-MN" sz="2400" dirty="0" smtClean="0"/>
              <a:t>2 тооны нийлбэрийг ол.</a:t>
            </a:r>
          </a:p>
          <a:p>
            <a:pPr lvl="1" algn="just"/>
            <a:r>
              <a:rPr lang="mn-MN" dirty="0" smtClean="0"/>
              <a:t>2 тоо зайгаар тусгаарлан өгөгдөнө.		</a:t>
            </a:r>
            <a:r>
              <a:rPr lang="en-US" dirty="0" smtClean="0"/>
              <a:t>			(3 5)</a:t>
            </a:r>
            <a:endParaRPr lang="mn-MN" dirty="0" smtClean="0"/>
          </a:p>
          <a:p>
            <a:pPr lvl="2" algn="just"/>
            <a:r>
              <a:rPr lang="mn-MN" sz="2400" dirty="0" smtClean="0"/>
              <a:t>Бүхэл тоо хэвлэнэ.</a:t>
            </a:r>
            <a:r>
              <a:rPr lang="en-US" sz="2400" dirty="0" smtClean="0"/>
              <a:t>							(8)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2AF416-EBFF-4B48-BA53-BEA77689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5" y="2583713"/>
            <a:ext cx="3712134" cy="9280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59F3FA4-0772-4914-B162-EEC17C1D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46" y="2583713"/>
            <a:ext cx="4511415" cy="4969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949E00D-1C28-4FB5-98BE-47CF25D1DC6C}"/>
              </a:ext>
            </a:extLst>
          </p:cNvPr>
          <p:cNvSpPr txBox="1"/>
          <p:nvPr/>
        </p:nvSpPr>
        <p:spPr>
          <a:xfrm>
            <a:off x="807615" y="3909045"/>
            <a:ext cx="8654729" cy="12516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2953" tIns="41476" rIns="82953" bIns="41476" anchor="t" anchorCtr="0" compatLnSpc="1">
            <a:noAutofit/>
          </a:bodyPr>
          <a:lstStyle/>
          <a:p>
            <a:pPr marL="228605" indent="-228605" defTabSz="685800">
              <a:lnSpc>
                <a:spcPct val="120000"/>
              </a:lnSpc>
              <a:spcBef>
                <a:spcPts val="998"/>
              </a:spcBef>
              <a:buClr>
                <a:srgbClr val="B71E42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mn-MN" sz="2400" dirty="0">
                <a:solidFill>
                  <a:srgbClr val="000000"/>
                </a:solidFill>
              </a:rPr>
              <a:t>Өгөгдсөн функцийн утгыг ол.		</a:t>
            </a:r>
            <a:r>
              <a:rPr lang="en-US" sz="2400" dirty="0">
                <a:solidFill>
                  <a:srgbClr val="000000"/>
                </a:solidFill>
              </a:rPr>
              <a:t>y=3x+2</a:t>
            </a:r>
          </a:p>
          <a:p>
            <a:pPr marL="685800" lvl="1" indent="-228605" defTabSz="6858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mn-MN" sz="2400" dirty="0">
                <a:solidFill>
                  <a:srgbClr val="000000"/>
                </a:solidFill>
              </a:rPr>
              <a:t>Бүхэл тоо өгөгдөнө.							(3)</a:t>
            </a:r>
          </a:p>
          <a:p>
            <a:pPr marL="1143011" lvl="2" indent="-228605" defTabSz="6858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mn-MN" sz="2400" dirty="0">
                <a:solidFill>
                  <a:srgbClr val="000000"/>
                </a:solidFill>
              </a:rPr>
              <a:t>Бүхэл тоон хариу хэвлэнэ.						(11)</a:t>
            </a:r>
          </a:p>
          <a:p>
            <a:pPr marL="914406" lvl="2" defTabSz="685800">
              <a:lnSpc>
                <a:spcPct val="120000"/>
              </a:lnSpc>
              <a:spcBef>
                <a:spcPts val="499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mn-MN" sz="2400" dirty="0">
              <a:solidFill>
                <a:srgbClr val="000000"/>
              </a:solidFill>
            </a:endParaRP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D5E68B7F-829D-4C47-AD81-8988C653EF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3836"/>
          <a:stretch>
            <a:fillRect/>
          </a:stretch>
        </p:blipFill>
        <p:spPr>
          <a:xfrm>
            <a:off x="806811" y="5375744"/>
            <a:ext cx="3359875" cy="89404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36731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25D869-49BC-48E2-9F3A-D000B8DCA7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7980" y="296648"/>
            <a:ext cx="6271643" cy="403654"/>
          </a:xfrm>
        </p:spPr>
        <p:txBody>
          <a:bodyPr>
            <a:noAutofit/>
          </a:bodyPr>
          <a:lstStyle/>
          <a:p>
            <a:pPr lvl="0"/>
            <a:r>
              <a:rPr lang="mn-MN" sz="2400" dirty="0">
                <a:latin typeface="+mn-lt"/>
              </a:rPr>
              <a:t>Гэрт хийх даалгавар</a:t>
            </a:r>
            <a:endParaRPr lang="en-US" sz="2400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4028EF-88C0-426F-BF7F-0CBE5C2FABB1}"/>
              </a:ext>
            </a:extLst>
          </p:cNvPr>
          <p:cNvSpPr txBox="1">
            <a:spLocks/>
          </p:cNvSpPr>
          <p:nvPr/>
        </p:nvSpPr>
        <p:spPr>
          <a:xfrm>
            <a:off x="329342" y="866055"/>
            <a:ext cx="11234057" cy="5676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4772" indent="-414772" algn="just">
              <a:lnSpc>
                <a:spcPct val="110000"/>
              </a:lnSpc>
              <a:buFont typeface="Calibri Light"/>
              <a:buAutoNum type="arabicPeriod"/>
            </a:pPr>
            <a:r>
              <a:rPr lang="mn-MN" sz="2000" dirty="0" smtClean="0"/>
              <a:t>Өгөгдсөн гурвалжны периметрийг ол.</a:t>
            </a:r>
          </a:p>
          <a:p>
            <a:pPr lvl="1" algn="just">
              <a:spcBef>
                <a:spcPts val="544"/>
              </a:spcBef>
            </a:pPr>
            <a:r>
              <a:rPr lang="mn-MN" sz="2000" dirty="0" smtClean="0"/>
              <a:t>Гурвалжны талууд зайгаар тусгаарлагдан нэг мөрөнд өгөгдөнө.</a:t>
            </a:r>
            <a:r>
              <a:rPr lang="en-US" sz="2000" dirty="0" smtClean="0"/>
              <a:t>			(3 4 5)</a:t>
            </a:r>
            <a:endParaRPr lang="mn-MN" sz="2000" dirty="0" smtClean="0"/>
          </a:p>
          <a:p>
            <a:pPr lvl="2" algn="just">
              <a:spcBef>
                <a:spcPts val="544"/>
              </a:spcBef>
            </a:pPr>
            <a:r>
              <a:rPr lang="mn-MN" dirty="0" smtClean="0"/>
              <a:t>бүхэл тоо хэвлэнэ.</a:t>
            </a:r>
            <a:r>
              <a:rPr lang="en-US" dirty="0" smtClean="0"/>
              <a:t>								(12)</a:t>
            </a:r>
            <a:endParaRPr lang="mn-MN" dirty="0" smtClean="0"/>
          </a:p>
          <a:p>
            <a:pPr marL="414772" indent="-414772" algn="just">
              <a:spcBef>
                <a:spcPts val="544"/>
              </a:spcBef>
              <a:buFont typeface="Calibri Light"/>
              <a:buAutoNum type="arabicPeriod"/>
            </a:pPr>
            <a:r>
              <a:rPr lang="mn-MN" sz="2000" dirty="0" smtClean="0"/>
              <a:t>Тэгш өнцөгтийн талбай болон периметрийг ол.</a:t>
            </a:r>
          </a:p>
          <a:p>
            <a:pPr lvl="1" algn="just">
              <a:spcBef>
                <a:spcPts val="544"/>
              </a:spcBef>
            </a:pPr>
            <a:r>
              <a:rPr lang="mn-MN" sz="2000" dirty="0" smtClean="0"/>
              <a:t>Тэгш өнцөгтийн урт ба өргөн нэг мөрөнд зайгаар тусгаарлагдан өгөгдөнө.</a:t>
            </a:r>
            <a:r>
              <a:rPr lang="en-US" sz="2000" dirty="0" smtClean="0"/>
              <a:t>		(4 5)</a:t>
            </a:r>
            <a:endParaRPr lang="mn-MN" sz="2000" dirty="0" smtClean="0"/>
          </a:p>
          <a:p>
            <a:pPr lvl="2" algn="just">
              <a:spcBef>
                <a:spcPts val="544"/>
              </a:spcBef>
            </a:pPr>
            <a:r>
              <a:rPr lang="mn-MN" dirty="0" smtClean="0"/>
              <a:t>Талбай болон периметр нь зайгаар тусгаарлагдан нэг мөрөнд хэвлэгдэнэ.</a:t>
            </a:r>
            <a:r>
              <a:rPr lang="en-US" dirty="0" smtClean="0"/>
              <a:t>	</a:t>
            </a:r>
            <a:r>
              <a:rPr lang="mn-MN" dirty="0" smtClean="0"/>
              <a:t>		</a:t>
            </a:r>
            <a:r>
              <a:rPr lang="en-US" dirty="0" smtClean="0"/>
              <a:t>(20 18)</a:t>
            </a:r>
            <a:endParaRPr lang="mn-MN" dirty="0" smtClean="0"/>
          </a:p>
          <a:p>
            <a:pPr marL="414772" indent="-414772">
              <a:lnSpc>
                <a:spcPct val="110000"/>
              </a:lnSpc>
              <a:buFont typeface="Calibri Light"/>
              <a:buAutoNum type="arabicPeriod"/>
            </a:pPr>
            <a:r>
              <a:rPr lang="mn-MN" sz="2000" dirty="0" smtClean="0"/>
              <a:t>Өгөгдсөн функцийн утгыг ол.		</a:t>
            </a:r>
            <a:r>
              <a:rPr lang="en-US" sz="2000" dirty="0" smtClean="0"/>
              <a:t>y = 4x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- 3x + 5</a:t>
            </a:r>
          </a:p>
          <a:p>
            <a:pPr lvl="1">
              <a:lnSpc>
                <a:spcPct val="110000"/>
              </a:lnSpc>
            </a:pPr>
            <a:r>
              <a:rPr lang="mn-MN" sz="2000" dirty="0" smtClean="0"/>
              <a:t>Бүхэл тоо өгөгдөнө.								</a:t>
            </a:r>
            <a:r>
              <a:rPr lang="en-US" sz="2000" dirty="0" smtClean="0"/>
              <a:t>(3)</a:t>
            </a:r>
          </a:p>
          <a:p>
            <a:pPr lvl="2">
              <a:lnSpc>
                <a:spcPct val="110000"/>
              </a:lnSpc>
            </a:pPr>
            <a:r>
              <a:rPr lang="mn-MN" dirty="0" smtClean="0"/>
              <a:t>Бүхэл тоон хариу хэвлэнэ.								</a:t>
            </a:r>
            <a:r>
              <a:rPr lang="en-US" dirty="0" smtClean="0"/>
              <a:t>(11)</a:t>
            </a:r>
          </a:p>
          <a:p>
            <a:pPr marL="414772" indent="-414772">
              <a:lnSpc>
                <a:spcPct val="110000"/>
              </a:lnSpc>
              <a:buFont typeface="Calibri Light"/>
              <a:buAutoNum type="arabicPeriod"/>
            </a:pPr>
            <a:r>
              <a:rPr lang="mn-MN" sz="2000" dirty="0" smtClean="0"/>
              <a:t>Өгөгдсөн тооны сүүлээсээ 2 дахь оронг ол.</a:t>
            </a:r>
          </a:p>
          <a:p>
            <a:pPr lvl="1" algn="just">
              <a:lnSpc>
                <a:spcPct val="11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mn-MN" sz="2000" dirty="0" smtClean="0"/>
              <a:t>төрлийн бүхэл тоо өгөгдөнө.							</a:t>
            </a:r>
            <a:r>
              <a:rPr lang="en-US" sz="2000" dirty="0" smtClean="0"/>
              <a:t>(</a:t>
            </a:r>
            <a:r>
              <a:rPr lang="mn-MN" sz="2000" dirty="0" smtClean="0"/>
              <a:t>592</a:t>
            </a:r>
            <a:r>
              <a:rPr lang="en-US" sz="2000" dirty="0" smtClean="0"/>
              <a:t>)</a:t>
            </a:r>
          </a:p>
          <a:p>
            <a:pPr lvl="2" algn="just">
              <a:lnSpc>
                <a:spcPct val="110000"/>
              </a:lnSpc>
            </a:pPr>
            <a:r>
              <a:rPr lang="mn-MN" dirty="0" smtClean="0"/>
              <a:t>Өгөгдсөн тооны сүүлийн цифрийг ол.							</a:t>
            </a:r>
            <a:r>
              <a:rPr lang="en-US" dirty="0" smtClean="0"/>
              <a:t>(</a:t>
            </a:r>
            <a:r>
              <a:rPr lang="mn-MN" dirty="0" smtClean="0"/>
              <a:t>9</a:t>
            </a:r>
            <a:r>
              <a:rPr lang="en-US" dirty="0" smtClean="0"/>
              <a:t>)</a:t>
            </a:r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776257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sz="2400" dirty="0" smtClean="0"/>
              <a:t>Дараагийн хичээл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65511" y="3061867"/>
            <a:ext cx="71600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2400" dirty="0"/>
              <a:t>1.Тэмдэгт төрөл гэж юу вэ? </a:t>
            </a:r>
            <a:br>
              <a:rPr lang="mn-MN" sz="2400" dirty="0"/>
            </a:br>
            <a:r>
              <a:rPr lang="mn-MN" sz="2400" dirty="0"/>
              <a:t>2.Тэмдэгт төрөл зарлах </a:t>
            </a:r>
            <a:br>
              <a:rPr lang="mn-MN" sz="2400" dirty="0"/>
            </a:br>
            <a:r>
              <a:rPr lang="mn-MN" sz="2400" dirty="0"/>
              <a:t>3.Тэмдэгт төрөлтэй ажиллах функцууд </a:t>
            </a:r>
            <a:br>
              <a:rPr lang="mn-MN" sz="2400" dirty="0"/>
            </a:br>
            <a:r>
              <a:rPr lang="mn-MN" sz="2400" dirty="0"/>
              <a:t>4.Дадлага ажил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65511" y="1044126"/>
            <a:ext cx="7160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Pycharm</a:t>
            </a:r>
            <a:r>
              <a:rPr lang="en-US" sz="2400" dirty="0" smtClean="0"/>
              <a:t> </a:t>
            </a:r>
            <a:r>
              <a:rPr lang="mn-MN" sz="2400" dirty="0" smtClean="0"/>
              <a:t>хэрэгсэл ашиглах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31" y="859769"/>
            <a:ext cx="1752381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43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43" y="1256088"/>
            <a:ext cx="6815051" cy="453200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Баярлалаа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8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Багшийн мэдээлэл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7935" y="2047069"/>
            <a:ext cx="88092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Нэр</a:t>
            </a:r>
            <a:r>
              <a:rPr lang="en-US" sz="2400" dirty="0" smtClean="0"/>
              <a:t>: </a:t>
            </a:r>
            <a:r>
              <a:rPr lang="mn-MN" sz="2400" b="1" dirty="0" smtClean="0"/>
              <a:t>Баатарболдын Анхболд</a:t>
            </a:r>
          </a:p>
          <a:p>
            <a:endParaRPr lang="mn-MN" sz="2400" dirty="0" smtClean="0"/>
          </a:p>
          <a:p>
            <a:r>
              <a:rPr lang="mn-MN" sz="2400" dirty="0" smtClean="0"/>
              <a:t>Зэрэг</a:t>
            </a:r>
            <a:r>
              <a:rPr lang="en-US" sz="2400" dirty="0" smtClean="0"/>
              <a:t>: </a:t>
            </a:r>
            <a:r>
              <a:rPr lang="mn-MN" sz="2400" b="1" dirty="0" smtClean="0"/>
              <a:t>Бакалавр </a:t>
            </a:r>
            <a:r>
              <a:rPr lang="en-US" sz="2400" b="1" dirty="0" smtClean="0"/>
              <a:t>(</a:t>
            </a:r>
            <a:r>
              <a:rPr lang="mn-MN" sz="2400" b="1" dirty="0" smtClean="0"/>
              <a:t>ШУТИС-КтМс</a:t>
            </a:r>
            <a:r>
              <a:rPr lang="en-US" sz="2400" b="1" dirty="0" smtClean="0"/>
              <a:t>)</a:t>
            </a:r>
            <a:endParaRPr lang="mn-MN" sz="2400" b="1" dirty="0" smtClean="0"/>
          </a:p>
          <a:p>
            <a:endParaRPr lang="mn-MN" sz="2400" dirty="0"/>
          </a:p>
          <a:p>
            <a:r>
              <a:rPr lang="mn-MN" sz="2400" dirty="0" smtClean="0"/>
              <a:t>И-Майл хаяг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ankhbold@academic.mn</a:t>
            </a:r>
            <a:endParaRPr lang="en-US" sz="2400" dirty="0" smtClean="0"/>
          </a:p>
          <a:p>
            <a:endParaRPr lang="en-US" sz="2400" dirty="0"/>
          </a:p>
          <a:p>
            <a:r>
              <a:rPr lang="mn-MN" sz="2400" dirty="0" smtClean="0"/>
              <a:t>Багшийн дэлгэрэнгүй мэдээлэл</a:t>
            </a:r>
            <a:r>
              <a:rPr lang="en-US" sz="2400" dirty="0" smtClean="0"/>
              <a:t>: www.academic.mn/teacher/4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4" y="2175683"/>
            <a:ext cx="2699483" cy="23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Хичээлийн дүрэм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77935" y="2047069"/>
            <a:ext cx="88092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mn-MN" sz="2400" dirty="0" smtClean="0"/>
              <a:t>Цагаа баримтлах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mn-MN" sz="2400" dirty="0" smtClean="0"/>
              <a:t>Нэгэндээ туслах </a:t>
            </a:r>
            <a:r>
              <a:rPr lang="en-US" sz="2400" dirty="0" smtClean="0"/>
              <a:t>(</a:t>
            </a:r>
            <a:r>
              <a:rPr lang="mn-MN" sz="2400" dirty="0" smtClean="0"/>
              <a:t>Бид бүгд өөр учир нэгнээ шоолохгүй байх</a:t>
            </a:r>
            <a:r>
              <a:rPr lang="en-US" sz="2400" dirty="0" smtClean="0"/>
              <a:t>)</a:t>
            </a:r>
            <a:endParaRPr lang="mn-MN" sz="2400" dirty="0" smtClean="0"/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mn-MN" sz="2400" dirty="0" smtClean="0"/>
              <a:t>Сургалттай холбоотой ямар нэгэн санал, гомдол байвал зөвхөн Академи болон багшид мэдэгдэх </a:t>
            </a:r>
            <a:r>
              <a:rPr lang="en-US" sz="2400" dirty="0" smtClean="0"/>
              <a:t>(</a:t>
            </a:r>
            <a:r>
              <a:rPr lang="mn-MN" sz="2400" dirty="0" smtClean="0"/>
              <a:t>Олон нийтийн сүлжээгээр тараахгүй байх</a:t>
            </a:r>
            <a:r>
              <a:rPr lang="en-US" sz="2400" dirty="0" smtClean="0"/>
              <a:t>)</a:t>
            </a:r>
            <a:endParaRPr lang="mn-MN" sz="2400" dirty="0" smtClean="0"/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mn-MN" sz="2400" dirty="0" smtClean="0"/>
              <a:t>Бусаддаа саад болохгүй байх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0" r="7926"/>
          <a:stretch/>
        </p:blipFill>
        <p:spPr bwMode="auto">
          <a:xfrm>
            <a:off x="146955" y="2238984"/>
            <a:ext cx="2930980" cy="229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843" y="230659"/>
            <a:ext cx="10515600" cy="403654"/>
          </a:xfrm>
        </p:spPr>
        <p:txBody>
          <a:bodyPr>
            <a:normAutofit fontScale="90000"/>
          </a:bodyPr>
          <a:lstStyle/>
          <a:p>
            <a:r>
              <a:rPr lang="mn-MN" dirty="0" smtClean="0"/>
              <a:t>Хичээлийн уялдаа холбоо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73" y="1582618"/>
            <a:ext cx="24959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340" y="2275669"/>
            <a:ext cx="170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Анхан шат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397434" y="2275668"/>
            <a:ext cx="2657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n-MN" sz="2000" dirty="0" smtClean="0"/>
              <a:t>Ахисан шат</a:t>
            </a:r>
            <a:endParaRPr lang="en-US" sz="2000" dirty="0" smtClean="0"/>
          </a:p>
          <a:p>
            <a:pPr algn="ctr"/>
            <a:r>
              <a:rPr lang="en-US" sz="2000" dirty="0" smtClean="0"/>
              <a:t>(</a:t>
            </a:r>
            <a:r>
              <a:rPr lang="en-US" sz="2000" dirty="0" err="1" smtClean="0"/>
              <a:t>framework+database</a:t>
            </a:r>
            <a:r>
              <a:rPr lang="en-US" sz="2000" dirty="0" smtClean="0"/>
              <a:t>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109662" y="1582618"/>
            <a:ext cx="1583160" cy="2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75319" y="2294294"/>
            <a:ext cx="243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 </a:t>
            </a:r>
            <a:r>
              <a:rPr lang="mn-MN" sz="2400" dirty="0" smtClean="0"/>
              <a:t>хөгжүүлэлт</a:t>
            </a:r>
            <a:endParaRPr lang="en-US" sz="2400" dirty="0" smtClean="0"/>
          </a:p>
        </p:txBody>
      </p:sp>
      <p:sp>
        <p:nvSpPr>
          <p:cNvPr id="28" name="Left Brace 27"/>
          <p:cNvSpPr/>
          <p:nvPr/>
        </p:nvSpPr>
        <p:spPr>
          <a:xfrm rot="16200000">
            <a:off x="2823256" y="135568"/>
            <a:ext cx="1631140" cy="6506938"/>
          </a:xfrm>
          <a:prstGeom prst="leftBrace">
            <a:avLst>
              <a:gd name="adj1" fmla="val 70398"/>
              <a:gd name="adj2" fmla="val 5037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38381" y="4502404"/>
            <a:ext cx="645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Хамгийн энгийн хүчирхэг програмчлалын хэл</a:t>
            </a:r>
            <a:endParaRPr lang="en-US" sz="2400" dirty="0" smtClean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0" y="976293"/>
            <a:ext cx="1737846" cy="12778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504" y="980052"/>
            <a:ext cx="2343715" cy="12902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245" y="976842"/>
            <a:ext cx="1245065" cy="129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319" y="976293"/>
            <a:ext cx="1561096" cy="1291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3991" y="976293"/>
            <a:ext cx="1308753" cy="129991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306432" y="5356583"/>
            <a:ext cx="4522878" cy="1051371"/>
            <a:chOff x="738381" y="5341929"/>
            <a:chExt cx="4522878" cy="105137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255" y="5371238"/>
              <a:ext cx="1390004" cy="10220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8381" y="5341929"/>
              <a:ext cx="1056908" cy="104861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67298" y="5341929"/>
              <a:ext cx="1015216" cy="1015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11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Хичээлийн мэдээлэл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8613" y="1097193"/>
            <a:ext cx="8180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Хичээлийн нэр</a:t>
            </a:r>
            <a:r>
              <a:rPr lang="en-US" sz="2400" dirty="0" smtClean="0"/>
              <a:t>: </a:t>
            </a:r>
            <a:r>
              <a:rPr lang="en-US" sz="2400" b="1" dirty="0" smtClean="0"/>
              <a:t>Python </a:t>
            </a:r>
            <a:r>
              <a:rPr lang="mn-MN" sz="2400" b="1" dirty="0" smtClean="0"/>
              <a:t>програмчлалын хэлний сургалт</a:t>
            </a:r>
          </a:p>
          <a:p>
            <a:endParaRPr lang="mn-MN" sz="2400" dirty="0" smtClean="0"/>
          </a:p>
          <a:p>
            <a:r>
              <a:rPr lang="mn-MN" sz="2400" dirty="0" smtClean="0"/>
              <a:t>Түвшин</a:t>
            </a:r>
            <a:r>
              <a:rPr lang="en-US" sz="2400" dirty="0" smtClean="0"/>
              <a:t>: </a:t>
            </a:r>
            <a:r>
              <a:rPr lang="mn-MN" sz="2400" b="1" dirty="0" smtClean="0"/>
              <a:t>Анхан шат</a:t>
            </a:r>
          </a:p>
          <a:p>
            <a:endParaRPr lang="mn-MN" sz="2400" dirty="0" smtClean="0"/>
          </a:p>
          <a:p>
            <a:r>
              <a:rPr lang="mn-MN" sz="2400" dirty="0" smtClean="0"/>
              <a:t>Явагдах хугацаа</a:t>
            </a:r>
            <a:r>
              <a:rPr lang="en-US" sz="2400" dirty="0" smtClean="0"/>
              <a:t>: </a:t>
            </a:r>
            <a:r>
              <a:rPr lang="en-US" sz="2400" b="1" dirty="0" smtClean="0"/>
              <a:t>2017/12/</a:t>
            </a:r>
            <a:r>
              <a:rPr lang="mn-MN" sz="2400" b="1" dirty="0" smtClean="0"/>
              <a:t>09</a:t>
            </a:r>
            <a:r>
              <a:rPr lang="en-US" sz="2400" b="1" dirty="0" smtClean="0"/>
              <a:t> – 2017/12/2</a:t>
            </a:r>
            <a:r>
              <a:rPr lang="mn-MN" sz="2400" b="1" dirty="0" smtClean="0"/>
              <a:t>6</a:t>
            </a:r>
            <a:r>
              <a:rPr lang="en-US" sz="2400" b="1" dirty="0" smtClean="0"/>
              <a:t> (</a:t>
            </a:r>
            <a:r>
              <a:rPr lang="mn-MN" sz="2400" b="1" dirty="0" smtClean="0"/>
              <a:t>8</a:t>
            </a:r>
            <a:r>
              <a:rPr lang="en-US" sz="2400" b="1" dirty="0" smtClean="0"/>
              <a:t> </a:t>
            </a:r>
            <a:r>
              <a:rPr lang="mn-MN" sz="2400" b="1" dirty="0" smtClean="0"/>
              <a:t>удаа</a:t>
            </a:r>
            <a:r>
              <a:rPr lang="en-US" sz="2400" b="1" dirty="0" smtClean="0"/>
              <a:t>)</a:t>
            </a:r>
            <a:endParaRPr lang="mn-MN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3081" y="3554636"/>
            <a:ext cx="10990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b="1" dirty="0" smtClean="0"/>
              <a:t>Хичээлээр олж авах мэдлэг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mn-MN" sz="2400" dirty="0"/>
              <a:t>1.Тэмдэгт төрөл гэж юу вэ? </a:t>
            </a:r>
            <a:br>
              <a:rPr lang="mn-MN" sz="2400" dirty="0"/>
            </a:br>
            <a:r>
              <a:rPr lang="mn-MN" sz="2400" dirty="0"/>
              <a:t>2.Тэмдэгт төрөл зарлах </a:t>
            </a:r>
            <a:br>
              <a:rPr lang="mn-MN" sz="2400" dirty="0"/>
            </a:br>
            <a:r>
              <a:rPr lang="mn-MN" sz="2400" dirty="0"/>
              <a:t>3.Тэмдэгт төрөлтэй ажиллах функцууд </a:t>
            </a:r>
            <a:br>
              <a:rPr lang="mn-MN" sz="2400" dirty="0"/>
            </a:br>
            <a:r>
              <a:rPr lang="mn-MN" sz="2400" dirty="0"/>
              <a:t>4.Дадлага ажил </a:t>
            </a:r>
            <a:endParaRPr lang="mn-MN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9" y="976293"/>
            <a:ext cx="3069735" cy="22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err="1" smtClean="0"/>
              <a:t>Pycharm</a:t>
            </a:r>
            <a:r>
              <a:rPr lang="en-US" sz="2800" b="1" dirty="0" smtClean="0"/>
              <a:t> </a:t>
            </a:r>
            <a:r>
              <a:rPr lang="mn-MN" sz="2800" b="1" dirty="0" smtClean="0"/>
              <a:t>хэрэгсэл ашиглах</a:t>
            </a:r>
            <a:endParaRPr lang="mn-M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12523" y="915738"/>
            <a:ext cx="6721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Start -&gt; </a:t>
            </a:r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PyCharm</a:t>
            </a:r>
            <a:r>
              <a:rPr lang="en-US" dirty="0"/>
              <a:t> Community Edition 2017.3 – </a:t>
            </a:r>
            <a:r>
              <a:rPr lang="mn-MN" dirty="0"/>
              <a:t>г ажиллуулах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523" y="1360110"/>
            <a:ext cx="1999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File </a:t>
            </a:r>
            <a:r>
              <a:rPr lang="en-US" dirty="0"/>
              <a:t>-&gt; </a:t>
            </a:r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108960" y="1481736"/>
            <a:ext cx="1338349" cy="126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1772" y="1360109"/>
            <a:ext cx="572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dirty="0" smtClean="0"/>
              <a:t>Прожегтын нэр – </a:t>
            </a:r>
            <a:r>
              <a:rPr lang="en-US" dirty="0" err="1" smtClean="0"/>
              <a:t>academy_python</a:t>
            </a:r>
            <a:r>
              <a:rPr lang="en-US" dirty="0" smtClean="0"/>
              <a:t> </a:t>
            </a:r>
            <a:r>
              <a:rPr lang="mn-MN" dirty="0" smtClean="0"/>
              <a:t>гэж өгнө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663" y="1845024"/>
            <a:ext cx="6306767" cy="488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sz="2800" b="1" dirty="0" smtClean="0"/>
              <a:t>Тэмдэгт мөр гэж юу вэ?</a:t>
            </a:r>
            <a:endParaRPr lang="mn-M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612523" y="915738"/>
            <a:ext cx="107343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2400" dirty="0" smtClean="0"/>
              <a:t>Тэмдэгт мөр нь тектс төрлийн мэдээллийг илэрхийлэх, хадгалахад хэрэглэгддэг тэмдэгтийн дараалал юм.</a:t>
            </a:r>
          </a:p>
          <a:p>
            <a:r>
              <a:rPr lang="mn-MN" sz="2400" dirty="0" smtClean="0"/>
              <a:t>Тэмдэгт мөр нь хувирдаггүй тул одоо байгаа тэмдэгт мөрийг өөрчилдөггүй шинээр үүсгэдэг.</a:t>
            </a:r>
          </a:p>
          <a:p>
            <a:endParaRPr lang="mn-MN" sz="2400" dirty="0"/>
          </a:p>
          <a:p>
            <a:r>
              <a:rPr lang="mn-MN" sz="2400" dirty="0" smtClean="0"/>
              <a:t>Тэмдэгт мөр нь дан болон давхар хашилтанд бичигддэг /</a:t>
            </a:r>
            <a:r>
              <a:rPr lang="en-US" sz="2400" dirty="0" smtClean="0"/>
              <a:t>’, “</a:t>
            </a:r>
            <a:r>
              <a:rPr lang="mn-MN" sz="2400" dirty="0" smtClean="0"/>
              <a:t>/. Дан болон давхар хашилтын үүрэг нь адилхан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91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Т</a:t>
            </a:r>
            <a:r>
              <a:rPr lang="mn-MN" dirty="0" smtClean="0"/>
              <a:t>эмдэгт төрөлтэй ажиллах функцууд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sz="2400" dirty="0" smtClean="0"/>
              <a:t>Дадлага ажил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63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412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Багшийн мэдээлэл</vt:lpstr>
      <vt:lpstr>Хичээлийн дүрэм</vt:lpstr>
      <vt:lpstr>Хичээлийн уялдаа холбоо</vt:lpstr>
      <vt:lpstr>Хичээлийн мэдээлэл</vt:lpstr>
      <vt:lpstr>Pycharm хэрэгсэл ашиглах</vt:lpstr>
      <vt:lpstr>Тэмдэгт мөр гэж юу вэ?</vt:lpstr>
      <vt:lpstr>Тэмдэгт төрөлтэй ажиллах функцууд</vt:lpstr>
      <vt:lpstr>Дадлага ажил</vt:lpstr>
      <vt:lpstr>Түлхүүр үгс</vt:lpstr>
      <vt:lpstr>Эхний програмын код   их амархан</vt:lpstr>
      <vt:lpstr>Хувьсагч</vt:lpstr>
      <vt:lpstr>Хувьсагч зарлах</vt:lpstr>
      <vt:lpstr>Үйлдэл хийх</vt:lpstr>
      <vt:lpstr>Хуваах, зэрэг дэвшүүлэх</vt:lpstr>
      <vt:lpstr>Жишээ даалгавар</vt:lpstr>
      <vt:lpstr>Гэрт хийх даалгавар</vt:lpstr>
      <vt:lpstr>Дараагийн хичээл</vt:lpstr>
      <vt:lpstr>Баярлалаа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Erdenebayar Erdenebileg</dc:creator>
  <cp:lastModifiedBy>User</cp:lastModifiedBy>
  <cp:revision>212</cp:revision>
  <dcterms:created xsi:type="dcterms:W3CDTF">2017-11-05T08:04:57Z</dcterms:created>
  <dcterms:modified xsi:type="dcterms:W3CDTF">2017-12-05T09:28:28Z</dcterms:modified>
</cp:coreProperties>
</file>