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7" r:id="rId12"/>
    <p:sldId id="263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50FC3D-A592-4764-A8D5-5D7F16356BC7}" v="1149" dt="2024-11-20T05:57:57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C48C-22F8-A5FD-9B90-74DF191B4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36086-F2BC-FCB6-DF7C-37212FD6F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51563-A820-7BE8-F64F-E6D083A3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AAE-DA06-447D-A9C5-452A5BB2FB3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21855-4A09-97D7-E924-9B655784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43594-6998-DA29-F252-C8407B18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CD70-FCCC-47C0-B47A-409329AFD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57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6FDE-C8E8-3104-7D4C-75E2C88D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517EC-3004-FC71-6EA5-BE6B9DE5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870D-7B34-26CE-431E-2EEBC47D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AAE-DA06-447D-A9C5-452A5BB2FB3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4F3F6-6813-2205-C760-70F5A2DD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71AAC-F17D-7652-FF2C-AC455014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CD70-FCCC-47C0-B47A-409329AFD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2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9389B-A904-EF6F-C8FF-9818E971F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A6B84-C226-9B67-700A-BB057C94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4496-2AD5-55CD-62C2-C59DDAAA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AAE-DA06-447D-A9C5-452A5BB2FB3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382A5-D44E-1830-954E-1A199DBB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6B187-ADA8-AA68-800F-EBC22D01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CD70-FCCC-47C0-B47A-409329AFD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49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CD39-F4A6-A7A0-FBFD-55B13052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C7D3C-FBB7-11D6-68DF-C1603EF46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C9126-5109-1C7A-99BB-E34C6A31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AAE-DA06-447D-A9C5-452A5BB2FB3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3496-67FA-C0E5-A091-581F89DA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C9BA0-DC14-A349-D403-0792B4F5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CD70-FCCC-47C0-B47A-409329AFD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5E0C-A0C3-028B-D97F-C0EF731C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6EDE2-F2E8-7FD3-6FE2-D253D7573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F282-AB34-C31C-EA9C-FF999851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AAE-DA06-447D-A9C5-452A5BB2FB3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8509E-7485-FC8C-6189-894AA29D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CBC09-99F0-A95A-951C-CE62F3F9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CD70-FCCC-47C0-B47A-409329AFD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45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042B-EB06-16A6-C236-0BF277AA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0157-D275-0142-9E39-1C616D62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4C267-27D7-718F-9076-5C1549734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B4AE-51CA-8E65-C43D-D1DECF18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AAE-DA06-447D-A9C5-452A5BB2FB3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D3F71-95B2-A4F2-0FE6-B7AC1700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39CF5-202F-BD8C-ED87-C8906664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CD70-FCCC-47C0-B47A-409329AFD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7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483E-DA62-AC0F-CC70-32A1B6F6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CC663-B276-F6CF-0DB8-811A2881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DA960-B238-ECAF-C897-13CEF82DB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0B756-4AD2-A39C-1997-91CB82A34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1A261-1C81-AED4-000C-3271AD025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3A185-5EFE-459B-9FFE-CD567E77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AAE-DA06-447D-A9C5-452A5BB2FB3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C82A0-963D-BC54-476F-6E08539B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1400D-3F4B-24E9-7238-E27E8376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CD70-FCCC-47C0-B47A-409329AFD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0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CE57-9A68-5E13-0479-54357928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2BEE0-5EF6-D047-27C7-9FB4338A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AAE-DA06-447D-A9C5-452A5BB2FB3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9F8DB-0B0F-0B6C-EECB-1E4712C9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BE7D6-35E5-1228-9199-9A3A93E9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CD70-FCCC-47C0-B47A-409329AFD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07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8F90E-96C2-42E1-D80A-85628420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AAE-DA06-447D-A9C5-452A5BB2FB3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C4FFA-83E8-0C87-489D-9656F2BB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B8DD6-8363-8ABC-6267-826EBF4F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CD70-FCCC-47C0-B47A-409329AFD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77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9FDD-9AB6-56E6-8883-A8EF3890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364EA-11B8-B17C-78BA-337A77423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0E6E5-59F7-658B-9434-FF06BFD4B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92BC2-A6BC-4AC4-C92C-14488E38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AAE-DA06-447D-A9C5-452A5BB2FB3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804E1-A9E6-9BE0-203B-6D888A7F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BF86D-AC1A-A16B-98DD-BA174E1A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CD70-FCCC-47C0-B47A-409329AFD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1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C8BE-80EC-82C8-40B3-1CB57FEC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B808A-9627-A34A-49CD-82C542E86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BC234-B5AB-293F-5829-8AB73C8CE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8A08B-A6EC-B821-2F79-1CA904FA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EAAE-DA06-447D-A9C5-452A5BB2FB3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24670-DEDB-F1B8-266E-202F46D9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ED47C-F661-1DFB-0C66-38B33EC4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CD70-FCCC-47C0-B47A-409329AFD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25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5DB36-D0BD-DDAC-6E42-AC0BE689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C39D8-3B27-7199-6567-AE5B42939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3AFA5-239B-A59C-F940-E5455AA24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E8EAAE-DA06-447D-A9C5-452A5BB2FB39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2030B-8ACB-9079-DB30-4AC50D706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507E3-6D5B-4460-96FE-C36E2C767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D4CD70-FCCC-47C0-B47A-409329AFD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18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ngular_momentum" TargetMode="External"/><Relationship Id="rId5" Type="http://schemas.openxmlformats.org/officeDocument/2006/relationships/hyperlink" Target="https://en.wikipedia.org/wiki/Linear_momentum" TargetMode="External"/><Relationship Id="rId4" Type="http://schemas.openxmlformats.org/officeDocument/2006/relationships/hyperlink" Target="https://en.wikipedia.org/wiki/For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D461-EFDE-8E51-D7DD-AD46CF4AEB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Motors and Generators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CDF72-E21E-A730-E9F2-630B08506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54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2AE7-E9C3-40D5-8322-8993DDB9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89" y="241466"/>
            <a:ext cx="10515600" cy="1098236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B050"/>
                </a:solidFill>
                <a:effectLst/>
                <a:latin typeface="proxima-nova"/>
              </a:rPr>
              <a:t>Find the maximum torque on a 100-turn square loop of a wire of 10.0 cm on a side that carries 15.0 A of current in a 2.00-T field.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0A9824-8494-31DF-815B-EA383947A601}"/>
              </a:ext>
            </a:extLst>
          </p:cNvPr>
          <p:cNvSpPr txBox="1">
            <a:spLocks/>
          </p:cNvSpPr>
          <p:nvPr/>
        </p:nvSpPr>
        <p:spPr>
          <a:xfrm>
            <a:off x="540489" y="1339702"/>
            <a:ext cx="10515600" cy="261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proxima-nova"/>
              </a:rPr>
              <a:t>Solution:</a:t>
            </a:r>
          </a:p>
          <a:p>
            <a:pPr marL="0" indent="0">
              <a:buNone/>
            </a:pPr>
            <a:r>
              <a:rPr lang="en-US" dirty="0">
                <a:solidFill>
                  <a:srgbClr val="373D3F"/>
                </a:solidFill>
                <a:latin typeface="proxima-nova"/>
              </a:rPr>
              <a:t>Torque on the loop can be found using </a:t>
            </a:r>
          </a:p>
          <a:p>
            <a:pPr marL="0" indent="0">
              <a:buNone/>
            </a:pPr>
            <a:endParaRPr lang="en-US" dirty="0">
              <a:solidFill>
                <a:srgbClr val="373D3F"/>
              </a:solidFill>
              <a:latin typeface="proxima-nova"/>
            </a:endParaRPr>
          </a:p>
          <a:p>
            <a:pPr marL="0" indent="0">
              <a:buNone/>
            </a:pPr>
            <a:endParaRPr lang="en-US" dirty="0">
              <a:solidFill>
                <a:srgbClr val="373D3F"/>
              </a:solidFill>
              <a:latin typeface="proxima-nova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73D3F"/>
                </a:solidFill>
                <a:latin typeface="proxima-nova"/>
              </a:rPr>
              <a:t>Maximum torque occurs when </a:t>
            </a:r>
            <a:r>
              <a:rPr lang="en-US" i="1" dirty="0">
                <a:solidFill>
                  <a:srgbClr val="373D3F"/>
                </a:solidFill>
                <a:latin typeface="proxima-nova"/>
              </a:rPr>
              <a:t>θ </a:t>
            </a:r>
            <a:r>
              <a:rPr lang="en-US" dirty="0">
                <a:solidFill>
                  <a:srgbClr val="373D3F"/>
                </a:solidFill>
                <a:latin typeface="proxima-nova"/>
              </a:rPr>
              <a:t>= 90º and sin </a:t>
            </a:r>
            <a:r>
              <a:rPr lang="en-US" i="1" dirty="0">
                <a:solidFill>
                  <a:srgbClr val="373D3F"/>
                </a:solidFill>
                <a:latin typeface="proxima-nova"/>
              </a:rPr>
              <a:t>θ</a:t>
            </a:r>
            <a:r>
              <a:rPr lang="en-US" dirty="0">
                <a:solidFill>
                  <a:srgbClr val="373D3F"/>
                </a:solidFill>
                <a:latin typeface="proxima-nova"/>
              </a:rPr>
              <a:t> = 1.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5695750-2928-741D-61B1-FE3BE60151D8}"/>
              </a:ext>
            </a:extLst>
          </p:cNvPr>
          <p:cNvSpPr txBox="1">
            <a:spLocks/>
          </p:cNvSpPr>
          <p:nvPr/>
        </p:nvSpPr>
        <p:spPr>
          <a:xfrm>
            <a:off x="540489" y="4082902"/>
            <a:ext cx="10515600" cy="2615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IN" dirty="0">
                <a:solidFill>
                  <a:srgbClr val="373D3F"/>
                </a:solidFill>
                <a:latin typeface="proxima-nova"/>
              </a:rPr>
              <a:t>For sin </a:t>
            </a:r>
            <a:r>
              <a:rPr lang="el-GR" i="1" dirty="0">
                <a:solidFill>
                  <a:srgbClr val="373D3F"/>
                </a:solidFill>
                <a:latin typeface="proxima-nova"/>
              </a:rPr>
              <a:t>θ</a:t>
            </a:r>
            <a:r>
              <a:rPr lang="el-GR" dirty="0">
                <a:solidFill>
                  <a:srgbClr val="373D3F"/>
                </a:solidFill>
                <a:latin typeface="proxima-nova"/>
              </a:rPr>
              <a:t> = 1, </a:t>
            </a:r>
            <a:r>
              <a:rPr lang="en-IN" dirty="0">
                <a:solidFill>
                  <a:srgbClr val="373D3F"/>
                </a:solidFill>
                <a:latin typeface="proxima-nova"/>
              </a:rPr>
              <a:t>the maximum torque is</a:t>
            </a:r>
          </a:p>
          <a:p>
            <a:pPr marL="0" indent="0" fontAlgn="base">
              <a:buNone/>
            </a:pPr>
            <a:r>
              <a:rPr lang="en-IN" dirty="0">
                <a:solidFill>
                  <a:srgbClr val="373D3F"/>
                </a:solidFill>
                <a:latin typeface="proxima-nova"/>
              </a:rPr>
              <a:t>Entering known values yields</a:t>
            </a:r>
          </a:p>
          <a:p>
            <a:pPr algn="ctr" fontAlgn="base"/>
            <a:r>
              <a:rPr lang="el-GR" dirty="0">
                <a:solidFill>
                  <a:srgbClr val="373D3F"/>
                </a:solidFill>
                <a:latin typeface="MJXc-TeX-math-I"/>
              </a:rPr>
              <a:t>τ</a:t>
            </a:r>
            <a:r>
              <a:rPr lang="en-IN" dirty="0">
                <a:solidFill>
                  <a:srgbClr val="373D3F"/>
                </a:solidFill>
                <a:latin typeface="MJXc-TeX-main-R"/>
              </a:rPr>
              <a:t>max= (100)(15.0 A)</a:t>
            </a:r>
            <a:r>
              <a:rPr lang="en-IN" dirty="0">
                <a:solidFill>
                  <a:srgbClr val="373D3F"/>
                </a:solidFill>
                <a:latin typeface="MJXc-TeX-size1-R"/>
              </a:rPr>
              <a:t>(</a:t>
            </a:r>
            <a:r>
              <a:rPr lang="en-IN" dirty="0">
                <a:solidFill>
                  <a:srgbClr val="373D3F"/>
                </a:solidFill>
                <a:latin typeface="MJXc-TeX-main-R"/>
              </a:rPr>
              <a:t>0.100 m2</a:t>
            </a:r>
            <a:r>
              <a:rPr lang="en-IN" dirty="0">
                <a:solidFill>
                  <a:srgbClr val="373D3F"/>
                </a:solidFill>
                <a:latin typeface="MJXc-TeX-size1-R"/>
              </a:rPr>
              <a:t>)</a:t>
            </a:r>
            <a:r>
              <a:rPr lang="en-IN" dirty="0">
                <a:solidFill>
                  <a:srgbClr val="373D3F"/>
                </a:solidFill>
                <a:latin typeface="MJXc-TeX-main-R"/>
              </a:rPr>
              <a:t>(2.00 T) = 30.0 N⋅m</a:t>
            </a:r>
          </a:p>
          <a:p>
            <a:pPr marL="0" indent="0" algn="ctr" fontAlgn="base">
              <a:buFont typeface="Arial" panose="020B0604020202020204" pitchFamily="34" charset="0"/>
              <a:buNone/>
            </a:pPr>
            <a:endParaRPr lang="en-IN" dirty="0">
              <a:solidFill>
                <a:srgbClr val="373D3F"/>
              </a:solidFill>
              <a:latin typeface="proxima-nova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Sufficient to be used in motors.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685FCA-FC42-9FE1-B84F-67FD0D572043}"/>
                  </a:ext>
                </a:extLst>
              </p:cNvPr>
              <p:cNvSpPr txBox="1"/>
              <p:nvPr/>
            </p:nvSpPr>
            <p:spPr>
              <a:xfrm>
                <a:off x="3602304" y="2422646"/>
                <a:ext cx="3044415" cy="461665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𝑁𝐼𝐴𝐵𝑠𝑖𝑛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685FCA-FC42-9FE1-B84F-67FD0D572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304" y="2422646"/>
                <a:ext cx="304441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90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71EA00-F82B-43AC-B988-1C0452FA8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510" r="57131" b="35426"/>
          <a:stretch/>
        </p:blipFill>
        <p:spPr>
          <a:xfrm>
            <a:off x="1845811" y="1450955"/>
            <a:ext cx="2551813" cy="37451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EEF960-93A0-A318-7DD6-4D3E65E61486}"/>
              </a:ext>
            </a:extLst>
          </p:cNvPr>
          <p:cNvSpPr txBox="1"/>
          <p:nvPr/>
        </p:nvSpPr>
        <p:spPr>
          <a:xfrm>
            <a:off x="297712" y="272262"/>
            <a:ext cx="112492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3D3F"/>
                </a:solidFill>
                <a:effectLst/>
                <a:latin typeface="Lora" pitchFamily="2" charset="0"/>
              </a:rPr>
              <a:t>The torque found in the preceding example is the maximum. As the coil rotates, the torque decreases to zero at </a:t>
            </a:r>
            <a:r>
              <a:rPr lang="en-US" b="0" i="0" dirty="0">
                <a:solidFill>
                  <a:srgbClr val="000000"/>
                </a:solidFill>
                <a:effectLst/>
                <a:latin typeface="Lora" pitchFamily="2" charset="0"/>
              </a:rPr>
              <a:t>θ=0</a:t>
            </a:r>
            <a:r>
              <a:rPr lang="en-US" b="0" i="0" dirty="0">
                <a:solidFill>
                  <a:srgbClr val="373D3F"/>
                </a:solidFill>
                <a:effectLst/>
                <a:latin typeface="Lora" pitchFamily="2" charset="0"/>
              </a:rPr>
              <a:t>. The torque then </a:t>
            </a:r>
            <a:r>
              <a:rPr lang="en-US" b="0" i="1" dirty="0">
                <a:solidFill>
                  <a:srgbClr val="373D3F"/>
                </a:solidFill>
                <a:effectLst/>
                <a:latin typeface="Lora" pitchFamily="2" charset="0"/>
              </a:rPr>
              <a:t>reverses</a:t>
            </a:r>
            <a:r>
              <a:rPr lang="en-US" b="0" i="0" dirty="0">
                <a:solidFill>
                  <a:srgbClr val="373D3F"/>
                </a:solidFill>
                <a:effectLst/>
                <a:latin typeface="Lora" pitchFamily="2" charset="0"/>
              </a:rPr>
              <a:t> its direction once the coil rotates past </a:t>
            </a:r>
            <a:r>
              <a:rPr lang="en-US" b="0" i="0" dirty="0">
                <a:solidFill>
                  <a:srgbClr val="000000"/>
                </a:solidFill>
                <a:effectLst/>
                <a:latin typeface="MJXc-TeX-math-I"/>
              </a:rPr>
              <a:t>θ</a:t>
            </a:r>
            <a:r>
              <a:rPr lang="en-US" b="0" i="0" dirty="0">
                <a:solidFill>
                  <a:srgbClr val="000000"/>
                </a:solidFill>
                <a:effectLst/>
                <a:latin typeface="Lora" pitchFamily="2" charset="0"/>
              </a:rPr>
              <a:t>=0</a:t>
            </a:r>
            <a:r>
              <a:rPr lang="en-US" b="0" i="0" dirty="0">
                <a:solidFill>
                  <a:srgbClr val="373D3F"/>
                </a:solidFill>
                <a:effectLst/>
                <a:latin typeface="Lora" pitchFamily="2" charset="0"/>
              </a:rPr>
              <a:t>. This means that, unless we do something, the coil will oscillate back and forth about equilibrium at </a:t>
            </a:r>
            <a:r>
              <a:rPr lang="en-US" b="0" i="0" dirty="0">
                <a:solidFill>
                  <a:srgbClr val="000000"/>
                </a:solidFill>
                <a:effectLst/>
                <a:latin typeface="Lora" pitchFamily="2" charset="0"/>
              </a:rPr>
              <a:t>θ=0</a:t>
            </a:r>
            <a:br>
              <a:rPr lang="en-US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021F2-6DBE-F915-168E-E8550D405E6D}"/>
              </a:ext>
            </a:extLst>
          </p:cNvPr>
          <p:cNvSpPr txBox="1"/>
          <p:nvPr/>
        </p:nvSpPr>
        <p:spPr>
          <a:xfrm>
            <a:off x="871870" y="5624805"/>
            <a:ext cx="9877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angular momentum of the coil carries it through the zero-torque point, the brushes reverse the current direction to keep the torque clockwise. In the right figure coil will rotate continuously in the clockwise direction reversing every half-cycle to maintain clockwise torque</a:t>
            </a: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780F3B5-AC8B-997C-6FFC-EAF38E08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869" b="35426"/>
          <a:stretch/>
        </p:blipFill>
        <p:spPr>
          <a:xfrm>
            <a:off x="6103088" y="1391716"/>
            <a:ext cx="4243101" cy="374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8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2" y="30427"/>
            <a:ext cx="10515600" cy="8080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Lorentz Force (Motor Equation)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r="32844" b="46814"/>
          <a:stretch/>
        </p:blipFill>
        <p:spPr>
          <a:xfrm>
            <a:off x="2570498" y="784775"/>
            <a:ext cx="7051004" cy="3951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AFAA2D-DE47-3C06-BE85-058721D0176D}"/>
                  </a:ext>
                </a:extLst>
              </p:cNvPr>
              <p:cNvSpPr txBox="1"/>
              <p:nvPr/>
            </p:nvSpPr>
            <p:spPr>
              <a:xfrm>
                <a:off x="3362873" y="4143637"/>
                <a:ext cx="2607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Wire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IN" dirty="0">
                    <a:solidFill>
                      <a:srgbClr val="00B050"/>
                    </a:solidFill>
                  </a:rPr>
                  <a:t> page in uniform </a:t>
                </a:r>
                <a:r>
                  <a:rPr lang="en-IN" b="1" dirty="0">
                    <a:solidFill>
                      <a:srgbClr val="00B050"/>
                    </a:solidFill>
                  </a:rPr>
                  <a:t>B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AFAA2D-DE47-3C06-BE85-058721D01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873" y="4143637"/>
                <a:ext cx="2607060" cy="369332"/>
              </a:xfrm>
              <a:prstGeom prst="rect">
                <a:avLst/>
              </a:prstGeom>
              <a:blipFill>
                <a:blip r:embed="rId3"/>
                <a:stretch>
                  <a:fillRect l="-2108" t="-8333" r="-1405" b="-2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4F01F1A-F86F-754A-8EFA-1B5B70F80402}"/>
              </a:ext>
            </a:extLst>
          </p:cNvPr>
          <p:cNvSpPr txBox="1"/>
          <p:nvPr/>
        </p:nvSpPr>
        <p:spPr>
          <a:xfrm>
            <a:off x="6707894" y="4652734"/>
            <a:ext cx="260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Exerts a downward force</a:t>
            </a:r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5BAA31-A55B-59ED-6B87-2A7BF9B51918}"/>
              </a:ext>
            </a:extLst>
          </p:cNvPr>
          <p:cNvCxnSpPr/>
          <p:nvPr/>
        </p:nvCxnSpPr>
        <p:spPr>
          <a:xfrm>
            <a:off x="5364785" y="2458351"/>
            <a:ext cx="18394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023789-6589-5717-842B-93A59065907E}"/>
              </a:ext>
            </a:extLst>
          </p:cNvPr>
          <p:cNvCxnSpPr/>
          <p:nvPr/>
        </p:nvCxnSpPr>
        <p:spPr>
          <a:xfrm>
            <a:off x="5285832" y="3679155"/>
            <a:ext cx="18394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0EB7F4-D02E-2945-4442-505A116FEBEE}"/>
              </a:ext>
            </a:extLst>
          </p:cNvPr>
          <p:cNvSpPr txBox="1"/>
          <p:nvPr/>
        </p:nvSpPr>
        <p:spPr>
          <a:xfrm>
            <a:off x="5734881" y="241053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Adds up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597BE-190E-59E2-2C8B-918078120EE0}"/>
              </a:ext>
            </a:extLst>
          </p:cNvPr>
          <p:cNvSpPr txBox="1"/>
          <p:nvPr/>
        </p:nvSpPr>
        <p:spPr>
          <a:xfrm>
            <a:off x="5599972" y="3352069"/>
            <a:ext cx="113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subtracts</a:t>
            </a:r>
            <a:endParaRPr lang="en-IN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516AD9-9133-5478-98AA-04554FB75358}"/>
                  </a:ext>
                </a:extLst>
              </p:cNvPr>
              <p:cNvSpPr txBox="1"/>
              <p:nvPr/>
            </p:nvSpPr>
            <p:spPr>
              <a:xfrm>
                <a:off x="899608" y="4576285"/>
                <a:ext cx="295957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b="0" dirty="0"/>
                  <a:t>Lorentz’s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𝐹𝑜𝑟𝑐𝑒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516AD9-9133-5478-98AA-04554FB75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08" y="4576285"/>
                <a:ext cx="2959579" cy="584775"/>
              </a:xfrm>
              <a:prstGeom prst="rect">
                <a:avLst/>
              </a:prstGeom>
              <a:blipFill>
                <a:blip r:embed="rId4"/>
                <a:stretch>
                  <a:fillRect l="-5361" t="-12500" b="-343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23CEF7-CA47-B1BA-20A3-67D3BB8B0228}"/>
                  </a:ext>
                </a:extLst>
              </p:cNvPr>
              <p:cNvSpPr txBox="1"/>
              <p:nvPr/>
            </p:nvSpPr>
            <p:spPr>
              <a:xfrm>
                <a:off x="5493697" y="5504206"/>
                <a:ext cx="35005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𝐴𝑚𝑝𝑠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23CEF7-CA47-B1BA-20A3-67D3BB8B0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697" y="5504206"/>
                <a:ext cx="3500558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95818B-E28A-1A4F-641A-359E0A75C035}"/>
                  </a:ext>
                </a:extLst>
              </p:cNvPr>
              <p:cNvSpPr txBox="1"/>
              <p:nvPr/>
            </p:nvSpPr>
            <p:spPr>
              <a:xfrm>
                <a:off x="5969933" y="5842705"/>
                <a:ext cx="35005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𝑚𝑎𝑔𝑒𝑛𝑡𝑖𝑐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95818B-E28A-1A4F-641A-359E0A75C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933" y="5842705"/>
                <a:ext cx="350055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BC1498-D2AE-870E-1C53-B55695A8AB00}"/>
                  </a:ext>
                </a:extLst>
              </p:cNvPr>
              <p:cNvSpPr txBox="1"/>
              <p:nvPr/>
            </p:nvSpPr>
            <p:spPr>
              <a:xfrm>
                <a:off x="5917745" y="6212037"/>
                <a:ext cx="43692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BC1498-D2AE-870E-1C53-B55695A8A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745" y="6212037"/>
                <a:ext cx="436928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E7A060B-B02F-64B3-5ACE-80B3EF5E8656}"/>
                  </a:ext>
                </a:extLst>
              </p:cNvPr>
              <p:cNvSpPr txBox="1"/>
              <p:nvPr/>
            </p:nvSpPr>
            <p:spPr>
              <a:xfrm>
                <a:off x="1072222" y="5231930"/>
                <a:ext cx="4369287" cy="58477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E7A060B-B02F-64B3-5ACE-80B3EF5E8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22" y="5231930"/>
                <a:ext cx="436928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F3A968-2EEE-F75C-7C36-31399F7A662A}"/>
                  </a:ext>
                </a:extLst>
              </p:cNvPr>
              <p:cNvSpPr txBox="1"/>
              <p:nvPr/>
            </p:nvSpPr>
            <p:spPr>
              <a:xfrm>
                <a:off x="1072221" y="6004734"/>
                <a:ext cx="4369287" cy="58477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b="0" i="1" baseline="-25000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𝐼𝐵𝐿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F3A968-2EEE-F75C-7C36-31399F7A6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21" y="6004734"/>
                <a:ext cx="436928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98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2604" y="676719"/>
            <a:ext cx="6549655" cy="3756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 motor, two conductors (of coil) are mounted on a rotor with axis. The rotor experiences a total turning torque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9551CA-3D6E-A3F2-8148-CCD0AE0B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497" b="46814"/>
          <a:stretch/>
        </p:blipFill>
        <p:spPr>
          <a:xfrm>
            <a:off x="219740" y="-427931"/>
            <a:ext cx="4822371" cy="525969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BD60AD9-1450-DB2E-C044-C92423036C18}"/>
              </a:ext>
            </a:extLst>
          </p:cNvPr>
          <p:cNvSpPr/>
          <p:nvPr/>
        </p:nvSpPr>
        <p:spPr>
          <a:xfrm>
            <a:off x="1579086" y="3227152"/>
            <a:ext cx="504000" cy="50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AFE820-B8AC-AE16-9A69-A326920CAA10}"/>
              </a:ext>
            </a:extLst>
          </p:cNvPr>
          <p:cNvSpPr/>
          <p:nvPr/>
        </p:nvSpPr>
        <p:spPr>
          <a:xfrm>
            <a:off x="1741086" y="3389152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endParaRPr lang="en-IN" dirty="0"/>
          </a:p>
        </p:txBody>
      </p:sp>
      <p:pic>
        <p:nvPicPr>
          <p:cNvPr id="17" name="Picture 16" descr="A diagram of a ball with arrows&#10;&#10;Description automatically generated">
            <a:extLst>
              <a:ext uri="{FF2B5EF4-FFF2-40B4-BE49-F238E27FC236}">
                <a16:creationId xmlns:a16="http://schemas.microsoft.com/office/drawing/2014/main" id="{EDAEFF1B-25F9-17E2-545C-A9D0CFA8E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219" y="3100646"/>
            <a:ext cx="2982959" cy="20880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96F8CF-B1FE-C858-422E-88299525DDA8}"/>
              </a:ext>
            </a:extLst>
          </p:cNvPr>
          <p:cNvSpPr txBox="1"/>
          <p:nvPr/>
        </p:nvSpPr>
        <p:spPr>
          <a:xfrm>
            <a:off x="337583" y="5545671"/>
            <a:ext cx="107628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Relationship between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Force"/>
              </a:rPr>
              <a:t>force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torque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τ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5" tooltip="Linear momentum"/>
              </a:rPr>
              <a:t>linear momentum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6" tooltip="Angular momentum"/>
              </a:rPr>
              <a:t>angular momentum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 a system which has rotation constrained to only one plane (https://en.wikipedia.org/wiki/Torque)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7B89B-E5D3-8A5A-549A-70BA48630F66}"/>
              </a:ext>
            </a:extLst>
          </p:cNvPr>
          <p:cNvSpPr txBox="1"/>
          <p:nvPr/>
        </p:nvSpPr>
        <p:spPr>
          <a:xfrm>
            <a:off x="698280" y="3983395"/>
            <a:ext cx="386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rgbClr val="00B050"/>
                </a:solidFill>
              </a:rPr>
              <a:t>Rotor Experiencing a Torque</a:t>
            </a:r>
            <a:endParaRPr lang="en-IN" sz="24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88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14" y="116248"/>
            <a:ext cx="10515600" cy="6793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Motor and Generator Equations</a:t>
            </a:r>
          </a:p>
        </p:txBody>
      </p:sp>
      <p:sp>
        <p:nvSpPr>
          <p:cNvPr id="6" name="Down Arrow 5"/>
          <p:cNvSpPr/>
          <p:nvPr/>
        </p:nvSpPr>
        <p:spPr>
          <a:xfrm>
            <a:off x="5826760" y="2072500"/>
            <a:ext cx="538480" cy="424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943363" y="3463365"/>
            <a:ext cx="538480" cy="450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833" y="822711"/>
            <a:ext cx="2549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rgbClr val="00B050"/>
                </a:solidFill>
              </a:rPr>
              <a:t>Motor equation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8143" y="5189995"/>
            <a:ext cx="3194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rgbClr val="00B050"/>
                </a:solidFill>
              </a:rPr>
              <a:t>Generator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A5CCE1-46AC-0AC5-DB42-5C2B022560B6}"/>
                  </a:ext>
                </a:extLst>
              </p:cNvPr>
              <p:cNvSpPr txBox="1"/>
              <p:nvPr/>
            </p:nvSpPr>
            <p:spPr>
              <a:xfrm>
                <a:off x="1800092" y="1437172"/>
                <a:ext cx="8825022" cy="52322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𝐹𝑜𝑟𝑐𝑒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𝑐𝑢𝑟𝑟𝑟𝑒𝑛𝑡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𝑚𝑎𝑔𝑛𝑒𝑡𝑖𝑐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𝐿𝑒𝑛𝑔𝑡h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A5CCE1-46AC-0AC5-DB42-5C2B02256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92" y="1437172"/>
                <a:ext cx="882502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E7C5BF-021D-C9F3-9374-70C66A652A7D}"/>
                  </a:ext>
                </a:extLst>
              </p:cNvPr>
              <p:cNvSpPr txBox="1"/>
              <p:nvPr/>
            </p:nvSpPr>
            <p:spPr>
              <a:xfrm>
                <a:off x="2282161" y="2583286"/>
                <a:ext cx="7627678" cy="7936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𝐹𝑜𝑟𝑐𝑒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𝐶h𝑎𝑟𝑔𝑒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𝑚𝑎𝑔𝑛𝑒𝑡𝑖𝑐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𝐿𝑒𝑛𝑔𝑡h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E7C5BF-021D-C9F3-9374-70C66A652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61" y="2583286"/>
                <a:ext cx="7627678" cy="793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0C377F-E7C6-31DF-5899-3A47638D8E75}"/>
                  </a:ext>
                </a:extLst>
              </p:cNvPr>
              <p:cNvSpPr txBox="1"/>
              <p:nvPr/>
            </p:nvSpPr>
            <p:spPr>
              <a:xfrm>
                <a:off x="864073" y="4049043"/>
                <a:ext cx="11327927" cy="8485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𝐹𝑜𝑟𝑐𝑒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𝐶h𝑎𝑟𝑔𝑒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𝐷𝑖𝑠𝑡𝑎𝑛𝑐𝑒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𝑚𝑎𝑔𝑛𝑒𝑡𝑖𝑐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𝐿𝑒𝑛𝑔𝑡h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0C377F-E7C6-31DF-5899-3A47638D8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73" y="4049043"/>
                <a:ext cx="11327927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2F96D3-E035-0A10-33F2-DDBF891D9E36}"/>
                  </a:ext>
                </a:extLst>
              </p:cNvPr>
              <p:cNvSpPr txBox="1"/>
              <p:nvPr/>
            </p:nvSpPr>
            <p:spPr>
              <a:xfrm>
                <a:off x="548639" y="6080013"/>
                <a:ext cx="11327927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𝐸𝑀𝐹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𝐸𝑙𝑒𝑐𝑡𝑟𝑖𝑐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𝑓𝑖𝑒𝑙𝑑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𝑣𝑒𝑙𝑜𝑐𝑖𝑡𝑦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𝑚𝑎𝑔𝑛𝑒𝑡𝑖𝑐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𝐿𝑒𝑛𝑔𝑡h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2F96D3-E035-0A10-33F2-DDBF891D9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" y="6080013"/>
                <a:ext cx="11327927" cy="461665"/>
              </a:xfrm>
              <a:prstGeom prst="rect">
                <a:avLst/>
              </a:prstGeom>
              <a:blipFill>
                <a:blip r:embed="rId5"/>
                <a:stretch>
                  <a:fillRect b="-12658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Arrow 6">
            <a:extLst>
              <a:ext uri="{FF2B5EF4-FFF2-40B4-BE49-F238E27FC236}">
                <a16:creationId xmlns:a16="http://schemas.microsoft.com/office/drawing/2014/main" id="{7EB6A372-066E-DA9E-7E9A-CB08F31DECC0}"/>
              </a:ext>
            </a:extLst>
          </p:cNvPr>
          <p:cNvSpPr/>
          <p:nvPr/>
        </p:nvSpPr>
        <p:spPr>
          <a:xfrm>
            <a:off x="5989556" y="4988850"/>
            <a:ext cx="538480" cy="450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08B632-6AF2-DF2E-A77C-369341350511}"/>
                  </a:ext>
                </a:extLst>
              </p:cNvPr>
              <p:cNvSpPr txBox="1"/>
              <p:nvPr/>
            </p:nvSpPr>
            <p:spPr>
              <a:xfrm>
                <a:off x="8920715" y="4806390"/>
                <a:ext cx="2955851" cy="953146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𝐸𝑀𝐹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08B632-6AF2-DF2E-A77C-369341350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715" y="4806390"/>
                <a:ext cx="2955851" cy="9531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E320BF-CF39-69D5-43E8-547387161C0F}"/>
                  </a:ext>
                </a:extLst>
              </p:cNvPr>
              <p:cNvSpPr txBox="1"/>
              <p:nvPr/>
            </p:nvSpPr>
            <p:spPr>
              <a:xfrm>
                <a:off x="7194581" y="4848281"/>
                <a:ext cx="1480956" cy="846001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E320BF-CF39-69D5-43E8-547387161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581" y="4848281"/>
                <a:ext cx="1480956" cy="8460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35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r="41525"/>
          <a:stretch/>
        </p:blipFill>
        <p:spPr>
          <a:xfrm>
            <a:off x="287802" y="1208380"/>
            <a:ext cx="3678143" cy="330263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26E1BBE-6675-DAF5-15D3-E8B8DC72E533}"/>
              </a:ext>
            </a:extLst>
          </p:cNvPr>
          <p:cNvSpPr txBox="1">
            <a:spLocks/>
          </p:cNvSpPr>
          <p:nvPr/>
        </p:nvSpPr>
        <p:spPr>
          <a:xfrm>
            <a:off x="168467" y="190469"/>
            <a:ext cx="10515600" cy="679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</a:rPr>
              <a:t>Induced EMF on moving conductor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C51547-9372-CA17-5FF2-D90CB4CB2FC1}"/>
                  </a:ext>
                </a:extLst>
              </p:cNvPr>
              <p:cNvSpPr txBox="1"/>
              <p:nvPr/>
            </p:nvSpPr>
            <p:spPr>
              <a:xfrm>
                <a:off x="4678327" y="1174124"/>
                <a:ext cx="6549654" cy="922625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𝐸𝑀𝐹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𝑑𝐿</m:t>
                              </m:r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𝑉𝑜𝑙𝑡𝑠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C51547-9372-CA17-5FF2-D90CB4CB2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327" y="1174124"/>
                <a:ext cx="6549654" cy="922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6BDB155-2D9B-67B2-01F2-76183C0311B0}"/>
              </a:ext>
            </a:extLst>
          </p:cNvPr>
          <p:cNvSpPr txBox="1"/>
          <p:nvPr/>
        </p:nvSpPr>
        <p:spPr>
          <a:xfrm>
            <a:off x="6356146" y="2139464"/>
            <a:ext cx="3194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rgbClr val="00B050"/>
                </a:solidFill>
              </a:rPr>
              <a:t>Generator equation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CF9A6A-38EE-BEF2-DAA9-94297E92D94C}"/>
              </a:ext>
            </a:extLst>
          </p:cNvPr>
          <p:cNvSpPr txBox="1"/>
          <p:nvPr/>
        </p:nvSpPr>
        <p:spPr>
          <a:xfrm>
            <a:off x="0" y="4422774"/>
            <a:ext cx="5036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 conductor moving to right with velocity v across a uniform magnetic field B generates an EMF over infinitesimal length dL as</a:t>
            </a:r>
            <a:endParaRPr lang="en-US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080B4D-02A0-2EEC-4525-FA9CC55AB0D2}"/>
                  </a:ext>
                </a:extLst>
              </p:cNvPr>
              <p:cNvSpPr txBox="1"/>
              <p:nvPr/>
            </p:nvSpPr>
            <p:spPr>
              <a:xfrm>
                <a:off x="907265" y="5453043"/>
                <a:ext cx="2702487" cy="461665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080B4D-02A0-2EEC-4525-FA9CC55AB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65" y="5453043"/>
                <a:ext cx="270248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3C8E1B-AC2F-4E5B-40BE-762F7C6A9B8F}"/>
                  </a:ext>
                </a:extLst>
              </p:cNvPr>
              <p:cNvSpPr txBox="1"/>
              <p:nvPr/>
            </p:nvSpPr>
            <p:spPr>
              <a:xfrm>
                <a:off x="907265" y="6032703"/>
                <a:ext cx="2702487" cy="461665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𝑑𝐿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3C8E1B-AC2F-4E5B-40BE-762F7C6A9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65" y="6032703"/>
                <a:ext cx="27024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CEBB40-1A73-D6C6-03E7-1CB7109B214E}"/>
                  </a:ext>
                </a:extLst>
              </p:cNvPr>
              <p:cNvSpPr txBox="1"/>
              <p:nvPr/>
            </p:nvSpPr>
            <p:spPr>
              <a:xfrm>
                <a:off x="4909750" y="3286685"/>
                <a:ext cx="35005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𝐴𝑚𝑝𝑠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CEBB40-1A73-D6C6-03E7-1CB7109B2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750" y="3286685"/>
                <a:ext cx="350055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3C18FB-0BD7-92D9-CEAA-3C2ED2D8FCB2}"/>
                  </a:ext>
                </a:extLst>
              </p:cNvPr>
              <p:cNvSpPr txBox="1"/>
              <p:nvPr/>
            </p:nvSpPr>
            <p:spPr>
              <a:xfrm>
                <a:off x="5365893" y="3761576"/>
                <a:ext cx="35005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𝑚𝑎𝑔𝑒𝑛𝑡𝑖𝑐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3C18FB-0BD7-92D9-CEAA-3C2ED2D8F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893" y="3761576"/>
                <a:ext cx="350055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ACDB0D-240A-BF5F-FCC8-6271F4329788}"/>
                  </a:ext>
                </a:extLst>
              </p:cNvPr>
              <p:cNvSpPr txBox="1"/>
              <p:nvPr/>
            </p:nvSpPr>
            <p:spPr>
              <a:xfrm>
                <a:off x="4909750" y="4315835"/>
                <a:ext cx="42370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𝑐𝑜𝑛𝑑𝑢𝑐𝑡𝑜𝑟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ACDB0D-240A-BF5F-FCC8-6271F4329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750" y="4315835"/>
                <a:ext cx="423707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9D3DA4-13F8-8AE4-3E87-BC7DDC8BCDF9}"/>
                  </a:ext>
                </a:extLst>
              </p:cNvPr>
              <p:cNvSpPr txBox="1"/>
              <p:nvPr/>
            </p:nvSpPr>
            <p:spPr>
              <a:xfrm>
                <a:off x="5099286" y="2815871"/>
                <a:ext cx="58353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𝐸𝑀𝐹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𝑐𝑜𝑛𝑑𝑢𝑐𝑡𝑜𝑟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9D3DA4-13F8-8AE4-3E87-BC7DDC8BC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286" y="2815871"/>
                <a:ext cx="5835326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2C2711E-B782-2992-D0AD-F0CCEBA753E7}"/>
              </a:ext>
            </a:extLst>
          </p:cNvPr>
          <p:cNvSpPr txBox="1"/>
          <p:nvPr/>
        </p:nvSpPr>
        <p:spPr>
          <a:xfrm>
            <a:off x="4417783" y="5683876"/>
            <a:ext cx="7602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Thus, a moving conductor through a magnetic flux density B with velocity v produces an electric field E along the conductor. Integrating E  over the length L gives the total induced EMF</a:t>
            </a:r>
            <a:endParaRPr lang="en-US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0D57639-397A-92E5-3194-0739CDE8AB23}"/>
                  </a:ext>
                </a:extLst>
              </p:cNvPr>
              <p:cNvSpPr txBox="1"/>
              <p:nvPr/>
            </p:nvSpPr>
            <p:spPr>
              <a:xfrm>
                <a:off x="8218922" y="5113891"/>
                <a:ext cx="3044415" cy="461665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𝐸𝑀𝐹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𝑣𝐵𝐿𝑐𝑜𝑠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0D57639-397A-92E5-3194-0739CDE8A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922" y="5113891"/>
                <a:ext cx="304441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887BFF-9FB3-502B-2916-CA50DCA86FC9}"/>
                  </a:ext>
                </a:extLst>
              </p:cNvPr>
              <p:cNvSpPr txBox="1"/>
              <p:nvPr/>
            </p:nvSpPr>
            <p:spPr>
              <a:xfrm>
                <a:off x="4678327" y="5115271"/>
                <a:ext cx="3044415" cy="461665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Max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𝐸𝑀𝐹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887BFF-9FB3-502B-2916-CA50DCA86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327" y="5115271"/>
                <a:ext cx="3044415" cy="461665"/>
              </a:xfrm>
              <a:prstGeom prst="rect">
                <a:avLst/>
              </a:prstGeom>
              <a:blipFill>
                <a:blip r:embed="rId11"/>
                <a:stretch>
                  <a:fillRect l="-2783" t="-8861" b="-25316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81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485D35-9233-78BC-497C-7B06F12F44C9}"/>
                  </a:ext>
                </a:extLst>
              </p:cNvPr>
              <p:cNvSpPr txBox="1"/>
              <p:nvPr/>
            </p:nvSpPr>
            <p:spPr>
              <a:xfrm>
                <a:off x="343739" y="297884"/>
                <a:ext cx="116072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</a:rPr>
                  <a:t>Example: Generator voltage: Given that L = 0.4m, velocity = 3 m/s,  and B = 2 milliTesla,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=20</m:t>
                    </m:r>
                    <m:r>
                      <a:rPr lang="en-US" sz="2400" b="0" i="1" baseline="300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𝐹𝑖𝑛𝑑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𝐸𝑀𝐹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3600" baseline="30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485D35-9233-78BC-497C-7B06F12F4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39" y="297884"/>
                <a:ext cx="11607255" cy="830997"/>
              </a:xfrm>
              <a:prstGeom prst="rect">
                <a:avLst/>
              </a:prstGeom>
              <a:blipFill>
                <a:blip r:embed="rId2"/>
                <a:stretch>
                  <a:fillRect l="-788" t="-5882" b="-16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112E699-EFEA-0E20-FCF8-24CA211625AE}"/>
              </a:ext>
            </a:extLst>
          </p:cNvPr>
          <p:cNvSpPr txBox="1"/>
          <p:nvPr/>
        </p:nvSpPr>
        <p:spPr>
          <a:xfrm>
            <a:off x="343740" y="1811378"/>
            <a:ext cx="10733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Solution: </a:t>
            </a:r>
            <a:endParaRPr lang="en-US" sz="3600" baseline="30000" dirty="0">
              <a:solidFill>
                <a:srgbClr val="00B050"/>
              </a:solidFill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C26653B2-4631-4D3D-8347-1EE1D6CE8D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525"/>
          <a:stretch/>
        </p:blipFill>
        <p:spPr>
          <a:xfrm>
            <a:off x="339192" y="1825068"/>
            <a:ext cx="4135342" cy="37131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9B7A1D-BDEF-029C-6F20-EF8980B46434}"/>
                  </a:ext>
                </a:extLst>
              </p:cNvPr>
              <p:cNvSpPr txBox="1"/>
              <p:nvPr/>
            </p:nvSpPr>
            <p:spPr>
              <a:xfrm>
                <a:off x="4804098" y="3232285"/>
                <a:ext cx="2530594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𝑣𝐵𝐿𝑐𝑜𝑠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9B7A1D-BDEF-029C-6F20-EF8980B46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98" y="3232285"/>
                <a:ext cx="253059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01E024-004A-EDFB-6546-B96D972DBBEC}"/>
                  </a:ext>
                </a:extLst>
              </p:cNvPr>
              <p:cNvSpPr txBox="1"/>
              <p:nvPr/>
            </p:nvSpPr>
            <p:spPr>
              <a:xfrm>
                <a:off x="5016796" y="2541166"/>
                <a:ext cx="3044415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0" dirty="0">
                    <a:solidFill>
                      <a:srgbClr val="00B05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𝐸𝑀𝐹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IN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01E024-004A-EDFB-6546-B96D972DB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796" y="2541166"/>
                <a:ext cx="3044415" cy="461665"/>
              </a:xfrm>
              <a:prstGeom prst="rect">
                <a:avLst/>
              </a:prstGeom>
              <a:blipFill>
                <a:blip r:embed="rId5"/>
                <a:stretch>
                  <a:fillRect l="-3206" t="-10526" r="-200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5DC0F33-B004-54C3-5DAC-0E9EC6D631CA}"/>
              </a:ext>
            </a:extLst>
          </p:cNvPr>
          <p:cNvSpPr txBox="1"/>
          <p:nvPr/>
        </p:nvSpPr>
        <p:spPr>
          <a:xfrm>
            <a:off x="5016795" y="1913801"/>
            <a:ext cx="3044415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0" u="sng" dirty="0">
                <a:solidFill>
                  <a:srgbClr val="00B050"/>
                </a:solidFill>
              </a:rPr>
              <a:t>Solution</a:t>
            </a:r>
            <a:r>
              <a:rPr lang="en-US" sz="2400" b="0" dirty="0">
                <a:solidFill>
                  <a:srgbClr val="00B050"/>
                </a:solidFill>
              </a:rPr>
              <a:t>:</a:t>
            </a:r>
            <a:endParaRPr lang="en-IN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2F7F07-65F5-2ACD-2890-B23008154C1D}"/>
                  </a:ext>
                </a:extLst>
              </p:cNvPr>
              <p:cNvSpPr txBox="1"/>
              <p:nvPr/>
            </p:nvSpPr>
            <p:spPr>
              <a:xfrm>
                <a:off x="4559550" y="3945305"/>
                <a:ext cx="4933552" cy="4616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=3×2×0.940×0.4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2F7F07-65F5-2ACD-2890-B23008154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550" y="3945305"/>
                <a:ext cx="493355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1C6A77-95BE-1816-B6CD-D7D167DA1DE7}"/>
                  </a:ext>
                </a:extLst>
              </p:cNvPr>
              <p:cNvSpPr txBox="1"/>
              <p:nvPr/>
            </p:nvSpPr>
            <p:spPr>
              <a:xfrm>
                <a:off x="5016795" y="4675093"/>
                <a:ext cx="2158410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=2.26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1C6A77-95BE-1816-B6CD-D7D167DA1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795" y="4675093"/>
                <a:ext cx="215841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24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7730-9951-418E-A98E-F451485E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30" y="95693"/>
            <a:ext cx="10515600" cy="10040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Torque on a current loop in a Magnetic Field</a:t>
            </a:r>
            <a:endParaRPr lang="en-IN" sz="4000" dirty="0">
              <a:solidFill>
                <a:srgbClr val="00B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D0D658-7623-4E22-8DB8-43094E2F9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273" y="1095568"/>
            <a:ext cx="7152915" cy="39495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C8CA5B-5599-4CCE-8A8D-FF79F297AC25}"/>
              </a:ext>
            </a:extLst>
          </p:cNvPr>
          <p:cNvSpPr txBox="1"/>
          <p:nvPr/>
        </p:nvSpPr>
        <p:spPr>
          <a:xfrm>
            <a:off x="451293" y="5040890"/>
            <a:ext cx="652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Torque is clockwise as viewed from top side</a:t>
            </a:r>
            <a:endParaRPr lang="en-IN" sz="2800" dirty="0">
              <a:solidFill>
                <a:prstClr val="black"/>
              </a:solidFill>
            </a:endParaRPr>
          </a:p>
        </p:txBody>
      </p:sp>
      <p:pic>
        <p:nvPicPr>
          <p:cNvPr id="3" name="Picture 2" descr="A diagram of a ball with arrows&#10;&#10;Description automatically generated">
            <a:extLst>
              <a:ext uri="{FF2B5EF4-FFF2-40B4-BE49-F238E27FC236}">
                <a16:creationId xmlns:a16="http://schemas.microsoft.com/office/drawing/2014/main" id="{BDDDB064-DA8A-DDC2-1923-B30640C75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413" y="2175613"/>
            <a:ext cx="2982959" cy="20880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DE0108-16F7-BBFB-2D79-9EC2C72C5D58}"/>
              </a:ext>
            </a:extLst>
          </p:cNvPr>
          <p:cNvSpPr txBox="1"/>
          <p:nvPr/>
        </p:nvSpPr>
        <p:spPr>
          <a:xfrm>
            <a:off x="451293" y="5710628"/>
            <a:ext cx="6981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Uniform Magnetic flux density B across North and south poles</a:t>
            </a:r>
            <a:endParaRPr lang="en-IN" sz="2000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01FDA-91ED-762E-EAA8-24D3C10970EC}"/>
              </a:ext>
            </a:extLst>
          </p:cNvPr>
          <p:cNvSpPr txBox="1"/>
          <p:nvPr/>
        </p:nvSpPr>
        <p:spPr>
          <a:xfrm>
            <a:off x="451293" y="6110738"/>
            <a:ext cx="6762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Current carrying coil having uniform current I and area A= </a:t>
            </a:r>
            <a:r>
              <a:rPr lang="en-US" sz="2000" dirty="0" err="1">
                <a:solidFill>
                  <a:prstClr val="black"/>
                </a:solidFill>
              </a:rPr>
              <a:t>lw</a:t>
            </a:r>
            <a:endParaRPr lang="en-IN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92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04E8F-7849-A880-66C5-A3C4A22CA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DA1148-DF43-A3BE-3465-880AEB946E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7945"/>
          <a:stretch/>
        </p:blipFill>
        <p:spPr>
          <a:xfrm>
            <a:off x="946607" y="352306"/>
            <a:ext cx="11108580" cy="28920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0A6842-ED77-1CC0-8164-560A3B38EFA6}"/>
              </a:ext>
            </a:extLst>
          </p:cNvPr>
          <p:cNvSpPr txBox="1"/>
          <p:nvPr/>
        </p:nvSpPr>
        <p:spPr>
          <a:xfrm>
            <a:off x="136813" y="167640"/>
            <a:ext cx="695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prstClr val="black"/>
                </a:solidFill>
              </a:rPr>
              <a:t>Loop at different rotation angels as viewed from top</a:t>
            </a:r>
            <a:endParaRPr lang="en-IN" sz="2400" u="sng" dirty="0">
              <a:solidFill>
                <a:prstClr val="black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C0D1DE-BD05-0294-950A-20FD27979F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626" b="7048"/>
          <a:stretch/>
        </p:blipFill>
        <p:spPr>
          <a:xfrm>
            <a:off x="2555912" y="3429000"/>
            <a:ext cx="7478493" cy="3421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188658-67B6-236C-7681-FE0D4CCD5328}"/>
              </a:ext>
            </a:extLst>
          </p:cNvPr>
          <p:cNvSpPr txBox="1"/>
          <p:nvPr/>
        </p:nvSpPr>
        <p:spPr>
          <a:xfrm>
            <a:off x="2868506" y="2875002"/>
            <a:ext cx="1152651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00B050"/>
                </a:solidFill>
              </a:rPr>
              <a:t>general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142CC-733F-B275-7C61-E8142F1A0000}"/>
              </a:ext>
            </a:extLst>
          </p:cNvPr>
          <p:cNvSpPr txBox="1"/>
          <p:nvPr/>
        </p:nvSpPr>
        <p:spPr>
          <a:xfrm>
            <a:off x="7616482" y="2880975"/>
            <a:ext cx="1801103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00B050"/>
                </a:solidFill>
              </a:rPr>
              <a:t>Max torque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00996B-0D1E-87A9-A72F-E45EA0E26BB3}"/>
              </a:ext>
            </a:extLst>
          </p:cNvPr>
          <p:cNvSpPr txBox="1"/>
          <p:nvPr/>
        </p:nvSpPr>
        <p:spPr>
          <a:xfrm>
            <a:off x="1863102" y="5952844"/>
            <a:ext cx="1801103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00B050"/>
                </a:solidFill>
              </a:rPr>
              <a:t>0 torque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E822B9-F6F5-B763-596B-E78C55CBB08E}"/>
              </a:ext>
            </a:extLst>
          </p:cNvPr>
          <p:cNvSpPr txBox="1"/>
          <p:nvPr/>
        </p:nvSpPr>
        <p:spPr>
          <a:xfrm>
            <a:off x="8233302" y="5871309"/>
            <a:ext cx="2673397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00B050"/>
                </a:solidFill>
              </a:rPr>
              <a:t>Negative torque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8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A5B8B0-A90C-4B07-85B9-CD3268427D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06" t="4312" r="62410" b="68643"/>
          <a:stretch/>
        </p:blipFill>
        <p:spPr>
          <a:xfrm>
            <a:off x="253514" y="469831"/>
            <a:ext cx="5594393" cy="4098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6703A3-E801-E785-9831-85EE9CBCE18E}"/>
              </a:ext>
            </a:extLst>
          </p:cNvPr>
          <p:cNvSpPr txBox="1"/>
          <p:nvPr/>
        </p:nvSpPr>
        <p:spPr>
          <a:xfrm>
            <a:off x="386451" y="244723"/>
            <a:ext cx="449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Torque is clockwise as viewed from top side</a:t>
            </a:r>
            <a:endParaRPr lang="en-IN" u="sng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C097E-3DB6-A186-F004-EF67B1C996B7}"/>
                  </a:ext>
                </a:extLst>
              </p:cNvPr>
              <p:cNvSpPr txBox="1"/>
              <p:nvPr/>
            </p:nvSpPr>
            <p:spPr>
              <a:xfrm>
                <a:off x="7748872" y="1469929"/>
                <a:ext cx="3044415" cy="461665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𝑇𝑜𝑟𝑞𝑢𝑒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7C097E-3DB6-A186-F004-EF67B1C99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872" y="1469929"/>
                <a:ext cx="3044415" cy="461665"/>
              </a:xfrm>
              <a:prstGeom prst="rect">
                <a:avLst/>
              </a:prstGeom>
              <a:blipFill>
                <a:blip r:embed="rId3"/>
                <a:stretch>
                  <a:fillRect b="-12658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CE9CD-6F75-767A-1B6C-ECA4F0549878}"/>
                  </a:ext>
                </a:extLst>
              </p:cNvPr>
              <p:cNvSpPr txBox="1"/>
              <p:nvPr/>
            </p:nvSpPr>
            <p:spPr>
              <a:xfrm>
                <a:off x="7420992" y="2728728"/>
                <a:ext cx="3934093" cy="453137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𝑤𝐹𝑠𝑖𝑛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+0.5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𝑤𝐹𝑠𝑖𝑛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2400" baseline="-2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CE9CD-6F75-767A-1B6C-ECA4F0549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992" y="2728728"/>
                <a:ext cx="3934093" cy="453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A2A051-DC16-B270-1436-C032D9421976}"/>
                  </a:ext>
                </a:extLst>
              </p:cNvPr>
              <p:cNvSpPr txBox="1"/>
              <p:nvPr/>
            </p:nvSpPr>
            <p:spPr>
              <a:xfrm>
                <a:off x="132234" y="4621052"/>
                <a:ext cx="65264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B050"/>
                    </a:solidFill>
                  </a:rPr>
                  <a:t>Perpendicular to the loop makes an angle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 with the field that is the same as angle between lever w/2 and F </a:t>
                </a:r>
                <a:endParaRPr lang="en-IN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A2A051-DC16-B270-1436-C032D9421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34" y="4621052"/>
                <a:ext cx="6526402" cy="707886"/>
              </a:xfrm>
              <a:prstGeom prst="rect">
                <a:avLst/>
              </a:prstGeom>
              <a:blipFill>
                <a:blip r:embed="rId5"/>
                <a:stretch>
                  <a:fillRect l="-1028" t="-3448" b="-146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699E87-9D3F-1398-9FC3-DF301226B418}"/>
                  </a:ext>
                </a:extLst>
              </p:cNvPr>
              <p:cNvSpPr txBox="1"/>
              <p:nvPr/>
            </p:nvSpPr>
            <p:spPr>
              <a:xfrm>
                <a:off x="7865832" y="3902703"/>
                <a:ext cx="3044415" cy="461665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𝐼𝐿𝐵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baseline="-25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699E87-9D3F-1398-9FC3-DF301226B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832" y="3902703"/>
                <a:ext cx="3044415" cy="461665"/>
              </a:xfrm>
              <a:prstGeom prst="rect">
                <a:avLst/>
              </a:prstGeom>
              <a:blipFill>
                <a:blip r:embed="rId6"/>
                <a:stretch>
                  <a:fillRect l="-2783" t="-8861" b="-25316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16A6B88-075C-0FD3-C214-84A28B5313A4}"/>
              </a:ext>
            </a:extLst>
          </p:cNvPr>
          <p:cNvSpPr txBox="1"/>
          <p:nvPr/>
        </p:nvSpPr>
        <p:spPr>
          <a:xfrm>
            <a:off x="132234" y="5396616"/>
            <a:ext cx="62838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Lora" panose="020F0502020204030204" pitchFamily="2" charset="0"/>
              </a:rPr>
              <a:t>F</a:t>
            </a:r>
            <a:r>
              <a:rPr lang="en-US" b="0" i="0" dirty="0">
                <a:solidFill>
                  <a:srgbClr val="00B050"/>
                </a:solidFill>
                <a:effectLst/>
                <a:latin typeface="Lora" panose="020F0502020204030204" pitchFamily="2" charset="0"/>
              </a:rPr>
              <a:t>orces on the top and bottom segments are vertical and, therefore, parallel to the shaft, producing no torque</a:t>
            </a:r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C3EAE3-9A47-0D68-01F5-A7680546D4BD}"/>
                  </a:ext>
                </a:extLst>
              </p:cNvPr>
              <p:cNvSpPr txBox="1"/>
              <p:nvPr/>
            </p:nvSpPr>
            <p:spPr>
              <a:xfrm>
                <a:off x="7865832" y="5290414"/>
                <a:ext cx="3044415" cy="461665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𝑁𝐼𝐴𝐵𝑠𝑖𝑛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baseline="-25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C3EAE3-9A47-0D68-01F5-A7680546D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832" y="5290414"/>
                <a:ext cx="304441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362F69B-691F-B4D8-878F-5BEBCB7209FE}"/>
              </a:ext>
            </a:extLst>
          </p:cNvPr>
          <p:cNvSpPr txBox="1"/>
          <p:nvPr/>
        </p:nvSpPr>
        <p:spPr>
          <a:xfrm>
            <a:off x="8580471" y="4621052"/>
            <a:ext cx="191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For N turns: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FF5727-E9A5-AADD-F1DB-8B31D69D2728}"/>
              </a:ext>
            </a:extLst>
          </p:cNvPr>
          <p:cNvSpPr txBox="1"/>
          <p:nvPr/>
        </p:nvSpPr>
        <p:spPr>
          <a:xfrm>
            <a:off x="132234" y="6221386"/>
            <a:ext cx="7857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Lora" pitchFamily="2" charset="0"/>
              </a:rPr>
              <a:t>Each vertical segment has a length </a:t>
            </a:r>
            <a:r>
              <a:rPr lang="en-US" dirty="0">
                <a:solidFill>
                  <a:srgbClr val="00B050"/>
                </a:solidFill>
                <a:latin typeface="MJXc-TeX-math-I"/>
              </a:rPr>
              <a:t>L</a:t>
            </a:r>
            <a:r>
              <a:rPr lang="en-US" b="0" i="0" dirty="0">
                <a:solidFill>
                  <a:srgbClr val="00B050"/>
                </a:solidFill>
                <a:effectLst/>
                <a:latin typeface="Lora" pitchFamily="2" charset="0"/>
              </a:rPr>
              <a:t> that is perpendicular to </a:t>
            </a:r>
            <a:r>
              <a:rPr lang="en-US" b="0" i="0" dirty="0">
                <a:solidFill>
                  <a:srgbClr val="00B050"/>
                </a:solidFill>
                <a:effectLst/>
                <a:latin typeface="MJXc-TeX-math-I"/>
              </a:rPr>
              <a:t>B</a:t>
            </a:r>
            <a:br>
              <a:rPr lang="en-US" dirty="0">
                <a:solidFill>
                  <a:srgbClr val="00B050"/>
                </a:solidFill>
              </a:rPr>
            </a:b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69F21A23D28C4D86C666588BBE9826" ma:contentTypeVersion="5" ma:contentTypeDescription="Create a new document." ma:contentTypeScope="" ma:versionID="91b6a594e1892ed18b3d02be829a98bd">
  <xsd:schema xmlns:xsd="http://www.w3.org/2001/XMLSchema" xmlns:xs="http://www.w3.org/2001/XMLSchema" xmlns:p="http://schemas.microsoft.com/office/2006/metadata/properties" xmlns:ns3="b29deb25-93c3-4412-924d-caf0003cf6e6" targetNamespace="http://schemas.microsoft.com/office/2006/metadata/properties" ma:root="true" ma:fieldsID="37689b06b01b69421dd8433a1ad789fb" ns3:_="">
    <xsd:import namespace="b29deb25-93c3-4412-924d-caf0003cf6e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9deb25-93c3-4412-924d-caf0003cf6e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28E04A-7C62-4930-8D8A-2DF75B5B394A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29deb25-93c3-4412-924d-caf0003cf6e6"/>
  </ds:schemaRefs>
</ds:datastoreItem>
</file>

<file path=customXml/itemProps2.xml><?xml version="1.0" encoding="utf-8"?>
<ds:datastoreItem xmlns:ds="http://schemas.openxmlformats.org/officeDocument/2006/customXml" ds:itemID="{85905856-A5D8-4494-B6A7-5C9599CCB8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4674C-B3C4-4174-88C7-189578C45A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9deb25-93c3-4412-924d-caf0003cf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727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Lora</vt:lpstr>
      <vt:lpstr>MJXc-TeX-main-R</vt:lpstr>
      <vt:lpstr>MJXc-TeX-math-I</vt:lpstr>
      <vt:lpstr>MJXc-TeX-size1-R</vt:lpstr>
      <vt:lpstr>proxima-nova</vt:lpstr>
      <vt:lpstr>Office Theme</vt:lpstr>
      <vt:lpstr>Motors and Generators</vt:lpstr>
      <vt:lpstr>Lorentz Force (Motor Equation)</vt:lpstr>
      <vt:lpstr>PowerPoint Presentation</vt:lpstr>
      <vt:lpstr>Motor and Generator Equations</vt:lpstr>
      <vt:lpstr>PowerPoint Presentation</vt:lpstr>
      <vt:lpstr>PowerPoint Presentation</vt:lpstr>
      <vt:lpstr>Torque on a current loop in a Magnetic Field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Singh</dc:creator>
  <cp:lastModifiedBy>Aditya Singh</cp:lastModifiedBy>
  <cp:revision>2</cp:revision>
  <dcterms:created xsi:type="dcterms:W3CDTF">2024-11-20T04:25:55Z</dcterms:created>
  <dcterms:modified xsi:type="dcterms:W3CDTF">2024-11-22T12:47:05Z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0x0101008469F21A23D28C4D86C666588BBE9826</vt:lpwstr>
  </property>
</Properties>
</file>