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84" r:id="rId3"/>
    <p:sldId id="285" r:id="rId4"/>
    <p:sldId id="280" r:id="rId5"/>
    <p:sldId id="281" r:id="rId6"/>
    <p:sldId id="282" r:id="rId7"/>
    <p:sldId id="283" r:id="rId8"/>
    <p:sldId id="289" r:id="rId9"/>
    <p:sldId id="286" r:id="rId10"/>
    <p:sldId id="287" r:id="rId11"/>
    <p:sldId id="306" r:id="rId12"/>
    <p:sldId id="307" r:id="rId13"/>
    <p:sldId id="308" r:id="rId14"/>
    <p:sldId id="309" r:id="rId15"/>
    <p:sldId id="313" r:id="rId16"/>
    <p:sldId id="314" r:id="rId17"/>
    <p:sldId id="322" r:id="rId18"/>
    <p:sldId id="328" r:id="rId19"/>
    <p:sldId id="329" r:id="rId20"/>
    <p:sldId id="331" r:id="rId21"/>
    <p:sldId id="332" r:id="rId22"/>
    <p:sldId id="323" r:id="rId23"/>
    <p:sldId id="324" r:id="rId24"/>
    <p:sldId id="330" r:id="rId25"/>
    <p:sldId id="290" r:id="rId26"/>
    <p:sldId id="291" r:id="rId27"/>
    <p:sldId id="300" r:id="rId28"/>
    <p:sldId id="292" r:id="rId29"/>
    <p:sldId id="293" r:id="rId30"/>
    <p:sldId id="295" r:id="rId31"/>
    <p:sldId id="296" r:id="rId32"/>
    <p:sldId id="297" r:id="rId33"/>
    <p:sldId id="298" r:id="rId34"/>
    <p:sldId id="299" r:id="rId35"/>
    <p:sldId id="301" r:id="rId36"/>
    <p:sldId id="302" r:id="rId37"/>
    <p:sldId id="338" r:id="rId38"/>
    <p:sldId id="339" r:id="rId39"/>
    <p:sldId id="340" r:id="rId40"/>
    <p:sldId id="333" r:id="rId41"/>
    <p:sldId id="327" r:id="rId42"/>
    <p:sldId id="334" r:id="rId43"/>
    <p:sldId id="335" r:id="rId44"/>
    <p:sldId id="336" r:id="rId45"/>
    <p:sldId id="337" r:id="rId46"/>
    <p:sldId id="321" r:id="rId47"/>
    <p:sldId id="326" r:id="rId48"/>
    <p:sldId id="28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C21B5-5E71-4F25-9F43-15D18D320EE6}" type="datetimeFigureOut">
              <a:rPr lang="en-IN" smtClean="0"/>
              <a:t>17-11-2024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EE492-4798-4739-BD7A-C4FF18AC9D78}" type="slidenum">
              <a:rPr lang="en-IN" smtClean="0"/>
              <a:t>‹#›</a:t>
            </a:fld>
            <a:endParaRPr lang="en-IN"/>
          </a:p>
        </p:txBody>
      </p:sp>
    </p:spTree>
    <p:extLst>
      <p:ext uri="{BB962C8B-B14F-4D97-AF65-F5344CB8AC3E}">
        <p14:creationId xmlns:p14="http://schemas.microsoft.com/office/powerpoint/2010/main" val="2027349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89EE492-4798-4739-BD7A-C4FF18AC9D78}" type="slidenum">
              <a:rPr lang="en-IN" smtClean="0"/>
              <a:t>14</a:t>
            </a:fld>
            <a:endParaRPr lang="en-IN"/>
          </a:p>
        </p:txBody>
      </p:sp>
    </p:spTree>
    <p:extLst>
      <p:ext uri="{BB962C8B-B14F-4D97-AF65-F5344CB8AC3E}">
        <p14:creationId xmlns:p14="http://schemas.microsoft.com/office/powerpoint/2010/main" val="2102070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89EE492-4798-4739-BD7A-C4FF18AC9D78}" type="slidenum">
              <a:rPr lang="en-IN" smtClean="0"/>
              <a:t>45</a:t>
            </a:fld>
            <a:endParaRPr lang="en-IN"/>
          </a:p>
        </p:txBody>
      </p:sp>
    </p:spTree>
    <p:extLst>
      <p:ext uri="{BB962C8B-B14F-4D97-AF65-F5344CB8AC3E}">
        <p14:creationId xmlns:p14="http://schemas.microsoft.com/office/powerpoint/2010/main" val="3190794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8571-2D05-5A45-158B-51F7E3D9B9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1E5874B-05A0-DA2A-5817-BE99BBD1C9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63EC78-18B2-0984-403D-94CAD8ED478B}"/>
              </a:ext>
            </a:extLst>
          </p:cNvPr>
          <p:cNvSpPr>
            <a:spLocks noGrp="1"/>
          </p:cNvSpPr>
          <p:nvPr>
            <p:ph type="dt" sz="half" idx="10"/>
          </p:nvPr>
        </p:nvSpPr>
        <p:spPr/>
        <p:txBody>
          <a:bodyPr/>
          <a:lstStyle/>
          <a:p>
            <a:fld id="{87FFF476-0752-43D2-8D05-E8045BB07D69}" type="datetimeFigureOut">
              <a:rPr lang="en-IN" smtClean="0"/>
              <a:t>17-11-2024</a:t>
            </a:fld>
            <a:endParaRPr lang="en-IN"/>
          </a:p>
        </p:txBody>
      </p:sp>
      <p:sp>
        <p:nvSpPr>
          <p:cNvPr id="5" name="Footer Placeholder 4">
            <a:extLst>
              <a:ext uri="{FF2B5EF4-FFF2-40B4-BE49-F238E27FC236}">
                <a16:creationId xmlns:a16="http://schemas.microsoft.com/office/drawing/2014/main" id="{D4ED4CE1-6459-DAEA-D9BE-AB2A84258F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53AACB-323A-06DA-FE97-9B273766D1ED}"/>
              </a:ext>
            </a:extLst>
          </p:cNvPr>
          <p:cNvSpPr>
            <a:spLocks noGrp="1"/>
          </p:cNvSpPr>
          <p:nvPr>
            <p:ph type="sldNum" sz="quarter" idx="12"/>
          </p:nvPr>
        </p:nvSpPr>
        <p:spPr/>
        <p:txBody>
          <a:bodyPr/>
          <a:lstStyle/>
          <a:p>
            <a:fld id="{F633C756-1209-405F-9B82-B8DA71B53B41}" type="slidenum">
              <a:rPr lang="en-IN" smtClean="0"/>
              <a:t>‹#›</a:t>
            </a:fld>
            <a:endParaRPr lang="en-IN"/>
          </a:p>
        </p:txBody>
      </p:sp>
    </p:spTree>
    <p:extLst>
      <p:ext uri="{BB962C8B-B14F-4D97-AF65-F5344CB8AC3E}">
        <p14:creationId xmlns:p14="http://schemas.microsoft.com/office/powerpoint/2010/main" val="1300569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6FD04-1C80-C564-10A0-9BF800601C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FEC85B-47B2-C844-6F86-380651706F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368BD3-9EBF-19AB-D0E0-86C4D8909970}"/>
              </a:ext>
            </a:extLst>
          </p:cNvPr>
          <p:cNvSpPr>
            <a:spLocks noGrp="1"/>
          </p:cNvSpPr>
          <p:nvPr>
            <p:ph type="dt" sz="half" idx="10"/>
          </p:nvPr>
        </p:nvSpPr>
        <p:spPr/>
        <p:txBody>
          <a:bodyPr/>
          <a:lstStyle/>
          <a:p>
            <a:fld id="{87FFF476-0752-43D2-8D05-E8045BB07D69}" type="datetimeFigureOut">
              <a:rPr lang="en-IN" smtClean="0"/>
              <a:t>17-11-2024</a:t>
            </a:fld>
            <a:endParaRPr lang="en-IN"/>
          </a:p>
        </p:txBody>
      </p:sp>
      <p:sp>
        <p:nvSpPr>
          <p:cNvPr id="5" name="Footer Placeholder 4">
            <a:extLst>
              <a:ext uri="{FF2B5EF4-FFF2-40B4-BE49-F238E27FC236}">
                <a16:creationId xmlns:a16="http://schemas.microsoft.com/office/drawing/2014/main" id="{EE6F743D-E40E-005C-091C-4515649761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FC6406-8EEA-B233-BB0F-76204B57348E}"/>
              </a:ext>
            </a:extLst>
          </p:cNvPr>
          <p:cNvSpPr>
            <a:spLocks noGrp="1"/>
          </p:cNvSpPr>
          <p:nvPr>
            <p:ph type="sldNum" sz="quarter" idx="12"/>
          </p:nvPr>
        </p:nvSpPr>
        <p:spPr/>
        <p:txBody>
          <a:bodyPr/>
          <a:lstStyle/>
          <a:p>
            <a:fld id="{F633C756-1209-405F-9B82-B8DA71B53B41}" type="slidenum">
              <a:rPr lang="en-IN" smtClean="0"/>
              <a:t>‹#›</a:t>
            </a:fld>
            <a:endParaRPr lang="en-IN"/>
          </a:p>
        </p:txBody>
      </p:sp>
    </p:spTree>
    <p:extLst>
      <p:ext uri="{BB962C8B-B14F-4D97-AF65-F5344CB8AC3E}">
        <p14:creationId xmlns:p14="http://schemas.microsoft.com/office/powerpoint/2010/main" val="3802864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EBA15-B655-A08A-21CA-A5004C7885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BF80F6-D654-6758-9D1A-A64792B6B6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349E3C-EB8D-DDEB-F78E-68320CF3BB06}"/>
              </a:ext>
            </a:extLst>
          </p:cNvPr>
          <p:cNvSpPr>
            <a:spLocks noGrp="1"/>
          </p:cNvSpPr>
          <p:nvPr>
            <p:ph type="dt" sz="half" idx="10"/>
          </p:nvPr>
        </p:nvSpPr>
        <p:spPr/>
        <p:txBody>
          <a:bodyPr/>
          <a:lstStyle/>
          <a:p>
            <a:fld id="{87FFF476-0752-43D2-8D05-E8045BB07D69}" type="datetimeFigureOut">
              <a:rPr lang="en-IN" smtClean="0"/>
              <a:t>17-11-2024</a:t>
            </a:fld>
            <a:endParaRPr lang="en-IN"/>
          </a:p>
        </p:txBody>
      </p:sp>
      <p:sp>
        <p:nvSpPr>
          <p:cNvPr id="5" name="Footer Placeholder 4">
            <a:extLst>
              <a:ext uri="{FF2B5EF4-FFF2-40B4-BE49-F238E27FC236}">
                <a16:creationId xmlns:a16="http://schemas.microsoft.com/office/drawing/2014/main" id="{DD4D791A-DCB9-04E8-61DA-2B8E5D7332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C09E1C-654B-68B8-B3A0-222899EFBBF8}"/>
              </a:ext>
            </a:extLst>
          </p:cNvPr>
          <p:cNvSpPr>
            <a:spLocks noGrp="1"/>
          </p:cNvSpPr>
          <p:nvPr>
            <p:ph type="sldNum" sz="quarter" idx="12"/>
          </p:nvPr>
        </p:nvSpPr>
        <p:spPr/>
        <p:txBody>
          <a:bodyPr/>
          <a:lstStyle/>
          <a:p>
            <a:fld id="{F633C756-1209-405F-9B82-B8DA71B53B41}" type="slidenum">
              <a:rPr lang="en-IN" smtClean="0"/>
              <a:t>‹#›</a:t>
            </a:fld>
            <a:endParaRPr lang="en-IN"/>
          </a:p>
        </p:txBody>
      </p:sp>
    </p:spTree>
    <p:extLst>
      <p:ext uri="{BB962C8B-B14F-4D97-AF65-F5344CB8AC3E}">
        <p14:creationId xmlns:p14="http://schemas.microsoft.com/office/powerpoint/2010/main" val="1227874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83F4-1E2E-F1B1-20FB-AB2F9C55A3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410402-B269-F910-1FA2-B090FDC6DD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02191B-E926-64DE-A813-25E08699C5EA}"/>
              </a:ext>
            </a:extLst>
          </p:cNvPr>
          <p:cNvSpPr>
            <a:spLocks noGrp="1"/>
          </p:cNvSpPr>
          <p:nvPr>
            <p:ph type="dt" sz="half" idx="10"/>
          </p:nvPr>
        </p:nvSpPr>
        <p:spPr/>
        <p:txBody>
          <a:bodyPr/>
          <a:lstStyle/>
          <a:p>
            <a:fld id="{87FFF476-0752-43D2-8D05-E8045BB07D69}" type="datetimeFigureOut">
              <a:rPr lang="en-IN" smtClean="0"/>
              <a:t>17-11-2024</a:t>
            </a:fld>
            <a:endParaRPr lang="en-IN"/>
          </a:p>
        </p:txBody>
      </p:sp>
      <p:sp>
        <p:nvSpPr>
          <p:cNvPr id="5" name="Footer Placeholder 4">
            <a:extLst>
              <a:ext uri="{FF2B5EF4-FFF2-40B4-BE49-F238E27FC236}">
                <a16:creationId xmlns:a16="http://schemas.microsoft.com/office/drawing/2014/main" id="{11FDDF6A-C78F-8337-E527-6D889613F8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387544-0FC9-9D4E-25A5-9BBAFCB07A5A}"/>
              </a:ext>
            </a:extLst>
          </p:cNvPr>
          <p:cNvSpPr>
            <a:spLocks noGrp="1"/>
          </p:cNvSpPr>
          <p:nvPr>
            <p:ph type="sldNum" sz="quarter" idx="12"/>
          </p:nvPr>
        </p:nvSpPr>
        <p:spPr/>
        <p:txBody>
          <a:bodyPr/>
          <a:lstStyle/>
          <a:p>
            <a:fld id="{F633C756-1209-405F-9B82-B8DA71B53B41}" type="slidenum">
              <a:rPr lang="en-IN" smtClean="0"/>
              <a:t>‹#›</a:t>
            </a:fld>
            <a:endParaRPr lang="en-IN"/>
          </a:p>
        </p:txBody>
      </p:sp>
    </p:spTree>
    <p:extLst>
      <p:ext uri="{BB962C8B-B14F-4D97-AF65-F5344CB8AC3E}">
        <p14:creationId xmlns:p14="http://schemas.microsoft.com/office/powerpoint/2010/main" val="3724439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5BCBA-5FB6-9D37-AB75-5C963543E4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8E7CE1-B11A-A618-CB7B-B088BFA24B5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DFB1ED-7BC4-A319-0941-BC19A20108AE}"/>
              </a:ext>
            </a:extLst>
          </p:cNvPr>
          <p:cNvSpPr>
            <a:spLocks noGrp="1"/>
          </p:cNvSpPr>
          <p:nvPr>
            <p:ph type="dt" sz="half" idx="10"/>
          </p:nvPr>
        </p:nvSpPr>
        <p:spPr/>
        <p:txBody>
          <a:bodyPr/>
          <a:lstStyle/>
          <a:p>
            <a:fld id="{87FFF476-0752-43D2-8D05-E8045BB07D69}" type="datetimeFigureOut">
              <a:rPr lang="en-IN" smtClean="0"/>
              <a:t>17-11-2024</a:t>
            </a:fld>
            <a:endParaRPr lang="en-IN"/>
          </a:p>
        </p:txBody>
      </p:sp>
      <p:sp>
        <p:nvSpPr>
          <p:cNvPr id="5" name="Footer Placeholder 4">
            <a:extLst>
              <a:ext uri="{FF2B5EF4-FFF2-40B4-BE49-F238E27FC236}">
                <a16:creationId xmlns:a16="http://schemas.microsoft.com/office/drawing/2014/main" id="{A5676EAF-AD98-E984-DC2F-D1E6365F91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ED5614-7BF2-F388-0A82-C373133BEF60}"/>
              </a:ext>
            </a:extLst>
          </p:cNvPr>
          <p:cNvSpPr>
            <a:spLocks noGrp="1"/>
          </p:cNvSpPr>
          <p:nvPr>
            <p:ph type="sldNum" sz="quarter" idx="12"/>
          </p:nvPr>
        </p:nvSpPr>
        <p:spPr/>
        <p:txBody>
          <a:bodyPr/>
          <a:lstStyle/>
          <a:p>
            <a:fld id="{F633C756-1209-405F-9B82-B8DA71B53B41}" type="slidenum">
              <a:rPr lang="en-IN" smtClean="0"/>
              <a:t>‹#›</a:t>
            </a:fld>
            <a:endParaRPr lang="en-IN"/>
          </a:p>
        </p:txBody>
      </p:sp>
    </p:spTree>
    <p:extLst>
      <p:ext uri="{BB962C8B-B14F-4D97-AF65-F5344CB8AC3E}">
        <p14:creationId xmlns:p14="http://schemas.microsoft.com/office/powerpoint/2010/main" val="917337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CE6B-D60A-30B1-319A-5EEE921E7D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380FC2-9DB0-27D4-5955-44BBC0268F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BB724F-4D90-BE2A-85BB-9552109EBC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58A817-BC87-EFBA-6FD4-D44FB812E078}"/>
              </a:ext>
            </a:extLst>
          </p:cNvPr>
          <p:cNvSpPr>
            <a:spLocks noGrp="1"/>
          </p:cNvSpPr>
          <p:nvPr>
            <p:ph type="dt" sz="half" idx="10"/>
          </p:nvPr>
        </p:nvSpPr>
        <p:spPr/>
        <p:txBody>
          <a:bodyPr/>
          <a:lstStyle/>
          <a:p>
            <a:fld id="{87FFF476-0752-43D2-8D05-E8045BB07D69}" type="datetimeFigureOut">
              <a:rPr lang="en-IN" smtClean="0"/>
              <a:t>17-11-2024</a:t>
            </a:fld>
            <a:endParaRPr lang="en-IN"/>
          </a:p>
        </p:txBody>
      </p:sp>
      <p:sp>
        <p:nvSpPr>
          <p:cNvPr id="6" name="Footer Placeholder 5">
            <a:extLst>
              <a:ext uri="{FF2B5EF4-FFF2-40B4-BE49-F238E27FC236}">
                <a16:creationId xmlns:a16="http://schemas.microsoft.com/office/drawing/2014/main" id="{0FDB5C1D-5FFF-2335-EB2F-74CC9E15BF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7851BF-B572-EA11-8D1E-9586B4DCBC9B}"/>
              </a:ext>
            </a:extLst>
          </p:cNvPr>
          <p:cNvSpPr>
            <a:spLocks noGrp="1"/>
          </p:cNvSpPr>
          <p:nvPr>
            <p:ph type="sldNum" sz="quarter" idx="12"/>
          </p:nvPr>
        </p:nvSpPr>
        <p:spPr/>
        <p:txBody>
          <a:bodyPr/>
          <a:lstStyle/>
          <a:p>
            <a:fld id="{F633C756-1209-405F-9B82-B8DA71B53B41}" type="slidenum">
              <a:rPr lang="en-IN" smtClean="0"/>
              <a:t>‹#›</a:t>
            </a:fld>
            <a:endParaRPr lang="en-IN"/>
          </a:p>
        </p:txBody>
      </p:sp>
    </p:spTree>
    <p:extLst>
      <p:ext uri="{BB962C8B-B14F-4D97-AF65-F5344CB8AC3E}">
        <p14:creationId xmlns:p14="http://schemas.microsoft.com/office/powerpoint/2010/main" val="7150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5045C-BA1D-D6EF-1FCC-60BB3956AC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D6A028-C347-7981-4698-DCB754E893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50CF1F-020E-11B5-6762-7DD7472536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094D73-4259-820A-E2B8-08940E0FA3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6D71CF-4B19-7EC6-6D36-B90E46C4E4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5BD2ED-555F-985F-BE82-F552B226C504}"/>
              </a:ext>
            </a:extLst>
          </p:cNvPr>
          <p:cNvSpPr>
            <a:spLocks noGrp="1"/>
          </p:cNvSpPr>
          <p:nvPr>
            <p:ph type="dt" sz="half" idx="10"/>
          </p:nvPr>
        </p:nvSpPr>
        <p:spPr/>
        <p:txBody>
          <a:bodyPr/>
          <a:lstStyle/>
          <a:p>
            <a:fld id="{87FFF476-0752-43D2-8D05-E8045BB07D69}" type="datetimeFigureOut">
              <a:rPr lang="en-IN" smtClean="0"/>
              <a:t>17-11-2024</a:t>
            </a:fld>
            <a:endParaRPr lang="en-IN"/>
          </a:p>
        </p:txBody>
      </p:sp>
      <p:sp>
        <p:nvSpPr>
          <p:cNvPr id="8" name="Footer Placeholder 7">
            <a:extLst>
              <a:ext uri="{FF2B5EF4-FFF2-40B4-BE49-F238E27FC236}">
                <a16:creationId xmlns:a16="http://schemas.microsoft.com/office/drawing/2014/main" id="{0AD0B231-E0B6-DB6C-DE9F-4C312E5D9F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B44D78-E752-1059-3968-51DAFC968735}"/>
              </a:ext>
            </a:extLst>
          </p:cNvPr>
          <p:cNvSpPr>
            <a:spLocks noGrp="1"/>
          </p:cNvSpPr>
          <p:nvPr>
            <p:ph type="sldNum" sz="quarter" idx="12"/>
          </p:nvPr>
        </p:nvSpPr>
        <p:spPr/>
        <p:txBody>
          <a:bodyPr/>
          <a:lstStyle/>
          <a:p>
            <a:fld id="{F633C756-1209-405F-9B82-B8DA71B53B41}" type="slidenum">
              <a:rPr lang="en-IN" smtClean="0"/>
              <a:t>‹#›</a:t>
            </a:fld>
            <a:endParaRPr lang="en-IN"/>
          </a:p>
        </p:txBody>
      </p:sp>
    </p:spTree>
    <p:extLst>
      <p:ext uri="{BB962C8B-B14F-4D97-AF65-F5344CB8AC3E}">
        <p14:creationId xmlns:p14="http://schemas.microsoft.com/office/powerpoint/2010/main" val="4169503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96406-AEC3-7FAC-82A2-707D23D252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FD7A15-22CA-F28F-8283-B89A63445AC6}"/>
              </a:ext>
            </a:extLst>
          </p:cNvPr>
          <p:cNvSpPr>
            <a:spLocks noGrp="1"/>
          </p:cNvSpPr>
          <p:nvPr>
            <p:ph type="dt" sz="half" idx="10"/>
          </p:nvPr>
        </p:nvSpPr>
        <p:spPr/>
        <p:txBody>
          <a:bodyPr/>
          <a:lstStyle/>
          <a:p>
            <a:fld id="{87FFF476-0752-43D2-8D05-E8045BB07D69}" type="datetimeFigureOut">
              <a:rPr lang="en-IN" smtClean="0"/>
              <a:t>17-11-2024</a:t>
            </a:fld>
            <a:endParaRPr lang="en-IN"/>
          </a:p>
        </p:txBody>
      </p:sp>
      <p:sp>
        <p:nvSpPr>
          <p:cNvPr id="4" name="Footer Placeholder 3">
            <a:extLst>
              <a:ext uri="{FF2B5EF4-FFF2-40B4-BE49-F238E27FC236}">
                <a16:creationId xmlns:a16="http://schemas.microsoft.com/office/drawing/2014/main" id="{F37B7DCA-96C3-9901-D5DC-0000187263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8265A9-2868-72AE-19D7-4FDBE4CFCEE1}"/>
              </a:ext>
            </a:extLst>
          </p:cNvPr>
          <p:cNvSpPr>
            <a:spLocks noGrp="1"/>
          </p:cNvSpPr>
          <p:nvPr>
            <p:ph type="sldNum" sz="quarter" idx="12"/>
          </p:nvPr>
        </p:nvSpPr>
        <p:spPr/>
        <p:txBody>
          <a:bodyPr/>
          <a:lstStyle/>
          <a:p>
            <a:fld id="{F633C756-1209-405F-9B82-B8DA71B53B41}" type="slidenum">
              <a:rPr lang="en-IN" smtClean="0"/>
              <a:t>‹#›</a:t>
            </a:fld>
            <a:endParaRPr lang="en-IN"/>
          </a:p>
        </p:txBody>
      </p:sp>
    </p:spTree>
    <p:extLst>
      <p:ext uri="{BB962C8B-B14F-4D97-AF65-F5344CB8AC3E}">
        <p14:creationId xmlns:p14="http://schemas.microsoft.com/office/powerpoint/2010/main" val="3020952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1BF077-CCB5-9E67-7471-AEEE9450C36E}"/>
              </a:ext>
            </a:extLst>
          </p:cNvPr>
          <p:cNvSpPr>
            <a:spLocks noGrp="1"/>
          </p:cNvSpPr>
          <p:nvPr>
            <p:ph type="dt" sz="half" idx="10"/>
          </p:nvPr>
        </p:nvSpPr>
        <p:spPr/>
        <p:txBody>
          <a:bodyPr/>
          <a:lstStyle/>
          <a:p>
            <a:fld id="{87FFF476-0752-43D2-8D05-E8045BB07D69}" type="datetimeFigureOut">
              <a:rPr lang="en-IN" smtClean="0"/>
              <a:t>17-11-2024</a:t>
            </a:fld>
            <a:endParaRPr lang="en-IN"/>
          </a:p>
        </p:txBody>
      </p:sp>
      <p:sp>
        <p:nvSpPr>
          <p:cNvPr id="3" name="Footer Placeholder 2">
            <a:extLst>
              <a:ext uri="{FF2B5EF4-FFF2-40B4-BE49-F238E27FC236}">
                <a16:creationId xmlns:a16="http://schemas.microsoft.com/office/drawing/2014/main" id="{C48A07F0-EF26-847E-AE63-597759CB99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CBE22E-6B95-BAF0-F0CC-4232838C5767}"/>
              </a:ext>
            </a:extLst>
          </p:cNvPr>
          <p:cNvSpPr>
            <a:spLocks noGrp="1"/>
          </p:cNvSpPr>
          <p:nvPr>
            <p:ph type="sldNum" sz="quarter" idx="12"/>
          </p:nvPr>
        </p:nvSpPr>
        <p:spPr/>
        <p:txBody>
          <a:bodyPr/>
          <a:lstStyle/>
          <a:p>
            <a:fld id="{F633C756-1209-405F-9B82-B8DA71B53B41}" type="slidenum">
              <a:rPr lang="en-IN" smtClean="0"/>
              <a:t>‹#›</a:t>
            </a:fld>
            <a:endParaRPr lang="en-IN"/>
          </a:p>
        </p:txBody>
      </p:sp>
    </p:spTree>
    <p:extLst>
      <p:ext uri="{BB962C8B-B14F-4D97-AF65-F5344CB8AC3E}">
        <p14:creationId xmlns:p14="http://schemas.microsoft.com/office/powerpoint/2010/main" val="339192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5B657-3A8F-8816-7C35-E60AF5EEF0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1034F9-DA31-38D3-DAFD-8D580B9622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8DD06F-2886-FE89-5E77-03D71DFB6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97894-6AD8-3B10-0F50-9E180BE242B4}"/>
              </a:ext>
            </a:extLst>
          </p:cNvPr>
          <p:cNvSpPr>
            <a:spLocks noGrp="1"/>
          </p:cNvSpPr>
          <p:nvPr>
            <p:ph type="dt" sz="half" idx="10"/>
          </p:nvPr>
        </p:nvSpPr>
        <p:spPr/>
        <p:txBody>
          <a:bodyPr/>
          <a:lstStyle/>
          <a:p>
            <a:fld id="{87FFF476-0752-43D2-8D05-E8045BB07D69}" type="datetimeFigureOut">
              <a:rPr lang="en-IN" smtClean="0"/>
              <a:t>17-11-2024</a:t>
            </a:fld>
            <a:endParaRPr lang="en-IN"/>
          </a:p>
        </p:txBody>
      </p:sp>
      <p:sp>
        <p:nvSpPr>
          <p:cNvPr id="6" name="Footer Placeholder 5">
            <a:extLst>
              <a:ext uri="{FF2B5EF4-FFF2-40B4-BE49-F238E27FC236}">
                <a16:creationId xmlns:a16="http://schemas.microsoft.com/office/drawing/2014/main" id="{7494F855-6B95-40CA-5F06-89517ACF68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D2F287-7A72-F4E9-8E77-7681AC046642}"/>
              </a:ext>
            </a:extLst>
          </p:cNvPr>
          <p:cNvSpPr>
            <a:spLocks noGrp="1"/>
          </p:cNvSpPr>
          <p:nvPr>
            <p:ph type="sldNum" sz="quarter" idx="12"/>
          </p:nvPr>
        </p:nvSpPr>
        <p:spPr/>
        <p:txBody>
          <a:bodyPr/>
          <a:lstStyle/>
          <a:p>
            <a:fld id="{F633C756-1209-405F-9B82-B8DA71B53B41}" type="slidenum">
              <a:rPr lang="en-IN" smtClean="0"/>
              <a:t>‹#›</a:t>
            </a:fld>
            <a:endParaRPr lang="en-IN"/>
          </a:p>
        </p:txBody>
      </p:sp>
    </p:spTree>
    <p:extLst>
      <p:ext uri="{BB962C8B-B14F-4D97-AF65-F5344CB8AC3E}">
        <p14:creationId xmlns:p14="http://schemas.microsoft.com/office/powerpoint/2010/main" val="316088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E41C-C3CF-FD49-1E1D-3572A12B0E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77AB60-3B60-FA81-BF0B-7DA0B450D6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913A1A-0909-A8BA-DD30-FD3D6EBA18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F415CA-98FF-948F-E39B-0439AFE108CA}"/>
              </a:ext>
            </a:extLst>
          </p:cNvPr>
          <p:cNvSpPr>
            <a:spLocks noGrp="1"/>
          </p:cNvSpPr>
          <p:nvPr>
            <p:ph type="dt" sz="half" idx="10"/>
          </p:nvPr>
        </p:nvSpPr>
        <p:spPr/>
        <p:txBody>
          <a:bodyPr/>
          <a:lstStyle/>
          <a:p>
            <a:fld id="{87FFF476-0752-43D2-8D05-E8045BB07D69}" type="datetimeFigureOut">
              <a:rPr lang="en-IN" smtClean="0"/>
              <a:t>17-11-2024</a:t>
            </a:fld>
            <a:endParaRPr lang="en-IN"/>
          </a:p>
        </p:txBody>
      </p:sp>
      <p:sp>
        <p:nvSpPr>
          <p:cNvPr id="6" name="Footer Placeholder 5">
            <a:extLst>
              <a:ext uri="{FF2B5EF4-FFF2-40B4-BE49-F238E27FC236}">
                <a16:creationId xmlns:a16="http://schemas.microsoft.com/office/drawing/2014/main" id="{14BE6FBC-6B98-4BD5-1E27-F23DFE8123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5886B5-C1B6-C8FD-D6B7-A589DEF6CE03}"/>
              </a:ext>
            </a:extLst>
          </p:cNvPr>
          <p:cNvSpPr>
            <a:spLocks noGrp="1"/>
          </p:cNvSpPr>
          <p:nvPr>
            <p:ph type="sldNum" sz="quarter" idx="12"/>
          </p:nvPr>
        </p:nvSpPr>
        <p:spPr/>
        <p:txBody>
          <a:bodyPr/>
          <a:lstStyle/>
          <a:p>
            <a:fld id="{F633C756-1209-405F-9B82-B8DA71B53B41}" type="slidenum">
              <a:rPr lang="en-IN" smtClean="0"/>
              <a:t>‹#›</a:t>
            </a:fld>
            <a:endParaRPr lang="en-IN"/>
          </a:p>
        </p:txBody>
      </p:sp>
    </p:spTree>
    <p:extLst>
      <p:ext uri="{BB962C8B-B14F-4D97-AF65-F5344CB8AC3E}">
        <p14:creationId xmlns:p14="http://schemas.microsoft.com/office/powerpoint/2010/main" val="4040695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9DE941-D80B-248A-F4A6-8B872DCFC4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F963BC-997C-856A-A0A9-523EFB322B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46B290-DF9D-B91A-8E6D-F9140A4934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FFF476-0752-43D2-8D05-E8045BB07D69}" type="datetimeFigureOut">
              <a:rPr lang="en-IN" smtClean="0"/>
              <a:t>17-11-2024</a:t>
            </a:fld>
            <a:endParaRPr lang="en-IN"/>
          </a:p>
        </p:txBody>
      </p:sp>
      <p:sp>
        <p:nvSpPr>
          <p:cNvPr id="5" name="Footer Placeholder 4">
            <a:extLst>
              <a:ext uri="{FF2B5EF4-FFF2-40B4-BE49-F238E27FC236}">
                <a16:creationId xmlns:a16="http://schemas.microsoft.com/office/drawing/2014/main" id="{4ABE6D0B-383A-6BFD-0499-6C9D6EF00C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F62BB5F-CD88-468D-5827-F604AADD9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633C756-1209-405F-9B82-B8DA71B53B41}" type="slidenum">
              <a:rPr lang="en-IN" smtClean="0"/>
              <a:t>‹#›</a:t>
            </a:fld>
            <a:endParaRPr lang="en-IN"/>
          </a:p>
        </p:txBody>
      </p:sp>
    </p:spTree>
    <p:extLst>
      <p:ext uri="{BB962C8B-B14F-4D97-AF65-F5344CB8AC3E}">
        <p14:creationId xmlns:p14="http://schemas.microsoft.com/office/powerpoint/2010/main" val="2329179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18.bin"/><Relationship Id="rId1" Type="http://schemas.openxmlformats.org/officeDocument/2006/relationships/slideLayout" Target="../slideLayouts/slideLayout7.xml"/><Relationship Id="rId6" Type="http://schemas.openxmlformats.org/officeDocument/2006/relationships/oleObject" Target="../embeddings/oleObject20.bin"/><Relationship Id="rId5" Type="http://schemas.openxmlformats.org/officeDocument/2006/relationships/image" Target="../media/image22.wmf"/><Relationship Id="rId10" Type="http://schemas.openxmlformats.org/officeDocument/2006/relationships/image" Target="../media/image36.png"/><Relationship Id="rId4" Type="http://schemas.openxmlformats.org/officeDocument/2006/relationships/oleObject" Target="../embeddings/oleObject19.bin"/><Relationship Id="rId9" Type="http://schemas.openxmlformats.org/officeDocument/2006/relationships/image" Target="../media/image35.png"/></Relationships>
</file>

<file path=ppt/slides/_rels/slide11.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6.wmf"/><Relationship Id="rId11" Type="http://schemas.openxmlformats.org/officeDocument/2006/relationships/image" Target="../media/image42.png"/><Relationship Id="rId5" Type="http://schemas.openxmlformats.org/officeDocument/2006/relationships/oleObject" Target="../embeddings/oleObject22.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4.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0.wmf"/><Relationship Id="rId18" Type="http://schemas.openxmlformats.org/officeDocument/2006/relationships/oleObject" Target="../embeddings/oleObject33.bin"/><Relationship Id="rId3" Type="http://schemas.openxmlformats.org/officeDocument/2006/relationships/image" Target="../media/image29.wmf"/><Relationship Id="rId21" Type="http://schemas.openxmlformats.org/officeDocument/2006/relationships/image" Target="../media/image34.wmf"/><Relationship Id="rId7" Type="http://schemas.openxmlformats.org/officeDocument/2006/relationships/image" Target="../media/image16.wmf"/><Relationship Id="rId12" Type="http://schemas.openxmlformats.org/officeDocument/2006/relationships/oleObject" Target="../embeddings/oleObject30.bin"/><Relationship Id="rId17" Type="http://schemas.openxmlformats.org/officeDocument/2006/relationships/image" Target="../media/image32.wmf"/><Relationship Id="rId2" Type="http://schemas.openxmlformats.org/officeDocument/2006/relationships/oleObject" Target="../embeddings/oleObject25.bin"/><Relationship Id="rId16" Type="http://schemas.openxmlformats.org/officeDocument/2006/relationships/oleObject" Target="../embeddings/oleObject32.bin"/><Relationship Id="rId20" Type="http://schemas.openxmlformats.org/officeDocument/2006/relationships/oleObject" Target="../embeddings/oleObject34.bin"/><Relationship Id="rId1" Type="http://schemas.openxmlformats.org/officeDocument/2006/relationships/slideLayout" Target="../slideLayouts/slideLayout7.xml"/><Relationship Id="rId6" Type="http://schemas.openxmlformats.org/officeDocument/2006/relationships/oleObject" Target="../embeddings/oleObject27.bin"/><Relationship Id="rId11" Type="http://schemas.openxmlformats.org/officeDocument/2006/relationships/image" Target="../media/image18.wmf"/><Relationship Id="rId5" Type="http://schemas.openxmlformats.org/officeDocument/2006/relationships/image" Target="../media/image14.wmf"/><Relationship Id="rId15" Type="http://schemas.openxmlformats.org/officeDocument/2006/relationships/image" Target="../media/image31.wmf"/><Relationship Id="rId10" Type="http://schemas.openxmlformats.org/officeDocument/2006/relationships/oleObject" Target="../embeddings/oleObject29.bin"/><Relationship Id="rId19" Type="http://schemas.openxmlformats.org/officeDocument/2006/relationships/image" Target="../media/image33.wmf"/><Relationship Id="rId4" Type="http://schemas.openxmlformats.org/officeDocument/2006/relationships/oleObject" Target="../embeddings/oleObject26.bin"/><Relationship Id="rId9" Type="http://schemas.openxmlformats.org/officeDocument/2006/relationships/image" Target="../media/image17.wmf"/><Relationship Id="rId14" Type="http://schemas.openxmlformats.org/officeDocument/2006/relationships/oleObject" Target="../embeddings/oleObject31.bin"/><Relationship Id="rId22" Type="http://schemas.openxmlformats.org/officeDocument/2006/relationships/image" Target="../media/image49.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56.png"/><Relationship Id="rId3" Type="http://schemas.openxmlformats.org/officeDocument/2006/relationships/image" Target="../media/image29.wmf"/><Relationship Id="rId7" Type="http://schemas.openxmlformats.org/officeDocument/2006/relationships/image" Target="../media/image36.wmf"/><Relationship Id="rId12" Type="http://schemas.openxmlformats.org/officeDocument/2006/relationships/image" Target="../media/image55.png"/><Relationship Id="rId2" Type="http://schemas.openxmlformats.org/officeDocument/2006/relationships/oleObject" Target="../embeddings/oleObject35.bin"/><Relationship Id="rId1" Type="http://schemas.openxmlformats.org/officeDocument/2006/relationships/slideLayout" Target="../slideLayouts/slideLayout7.xml"/><Relationship Id="rId6" Type="http://schemas.openxmlformats.org/officeDocument/2006/relationships/oleObject" Target="../embeddings/oleObject37.bin"/><Relationship Id="rId11" Type="http://schemas.openxmlformats.org/officeDocument/2006/relationships/image" Target="../media/image54.png"/><Relationship Id="rId5" Type="http://schemas.openxmlformats.org/officeDocument/2006/relationships/image" Target="../media/image35.wmf"/><Relationship Id="rId15" Type="http://schemas.openxmlformats.org/officeDocument/2006/relationships/image" Target="../media/image58.png"/><Relationship Id="rId10" Type="http://schemas.openxmlformats.org/officeDocument/2006/relationships/image" Target="../media/image53.png"/><Relationship Id="rId4" Type="http://schemas.openxmlformats.org/officeDocument/2006/relationships/oleObject" Target="../embeddings/oleObject36.bin"/><Relationship Id="rId9" Type="http://schemas.openxmlformats.org/officeDocument/2006/relationships/image" Target="../media/image37.wmf"/><Relationship Id="rId14" Type="http://schemas.openxmlformats.org/officeDocument/2006/relationships/image" Target="../media/image57.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38.jpeg"/><Relationship Id="rId7" Type="http://schemas.openxmlformats.org/officeDocument/2006/relationships/image" Target="../media/image40.w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oleObject" Target="../embeddings/oleObject40.bin"/><Relationship Id="rId5" Type="http://schemas.openxmlformats.org/officeDocument/2006/relationships/image" Target="../media/image39.wmf"/><Relationship Id="rId4" Type="http://schemas.openxmlformats.org/officeDocument/2006/relationships/oleObject" Target="../embeddings/oleObject39.bin"/><Relationship Id="rId9" Type="http://schemas.openxmlformats.org/officeDocument/2006/relationships/image" Target="../media/image41.wmf"/></Relationships>
</file>

<file path=ppt/slides/_rels/slide15.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42.wmf"/><Relationship Id="rId7" Type="http://schemas.openxmlformats.org/officeDocument/2006/relationships/image" Target="../media/image44.wmf"/><Relationship Id="rId2" Type="http://schemas.openxmlformats.org/officeDocument/2006/relationships/oleObject" Target="../embeddings/oleObject42.bin"/><Relationship Id="rId1" Type="http://schemas.openxmlformats.org/officeDocument/2006/relationships/slideLayout" Target="../slideLayouts/slideLayout7.xml"/><Relationship Id="rId6" Type="http://schemas.openxmlformats.org/officeDocument/2006/relationships/oleObject" Target="../embeddings/oleObject44.bin"/><Relationship Id="rId5" Type="http://schemas.openxmlformats.org/officeDocument/2006/relationships/image" Target="../media/image43.wmf"/><Relationship Id="rId4" Type="http://schemas.openxmlformats.org/officeDocument/2006/relationships/oleObject" Target="../embeddings/oleObject43.bin"/><Relationship Id="rId9" Type="http://schemas.openxmlformats.org/officeDocument/2006/relationships/image" Target="../media/image66.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45.wmf"/><Relationship Id="rId3" Type="http://schemas.openxmlformats.org/officeDocument/2006/relationships/image" Target="../media/image14.wmf"/><Relationship Id="rId7" Type="http://schemas.openxmlformats.org/officeDocument/2006/relationships/image" Target="../media/image17.wmf"/><Relationship Id="rId12" Type="http://schemas.openxmlformats.org/officeDocument/2006/relationships/oleObject" Target="../embeddings/oleObject50.bin"/><Relationship Id="rId17" Type="http://schemas.openxmlformats.org/officeDocument/2006/relationships/image" Target="../media/image47.wmf"/><Relationship Id="rId2" Type="http://schemas.openxmlformats.org/officeDocument/2006/relationships/oleObject" Target="../embeddings/oleObject45.bin"/><Relationship Id="rId16" Type="http://schemas.openxmlformats.org/officeDocument/2006/relationships/oleObject" Target="../embeddings/oleObject52.bin"/><Relationship Id="rId1" Type="http://schemas.openxmlformats.org/officeDocument/2006/relationships/slideLayout" Target="../slideLayouts/slideLayout7.xml"/><Relationship Id="rId6" Type="http://schemas.openxmlformats.org/officeDocument/2006/relationships/oleObject" Target="../embeddings/oleObject47.bin"/><Relationship Id="rId11" Type="http://schemas.openxmlformats.org/officeDocument/2006/relationships/image" Target="../media/image44.wmf"/><Relationship Id="rId5" Type="http://schemas.openxmlformats.org/officeDocument/2006/relationships/image" Target="../media/image16.wmf"/><Relationship Id="rId15" Type="http://schemas.openxmlformats.org/officeDocument/2006/relationships/image" Target="../media/image46.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18.wmf"/><Relationship Id="rId14" Type="http://schemas.openxmlformats.org/officeDocument/2006/relationships/oleObject" Target="../embeddings/oleObject51.bin"/></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3.png"/><Relationship Id="rId7" Type="http://schemas.openxmlformats.org/officeDocument/2006/relationships/image" Target="../media/image1.jpeg"/><Relationship Id="rId2" Type="http://schemas.openxmlformats.org/officeDocument/2006/relationships/image" Target="../media/image72.png"/><Relationship Id="rId1" Type="http://schemas.openxmlformats.org/officeDocument/2006/relationships/slideLayout" Target="../slideLayouts/slideLayout7.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3.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2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7.xml"/><Relationship Id="rId6" Type="http://schemas.openxmlformats.org/officeDocument/2006/relationships/image" Target="../media/image87.png"/><Relationship Id="rId5" Type="http://schemas.openxmlformats.org/officeDocument/2006/relationships/image" Target="../media/image8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image" Target="../media/image14.wmf"/><Relationship Id="rId7" Type="http://schemas.openxmlformats.org/officeDocument/2006/relationships/image" Target="../media/image17.wmf"/><Relationship Id="rId12" Type="http://schemas.openxmlformats.org/officeDocument/2006/relationships/image" Target="../media/image93.png"/><Relationship Id="rId2" Type="http://schemas.openxmlformats.org/officeDocument/2006/relationships/oleObject" Target="../embeddings/oleObject53.bin"/><Relationship Id="rId1" Type="http://schemas.openxmlformats.org/officeDocument/2006/relationships/slideLayout" Target="../slideLayouts/slideLayout7.xml"/><Relationship Id="rId6" Type="http://schemas.openxmlformats.org/officeDocument/2006/relationships/oleObject" Target="../embeddings/oleObject55.bin"/><Relationship Id="rId11" Type="http://schemas.openxmlformats.org/officeDocument/2006/relationships/image" Target="../media/image52.wmf"/><Relationship Id="rId5" Type="http://schemas.openxmlformats.org/officeDocument/2006/relationships/image" Target="../media/image16.w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18.wmf"/></Relationships>
</file>

<file path=ppt/slides/_rels/slide2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27.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image" Target="../media/image53.jpeg"/><Relationship Id="rId1" Type="http://schemas.openxmlformats.org/officeDocument/2006/relationships/slideLayout" Target="../slideLayouts/slideLayout7.xml"/><Relationship Id="rId6" Type="http://schemas.openxmlformats.org/officeDocument/2006/relationships/image" Target="../media/image55.wmf"/><Relationship Id="rId5" Type="http://schemas.openxmlformats.org/officeDocument/2006/relationships/oleObject" Target="../embeddings/oleObject59.bin"/><Relationship Id="rId4" Type="http://schemas.openxmlformats.org/officeDocument/2006/relationships/image" Target="../media/image54.wmf"/><Relationship Id="rId9" Type="http://schemas.openxmlformats.org/officeDocument/2006/relationships/image" Target="../media/image59.png"/></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oleObject" Target="../embeddings/oleObject65.bin"/><Relationship Id="rId3" Type="http://schemas.openxmlformats.org/officeDocument/2006/relationships/oleObject" Target="../embeddings/oleObject61.bin"/><Relationship Id="rId7" Type="http://schemas.openxmlformats.org/officeDocument/2006/relationships/image" Target="../media/image107.png"/><Relationship Id="rId12" Type="http://schemas.openxmlformats.org/officeDocument/2006/relationships/image" Target="../media/image63.wmf"/><Relationship Id="rId2" Type="http://schemas.openxmlformats.org/officeDocument/2006/relationships/image" Target="../media/image104.png"/><Relationship Id="rId1" Type="http://schemas.openxmlformats.org/officeDocument/2006/relationships/slideLayout" Target="../slideLayouts/slideLayout7.xml"/><Relationship Id="rId6" Type="http://schemas.openxmlformats.org/officeDocument/2006/relationships/image" Target="../media/image61.wmf"/><Relationship Id="rId11" Type="http://schemas.openxmlformats.org/officeDocument/2006/relationships/oleObject" Target="../embeddings/oleObject64.bin"/><Relationship Id="rId5" Type="http://schemas.openxmlformats.org/officeDocument/2006/relationships/oleObject" Target="../embeddings/oleObject62.bin"/><Relationship Id="rId10" Type="http://schemas.openxmlformats.org/officeDocument/2006/relationships/image" Target="../media/image109.png"/><Relationship Id="rId4" Type="http://schemas.openxmlformats.org/officeDocument/2006/relationships/image" Target="../media/image60.wmf"/><Relationship Id="rId9" Type="http://schemas.openxmlformats.org/officeDocument/2006/relationships/image" Target="../media/image62.wmf"/><Relationship Id="rId14" Type="http://schemas.openxmlformats.org/officeDocument/2006/relationships/image" Target="../media/image64.wmf"/></Relationships>
</file>

<file path=ppt/slides/_rels/slide29.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oleObject" Target="../embeddings/oleObject70.bin"/><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117.png"/><Relationship Id="rId2" Type="http://schemas.openxmlformats.org/officeDocument/2006/relationships/image" Target="../media/image112.png"/><Relationship Id="rId16" Type="http://schemas.openxmlformats.org/officeDocument/2006/relationships/image" Target="../media/image69.wmf"/><Relationship Id="rId1" Type="http://schemas.openxmlformats.org/officeDocument/2006/relationships/slideLayout" Target="../slideLayouts/slideLayout7.xml"/><Relationship Id="rId6" Type="http://schemas.openxmlformats.org/officeDocument/2006/relationships/image" Target="../media/image65.wmf"/><Relationship Id="rId11" Type="http://schemas.openxmlformats.org/officeDocument/2006/relationships/image" Target="../media/image116.png"/><Relationship Id="rId5" Type="http://schemas.openxmlformats.org/officeDocument/2006/relationships/oleObject" Target="../embeddings/oleObject67.bin"/><Relationship Id="rId15" Type="http://schemas.openxmlformats.org/officeDocument/2006/relationships/oleObject" Target="../embeddings/oleObject71.bin"/><Relationship Id="rId10" Type="http://schemas.openxmlformats.org/officeDocument/2006/relationships/image" Target="../media/image67.wmf"/><Relationship Id="rId4" Type="http://schemas.openxmlformats.org/officeDocument/2006/relationships/image" Target="../media/image63.wmf"/><Relationship Id="rId9" Type="http://schemas.openxmlformats.org/officeDocument/2006/relationships/oleObject" Target="../embeddings/oleObject69.bin"/><Relationship Id="rId14" Type="http://schemas.openxmlformats.org/officeDocument/2006/relationships/image" Target="../media/image68.wmf"/></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7.xml"/><Relationship Id="rId6" Type="http://schemas.openxmlformats.org/officeDocument/2006/relationships/image" Target="../media/image70.wmf"/><Relationship Id="rId5" Type="http://schemas.openxmlformats.org/officeDocument/2006/relationships/oleObject" Target="../embeddings/oleObject72.bin"/><Relationship Id="rId4" Type="http://schemas.openxmlformats.org/officeDocument/2006/relationships/image" Target="../media/image122.png"/></Relationships>
</file>

<file path=ppt/slides/_rels/slide31.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7.xml"/><Relationship Id="rId6" Type="http://schemas.openxmlformats.org/officeDocument/2006/relationships/image" Target="../media/image127.png"/><Relationship Id="rId5" Type="http://schemas.openxmlformats.org/officeDocument/2006/relationships/image" Target="../media/image71.wmf"/><Relationship Id="rId4" Type="http://schemas.openxmlformats.org/officeDocument/2006/relationships/oleObject" Target="../embeddings/oleObject73.bin"/></Relationships>
</file>

<file path=ppt/slides/_rels/slide32.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72.png"/><Relationship Id="rId1" Type="http://schemas.openxmlformats.org/officeDocument/2006/relationships/slideLayout" Target="../slideLayouts/slideLayout7.xml"/><Relationship Id="rId6" Type="http://schemas.openxmlformats.org/officeDocument/2006/relationships/image" Target="../media/image131.png"/><Relationship Id="rId5" Type="http://schemas.openxmlformats.org/officeDocument/2006/relationships/image" Target="../media/image130.png"/><Relationship Id="rId4" Type="http://schemas.openxmlformats.org/officeDocument/2006/relationships/image" Target="../media/image129.png"/></Relationships>
</file>

<file path=ppt/slides/_rels/slide33.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oleObject" Target="../embeddings/oleObject74.bin"/><Relationship Id="rId1" Type="http://schemas.openxmlformats.org/officeDocument/2006/relationships/slideLayout" Target="../slideLayouts/slideLayout7.xml"/><Relationship Id="rId6" Type="http://schemas.openxmlformats.org/officeDocument/2006/relationships/image" Target="../media/image134.png"/><Relationship Id="rId5" Type="http://schemas.openxmlformats.org/officeDocument/2006/relationships/image" Target="../media/image73.wmf"/><Relationship Id="rId4" Type="http://schemas.openxmlformats.org/officeDocument/2006/relationships/oleObject" Target="../embeddings/oleObject75.bin"/></Relationships>
</file>

<file path=ppt/slides/_rels/slide34.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oleObject" Target="../embeddings/oleObject76.bin"/><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78.jpeg"/><Relationship Id="rId3" Type="http://schemas.openxmlformats.org/officeDocument/2006/relationships/image" Target="../media/image75.wmf"/><Relationship Id="rId7" Type="http://schemas.openxmlformats.org/officeDocument/2006/relationships/image" Target="../media/image77.wmf"/><Relationship Id="rId2" Type="http://schemas.openxmlformats.org/officeDocument/2006/relationships/oleObject" Target="../embeddings/oleObject77.bin"/><Relationship Id="rId1" Type="http://schemas.openxmlformats.org/officeDocument/2006/relationships/slideLayout" Target="../slideLayouts/slideLayout7.xml"/><Relationship Id="rId6" Type="http://schemas.openxmlformats.org/officeDocument/2006/relationships/oleObject" Target="../embeddings/oleObject79.bin"/><Relationship Id="rId5" Type="http://schemas.openxmlformats.org/officeDocument/2006/relationships/image" Target="../media/image76.wmf"/><Relationship Id="rId4" Type="http://schemas.openxmlformats.org/officeDocument/2006/relationships/oleObject" Target="../embeddings/oleObject78.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image" Target="../media/image79.wmf"/><Relationship Id="rId7" Type="http://schemas.openxmlformats.org/officeDocument/2006/relationships/image" Target="../media/image81.wmf"/><Relationship Id="rId12" Type="http://schemas.openxmlformats.org/officeDocument/2006/relationships/image" Target="../media/image145.png"/><Relationship Id="rId2" Type="http://schemas.openxmlformats.org/officeDocument/2006/relationships/oleObject" Target="../embeddings/oleObject80.bin"/><Relationship Id="rId1" Type="http://schemas.openxmlformats.org/officeDocument/2006/relationships/slideLayout" Target="../slideLayouts/slideLayout7.xml"/><Relationship Id="rId6" Type="http://schemas.openxmlformats.org/officeDocument/2006/relationships/oleObject" Target="../embeddings/oleObject82.bin"/><Relationship Id="rId11" Type="http://schemas.openxmlformats.org/officeDocument/2006/relationships/image" Target="../media/image83.wmf"/><Relationship Id="rId5" Type="http://schemas.openxmlformats.org/officeDocument/2006/relationships/image" Target="../media/image80.wmf"/><Relationship Id="rId10" Type="http://schemas.openxmlformats.org/officeDocument/2006/relationships/oleObject" Target="../embeddings/oleObject84.bin"/><Relationship Id="rId4" Type="http://schemas.openxmlformats.org/officeDocument/2006/relationships/oleObject" Target="../embeddings/oleObject81.bin"/><Relationship Id="rId9" Type="http://schemas.openxmlformats.org/officeDocument/2006/relationships/image" Target="../media/image82.wmf"/></Relationships>
</file>

<file path=ppt/slides/_rels/slide37.xml.rels><?xml version="1.0" encoding="UTF-8" standalone="yes"?>
<Relationships xmlns="http://schemas.openxmlformats.org/package/2006/relationships"><Relationship Id="rId3" Type="http://schemas.openxmlformats.org/officeDocument/2006/relationships/image" Target="../media/image85.gif"/><Relationship Id="rId2" Type="http://schemas.openxmlformats.org/officeDocument/2006/relationships/image" Target="../media/image84.gif"/><Relationship Id="rId1" Type="http://schemas.openxmlformats.org/officeDocument/2006/relationships/slideLayout" Target="../slideLayouts/slideLayout6.xml"/><Relationship Id="rId4" Type="http://schemas.openxmlformats.org/officeDocument/2006/relationships/image" Target="../media/image89.png"/></Relationships>
</file>

<file path=ppt/slides/_rels/slide38.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150.png"/><Relationship Id="rId7" Type="http://schemas.openxmlformats.org/officeDocument/2006/relationships/image" Target="../media/image153.png"/><Relationship Id="rId2" Type="http://schemas.openxmlformats.org/officeDocument/2006/relationships/image" Target="../media/image149.png"/><Relationship Id="rId1" Type="http://schemas.openxmlformats.org/officeDocument/2006/relationships/slideLayout" Target="../slideLayouts/slideLayout6.xml"/><Relationship Id="rId6" Type="http://schemas.openxmlformats.org/officeDocument/2006/relationships/image" Target="../media/image90.jpg"/><Relationship Id="rId5" Type="http://schemas.openxmlformats.org/officeDocument/2006/relationships/image" Target="../media/image89.png"/><Relationship Id="rId4" Type="http://schemas.openxmlformats.org/officeDocument/2006/relationships/image" Target="../media/image151.png"/></Relationships>
</file>

<file path=ppt/slides/_rels/slide3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155.png"/><Relationship Id="rId1" Type="http://schemas.openxmlformats.org/officeDocument/2006/relationships/slideLayout" Target="../slideLayouts/slideLayout7.xml"/><Relationship Id="rId6" Type="http://schemas.openxmlformats.org/officeDocument/2006/relationships/image" Target="../media/image99.png"/><Relationship Id="rId5" Type="http://schemas.openxmlformats.org/officeDocument/2006/relationships/image" Target="../media/image157.png"/><Relationship Id="rId4" Type="http://schemas.openxmlformats.org/officeDocument/2006/relationships/image" Target="../media/image156.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oleObject" Target="../embeddings/oleObject90.bin"/><Relationship Id="rId18" Type="http://schemas.openxmlformats.org/officeDocument/2006/relationships/image" Target="../media/image108.wmf"/><Relationship Id="rId3" Type="http://schemas.openxmlformats.org/officeDocument/2006/relationships/oleObject" Target="../embeddings/oleObject85.bin"/><Relationship Id="rId21" Type="http://schemas.openxmlformats.org/officeDocument/2006/relationships/image" Target="../media/image109.wmf"/><Relationship Id="rId7" Type="http://schemas.openxmlformats.org/officeDocument/2006/relationships/oleObject" Target="../embeddings/oleObject87.bin"/><Relationship Id="rId12" Type="http://schemas.openxmlformats.org/officeDocument/2006/relationships/image" Target="../media/image105.wmf"/><Relationship Id="rId17" Type="http://schemas.openxmlformats.org/officeDocument/2006/relationships/oleObject" Target="../embeddings/oleObject92.bin"/><Relationship Id="rId2" Type="http://schemas.openxmlformats.org/officeDocument/2006/relationships/image" Target="../media/image100.png"/><Relationship Id="rId16" Type="http://schemas.openxmlformats.org/officeDocument/2006/relationships/image" Target="../media/image107.wmf"/><Relationship Id="rId20" Type="http://schemas.openxmlformats.org/officeDocument/2006/relationships/oleObject" Target="../embeddings/oleObject94.bin"/><Relationship Id="rId1" Type="http://schemas.openxmlformats.org/officeDocument/2006/relationships/slideLayout" Target="../slideLayouts/slideLayout7.xml"/><Relationship Id="rId6" Type="http://schemas.openxmlformats.org/officeDocument/2006/relationships/image" Target="../media/image102.wmf"/><Relationship Id="rId11" Type="http://schemas.openxmlformats.org/officeDocument/2006/relationships/oleObject" Target="../embeddings/oleObject89.bin"/><Relationship Id="rId24" Type="http://schemas.openxmlformats.org/officeDocument/2006/relationships/image" Target="../media/image110.wmf"/><Relationship Id="rId5" Type="http://schemas.openxmlformats.org/officeDocument/2006/relationships/oleObject" Target="../embeddings/oleObject86.bin"/><Relationship Id="rId15" Type="http://schemas.openxmlformats.org/officeDocument/2006/relationships/oleObject" Target="../embeddings/oleObject91.bin"/><Relationship Id="rId23" Type="http://schemas.openxmlformats.org/officeDocument/2006/relationships/oleObject" Target="../embeddings/oleObject96.bin"/><Relationship Id="rId10" Type="http://schemas.openxmlformats.org/officeDocument/2006/relationships/image" Target="../media/image104.wmf"/><Relationship Id="rId19" Type="http://schemas.openxmlformats.org/officeDocument/2006/relationships/oleObject" Target="../embeddings/oleObject93.bin"/><Relationship Id="rId4" Type="http://schemas.openxmlformats.org/officeDocument/2006/relationships/image" Target="../media/image101.wmf"/><Relationship Id="rId9" Type="http://schemas.openxmlformats.org/officeDocument/2006/relationships/oleObject" Target="../embeddings/oleObject88.bin"/><Relationship Id="rId14" Type="http://schemas.openxmlformats.org/officeDocument/2006/relationships/image" Target="../media/image106.wmf"/><Relationship Id="rId22" Type="http://schemas.openxmlformats.org/officeDocument/2006/relationships/oleObject" Target="../embeddings/oleObject95.bin"/></Relationships>
</file>

<file path=ppt/slides/_rels/slide41.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image" Target="../media/image111.jpeg"/><Relationship Id="rId1" Type="http://schemas.openxmlformats.org/officeDocument/2006/relationships/slideLayout" Target="../slideLayouts/slideLayout7.xml"/><Relationship Id="rId6" Type="http://schemas.openxmlformats.org/officeDocument/2006/relationships/image" Target="../media/image113.wmf"/><Relationship Id="rId5" Type="http://schemas.openxmlformats.org/officeDocument/2006/relationships/oleObject" Target="../embeddings/oleObject98.bin"/><Relationship Id="rId4" Type="http://schemas.openxmlformats.org/officeDocument/2006/relationships/image" Target="../media/image112.wmf"/></Relationships>
</file>

<file path=ppt/slides/_rels/slide42.xml.rels><?xml version="1.0" encoding="UTF-8" standalone="yes"?>
<Relationships xmlns="http://schemas.openxmlformats.org/package/2006/relationships"><Relationship Id="rId2" Type="http://schemas.openxmlformats.org/officeDocument/2006/relationships/image" Target="../media/image17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02.bin"/><Relationship Id="rId3" Type="http://schemas.openxmlformats.org/officeDocument/2006/relationships/image" Target="../media/image176.png"/><Relationship Id="rId7" Type="http://schemas.openxmlformats.org/officeDocument/2006/relationships/image" Target="../media/image115.wmf"/><Relationship Id="rId2" Type="http://schemas.openxmlformats.org/officeDocument/2006/relationships/image" Target="../media/image175.png"/><Relationship Id="rId1" Type="http://schemas.openxmlformats.org/officeDocument/2006/relationships/slideLayout" Target="../slideLayouts/slideLayout7.xml"/><Relationship Id="rId6" Type="http://schemas.openxmlformats.org/officeDocument/2006/relationships/oleObject" Target="../embeddings/oleObject101.bin"/><Relationship Id="rId5" Type="http://schemas.openxmlformats.org/officeDocument/2006/relationships/image" Target="../media/image114.wmf"/><Relationship Id="rId4" Type="http://schemas.openxmlformats.org/officeDocument/2006/relationships/oleObject" Target="../embeddings/oleObject100.bin"/><Relationship Id="rId9" Type="http://schemas.openxmlformats.org/officeDocument/2006/relationships/image" Target="../media/image116.wmf"/></Relationships>
</file>

<file path=ppt/slides/_rels/slide44.xml.rels><?xml version="1.0" encoding="UTF-8" standalone="yes"?>
<Relationships xmlns="http://schemas.openxmlformats.org/package/2006/relationships"><Relationship Id="rId8" Type="http://schemas.openxmlformats.org/officeDocument/2006/relationships/image" Target="../media/image186.png"/><Relationship Id="rId3" Type="http://schemas.openxmlformats.org/officeDocument/2006/relationships/image" Target="../media/image181.png"/><Relationship Id="rId7" Type="http://schemas.openxmlformats.org/officeDocument/2006/relationships/image" Target="../media/image185.png"/><Relationship Id="rId2" Type="http://schemas.openxmlformats.org/officeDocument/2006/relationships/image" Target="../media/image180.png"/><Relationship Id="rId1" Type="http://schemas.openxmlformats.org/officeDocument/2006/relationships/slideLayout" Target="../slideLayouts/slideLayout7.xml"/><Relationship Id="rId6" Type="http://schemas.openxmlformats.org/officeDocument/2006/relationships/image" Target="../media/image184.png"/><Relationship Id="rId5" Type="http://schemas.openxmlformats.org/officeDocument/2006/relationships/image" Target="../media/image183.png"/><Relationship Id="rId10" Type="http://schemas.openxmlformats.org/officeDocument/2006/relationships/image" Target="../media/image188.png"/><Relationship Id="rId4" Type="http://schemas.openxmlformats.org/officeDocument/2006/relationships/image" Target="../media/image182.png"/><Relationship Id="rId9" Type="http://schemas.openxmlformats.org/officeDocument/2006/relationships/image" Target="../media/image187.png"/></Relationships>
</file>

<file path=ppt/slides/_rels/slide45.xml.rels><?xml version="1.0" encoding="UTF-8" standalone="yes"?>
<Relationships xmlns="http://schemas.openxmlformats.org/package/2006/relationships"><Relationship Id="rId8" Type="http://schemas.openxmlformats.org/officeDocument/2006/relationships/image" Target="../media/image194.png"/><Relationship Id="rId13" Type="http://schemas.openxmlformats.org/officeDocument/2006/relationships/image" Target="../media/image62.wmf"/><Relationship Id="rId3" Type="http://schemas.openxmlformats.org/officeDocument/2006/relationships/image" Target="../media/image189.png"/><Relationship Id="rId7" Type="http://schemas.openxmlformats.org/officeDocument/2006/relationships/image" Target="../media/image193.png"/><Relationship Id="rId12" Type="http://schemas.openxmlformats.org/officeDocument/2006/relationships/oleObject" Target="../embeddings/oleObject63.bin"/><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92.png"/><Relationship Id="rId11" Type="http://schemas.openxmlformats.org/officeDocument/2006/relationships/image" Target="../media/image197.png"/><Relationship Id="rId5" Type="http://schemas.openxmlformats.org/officeDocument/2006/relationships/image" Target="../media/image191.png"/><Relationship Id="rId10" Type="http://schemas.openxmlformats.org/officeDocument/2006/relationships/image" Target="../media/image196.png"/><Relationship Id="rId4" Type="http://schemas.openxmlformats.org/officeDocument/2006/relationships/image" Target="../media/image190.png"/><Relationship Id="rId9" Type="http://schemas.openxmlformats.org/officeDocument/2006/relationships/image" Target="../media/image195.png"/></Relationships>
</file>

<file path=ppt/slides/_rels/slide46.xml.rels><?xml version="1.0" encoding="UTF-8" standalone="yes"?>
<Relationships xmlns="http://schemas.openxmlformats.org/package/2006/relationships"><Relationship Id="rId2" Type="http://schemas.openxmlformats.org/officeDocument/2006/relationships/image" Target="../media/image85.gif"/><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image" Target="../media/image117.jpeg"/><Relationship Id="rId1" Type="http://schemas.openxmlformats.org/officeDocument/2006/relationships/slideLayout" Target="../slideLayouts/slideLayout7.xml"/><Relationship Id="rId4" Type="http://schemas.openxmlformats.org/officeDocument/2006/relationships/image" Target="../media/image118.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6.wmf"/><Relationship Id="rId7"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oleObject" Target="../embeddings/oleObject2.bin"/><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8.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1.wmf"/><Relationship Id="rId12" Type="http://schemas.openxmlformats.org/officeDocument/2006/relationships/oleObject" Target="../embeddings/oleObject9.bin"/><Relationship Id="rId2" Type="http://schemas.openxmlformats.org/officeDocument/2006/relationships/oleObject" Target="../embeddings/oleObject4.bin"/><Relationship Id="rId1" Type="http://schemas.openxmlformats.org/officeDocument/2006/relationships/slideLayout" Target="../slideLayouts/slideLayout7.xml"/><Relationship Id="rId6" Type="http://schemas.openxmlformats.org/officeDocument/2006/relationships/oleObject" Target="../embeddings/oleObject6.bin"/><Relationship Id="rId11" Type="http://schemas.openxmlformats.org/officeDocument/2006/relationships/image" Target="../media/image13.wmf"/><Relationship Id="rId5" Type="http://schemas.openxmlformats.org/officeDocument/2006/relationships/image" Target="../media/image10.wmf"/><Relationship Id="rId15" Type="http://schemas.openxmlformats.org/officeDocument/2006/relationships/image" Target="../media/image15.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2.wmf"/><Relationship Id="rId14"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oleObject" Target="../embeddings/oleObject16.bin"/><Relationship Id="rId3" Type="http://schemas.openxmlformats.org/officeDocument/2006/relationships/image" Target="../media/image14.wmf"/><Relationship Id="rId7" Type="http://schemas.openxmlformats.org/officeDocument/2006/relationships/image" Target="../media/image17.wmf"/><Relationship Id="rId12" Type="http://schemas.openxmlformats.org/officeDocument/2006/relationships/image" Target="../media/image28.png"/><Relationship Id="rId2" Type="http://schemas.openxmlformats.org/officeDocument/2006/relationships/oleObject" Target="../embeddings/oleObject11.bin"/><Relationship Id="rId16" Type="http://schemas.openxmlformats.org/officeDocument/2006/relationships/image" Target="../media/image20.wmf"/><Relationship Id="rId1" Type="http://schemas.openxmlformats.org/officeDocument/2006/relationships/slideLayout" Target="../slideLayouts/slideLayout7.xml"/><Relationship Id="rId6" Type="http://schemas.openxmlformats.org/officeDocument/2006/relationships/oleObject" Target="../embeddings/oleObject13.bin"/><Relationship Id="rId11" Type="http://schemas.openxmlformats.org/officeDocument/2006/relationships/image" Target="../media/image15.wmf"/><Relationship Id="rId5" Type="http://schemas.openxmlformats.org/officeDocument/2006/relationships/image" Target="../media/image16.wmf"/><Relationship Id="rId15" Type="http://schemas.openxmlformats.org/officeDocument/2006/relationships/oleObject" Target="../embeddings/oleObject17.bin"/><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8.wmf"/><Relationship Id="rId14" Type="http://schemas.openxmlformats.org/officeDocument/2006/relationships/image" Target="../media/image1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63B6-17AC-52B7-A8E6-30F4F03B0C7E}"/>
              </a:ext>
            </a:extLst>
          </p:cNvPr>
          <p:cNvSpPr>
            <a:spLocks noGrp="1"/>
          </p:cNvSpPr>
          <p:nvPr>
            <p:ph type="ctrTitle"/>
          </p:nvPr>
        </p:nvSpPr>
        <p:spPr/>
        <p:txBody>
          <a:bodyPr/>
          <a:lstStyle/>
          <a:p>
            <a:r>
              <a:rPr lang="en-US" dirty="0"/>
              <a:t>Waveguides</a:t>
            </a:r>
            <a:endParaRPr lang="en-IN" dirty="0"/>
          </a:p>
        </p:txBody>
      </p:sp>
      <p:sp>
        <p:nvSpPr>
          <p:cNvPr id="3" name="Subtitle 2">
            <a:extLst>
              <a:ext uri="{FF2B5EF4-FFF2-40B4-BE49-F238E27FC236}">
                <a16:creationId xmlns:a16="http://schemas.microsoft.com/office/drawing/2014/main" id="{E939CD13-1439-4EFE-7F78-2773258C81D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90501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6180" name="Object 4">
            <a:extLst>
              <a:ext uri="{FF2B5EF4-FFF2-40B4-BE49-F238E27FC236}">
                <a16:creationId xmlns:a16="http://schemas.microsoft.com/office/drawing/2014/main" id="{CB1A1038-50B4-191D-C9B2-B84694A6A0DA}"/>
              </a:ext>
            </a:extLst>
          </p:cNvPr>
          <p:cNvGraphicFramePr>
            <a:graphicFrameLocks noChangeAspect="1"/>
          </p:cNvGraphicFramePr>
          <p:nvPr>
            <p:extLst>
              <p:ext uri="{D42A27DB-BD31-4B8C-83A1-F6EECF244321}">
                <p14:modId xmlns:p14="http://schemas.microsoft.com/office/powerpoint/2010/main" val="2289750628"/>
              </p:ext>
            </p:extLst>
          </p:nvPr>
        </p:nvGraphicFramePr>
        <p:xfrm>
          <a:off x="4981354" y="510457"/>
          <a:ext cx="2970213" cy="1095375"/>
        </p:xfrm>
        <a:graphic>
          <a:graphicData uri="http://schemas.openxmlformats.org/presentationml/2006/ole">
            <mc:AlternateContent xmlns:mc="http://schemas.openxmlformats.org/markup-compatibility/2006">
              <mc:Choice xmlns:v="urn:schemas-microsoft-com:vml" Requires="v">
                <p:oleObj name="Equation" r:id="rId2" imgW="1206360" imgH="444240" progId="Equation.DSMT4">
                  <p:embed/>
                </p:oleObj>
              </mc:Choice>
              <mc:Fallback>
                <p:oleObj name="Equation" r:id="rId2" imgW="1206360" imgH="444240" progId="Equation.DSMT4">
                  <p:embed/>
                  <p:pic>
                    <p:nvPicPr>
                      <p:cNvPr id="306180" name="Object 4">
                        <a:extLst>
                          <a:ext uri="{FF2B5EF4-FFF2-40B4-BE49-F238E27FC236}">
                            <a16:creationId xmlns:a16="http://schemas.microsoft.com/office/drawing/2014/main" id="{CB1A1038-50B4-191D-C9B2-B84694A6A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1354" y="510457"/>
                        <a:ext cx="2970213"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6181" name="Text Box 5">
            <a:extLst>
              <a:ext uri="{FF2B5EF4-FFF2-40B4-BE49-F238E27FC236}">
                <a16:creationId xmlns:a16="http://schemas.microsoft.com/office/drawing/2014/main" id="{E48E2506-905A-0052-FE15-F283520ED501}"/>
              </a:ext>
            </a:extLst>
          </p:cNvPr>
          <p:cNvSpPr txBox="1">
            <a:spLocks noChangeArrowheads="1"/>
          </p:cNvSpPr>
          <p:nvPr/>
        </p:nvSpPr>
        <p:spPr bwMode="auto">
          <a:xfrm>
            <a:off x="1447800" y="693391"/>
            <a:ext cx="3200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t>Propagation Velocity</a:t>
            </a:r>
          </a:p>
        </p:txBody>
      </p:sp>
      <p:sp>
        <p:nvSpPr>
          <p:cNvPr id="306182" name="Text Box 6">
            <a:extLst>
              <a:ext uri="{FF2B5EF4-FFF2-40B4-BE49-F238E27FC236}">
                <a16:creationId xmlns:a16="http://schemas.microsoft.com/office/drawing/2014/main" id="{FEC202CE-9D00-F4E4-3AE4-2CE8D1466683}"/>
              </a:ext>
            </a:extLst>
          </p:cNvPr>
          <p:cNvSpPr txBox="1">
            <a:spLocks noChangeArrowheads="1"/>
          </p:cNvSpPr>
          <p:nvPr/>
        </p:nvSpPr>
        <p:spPr bwMode="auto">
          <a:xfrm>
            <a:off x="1447800" y="1909068"/>
            <a:ext cx="3200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t>Wave Impedance</a:t>
            </a:r>
          </a:p>
        </p:txBody>
      </p:sp>
      <p:graphicFrame>
        <p:nvGraphicFramePr>
          <p:cNvPr id="306183" name="Object 7">
            <a:extLst>
              <a:ext uri="{FF2B5EF4-FFF2-40B4-BE49-F238E27FC236}">
                <a16:creationId xmlns:a16="http://schemas.microsoft.com/office/drawing/2014/main" id="{DCD94D05-4901-2B43-D8B6-12B0A767FAA7}"/>
              </a:ext>
            </a:extLst>
          </p:cNvPr>
          <p:cNvGraphicFramePr>
            <a:graphicFrameLocks noChangeAspect="1"/>
          </p:cNvGraphicFramePr>
          <p:nvPr>
            <p:extLst>
              <p:ext uri="{D42A27DB-BD31-4B8C-83A1-F6EECF244321}">
                <p14:modId xmlns:p14="http://schemas.microsoft.com/office/powerpoint/2010/main" val="2420813954"/>
              </p:ext>
            </p:extLst>
          </p:nvPr>
        </p:nvGraphicFramePr>
        <p:xfrm>
          <a:off x="1083470" y="2739551"/>
          <a:ext cx="6783387" cy="1189038"/>
        </p:xfrm>
        <a:graphic>
          <a:graphicData uri="http://schemas.openxmlformats.org/presentationml/2006/ole">
            <mc:AlternateContent xmlns:mc="http://schemas.openxmlformats.org/markup-compatibility/2006">
              <mc:Choice xmlns:v="urn:schemas-microsoft-com:vml" Requires="v">
                <p:oleObj name="Equation" r:id="rId4" imgW="2755800" imgH="482400" progId="Equation.DSMT4">
                  <p:embed/>
                </p:oleObj>
              </mc:Choice>
              <mc:Fallback>
                <p:oleObj name="Equation" r:id="rId4" imgW="2755800" imgH="482400" progId="Equation.DSMT4">
                  <p:embed/>
                  <p:pic>
                    <p:nvPicPr>
                      <p:cNvPr id="306183" name="Object 7">
                        <a:extLst>
                          <a:ext uri="{FF2B5EF4-FFF2-40B4-BE49-F238E27FC236}">
                            <a16:creationId xmlns:a16="http://schemas.microsoft.com/office/drawing/2014/main" id="{DCD94D05-4901-2B43-D8B6-12B0A767FA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3470" y="2739551"/>
                        <a:ext cx="6783387" cy="1189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6184" name="Object 8">
            <a:extLst>
              <a:ext uri="{FF2B5EF4-FFF2-40B4-BE49-F238E27FC236}">
                <a16:creationId xmlns:a16="http://schemas.microsoft.com/office/drawing/2014/main" id="{237D7E8A-009A-E351-C28B-C636D5C5A332}"/>
              </a:ext>
            </a:extLst>
          </p:cNvPr>
          <p:cNvGraphicFramePr>
            <a:graphicFrameLocks noChangeAspect="1"/>
          </p:cNvGraphicFramePr>
          <p:nvPr>
            <p:extLst>
              <p:ext uri="{D42A27DB-BD31-4B8C-83A1-F6EECF244321}">
                <p14:modId xmlns:p14="http://schemas.microsoft.com/office/powerpoint/2010/main" val="2533299073"/>
              </p:ext>
            </p:extLst>
          </p:nvPr>
        </p:nvGraphicFramePr>
        <p:xfrm>
          <a:off x="5083248" y="5080394"/>
          <a:ext cx="2563813" cy="1063625"/>
        </p:xfrm>
        <a:graphic>
          <a:graphicData uri="http://schemas.openxmlformats.org/presentationml/2006/ole">
            <mc:AlternateContent xmlns:mc="http://schemas.openxmlformats.org/markup-compatibility/2006">
              <mc:Choice xmlns:v="urn:schemas-microsoft-com:vml" Requires="v">
                <p:oleObj name="Equation" r:id="rId6" imgW="1041120" imgH="431640" progId="Equation.DSMT4">
                  <p:embed/>
                </p:oleObj>
              </mc:Choice>
              <mc:Fallback>
                <p:oleObj name="Equation" r:id="rId6" imgW="1041120" imgH="431640" progId="Equation.DSMT4">
                  <p:embed/>
                  <p:pic>
                    <p:nvPicPr>
                      <p:cNvPr id="306184" name="Object 8">
                        <a:extLst>
                          <a:ext uri="{FF2B5EF4-FFF2-40B4-BE49-F238E27FC236}">
                            <a16:creationId xmlns:a16="http://schemas.microsoft.com/office/drawing/2014/main" id="{237D7E8A-009A-E351-C28B-C636D5C5A3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3248" y="5080394"/>
                        <a:ext cx="2563813" cy="106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 Box 6">
            <a:extLst>
              <a:ext uri="{FF2B5EF4-FFF2-40B4-BE49-F238E27FC236}">
                <a16:creationId xmlns:a16="http://schemas.microsoft.com/office/drawing/2014/main" id="{7FA69A68-9D7E-2A22-40EC-599E56A84012}"/>
              </a:ext>
            </a:extLst>
          </p:cNvPr>
          <p:cNvSpPr txBox="1">
            <a:spLocks noChangeArrowheads="1"/>
          </p:cNvSpPr>
          <p:nvPr/>
        </p:nvSpPr>
        <p:spPr bwMode="auto">
          <a:xfrm>
            <a:off x="1500963" y="4324046"/>
            <a:ext cx="7270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t>General form for (E/H) Impedance relation</a:t>
            </a:r>
          </a:p>
        </p:txBody>
      </p:sp>
      <mc:AlternateContent xmlns:mc="http://schemas.openxmlformats.org/markup-compatibility/2006" xmlns:a14="http://schemas.microsoft.com/office/drawing/2010/main">
        <mc:Choice Requires="a14">
          <p:sp>
            <p:nvSpPr>
              <p:cNvPr id="3" name="Object 4">
                <a:extLst>
                  <a:ext uri="{FF2B5EF4-FFF2-40B4-BE49-F238E27FC236}">
                    <a16:creationId xmlns:a16="http://schemas.microsoft.com/office/drawing/2014/main" id="{CC5C2BB4-E301-B3F5-DB36-037E4D9AEA5F}"/>
                  </a:ext>
                </a:extLst>
              </p:cNvPr>
              <p:cNvSpPr txBox="1"/>
              <p:nvPr/>
            </p:nvSpPr>
            <p:spPr bwMode="auto">
              <a:xfrm>
                <a:off x="9238511" y="2968612"/>
                <a:ext cx="2372243" cy="730916"/>
              </a:xfrm>
              <a:prstGeom prst="rect">
                <a:avLst/>
              </a:prstGeom>
              <a:ln/>
            </p:spPr>
            <p:style>
              <a:lnRef idx="2">
                <a:schemeClr val="accent1"/>
              </a:lnRef>
              <a:fillRef idx="1">
                <a:schemeClr val="lt1"/>
              </a:fillRef>
              <a:effectRef idx="0">
                <a:schemeClr val="accent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f>
                        <m:fPr>
                          <m:ctrlPr>
                            <a:rPr lang="en-IN" i="1">
                              <a:solidFill>
                                <a:srgbClr val="0000FF"/>
                              </a:solidFill>
                              <a:latin typeface="Cambria Math" panose="02040503050406030204" pitchFamily="18" charset="0"/>
                            </a:rPr>
                          </m:ctrlPr>
                        </m:fPr>
                        <m:num>
                          <m:r>
                            <a:rPr lang="en-IN" i="1">
                              <a:solidFill>
                                <a:srgbClr val="0000FF"/>
                              </a:solidFill>
                              <a:latin typeface="Cambria Math" panose="02040503050406030204" pitchFamily="18" charset="0"/>
                            </a:rPr>
                            <m:t>𝜕</m:t>
                          </m:r>
                          <m:sSubSup>
                            <m:sSubSupPr>
                              <m:ctrlPr>
                                <a:rPr lang="en-IN" i="1">
                                  <a:solidFill>
                                    <a:srgbClr val="0000FF"/>
                                  </a:solidFill>
                                  <a:latin typeface="Cambria Math" panose="02040503050406030204" pitchFamily="18" charset="0"/>
                                </a:rPr>
                              </m:ctrlPr>
                            </m:sSubSupPr>
                            <m:e>
                              <m:r>
                                <a:rPr lang="en-IN" i="1">
                                  <a:solidFill>
                                    <a:srgbClr val="0000FF"/>
                                  </a:solidFill>
                                  <a:latin typeface="Cambria Math" panose="02040503050406030204" pitchFamily="18" charset="0"/>
                                </a:rPr>
                                <m:t>𝐸</m:t>
                              </m:r>
                            </m:e>
                            <m:sub>
                              <m:r>
                                <a:rPr lang="en-IN" i="1">
                                  <a:solidFill>
                                    <a:srgbClr val="0000FF"/>
                                  </a:solidFill>
                                  <a:latin typeface="Cambria Math" panose="02040503050406030204" pitchFamily="18" charset="0"/>
                                </a:rPr>
                                <m:t>𝑧</m:t>
                              </m:r>
                            </m:sub>
                            <m:sup>
                              <m:r>
                                <a:rPr lang="en-IN" i="1">
                                  <a:solidFill>
                                    <a:srgbClr val="0000FF"/>
                                  </a:solidFill>
                                  <a:latin typeface="Cambria Math" panose="02040503050406030204" pitchFamily="18" charset="0"/>
                                </a:rPr>
                                <m:t>0</m:t>
                              </m:r>
                            </m:sup>
                          </m:sSubSup>
                        </m:num>
                        <m:den>
                          <m:r>
                            <a:rPr lang="en-IN" i="1">
                              <a:solidFill>
                                <a:srgbClr val="0000FF"/>
                              </a:solidFill>
                              <a:latin typeface="Cambria Math" panose="02040503050406030204" pitchFamily="18" charset="0"/>
                            </a:rPr>
                            <m:t>𝜕</m:t>
                          </m:r>
                          <m:r>
                            <a:rPr lang="en-IN" i="1">
                              <a:solidFill>
                                <a:srgbClr val="0000FF"/>
                              </a:solidFill>
                              <a:latin typeface="Cambria Math" panose="02040503050406030204" pitchFamily="18" charset="0"/>
                            </a:rPr>
                            <m:t>𝑦</m:t>
                          </m:r>
                        </m:den>
                      </m:f>
                      <m:r>
                        <a:rPr lang="en-IN" i="1">
                          <a:solidFill>
                            <a:srgbClr val="0000FF"/>
                          </a:solidFill>
                          <a:latin typeface="Cambria Math" panose="02040503050406030204" pitchFamily="18" charset="0"/>
                        </a:rPr>
                        <m:t>+</m:t>
                      </m:r>
                      <m:r>
                        <a:rPr lang="en-IN" i="1">
                          <a:solidFill>
                            <a:srgbClr val="0000FF"/>
                          </a:solidFill>
                          <a:latin typeface="Cambria Math" panose="02040503050406030204" pitchFamily="18" charset="0"/>
                        </a:rPr>
                        <m:t>𝛾</m:t>
                      </m:r>
                      <m:sSubSup>
                        <m:sSubSupPr>
                          <m:ctrlPr>
                            <a:rPr lang="en-IN" i="1">
                              <a:solidFill>
                                <a:srgbClr val="0000FF"/>
                              </a:solidFill>
                              <a:latin typeface="Cambria Math" panose="02040503050406030204" pitchFamily="18" charset="0"/>
                            </a:rPr>
                          </m:ctrlPr>
                        </m:sSubSupPr>
                        <m:e>
                          <m:r>
                            <a:rPr lang="en-IN" i="1">
                              <a:solidFill>
                                <a:srgbClr val="0000FF"/>
                              </a:solidFill>
                              <a:latin typeface="Cambria Math" panose="02040503050406030204" pitchFamily="18" charset="0"/>
                            </a:rPr>
                            <m:t>𝐸</m:t>
                          </m:r>
                        </m:e>
                        <m:sub>
                          <m:r>
                            <a:rPr lang="en-IN" i="1">
                              <a:solidFill>
                                <a:srgbClr val="0000FF"/>
                              </a:solidFill>
                              <a:latin typeface="Cambria Math" panose="02040503050406030204" pitchFamily="18" charset="0"/>
                            </a:rPr>
                            <m:t>𝑦</m:t>
                          </m:r>
                        </m:sub>
                        <m:sup>
                          <m:r>
                            <a:rPr lang="en-IN" i="1">
                              <a:solidFill>
                                <a:srgbClr val="0000FF"/>
                              </a:solidFill>
                              <a:latin typeface="Cambria Math" panose="02040503050406030204" pitchFamily="18" charset="0"/>
                            </a:rPr>
                            <m:t>0</m:t>
                          </m:r>
                        </m:sup>
                      </m:sSubSup>
                      <m:r>
                        <a:rPr lang="en-IN" i="1">
                          <a:solidFill>
                            <a:srgbClr val="0000FF"/>
                          </a:solidFill>
                          <a:latin typeface="Cambria Math" panose="02040503050406030204" pitchFamily="18" charset="0"/>
                        </a:rPr>
                        <m:t>=−</m:t>
                      </m:r>
                      <m:r>
                        <a:rPr lang="en-IN" i="1">
                          <a:solidFill>
                            <a:srgbClr val="0000FF"/>
                          </a:solidFill>
                          <a:latin typeface="Cambria Math" panose="02040503050406030204" pitchFamily="18" charset="0"/>
                        </a:rPr>
                        <m:t>𝑗</m:t>
                      </m:r>
                      <m:r>
                        <a:rPr lang="en-IN" i="1">
                          <a:solidFill>
                            <a:srgbClr val="0000FF"/>
                          </a:solidFill>
                          <a:latin typeface="Cambria Math" panose="02040503050406030204" pitchFamily="18" charset="0"/>
                        </a:rPr>
                        <m:t>𝜔𝜇</m:t>
                      </m:r>
                      <m:sSubSup>
                        <m:sSubSupPr>
                          <m:ctrlPr>
                            <a:rPr lang="en-IN" i="1">
                              <a:solidFill>
                                <a:srgbClr val="0000FF"/>
                              </a:solidFill>
                              <a:latin typeface="Cambria Math" panose="02040503050406030204" pitchFamily="18" charset="0"/>
                            </a:rPr>
                          </m:ctrlPr>
                        </m:sSubSupPr>
                        <m:e>
                          <m:r>
                            <a:rPr lang="en-IN" i="1">
                              <a:solidFill>
                                <a:srgbClr val="0000FF"/>
                              </a:solidFill>
                              <a:latin typeface="Cambria Math" panose="02040503050406030204" pitchFamily="18" charset="0"/>
                            </a:rPr>
                            <m:t>𝐻</m:t>
                          </m:r>
                        </m:e>
                        <m:sub>
                          <m:r>
                            <a:rPr lang="en-IN" i="1">
                              <a:solidFill>
                                <a:srgbClr val="0000FF"/>
                              </a:solidFill>
                              <a:latin typeface="Cambria Math" panose="02040503050406030204" pitchFamily="18" charset="0"/>
                            </a:rPr>
                            <m:t>𝑥</m:t>
                          </m:r>
                        </m:sub>
                        <m:sup>
                          <m:r>
                            <a:rPr lang="en-IN" i="1">
                              <a:solidFill>
                                <a:srgbClr val="0000FF"/>
                              </a:solidFill>
                              <a:latin typeface="Cambria Math" panose="02040503050406030204" pitchFamily="18" charset="0"/>
                            </a:rPr>
                            <m:t>0</m:t>
                          </m:r>
                        </m:sup>
                      </m:sSubSup>
                    </m:oMath>
                  </m:oMathPara>
                </a14:m>
                <a:endParaRPr lang="en-IN" dirty="0"/>
              </a:p>
            </p:txBody>
          </p:sp>
        </mc:Choice>
        <mc:Fallback xmlns="">
          <p:sp>
            <p:nvSpPr>
              <p:cNvPr id="3" name="Object 4">
                <a:extLst>
                  <a:ext uri="{FF2B5EF4-FFF2-40B4-BE49-F238E27FC236}">
                    <a16:creationId xmlns:a16="http://schemas.microsoft.com/office/drawing/2014/main" id="{CC5C2BB4-E301-B3F5-DB36-037E4D9AEA5F}"/>
                  </a:ext>
                </a:extLst>
              </p:cNvPr>
              <p:cNvSpPr txBox="1">
                <a:spLocks noRot="1" noChangeAspect="1" noMove="1" noResize="1" noEditPoints="1" noAdjustHandles="1" noChangeArrowheads="1" noChangeShapeType="1" noTextEdit="1"/>
              </p:cNvSpPr>
              <p:nvPr/>
            </p:nvSpPr>
            <p:spPr bwMode="auto">
              <a:xfrm>
                <a:off x="9238511" y="2968612"/>
                <a:ext cx="2372243" cy="730916"/>
              </a:xfrm>
              <a:prstGeom prst="rect">
                <a:avLst/>
              </a:prstGeom>
              <a:blipFill>
                <a:blip r:embed="rId8"/>
                <a:stretch>
                  <a:fillRect/>
                </a:stretch>
              </a:blip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Object 5">
                <a:extLst>
                  <a:ext uri="{FF2B5EF4-FFF2-40B4-BE49-F238E27FC236}">
                    <a16:creationId xmlns:a16="http://schemas.microsoft.com/office/drawing/2014/main" id="{0E43845F-3E7A-71E2-AB31-5F79FA7882EB}"/>
                  </a:ext>
                </a:extLst>
              </p:cNvPr>
              <p:cNvSpPr txBox="1"/>
              <p:nvPr/>
            </p:nvSpPr>
            <p:spPr bwMode="auto">
              <a:xfrm>
                <a:off x="9238511" y="1987371"/>
                <a:ext cx="2372242" cy="730915"/>
              </a:xfrm>
              <a:prstGeom prst="rect">
                <a:avLst/>
              </a:prstGeom>
              <a:ln/>
            </p:spPr>
            <p:style>
              <a:lnRef idx="2">
                <a:schemeClr val="accent1"/>
              </a:lnRef>
              <a:fillRef idx="1">
                <a:schemeClr val="lt1"/>
              </a:fillRef>
              <a:effectRef idx="0">
                <a:schemeClr val="accent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r>
                        <a:rPr lang="en-IN" i="1">
                          <a:solidFill>
                            <a:srgbClr val="0000FF"/>
                          </a:solidFill>
                          <a:latin typeface="Cambria Math" panose="02040503050406030204" pitchFamily="18" charset="0"/>
                        </a:rPr>
                        <m:t>−</m:t>
                      </m:r>
                      <m:r>
                        <a:rPr lang="en-IN" i="1">
                          <a:solidFill>
                            <a:srgbClr val="0000FF"/>
                          </a:solidFill>
                          <a:latin typeface="Cambria Math" panose="02040503050406030204" pitchFamily="18" charset="0"/>
                        </a:rPr>
                        <m:t>𝛾</m:t>
                      </m:r>
                      <m:sSubSup>
                        <m:sSubSupPr>
                          <m:ctrlPr>
                            <a:rPr lang="en-IN" i="1">
                              <a:solidFill>
                                <a:srgbClr val="0000FF"/>
                              </a:solidFill>
                              <a:latin typeface="Cambria Math" panose="02040503050406030204" pitchFamily="18" charset="0"/>
                            </a:rPr>
                          </m:ctrlPr>
                        </m:sSubSupPr>
                        <m:e>
                          <m:r>
                            <a:rPr lang="en-IN" i="1">
                              <a:solidFill>
                                <a:srgbClr val="0000FF"/>
                              </a:solidFill>
                              <a:latin typeface="Cambria Math" panose="02040503050406030204" pitchFamily="18" charset="0"/>
                            </a:rPr>
                            <m:t>𝐻</m:t>
                          </m:r>
                        </m:e>
                        <m:sub>
                          <m:r>
                            <a:rPr lang="en-IN" i="1">
                              <a:solidFill>
                                <a:srgbClr val="0000FF"/>
                              </a:solidFill>
                              <a:latin typeface="Cambria Math" panose="02040503050406030204" pitchFamily="18" charset="0"/>
                            </a:rPr>
                            <m:t>𝑥</m:t>
                          </m:r>
                        </m:sub>
                        <m:sup>
                          <m:r>
                            <a:rPr lang="en-IN" i="1">
                              <a:solidFill>
                                <a:srgbClr val="0000FF"/>
                              </a:solidFill>
                              <a:latin typeface="Cambria Math" panose="02040503050406030204" pitchFamily="18" charset="0"/>
                            </a:rPr>
                            <m:t>0</m:t>
                          </m:r>
                        </m:sup>
                      </m:sSubSup>
                      <m:r>
                        <a:rPr lang="en-IN" i="1">
                          <a:solidFill>
                            <a:srgbClr val="0000FF"/>
                          </a:solidFill>
                          <a:latin typeface="Cambria Math" panose="02040503050406030204" pitchFamily="18" charset="0"/>
                        </a:rPr>
                        <m:t>−</m:t>
                      </m:r>
                      <m:f>
                        <m:fPr>
                          <m:ctrlPr>
                            <a:rPr lang="en-IN" i="1">
                              <a:solidFill>
                                <a:srgbClr val="0000FF"/>
                              </a:solidFill>
                              <a:latin typeface="Cambria Math" panose="02040503050406030204" pitchFamily="18" charset="0"/>
                            </a:rPr>
                          </m:ctrlPr>
                        </m:fPr>
                        <m:num>
                          <m:r>
                            <a:rPr lang="en-IN" i="1">
                              <a:solidFill>
                                <a:srgbClr val="0000FF"/>
                              </a:solidFill>
                              <a:latin typeface="Cambria Math" panose="02040503050406030204" pitchFamily="18" charset="0"/>
                            </a:rPr>
                            <m:t>𝜕</m:t>
                          </m:r>
                          <m:sSubSup>
                            <m:sSubSupPr>
                              <m:ctrlPr>
                                <a:rPr lang="en-IN" i="1">
                                  <a:solidFill>
                                    <a:srgbClr val="0000FF"/>
                                  </a:solidFill>
                                  <a:latin typeface="Cambria Math" panose="02040503050406030204" pitchFamily="18" charset="0"/>
                                </a:rPr>
                              </m:ctrlPr>
                            </m:sSubSupPr>
                            <m:e>
                              <m:r>
                                <a:rPr lang="en-IN" i="1">
                                  <a:solidFill>
                                    <a:srgbClr val="0000FF"/>
                                  </a:solidFill>
                                  <a:latin typeface="Cambria Math" panose="02040503050406030204" pitchFamily="18" charset="0"/>
                                </a:rPr>
                                <m:t>𝐻</m:t>
                              </m:r>
                            </m:e>
                            <m:sub>
                              <m:r>
                                <a:rPr lang="en-IN" i="1">
                                  <a:solidFill>
                                    <a:srgbClr val="0000FF"/>
                                  </a:solidFill>
                                  <a:latin typeface="Cambria Math" panose="02040503050406030204" pitchFamily="18" charset="0"/>
                                </a:rPr>
                                <m:t>𝑧</m:t>
                              </m:r>
                            </m:sub>
                            <m:sup>
                              <m:r>
                                <a:rPr lang="en-IN" i="1">
                                  <a:solidFill>
                                    <a:srgbClr val="0000FF"/>
                                  </a:solidFill>
                                  <a:latin typeface="Cambria Math" panose="02040503050406030204" pitchFamily="18" charset="0"/>
                                </a:rPr>
                                <m:t>0</m:t>
                              </m:r>
                            </m:sup>
                          </m:sSubSup>
                        </m:num>
                        <m:den>
                          <m:r>
                            <a:rPr lang="en-IN" i="1">
                              <a:solidFill>
                                <a:srgbClr val="0000FF"/>
                              </a:solidFill>
                              <a:latin typeface="Cambria Math" panose="02040503050406030204" pitchFamily="18" charset="0"/>
                            </a:rPr>
                            <m:t>𝜕</m:t>
                          </m:r>
                          <m:r>
                            <a:rPr lang="en-IN" i="1">
                              <a:solidFill>
                                <a:srgbClr val="0000FF"/>
                              </a:solidFill>
                              <a:latin typeface="Cambria Math" panose="02040503050406030204" pitchFamily="18" charset="0"/>
                            </a:rPr>
                            <m:t>𝑥</m:t>
                          </m:r>
                        </m:den>
                      </m:f>
                      <m:r>
                        <a:rPr lang="en-IN" i="1">
                          <a:solidFill>
                            <a:srgbClr val="0000FF"/>
                          </a:solidFill>
                          <a:latin typeface="Cambria Math" panose="02040503050406030204" pitchFamily="18" charset="0"/>
                        </a:rPr>
                        <m:t>=</m:t>
                      </m:r>
                      <m:r>
                        <a:rPr lang="en-IN" i="1">
                          <a:solidFill>
                            <a:srgbClr val="0000FF"/>
                          </a:solidFill>
                          <a:latin typeface="Cambria Math" panose="02040503050406030204" pitchFamily="18" charset="0"/>
                        </a:rPr>
                        <m:t>𝑗</m:t>
                      </m:r>
                      <m:r>
                        <a:rPr lang="en-IN" i="1">
                          <a:solidFill>
                            <a:srgbClr val="0000FF"/>
                          </a:solidFill>
                          <a:latin typeface="Cambria Math" panose="02040503050406030204" pitchFamily="18" charset="0"/>
                        </a:rPr>
                        <m:t>𝜔𝜀</m:t>
                      </m:r>
                      <m:sSubSup>
                        <m:sSubSupPr>
                          <m:ctrlPr>
                            <a:rPr lang="en-IN" i="1">
                              <a:solidFill>
                                <a:srgbClr val="0000FF"/>
                              </a:solidFill>
                              <a:latin typeface="Cambria Math" panose="02040503050406030204" pitchFamily="18" charset="0"/>
                            </a:rPr>
                          </m:ctrlPr>
                        </m:sSubSupPr>
                        <m:e>
                          <m:r>
                            <a:rPr lang="en-IN" i="1">
                              <a:solidFill>
                                <a:srgbClr val="0000FF"/>
                              </a:solidFill>
                              <a:latin typeface="Cambria Math" panose="02040503050406030204" pitchFamily="18" charset="0"/>
                            </a:rPr>
                            <m:t>𝐸</m:t>
                          </m:r>
                        </m:e>
                        <m:sub>
                          <m:r>
                            <a:rPr lang="en-IN" i="1">
                              <a:solidFill>
                                <a:srgbClr val="0000FF"/>
                              </a:solidFill>
                              <a:latin typeface="Cambria Math" panose="02040503050406030204" pitchFamily="18" charset="0"/>
                            </a:rPr>
                            <m:t>𝑦</m:t>
                          </m:r>
                        </m:sub>
                        <m:sup>
                          <m:r>
                            <a:rPr lang="en-IN" i="1">
                              <a:solidFill>
                                <a:srgbClr val="0000FF"/>
                              </a:solidFill>
                              <a:latin typeface="Cambria Math" panose="02040503050406030204" pitchFamily="18" charset="0"/>
                            </a:rPr>
                            <m:t>0</m:t>
                          </m:r>
                        </m:sup>
                      </m:sSubSup>
                    </m:oMath>
                  </m:oMathPara>
                </a14:m>
                <a:endParaRPr lang="en-IN" dirty="0"/>
              </a:p>
            </p:txBody>
          </p:sp>
        </mc:Choice>
        <mc:Fallback xmlns="">
          <p:sp>
            <p:nvSpPr>
              <p:cNvPr id="4" name="Object 5">
                <a:extLst>
                  <a:ext uri="{FF2B5EF4-FFF2-40B4-BE49-F238E27FC236}">
                    <a16:creationId xmlns:a16="http://schemas.microsoft.com/office/drawing/2014/main" id="{0E43845F-3E7A-71E2-AB31-5F79FA7882EB}"/>
                  </a:ext>
                </a:extLst>
              </p:cNvPr>
              <p:cNvSpPr txBox="1">
                <a:spLocks noRot="1" noChangeAspect="1" noMove="1" noResize="1" noEditPoints="1" noAdjustHandles="1" noChangeArrowheads="1" noChangeShapeType="1" noTextEdit="1"/>
              </p:cNvSpPr>
              <p:nvPr/>
            </p:nvSpPr>
            <p:spPr bwMode="auto">
              <a:xfrm>
                <a:off x="9238511" y="1987371"/>
                <a:ext cx="2372242" cy="730915"/>
              </a:xfrm>
              <a:prstGeom prst="rect">
                <a:avLst/>
              </a:prstGeom>
              <a:blipFill>
                <a:blip r:embed="rId9"/>
                <a:stretch>
                  <a:fillRect/>
                </a:stretch>
              </a:blipFill>
              <a:ln/>
            </p:spPr>
            <p:txBody>
              <a:bodyPr/>
              <a:lstStyle/>
              <a:p>
                <a:r>
                  <a:rPr lang="en-IN">
                    <a:noFill/>
                  </a:rPr>
                  <a:t> </a:t>
                </a:r>
              </a:p>
            </p:txBody>
          </p:sp>
        </mc:Fallback>
      </mc:AlternateContent>
      <p:cxnSp>
        <p:nvCxnSpPr>
          <p:cNvPr id="10" name="Straight Arrow Connector 9">
            <a:extLst>
              <a:ext uri="{FF2B5EF4-FFF2-40B4-BE49-F238E27FC236}">
                <a16:creationId xmlns:a16="http://schemas.microsoft.com/office/drawing/2014/main" id="{F0B2811B-1B45-D2A7-3BF8-BAEE5297E8D5}"/>
              </a:ext>
            </a:extLst>
          </p:cNvPr>
          <p:cNvCxnSpPr/>
          <p:nvPr/>
        </p:nvCxnSpPr>
        <p:spPr>
          <a:xfrm flipH="1">
            <a:off x="7866857" y="2370733"/>
            <a:ext cx="1011329" cy="3688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E948DE1-4C31-6C5D-3919-6614E20162C9}"/>
                  </a:ext>
                </a:extLst>
              </p:cNvPr>
              <p:cNvSpPr txBox="1"/>
              <p:nvPr/>
            </p:nvSpPr>
            <p:spPr>
              <a:xfrm>
                <a:off x="7166658" y="2173924"/>
                <a:ext cx="1400397" cy="366354"/>
              </a:xfrm>
              <a:prstGeom prst="rect">
                <a:avLst/>
              </a:prstGeom>
              <a:noFill/>
            </p:spPr>
            <p:txBody>
              <a:bodyPr wrap="square">
                <a:spAutoFit/>
              </a:bodyPr>
              <a:lstStyle/>
              <a:p>
                <a:r>
                  <a:rPr lang="en-US" b="0" dirty="0">
                    <a:solidFill>
                      <a:srgbClr val="0000FF"/>
                    </a:solidFill>
                  </a:rPr>
                  <a:t>H</a:t>
                </a:r>
                <a:r>
                  <a:rPr lang="en-US" b="0" baseline="-25000" dirty="0">
                    <a:solidFill>
                      <a:srgbClr val="0000FF"/>
                    </a:solidFill>
                  </a:rPr>
                  <a:t>z</a:t>
                </a:r>
                <a14:m>
                  <m:oMath xmlns:m="http://schemas.openxmlformats.org/officeDocument/2006/math">
                    <m:r>
                      <a:rPr lang="en-US" b="0" i="1" smtClean="0">
                        <a:solidFill>
                          <a:srgbClr val="0000FF"/>
                        </a:solidFill>
                        <a:latin typeface="Cambria Math" panose="02040503050406030204" pitchFamily="18" charset="0"/>
                      </a:rPr>
                      <m:t>=</m:t>
                    </m:r>
                    <m:r>
                      <a:rPr lang="en-US" b="0" i="1" smtClean="0">
                        <a:solidFill>
                          <a:srgbClr val="0000FF"/>
                        </a:solidFill>
                        <a:latin typeface="Cambria Math" panose="02040503050406030204" pitchFamily="18" charset="0"/>
                      </a:rPr>
                      <m:t>𝐸𝑧</m:t>
                    </m:r>
                    <m:r>
                      <a:rPr lang="en-US" b="0" i="1" smtClean="0">
                        <a:solidFill>
                          <a:srgbClr val="0000FF"/>
                        </a:solidFill>
                        <a:latin typeface="Cambria Math" panose="02040503050406030204" pitchFamily="18" charset="0"/>
                      </a:rPr>
                      <m:t>=0</m:t>
                    </m:r>
                  </m:oMath>
                </a14:m>
                <a:endParaRPr lang="en-IN" baseline="-25000" dirty="0"/>
              </a:p>
            </p:txBody>
          </p:sp>
        </mc:Choice>
        <mc:Fallback xmlns="">
          <p:sp>
            <p:nvSpPr>
              <p:cNvPr id="12" name="TextBox 11">
                <a:extLst>
                  <a:ext uri="{FF2B5EF4-FFF2-40B4-BE49-F238E27FC236}">
                    <a16:creationId xmlns:a16="http://schemas.microsoft.com/office/drawing/2014/main" id="{BE948DE1-4C31-6C5D-3919-6614E20162C9}"/>
                  </a:ext>
                </a:extLst>
              </p:cNvPr>
              <p:cNvSpPr txBox="1">
                <a:spLocks noRot="1" noChangeAspect="1" noMove="1" noResize="1" noEditPoints="1" noAdjustHandles="1" noChangeArrowheads="1" noChangeShapeType="1" noTextEdit="1"/>
              </p:cNvSpPr>
              <p:nvPr/>
            </p:nvSpPr>
            <p:spPr>
              <a:xfrm>
                <a:off x="7166658" y="2173924"/>
                <a:ext cx="1400397" cy="366354"/>
              </a:xfrm>
              <a:prstGeom prst="rect">
                <a:avLst/>
              </a:prstGeom>
              <a:blipFill>
                <a:blip r:embed="rId10"/>
                <a:stretch>
                  <a:fillRect l="-3930" t="-8333" b="-28333"/>
                </a:stretch>
              </a:blipFill>
            </p:spPr>
            <p:txBody>
              <a:bodyPr/>
              <a:lstStyle/>
              <a:p>
                <a:r>
                  <a:rPr lang="en-IN">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6662" name="Picture 6">
            <a:extLst>
              <a:ext uri="{FF2B5EF4-FFF2-40B4-BE49-F238E27FC236}">
                <a16:creationId xmlns:a16="http://schemas.microsoft.com/office/drawing/2014/main" id="{0B88943E-3DD7-6FC0-EF25-FF5D79C54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3206" y="263920"/>
            <a:ext cx="4680097" cy="3218262"/>
          </a:xfrm>
          <a:prstGeom prst="rect">
            <a:avLst/>
          </a:prstGeom>
          <a:noFill/>
          <a:extLst>
            <a:ext uri="{909E8E84-426E-40DD-AFC4-6F175D3DCCD1}">
              <a14:hiddenFill xmlns:a14="http://schemas.microsoft.com/office/drawing/2010/main">
                <a:solidFill>
                  <a:srgbClr val="FFFFFF"/>
                </a:solidFill>
              </a14:hiddenFill>
            </a:ext>
          </a:extLst>
        </p:spPr>
      </p:pic>
      <p:sp>
        <p:nvSpPr>
          <p:cNvPr id="326660" name="Text Box 4">
            <a:extLst>
              <a:ext uri="{FF2B5EF4-FFF2-40B4-BE49-F238E27FC236}">
                <a16:creationId xmlns:a16="http://schemas.microsoft.com/office/drawing/2014/main" id="{FACCF44A-5BF9-6EB4-24A1-084482D29161}"/>
              </a:ext>
            </a:extLst>
          </p:cNvPr>
          <p:cNvSpPr txBox="1">
            <a:spLocks noChangeArrowheads="1"/>
          </p:cNvSpPr>
          <p:nvPr/>
        </p:nvSpPr>
        <p:spPr bwMode="auto">
          <a:xfrm>
            <a:off x="443669" y="125187"/>
            <a:ext cx="5943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dirty="0">
                <a:solidFill>
                  <a:srgbClr val="00B050"/>
                </a:solidFill>
              </a:rPr>
              <a:t>Parallel Plate Waveguide:</a:t>
            </a:r>
          </a:p>
        </p:txBody>
      </p:sp>
      <p:sp>
        <p:nvSpPr>
          <p:cNvPr id="326661" name="Text Box 5">
            <a:extLst>
              <a:ext uri="{FF2B5EF4-FFF2-40B4-BE49-F238E27FC236}">
                <a16:creationId xmlns:a16="http://schemas.microsoft.com/office/drawing/2014/main" id="{496922E4-FCB8-3942-841E-EC59A1B85835}"/>
              </a:ext>
            </a:extLst>
          </p:cNvPr>
          <p:cNvSpPr txBox="1">
            <a:spLocks noChangeArrowheads="1"/>
          </p:cNvSpPr>
          <p:nvPr/>
        </p:nvSpPr>
        <p:spPr bwMode="auto">
          <a:xfrm>
            <a:off x="443669" y="924228"/>
            <a:ext cx="52578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Allows for TEM wave propagation.</a:t>
            </a:r>
          </a:p>
          <a:p>
            <a:pPr>
              <a:spcBef>
                <a:spcPct val="50000"/>
              </a:spcBef>
            </a:pPr>
            <a:r>
              <a:rPr lang="en-US" altLang="en-US" sz="2000" dirty="0"/>
              <a:t>Also supports TE/TM wave propagation</a:t>
            </a:r>
          </a:p>
        </p:txBody>
      </p:sp>
      <p:graphicFrame>
        <p:nvGraphicFramePr>
          <p:cNvPr id="326663" name="Object 7">
            <a:extLst>
              <a:ext uri="{FF2B5EF4-FFF2-40B4-BE49-F238E27FC236}">
                <a16:creationId xmlns:a16="http://schemas.microsoft.com/office/drawing/2014/main" id="{E668F696-544E-26DA-1905-DE24D78E6A24}"/>
              </a:ext>
            </a:extLst>
          </p:cNvPr>
          <p:cNvGraphicFramePr>
            <a:graphicFrameLocks noChangeAspect="1"/>
          </p:cNvGraphicFramePr>
          <p:nvPr>
            <p:extLst>
              <p:ext uri="{D42A27DB-BD31-4B8C-83A1-F6EECF244321}">
                <p14:modId xmlns:p14="http://schemas.microsoft.com/office/powerpoint/2010/main" val="3122416587"/>
              </p:ext>
            </p:extLst>
          </p:nvPr>
        </p:nvGraphicFramePr>
        <p:xfrm>
          <a:off x="541754" y="2786767"/>
          <a:ext cx="3281362" cy="1173163"/>
        </p:xfrm>
        <a:graphic>
          <a:graphicData uri="http://schemas.openxmlformats.org/presentationml/2006/ole">
            <mc:AlternateContent xmlns:mc="http://schemas.openxmlformats.org/markup-compatibility/2006">
              <mc:Choice xmlns:v="urn:schemas-microsoft-com:vml" Requires="v">
                <p:oleObj name="Equation" r:id="rId3" imgW="1346040" imgH="482400" progId="Equation.DSMT4">
                  <p:embed/>
                </p:oleObj>
              </mc:Choice>
              <mc:Fallback>
                <p:oleObj name="Equation" r:id="rId3" imgW="1346040" imgH="482400" progId="Equation.DSMT4">
                  <p:embed/>
                  <p:pic>
                    <p:nvPicPr>
                      <p:cNvPr id="326663" name="Object 7">
                        <a:extLst>
                          <a:ext uri="{FF2B5EF4-FFF2-40B4-BE49-F238E27FC236}">
                            <a16:creationId xmlns:a16="http://schemas.microsoft.com/office/drawing/2014/main" id="{E668F696-544E-26DA-1905-DE24D78E6A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754" y="2786767"/>
                        <a:ext cx="3281362" cy="1173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6664" name="Text Box 8">
            <a:extLst>
              <a:ext uri="{FF2B5EF4-FFF2-40B4-BE49-F238E27FC236}">
                <a16:creationId xmlns:a16="http://schemas.microsoft.com/office/drawing/2014/main" id="{EA80FB92-2D19-6E97-ABF8-AB2A382DDBD4}"/>
              </a:ext>
            </a:extLst>
          </p:cNvPr>
          <p:cNvSpPr txBox="1">
            <a:spLocks noChangeArrowheads="1"/>
          </p:cNvSpPr>
          <p:nvPr/>
        </p:nvSpPr>
        <p:spPr bwMode="auto">
          <a:xfrm>
            <a:off x="443669" y="2158118"/>
            <a:ext cx="3733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u="sng" dirty="0">
                <a:solidFill>
                  <a:srgbClr val="00B050"/>
                </a:solidFill>
              </a:rPr>
              <a:t>For TM mode:</a:t>
            </a:r>
            <a:r>
              <a:rPr lang="en-US" altLang="en-US" sz="2000" b="1" dirty="0">
                <a:solidFill>
                  <a:srgbClr val="00B050"/>
                </a:solidFill>
              </a:rPr>
              <a:t>   </a:t>
            </a:r>
            <a:r>
              <a:rPr lang="en-US" altLang="en-US" sz="2000" b="1" dirty="0"/>
              <a:t>H</a:t>
            </a:r>
            <a:r>
              <a:rPr lang="en-US" altLang="en-US" sz="2000" b="1" baseline="-25000" dirty="0"/>
              <a:t>z</a:t>
            </a:r>
            <a:r>
              <a:rPr lang="en-US" altLang="en-US" sz="2000" b="1" dirty="0"/>
              <a:t> = 0</a:t>
            </a:r>
          </a:p>
        </p:txBody>
      </p:sp>
      <p:sp>
        <p:nvSpPr>
          <p:cNvPr id="326666" name="Text Box 10">
            <a:extLst>
              <a:ext uri="{FF2B5EF4-FFF2-40B4-BE49-F238E27FC236}">
                <a16:creationId xmlns:a16="http://schemas.microsoft.com/office/drawing/2014/main" id="{C94BF12B-B6E4-0FCC-A1AE-E7982EB30290}"/>
              </a:ext>
            </a:extLst>
          </p:cNvPr>
          <p:cNvSpPr txBox="1">
            <a:spLocks noChangeArrowheads="1"/>
          </p:cNvSpPr>
          <p:nvPr/>
        </p:nvSpPr>
        <p:spPr bwMode="auto">
          <a:xfrm>
            <a:off x="762000" y="4476422"/>
            <a:ext cx="365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rgbClr val="00B050"/>
                </a:solidFill>
              </a:rPr>
              <a:t>Boundary Condition</a:t>
            </a:r>
          </a:p>
        </p:txBody>
      </p:sp>
      <p:graphicFrame>
        <p:nvGraphicFramePr>
          <p:cNvPr id="326667" name="Object 11">
            <a:extLst>
              <a:ext uri="{FF2B5EF4-FFF2-40B4-BE49-F238E27FC236}">
                <a16:creationId xmlns:a16="http://schemas.microsoft.com/office/drawing/2014/main" id="{4A0295CA-A7E9-C7C3-2D3E-B46F29248008}"/>
              </a:ext>
            </a:extLst>
          </p:cNvPr>
          <p:cNvGraphicFramePr>
            <a:graphicFrameLocks noChangeAspect="1"/>
          </p:cNvGraphicFramePr>
          <p:nvPr>
            <p:extLst>
              <p:ext uri="{D42A27DB-BD31-4B8C-83A1-F6EECF244321}">
                <p14:modId xmlns:p14="http://schemas.microsoft.com/office/powerpoint/2010/main" val="1908834477"/>
              </p:ext>
            </p:extLst>
          </p:nvPr>
        </p:nvGraphicFramePr>
        <p:xfrm>
          <a:off x="5638800" y="3328989"/>
          <a:ext cx="914400" cy="198437"/>
        </p:xfrm>
        <a:graphic>
          <a:graphicData uri="http://schemas.openxmlformats.org/presentationml/2006/ole">
            <mc:AlternateContent xmlns:mc="http://schemas.openxmlformats.org/markup-compatibility/2006">
              <mc:Choice xmlns:v="urn:schemas-microsoft-com:vml" Requires="v">
                <p:oleObj name="Equation" r:id="rId5" imgW="914400" imgH="198720" progId="Equation.DSMT4">
                  <p:embed/>
                </p:oleObj>
              </mc:Choice>
              <mc:Fallback>
                <p:oleObj name="Equation" r:id="rId5" imgW="914400" imgH="198720" progId="Equation.DSMT4">
                  <p:embed/>
                  <p:pic>
                    <p:nvPicPr>
                      <p:cNvPr id="326667" name="Object 11">
                        <a:extLst>
                          <a:ext uri="{FF2B5EF4-FFF2-40B4-BE49-F238E27FC236}">
                            <a16:creationId xmlns:a16="http://schemas.microsoft.com/office/drawing/2014/main" id="{4A0295CA-A7E9-C7C3-2D3E-B46F292480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3328989"/>
                        <a:ext cx="914400" cy="198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6668" name="Object 12">
            <a:extLst>
              <a:ext uri="{FF2B5EF4-FFF2-40B4-BE49-F238E27FC236}">
                <a16:creationId xmlns:a16="http://schemas.microsoft.com/office/drawing/2014/main" id="{AF7A7339-4E26-4862-DA71-6189928C9126}"/>
              </a:ext>
            </a:extLst>
          </p:cNvPr>
          <p:cNvGraphicFramePr>
            <a:graphicFrameLocks noChangeAspect="1"/>
          </p:cNvGraphicFramePr>
          <p:nvPr>
            <p:extLst>
              <p:ext uri="{D42A27DB-BD31-4B8C-83A1-F6EECF244321}">
                <p14:modId xmlns:p14="http://schemas.microsoft.com/office/powerpoint/2010/main" val="1305913271"/>
              </p:ext>
            </p:extLst>
          </p:nvPr>
        </p:nvGraphicFramePr>
        <p:xfrm>
          <a:off x="4148247" y="4405029"/>
          <a:ext cx="4800600" cy="582613"/>
        </p:xfrm>
        <a:graphic>
          <a:graphicData uri="http://schemas.openxmlformats.org/presentationml/2006/ole">
            <mc:AlternateContent xmlns:mc="http://schemas.openxmlformats.org/markup-compatibility/2006">
              <mc:Choice xmlns:v="urn:schemas-microsoft-com:vml" Requires="v">
                <p:oleObj name="Equation" r:id="rId7" imgW="2095200" imgH="253800" progId="Equation.DSMT4">
                  <p:embed/>
                </p:oleObj>
              </mc:Choice>
              <mc:Fallback>
                <p:oleObj name="Equation" r:id="rId7" imgW="2095200" imgH="253800" progId="Equation.DSMT4">
                  <p:embed/>
                  <p:pic>
                    <p:nvPicPr>
                      <p:cNvPr id="326668" name="Object 12">
                        <a:extLst>
                          <a:ext uri="{FF2B5EF4-FFF2-40B4-BE49-F238E27FC236}">
                            <a16:creationId xmlns:a16="http://schemas.microsoft.com/office/drawing/2014/main" id="{AF7A7339-4E26-4862-DA71-6189928C91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8247" y="4405029"/>
                        <a:ext cx="4800600"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6669" name="Object 13">
            <a:extLst>
              <a:ext uri="{FF2B5EF4-FFF2-40B4-BE49-F238E27FC236}">
                <a16:creationId xmlns:a16="http://schemas.microsoft.com/office/drawing/2014/main" id="{DF710D2A-1780-3C09-3B66-F5B2A3F8698E}"/>
              </a:ext>
            </a:extLst>
          </p:cNvPr>
          <p:cNvGraphicFramePr>
            <a:graphicFrameLocks noChangeAspect="1"/>
          </p:cNvGraphicFramePr>
          <p:nvPr>
            <p:extLst>
              <p:ext uri="{D42A27DB-BD31-4B8C-83A1-F6EECF244321}">
                <p14:modId xmlns:p14="http://schemas.microsoft.com/office/powerpoint/2010/main" val="92008777"/>
              </p:ext>
            </p:extLst>
          </p:nvPr>
        </p:nvGraphicFramePr>
        <p:xfrm>
          <a:off x="4354696" y="5312939"/>
          <a:ext cx="3257550" cy="990600"/>
        </p:xfrm>
        <a:graphic>
          <a:graphicData uri="http://schemas.openxmlformats.org/presentationml/2006/ole">
            <mc:AlternateContent xmlns:mc="http://schemas.openxmlformats.org/markup-compatibility/2006">
              <mc:Choice xmlns:v="urn:schemas-microsoft-com:vml" Requires="v">
                <p:oleObj name="Equation" r:id="rId9" imgW="1422360" imgH="431640" progId="Equation.DSMT4">
                  <p:embed/>
                </p:oleObj>
              </mc:Choice>
              <mc:Fallback>
                <p:oleObj name="Equation" r:id="rId9" imgW="1422360" imgH="431640" progId="Equation.DSMT4">
                  <p:embed/>
                  <p:pic>
                    <p:nvPicPr>
                      <p:cNvPr id="326669" name="Object 13">
                        <a:extLst>
                          <a:ext uri="{FF2B5EF4-FFF2-40B4-BE49-F238E27FC236}">
                            <a16:creationId xmlns:a16="http://schemas.microsoft.com/office/drawing/2014/main" id="{DF710D2A-1780-3C09-3B66-F5B2A3F8698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4696" y="5312939"/>
                        <a:ext cx="325755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 Box 4">
            <a:extLst>
              <a:ext uri="{FF2B5EF4-FFF2-40B4-BE49-F238E27FC236}">
                <a16:creationId xmlns:a16="http://schemas.microsoft.com/office/drawing/2014/main" id="{E102206E-B1B7-E4C3-B8E3-9A24AEA6F73B}"/>
              </a:ext>
            </a:extLst>
          </p:cNvPr>
          <p:cNvSpPr txBox="1">
            <a:spLocks noChangeArrowheads="1"/>
          </p:cNvSpPr>
          <p:nvPr/>
        </p:nvSpPr>
        <p:spPr bwMode="auto">
          <a:xfrm rot="18669106">
            <a:off x="9353257" y="1050121"/>
            <a:ext cx="2334484" cy="401581"/>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50000"/>
              </a:spcBef>
            </a:pPr>
            <a:r>
              <a:rPr lang="en-US" altLang="en-US" sz="2000" dirty="0">
                <a:solidFill>
                  <a:srgbClr val="00B050"/>
                </a:solidFill>
              </a:rPr>
              <a:t>Propagation along z</a:t>
            </a:r>
          </a:p>
        </p:txBody>
      </p:sp>
      <p:sp>
        <p:nvSpPr>
          <p:cNvPr id="3" name="Text Box 4">
            <a:extLst>
              <a:ext uri="{FF2B5EF4-FFF2-40B4-BE49-F238E27FC236}">
                <a16:creationId xmlns:a16="http://schemas.microsoft.com/office/drawing/2014/main" id="{85A5934F-B159-E472-F68C-B6234A932F95}"/>
              </a:ext>
            </a:extLst>
          </p:cNvPr>
          <p:cNvSpPr txBox="1">
            <a:spLocks noChangeArrowheads="1"/>
          </p:cNvSpPr>
          <p:nvPr/>
        </p:nvSpPr>
        <p:spPr bwMode="auto">
          <a:xfrm>
            <a:off x="8049723" y="3373349"/>
            <a:ext cx="3102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u="sng" dirty="0">
                <a:solidFill>
                  <a:srgbClr val="00B050"/>
                </a:solidFill>
              </a:rPr>
              <a:t>Parallel Plate Waveguide:</a:t>
            </a:r>
          </a:p>
        </p:txBody>
      </p:sp>
      <p:cxnSp>
        <p:nvCxnSpPr>
          <p:cNvPr id="5" name="Straight Arrow Connector 4">
            <a:extLst>
              <a:ext uri="{FF2B5EF4-FFF2-40B4-BE49-F238E27FC236}">
                <a16:creationId xmlns:a16="http://schemas.microsoft.com/office/drawing/2014/main" id="{AE1B6087-11D6-A9A3-9EA8-27D4506EF085}"/>
              </a:ext>
            </a:extLst>
          </p:cNvPr>
          <p:cNvCxnSpPr/>
          <p:nvPr/>
        </p:nvCxnSpPr>
        <p:spPr>
          <a:xfrm flipV="1">
            <a:off x="9601199" y="616688"/>
            <a:ext cx="919300" cy="967563"/>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6" name="Text Box 10">
            <a:extLst>
              <a:ext uri="{FF2B5EF4-FFF2-40B4-BE49-F238E27FC236}">
                <a16:creationId xmlns:a16="http://schemas.microsoft.com/office/drawing/2014/main" id="{6B43141D-F1DF-5ECD-920F-2925CE421C75}"/>
              </a:ext>
            </a:extLst>
          </p:cNvPr>
          <p:cNvSpPr txBox="1">
            <a:spLocks noChangeArrowheads="1"/>
          </p:cNvSpPr>
          <p:nvPr/>
        </p:nvSpPr>
        <p:spPr bwMode="auto">
          <a:xfrm>
            <a:off x="9142211" y="4476422"/>
            <a:ext cx="29487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olidFill>
                  <a:srgbClr val="00B050"/>
                </a:solidFill>
              </a:rPr>
              <a:t>Tangential E must vanish</a:t>
            </a:r>
          </a:p>
        </p:txBody>
      </p:sp>
      <p:sp>
        <p:nvSpPr>
          <p:cNvPr id="7" name="Text Box 4">
            <a:extLst>
              <a:ext uri="{FF2B5EF4-FFF2-40B4-BE49-F238E27FC236}">
                <a16:creationId xmlns:a16="http://schemas.microsoft.com/office/drawing/2014/main" id="{E769E36B-20FD-F862-CA33-97CE9BB2B8DA}"/>
              </a:ext>
            </a:extLst>
          </p:cNvPr>
          <p:cNvSpPr txBox="1">
            <a:spLocks noChangeArrowheads="1"/>
          </p:cNvSpPr>
          <p:nvPr/>
        </p:nvSpPr>
        <p:spPr bwMode="auto">
          <a:xfrm rot="18669106">
            <a:off x="8000746" y="953418"/>
            <a:ext cx="1561629"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50000"/>
              </a:spcBef>
            </a:pPr>
            <a:r>
              <a:rPr lang="en-US" altLang="en-US" sz="2000" dirty="0">
                <a:solidFill>
                  <a:srgbClr val="00B050"/>
                </a:solidFill>
              </a:rPr>
              <a:t>Conductor</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FBF4867-15BF-79E2-2990-13C284729BAD}"/>
                  </a:ext>
                </a:extLst>
              </p:cNvPr>
              <p:cNvSpPr txBox="1"/>
              <p:nvPr/>
            </p:nvSpPr>
            <p:spPr>
              <a:xfrm>
                <a:off x="10616584" y="2360878"/>
                <a:ext cx="1319799" cy="61901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i="1" smtClean="0">
                              <a:solidFill>
                                <a:srgbClr val="00B050"/>
                              </a:solidFill>
                              <a:latin typeface="Cambria Math" panose="02040503050406030204" pitchFamily="18" charset="0"/>
                            </a:rPr>
                          </m:ctrlPr>
                        </m:fPr>
                        <m:num>
                          <m:r>
                            <a:rPr lang="en-US" altLang="en-US" i="1" smtClean="0">
                              <a:solidFill>
                                <a:srgbClr val="00B050"/>
                              </a:solidFill>
                              <a:latin typeface="Cambria Math" panose="02040503050406030204" pitchFamily="18" charset="0"/>
                            </a:rPr>
                            <m:t>𝜕</m:t>
                          </m:r>
                          <m:r>
                            <a:rPr lang="en-US" altLang="en-US" b="0" i="1" smtClean="0">
                              <a:solidFill>
                                <a:srgbClr val="00B050"/>
                              </a:solidFill>
                              <a:latin typeface="Cambria Math" panose="02040503050406030204" pitchFamily="18" charset="0"/>
                            </a:rPr>
                            <m:t>𝐸</m:t>
                          </m:r>
                        </m:num>
                        <m:den>
                          <m:r>
                            <a:rPr lang="en-US" altLang="en-US" i="1" smtClean="0">
                              <a:solidFill>
                                <a:srgbClr val="00B050"/>
                              </a:solidFill>
                              <a:latin typeface="Cambria Math" panose="02040503050406030204" pitchFamily="18" charset="0"/>
                            </a:rPr>
                            <m:t>𝜕</m:t>
                          </m:r>
                          <m:r>
                            <a:rPr lang="en-US" altLang="en-US" b="0" i="1" smtClean="0">
                              <a:solidFill>
                                <a:srgbClr val="00B050"/>
                              </a:solidFill>
                              <a:latin typeface="Cambria Math" panose="02040503050406030204" pitchFamily="18" charset="0"/>
                            </a:rPr>
                            <m:t>𝑥</m:t>
                          </m:r>
                        </m:den>
                      </m:f>
                      <m:r>
                        <a:rPr lang="en-US" altLang="en-US" b="0" i="1" smtClean="0">
                          <a:solidFill>
                            <a:srgbClr val="00B050"/>
                          </a:solidFill>
                          <a:latin typeface="Cambria Math" panose="02040503050406030204" pitchFamily="18" charset="0"/>
                        </a:rPr>
                        <m:t>=0</m:t>
                      </m:r>
                    </m:oMath>
                  </m:oMathPara>
                </a14:m>
                <a:endParaRPr lang="en-IN" dirty="0"/>
              </a:p>
            </p:txBody>
          </p:sp>
        </mc:Choice>
        <mc:Fallback xmlns="">
          <p:sp>
            <p:nvSpPr>
              <p:cNvPr id="9" name="TextBox 8">
                <a:extLst>
                  <a:ext uri="{FF2B5EF4-FFF2-40B4-BE49-F238E27FC236}">
                    <a16:creationId xmlns:a16="http://schemas.microsoft.com/office/drawing/2014/main" id="{EFBF4867-15BF-79E2-2990-13C284729BAD}"/>
                  </a:ext>
                </a:extLst>
              </p:cNvPr>
              <p:cNvSpPr txBox="1">
                <a:spLocks noRot="1" noChangeAspect="1" noMove="1" noResize="1" noEditPoints="1" noAdjustHandles="1" noChangeArrowheads="1" noChangeShapeType="1" noTextEdit="1"/>
              </p:cNvSpPr>
              <p:nvPr/>
            </p:nvSpPr>
            <p:spPr>
              <a:xfrm>
                <a:off x="10616584" y="2360878"/>
                <a:ext cx="1319799" cy="619016"/>
              </a:xfrm>
              <a:prstGeom prst="rect">
                <a:avLst/>
              </a:prstGeom>
              <a:blipFill>
                <a:blip r:embed="rId11"/>
                <a:stretch>
                  <a:fillRect/>
                </a:stretch>
              </a:blipFill>
            </p:spPr>
            <p:txBody>
              <a:bodyPr/>
              <a:lstStyle/>
              <a:p>
                <a:r>
                  <a:rPr lang="en-IN">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8710" name="Object 6">
            <a:extLst>
              <a:ext uri="{FF2B5EF4-FFF2-40B4-BE49-F238E27FC236}">
                <a16:creationId xmlns:a16="http://schemas.microsoft.com/office/drawing/2014/main" id="{2F844E70-0CC8-D4BC-9E95-E2FD4D8323E8}"/>
              </a:ext>
            </a:extLst>
          </p:cNvPr>
          <p:cNvGraphicFramePr>
            <a:graphicFrameLocks noChangeAspect="1"/>
          </p:cNvGraphicFramePr>
          <p:nvPr>
            <p:extLst>
              <p:ext uri="{D42A27DB-BD31-4B8C-83A1-F6EECF244321}">
                <p14:modId xmlns:p14="http://schemas.microsoft.com/office/powerpoint/2010/main" val="1944135829"/>
              </p:ext>
            </p:extLst>
          </p:nvPr>
        </p:nvGraphicFramePr>
        <p:xfrm>
          <a:off x="2428081" y="3308352"/>
          <a:ext cx="3257550" cy="990600"/>
        </p:xfrm>
        <a:graphic>
          <a:graphicData uri="http://schemas.openxmlformats.org/presentationml/2006/ole">
            <mc:AlternateContent xmlns:mc="http://schemas.openxmlformats.org/markup-compatibility/2006">
              <mc:Choice xmlns:v="urn:schemas-microsoft-com:vml" Requires="v">
                <p:oleObj name="Equation" r:id="rId2" imgW="1422360" imgH="431640" progId="Equation.DSMT4">
                  <p:embed/>
                </p:oleObj>
              </mc:Choice>
              <mc:Fallback>
                <p:oleObj name="Equation" r:id="rId2" imgW="1422360" imgH="431640" progId="Equation.DSMT4">
                  <p:embed/>
                  <p:pic>
                    <p:nvPicPr>
                      <p:cNvPr id="328710" name="Object 6">
                        <a:extLst>
                          <a:ext uri="{FF2B5EF4-FFF2-40B4-BE49-F238E27FC236}">
                            <a16:creationId xmlns:a16="http://schemas.microsoft.com/office/drawing/2014/main" id="{2F844E70-0CC8-D4BC-9E95-E2FD4D832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081" y="3308352"/>
                        <a:ext cx="325755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11" name="Object 7">
            <a:extLst>
              <a:ext uri="{FF2B5EF4-FFF2-40B4-BE49-F238E27FC236}">
                <a16:creationId xmlns:a16="http://schemas.microsoft.com/office/drawing/2014/main" id="{AD1CDDAF-DBD5-3DD7-7C18-58473E88147B}"/>
              </a:ext>
            </a:extLst>
          </p:cNvPr>
          <p:cNvGraphicFramePr>
            <a:graphicFrameLocks noChangeAspect="1"/>
          </p:cNvGraphicFramePr>
          <p:nvPr>
            <p:extLst>
              <p:ext uri="{D42A27DB-BD31-4B8C-83A1-F6EECF244321}">
                <p14:modId xmlns:p14="http://schemas.microsoft.com/office/powerpoint/2010/main" val="2516216415"/>
              </p:ext>
            </p:extLst>
          </p:nvPr>
        </p:nvGraphicFramePr>
        <p:xfrm>
          <a:off x="2286000" y="352425"/>
          <a:ext cx="3813175" cy="939800"/>
        </p:xfrm>
        <a:graphic>
          <a:graphicData uri="http://schemas.openxmlformats.org/presentationml/2006/ole">
            <mc:AlternateContent xmlns:mc="http://schemas.openxmlformats.org/markup-compatibility/2006">
              <mc:Choice xmlns:v="urn:schemas-microsoft-com:vml" Requires="v">
                <p:oleObj name="Equation" r:id="rId4" imgW="1955520" imgH="482400" progId="Equation.DSMT4">
                  <p:embed/>
                </p:oleObj>
              </mc:Choice>
              <mc:Fallback>
                <p:oleObj name="Equation" r:id="rId4" imgW="1955520" imgH="482400" progId="Equation.DSMT4">
                  <p:embed/>
                  <p:pic>
                    <p:nvPicPr>
                      <p:cNvPr id="328711" name="Object 7">
                        <a:extLst>
                          <a:ext uri="{FF2B5EF4-FFF2-40B4-BE49-F238E27FC236}">
                            <a16:creationId xmlns:a16="http://schemas.microsoft.com/office/drawing/2014/main" id="{AD1CDDAF-DBD5-3DD7-7C18-58473E8814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52425"/>
                        <a:ext cx="3813175"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12" name="Object 8">
            <a:extLst>
              <a:ext uri="{FF2B5EF4-FFF2-40B4-BE49-F238E27FC236}">
                <a16:creationId xmlns:a16="http://schemas.microsoft.com/office/drawing/2014/main" id="{64AF6B4A-A8C2-04DB-674B-637068CFCA7D}"/>
              </a:ext>
            </a:extLst>
          </p:cNvPr>
          <p:cNvGraphicFramePr>
            <a:graphicFrameLocks noChangeAspect="1"/>
          </p:cNvGraphicFramePr>
          <p:nvPr>
            <p:extLst>
              <p:ext uri="{D42A27DB-BD31-4B8C-83A1-F6EECF244321}">
                <p14:modId xmlns:p14="http://schemas.microsoft.com/office/powerpoint/2010/main" val="1492428780"/>
              </p:ext>
            </p:extLst>
          </p:nvPr>
        </p:nvGraphicFramePr>
        <p:xfrm>
          <a:off x="2274888" y="1342407"/>
          <a:ext cx="3836987" cy="939800"/>
        </p:xfrm>
        <a:graphic>
          <a:graphicData uri="http://schemas.openxmlformats.org/presentationml/2006/ole">
            <mc:AlternateContent xmlns:mc="http://schemas.openxmlformats.org/markup-compatibility/2006">
              <mc:Choice xmlns:v="urn:schemas-microsoft-com:vml" Requires="v">
                <p:oleObj name="Equation" r:id="rId6" imgW="1968480" imgH="482400" progId="Equation.DSMT4">
                  <p:embed/>
                </p:oleObj>
              </mc:Choice>
              <mc:Fallback>
                <p:oleObj name="Equation" r:id="rId6" imgW="1968480" imgH="482400" progId="Equation.DSMT4">
                  <p:embed/>
                  <p:pic>
                    <p:nvPicPr>
                      <p:cNvPr id="328712" name="Object 8">
                        <a:extLst>
                          <a:ext uri="{FF2B5EF4-FFF2-40B4-BE49-F238E27FC236}">
                            <a16:creationId xmlns:a16="http://schemas.microsoft.com/office/drawing/2014/main" id="{64AF6B4A-A8C2-04DB-674B-637068CFCA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4888" y="1342407"/>
                        <a:ext cx="3836987"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13" name="Object 9">
            <a:extLst>
              <a:ext uri="{FF2B5EF4-FFF2-40B4-BE49-F238E27FC236}">
                <a16:creationId xmlns:a16="http://schemas.microsoft.com/office/drawing/2014/main" id="{50EEB56B-15B2-FCEE-8688-A7DACC97B2DE}"/>
              </a:ext>
            </a:extLst>
          </p:cNvPr>
          <p:cNvGraphicFramePr>
            <a:graphicFrameLocks noChangeAspect="1"/>
          </p:cNvGraphicFramePr>
          <p:nvPr>
            <p:extLst>
              <p:ext uri="{D42A27DB-BD31-4B8C-83A1-F6EECF244321}">
                <p14:modId xmlns:p14="http://schemas.microsoft.com/office/powerpoint/2010/main" val="4146242555"/>
              </p:ext>
            </p:extLst>
          </p:nvPr>
        </p:nvGraphicFramePr>
        <p:xfrm>
          <a:off x="6716712" y="351807"/>
          <a:ext cx="3789362" cy="939800"/>
        </p:xfrm>
        <a:graphic>
          <a:graphicData uri="http://schemas.openxmlformats.org/presentationml/2006/ole">
            <mc:AlternateContent xmlns:mc="http://schemas.openxmlformats.org/markup-compatibility/2006">
              <mc:Choice xmlns:v="urn:schemas-microsoft-com:vml" Requires="v">
                <p:oleObj name="Equation" r:id="rId8" imgW="1942920" imgH="482400" progId="Equation.DSMT4">
                  <p:embed/>
                </p:oleObj>
              </mc:Choice>
              <mc:Fallback>
                <p:oleObj name="Equation" r:id="rId8" imgW="1942920" imgH="482400" progId="Equation.DSMT4">
                  <p:embed/>
                  <p:pic>
                    <p:nvPicPr>
                      <p:cNvPr id="328713" name="Object 9">
                        <a:extLst>
                          <a:ext uri="{FF2B5EF4-FFF2-40B4-BE49-F238E27FC236}">
                            <a16:creationId xmlns:a16="http://schemas.microsoft.com/office/drawing/2014/main" id="{50EEB56B-15B2-FCEE-8688-A7DACC97B2D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16712" y="351807"/>
                        <a:ext cx="3789362"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14" name="Object 10">
            <a:extLst>
              <a:ext uri="{FF2B5EF4-FFF2-40B4-BE49-F238E27FC236}">
                <a16:creationId xmlns:a16="http://schemas.microsoft.com/office/drawing/2014/main" id="{48D25660-B797-C9B2-423B-20441580E13F}"/>
              </a:ext>
            </a:extLst>
          </p:cNvPr>
          <p:cNvGraphicFramePr>
            <a:graphicFrameLocks noChangeAspect="1"/>
          </p:cNvGraphicFramePr>
          <p:nvPr>
            <p:extLst>
              <p:ext uri="{D42A27DB-BD31-4B8C-83A1-F6EECF244321}">
                <p14:modId xmlns:p14="http://schemas.microsoft.com/office/powerpoint/2010/main" val="943198505"/>
              </p:ext>
            </p:extLst>
          </p:nvPr>
        </p:nvGraphicFramePr>
        <p:xfrm>
          <a:off x="6629400" y="1494807"/>
          <a:ext cx="3789363" cy="939800"/>
        </p:xfrm>
        <a:graphic>
          <a:graphicData uri="http://schemas.openxmlformats.org/presentationml/2006/ole">
            <mc:AlternateContent xmlns:mc="http://schemas.openxmlformats.org/markup-compatibility/2006">
              <mc:Choice xmlns:v="urn:schemas-microsoft-com:vml" Requires="v">
                <p:oleObj name="Equation" r:id="rId10" imgW="1942920" imgH="482400" progId="Equation.DSMT4">
                  <p:embed/>
                </p:oleObj>
              </mc:Choice>
              <mc:Fallback>
                <p:oleObj name="Equation" r:id="rId10" imgW="1942920" imgH="482400" progId="Equation.DSMT4">
                  <p:embed/>
                  <p:pic>
                    <p:nvPicPr>
                      <p:cNvPr id="328714" name="Object 10">
                        <a:extLst>
                          <a:ext uri="{FF2B5EF4-FFF2-40B4-BE49-F238E27FC236}">
                            <a16:creationId xmlns:a16="http://schemas.microsoft.com/office/drawing/2014/main" id="{48D25660-B797-C9B2-423B-20441580E13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9400" y="1494807"/>
                        <a:ext cx="3789363"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15" name="Object 11">
            <a:extLst>
              <a:ext uri="{FF2B5EF4-FFF2-40B4-BE49-F238E27FC236}">
                <a16:creationId xmlns:a16="http://schemas.microsoft.com/office/drawing/2014/main" id="{95784D1D-E1DC-FBD0-4E63-A44667EC4C5D}"/>
              </a:ext>
            </a:extLst>
          </p:cNvPr>
          <p:cNvGraphicFramePr>
            <a:graphicFrameLocks noChangeAspect="1"/>
          </p:cNvGraphicFramePr>
          <p:nvPr>
            <p:extLst>
              <p:ext uri="{D42A27DB-BD31-4B8C-83A1-F6EECF244321}">
                <p14:modId xmlns:p14="http://schemas.microsoft.com/office/powerpoint/2010/main" val="335185289"/>
              </p:ext>
            </p:extLst>
          </p:nvPr>
        </p:nvGraphicFramePr>
        <p:xfrm>
          <a:off x="2428081" y="4451353"/>
          <a:ext cx="4184650" cy="841375"/>
        </p:xfrm>
        <a:graphic>
          <a:graphicData uri="http://schemas.openxmlformats.org/presentationml/2006/ole">
            <mc:AlternateContent xmlns:mc="http://schemas.openxmlformats.org/markup-compatibility/2006">
              <mc:Choice xmlns:v="urn:schemas-microsoft-com:vml" Requires="v">
                <p:oleObj name="Equation" r:id="rId12" imgW="2145960" imgH="431640" progId="Equation.DSMT4">
                  <p:embed/>
                </p:oleObj>
              </mc:Choice>
              <mc:Fallback>
                <p:oleObj name="Equation" r:id="rId12" imgW="2145960" imgH="431640" progId="Equation.DSMT4">
                  <p:embed/>
                  <p:pic>
                    <p:nvPicPr>
                      <p:cNvPr id="328715" name="Object 11">
                        <a:extLst>
                          <a:ext uri="{FF2B5EF4-FFF2-40B4-BE49-F238E27FC236}">
                            <a16:creationId xmlns:a16="http://schemas.microsoft.com/office/drawing/2014/main" id="{95784D1D-E1DC-FBD0-4E63-A44667EC4C5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28081" y="4451353"/>
                        <a:ext cx="4184650"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16" name="Object 12">
            <a:extLst>
              <a:ext uri="{FF2B5EF4-FFF2-40B4-BE49-F238E27FC236}">
                <a16:creationId xmlns:a16="http://schemas.microsoft.com/office/drawing/2014/main" id="{E2AA659B-610B-8329-FBC9-283F742A6C74}"/>
              </a:ext>
            </a:extLst>
          </p:cNvPr>
          <p:cNvGraphicFramePr>
            <a:graphicFrameLocks noChangeAspect="1"/>
          </p:cNvGraphicFramePr>
          <p:nvPr>
            <p:extLst>
              <p:ext uri="{D42A27DB-BD31-4B8C-83A1-F6EECF244321}">
                <p14:modId xmlns:p14="http://schemas.microsoft.com/office/powerpoint/2010/main" val="3827520487"/>
              </p:ext>
            </p:extLst>
          </p:nvPr>
        </p:nvGraphicFramePr>
        <p:xfrm>
          <a:off x="2407445" y="5518153"/>
          <a:ext cx="4110037" cy="841375"/>
        </p:xfrm>
        <a:graphic>
          <a:graphicData uri="http://schemas.openxmlformats.org/presentationml/2006/ole">
            <mc:AlternateContent xmlns:mc="http://schemas.openxmlformats.org/markup-compatibility/2006">
              <mc:Choice xmlns:v="urn:schemas-microsoft-com:vml" Requires="v">
                <p:oleObj name="Equation" r:id="rId14" imgW="2108160" imgH="431640" progId="Equation.DSMT4">
                  <p:embed/>
                </p:oleObj>
              </mc:Choice>
              <mc:Fallback>
                <p:oleObj name="Equation" r:id="rId14" imgW="2108160" imgH="431640" progId="Equation.DSMT4">
                  <p:embed/>
                  <p:pic>
                    <p:nvPicPr>
                      <p:cNvPr id="328716" name="Object 12">
                        <a:extLst>
                          <a:ext uri="{FF2B5EF4-FFF2-40B4-BE49-F238E27FC236}">
                            <a16:creationId xmlns:a16="http://schemas.microsoft.com/office/drawing/2014/main" id="{E2AA659B-610B-8329-FBC9-283F742A6C7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07445" y="5518153"/>
                        <a:ext cx="4110037"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17" name="Object 13">
            <a:extLst>
              <a:ext uri="{FF2B5EF4-FFF2-40B4-BE49-F238E27FC236}">
                <a16:creationId xmlns:a16="http://schemas.microsoft.com/office/drawing/2014/main" id="{227F912F-F5FC-3DD9-C994-0C870DCA55D5}"/>
              </a:ext>
            </a:extLst>
          </p:cNvPr>
          <p:cNvGraphicFramePr>
            <a:graphicFrameLocks noChangeAspect="1"/>
          </p:cNvGraphicFramePr>
          <p:nvPr>
            <p:extLst>
              <p:ext uri="{D42A27DB-BD31-4B8C-83A1-F6EECF244321}">
                <p14:modId xmlns:p14="http://schemas.microsoft.com/office/powerpoint/2010/main" val="3203841604"/>
              </p:ext>
            </p:extLst>
          </p:nvPr>
        </p:nvGraphicFramePr>
        <p:xfrm>
          <a:off x="8159750" y="3590925"/>
          <a:ext cx="1676400" cy="501650"/>
        </p:xfrm>
        <a:graphic>
          <a:graphicData uri="http://schemas.openxmlformats.org/presentationml/2006/ole">
            <mc:AlternateContent xmlns:mc="http://schemas.openxmlformats.org/markup-compatibility/2006">
              <mc:Choice xmlns:v="urn:schemas-microsoft-com:vml" Requires="v">
                <p:oleObj name="Equation" r:id="rId16" imgW="761760" imgH="228600" progId="Equation.DSMT4">
                  <p:embed/>
                </p:oleObj>
              </mc:Choice>
              <mc:Fallback>
                <p:oleObj name="Equation" r:id="rId16" imgW="761760" imgH="228600" progId="Equation.DSMT4">
                  <p:embed/>
                  <p:pic>
                    <p:nvPicPr>
                      <p:cNvPr id="328717" name="Object 13">
                        <a:extLst>
                          <a:ext uri="{FF2B5EF4-FFF2-40B4-BE49-F238E27FC236}">
                            <a16:creationId xmlns:a16="http://schemas.microsoft.com/office/drawing/2014/main" id="{227F912F-F5FC-3DD9-C994-0C870DCA55D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159750" y="3590925"/>
                        <a:ext cx="167640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718" name="Text Box 14">
            <a:extLst>
              <a:ext uri="{FF2B5EF4-FFF2-40B4-BE49-F238E27FC236}">
                <a16:creationId xmlns:a16="http://schemas.microsoft.com/office/drawing/2014/main" id="{1E00DC94-0E6E-D1D2-C9AC-059E4182DC9A}"/>
              </a:ext>
            </a:extLst>
          </p:cNvPr>
          <p:cNvSpPr txBox="1">
            <a:spLocks noChangeArrowheads="1"/>
          </p:cNvSpPr>
          <p:nvPr/>
        </p:nvSpPr>
        <p:spPr bwMode="auto">
          <a:xfrm>
            <a:off x="7804758" y="4982584"/>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rgbClr val="3333FF"/>
                </a:solidFill>
              </a:rPr>
              <a:t>At cutoff frequency </a:t>
            </a:r>
            <a:r>
              <a:rPr lang="en-US" altLang="en-US" sz="2400" dirty="0">
                <a:solidFill>
                  <a:srgbClr val="3333FF"/>
                </a:solidFill>
                <a:sym typeface="Symbol" panose="05050102010706020507" pitchFamily="18" charset="2"/>
              </a:rPr>
              <a:t> = 0</a:t>
            </a:r>
          </a:p>
        </p:txBody>
      </p:sp>
      <p:graphicFrame>
        <p:nvGraphicFramePr>
          <p:cNvPr id="328719" name="Object 15">
            <a:extLst>
              <a:ext uri="{FF2B5EF4-FFF2-40B4-BE49-F238E27FC236}">
                <a16:creationId xmlns:a16="http://schemas.microsoft.com/office/drawing/2014/main" id="{C2D40DE4-EDDA-8971-5C98-174C97789B10}"/>
              </a:ext>
            </a:extLst>
          </p:cNvPr>
          <p:cNvGraphicFramePr>
            <a:graphicFrameLocks noChangeAspect="1"/>
          </p:cNvGraphicFramePr>
          <p:nvPr>
            <p:extLst>
              <p:ext uri="{D42A27DB-BD31-4B8C-83A1-F6EECF244321}">
                <p14:modId xmlns:p14="http://schemas.microsoft.com/office/powerpoint/2010/main" val="1805753718"/>
              </p:ext>
            </p:extLst>
          </p:nvPr>
        </p:nvGraphicFramePr>
        <p:xfrm>
          <a:off x="8802687" y="5444249"/>
          <a:ext cx="1033463" cy="530225"/>
        </p:xfrm>
        <a:graphic>
          <a:graphicData uri="http://schemas.openxmlformats.org/presentationml/2006/ole">
            <mc:AlternateContent xmlns:mc="http://schemas.openxmlformats.org/markup-compatibility/2006">
              <mc:Choice xmlns:v="urn:schemas-microsoft-com:vml" Requires="v">
                <p:oleObj name="Equation" r:id="rId18" imgW="469800" imgH="241200" progId="Equation.DSMT4">
                  <p:embed/>
                </p:oleObj>
              </mc:Choice>
              <mc:Fallback>
                <p:oleObj name="Equation" r:id="rId18" imgW="469800" imgH="241200" progId="Equation.DSMT4">
                  <p:embed/>
                  <p:pic>
                    <p:nvPicPr>
                      <p:cNvPr id="328719" name="Object 15">
                        <a:extLst>
                          <a:ext uri="{FF2B5EF4-FFF2-40B4-BE49-F238E27FC236}">
                            <a16:creationId xmlns:a16="http://schemas.microsoft.com/office/drawing/2014/main" id="{C2D40DE4-EDDA-8971-5C98-174C97789B1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802687" y="5444249"/>
                        <a:ext cx="10334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20" name="Object 16">
            <a:extLst>
              <a:ext uri="{FF2B5EF4-FFF2-40B4-BE49-F238E27FC236}">
                <a16:creationId xmlns:a16="http://schemas.microsoft.com/office/drawing/2014/main" id="{A21F64F1-C2C0-7F26-56CA-A6CE22E13519}"/>
              </a:ext>
            </a:extLst>
          </p:cNvPr>
          <p:cNvGraphicFramePr>
            <a:graphicFrameLocks noChangeAspect="1"/>
          </p:cNvGraphicFramePr>
          <p:nvPr>
            <p:extLst>
              <p:ext uri="{D42A27DB-BD31-4B8C-83A1-F6EECF244321}">
                <p14:modId xmlns:p14="http://schemas.microsoft.com/office/powerpoint/2010/main" val="704877214"/>
              </p:ext>
            </p:extLst>
          </p:nvPr>
        </p:nvGraphicFramePr>
        <p:xfrm>
          <a:off x="8457221" y="4117397"/>
          <a:ext cx="1062037" cy="865187"/>
        </p:xfrm>
        <a:graphic>
          <a:graphicData uri="http://schemas.openxmlformats.org/presentationml/2006/ole">
            <mc:AlternateContent xmlns:mc="http://schemas.openxmlformats.org/markup-compatibility/2006">
              <mc:Choice xmlns:v="urn:schemas-microsoft-com:vml" Requires="v">
                <p:oleObj name="Equation" r:id="rId20" imgW="482400" imgH="393480" progId="Equation.DSMT4">
                  <p:embed/>
                </p:oleObj>
              </mc:Choice>
              <mc:Fallback>
                <p:oleObj name="Equation" r:id="rId20" imgW="482400" imgH="393480" progId="Equation.DSMT4">
                  <p:embed/>
                  <p:pic>
                    <p:nvPicPr>
                      <p:cNvPr id="328720" name="Object 16">
                        <a:extLst>
                          <a:ext uri="{FF2B5EF4-FFF2-40B4-BE49-F238E27FC236}">
                            <a16:creationId xmlns:a16="http://schemas.microsoft.com/office/drawing/2014/main" id="{A21F64F1-C2C0-7F26-56CA-A6CE22E135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457221" y="4117397"/>
                        <a:ext cx="1062037" cy="8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 Box 8">
            <a:extLst>
              <a:ext uri="{FF2B5EF4-FFF2-40B4-BE49-F238E27FC236}">
                <a16:creationId xmlns:a16="http://schemas.microsoft.com/office/drawing/2014/main" id="{E0066FD4-354F-73DC-011E-4FEE6CD5C363}"/>
              </a:ext>
            </a:extLst>
          </p:cNvPr>
          <p:cNvSpPr txBox="1">
            <a:spLocks noChangeArrowheads="1"/>
          </p:cNvSpPr>
          <p:nvPr/>
        </p:nvSpPr>
        <p:spPr bwMode="auto">
          <a:xfrm>
            <a:off x="77788" y="2571689"/>
            <a:ext cx="3733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u="sng" dirty="0">
                <a:solidFill>
                  <a:srgbClr val="00B050"/>
                </a:solidFill>
              </a:rPr>
              <a:t>For TM mode:</a:t>
            </a:r>
            <a:r>
              <a:rPr lang="en-US" altLang="en-US" sz="2000" b="1" dirty="0">
                <a:solidFill>
                  <a:srgbClr val="00B050"/>
                </a:solidFill>
              </a:rPr>
              <a:t>   </a:t>
            </a:r>
            <a:r>
              <a:rPr lang="en-US" altLang="en-US" sz="2000" b="1" dirty="0"/>
              <a:t>H</a:t>
            </a:r>
            <a:r>
              <a:rPr lang="en-US" altLang="en-US" sz="2000" b="1" baseline="-25000" dirty="0"/>
              <a:t>z</a:t>
            </a:r>
            <a:r>
              <a:rPr lang="en-US" altLang="en-US" sz="2000" b="1" dirty="0"/>
              <a:t> = 0</a:t>
            </a:r>
          </a:p>
        </p:txBody>
      </p:sp>
      <p:sp>
        <p:nvSpPr>
          <p:cNvPr id="3" name="Text Box 8">
            <a:extLst>
              <a:ext uri="{FF2B5EF4-FFF2-40B4-BE49-F238E27FC236}">
                <a16:creationId xmlns:a16="http://schemas.microsoft.com/office/drawing/2014/main" id="{A09A624C-C431-59F3-8E1E-FAA23DEA4239}"/>
              </a:ext>
            </a:extLst>
          </p:cNvPr>
          <p:cNvSpPr txBox="1">
            <a:spLocks noChangeArrowheads="1"/>
          </p:cNvSpPr>
          <p:nvPr/>
        </p:nvSpPr>
        <p:spPr bwMode="auto">
          <a:xfrm>
            <a:off x="7140369" y="3028890"/>
            <a:ext cx="41021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i="1" dirty="0"/>
              <a:t>A</a:t>
            </a:r>
            <a:r>
              <a:rPr lang="en-US" altLang="en-US" sz="2000" i="1" baseline="-25000" dirty="0"/>
              <a:t>n</a:t>
            </a:r>
            <a:r>
              <a:rPr lang="en-US" altLang="en-US" sz="2000" dirty="0"/>
              <a:t> is the magnitude of excitation</a:t>
            </a:r>
          </a:p>
        </p:txBody>
      </p:sp>
      <p:grpSp>
        <p:nvGrpSpPr>
          <p:cNvPr id="9" name="Group 8">
            <a:extLst>
              <a:ext uri="{FF2B5EF4-FFF2-40B4-BE49-F238E27FC236}">
                <a16:creationId xmlns:a16="http://schemas.microsoft.com/office/drawing/2014/main" id="{AEC3547A-E4EB-FC28-8A49-AE940F85E6B1}"/>
              </a:ext>
            </a:extLst>
          </p:cNvPr>
          <p:cNvGrpSpPr/>
          <p:nvPr/>
        </p:nvGrpSpPr>
        <p:grpSpPr>
          <a:xfrm>
            <a:off x="3988778" y="332314"/>
            <a:ext cx="531628" cy="1010093"/>
            <a:chOff x="946298" y="4593265"/>
            <a:chExt cx="531628" cy="1010093"/>
          </a:xfrm>
        </p:grpSpPr>
        <p:cxnSp>
          <p:nvCxnSpPr>
            <p:cNvPr id="5" name="Straight Connector 4">
              <a:extLst>
                <a:ext uri="{FF2B5EF4-FFF2-40B4-BE49-F238E27FC236}">
                  <a16:creationId xmlns:a16="http://schemas.microsoft.com/office/drawing/2014/main" id="{4EF6A72E-00DF-382C-54B2-1CE331CD85B3}"/>
                </a:ext>
              </a:extLst>
            </p:cNvPr>
            <p:cNvCxnSpPr/>
            <p:nvPr/>
          </p:nvCxnSpPr>
          <p:spPr>
            <a:xfrm flipH="1">
              <a:off x="946298" y="4593265"/>
              <a:ext cx="531628" cy="1010093"/>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E6AB7AE4-F492-B7A4-72D7-198BA70DA176}"/>
                </a:ext>
              </a:extLst>
            </p:cNvPr>
            <p:cNvCxnSpPr>
              <a:cxnSpLocks/>
            </p:cNvCxnSpPr>
            <p:nvPr/>
          </p:nvCxnSpPr>
          <p:spPr>
            <a:xfrm flipH="1" flipV="1">
              <a:off x="946298" y="4688958"/>
              <a:ext cx="531628" cy="91440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10" name="Group 9">
            <a:extLst>
              <a:ext uri="{FF2B5EF4-FFF2-40B4-BE49-F238E27FC236}">
                <a16:creationId xmlns:a16="http://schemas.microsoft.com/office/drawing/2014/main" id="{D5333CA2-C393-B5B0-431F-3EB25F33E930}"/>
              </a:ext>
            </a:extLst>
          </p:cNvPr>
          <p:cNvGrpSpPr/>
          <p:nvPr/>
        </p:nvGrpSpPr>
        <p:grpSpPr>
          <a:xfrm>
            <a:off x="9784555" y="291306"/>
            <a:ext cx="531628" cy="1010093"/>
            <a:chOff x="946298" y="4593265"/>
            <a:chExt cx="531628" cy="1010093"/>
          </a:xfrm>
        </p:grpSpPr>
        <p:cxnSp>
          <p:nvCxnSpPr>
            <p:cNvPr id="11" name="Straight Connector 10">
              <a:extLst>
                <a:ext uri="{FF2B5EF4-FFF2-40B4-BE49-F238E27FC236}">
                  <a16:creationId xmlns:a16="http://schemas.microsoft.com/office/drawing/2014/main" id="{0E0B95EC-EC49-03A4-174A-31DBE02FA034}"/>
                </a:ext>
              </a:extLst>
            </p:cNvPr>
            <p:cNvCxnSpPr/>
            <p:nvPr/>
          </p:nvCxnSpPr>
          <p:spPr>
            <a:xfrm flipH="1">
              <a:off x="946298" y="4593265"/>
              <a:ext cx="531628" cy="1010093"/>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84289329-C6EF-B69A-DBE1-CB932065B24D}"/>
                </a:ext>
              </a:extLst>
            </p:cNvPr>
            <p:cNvCxnSpPr>
              <a:cxnSpLocks/>
            </p:cNvCxnSpPr>
            <p:nvPr/>
          </p:nvCxnSpPr>
          <p:spPr>
            <a:xfrm flipH="1" flipV="1">
              <a:off x="946298" y="4688958"/>
              <a:ext cx="531628" cy="91440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13" name="Group 12">
            <a:extLst>
              <a:ext uri="{FF2B5EF4-FFF2-40B4-BE49-F238E27FC236}">
                <a16:creationId xmlns:a16="http://schemas.microsoft.com/office/drawing/2014/main" id="{78EE207B-9537-58A1-A178-868E4B678F08}"/>
              </a:ext>
            </a:extLst>
          </p:cNvPr>
          <p:cNvGrpSpPr/>
          <p:nvPr/>
        </p:nvGrpSpPr>
        <p:grpSpPr>
          <a:xfrm>
            <a:off x="3926773" y="1457963"/>
            <a:ext cx="531628" cy="1010093"/>
            <a:chOff x="946298" y="4593265"/>
            <a:chExt cx="531628" cy="1010093"/>
          </a:xfrm>
        </p:grpSpPr>
        <p:cxnSp>
          <p:nvCxnSpPr>
            <p:cNvPr id="14" name="Straight Connector 13">
              <a:extLst>
                <a:ext uri="{FF2B5EF4-FFF2-40B4-BE49-F238E27FC236}">
                  <a16:creationId xmlns:a16="http://schemas.microsoft.com/office/drawing/2014/main" id="{F02A9D8E-859D-4E4F-87C7-268A6DBBB26C}"/>
                </a:ext>
              </a:extLst>
            </p:cNvPr>
            <p:cNvCxnSpPr/>
            <p:nvPr/>
          </p:nvCxnSpPr>
          <p:spPr>
            <a:xfrm flipH="1">
              <a:off x="946298" y="4593265"/>
              <a:ext cx="531628" cy="1010093"/>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0563DA0C-C093-C3D4-9A53-BAD26B2C8ECD}"/>
                </a:ext>
              </a:extLst>
            </p:cNvPr>
            <p:cNvCxnSpPr>
              <a:cxnSpLocks/>
            </p:cNvCxnSpPr>
            <p:nvPr/>
          </p:nvCxnSpPr>
          <p:spPr>
            <a:xfrm flipH="1" flipV="1">
              <a:off x="946298" y="4688958"/>
              <a:ext cx="531628" cy="91440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16" name="Group 15">
            <a:extLst>
              <a:ext uri="{FF2B5EF4-FFF2-40B4-BE49-F238E27FC236}">
                <a16:creationId xmlns:a16="http://schemas.microsoft.com/office/drawing/2014/main" id="{F93C8FF3-CFA9-2A28-4D89-4F4F4683E5DE}"/>
              </a:ext>
            </a:extLst>
          </p:cNvPr>
          <p:cNvGrpSpPr/>
          <p:nvPr/>
        </p:nvGrpSpPr>
        <p:grpSpPr>
          <a:xfrm>
            <a:off x="9570336" y="1505476"/>
            <a:ext cx="531628" cy="1010093"/>
            <a:chOff x="946298" y="4593265"/>
            <a:chExt cx="531628" cy="1010093"/>
          </a:xfrm>
        </p:grpSpPr>
        <p:cxnSp>
          <p:nvCxnSpPr>
            <p:cNvPr id="17" name="Straight Connector 16">
              <a:extLst>
                <a:ext uri="{FF2B5EF4-FFF2-40B4-BE49-F238E27FC236}">
                  <a16:creationId xmlns:a16="http://schemas.microsoft.com/office/drawing/2014/main" id="{5D72CC12-8CF5-C35A-9683-63BA9BC2E26E}"/>
                </a:ext>
              </a:extLst>
            </p:cNvPr>
            <p:cNvCxnSpPr/>
            <p:nvPr/>
          </p:nvCxnSpPr>
          <p:spPr>
            <a:xfrm flipH="1">
              <a:off x="946298" y="4593265"/>
              <a:ext cx="531628" cy="1010093"/>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728CB2B2-21A7-3BA0-FFB2-422A2B7DC057}"/>
                </a:ext>
              </a:extLst>
            </p:cNvPr>
            <p:cNvCxnSpPr>
              <a:cxnSpLocks/>
            </p:cNvCxnSpPr>
            <p:nvPr/>
          </p:nvCxnSpPr>
          <p:spPr>
            <a:xfrm flipH="1" flipV="1">
              <a:off x="946298" y="4688958"/>
              <a:ext cx="531628" cy="91440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19" name="Group 18">
            <a:extLst>
              <a:ext uri="{FF2B5EF4-FFF2-40B4-BE49-F238E27FC236}">
                <a16:creationId xmlns:a16="http://schemas.microsoft.com/office/drawing/2014/main" id="{22F59A46-C0EA-ACCF-FE52-E7E7A473D88B}"/>
              </a:ext>
            </a:extLst>
          </p:cNvPr>
          <p:cNvGrpSpPr/>
          <p:nvPr/>
        </p:nvGrpSpPr>
        <p:grpSpPr>
          <a:xfrm>
            <a:off x="5305692" y="1337212"/>
            <a:ext cx="531628" cy="1010093"/>
            <a:chOff x="946298" y="4593265"/>
            <a:chExt cx="531628" cy="1010093"/>
          </a:xfrm>
        </p:grpSpPr>
        <p:cxnSp>
          <p:nvCxnSpPr>
            <p:cNvPr id="20" name="Straight Connector 19">
              <a:extLst>
                <a:ext uri="{FF2B5EF4-FFF2-40B4-BE49-F238E27FC236}">
                  <a16:creationId xmlns:a16="http://schemas.microsoft.com/office/drawing/2014/main" id="{02F7B622-94AB-0393-EF7E-5689825F210F}"/>
                </a:ext>
              </a:extLst>
            </p:cNvPr>
            <p:cNvCxnSpPr/>
            <p:nvPr/>
          </p:nvCxnSpPr>
          <p:spPr>
            <a:xfrm flipH="1">
              <a:off x="946298" y="4593265"/>
              <a:ext cx="531628" cy="1010093"/>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7FDC88D1-4705-E8BF-D53A-F89C6BA44875}"/>
                </a:ext>
              </a:extLst>
            </p:cNvPr>
            <p:cNvCxnSpPr>
              <a:cxnSpLocks/>
            </p:cNvCxnSpPr>
            <p:nvPr/>
          </p:nvCxnSpPr>
          <p:spPr>
            <a:xfrm flipH="1" flipV="1">
              <a:off x="946298" y="4688958"/>
              <a:ext cx="531628" cy="91440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22" name="Group 21">
            <a:extLst>
              <a:ext uri="{FF2B5EF4-FFF2-40B4-BE49-F238E27FC236}">
                <a16:creationId xmlns:a16="http://schemas.microsoft.com/office/drawing/2014/main" id="{EC7EA95F-558B-C13C-EE9B-2A0FDB3DF1B1}"/>
              </a:ext>
            </a:extLst>
          </p:cNvPr>
          <p:cNvGrpSpPr/>
          <p:nvPr/>
        </p:nvGrpSpPr>
        <p:grpSpPr>
          <a:xfrm>
            <a:off x="8258267" y="256273"/>
            <a:ext cx="531628" cy="1010093"/>
            <a:chOff x="946298" y="4593265"/>
            <a:chExt cx="531628" cy="1010093"/>
          </a:xfrm>
        </p:grpSpPr>
        <p:cxnSp>
          <p:nvCxnSpPr>
            <p:cNvPr id="23" name="Straight Connector 22">
              <a:extLst>
                <a:ext uri="{FF2B5EF4-FFF2-40B4-BE49-F238E27FC236}">
                  <a16:creationId xmlns:a16="http://schemas.microsoft.com/office/drawing/2014/main" id="{5C06F33D-6E5D-F7DF-9FFC-B3440ED86497}"/>
                </a:ext>
              </a:extLst>
            </p:cNvPr>
            <p:cNvCxnSpPr/>
            <p:nvPr/>
          </p:nvCxnSpPr>
          <p:spPr>
            <a:xfrm flipH="1">
              <a:off x="946298" y="4593265"/>
              <a:ext cx="531628" cy="1010093"/>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a:extLst>
                <a:ext uri="{FF2B5EF4-FFF2-40B4-BE49-F238E27FC236}">
                  <a16:creationId xmlns:a16="http://schemas.microsoft.com/office/drawing/2014/main" id="{7F440F73-CADC-AFF3-23D1-F965C1A41252}"/>
                </a:ext>
              </a:extLst>
            </p:cNvPr>
            <p:cNvCxnSpPr>
              <a:cxnSpLocks/>
            </p:cNvCxnSpPr>
            <p:nvPr/>
          </p:nvCxnSpPr>
          <p:spPr>
            <a:xfrm flipH="1" flipV="1">
              <a:off x="946298" y="4688958"/>
              <a:ext cx="531628" cy="914400"/>
            </a:xfrm>
            <a:prstGeom prst="line">
              <a:avLst/>
            </a:prstGeom>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25" name="Object 13">
                <a:extLst>
                  <a:ext uri="{FF2B5EF4-FFF2-40B4-BE49-F238E27FC236}">
                    <a16:creationId xmlns:a16="http://schemas.microsoft.com/office/drawing/2014/main" id="{A8A6BC91-7DF6-4350-CC1A-7C7C00577019}"/>
                  </a:ext>
                </a:extLst>
              </p:cNvPr>
              <p:cNvSpPr txBox="1"/>
              <p:nvPr/>
            </p:nvSpPr>
            <p:spPr bwMode="auto">
              <a:xfrm>
                <a:off x="8300996" y="6054407"/>
                <a:ext cx="2681429" cy="55970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p>
                        <m:sSupPr>
                          <m:ctrlPr>
                            <a:rPr lang="en-IN" sz="2400" i="1" smtClean="0">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𝛾</m:t>
                          </m:r>
                        </m:e>
                        <m:sup>
                          <m:r>
                            <a:rPr lang="en-IN" sz="2400" i="1">
                              <a:solidFill>
                                <a:srgbClr val="000000"/>
                              </a:solidFill>
                              <a:latin typeface="Cambria Math" panose="02040503050406030204" pitchFamily="18" charset="0"/>
                            </a:rPr>
                            <m:t>2</m:t>
                          </m:r>
                        </m:sup>
                      </m:sSup>
                      <m:r>
                        <a:rPr lang="en-IN"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m:t>
                      </m:r>
                      <m:sSubSup>
                        <m:sSubSupPr>
                          <m:ctrlPr>
                            <a:rPr lang="en-IN" sz="2400" i="1" smtClean="0">
                              <a:solidFill>
                                <a:srgbClr val="000000"/>
                              </a:solidFill>
                              <a:latin typeface="Cambria Math" panose="02040503050406030204" pitchFamily="18" charset="0"/>
                            </a:rPr>
                          </m:ctrlPr>
                        </m:sSubSupPr>
                        <m:e>
                          <m:r>
                            <a:rPr lang="en-US" sz="2400" b="0" i="1" smtClean="0">
                              <a:solidFill>
                                <a:srgbClr val="000000"/>
                              </a:solidFill>
                              <a:latin typeface="Cambria Math" panose="02040503050406030204" pitchFamily="18" charset="0"/>
                            </a:rPr>
                            <m:t>𝑘</m:t>
                          </m:r>
                          <m:r>
                            <a:rPr lang="en-US" sz="2400" b="0" i="1" baseline="30000"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m:t>
                          </m:r>
                          <m:r>
                            <a:rPr lang="en-US" sz="2400" b="0" i="1" baseline="30000"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𝑘</m:t>
                          </m:r>
                        </m:e>
                        <m:sub>
                          <m:r>
                            <a:rPr lang="en-US" sz="2400" b="0" i="1" smtClean="0">
                              <a:solidFill>
                                <a:srgbClr val="000000"/>
                              </a:solidFill>
                              <a:latin typeface="Cambria Math" panose="02040503050406030204" pitchFamily="18" charset="0"/>
                            </a:rPr>
                            <m:t>𝑐</m:t>
                          </m:r>
                        </m:sub>
                        <m:sup>
                          <m:r>
                            <a:rPr lang="en-US" sz="2400" b="0" i="1" smtClean="0">
                              <a:solidFill>
                                <a:srgbClr val="000000"/>
                              </a:solidFill>
                              <a:latin typeface="Cambria Math" panose="02040503050406030204" pitchFamily="18" charset="0"/>
                            </a:rPr>
                            <m:t>2</m:t>
                          </m:r>
                        </m:sup>
                      </m:sSubSup>
                      <m:r>
                        <a:rPr lang="en-IN" sz="2400" i="1" smtClean="0">
                          <a:solidFill>
                            <a:srgbClr val="000000"/>
                          </a:solidFill>
                          <a:latin typeface="Cambria Math" panose="02040503050406030204" pitchFamily="18" charset="0"/>
                        </a:rPr>
                        <m:t>)</m:t>
                      </m:r>
                    </m:oMath>
                  </m:oMathPara>
                </a14:m>
                <a:endParaRPr lang="en-IN" sz="2400" baseline="30000" dirty="0"/>
              </a:p>
            </p:txBody>
          </p:sp>
        </mc:Choice>
        <mc:Fallback xmlns="">
          <p:sp>
            <p:nvSpPr>
              <p:cNvPr id="25" name="Object 13">
                <a:extLst>
                  <a:ext uri="{FF2B5EF4-FFF2-40B4-BE49-F238E27FC236}">
                    <a16:creationId xmlns:a16="http://schemas.microsoft.com/office/drawing/2014/main" id="{A8A6BC91-7DF6-4350-CC1A-7C7C00577019}"/>
                  </a:ext>
                </a:extLst>
              </p:cNvPr>
              <p:cNvSpPr txBox="1">
                <a:spLocks noRot="1" noChangeAspect="1" noMove="1" noResize="1" noEditPoints="1" noAdjustHandles="1" noChangeArrowheads="1" noChangeShapeType="1" noTextEdit="1"/>
              </p:cNvSpPr>
              <p:nvPr/>
            </p:nvSpPr>
            <p:spPr bwMode="auto">
              <a:xfrm>
                <a:off x="8300996" y="6054407"/>
                <a:ext cx="2681429" cy="559702"/>
              </a:xfrm>
              <a:prstGeom prst="rect">
                <a:avLst/>
              </a:prstGeom>
              <a:blipFill>
                <a:blip r:embed="rId22"/>
                <a:stretch>
                  <a:fillRect l="-682"/>
                </a:stretch>
              </a:blipFill>
              <a:ln>
                <a:noFill/>
              </a:ln>
              <a:effectLst/>
            </p:spPr>
            <p:txBody>
              <a:bodyPr/>
              <a:lstStyle/>
              <a:p>
                <a:r>
                  <a:rPr lang="en-IN">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9732" name="Object 4">
            <a:extLst>
              <a:ext uri="{FF2B5EF4-FFF2-40B4-BE49-F238E27FC236}">
                <a16:creationId xmlns:a16="http://schemas.microsoft.com/office/drawing/2014/main" id="{B88B9B43-28B5-83DE-EF87-C666D873EF55}"/>
              </a:ext>
            </a:extLst>
          </p:cNvPr>
          <p:cNvGraphicFramePr>
            <a:graphicFrameLocks noChangeAspect="1"/>
          </p:cNvGraphicFramePr>
          <p:nvPr>
            <p:extLst>
              <p:ext uri="{D42A27DB-BD31-4B8C-83A1-F6EECF244321}">
                <p14:modId xmlns:p14="http://schemas.microsoft.com/office/powerpoint/2010/main" val="1914219313"/>
              </p:ext>
            </p:extLst>
          </p:nvPr>
        </p:nvGraphicFramePr>
        <p:xfrm>
          <a:off x="1111729" y="382636"/>
          <a:ext cx="3257550" cy="990600"/>
        </p:xfrm>
        <a:graphic>
          <a:graphicData uri="http://schemas.openxmlformats.org/presentationml/2006/ole">
            <mc:AlternateContent xmlns:mc="http://schemas.openxmlformats.org/markup-compatibility/2006">
              <mc:Choice xmlns:v="urn:schemas-microsoft-com:vml" Requires="v">
                <p:oleObj name="Equation" r:id="rId2" imgW="1422360" imgH="431640" progId="Equation.DSMT4">
                  <p:embed/>
                </p:oleObj>
              </mc:Choice>
              <mc:Fallback>
                <p:oleObj name="Equation" r:id="rId2" imgW="1422360" imgH="431640" progId="Equation.DSMT4">
                  <p:embed/>
                  <p:pic>
                    <p:nvPicPr>
                      <p:cNvPr id="329732" name="Object 4">
                        <a:extLst>
                          <a:ext uri="{FF2B5EF4-FFF2-40B4-BE49-F238E27FC236}">
                            <a16:creationId xmlns:a16="http://schemas.microsoft.com/office/drawing/2014/main" id="{B88B9B43-28B5-83DE-EF87-C666D873E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729" y="382636"/>
                        <a:ext cx="325755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9733" name="Object 5">
            <a:extLst>
              <a:ext uri="{FF2B5EF4-FFF2-40B4-BE49-F238E27FC236}">
                <a16:creationId xmlns:a16="http://schemas.microsoft.com/office/drawing/2014/main" id="{47DE0D66-37E7-C0BE-D581-E8C32C7EDCCE}"/>
              </a:ext>
            </a:extLst>
          </p:cNvPr>
          <p:cNvGraphicFramePr>
            <a:graphicFrameLocks noChangeAspect="1"/>
          </p:cNvGraphicFramePr>
          <p:nvPr>
            <p:extLst>
              <p:ext uri="{D42A27DB-BD31-4B8C-83A1-F6EECF244321}">
                <p14:modId xmlns:p14="http://schemas.microsoft.com/office/powerpoint/2010/main" val="1293961259"/>
              </p:ext>
            </p:extLst>
          </p:nvPr>
        </p:nvGraphicFramePr>
        <p:xfrm>
          <a:off x="932749" y="1478620"/>
          <a:ext cx="3468687" cy="841375"/>
        </p:xfrm>
        <a:graphic>
          <a:graphicData uri="http://schemas.openxmlformats.org/presentationml/2006/ole">
            <mc:AlternateContent xmlns:mc="http://schemas.openxmlformats.org/markup-compatibility/2006">
              <mc:Choice xmlns:v="urn:schemas-microsoft-com:vml" Requires="v">
                <p:oleObj name="Equation" r:id="rId4" imgW="1777680" imgH="431640" progId="Equation.DSMT4">
                  <p:embed/>
                </p:oleObj>
              </mc:Choice>
              <mc:Fallback>
                <p:oleObj name="Equation" r:id="rId4" imgW="1777680" imgH="431640" progId="Equation.DSMT4">
                  <p:embed/>
                  <p:pic>
                    <p:nvPicPr>
                      <p:cNvPr id="329733" name="Object 5">
                        <a:extLst>
                          <a:ext uri="{FF2B5EF4-FFF2-40B4-BE49-F238E27FC236}">
                            <a16:creationId xmlns:a16="http://schemas.microsoft.com/office/drawing/2014/main" id="{47DE0D66-37E7-C0BE-D581-E8C32C7EDC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2749" y="1478620"/>
                        <a:ext cx="3468687"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9734" name="Object 6">
            <a:extLst>
              <a:ext uri="{FF2B5EF4-FFF2-40B4-BE49-F238E27FC236}">
                <a16:creationId xmlns:a16="http://schemas.microsoft.com/office/drawing/2014/main" id="{4703AEEC-D299-01EA-EC22-FDF39A0023A6}"/>
              </a:ext>
            </a:extLst>
          </p:cNvPr>
          <p:cNvGraphicFramePr>
            <a:graphicFrameLocks noChangeAspect="1"/>
          </p:cNvGraphicFramePr>
          <p:nvPr>
            <p:extLst>
              <p:ext uri="{D42A27DB-BD31-4B8C-83A1-F6EECF244321}">
                <p14:modId xmlns:p14="http://schemas.microsoft.com/office/powerpoint/2010/main" val="1607627903"/>
              </p:ext>
            </p:extLst>
          </p:nvPr>
        </p:nvGraphicFramePr>
        <p:xfrm>
          <a:off x="1129192" y="2502743"/>
          <a:ext cx="3267075" cy="841375"/>
        </p:xfrm>
        <a:graphic>
          <a:graphicData uri="http://schemas.openxmlformats.org/presentationml/2006/ole">
            <mc:AlternateContent xmlns:mc="http://schemas.openxmlformats.org/markup-compatibility/2006">
              <mc:Choice xmlns:v="urn:schemas-microsoft-com:vml" Requires="v">
                <p:oleObj name="Equation" r:id="rId6" imgW="1676160" imgH="431640" progId="Equation.DSMT4">
                  <p:embed/>
                </p:oleObj>
              </mc:Choice>
              <mc:Fallback>
                <p:oleObj name="Equation" r:id="rId6" imgW="1676160" imgH="431640" progId="Equation.DSMT4">
                  <p:embed/>
                  <p:pic>
                    <p:nvPicPr>
                      <p:cNvPr id="329734" name="Object 6">
                        <a:extLst>
                          <a:ext uri="{FF2B5EF4-FFF2-40B4-BE49-F238E27FC236}">
                            <a16:creationId xmlns:a16="http://schemas.microsoft.com/office/drawing/2014/main" id="{4703AEEC-D299-01EA-EC22-FDF39A0023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9192" y="2502743"/>
                        <a:ext cx="3267075"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9737" name="Object 9">
            <a:extLst>
              <a:ext uri="{FF2B5EF4-FFF2-40B4-BE49-F238E27FC236}">
                <a16:creationId xmlns:a16="http://schemas.microsoft.com/office/drawing/2014/main" id="{29FE6D47-BC40-631D-5D73-0F8FD301F4BE}"/>
              </a:ext>
            </a:extLst>
          </p:cNvPr>
          <p:cNvGraphicFramePr>
            <a:graphicFrameLocks noChangeAspect="1"/>
          </p:cNvGraphicFramePr>
          <p:nvPr>
            <p:extLst>
              <p:ext uri="{D42A27DB-BD31-4B8C-83A1-F6EECF244321}">
                <p14:modId xmlns:p14="http://schemas.microsoft.com/office/powerpoint/2010/main" val="3080281859"/>
              </p:ext>
            </p:extLst>
          </p:nvPr>
        </p:nvGraphicFramePr>
        <p:xfrm>
          <a:off x="7750968" y="749934"/>
          <a:ext cx="1871663" cy="865188"/>
        </p:xfrm>
        <a:graphic>
          <a:graphicData uri="http://schemas.openxmlformats.org/presentationml/2006/ole">
            <mc:AlternateContent xmlns:mc="http://schemas.openxmlformats.org/markup-compatibility/2006">
              <mc:Choice xmlns:v="urn:schemas-microsoft-com:vml" Requires="v">
                <p:oleObj name="Equation" r:id="rId8" imgW="850680" imgH="393480" progId="Equation.DSMT4">
                  <p:embed/>
                </p:oleObj>
              </mc:Choice>
              <mc:Fallback>
                <p:oleObj name="Equation" r:id="rId8" imgW="850680" imgH="393480" progId="Equation.DSMT4">
                  <p:embed/>
                  <p:pic>
                    <p:nvPicPr>
                      <p:cNvPr id="329737" name="Object 9">
                        <a:extLst>
                          <a:ext uri="{FF2B5EF4-FFF2-40B4-BE49-F238E27FC236}">
                            <a16:creationId xmlns:a16="http://schemas.microsoft.com/office/drawing/2014/main" id="{29FE6D47-BC40-631D-5D73-0F8FD301F4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50968" y="749934"/>
                        <a:ext cx="1871663"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329738" name="Object 10">
                <a:extLst>
                  <a:ext uri="{FF2B5EF4-FFF2-40B4-BE49-F238E27FC236}">
                    <a16:creationId xmlns:a16="http://schemas.microsoft.com/office/drawing/2014/main" id="{1991A571-42B5-5F64-6999-F2CB214FDDE2}"/>
                  </a:ext>
                </a:extLst>
              </p:cNvPr>
              <p:cNvSpPr txBox="1"/>
              <p:nvPr/>
            </p:nvSpPr>
            <p:spPr bwMode="auto">
              <a:xfrm>
                <a:off x="7696200" y="1615122"/>
                <a:ext cx="1981200" cy="962256"/>
              </a:xfrm>
              <a:prstGeom prst="rect">
                <a:avLst/>
              </a:prstGeom>
              <a:ln/>
            </p:spPr>
            <p:style>
              <a:lnRef idx="2">
                <a:schemeClr val="accent1"/>
              </a:lnRef>
              <a:fillRef idx="1">
                <a:schemeClr val="lt1"/>
              </a:fillRef>
              <a:effectRef idx="0">
                <a:schemeClr val="accent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sSub>
                        <m:sSubPr>
                          <m:ctrlPr>
                            <a:rPr lang="en-IN" sz="2800" i="1" smtClean="0">
                              <a:solidFill>
                                <a:srgbClr val="00B050"/>
                              </a:solidFill>
                              <a:latin typeface="Cambria Math" panose="02040503050406030204" pitchFamily="18" charset="0"/>
                            </a:rPr>
                          </m:ctrlPr>
                        </m:sSubPr>
                        <m:e>
                          <m:r>
                            <a:rPr lang="en-IN" sz="2800" i="1">
                              <a:solidFill>
                                <a:srgbClr val="00B050"/>
                              </a:solidFill>
                              <a:latin typeface="Cambria Math" panose="02040503050406030204" pitchFamily="18" charset="0"/>
                            </a:rPr>
                            <m:t>𝑓</m:t>
                          </m:r>
                        </m:e>
                        <m:sub>
                          <m:r>
                            <a:rPr lang="en-IN" sz="2800" i="1">
                              <a:solidFill>
                                <a:srgbClr val="00B050"/>
                              </a:solidFill>
                              <a:latin typeface="Cambria Math" panose="02040503050406030204" pitchFamily="18" charset="0"/>
                            </a:rPr>
                            <m:t>𝑐</m:t>
                          </m:r>
                        </m:sub>
                      </m:sSub>
                      <m:r>
                        <a:rPr lang="en-IN" sz="2800" i="1">
                          <a:solidFill>
                            <a:srgbClr val="00B050"/>
                          </a:solidFill>
                          <a:latin typeface="Cambria Math" panose="02040503050406030204" pitchFamily="18" charset="0"/>
                        </a:rPr>
                        <m:t>=</m:t>
                      </m:r>
                      <m:f>
                        <m:fPr>
                          <m:ctrlPr>
                            <a:rPr lang="en-IN" sz="2800" i="1">
                              <a:solidFill>
                                <a:srgbClr val="00B050"/>
                              </a:solidFill>
                              <a:latin typeface="Cambria Math" panose="02040503050406030204" pitchFamily="18" charset="0"/>
                            </a:rPr>
                          </m:ctrlPr>
                        </m:fPr>
                        <m:num>
                          <m:r>
                            <a:rPr lang="en-IN" sz="2800" i="1">
                              <a:solidFill>
                                <a:srgbClr val="00B050"/>
                              </a:solidFill>
                              <a:latin typeface="Cambria Math" panose="02040503050406030204" pitchFamily="18" charset="0"/>
                            </a:rPr>
                            <m:t>𝑛</m:t>
                          </m:r>
                        </m:num>
                        <m:den>
                          <m:r>
                            <a:rPr lang="en-IN" sz="2800" i="1">
                              <a:solidFill>
                                <a:srgbClr val="00B050"/>
                              </a:solidFill>
                              <a:latin typeface="Cambria Math" panose="02040503050406030204" pitchFamily="18" charset="0"/>
                            </a:rPr>
                            <m:t>2</m:t>
                          </m:r>
                          <m:r>
                            <a:rPr lang="en-IN" sz="2800" i="1">
                              <a:solidFill>
                                <a:srgbClr val="00B050"/>
                              </a:solidFill>
                              <a:latin typeface="Cambria Math" panose="02040503050406030204" pitchFamily="18" charset="0"/>
                            </a:rPr>
                            <m:t>𝑏</m:t>
                          </m:r>
                          <m:rad>
                            <m:radPr>
                              <m:degHide m:val="on"/>
                              <m:ctrlPr>
                                <a:rPr lang="en-IN" sz="2800" i="1">
                                  <a:solidFill>
                                    <a:srgbClr val="00B050"/>
                                  </a:solidFill>
                                  <a:latin typeface="Cambria Math" panose="02040503050406030204" pitchFamily="18" charset="0"/>
                                </a:rPr>
                              </m:ctrlPr>
                            </m:radPr>
                            <m:deg/>
                            <m:e>
                              <m:r>
                                <a:rPr lang="en-IN" sz="2800" i="1">
                                  <a:solidFill>
                                    <a:srgbClr val="00B050"/>
                                  </a:solidFill>
                                  <a:latin typeface="Cambria Math" panose="02040503050406030204" pitchFamily="18" charset="0"/>
                                </a:rPr>
                                <m:t>𝜇𝜀</m:t>
                              </m:r>
                            </m:e>
                          </m:rad>
                        </m:den>
                      </m:f>
                    </m:oMath>
                  </m:oMathPara>
                </a14:m>
                <a:endParaRPr lang="en-IN" dirty="0">
                  <a:solidFill>
                    <a:srgbClr val="00B050"/>
                  </a:solidFill>
                </a:endParaRPr>
              </a:p>
            </p:txBody>
          </p:sp>
        </mc:Choice>
        <mc:Fallback xmlns="">
          <p:sp>
            <p:nvSpPr>
              <p:cNvPr id="329738" name="Object 10">
                <a:extLst>
                  <a:ext uri="{FF2B5EF4-FFF2-40B4-BE49-F238E27FC236}">
                    <a16:creationId xmlns:a16="http://schemas.microsoft.com/office/drawing/2014/main" id="{1991A571-42B5-5F64-6999-F2CB214FDDE2}"/>
                  </a:ext>
                </a:extLst>
              </p:cNvPr>
              <p:cNvSpPr txBox="1">
                <a:spLocks noRot="1" noChangeAspect="1" noMove="1" noResize="1" noEditPoints="1" noAdjustHandles="1" noChangeArrowheads="1" noChangeShapeType="1" noTextEdit="1"/>
              </p:cNvSpPr>
              <p:nvPr/>
            </p:nvSpPr>
            <p:spPr bwMode="auto">
              <a:xfrm>
                <a:off x="7696200" y="1615122"/>
                <a:ext cx="1981200" cy="962256"/>
              </a:xfrm>
              <a:prstGeom prst="rect">
                <a:avLst/>
              </a:prstGeom>
              <a:blipFill>
                <a:blip r:embed="rId10"/>
                <a:stretch>
                  <a:fillRect/>
                </a:stretch>
              </a:blip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9739" name="Object 11">
                <a:extLst>
                  <a:ext uri="{FF2B5EF4-FFF2-40B4-BE49-F238E27FC236}">
                    <a16:creationId xmlns:a16="http://schemas.microsoft.com/office/drawing/2014/main" id="{23A2BDE6-EBBE-0740-5143-FE1BBF877DCB}"/>
                  </a:ext>
                </a:extLst>
              </p:cNvPr>
              <p:cNvSpPr txBox="1"/>
              <p:nvPr/>
            </p:nvSpPr>
            <p:spPr bwMode="auto">
              <a:xfrm>
                <a:off x="6096000" y="2761087"/>
                <a:ext cx="5599814" cy="86518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IN" sz="2400" b="1" i="1" smtClean="0">
                          <a:solidFill>
                            <a:srgbClr val="00B050"/>
                          </a:solidFill>
                          <a:latin typeface="Cambria Math" panose="02040503050406030204" pitchFamily="18" charset="0"/>
                        </a:rPr>
                        <m:t>𝒇</m:t>
                      </m:r>
                      <m:r>
                        <a:rPr lang="en-IN" sz="2400" b="1" i="1" smtClean="0">
                          <a:solidFill>
                            <a:srgbClr val="00B050"/>
                          </a:solidFill>
                          <a:latin typeface="Cambria Math" panose="02040503050406030204" pitchFamily="18" charset="0"/>
                        </a:rPr>
                        <m:t>&gt;</m:t>
                      </m:r>
                      <m:sSub>
                        <m:sSubPr>
                          <m:ctrlPr>
                            <a:rPr lang="en-IN" sz="2400" b="1" i="1">
                              <a:solidFill>
                                <a:srgbClr val="00B050"/>
                              </a:solidFill>
                              <a:latin typeface="Cambria Math" panose="02040503050406030204" pitchFamily="18" charset="0"/>
                            </a:rPr>
                          </m:ctrlPr>
                        </m:sSubPr>
                        <m:e>
                          <m:r>
                            <a:rPr lang="en-IN" sz="2400" b="1" i="1">
                              <a:solidFill>
                                <a:srgbClr val="00B050"/>
                              </a:solidFill>
                              <a:latin typeface="Cambria Math" panose="02040503050406030204" pitchFamily="18" charset="0"/>
                            </a:rPr>
                            <m:t>𝒇</m:t>
                          </m:r>
                        </m:e>
                        <m:sub>
                          <m:r>
                            <a:rPr lang="en-IN" sz="2400" b="1" i="1">
                              <a:solidFill>
                                <a:srgbClr val="00B050"/>
                              </a:solidFill>
                              <a:latin typeface="Cambria Math" panose="02040503050406030204" pitchFamily="18" charset="0"/>
                            </a:rPr>
                            <m:t>𝒄</m:t>
                          </m:r>
                        </m:sub>
                      </m:sSub>
                      <m:r>
                        <a:rPr lang="en-IN" sz="2400" b="1" i="1">
                          <a:solidFill>
                            <a:srgbClr val="00B050"/>
                          </a:solidFill>
                          <a:latin typeface="Cambria Math" panose="02040503050406030204" pitchFamily="18" charset="0"/>
                        </a:rPr>
                        <m:t>;</m:t>
                      </m:r>
                      <m:r>
                        <m:rPr>
                          <m:nor/>
                        </m:rPr>
                        <a:rPr lang="en-IN" sz="2400" b="1" i="0">
                          <a:solidFill>
                            <a:srgbClr val="00B050"/>
                          </a:solidFill>
                          <a:latin typeface="Cambria Math" panose="02040503050406030204" pitchFamily="18" charset="0"/>
                        </a:rPr>
                        <m:t>   </m:t>
                      </m:r>
                      <m:r>
                        <m:rPr>
                          <m:nor/>
                        </m:rPr>
                        <a:rPr lang="en-IN" sz="2400" b="1" i="0">
                          <a:solidFill>
                            <a:srgbClr val="00B050"/>
                          </a:solidFill>
                          <a:latin typeface="Cambria Math" panose="02040503050406030204" pitchFamily="18" charset="0"/>
                        </a:rPr>
                        <m:t>wave</m:t>
                      </m:r>
                      <m:r>
                        <m:rPr>
                          <m:nor/>
                        </m:rPr>
                        <a:rPr lang="en-IN" sz="2400" b="1" i="0">
                          <a:solidFill>
                            <a:srgbClr val="00B050"/>
                          </a:solidFill>
                          <a:latin typeface="Cambria Math" panose="02040503050406030204" pitchFamily="18" charset="0"/>
                        </a:rPr>
                        <m:t> </m:t>
                      </m:r>
                      <m:r>
                        <m:rPr>
                          <m:nor/>
                        </m:rPr>
                        <a:rPr lang="en-IN" sz="2400" b="1" i="0">
                          <a:solidFill>
                            <a:srgbClr val="00B050"/>
                          </a:solidFill>
                          <a:latin typeface="Cambria Math" panose="02040503050406030204" pitchFamily="18" charset="0"/>
                        </a:rPr>
                        <m:t>prpoagates</m:t>
                      </m:r>
                      <m:r>
                        <m:rPr>
                          <m:nor/>
                        </m:rPr>
                        <a:rPr lang="en-IN" sz="2400" b="1" i="0">
                          <a:solidFill>
                            <a:srgbClr val="00B050"/>
                          </a:solidFill>
                          <a:latin typeface="Cambria Math" panose="02040503050406030204" pitchFamily="18" charset="0"/>
                        </a:rPr>
                        <m:t> </m:t>
                      </m:r>
                      <m:r>
                        <m:rPr>
                          <m:nor/>
                        </m:rPr>
                        <a:rPr lang="en-IN" sz="2400" b="1" i="0">
                          <a:solidFill>
                            <a:srgbClr val="00B050"/>
                          </a:solidFill>
                          <a:latin typeface="Cambria Math" panose="02040503050406030204" pitchFamily="18" charset="0"/>
                        </a:rPr>
                        <m:t>with</m:t>
                      </m:r>
                      <m:r>
                        <m:rPr>
                          <m:nor/>
                        </m:rPr>
                        <a:rPr lang="en-IN" sz="2400" b="1" i="0">
                          <a:solidFill>
                            <a:srgbClr val="00B050"/>
                          </a:solidFill>
                          <a:latin typeface="Cambria Math" panose="02040503050406030204" pitchFamily="18" charset="0"/>
                        </a:rPr>
                        <m:t> </m:t>
                      </m:r>
                      <m:r>
                        <m:rPr>
                          <m:nor/>
                        </m:rPr>
                        <a:rPr lang="en-IN" sz="2400" b="1" i="0">
                          <a:solidFill>
                            <a:srgbClr val="00B050"/>
                          </a:solidFill>
                          <a:latin typeface="Cambria Math" panose="02040503050406030204" pitchFamily="18" charset="0"/>
                        </a:rPr>
                        <m:t>phase</m:t>
                      </m:r>
                      <m:r>
                        <m:rPr>
                          <m:nor/>
                        </m:rPr>
                        <a:rPr lang="en-IN" sz="2400" b="1" i="0">
                          <a:solidFill>
                            <a:srgbClr val="00B050"/>
                          </a:solidFill>
                          <a:latin typeface="Cambria Math" panose="02040503050406030204" pitchFamily="18" charset="0"/>
                        </a:rPr>
                        <m:t> </m:t>
                      </m:r>
                      <m:r>
                        <a:rPr lang="en-IN" sz="2400" b="1" i="1">
                          <a:solidFill>
                            <a:srgbClr val="00B050"/>
                          </a:solidFill>
                          <a:latin typeface="Cambria Math" panose="02040503050406030204" pitchFamily="18" charset="0"/>
                        </a:rPr>
                        <m:t>𝜷</m:t>
                      </m:r>
                    </m:oMath>
                    <m:oMath xmlns:m="http://schemas.openxmlformats.org/officeDocument/2006/math">
                      <m:r>
                        <a:rPr lang="en-IN" sz="2400" b="1" i="1">
                          <a:solidFill>
                            <a:srgbClr val="00B050"/>
                          </a:solidFill>
                          <a:latin typeface="Cambria Math" panose="02040503050406030204" pitchFamily="18" charset="0"/>
                        </a:rPr>
                        <m:t>𝒇</m:t>
                      </m:r>
                      <m:r>
                        <a:rPr lang="en-IN" sz="2400" b="1" i="1">
                          <a:solidFill>
                            <a:srgbClr val="00B050"/>
                          </a:solidFill>
                          <a:latin typeface="Cambria Math" panose="02040503050406030204" pitchFamily="18" charset="0"/>
                        </a:rPr>
                        <m:t>&lt;</m:t>
                      </m:r>
                      <m:sSub>
                        <m:sSubPr>
                          <m:ctrlPr>
                            <a:rPr lang="en-IN" sz="2400" b="1" i="1">
                              <a:solidFill>
                                <a:srgbClr val="00B050"/>
                              </a:solidFill>
                              <a:latin typeface="Cambria Math" panose="02040503050406030204" pitchFamily="18" charset="0"/>
                            </a:rPr>
                          </m:ctrlPr>
                        </m:sSubPr>
                        <m:e>
                          <m:r>
                            <a:rPr lang="en-IN" sz="2400" b="1" i="1">
                              <a:solidFill>
                                <a:srgbClr val="00B050"/>
                              </a:solidFill>
                              <a:latin typeface="Cambria Math" panose="02040503050406030204" pitchFamily="18" charset="0"/>
                            </a:rPr>
                            <m:t>𝒇</m:t>
                          </m:r>
                        </m:e>
                        <m:sub>
                          <m:r>
                            <a:rPr lang="en-IN" sz="2400" b="1" i="1">
                              <a:solidFill>
                                <a:srgbClr val="00B050"/>
                              </a:solidFill>
                              <a:latin typeface="Cambria Math" panose="02040503050406030204" pitchFamily="18" charset="0"/>
                            </a:rPr>
                            <m:t>𝒄</m:t>
                          </m:r>
                        </m:sub>
                      </m:sSub>
                      <m:r>
                        <a:rPr lang="en-IN" sz="2400" b="1" i="1">
                          <a:solidFill>
                            <a:srgbClr val="00B050"/>
                          </a:solidFill>
                          <a:latin typeface="Cambria Math" panose="02040503050406030204" pitchFamily="18" charset="0"/>
                        </a:rPr>
                        <m:t>;</m:t>
                      </m:r>
                      <m:r>
                        <m:rPr>
                          <m:nor/>
                        </m:rPr>
                        <a:rPr lang="en-IN" sz="2400" b="1" i="0">
                          <a:solidFill>
                            <a:srgbClr val="00B050"/>
                          </a:solidFill>
                          <a:latin typeface="Cambria Math" panose="02040503050406030204" pitchFamily="18" charset="0"/>
                        </a:rPr>
                        <m:t>   </m:t>
                      </m:r>
                      <m:r>
                        <m:rPr>
                          <m:nor/>
                        </m:rPr>
                        <a:rPr lang="en-IN" sz="2400" b="1" i="0">
                          <a:solidFill>
                            <a:srgbClr val="00B050"/>
                          </a:solidFill>
                          <a:latin typeface="Cambria Math" panose="02040503050406030204" pitchFamily="18" charset="0"/>
                        </a:rPr>
                        <m:t>evanescent</m:t>
                      </m:r>
                      <m:r>
                        <m:rPr>
                          <m:nor/>
                        </m:rPr>
                        <a:rPr lang="en-IN" sz="2400" b="1" i="0">
                          <a:solidFill>
                            <a:srgbClr val="00B050"/>
                          </a:solidFill>
                          <a:latin typeface="Cambria Math" panose="02040503050406030204" pitchFamily="18" charset="0"/>
                        </a:rPr>
                        <m:t> </m:t>
                      </m:r>
                      <m:r>
                        <m:rPr>
                          <m:nor/>
                        </m:rPr>
                        <a:rPr lang="en-IN" sz="2400" b="1" i="0">
                          <a:solidFill>
                            <a:srgbClr val="00B050"/>
                          </a:solidFill>
                          <a:latin typeface="Cambria Math" panose="02040503050406030204" pitchFamily="18" charset="0"/>
                        </a:rPr>
                        <m:t>wave</m:t>
                      </m:r>
                    </m:oMath>
                  </m:oMathPara>
                </a14:m>
                <a:endParaRPr lang="en-IN" sz="2400" b="1" dirty="0">
                  <a:solidFill>
                    <a:srgbClr val="00B050"/>
                  </a:solidFill>
                </a:endParaRPr>
              </a:p>
            </p:txBody>
          </p:sp>
        </mc:Choice>
        <mc:Fallback xmlns="">
          <p:sp>
            <p:nvSpPr>
              <p:cNvPr id="329739" name="Object 11">
                <a:extLst>
                  <a:ext uri="{FF2B5EF4-FFF2-40B4-BE49-F238E27FC236}">
                    <a16:creationId xmlns:a16="http://schemas.microsoft.com/office/drawing/2014/main" id="{23A2BDE6-EBBE-0740-5143-FE1BBF877DCB}"/>
                  </a:ext>
                </a:extLst>
              </p:cNvPr>
              <p:cNvSpPr txBox="1">
                <a:spLocks noRot="1" noChangeAspect="1" noMove="1" noResize="1" noEditPoints="1" noAdjustHandles="1" noChangeArrowheads="1" noChangeShapeType="1" noTextEdit="1"/>
              </p:cNvSpPr>
              <p:nvPr/>
            </p:nvSpPr>
            <p:spPr bwMode="auto">
              <a:xfrm>
                <a:off x="6096000" y="2761087"/>
                <a:ext cx="5599814" cy="865188"/>
              </a:xfrm>
              <a:prstGeom prst="rect">
                <a:avLst/>
              </a:prstGeom>
              <a:blipFill>
                <a:blip r:embed="rId11"/>
                <a:stretch>
                  <a:fillRect l="-871" b="-4225"/>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9741" name="Object 13">
                <a:extLst>
                  <a:ext uri="{FF2B5EF4-FFF2-40B4-BE49-F238E27FC236}">
                    <a16:creationId xmlns:a16="http://schemas.microsoft.com/office/drawing/2014/main" id="{F2AD874A-E90C-CACE-E515-F970CEBBCA29}"/>
                  </a:ext>
                </a:extLst>
              </p:cNvPr>
              <p:cNvSpPr txBox="1"/>
              <p:nvPr/>
            </p:nvSpPr>
            <p:spPr bwMode="auto">
              <a:xfrm>
                <a:off x="467915" y="4012311"/>
                <a:ext cx="7814845" cy="612311"/>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en-US" sz="2400" b="0" i="0" smtClean="0">
                          <a:solidFill>
                            <a:srgbClr val="0000FF"/>
                          </a:solidFill>
                          <a:latin typeface="Cambria Math" panose="02040503050406030204" pitchFamily="18" charset="0"/>
                        </a:rPr>
                        <m:t>For</m:t>
                      </m:r>
                      <m:r>
                        <m:rPr>
                          <m:nor/>
                        </m:rPr>
                        <a:rPr lang="en-US" sz="2400" b="0" i="0" smtClean="0">
                          <a:solidFill>
                            <a:srgbClr val="0000FF"/>
                          </a:solidFill>
                          <a:latin typeface="Cambria Math" panose="02040503050406030204" pitchFamily="18" charset="0"/>
                        </a:rPr>
                        <m:t> </m:t>
                      </m:r>
                      <m:r>
                        <m:rPr>
                          <m:nor/>
                        </m:rPr>
                        <a:rPr lang="en-US" sz="2400" b="0" i="0" smtClean="0">
                          <a:solidFill>
                            <a:srgbClr val="0000FF"/>
                          </a:solidFill>
                          <a:latin typeface="Cambria Math" panose="02040503050406030204" pitchFamily="18" charset="0"/>
                        </a:rPr>
                        <m:t>n</m:t>
                      </m:r>
                      <m:r>
                        <m:rPr>
                          <m:nor/>
                        </m:rPr>
                        <a:rPr lang="en-US" sz="2400" b="0" i="0" smtClean="0">
                          <a:solidFill>
                            <a:srgbClr val="0000FF"/>
                          </a:solidFill>
                          <a:latin typeface="Cambria Math" panose="02040503050406030204" pitchFamily="18" charset="0"/>
                        </a:rPr>
                        <m:t> = 1, </m:t>
                      </m:r>
                      <m:r>
                        <m:rPr>
                          <m:nor/>
                        </m:rPr>
                        <a:rPr lang="en-IN" sz="2400" i="0">
                          <a:solidFill>
                            <a:srgbClr val="0000FF"/>
                          </a:solidFill>
                          <a:latin typeface="Cambria Math" panose="02040503050406030204" pitchFamily="18" charset="0"/>
                        </a:rPr>
                        <m:t>T</m:t>
                      </m:r>
                      <m:sSub>
                        <m:sSubPr>
                          <m:ctrlPr>
                            <a:rPr lang="en-IN" sz="2400" i="1">
                              <a:solidFill>
                                <a:srgbClr val="0000FF"/>
                              </a:solidFill>
                              <a:latin typeface="Cambria Math" panose="02040503050406030204" pitchFamily="18" charset="0"/>
                            </a:rPr>
                          </m:ctrlPr>
                        </m:sSubPr>
                        <m:e>
                          <m:r>
                            <m:rPr>
                              <m:nor/>
                            </m:rPr>
                            <a:rPr lang="en-IN" sz="2400" i="0">
                              <a:solidFill>
                                <a:srgbClr val="0000FF"/>
                              </a:solidFill>
                              <a:latin typeface="Cambria Math" panose="02040503050406030204" pitchFamily="18" charset="0"/>
                            </a:rPr>
                            <m:t>M</m:t>
                          </m:r>
                        </m:e>
                        <m:sub>
                          <m:r>
                            <a:rPr lang="en-IN" sz="2400" i="0">
                              <a:solidFill>
                                <a:srgbClr val="0000FF"/>
                              </a:solidFill>
                              <a:latin typeface="Cambria Math" panose="02040503050406030204" pitchFamily="18" charset="0"/>
                            </a:rPr>
                            <m:t>1</m:t>
                          </m:r>
                        </m:sub>
                      </m:sSub>
                      <m:r>
                        <m:rPr>
                          <m:nor/>
                        </m:rPr>
                        <a:rPr lang="en-IN" sz="2400" i="0">
                          <a:solidFill>
                            <a:srgbClr val="0000FF"/>
                          </a:solidFill>
                          <a:latin typeface="Cambria Math" panose="02040503050406030204" pitchFamily="18" charset="0"/>
                        </a:rPr>
                        <m:t> </m:t>
                      </m:r>
                      <m:r>
                        <m:rPr>
                          <m:nor/>
                        </m:rPr>
                        <a:rPr lang="en-IN" sz="2400" i="0">
                          <a:solidFill>
                            <a:srgbClr val="0000FF"/>
                          </a:solidFill>
                          <a:latin typeface="Cambria Math" panose="02040503050406030204" pitchFamily="18" charset="0"/>
                        </a:rPr>
                        <m:t>has</m:t>
                      </m:r>
                      <m:r>
                        <m:rPr>
                          <m:nor/>
                        </m:rPr>
                        <a:rPr lang="en-IN" sz="2400" i="0">
                          <a:solidFill>
                            <a:srgbClr val="0000FF"/>
                          </a:solidFill>
                          <a:latin typeface="Cambria Math" panose="02040503050406030204" pitchFamily="18" charset="0"/>
                        </a:rPr>
                        <m:t> </m:t>
                      </m:r>
                      <m:r>
                        <m:rPr>
                          <m:nor/>
                        </m:rPr>
                        <a:rPr lang="en-IN" sz="2400" i="0">
                          <a:solidFill>
                            <a:srgbClr val="0000FF"/>
                          </a:solidFill>
                          <a:latin typeface="Cambria Math" panose="02040503050406030204" pitchFamily="18" charset="0"/>
                        </a:rPr>
                        <m:t>cutoff</m:t>
                      </m:r>
                      <m:r>
                        <m:rPr>
                          <m:nor/>
                        </m:rPr>
                        <a:rPr lang="en-IN" sz="2400" i="0">
                          <a:solidFill>
                            <a:srgbClr val="0000FF"/>
                          </a:solidFill>
                          <a:latin typeface="Cambria Math" panose="02040503050406030204" pitchFamily="18" charset="0"/>
                        </a:rPr>
                        <m:t> </m:t>
                      </m:r>
                      <m:r>
                        <m:rPr>
                          <m:nor/>
                        </m:rPr>
                        <a:rPr lang="en-IN" sz="2400" i="0">
                          <a:solidFill>
                            <a:srgbClr val="0000FF"/>
                          </a:solidFill>
                          <a:latin typeface="Cambria Math" panose="02040503050406030204" pitchFamily="18" charset="0"/>
                        </a:rPr>
                        <m:t>frequency</m:t>
                      </m:r>
                      <m:r>
                        <m:rPr>
                          <m:nor/>
                        </m:rPr>
                        <a:rPr lang="en-IN" sz="2400" i="0">
                          <a:solidFill>
                            <a:srgbClr val="0000FF"/>
                          </a:solidFill>
                          <a:latin typeface="Cambria Math" panose="02040503050406030204" pitchFamily="18" charset="0"/>
                        </a:rPr>
                        <m:t> </m:t>
                      </m:r>
                      <m:r>
                        <a:rPr lang="en-IN" sz="2400" i="1">
                          <a:solidFill>
                            <a:srgbClr val="0000FF"/>
                          </a:solidFill>
                          <a:latin typeface="Cambria Math" panose="02040503050406030204" pitchFamily="18" charset="0"/>
                        </a:rPr>
                        <m:t>1/2</m:t>
                      </m:r>
                      <m:r>
                        <a:rPr lang="en-IN" sz="2400" i="1">
                          <a:solidFill>
                            <a:srgbClr val="0000FF"/>
                          </a:solidFill>
                          <a:latin typeface="Cambria Math" panose="02040503050406030204" pitchFamily="18" charset="0"/>
                        </a:rPr>
                        <m:t>𝑏</m:t>
                      </m:r>
                      <m:rad>
                        <m:radPr>
                          <m:degHide m:val="on"/>
                          <m:ctrlPr>
                            <a:rPr lang="en-IN" sz="2400" i="1">
                              <a:solidFill>
                                <a:srgbClr val="0000FF"/>
                              </a:solidFill>
                              <a:latin typeface="Cambria Math" panose="02040503050406030204" pitchFamily="18" charset="0"/>
                            </a:rPr>
                          </m:ctrlPr>
                        </m:radPr>
                        <m:deg/>
                        <m:e>
                          <m:r>
                            <a:rPr lang="en-IN" sz="2400" i="1">
                              <a:solidFill>
                                <a:srgbClr val="0000FF"/>
                              </a:solidFill>
                              <a:latin typeface="Cambria Math" panose="02040503050406030204" pitchFamily="18" charset="0"/>
                            </a:rPr>
                            <m:t>𝜇𝜀</m:t>
                          </m:r>
                        </m:e>
                      </m:rad>
                    </m:oMath>
                  </m:oMathPara>
                </a14:m>
                <a:endParaRPr lang="en-IN" sz="2400" dirty="0"/>
              </a:p>
            </p:txBody>
          </p:sp>
        </mc:Choice>
        <mc:Fallback xmlns="">
          <p:sp>
            <p:nvSpPr>
              <p:cNvPr id="329741" name="Object 13">
                <a:extLst>
                  <a:ext uri="{FF2B5EF4-FFF2-40B4-BE49-F238E27FC236}">
                    <a16:creationId xmlns:a16="http://schemas.microsoft.com/office/drawing/2014/main" id="{F2AD874A-E90C-CACE-E515-F970CEBBCA29}"/>
                  </a:ext>
                </a:extLst>
              </p:cNvPr>
              <p:cNvSpPr txBox="1">
                <a:spLocks noRot="1" noChangeAspect="1" noMove="1" noResize="1" noEditPoints="1" noAdjustHandles="1" noChangeArrowheads="1" noChangeShapeType="1" noTextEdit="1"/>
              </p:cNvSpPr>
              <p:nvPr/>
            </p:nvSpPr>
            <p:spPr bwMode="auto">
              <a:xfrm>
                <a:off x="467915" y="4012311"/>
                <a:ext cx="7814845" cy="612311"/>
              </a:xfrm>
              <a:prstGeom prst="rect">
                <a:avLst/>
              </a:prstGeom>
              <a:blipFill>
                <a:blip r:embed="rId12"/>
                <a:stretch>
                  <a:fillRect l="-234"/>
                </a:stretch>
              </a:blipFill>
              <a:ln>
                <a:noFill/>
              </a:ln>
              <a:effectLst/>
            </p:spPr>
            <p:txBody>
              <a:bodyPr/>
              <a:lstStyle/>
              <a:p>
                <a:r>
                  <a:rPr lang="en-IN">
                    <a:noFill/>
                  </a:rPr>
                  <a:t> </a:t>
                </a:r>
              </a:p>
            </p:txBody>
          </p:sp>
        </mc:Fallback>
      </mc:AlternateContent>
      <p:grpSp>
        <p:nvGrpSpPr>
          <p:cNvPr id="20" name="Group 19">
            <a:extLst>
              <a:ext uri="{FF2B5EF4-FFF2-40B4-BE49-F238E27FC236}">
                <a16:creationId xmlns:a16="http://schemas.microsoft.com/office/drawing/2014/main" id="{8D4A1567-A6B5-CE07-7AD0-1EF5C3CB3C30}"/>
              </a:ext>
            </a:extLst>
          </p:cNvPr>
          <p:cNvGrpSpPr/>
          <p:nvPr/>
        </p:nvGrpSpPr>
        <p:grpSpPr>
          <a:xfrm>
            <a:off x="467915" y="4731338"/>
            <a:ext cx="9151099" cy="813154"/>
            <a:chOff x="469502" y="4472554"/>
            <a:chExt cx="9151099" cy="813154"/>
          </a:xfrm>
        </p:grpSpPr>
        <mc:AlternateContent xmlns:mc="http://schemas.openxmlformats.org/markup-compatibility/2006" xmlns:a14="http://schemas.microsoft.com/office/drawing/2010/main">
          <mc:Choice Requires="a14">
            <p:sp>
              <p:nvSpPr>
                <p:cNvPr id="329742" name="Object 14">
                  <a:extLst>
                    <a:ext uri="{FF2B5EF4-FFF2-40B4-BE49-F238E27FC236}">
                      <a16:creationId xmlns:a16="http://schemas.microsoft.com/office/drawing/2014/main" id="{07C45122-5DFD-28F3-45D7-4B16EBE1EAAA}"/>
                    </a:ext>
                  </a:extLst>
                </p:cNvPr>
                <p:cNvSpPr txBox="1"/>
                <p:nvPr/>
              </p:nvSpPr>
              <p:spPr bwMode="auto">
                <a:xfrm>
                  <a:off x="469502" y="4599907"/>
                  <a:ext cx="6549573" cy="685801"/>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en-US" sz="2400" b="0" i="0" smtClean="0">
                            <a:solidFill>
                              <a:srgbClr val="0000FF"/>
                            </a:solidFill>
                            <a:latin typeface="Cambria Math" panose="02040503050406030204" pitchFamily="18" charset="0"/>
                          </a:rPr>
                          <m:t>For</m:t>
                        </m:r>
                        <m:r>
                          <m:rPr>
                            <m:nor/>
                          </m:rPr>
                          <a:rPr lang="en-US" sz="2400" b="0" i="0" smtClean="0">
                            <a:solidFill>
                              <a:srgbClr val="0000FF"/>
                            </a:solidFill>
                            <a:latin typeface="Cambria Math" panose="02040503050406030204" pitchFamily="18" charset="0"/>
                          </a:rPr>
                          <m:t> </m:t>
                        </m:r>
                        <m:r>
                          <m:rPr>
                            <m:nor/>
                          </m:rPr>
                          <a:rPr lang="en-US" sz="2400" b="0" i="0" smtClean="0">
                            <a:solidFill>
                              <a:srgbClr val="0000FF"/>
                            </a:solidFill>
                            <a:latin typeface="Cambria Math" panose="02040503050406030204" pitchFamily="18" charset="0"/>
                          </a:rPr>
                          <m:t>n</m:t>
                        </m:r>
                        <m:r>
                          <m:rPr>
                            <m:nor/>
                          </m:rPr>
                          <a:rPr lang="en-US" sz="2400" b="0" i="0" smtClean="0">
                            <a:solidFill>
                              <a:srgbClr val="0000FF"/>
                            </a:solidFill>
                            <a:latin typeface="Cambria Math" panose="02040503050406030204" pitchFamily="18" charset="0"/>
                          </a:rPr>
                          <m:t> = 0, </m:t>
                        </m:r>
                        <m:r>
                          <m:rPr>
                            <m:nor/>
                          </m:rPr>
                          <a:rPr lang="en-IN" sz="2400" i="0">
                            <a:solidFill>
                              <a:srgbClr val="0000FF"/>
                            </a:solidFill>
                            <a:latin typeface="Cambria Math" panose="02040503050406030204" pitchFamily="18" charset="0"/>
                          </a:rPr>
                          <m:t>for</m:t>
                        </m:r>
                        <m:r>
                          <m:rPr>
                            <m:nor/>
                          </m:rPr>
                          <a:rPr lang="en-IN" sz="2400" i="0">
                            <a:solidFill>
                              <a:srgbClr val="0000FF"/>
                            </a:solidFill>
                            <a:latin typeface="Cambria Math" panose="02040503050406030204" pitchFamily="18" charset="0"/>
                          </a:rPr>
                          <m:t> </m:t>
                        </m:r>
                        <m:r>
                          <m:rPr>
                            <m:nor/>
                          </m:rPr>
                          <a:rPr lang="en-IN" sz="2400" i="0">
                            <a:solidFill>
                              <a:srgbClr val="0000FF"/>
                            </a:solidFill>
                            <a:latin typeface="Cambria Math" panose="02040503050406030204" pitchFamily="18" charset="0"/>
                          </a:rPr>
                          <m:t>T</m:t>
                        </m:r>
                        <m:sSub>
                          <m:sSubPr>
                            <m:ctrlPr>
                              <a:rPr lang="en-IN" sz="2400" i="1">
                                <a:solidFill>
                                  <a:srgbClr val="0000FF"/>
                                </a:solidFill>
                                <a:latin typeface="Cambria Math" panose="02040503050406030204" pitchFamily="18" charset="0"/>
                              </a:rPr>
                            </m:ctrlPr>
                          </m:sSubPr>
                          <m:e>
                            <m:r>
                              <m:rPr>
                                <m:nor/>
                              </m:rPr>
                              <a:rPr lang="en-IN" sz="2400" i="0">
                                <a:solidFill>
                                  <a:srgbClr val="0000FF"/>
                                </a:solidFill>
                                <a:latin typeface="Cambria Math" panose="02040503050406030204" pitchFamily="18" charset="0"/>
                              </a:rPr>
                              <m:t>M</m:t>
                            </m:r>
                          </m:e>
                          <m:sub>
                            <m:r>
                              <a:rPr lang="en-IN" sz="2400" i="0">
                                <a:solidFill>
                                  <a:srgbClr val="0000FF"/>
                                </a:solidFill>
                                <a:latin typeface="Cambria Math" panose="02040503050406030204" pitchFamily="18" charset="0"/>
                              </a:rPr>
                              <m:t>0</m:t>
                            </m:r>
                          </m:sub>
                        </m:sSub>
                        <m:r>
                          <m:rPr>
                            <m:nor/>
                          </m:rPr>
                          <a:rPr lang="en-IN" sz="2400" i="0">
                            <a:solidFill>
                              <a:srgbClr val="0000FF"/>
                            </a:solidFill>
                            <a:latin typeface="Cambria Math" panose="02040503050406030204" pitchFamily="18" charset="0"/>
                          </a:rPr>
                          <m:t> </m:t>
                        </m:r>
                        <m:r>
                          <m:rPr>
                            <m:nor/>
                          </m:rPr>
                          <a:rPr lang="en-IN" sz="2400" i="0">
                            <a:solidFill>
                              <a:srgbClr val="0000FF"/>
                            </a:solidFill>
                            <a:latin typeface="Cambria Math" panose="02040503050406030204" pitchFamily="18" charset="0"/>
                          </a:rPr>
                          <m:t>has</m:t>
                        </m:r>
                        <m:r>
                          <m:rPr>
                            <m:nor/>
                          </m:rPr>
                          <a:rPr lang="en-IN" sz="2400" i="0">
                            <a:solidFill>
                              <a:srgbClr val="0000FF"/>
                            </a:solidFill>
                            <a:latin typeface="Cambria Math" panose="02040503050406030204" pitchFamily="18" charset="0"/>
                          </a:rPr>
                          <m:t> </m:t>
                        </m:r>
                        <m:r>
                          <m:rPr>
                            <m:nor/>
                          </m:rPr>
                          <a:rPr lang="en-IN" sz="2400" i="0">
                            <a:solidFill>
                              <a:srgbClr val="0000FF"/>
                            </a:solidFill>
                            <a:latin typeface="Cambria Math" panose="02040503050406030204" pitchFamily="18" charset="0"/>
                          </a:rPr>
                          <m:t>cutoff</m:t>
                        </m:r>
                        <m:r>
                          <m:rPr>
                            <m:nor/>
                          </m:rPr>
                          <a:rPr lang="en-IN" sz="2400" i="0">
                            <a:solidFill>
                              <a:srgbClr val="0000FF"/>
                            </a:solidFill>
                            <a:latin typeface="Cambria Math" panose="02040503050406030204" pitchFamily="18" charset="0"/>
                          </a:rPr>
                          <m:t> </m:t>
                        </m:r>
                        <m:r>
                          <m:rPr>
                            <m:nor/>
                          </m:rPr>
                          <a:rPr lang="en-IN" sz="2400" i="0">
                            <a:solidFill>
                              <a:srgbClr val="0000FF"/>
                            </a:solidFill>
                            <a:latin typeface="Cambria Math" panose="02040503050406030204" pitchFamily="18" charset="0"/>
                          </a:rPr>
                          <m:t>frequency</m:t>
                        </m:r>
                        <m:r>
                          <m:rPr>
                            <m:nor/>
                          </m:rPr>
                          <a:rPr lang="en-IN" sz="2400" i="0">
                            <a:solidFill>
                              <a:srgbClr val="0000FF"/>
                            </a:solidFill>
                            <a:latin typeface="Cambria Math" panose="02040503050406030204" pitchFamily="18" charset="0"/>
                          </a:rPr>
                          <m:t> </m:t>
                        </m:r>
                        <m:sSub>
                          <m:sSubPr>
                            <m:ctrlPr>
                              <a:rPr lang="en-IN" sz="2400" i="1">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𝑓</m:t>
                            </m:r>
                          </m:e>
                          <m:sub>
                            <m:r>
                              <a:rPr lang="en-IN" sz="2400" i="1">
                                <a:solidFill>
                                  <a:srgbClr val="0000FF"/>
                                </a:solidFill>
                                <a:latin typeface="Cambria Math" panose="02040503050406030204" pitchFamily="18" charset="0"/>
                              </a:rPr>
                              <m:t>𝑐</m:t>
                            </m:r>
                          </m:sub>
                        </m:sSub>
                        <m:r>
                          <a:rPr lang="en-IN" sz="2400" i="1">
                            <a:solidFill>
                              <a:srgbClr val="0000FF"/>
                            </a:solidFill>
                            <a:latin typeface="Cambria Math" panose="02040503050406030204" pitchFamily="18" charset="0"/>
                          </a:rPr>
                          <m:t>=0</m:t>
                        </m:r>
                      </m:oMath>
                    </m:oMathPara>
                  </a14:m>
                  <a:endParaRPr lang="en-IN" sz="2400" dirty="0"/>
                </a:p>
              </p:txBody>
            </p:sp>
          </mc:Choice>
          <mc:Fallback xmlns="">
            <p:sp>
              <p:nvSpPr>
                <p:cNvPr id="329742" name="Object 14">
                  <a:extLst>
                    <a:ext uri="{FF2B5EF4-FFF2-40B4-BE49-F238E27FC236}">
                      <a16:creationId xmlns:a16="http://schemas.microsoft.com/office/drawing/2014/main" id="{07C45122-5DFD-28F3-45D7-4B16EBE1EAAA}"/>
                    </a:ext>
                  </a:extLst>
                </p:cNvPr>
                <p:cNvSpPr txBox="1">
                  <a:spLocks noRot="1" noChangeAspect="1" noMove="1" noResize="1" noEditPoints="1" noAdjustHandles="1" noChangeArrowheads="1" noChangeShapeType="1" noTextEdit="1"/>
                </p:cNvSpPr>
                <p:nvPr/>
              </p:nvSpPr>
              <p:spPr bwMode="auto">
                <a:xfrm>
                  <a:off x="469502" y="4599907"/>
                  <a:ext cx="6549573" cy="685801"/>
                </a:xfrm>
                <a:prstGeom prst="rect">
                  <a:avLst/>
                </a:prstGeom>
                <a:blipFill>
                  <a:blip r:embed="rId13"/>
                  <a:stretch>
                    <a:fillRect l="-279"/>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9743" name="Object 15">
                  <a:extLst>
                    <a:ext uri="{FF2B5EF4-FFF2-40B4-BE49-F238E27FC236}">
                      <a16:creationId xmlns:a16="http://schemas.microsoft.com/office/drawing/2014/main" id="{20C42D11-14BE-BA47-CE6D-3B5ECA31CDE8}"/>
                    </a:ext>
                  </a:extLst>
                </p:cNvPr>
                <p:cNvSpPr txBox="1"/>
                <p:nvPr/>
              </p:nvSpPr>
              <p:spPr bwMode="auto">
                <a:xfrm>
                  <a:off x="8171213" y="4472554"/>
                  <a:ext cx="1449388" cy="70643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IN" sz="3200" i="1">
                                <a:solidFill>
                                  <a:srgbClr val="0000FF"/>
                                </a:solidFill>
                                <a:latin typeface="Cambria Math" panose="02040503050406030204" pitchFamily="18" charset="0"/>
                              </a:rPr>
                            </m:ctrlPr>
                          </m:sSubPr>
                          <m:e>
                            <m:r>
                              <a:rPr lang="en-IN" sz="3200" i="1">
                                <a:solidFill>
                                  <a:srgbClr val="0000FF"/>
                                </a:solidFill>
                                <a:latin typeface="Cambria Math" panose="02040503050406030204" pitchFamily="18" charset="0"/>
                              </a:rPr>
                              <m:t>𝐸</m:t>
                            </m:r>
                          </m:e>
                          <m:sub>
                            <m:r>
                              <a:rPr lang="en-IN" sz="3200" i="1">
                                <a:solidFill>
                                  <a:srgbClr val="0000FF"/>
                                </a:solidFill>
                                <a:latin typeface="Cambria Math" panose="02040503050406030204" pitchFamily="18" charset="0"/>
                              </a:rPr>
                              <m:t>𝑧</m:t>
                            </m:r>
                          </m:sub>
                        </m:sSub>
                        <m:r>
                          <a:rPr lang="en-IN" sz="3200" i="1">
                            <a:solidFill>
                              <a:srgbClr val="0000FF"/>
                            </a:solidFill>
                            <a:latin typeface="Cambria Math" panose="02040503050406030204" pitchFamily="18" charset="0"/>
                          </a:rPr>
                          <m:t>=0</m:t>
                        </m:r>
                      </m:oMath>
                    </m:oMathPara>
                  </a14:m>
                  <a:endParaRPr lang="en-IN" sz="3200" dirty="0"/>
                </a:p>
              </p:txBody>
            </p:sp>
          </mc:Choice>
          <mc:Fallback xmlns="">
            <p:sp>
              <p:nvSpPr>
                <p:cNvPr id="329743" name="Object 15">
                  <a:extLst>
                    <a:ext uri="{FF2B5EF4-FFF2-40B4-BE49-F238E27FC236}">
                      <a16:creationId xmlns:a16="http://schemas.microsoft.com/office/drawing/2014/main" id="{20C42D11-14BE-BA47-CE6D-3B5ECA31CDE8}"/>
                    </a:ext>
                  </a:extLst>
                </p:cNvPr>
                <p:cNvSpPr txBox="1">
                  <a:spLocks noRot="1" noChangeAspect="1" noMove="1" noResize="1" noEditPoints="1" noAdjustHandles="1" noChangeArrowheads="1" noChangeShapeType="1" noTextEdit="1"/>
                </p:cNvSpPr>
                <p:nvPr/>
              </p:nvSpPr>
              <p:spPr bwMode="auto">
                <a:xfrm>
                  <a:off x="8171213" y="4472554"/>
                  <a:ext cx="1449388" cy="706437"/>
                </a:xfrm>
                <a:prstGeom prst="rect">
                  <a:avLst/>
                </a:prstGeom>
                <a:blipFill>
                  <a:blip r:embed="rId14"/>
                  <a:stretch>
                    <a:fillRect/>
                  </a:stretch>
                </a:blipFill>
                <a:ln>
                  <a:noFill/>
                </a:ln>
                <a:effectLst/>
              </p:spPr>
              <p:txBody>
                <a:bodyPr/>
                <a:lstStyle/>
                <a:p>
                  <a:r>
                    <a:rPr lang="en-IN">
                      <a:noFill/>
                    </a:rPr>
                    <a:t> </a:t>
                  </a:r>
                </a:p>
              </p:txBody>
            </p:sp>
          </mc:Fallback>
        </mc:AlternateContent>
        <p:sp>
          <p:nvSpPr>
            <p:cNvPr id="329744" name="AutoShape 16">
              <a:extLst>
                <a:ext uri="{FF2B5EF4-FFF2-40B4-BE49-F238E27FC236}">
                  <a16:creationId xmlns:a16="http://schemas.microsoft.com/office/drawing/2014/main" id="{F0263F96-0356-A2C5-B3DD-5B23B5EFF4DD}"/>
                </a:ext>
              </a:extLst>
            </p:cNvPr>
            <p:cNvSpPr>
              <a:spLocks noChangeArrowheads="1"/>
            </p:cNvSpPr>
            <p:nvPr/>
          </p:nvSpPr>
          <p:spPr bwMode="auto">
            <a:xfrm>
              <a:off x="6875849" y="4760129"/>
              <a:ext cx="1143000" cy="131288"/>
            </a:xfrm>
            <a:prstGeom prst="right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mc:AlternateContent xmlns:mc="http://schemas.openxmlformats.org/markup-compatibility/2006" xmlns:a14="http://schemas.microsoft.com/office/drawing/2010/main">
        <mc:Choice Requires="a14">
          <p:sp>
            <p:nvSpPr>
              <p:cNvPr id="329746" name="Object 18">
                <a:extLst>
                  <a:ext uri="{FF2B5EF4-FFF2-40B4-BE49-F238E27FC236}">
                    <a16:creationId xmlns:a16="http://schemas.microsoft.com/office/drawing/2014/main" id="{9FEF5226-17D9-8D4E-2962-056825D6AF62}"/>
                  </a:ext>
                </a:extLst>
              </p:cNvPr>
              <p:cNvSpPr txBox="1"/>
              <p:nvPr/>
            </p:nvSpPr>
            <p:spPr bwMode="auto">
              <a:xfrm>
                <a:off x="867366" y="5638255"/>
                <a:ext cx="10424411" cy="4953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en-IN" sz="2800">
                          <a:solidFill>
                            <a:srgbClr val="0000FF"/>
                          </a:solidFill>
                          <a:latin typeface="Cambria Math" panose="02040503050406030204" pitchFamily="18" charset="0"/>
                        </a:rPr>
                        <m:t>T</m:t>
                      </m:r>
                      <m:sSub>
                        <m:sSubPr>
                          <m:ctrlPr>
                            <a:rPr lang="en-IN" sz="2800" i="1">
                              <a:solidFill>
                                <a:srgbClr val="0000FF"/>
                              </a:solidFill>
                              <a:latin typeface="Cambria Math" panose="02040503050406030204" pitchFamily="18" charset="0"/>
                            </a:rPr>
                          </m:ctrlPr>
                        </m:sSubPr>
                        <m:e>
                          <m:r>
                            <m:rPr>
                              <m:nor/>
                            </m:rPr>
                            <a:rPr lang="en-IN" sz="2800">
                              <a:solidFill>
                                <a:srgbClr val="0000FF"/>
                              </a:solidFill>
                              <a:latin typeface="Cambria Math" panose="02040503050406030204" pitchFamily="18" charset="0"/>
                            </a:rPr>
                            <m:t>M</m:t>
                          </m:r>
                        </m:e>
                        <m:sub>
                          <m:r>
                            <a:rPr lang="en-IN" sz="2800">
                              <a:solidFill>
                                <a:srgbClr val="0000FF"/>
                              </a:solidFill>
                              <a:latin typeface="Cambria Math" panose="02040503050406030204" pitchFamily="18" charset="0"/>
                            </a:rPr>
                            <m:t>0</m:t>
                          </m:r>
                        </m:sub>
                      </m:sSub>
                      <m:r>
                        <m:rPr>
                          <m:nor/>
                        </m:rPr>
                        <a:rPr lang="en-IN" sz="2800">
                          <a:solidFill>
                            <a:srgbClr val="0000FF"/>
                          </a:solidFill>
                          <a:latin typeface="Cambria Math" panose="02040503050406030204" pitchFamily="18" charset="0"/>
                        </a:rPr>
                        <m:t> </m:t>
                      </m:r>
                      <m:r>
                        <m:rPr>
                          <m:nor/>
                        </m:rPr>
                        <a:rPr lang="en-IN" sz="2800">
                          <a:solidFill>
                            <a:srgbClr val="0000FF"/>
                          </a:solidFill>
                          <a:latin typeface="Cambria Math" panose="02040503050406030204" pitchFamily="18" charset="0"/>
                        </a:rPr>
                        <m:t>is</m:t>
                      </m:r>
                      <m:r>
                        <m:rPr>
                          <m:nor/>
                        </m:rPr>
                        <a:rPr lang="en-US" sz="2800">
                          <a:solidFill>
                            <a:srgbClr val="0000FF"/>
                          </a:solidFill>
                          <a:latin typeface="Cambria Math" panose="02040503050406030204" pitchFamily="18" charset="0"/>
                        </a:rPr>
                        <m:t> </m:t>
                      </m:r>
                      <m:r>
                        <m:rPr>
                          <m:nor/>
                        </m:rPr>
                        <a:rPr lang="en-US" sz="2800">
                          <a:solidFill>
                            <a:srgbClr val="0000FF"/>
                          </a:solidFill>
                          <a:latin typeface="Cambria Math" panose="02040503050406030204" pitchFamily="18" charset="0"/>
                        </a:rPr>
                        <m:t>hence</m:t>
                      </m:r>
                      <m:r>
                        <m:rPr>
                          <m:nor/>
                        </m:rPr>
                        <a:rPr lang="en-US" sz="2800">
                          <a:solidFill>
                            <a:srgbClr val="0000FF"/>
                          </a:solidFill>
                          <a:latin typeface="Cambria Math" panose="02040503050406030204" pitchFamily="18" charset="0"/>
                        </a:rPr>
                        <m:t> </m:t>
                      </m:r>
                      <m:r>
                        <m:rPr>
                          <m:nor/>
                        </m:rPr>
                        <a:rPr lang="en-US" sz="2800">
                          <a:solidFill>
                            <a:srgbClr val="0000FF"/>
                          </a:solidFill>
                          <a:latin typeface="Cambria Math" panose="02040503050406030204" pitchFamily="18" charset="0"/>
                        </a:rPr>
                        <m:t>same</m:t>
                      </m:r>
                      <m:r>
                        <m:rPr>
                          <m:nor/>
                        </m:rPr>
                        <a:rPr lang="en-US" sz="2800">
                          <a:solidFill>
                            <a:srgbClr val="0000FF"/>
                          </a:solidFill>
                          <a:latin typeface="Cambria Math" panose="02040503050406030204" pitchFamily="18" charset="0"/>
                        </a:rPr>
                        <m:t> </m:t>
                      </m:r>
                      <m:r>
                        <m:rPr>
                          <m:nor/>
                        </m:rPr>
                        <a:rPr lang="en-US" sz="2800">
                          <a:solidFill>
                            <a:srgbClr val="0000FF"/>
                          </a:solidFill>
                          <a:latin typeface="Cambria Math" panose="02040503050406030204" pitchFamily="18" charset="0"/>
                        </a:rPr>
                        <m:t>as</m:t>
                      </m:r>
                      <m:r>
                        <m:rPr>
                          <m:nor/>
                        </m:rPr>
                        <a:rPr lang="en-US" sz="2800">
                          <a:solidFill>
                            <a:srgbClr val="0000FF"/>
                          </a:solidFill>
                          <a:latin typeface="Cambria Math" panose="02040503050406030204" pitchFamily="18" charset="0"/>
                        </a:rPr>
                        <m:t> </m:t>
                      </m:r>
                      <m:r>
                        <m:rPr>
                          <m:nor/>
                        </m:rPr>
                        <a:rPr lang="en-IN" sz="2800" i="0">
                          <a:solidFill>
                            <a:srgbClr val="0000FF"/>
                          </a:solidFill>
                          <a:latin typeface="Cambria Math" panose="02040503050406030204" pitchFamily="18" charset="0"/>
                        </a:rPr>
                        <m:t>TEM</m:t>
                      </m:r>
                      <m:r>
                        <m:rPr>
                          <m:nor/>
                        </m:rPr>
                        <a:rPr lang="en-IN" sz="2800" i="0">
                          <a:solidFill>
                            <a:srgbClr val="0000FF"/>
                          </a:solidFill>
                          <a:latin typeface="Cambria Math" panose="02040503050406030204" pitchFamily="18" charset="0"/>
                        </a:rPr>
                        <m:t> </m:t>
                      </m:r>
                      <m:r>
                        <m:rPr>
                          <m:nor/>
                        </m:rPr>
                        <a:rPr lang="en-IN" sz="2800" i="0">
                          <a:solidFill>
                            <a:srgbClr val="0000FF"/>
                          </a:solidFill>
                          <a:latin typeface="Cambria Math" panose="02040503050406030204" pitchFamily="18" charset="0"/>
                        </a:rPr>
                        <m:t>mode</m:t>
                      </m:r>
                      <m:r>
                        <m:rPr>
                          <m:nor/>
                        </m:rPr>
                        <a:rPr lang="en-US" sz="2800" b="0" i="0" smtClean="0">
                          <a:solidFill>
                            <a:srgbClr val="0000FF"/>
                          </a:solidFill>
                          <a:latin typeface="Cambria Math" panose="02040503050406030204" pitchFamily="18" charset="0"/>
                        </a:rPr>
                        <m:t> </m:t>
                      </m:r>
                      <m:r>
                        <m:rPr>
                          <m:nor/>
                        </m:rPr>
                        <a:rPr lang="en-US" sz="2800" b="0" i="0" smtClean="0">
                          <a:solidFill>
                            <a:srgbClr val="0000FF"/>
                          </a:solidFill>
                          <a:latin typeface="Cambria Math" panose="02040503050406030204" pitchFamily="18" charset="0"/>
                        </a:rPr>
                        <m:t>and</m:t>
                      </m:r>
                      <m:r>
                        <m:rPr>
                          <m:nor/>
                        </m:rPr>
                        <a:rPr lang="en-US" sz="2800" b="0" i="0" smtClean="0">
                          <a:solidFill>
                            <a:srgbClr val="0000FF"/>
                          </a:solidFill>
                          <a:latin typeface="Cambria Math" panose="02040503050406030204" pitchFamily="18" charset="0"/>
                        </a:rPr>
                        <m:t> </m:t>
                      </m:r>
                      <m:r>
                        <m:rPr>
                          <m:nor/>
                        </m:rPr>
                        <a:rPr lang="en-IN" sz="2800" i="0">
                          <a:solidFill>
                            <a:srgbClr val="0000FF"/>
                          </a:solidFill>
                          <a:latin typeface="Cambria Math" panose="02040503050406030204" pitchFamily="18" charset="0"/>
                        </a:rPr>
                        <m:t> </m:t>
                      </m:r>
                      <m:r>
                        <m:rPr>
                          <m:nor/>
                        </m:rPr>
                        <a:rPr lang="en-IN" sz="2800" i="0">
                          <a:solidFill>
                            <a:srgbClr val="0000FF"/>
                          </a:solidFill>
                          <a:latin typeface="Cambria Math" panose="02040503050406030204" pitchFamily="18" charset="0"/>
                        </a:rPr>
                        <m:t>has</m:t>
                      </m:r>
                      <m:r>
                        <m:rPr>
                          <m:nor/>
                        </m:rPr>
                        <a:rPr lang="en-IN" sz="2800" i="0">
                          <a:solidFill>
                            <a:srgbClr val="0000FF"/>
                          </a:solidFill>
                          <a:latin typeface="Cambria Math" panose="02040503050406030204" pitchFamily="18" charset="0"/>
                        </a:rPr>
                        <m:t> </m:t>
                      </m:r>
                      <m:r>
                        <m:rPr>
                          <m:nor/>
                        </m:rPr>
                        <a:rPr lang="en-IN" sz="2800" i="0">
                          <a:solidFill>
                            <a:srgbClr val="0000FF"/>
                          </a:solidFill>
                          <a:latin typeface="Cambria Math" panose="02040503050406030204" pitchFamily="18" charset="0"/>
                        </a:rPr>
                        <m:t>cutoff</m:t>
                      </m:r>
                      <m:r>
                        <m:rPr>
                          <m:nor/>
                        </m:rPr>
                        <a:rPr lang="en-IN" sz="2800" i="0">
                          <a:solidFill>
                            <a:srgbClr val="0000FF"/>
                          </a:solidFill>
                          <a:latin typeface="Cambria Math" panose="02040503050406030204" pitchFamily="18" charset="0"/>
                        </a:rPr>
                        <m:t> </m:t>
                      </m:r>
                      <m:r>
                        <m:rPr>
                          <m:nor/>
                        </m:rPr>
                        <a:rPr lang="en-IN" sz="2800" i="0">
                          <a:solidFill>
                            <a:srgbClr val="0000FF"/>
                          </a:solidFill>
                          <a:latin typeface="Cambria Math" panose="02040503050406030204" pitchFamily="18" charset="0"/>
                        </a:rPr>
                        <m:t>frequency</m:t>
                      </m:r>
                      <m:r>
                        <m:rPr>
                          <m:nor/>
                        </m:rPr>
                        <a:rPr lang="en-IN" sz="2800" i="0">
                          <a:solidFill>
                            <a:srgbClr val="0000FF"/>
                          </a:solidFill>
                          <a:latin typeface="Cambria Math" panose="02040503050406030204" pitchFamily="18" charset="0"/>
                        </a:rPr>
                        <m:t> = 0</m:t>
                      </m:r>
                      <m:r>
                        <m:rPr>
                          <m:nor/>
                        </m:rPr>
                        <a:rPr lang="en-US" sz="2800" b="0" i="0" smtClean="0">
                          <a:solidFill>
                            <a:srgbClr val="0000FF"/>
                          </a:solidFill>
                          <a:latin typeface="Cambria Math" panose="02040503050406030204" pitchFamily="18" charset="0"/>
                        </a:rPr>
                        <m:t> </m:t>
                      </m:r>
                      <m:r>
                        <m:rPr>
                          <m:nor/>
                        </m:rPr>
                        <a:rPr lang="en-US" sz="2800" b="0" i="0" smtClean="0">
                          <a:solidFill>
                            <a:srgbClr val="0000FF"/>
                          </a:solidFill>
                          <a:latin typeface="Cambria Math" panose="02040503050406030204" pitchFamily="18" charset="0"/>
                        </a:rPr>
                        <m:t>Hz</m:t>
                      </m:r>
                    </m:oMath>
                  </m:oMathPara>
                </a14:m>
                <a:endParaRPr lang="en-IN" sz="2800" dirty="0"/>
              </a:p>
            </p:txBody>
          </p:sp>
        </mc:Choice>
        <mc:Fallback xmlns="">
          <p:sp>
            <p:nvSpPr>
              <p:cNvPr id="329746" name="Object 18">
                <a:extLst>
                  <a:ext uri="{FF2B5EF4-FFF2-40B4-BE49-F238E27FC236}">
                    <a16:creationId xmlns:a16="http://schemas.microsoft.com/office/drawing/2014/main" id="{9FEF5226-17D9-8D4E-2962-056825D6AF62}"/>
                  </a:ext>
                </a:extLst>
              </p:cNvPr>
              <p:cNvSpPr txBox="1">
                <a:spLocks noRot="1" noChangeAspect="1" noMove="1" noResize="1" noEditPoints="1" noAdjustHandles="1" noChangeArrowheads="1" noChangeShapeType="1" noTextEdit="1"/>
              </p:cNvSpPr>
              <p:nvPr/>
            </p:nvSpPr>
            <p:spPr bwMode="auto">
              <a:xfrm>
                <a:off x="867366" y="5638255"/>
                <a:ext cx="10424411" cy="495300"/>
              </a:xfrm>
              <a:prstGeom prst="rect">
                <a:avLst/>
              </a:prstGeom>
              <a:blipFill>
                <a:blip r:embed="rId15"/>
                <a:stretch>
                  <a:fillRect/>
                </a:stretch>
              </a:blipFill>
              <a:ln>
                <a:noFill/>
              </a:ln>
              <a:effectLst/>
            </p:spPr>
            <p:txBody>
              <a:bodyPr/>
              <a:lstStyle/>
              <a:p>
                <a:r>
                  <a:rPr lang="en-IN">
                    <a:noFill/>
                  </a:rPr>
                  <a:t> </a:t>
                </a:r>
              </a:p>
            </p:txBody>
          </p:sp>
        </mc:Fallback>
      </mc:AlternateContent>
      <p:sp>
        <p:nvSpPr>
          <p:cNvPr id="329747" name="Text Box 19">
            <a:extLst>
              <a:ext uri="{FF2B5EF4-FFF2-40B4-BE49-F238E27FC236}">
                <a16:creationId xmlns:a16="http://schemas.microsoft.com/office/drawing/2014/main" id="{CAFDB673-9ED2-1E7D-834F-B437A830E331}"/>
              </a:ext>
            </a:extLst>
          </p:cNvPr>
          <p:cNvSpPr txBox="1">
            <a:spLocks noChangeArrowheads="1"/>
          </p:cNvSpPr>
          <p:nvPr/>
        </p:nvSpPr>
        <p:spPr bwMode="auto">
          <a:xfrm>
            <a:off x="487325" y="6272422"/>
            <a:ext cx="112173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solidFill>
                  <a:srgbClr val="FF3300"/>
                </a:solidFill>
              </a:rPr>
              <a:t>The lowest frequency mode allowed is called dominant mode: Here it is TEM mode.</a:t>
            </a:r>
          </a:p>
        </p:txBody>
      </p:sp>
      <p:sp>
        <p:nvSpPr>
          <p:cNvPr id="2" name="Text Box 14">
            <a:extLst>
              <a:ext uri="{FF2B5EF4-FFF2-40B4-BE49-F238E27FC236}">
                <a16:creationId xmlns:a16="http://schemas.microsoft.com/office/drawing/2014/main" id="{EB26BDCE-1FEF-B388-07F6-8EC5C00C7EE8}"/>
              </a:ext>
            </a:extLst>
          </p:cNvPr>
          <p:cNvSpPr txBox="1">
            <a:spLocks noChangeArrowheads="1"/>
          </p:cNvSpPr>
          <p:nvPr/>
        </p:nvSpPr>
        <p:spPr bwMode="auto">
          <a:xfrm>
            <a:off x="7162800" y="273979"/>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rgbClr val="3333FF"/>
                </a:solidFill>
              </a:rPr>
              <a:t>At cutoff frequency </a:t>
            </a:r>
            <a:r>
              <a:rPr lang="en-US" altLang="en-US" sz="2400" dirty="0">
                <a:solidFill>
                  <a:srgbClr val="3333FF"/>
                </a:solidFill>
                <a:sym typeface="Symbol" panose="05050102010706020507" pitchFamily="18" charset="2"/>
              </a:rPr>
              <a:t> = 0</a:t>
            </a:r>
          </a:p>
        </p:txBody>
      </p:sp>
      <p:cxnSp>
        <p:nvCxnSpPr>
          <p:cNvPr id="4" name="Straight Connector 3">
            <a:extLst>
              <a:ext uri="{FF2B5EF4-FFF2-40B4-BE49-F238E27FC236}">
                <a16:creationId xmlns:a16="http://schemas.microsoft.com/office/drawing/2014/main" id="{BC37857D-3D2C-43B2-3361-1FB17B26A65F}"/>
              </a:ext>
            </a:extLst>
          </p:cNvPr>
          <p:cNvCxnSpPr>
            <a:cxnSpLocks/>
          </p:cNvCxnSpPr>
          <p:nvPr/>
        </p:nvCxnSpPr>
        <p:spPr>
          <a:xfrm>
            <a:off x="5645888" y="282947"/>
            <a:ext cx="0" cy="3427820"/>
          </a:xfrm>
          <a:prstGeom prst="line">
            <a:avLst/>
          </a:prstGeom>
          <a:ln w="38100"/>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0756" name="Picture 4">
            <a:extLst>
              <a:ext uri="{FF2B5EF4-FFF2-40B4-BE49-F238E27FC236}">
                <a16:creationId xmlns:a16="http://schemas.microsoft.com/office/drawing/2014/main" id="{2F28CF01-271C-6034-8A0E-87BF79260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0863" y="2535364"/>
            <a:ext cx="8490273" cy="3809519"/>
          </a:xfrm>
          <a:prstGeom prst="rect">
            <a:avLst/>
          </a:prstGeom>
          <a:noFill/>
          <a:extLst>
            <a:ext uri="{909E8E84-426E-40DD-AFC4-6F175D3DCCD1}">
              <a14:hiddenFill xmlns:a14="http://schemas.microsoft.com/office/drawing/2010/main">
                <a:solidFill>
                  <a:srgbClr val="FFFFFF"/>
                </a:solidFill>
              </a14:hiddenFill>
            </a:ext>
          </a:extLst>
        </p:spPr>
      </p:pic>
      <p:sp>
        <p:nvSpPr>
          <p:cNvPr id="330757" name="Text Box 5">
            <a:extLst>
              <a:ext uri="{FF2B5EF4-FFF2-40B4-BE49-F238E27FC236}">
                <a16:creationId xmlns:a16="http://schemas.microsoft.com/office/drawing/2014/main" id="{D38E3337-1AA4-FEBC-945F-69144456E830}"/>
              </a:ext>
            </a:extLst>
          </p:cNvPr>
          <p:cNvSpPr txBox="1">
            <a:spLocks noChangeArrowheads="1"/>
          </p:cNvSpPr>
          <p:nvPr/>
        </p:nvSpPr>
        <p:spPr bwMode="auto">
          <a:xfrm>
            <a:off x="0" y="-17868"/>
            <a:ext cx="946120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200" dirty="0">
                <a:solidFill>
                  <a:srgbClr val="00B050"/>
                </a:solidFill>
              </a:rPr>
              <a:t>Filed lines for TM</a:t>
            </a:r>
            <a:r>
              <a:rPr lang="en-US" altLang="en-US" sz="3200" baseline="-25000" dirty="0">
                <a:solidFill>
                  <a:srgbClr val="00B050"/>
                </a:solidFill>
              </a:rPr>
              <a:t>1</a:t>
            </a:r>
            <a:r>
              <a:rPr lang="en-US" altLang="en-US" sz="3200" dirty="0">
                <a:solidFill>
                  <a:srgbClr val="00B050"/>
                </a:solidFill>
              </a:rPr>
              <a:t> Mode in parallel plate waveguide:</a:t>
            </a:r>
          </a:p>
        </p:txBody>
      </p:sp>
      <p:graphicFrame>
        <p:nvGraphicFramePr>
          <p:cNvPr id="330758" name="Object 6">
            <a:extLst>
              <a:ext uri="{FF2B5EF4-FFF2-40B4-BE49-F238E27FC236}">
                <a16:creationId xmlns:a16="http://schemas.microsoft.com/office/drawing/2014/main" id="{A9C82D43-1D76-BF8B-3353-B06AD49C118A}"/>
              </a:ext>
            </a:extLst>
          </p:cNvPr>
          <p:cNvGraphicFramePr>
            <a:graphicFrameLocks noChangeAspect="1"/>
          </p:cNvGraphicFramePr>
          <p:nvPr>
            <p:extLst>
              <p:ext uri="{D42A27DB-BD31-4B8C-83A1-F6EECF244321}">
                <p14:modId xmlns:p14="http://schemas.microsoft.com/office/powerpoint/2010/main" val="1620013424"/>
              </p:ext>
            </p:extLst>
          </p:nvPr>
        </p:nvGraphicFramePr>
        <p:xfrm>
          <a:off x="463957" y="584243"/>
          <a:ext cx="5410200" cy="990600"/>
        </p:xfrm>
        <a:graphic>
          <a:graphicData uri="http://schemas.openxmlformats.org/presentationml/2006/ole">
            <mc:AlternateContent xmlns:mc="http://schemas.openxmlformats.org/markup-compatibility/2006">
              <mc:Choice xmlns:v="urn:schemas-microsoft-com:vml" Requires="v">
                <p:oleObj name="Equation" r:id="rId4" imgW="2361960" imgH="431640" progId="Equation.DSMT4">
                  <p:embed/>
                </p:oleObj>
              </mc:Choice>
              <mc:Fallback>
                <p:oleObj name="Equation" r:id="rId4" imgW="2361960" imgH="431640" progId="Equation.DSMT4">
                  <p:embed/>
                  <p:pic>
                    <p:nvPicPr>
                      <p:cNvPr id="330758" name="Object 6">
                        <a:extLst>
                          <a:ext uri="{FF2B5EF4-FFF2-40B4-BE49-F238E27FC236}">
                            <a16:creationId xmlns:a16="http://schemas.microsoft.com/office/drawing/2014/main" id="{A9C82D43-1D76-BF8B-3353-B06AD49C11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957" y="584243"/>
                        <a:ext cx="54102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0759" name="Object 7">
            <a:extLst>
              <a:ext uri="{FF2B5EF4-FFF2-40B4-BE49-F238E27FC236}">
                <a16:creationId xmlns:a16="http://schemas.microsoft.com/office/drawing/2014/main" id="{63BB01FC-E3A7-D73B-F57E-44A8F21DD287}"/>
              </a:ext>
            </a:extLst>
          </p:cNvPr>
          <p:cNvGraphicFramePr>
            <a:graphicFrameLocks noChangeAspect="1"/>
          </p:cNvGraphicFramePr>
          <p:nvPr>
            <p:extLst>
              <p:ext uri="{D42A27DB-BD31-4B8C-83A1-F6EECF244321}">
                <p14:modId xmlns:p14="http://schemas.microsoft.com/office/powerpoint/2010/main" val="853858591"/>
              </p:ext>
            </p:extLst>
          </p:nvPr>
        </p:nvGraphicFramePr>
        <p:xfrm>
          <a:off x="6285392" y="780133"/>
          <a:ext cx="5475288" cy="841375"/>
        </p:xfrm>
        <a:graphic>
          <a:graphicData uri="http://schemas.openxmlformats.org/presentationml/2006/ole">
            <mc:AlternateContent xmlns:mc="http://schemas.openxmlformats.org/markup-compatibility/2006">
              <mc:Choice xmlns:v="urn:schemas-microsoft-com:vml" Requires="v">
                <p:oleObj name="Equation" r:id="rId6" imgW="2806560" imgH="431640" progId="Equation.DSMT4">
                  <p:embed/>
                </p:oleObj>
              </mc:Choice>
              <mc:Fallback>
                <p:oleObj name="Equation" r:id="rId6" imgW="2806560" imgH="431640" progId="Equation.DSMT4">
                  <p:embed/>
                  <p:pic>
                    <p:nvPicPr>
                      <p:cNvPr id="330759" name="Object 7">
                        <a:extLst>
                          <a:ext uri="{FF2B5EF4-FFF2-40B4-BE49-F238E27FC236}">
                            <a16:creationId xmlns:a16="http://schemas.microsoft.com/office/drawing/2014/main" id="{63BB01FC-E3A7-D73B-F57E-44A8F21DD2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5392" y="780133"/>
                        <a:ext cx="5475288"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0760" name="Object 8">
            <a:extLst>
              <a:ext uri="{FF2B5EF4-FFF2-40B4-BE49-F238E27FC236}">
                <a16:creationId xmlns:a16="http://schemas.microsoft.com/office/drawing/2014/main" id="{CAE2913E-6145-D2B9-645B-BA8E9F207EBD}"/>
              </a:ext>
            </a:extLst>
          </p:cNvPr>
          <p:cNvGraphicFramePr>
            <a:graphicFrameLocks noChangeAspect="1"/>
          </p:cNvGraphicFramePr>
          <p:nvPr>
            <p:extLst>
              <p:ext uri="{D42A27DB-BD31-4B8C-83A1-F6EECF244321}">
                <p14:modId xmlns:p14="http://schemas.microsoft.com/office/powerpoint/2010/main" val="3769053020"/>
              </p:ext>
            </p:extLst>
          </p:nvPr>
        </p:nvGraphicFramePr>
        <p:xfrm>
          <a:off x="463956" y="1730195"/>
          <a:ext cx="5075238" cy="841375"/>
        </p:xfrm>
        <a:graphic>
          <a:graphicData uri="http://schemas.openxmlformats.org/presentationml/2006/ole">
            <mc:AlternateContent xmlns:mc="http://schemas.openxmlformats.org/markup-compatibility/2006">
              <mc:Choice xmlns:v="urn:schemas-microsoft-com:vml" Requires="v">
                <p:oleObj name="Equation" r:id="rId8" imgW="2603160" imgH="431640" progId="Equation.DSMT4">
                  <p:embed/>
                </p:oleObj>
              </mc:Choice>
              <mc:Fallback>
                <p:oleObj name="Equation" r:id="rId8" imgW="2603160" imgH="431640" progId="Equation.DSMT4">
                  <p:embed/>
                  <p:pic>
                    <p:nvPicPr>
                      <p:cNvPr id="330760" name="Object 8">
                        <a:extLst>
                          <a:ext uri="{FF2B5EF4-FFF2-40B4-BE49-F238E27FC236}">
                            <a16:creationId xmlns:a16="http://schemas.microsoft.com/office/drawing/2014/main" id="{CAE2913E-6145-D2B9-645B-BA8E9F207EB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3956" y="1730195"/>
                        <a:ext cx="5075238"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 name="Straight Arrow Connector 4">
            <a:extLst>
              <a:ext uri="{FF2B5EF4-FFF2-40B4-BE49-F238E27FC236}">
                <a16:creationId xmlns:a16="http://schemas.microsoft.com/office/drawing/2014/main" id="{2594DEA0-9B3C-0DA5-402F-1082D876A0BC}"/>
              </a:ext>
            </a:extLst>
          </p:cNvPr>
          <p:cNvCxnSpPr/>
          <p:nvPr/>
        </p:nvCxnSpPr>
        <p:spPr>
          <a:xfrm>
            <a:off x="2459736" y="4158310"/>
            <a:ext cx="709321"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42B8EA6C-3B12-57DA-1E12-5F89DD7B85F4}"/>
              </a:ext>
            </a:extLst>
          </p:cNvPr>
          <p:cNvCxnSpPr/>
          <p:nvPr/>
        </p:nvCxnSpPr>
        <p:spPr>
          <a:xfrm>
            <a:off x="5644895" y="4158310"/>
            <a:ext cx="709321"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F01330A8-4EC3-B550-AA20-C1537B8AA35E}"/>
              </a:ext>
            </a:extLst>
          </p:cNvPr>
          <p:cNvCxnSpPr/>
          <p:nvPr/>
        </p:nvCxnSpPr>
        <p:spPr>
          <a:xfrm>
            <a:off x="8528304" y="4237558"/>
            <a:ext cx="709321"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10257A11-31D9-CF85-B4E4-673CBC12A4BD}"/>
              </a:ext>
            </a:extLst>
          </p:cNvPr>
          <p:cNvCxnSpPr>
            <a:cxnSpLocks/>
          </p:cNvCxnSpPr>
          <p:nvPr/>
        </p:nvCxnSpPr>
        <p:spPr>
          <a:xfrm rot="16200000">
            <a:off x="3745993" y="3364939"/>
            <a:ext cx="709321"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D6BD15F6-8398-DC6E-230D-FA7D630DBBC7}"/>
              </a:ext>
            </a:extLst>
          </p:cNvPr>
          <p:cNvCxnSpPr>
            <a:cxnSpLocks/>
          </p:cNvCxnSpPr>
          <p:nvPr/>
        </p:nvCxnSpPr>
        <p:spPr>
          <a:xfrm rot="5400000">
            <a:off x="7281674" y="3467681"/>
            <a:ext cx="709321"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6F79843-1945-5968-43AD-6FA11155DB99}"/>
              </a:ext>
            </a:extLst>
          </p:cNvPr>
          <p:cNvSpPr txBox="1"/>
          <p:nvPr/>
        </p:nvSpPr>
        <p:spPr>
          <a:xfrm>
            <a:off x="5680559" y="4259958"/>
            <a:ext cx="830879"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E = Ez</a:t>
            </a:r>
            <a:endParaRPr lang="en-IN" dirty="0"/>
          </a:p>
        </p:txBody>
      </p:sp>
      <p:sp>
        <p:nvSpPr>
          <p:cNvPr id="11" name="TextBox 10">
            <a:extLst>
              <a:ext uri="{FF2B5EF4-FFF2-40B4-BE49-F238E27FC236}">
                <a16:creationId xmlns:a16="http://schemas.microsoft.com/office/drawing/2014/main" id="{B0FA5EAE-95FE-B231-F6CE-217F50E576DC}"/>
              </a:ext>
            </a:extLst>
          </p:cNvPr>
          <p:cNvSpPr txBox="1"/>
          <p:nvPr/>
        </p:nvSpPr>
        <p:spPr>
          <a:xfrm>
            <a:off x="9646573" y="4094698"/>
            <a:ext cx="209747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 E</a:t>
            </a:r>
            <a:r>
              <a:rPr lang="en-US" baseline="-25000" dirty="0"/>
              <a:t>z</a:t>
            </a:r>
            <a:r>
              <a:rPr lang="en-US" dirty="0"/>
              <a:t> max at y = b/2 </a:t>
            </a:r>
            <a:endParaRPr lang="en-IN" dirty="0"/>
          </a:p>
        </p:txBody>
      </p:sp>
      <p:cxnSp>
        <p:nvCxnSpPr>
          <p:cNvPr id="12" name="Straight Arrow Connector 11">
            <a:extLst>
              <a:ext uri="{FF2B5EF4-FFF2-40B4-BE49-F238E27FC236}">
                <a16:creationId xmlns:a16="http://schemas.microsoft.com/office/drawing/2014/main" id="{6AF741D7-6735-BBCC-F8F7-5FB232AA9CA9}"/>
              </a:ext>
            </a:extLst>
          </p:cNvPr>
          <p:cNvCxnSpPr/>
          <p:nvPr/>
        </p:nvCxnSpPr>
        <p:spPr>
          <a:xfrm>
            <a:off x="9646573" y="5478094"/>
            <a:ext cx="709321"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AF7CE208-3901-E58C-B0B3-256482AB3E64}"/>
              </a:ext>
            </a:extLst>
          </p:cNvPr>
          <p:cNvSpPr txBox="1"/>
          <p:nvPr/>
        </p:nvSpPr>
        <p:spPr>
          <a:xfrm>
            <a:off x="9881633" y="5621392"/>
            <a:ext cx="45950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 E</a:t>
            </a:r>
            <a:r>
              <a:rPr lang="en-US" baseline="-25000" dirty="0"/>
              <a:t>z</a:t>
            </a:r>
            <a:endParaRPr lang="en-IN" dirty="0"/>
          </a:p>
        </p:txBody>
      </p:sp>
      <p:sp>
        <p:nvSpPr>
          <p:cNvPr id="14" name="TextBox 13">
            <a:extLst>
              <a:ext uri="{FF2B5EF4-FFF2-40B4-BE49-F238E27FC236}">
                <a16:creationId xmlns:a16="http://schemas.microsoft.com/office/drawing/2014/main" id="{0030EC54-73CF-546A-544D-862E04F88EEE}"/>
              </a:ext>
            </a:extLst>
          </p:cNvPr>
          <p:cNvSpPr txBox="1"/>
          <p:nvPr/>
        </p:nvSpPr>
        <p:spPr>
          <a:xfrm>
            <a:off x="4931533" y="2821862"/>
            <a:ext cx="1707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 |</a:t>
            </a:r>
            <a:r>
              <a:rPr lang="en-US" dirty="0" err="1"/>
              <a:t>E</a:t>
            </a:r>
            <a:r>
              <a:rPr lang="en-US" baseline="-25000" dirty="0" err="1"/>
              <a:t>y</a:t>
            </a:r>
            <a:r>
              <a:rPr lang="en-US" dirty="0" err="1"/>
              <a:t>|max</a:t>
            </a:r>
            <a:r>
              <a:rPr lang="en-US" dirty="0"/>
              <a:t> at y = b </a:t>
            </a:r>
            <a:endParaRPr lang="en-IN" dirty="0"/>
          </a:p>
        </p:txBody>
      </p:sp>
      <p:cxnSp>
        <p:nvCxnSpPr>
          <p:cNvPr id="15" name="Straight Arrow Connector 14">
            <a:extLst>
              <a:ext uri="{FF2B5EF4-FFF2-40B4-BE49-F238E27FC236}">
                <a16:creationId xmlns:a16="http://schemas.microsoft.com/office/drawing/2014/main" id="{687D6919-6C4F-54EA-8581-1ABC9F70562D}"/>
              </a:ext>
            </a:extLst>
          </p:cNvPr>
          <p:cNvCxnSpPr>
            <a:cxnSpLocks/>
          </p:cNvCxnSpPr>
          <p:nvPr/>
        </p:nvCxnSpPr>
        <p:spPr>
          <a:xfrm rot="5400000">
            <a:off x="3842437" y="5266732"/>
            <a:ext cx="709321"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6D7B7A18-9A94-E72B-D9F7-76B7E21F8AA8}"/>
              </a:ext>
            </a:extLst>
          </p:cNvPr>
          <p:cNvCxnSpPr>
            <a:cxnSpLocks/>
          </p:cNvCxnSpPr>
          <p:nvPr/>
        </p:nvCxnSpPr>
        <p:spPr>
          <a:xfrm rot="16200000">
            <a:off x="7338042" y="5216600"/>
            <a:ext cx="709321"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6F36B2AC-5C64-1F3D-7663-55F905275575}"/>
              </a:ext>
            </a:extLst>
          </p:cNvPr>
          <p:cNvSpPr txBox="1"/>
          <p:nvPr/>
        </p:nvSpPr>
        <p:spPr>
          <a:xfrm>
            <a:off x="5096976" y="5349167"/>
            <a:ext cx="1707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 |</a:t>
            </a:r>
            <a:r>
              <a:rPr lang="en-US" dirty="0" err="1"/>
              <a:t>E</a:t>
            </a:r>
            <a:r>
              <a:rPr lang="en-US" baseline="-25000" dirty="0" err="1"/>
              <a:t>y</a:t>
            </a:r>
            <a:r>
              <a:rPr lang="en-US" dirty="0" err="1"/>
              <a:t>|max</a:t>
            </a:r>
            <a:r>
              <a:rPr lang="en-US" dirty="0"/>
              <a:t> at y = 0 </a:t>
            </a:r>
            <a:endParaRPr lang="en-IN" dirty="0"/>
          </a:p>
        </p:txBody>
      </p:sp>
      <p:sp>
        <p:nvSpPr>
          <p:cNvPr id="21" name="TextBox 20">
            <a:extLst>
              <a:ext uri="{FF2B5EF4-FFF2-40B4-BE49-F238E27FC236}">
                <a16:creationId xmlns:a16="http://schemas.microsoft.com/office/drawing/2014/main" id="{D24BE10E-6992-BC5F-1715-1ED75059483C}"/>
              </a:ext>
            </a:extLst>
          </p:cNvPr>
          <p:cNvSpPr txBox="1"/>
          <p:nvPr/>
        </p:nvSpPr>
        <p:spPr>
          <a:xfrm>
            <a:off x="202020" y="6273225"/>
            <a:ext cx="11989980" cy="584775"/>
          </a:xfrm>
          <a:prstGeom prst="rect">
            <a:avLst/>
          </a:prstGeom>
          <a:noFill/>
        </p:spPr>
        <p:txBody>
          <a:bodyPr wrap="square" rtlCol="0">
            <a:spAutoFit/>
          </a:bodyPr>
          <a:lstStyle/>
          <a:p>
            <a:pPr algn="ctr"/>
            <a:r>
              <a:rPr lang="en-US" sz="1600" dirty="0">
                <a:solidFill>
                  <a:srgbClr val="FF0000"/>
                </a:solidFill>
              </a:rPr>
              <a:t>At y = 0 and b, there will be surface currents due to discontinuity in the tangential H field whereas there will be surface charges due presence of normal electric field (in accordance with boundary conditions around conductors)</a:t>
            </a:r>
            <a:endParaRPr lang="en-IN" sz="1600"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2" name="Text Box 4">
            <a:extLst>
              <a:ext uri="{FF2B5EF4-FFF2-40B4-BE49-F238E27FC236}">
                <a16:creationId xmlns:a16="http://schemas.microsoft.com/office/drawing/2014/main" id="{D9CCE4FA-B3BF-5F9C-0861-31FE81FC197E}"/>
              </a:ext>
            </a:extLst>
          </p:cNvPr>
          <p:cNvSpPr txBox="1">
            <a:spLocks noChangeArrowheads="1"/>
          </p:cNvSpPr>
          <p:nvPr/>
        </p:nvSpPr>
        <p:spPr bwMode="auto">
          <a:xfrm>
            <a:off x="381000" y="157819"/>
            <a:ext cx="5943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00B050"/>
                </a:solidFill>
              </a:rPr>
              <a:t>TE Waves between Parallel Plates</a:t>
            </a:r>
          </a:p>
        </p:txBody>
      </p:sp>
      <p:graphicFrame>
        <p:nvGraphicFramePr>
          <p:cNvPr id="334853" name="Object 5">
            <a:extLst>
              <a:ext uri="{FF2B5EF4-FFF2-40B4-BE49-F238E27FC236}">
                <a16:creationId xmlns:a16="http://schemas.microsoft.com/office/drawing/2014/main" id="{C134DFFC-6CD9-52DB-298F-4644613EBF31}"/>
              </a:ext>
            </a:extLst>
          </p:cNvPr>
          <p:cNvGraphicFramePr>
            <a:graphicFrameLocks noChangeAspect="1"/>
          </p:cNvGraphicFramePr>
          <p:nvPr>
            <p:extLst>
              <p:ext uri="{D42A27DB-BD31-4B8C-83A1-F6EECF244321}">
                <p14:modId xmlns:p14="http://schemas.microsoft.com/office/powerpoint/2010/main" val="2058016057"/>
              </p:ext>
            </p:extLst>
          </p:nvPr>
        </p:nvGraphicFramePr>
        <p:xfrm>
          <a:off x="1207344" y="1873051"/>
          <a:ext cx="3684588" cy="1173163"/>
        </p:xfrm>
        <a:graphic>
          <a:graphicData uri="http://schemas.openxmlformats.org/presentationml/2006/ole">
            <mc:AlternateContent xmlns:mc="http://schemas.openxmlformats.org/markup-compatibility/2006">
              <mc:Choice xmlns:v="urn:schemas-microsoft-com:vml" Requires="v">
                <p:oleObj name="Equation" r:id="rId2" imgW="1511280" imgH="482400" progId="Equation.DSMT4">
                  <p:embed/>
                </p:oleObj>
              </mc:Choice>
              <mc:Fallback>
                <p:oleObj name="Equation" r:id="rId2" imgW="1511280" imgH="482400" progId="Equation.DSMT4">
                  <p:embed/>
                  <p:pic>
                    <p:nvPicPr>
                      <p:cNvPr id="334853" name="Object 5">
                        <a:extLst>
                          <a:ext uri="{FF2B5EF4-FFF2-40B4-BE49-F238E27FC236}">
                            <a16:creationId xmlns:a16="http://schemas.microsoft.com/office/drawing/2014/main" id="{C134DFFC-6CD9-52DB-298F-4644613EBF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344" y="1873051"/>
                        <a:ext cx="3684588" cy="1173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4855" name="Text Box 7">
            <a:extLst>
              <a:ext uri="{FF2B5EF4-FFF2-40B4-BE49-F238E27FC236}">
                <a16:creationId xmlns:a16="http://schemas.microsoft.com/office/drawing/2014/main" id="{D9ABF5EE-9C39-886E-8179-8A7B698891A1}"/>
              </a:ext>
            </a:extLst>
          </p:cNvPr>
          <p:cNvSpPr txBox="1">
            <a:spLocks noChangeArrowheads="1"/>
          </p:cNvSpPr>
          <p:nvPr/>
        </p:nvSpPr>
        <p:spPr bwMode="auto">
          <a:xfrm>
            <a:off x="788572" y="3505444"/>
            <a:ext cx="365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rgbClr val="00B050"/>
                </a:solidFill>
              </a:rPr>
              <a:t>Boundary Condition</a:t>
            </a:r>
          </a:p>
        </p:txBody>
      </p:sp>
      <p:graphicFrame>
        <p:nvGraphicFramePr>
          <p:cNvPr id="334856" name="Object 8">
            <a:extLst>
              <a:ext uri="{FF2B5EF4-FFF2-40B4-BE49-F238E27FC236}">
                <a16:creationId xmlns:a16="http://schemas.microsoft.com/office/drawing/2014/main" id="{8F9E9602-40C9-6890-AFB8-6B62D4D0DFA5}"/>
              </a:ext>
            </a:extLst>
          </p:cNvPr>
          <p:cNvGraphicFramePr>
            <a:graphicFrameLocks noChangeAspect="1"/>
          </p:cNvGraphicFramePr>
          <p:nvPr>
            <p:extLst>
              <p:ext uri="{D42A27DB-BD31-4B8C-83A1-F6EECF244321}">
                <p14:modId xmlns:p14="http://schemas.microsoft.com/office/powerpoint/2010/main" val="3277487955"/>
              </p:ext>
            </p:extLst>
          </p:nvPr>
        </p:nvGraphicFramePr>
        <p:xfrm>
          <a:off x="3889375" y="3975931"/>
          <a:ext cx="4413250" cy="909638"/>
        </p:xfrm>
        <a:graphic>
          <a:graphicData uri="http://schemas.openxmlformats.org/presentationml/2006/ole">
            <mc:AlternateContent xmlns:mc="http://schemas.openxmlformats.org/markup-compatibility/2006">
              <mc:Choice xmlns:v="urn:schemas-microsoft-com:vml" Requires="v">
                <p:oleObj name="Equation" r:id="rId4" imgW="2222280" imgH="457200" progId="Equation.DSMT4">
                  <p:embed/>
                </p:oleObj>
              </mc:Choice>
              <mc:Fallback>
                <p:oleObj name="Equation" r:id="rId4" imgW="2222280" imgH="457200" progId="Equation.DSMT4">
                  <p:embed/>
                  <p:pic>
                    <p:nvPicPr>
                      <p:cNvPr id="334856" name="Object 8">
                        <a:extLst>
                          <a:ext uri="{FF2B5EF4-FFF2-40B4-BE49-F238E27FC236}">
                            <a16:creationId xmlns:a16="http://schemas.microsoft.com/office/drawing/2014/main" id="{8F9E9602-40C9-6890-AFB8-6B62D4D0DF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9375" y="3975931"/>
                        <a:ext cx="4413250"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4857" name="Object 9">
            <a:extLst>
              <a:ext uri="{FF2B5EF4-FFF2-40B4-BE49-F238E27FC236}">
                <a16:creationId xmlns:a16="http://schemas.microsoft.com/office/drawing/2014/main" id="{277BBC40-EAA4-8E8F-0E64-8C04AB2D23F4}"/>
              </a:ext>
            </a:extLst>
          </p:cNvPr>
          <p:cNvGraphicFramePr>
            <a:graphicFrameLocks noChangeAspect="1"/>
          </p:cNvGraphicFramePr>
          <p:nvPr>
            <p:extLst>
              <p:ext uri="{D42A27DB-BD31-4B8C-83A1-F6EECF244321}">
                <p14:modId xmlns:p14="http://schemas.microsoft.com/office/powerpoint/2010/main" val="440269824"/>
              </p:ext>
            </p:extLst>
          </p:nvPr>
        </p:nvGraphicFramePr>
        <p:xfrm>
          <a:off x="4409281" y="5079219"/>
          <a:ext cx="3373438" cy="990600"/>
        </p:xfrm>
        <a:graphic>
          <a:graphicData uri="http://schemas.openxmlformats.org/presentationml/2006/ole">
            <mc:AlternateContent xmlns:mc="http://schemas.openxmlformats.org/markup-compatibility/2006">
              <mc:Choice xmlns:v="urn:schemas-microsoft-com:vml" Requires="v">
                <p:oleObj name="Equation" r:id="rId6" imgW="1473120" imgH="431640" progId="Equation.DSMT4">
                  <p:embed/>
                </p:oleObj>
              </mc:Choice>
              <mc:Fallback>
                <p:oleObj name="Equation" r:id="rId6" imgW="1473120" imgH="431640" progId="Equation.DSMT4">
                  <p:embed/>
                  <p:pic>
                    <p:nvPicPr>
                      <p:cNvPr id="334857" name="Object 9">
                        <a:extLst>
                          <a:ext uri="{FF2B5EF4-FFF2-40B4-BE49-F238E27FC236}">
                            <a16:creationId xmlns:a16="http://schemas.microsoft.com/office/drawing/2014/main" id="{277BBC40-EAA4-8E8F-0E64-8C04AB2D23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9281" y="5079219"/>
                        <a:ext cx="3373438"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4859" name="Text Box 11">
            <a:extLst>
              <a:ext uri="{FF2B5EF4-FFF2-40B4-BE49-F238E27FC236}">
                <a16:creationId xmlns:a16="http://schemas.microsoft.com/office/drawing/2014/main" id="{58587C85-09D1-41EA-1D35-1C95469B2A77}"/>
              </a:ext>
            </a:extLst>
          </p:cNvPr>
          <p:cNvSpPr txBox="1">
            <a:spLocks noChangeArrowheads="1"/>
          </p:cNvSpPr>
          <p:nvPr/>
        </p:nvSpPr>
        <p:spPr bwMode="auto">
          <a:xfrm>
            <a:off x="608697" y="1039529"/>
            <a:ext cx="9589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dirty="0"/>
              <a:t>Ez = 0</a:t>
            </a:r>
          </a:p>
        </p:txBody>
      </p:sp>
      <p:pic>
        <p:nvPicPr>
          <p:cNvPr id="2" name="Picture 6">
            <a:extLst>
              <a:ext uri="{FF2B5EF4-FFF2-40B4-BE49-F238E27FC236}">
                <a16:creationId xmlns:a16="http://schemas.microsoft.com/office/drawing/2014/main" id="{CBD1002D-D63D-609E-9088-CA698B69DEA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03206" y="263920"/>
            <a:ext cx="4680097" cy="3218262"/>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4">
            <a:extLst>
              <a:ext uri="{FF2B5EF4-FFF2-40B4-BE49-F238E27FC236}">
                <a16:creationId xmlns:a16="http://schemas.microsoft.com/office/drawing/2014/main" id="{74E7F251-DE45-3B77-025F-A046B64E5345}"/>
              </a:ext>
            </a:extLst>
          </p:cNvPr>
          <p:cNvSpPr txBox="1">
            <a:spLocks noChangeArrowheads="1"/>
          </p:cNvSpPr>
          <p:nvPr/>
        </p:nvSpPr>
        <p:spPr bwMode="auto">
          <a:xfrm>
            <a:off x="8049723" y="3373349"/>
            <a:ext cx="3102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u="sng" dirty="0">
                <a:solidFill>
                  <a:srgbClr val="00B050"/>
                </a:solidFill>
              </a:rPr>
              <a:t>Parallel Plate Waveguide: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C50621-3638-1ECB-E27C-0149BC7D1F72}"/>
                  </a:ext>
                </a:extLst>
              </p:cNvPr>
              <p:cNvSpPr txBox="1"/>
              <p:nvPr/>
            </p:nvSpPr>
            <p:spPr>
              <a:xfrm>
                <a:off x="10616584" y="2360878"/>
                <a:ext cx="1319799" cy="61901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i="1" smtClean="0">
                              <a:solidFill>
                                <a:srgbClr val="00B050"/>
                              </a:solidFill>
                              <a:latin typeface="Cambria Math" panose="02040503050406030204" pitchFamily="18" charset="0"/>
                            </a:rPr>
                          </m:ctrlPr>
                        </m:fPr>
                        <m:num>
                          <m:r>
                            <a:rPr lang="en-US" altLang="en-US" i="1" smtClean="0">
                              <a:solidFill>
                                <a:srgbClr val="00B050"/>
                              </a:solidFill>
                              <a:latin typeface="Cambria Math" panose="02040503050406030204" pitchFamily="18" charset="0"/>
                            </a:rPr>
                            <m:t>𝜕</m:t>
                          </m:r>
                          <m:r>
                            <a:rPr lang="en-US" altLang="en-US" b="0" i="1" smtClean="0">
                              <a:solidFill>
                                <a:srgbClr val="00B050"/>
                              </a:solidFill>
                              <a:latin typeface="Cambria Math" panose="02040503050406030204" pitchFamily="18" charset="0"/>
                            </a:rPr>
                            <m:t>𝐻</m:t>
                          </m:r>
                        </m:num>
                        <m:den>
                          <m:r>
                            <a:rPr lang="en-US" altLang="en-US" i="1" smtClean="0">
                              <a:solidFill>
                                <a:srgbClr val="00B050"/>
                              </a:solidFill>
                              <a:latin typeface="Cambria Math" panose="02040503050406030204" pitchFamily="18" charset="0"/>
                            </a:rPr>
                            <m:t>𝜕</m:t>
                          </m:r>
                          <m:r>
                            <a:rPr lang="en-US" altLang="en-US" b="0" i="1" smtClean="0">
                              <a:solidFill>
                                <a:srgbClr val="00B050"/>
                              </a:solidFill>
                              <a:latin typeface="Cambria Math" panose="02040503050406030204" pitchFamily="18" charset="0"/>
                            </a:rPr>
                            <m:t>𝑥</m:t>
                          </m:r>
                        </m:den>
                      </m:f>
                      <m:r>
                        <a:rPr lang="en-US" altLang="en-US" b="0" i="1" smtClean="0">
                          <a:solidFill>
                            <a:srgbClr val="00B050"/>
                          </a:solidFill>
                          <a:latin typeface="Cambria Math" panose="02040503050406030204" pitchFamily="18" charset="0"/>
                        </a:rPr>
                        <m:t>=0</m:t>
                      </m:r>
                    </m:oMath>
                  </m:oMathPara>
                </a14:m>
                <a:endParaRPr lang="en-IN" dirty="0"/>
              </a:p>
            </p:txBody>
          </p:sp>
        </mc:Choice>
        <mc:Fallback xmlns="">
          <p:sp>
            <p:nvSpPr>
              <p:cNvPr id="4" name="TextBox 3">
                <a:extLst>
                  <a:ext uri="{FF2B5EF4-FFF2-40B4-BE49-F238E27FC236}">
                    <a16:creationId xmlns:a16="http://schemas.microsoft.com/office/drawing/2014/main" id="{39C50621-3638-1ECB-E27C-0149BC7D1F72}"/>
                  </a:ext>
                </a:extLst>
              </p:cNvPr>
              <p:cNvSpPr txBox="1">
                <a:spLocks noRot="1" noChangeAspect="1" noMove="1" noResize="1" noEditPoints="1" noAdjustHandles="1" noChangeArrowheads="1" noChangeShapeType="1" noTextEdit="1"/>
              </p:cNvSpPr>
              <p:nvPr/>
            </p:nvSpPr>
            <p:spPr>
              <a:xfrm>
                <a:off x="10616584" y="2360878"/>
                <a:ext cx="1319799" cy="619016"/>
              </a:xfrm>
              <a:prstGeom prst="rect">
                <a:avLst/>
              </a:prstGeom>
              <a:blipFill>
                <a:blip r:embed="rId9"/>
                <a:stretch>
                  <a:fillRect/>
                </a:stretch>
              </a:blipFill>
            </p:spPr>
            <p:txBody>
              <a:bodyPr/>
              <a:lstStyle/>
              <a:p>
                <a:r>
                  <a:rPr lang="en-IN">
                    <a:noFill/>
                  </a:rPr>
                  <a:t> </a:t>
                </a:r>
              </a:p>
            </p:txBody>
          </p:sp>
        </mc:Fallback>
      </mc:AlternateContent>
      <p:sp>
        <p:nvSpPr>
          <p:cNvPr id="5" name="Text Box 10">
            <a:extLst>
              <a:ext uri="{FF2B5EF4-FFF2-40B4-BE49-F238E27FC236}">
                <a16:creationId xmlns:a16="http://schemas.microsoft.com/office/drawing/2014/main" id="{14793905-CC31-A571-3521-29F81EDCE017}"/>
              </a:ext>
            </a:extLst>
          </p:cNvPr>
          <p:cNvSpPr txBox="1">
            <a:spLocks noChangeArrowheads="1"/>
          </p:cNvSpPr>
          <p:nvPr/>
        </p:nvSpPr>
        <p:spPr bwMode="auto">
          <a:xfrm>
            <a:off x="8776451" y="4230695"/>
            <a:ext cx="1955717" cy="40011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50000"/>
              </a:spcBef>
            </a:pPr>
            <a:r>
              <a:rPr lang="en-US" altLang="en-US" sz="2000" dirty="0">
                <a:solidFill>
                  <a:srgbClr val="00B050"/>
                </a:solidFill>
              </a:rPr>
              <a:t>E</a:t>
            </a:r>
            <a:r>
              <a:rPr lang="en-US" altLang="en-US" sz="2000" baseline="-25000" dirty="0">
                <a:solidFill>
                  <a:srgbClr val="00B050"/>
                </a:solidFill>
              </a:rPr>
              <a:t>x</a:t>
            </a:r>
            <a:r>
              <a:rPr lang="en-US" altLang="en-US" sz="2000" dirty="0">
                <a:solidFill>
                  <a:srgbClr val="00B050"/>
                </a:solidFill>
              </a:rPr>
              <a:t> must vanish</a:t>
            </a:r>
          </a:p>
        </p:txBody>
      </p:sp>
      <p:sp>
        <p:nvSpPr>
          <p:cNvPr id="8" name="Text Box 10">
            <a:extLst>
              <a:ext uri="{FF2B5EF4-FFF2-40B4-BE49-F238E27FC236}">
                <a16:creationId xmlns:a16="http://schemas.microsoft.com/office/drawing/2014/main" id="{20F452B4-129B-123B-A1D2-7AF4402DCC52}"/>
              </a:ext>
            </a:extLst>
          </p:cNvPr>
          <p:cNvSpPr txBox="1">
            <a:spLocks noChangeArrowheads="1"/>
          </p:cNvSpPr>
          <p:nvPr/>
        </p:nvSpPr>
        <p:spPr bwMode="auto">
          <a:xfrm>
            <a:off x="978888" y="4796086"/>
            <a:ext cx="29487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olidFill>
                  <a:srgbClr val="00B050"/>
                </a:solidFill>
              </a:rPr>
              <a:t>Notice the differential</a:t>
            </a:r>
          </a:p>
        </p:txBody>
      </p:sp>
      <p:cxnSp>
        <p:nvCxnSpPr>
          <p:cNvPr id="10" name="Straight Arrow Connector 9">
            <a:extLst>
              <a:ext uri="{FF2B5EF4-FFF2-40B4-BE49-F238E27FC236}">
                <a16:creationId xmlns:a16="http://schemas.microsoft.com/office/drawing/2014/main" id="{A83E0D28-5A33-3C5E-034A-A70AFB28B9F4}"/>
              </a:ext>
            </a:extLst>
          </p:cNvPr>
          <p:cNvCxnSpPr/>
          <p:nvPr/>
        </p:nvCxnSpPr>
        <p:spPr>
          <a:xfrm flipV="1">
            <a:off x="2926080" y="4426339"/>
            <a:ext cx="963295" cy="3697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 Box 4">
            <a:extLst>
              <a:ext uri="{FF2B5EF4-FFF2-40B4-BE49-F238E27FC236}">
                <a16:creationId xmlns:a16="http://schemas.microsoft.com/office/drawing/2014/main" id="{8B844BF1-CB77-9436-7AF5-FA0AA980AFC6}"/>
              </a:ext>
            </a:extLst>
          </p:cNvPr>
          <p:cNvSpPr txBox="1">
            <a:spLocks noChangeArrowheads="1"/>
          </p:cNvSpPr>
          <p:nvPr/>
        </p:nvSpPr>
        <p:spPr bwMode="auto">
          <a:xfrm rot="18669106">
            <a:off x="9353257" y="1050121"/>
            <a:ext cx="2334484" cy="401581"/>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50000"/>
              </a:spcBef>
            </a:pPr>
            <a:r>
              <a:rPr lang="en-US" altLang="en-US" sz="2000" dirty="0">
                <a:solidFill>
                  <a:srgbClr val="00B050"/>
                </a:solidFill>
              </a:rPr>
              <a:t>Propagation along z</a:t>
            </a:r>
          </a:p>
        </p:txBody>
      </p:sp>
      <p:cxnSp>
        <p:nvCxnSpPr>
          <p:cNvPr id="12" name="Straight Arrow Connector 11">
            <a:extLst>
              <a:ext uri="{FF2B5EF4-FFF2-40B4-BE49-F238E27FC236}">
                <a16:creationId xmlns:a16="http://schemas.microsoft.com/office/drawing/2014/main" id="{D3016385-7F0D-834A-3A66-8F67E78E8854}"/>
              </a:ext>
            </a:extLst>
          </p:cNvPr>
          <p:cNvCxnSpPr/>
          <p:nvPr/>
        </p:nvCxnSpPr>
        <p:spPr>
          <a:xfrm flipV="1">
            <a:off x="9601199" y="616688"/>
            <a:ext cx="919300" cy="967563"/>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3" name="Text Box 4">
            <a:extLst>
              <a:ext uri="{FF2B5EF4-FFF2-40B4-BE49-F238E27FC236}">
                <a16:creationId xmlns:a16="http://schemas.microsoft.com/office/drawing/2014/main" id="{18CC90CA-4A76-9890-EDD7-D238D7EA6ECB}"/>
              </a:ext>
            </a:extLst>
          </p:cNvPr>
          <p:cNvSpPr txBox="1">
            <a:spLocks noChangeArrowheads="1"/>
          </p:cNvSpPr>
          <p:nvPr/>
        </p:nvSpPr>
        <p:spPr bwMode="auto">
          <a:xfrm rot="18669106">
            <a:off x="8000746" y="953418"/>
            <a:ext cx="1561629"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50000"/>
              </a:spcBef>
            </a:pPr>
            <a:r>
              <a:rPr lang="en-US" altLang="en-US" sz="2000" dirty="0">
                <a:solidFill>
                  <a:srgbClr val="00B050"/>
                </a:solidFill>
              </a:rPr>
              <a:t>Conductor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5876" name="Object 4">
            <a:extLst>
              <a:ext uri="{FF2B5EF4-FFF2-40B4-BE49-F238E27FC236}">
                <a16:creationId xmlns:a16="http://schemas.microsoft.com/office/drawing/2014/main" id="{0FCDBB82-74F8-976F-74DC-062CE78553EE}"/>
              </a:ext>
            </a:extLst>
          </p:cNvPr>
          <p:cNvGraphicFramePr>
            <a:graphicFrameLocks noChangeAspect="1"/>
          </p:cNvGraphicFramePr>
          <p:nvPr/>
        </p:nvGraphicFramePr>
        <p:xfrm>
          <a:off x="1905001" y="457200"/>
          <a:ext cx="3813175" cy="939800"/>
        </p:xfrm>
        <a:graphic>
          <a:graphicData uri="http://schemas.openxmlformats.org/presentationml/2006/ole">
            <mc:AlternateContent xmlns:mc="http://schemas.openxmlformats.org/markup-compatibility/2006">
              <mc:Choice xmlns:v="urn:schemas-microsoft-com:vml" Requires="v">
                <p:oleObj name="Equation" r:id="rId2" imgW="1955520" imgH="482400" progId="Equation.DSMT4">
                  <p:embed/>
                </p:oleObj>
              </mc:Choice>
              <mc:Fallback>
                <p:oleObj name="Equation" r:id="rId2" imgW="1955520" imgH="482400" progId="Equation.DSMT4">
                  <p:embed/>
                  <p:pic>
                    <p:nvPicPr>
                      <p:cNvPr id="335876" name="Object 4">
                        <a:extLst>
                          <a:ext uri="{FF2B5EF4-FFF2-40B4-BE49-F238E27FC236}">
                            <a16:creationId xmlns:a16="http://schemas.microsoft.com/office/drawing/2014/main" id="{0FCDBB82-74F8-976F-74DC-062CE78553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1" y="457200"/>
                        <a:ext cx="3813175"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5877" name="Object 5">
            <a:extLst>
              <a:ext uri="{FF2B5EF4-FFF2-40B4-BE49-F238E27FC236}">
                <a16:creationId xmlns:a16="http://schemas.microsoft.com/office/drawing/2014/main" id="{60F49C4A-C708-3F33-C182-12ED27174C7E}"/>
              </a:ext>
            </a:extLst>
          </p:cNvPr>
          <p:cNvGraphicFramePr>
            <a:graphicFrameLocks noChangeAspect="1"/>
          </p:cNvGraphicFramePr>
          <p:nvPr/>
        </p:nvGraphicFramePr>
        <p:xfrm>
          <a:off x="1893889" y="1447800"/>
          <a:ext cx="3836987" cy="939800"/>
        </p:xfrm>
        <a:graphic>
          <a:graphicData uri="http://schemas.openxmlformats.org/presentationml/2006/ole">
            <mc:AlternateContent xmlns:mc="http://schemas.openxmlformats.org/markup-compatibility/2006">
              <mc:Choice xmlns:v="urn:schemas-microsoft-com:vml" Requires="v">
                <p:oleObj name="Equation" r:id="rId4" imgW="1968480" imgH="482400" progId="Equation.DSMT4">
                  <p:embed/>
                </p:oleObj>
              </mc:Choice>
              <mc:Fallback>
                <p:oleObj name="Equation" r:id="rId4" imgW="1968480" imgH="482400" progId="Equation.DSMT4">
                  <p:embed/>
                  <p:pic>
                    <p:nvPicPr>
                      <p:cNvPr id="335877" name="Object 5">
                        <a:extLst>
                          <a:ext uri="{FF2B5EF4-FFF2-40B4-BE49-F238E27FC236}">
                            <a16:creationId xmlns:a16="http://schemas.microsoft.com/office/drawing/2014/main" id="{60F49C4A-C708-3F33-C182-12ED27174C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3889" y="1447800"/>
                        <a:ext cx="3836987"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5878" name="Object 6">
            <a:extLst>
              <a:ext uri="{FF2B5EF4-FFF2-40B4-BE49-F238E27FC236}">
                <a16:creationId xmlns:a16="http://schemas.microsoft.com/office/drawing/2014/main" id="{2EE88068-B8E1-6D3E-0A60-87F5AABF5643}"/>
              </a:ext>
            </a:extLst>
          </p:cNvPr>
          <p:cNvGraphicFramePr>
            <a:graphicFrameLocks noChangeAspect="1"/>
          </p:cNvGraphicFramePr>
          <p:nvPr/>
        </p:nvGraphicFramePr>
        <p:xfrm>
          <a:off x="6335713" y="457200"/>
          <a:ext cx="3789362" cy="939800"/>
        </p:xfrm>
        <a:graphic>
          <a:graphicData uri="http://schemas.openxmlformats.org/presentationml/2006/ole">
            <mc:AlternateContent xmlns:mc="http://schemas.openxmlformats.org/markup-compatibility/2006">
              <mc:Choice xmlns:v="urn:schemas-microsoft-com:vml" Requires="v">
                <p:oleObj name="Equation" r:id="rId6" imgW="1942920" imgH="482400" progId="Equation.DSMT4">
                  <p:embed/>
                </p:oleObj>
              </mc:Choice>
              <mc:Fallback>
                <p:oleObj name="Equation" r:id="rId6" imgW="1942920" imgH="482400" progId="Equation.DSMT4">
                  <p:embed/>
                  <p:pic>
                    <p:nvPicPr>
                      <p:cNvPr id="335878" name="Object 6">
                        <a:extLst>
                          <a:ext uri="{FF2B5EF4-FFF2-40B4-BE49-F238E27FC236}">
                            <a16:creationId xmlns:a16="http://schemas.microsoft.com/office/drawing/2014/main" id="{2EE88068-B8E1-6D3E-0A60-87F5AABF56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5713" y="457200"/>
                        <a:ext cx="3789362"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5879" name="Object 7">
            <a:extLst>
              <a:ext uri="{FF2B5EF4-FFF2-40B4-BE49-F238E27FC236}">
                <a16:creationId xmlns:a16="http://schemas.microsoft.com/office/drawing/2014/main" id="{7AFE8FFD-C6FD-8BCC-AADE-7E756A53BB10}"/>
              </a:ext>
            </a:extLst>
          </p:cNvPr>
          <p:cNvGraphicFramePr>
            <a:graphicFrameLocks noChangeAspect="1"/>
          </p:cNvGraphicFramePr>
          <p:nvPr/>
        </p:nvGraphicFramePr>
        <p:xfrm>
          <a:off x="6248401" y="1600200"/>
          <a:ext cx="3789363" cy="939800"/>
        </p:xfrm>
        <a:graphic>
          <a:graphicData uri="http://schemas.openxmlformats.org/presentationml/2006/ole">
            <mc:AlternateContent xmlns:mc="http://schemas.openxmlformats.org/markup-compatibility/2006">
              <mc:Choice xmlns:v="urn:schemas-microsoft-com:vml" Requires="v">
                <p:oleObj name="Equation" r:id="rId8" imgW="1942920" imgH="482400" progId="Equation.DSMT4">
                  <p:embed/>
                </p:oleObj>
              </mc:Choice>
              <mc:Fallback>
                <p:oleObj name="Equation" r:id="rId8" imgW="1942920" imgH="482400" progId="Equation.DSMT4">
                  <p:embed/>
                  <p:pic>
                    <p:nvPicPr>
                      <p:cNvPr id="335879" name="Object 7">
                        <a:extLst>
                          <a:ext uri="{FF2B5EF4-FFF2-40B4-BE49-F238E27FC236}">
                            <a16:creationId xmlns:a16="http://schemas.microsoft.com/office/drawing/2014/main" id="{7AFE8FFD-C6FD-8BCC-AADE-7E756A53BB1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8401" y="1600200"/>
                        <a:ext cx="3789363"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5880" name="Object 8">
            <a:extLst>
              <a:ext uri="{FF2B5EF4-FFF2-40B4-BE49-F238E27FC236}">
                <a16:creationId xmlns:a16="http://schemas.microsoft.com/office/drawing/2014/main" id="{79776D95-9131-DAD9-F8C2-EA2F82F66633}"/>
              </a:ext>
            </a:extLst>
          </p:cNvPr>
          <p:cNvGraphicFramePr>
            <a:graphicFrameLocks noChangeAspect="1"/>
          </p:cNvGraphicFramePr>
          <p:nvPr>
            <p:extLst>
              <p:ext uri="{D42A27DB-BD31-4B8C-83A1-F6EECF244321}">
                <p14:modId xmlns:p14="http://schemas.microsoft.com/office/powerpoint/2010/main" val="580389538"/>
              </p:ext>
            </p:extLst>
          </p:nvPr>
        </p:nvGraphicFramePr>
        <p:xfrm>
          <a:off x="691255" y="2913291"/>
          <a:ext cx="3373438" cy="990600"/>
        </p:xfrm>
        <a:graphic>
          <a:graphicData uri="http://schemas.openxmlformats.org/presentationml/2006/ole">
            <mc:AlternateContent xmlns:mc="http://schemas.openxmlformats.org/markup-compatibility/2006">
              <mc:Choice xmlns:v="urn:schemas-microsoft-com:vml" Requires="v">
                <p:oleObj name="Equation" r:id="rId10" imgW="1473120" imgH="431640" progId="Equation.DSMT4">
                  <p:embed/>
                </p:oleObj>
              </mc:Choice>
              <mc:Fallback>
                <p:oleObj name="Equation" r:id="rId10" imgW="1473120" imgH="431640" progId="Equation.DSMT4">
                  <p:embed/>
                  <p:pic>
                    <p:nvPicPr>
                      <p:cNvPr id="335880" name="Object 8">
                        <a:extLst>
                          <a:ext uri="{FF2B5EF4-FFF2-40B4-BE49-F238E27FC236}">
                            <a16:creationId xmlns:a16="http://schemas.microsoft.com/office/drawing/2014/main" id="{79776D95-9131-DAD9-F8C2-EA2F82F6663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1255" y="2913291"/>
                        <a:ext cx="3373438"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5881" name="Object 9">
            <a:extLst>
              <a:ext uri="{FF2B5EF4-FFF2-40B4-BE49-F238E27FC236}">
                <a16:creationId xmlns:a16="http://schemas.microsoft.com/office/drawing/2014/main" id="{AA3923A0-BDF4-8CD7-2DF3-EDB908C74511}"/>
              </a:ext>
            </a:extLst>
          </p:cNvPr>
          <p:cNvGraphicFramePr>
            <a:graphicFrameLocks noChangeAspect="1"/>
          </p:cNvGraphicFramePr>
          <p:nvPr>
            <p:extLst>
              <p:ext uri="{D42A27DB-BD31-4B8C-83A1-F6EECF244321}">
                <p14:modId xmlns:p14="http://schemas.microsoft.com/office/powerpoint/2010/main" val="2277391550"/>
              </p:ext>
            </p:extLst>
          </p:nvPr>
        </p:nvGraphicFramePr>
        <p:xfrm>
          <a:off x="1231232" y="4060934"/>
          <a:ext cx="2960688" cy="906463"/>
        </p:xfrm>
        <a:graphic>
          <a:graphicData uri="http://schemas.openxmlformats.org/presentationml/2006/ole">
            <mc:AlternateContent xmlns:mc="http://schemas.openxmlformats.org/markup-compatibility/2006">
              <mc:Choice xmlns:v="urn:schemas-microsoft-com:vml" Requires="v">
                <p:oleObj name="Equation" r:id="rId12" imgW="1409400" imgH="431640" progId="Equation.DSMT4">
                  <p:embed/>
                </p:oleObj>
              </mc:Choice>
              <mc:Fallback>
                <p:oleObj name="Equation" r:id="rId12" imgW="1409400" imgH="431640" progId="Equation.DSMT4">
                  <p:embed/>
                  <p:pic>
                    <p:nvPicPr>
                      <p:cNvPr id="335881" name="Object 9">
                        <a:extLst>
                          <a:ext uri="{FF2B5EF4-FFF2-40B4-BE49-F238E27FC236}">
                            <a16:creationId xmlns:a16="http://schemas.microsoft.com/office/drawing/2014/main" id="{AA3923A0-BDF4-8CD7-2DF3-EDB908C7451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31232" y="4060934"/>
                        <a:ext cx="2960688" cy="90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5882" name="Object 10">
            <a:extLst>
              <a:ext uri="{FF2B5EF4-FFF2-40B4-BE49-F238E27FC236}">
                <a16:creationId xmlns:a16="http://schemas.microsoft.com/office/drawing/2014/main" id="{AF4C96B9-631E-669E-5460-0E2A98C79A23}"/>
              </a:ext>
            </a:extLst>
          </p:cNvPr>
          <p:cNvGraphicFramePr>
            <a:graphicFrameLocks noChangeAspect="1"/>
          </p:cNvGraphicFramePr>
          <p:nvPr>
            <p:extLst>
              <p:ext uri="{D42A27DB-BD31-4B8C-83A1-F6EECF244321}">
                <p14:modId xmlns:p14="http://schemas.microsoft.com/office/powerpoint/2010/main" val="3682494837"/>
              </p:ext>
            </p:extLst>
          </p:nvPr>
        </p:nvGraphicFramePr>
        <p:xfrm>
          <a:off x="1118293" y="5124440"/>
          <a:ext cx="2946400" cy="841375"/>
        </p:xfrm>
        <a:graphic>
          <a:graphicData uri="http://schemas.openxmlformats.org/presentationml/2006/ole">
            <mc:AlternateContent xmlns:mc="http://schemas.openxmlformats.org/markup-compatibility/2006">
              <mc:Choice xmlns:v="urn:schemas-microsoft-com:vml" Requires="v">
                <p:oleObj name="Equation" r:id="rId14" imgW="1511280" imgH="431640" progId="Equation.DSMT4">
                  <p:embed/>
                </p:oleObj>
              </mc:Choice>
              <mc:Fallback>
                <p:oleObj name="Equation" r:id="rId14" imgW="1511280" imgH="431640" progId="Equation.DSMT4">
                  <p:embed/>
                  <p:pic>
                    <p:nvPicPr>
                      <p:cNvPr id="335882" name="Object 10">
                        <a:extLst>
                          <a:ext uri="{FF2B5EF4-FFF2-40B4-BE49-F238E27FC236}">
                            <a16:creationId xmlns:a16="http://schemas.microsoft.com/office/drawing/2014/main" id="{AF4C96B9-631E-669E-5460-0E2A98C79A2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8293" y="5124440"/>
                        <a:ext cx="2946400"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5883" name="Object 11">
            <a:extLst>
              <a:ext uri="{FF2B5EF4-FFF2-40B4-BE49-F238E27FC236}">
                <a16:creationId xmlns:a16="http://schemas.microsoft.com/office/drawing/2014/main" id="{9E485F67-A1BE-3CCC-68BF-3B38216BBCE7}"/>
              </a:ext>
            </a:extLst>
          </p:cNvPr>
          <p:cNvGraphicFramePr>
            <a:graphicFrameLocks noChangeAspect="1"/>
          </p:cNvGraphicFramePr>
          <p:nvPr/>
        </p:nvGraphicFramePr>
        <p:xfrm>
          <a:off x="6629400" y="2895601"/>
          <a:ext cx="1981200" cy="1082675"/>
        </p:xfrm>
        <a:graphic>
          <a:graphicData uri="http://schemas.openxmlformats.org/presentationml/2006/ole">
            <mc:AlternateContent xmlns:mc="http://schemas.openxmlformats.org/markup-compatibility/2006">
              <mc:Choice xmlns:v="urn:schemas-microsoft-com:vml" Requires="v">
                <p:oleObj name="Equation" r:id="rId16" imgW="812520" imgH="444240" progId="Equation.DSMT4">
                  <p:embed/>
                </p:oleObj>
              </mc:Choice>
              <mc:Fallback>
                <p:oleObj name="Equation" r:id="rId16" imgW="812520" imgH="444240" progId="Equation.DSMT4">
                  <p:embed/>
                  <p:pic>
                    <p:nvPicPr>
                      <p:cNvPr id="335883" name="Object 11">
                        <a:extLst>
                          <a:ext uri="{FF2B5EF4-FFF2-40B4-BE49-F238E27FC236}">
                            <a16:creationId xmlns:a16="http://schemas.microsoft.com/office/drawing/2014/main" id="{9E485F67-A1BE-3CCC-68BF-3B38216BBCE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29400" y="2895601"/>
                        <a:ext cx="1981200"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5884" name="Text Box 12">
            <a:extLst>
              <a:ext uri="{FF2B5EF4-FFF2-40B4-BE49-F238E27FC236}">
                <a16:creationId xmlns:a16="http://schemas.microsoft.com/office/drawing/2014/main" id="{177184D5-0787-5195-9877-A4CC2E48AC4F}"/>
              </a:ext>
            </a:extLst>
          </p:cNvPr>
          <p:cNvSpPr txBox="1">
            <a:spLocks noChangeArrowheads="1"/>
          </p:cNvSpPr>
          <p:nvPr/>
        </p:nvSpPr>
        <p:spPr bwMode="auto">
          <a:xfrm>
            <a:off x="5231806" y="4170487"/>
            <a:ext cx="62832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olidFill>
                  <a:srgbClr val="00B050"/>
                </a:solidFill>
              </a:rPr>
              <a:t>The cutoff frequency for </a:t>
            </a:r>
            <a:r>
              <a:rPr lang="en-US" altLang="en-US" sz="2000" dirty="0" err="1">
                <a:solidFill>
                  <a:srgbClr val="00B050"/>
                </a:solidFill>
              </a:rPr>
              <a:t>TE</a:t>
            </a:r>
            <a:r>
              <a:rPr lang="en-US" altLang="en-US" sz="2000" baseline="-25000" dirty="0" err="1">
                <a:solidFill>
                  <a:srgbClr val="00B050"/>
                </a:solidFill>
              </a:rPr>
              <a:t>n</a:t>
            </a:r>
            <a:r>
              <a:rPr lang="en-US" altLang="en-US" sz="2000" dirty="0">
                <a:solidFill>
                  <a:srgbClr val="00B050"/>
                </a:solidFill>
              </a:rPr>
              <a:t> and </a:t>
            </a:r>
            <a:r>
              <a:rPr lang="en-US" altLang="en-US" sz="2000" dirty="0" err="1">
                <a:solidFill>
                  <a:srgbClr val="00B050"/>
                </a:solidFill>
              </a:rPr>
              <a:t>TM</a:t>
            </a:r>
            <a:r>
              <a:rPr lang="en-US" altLang="en-US" sz="2000" baseline="-25000" dirty="0" err="1">
                <a:solidFill>
                  <a:srgbClr val="00B050"/>
                </a:solidFill>
              </a:rPr>
              <a:t>n</a:t>
            </a:r>
            <a:r>
              <a:rPr lang="en-US" altLang="en-US" sz="2000" dirty="0">
                <a:solidFill>
                  <a:srgbClr val="00B050"/>
                </a:solidFill>
              </a:rPr>
              <a:t> mode for a parallel plate waveguide is same.</a:t>
            </a:r>
            <a:endParaRPr lang="en-US" altLang="en-US" sz="2000" baseline="-25000" dirty="0">
              <a:solidFill>
                <a:srgbClr val="00B050"/>
              </a:solidFill>
            </a:endParaRPr>
          </a:p>
        </p:txBody>
      </p:sp>
      <p:sp>
        <p:nvSpPr>
          <p:cNvPr id="335885" name="Text Box 13">
            <a:extLst>
              <a:ext uri="{FF2B5EF4-FFF2-40B4-BE49-F238E27FC236}">
                <a16:creationId xmlns:a16="http://schemas.microsoft.com/office/drawing/2014/main" id="{23DF1505-33A1-0798-F619-2E321253F04E}"/>
              </a:ext>
            </a:extLst>
          </p:cNvPr>
          <p:cNvSpPr txBox="1">
            <a:spLocks noChangeArrowheads="1"/>
          </p:cNvSpPr>
          <p:nvPr/>
        </p:nvSpPr>
        <p:spPr bwMode="auto">
          <a:xfrm>
            <a:off x="5202238" y="5257800"/>
            <a:ext cx="613728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000" dirty="0">
                <a:solidFill>
                  <a:srgbClr val="FF0000"/>
                </a:solidFill>
              </a:rPr>
              <a:t>For n = 0, both H</a:t>
            </a:r>
            <a:r>
              <a:rPr lang="en-US" altLang="en-US" sz="2000" baseline="-25000" dirty="0">
                <a:solidFill>
                  <a:srgbClr val="FF0000"/>
                </a:solidFill>
              </a:rPr>
              <a:t>y</a:t>
            </a:r>
            <a:r>
              <a:rPr lang="en-US" altLang="en-US" sz="2000" dirty="0">
                <a:solidFill>
                  <a:srgbClr val="FF0000"/>
                </a:solidFill>
              </a:rPr>
              <a:t> and E</a:t>
            </a:r>
            <a:r>
              <a:rPr lang="en-US" altLang="en-US" sz="2000" baseline="-25000" dirty="0">
                <a:solidFill>
                  <a:srgbClr val="FF0000"/>
                </a:solidFill>
              </a:rPr>
              <a:t>x</a:t>
            </a:r>
            <a:r>
              <a:rPr lang="en-US" altLang="en-US" sz="2000" dirty="0">
                <a:solidFill>
                  <a:srgbClr val="FF0000"/>
                </a:solidFill>
              </a:rPr>
              <a:t> vanish; hence the TE</a:t>
            </a:r>
            <a:r>
              <a:rPr lang="en-US" altLang="en-US" sz="2000" baseline="-25000" dirty="0">
                <a:solidFill>
                  <a:srgbClr val="FF0000"/>
                </a:solidFill>
              </a:rPr>
              <a:t>0</a:t>
            </a:r>
            <a:r>
              <a:rPr lang="en-US" altLang="en-US" sz="2000" dirty="0">
                <a:solidFill>
                  <a:srgbClr val="FF0000"/>
                </a:solidFill>
              </a:rPr>
              <a:t> mode does not exist in parallel plate waveguide</a:t>
            </a:r>
            <a:endParaRPr lang="en-US" altLang="en-US" sz="2000" baseline="-25000" dirty="0">
              <a:solidFill>
                <a:srgbClr val="FF0000"/>
              </a:solidFill>
            </a:endParaRPr>
          </a:p>
        </p:txBody>
      </p:sp>
      <p:grpSp>
        <p:nvGrpSpPr>
          <p:cNvPr id="2" name="Group 1">
            <a:extLst>
              <a:ext uri="{FF2B5EF4-FFF2-40B4-BE49-F238E27FC236}">
                <a16:creationId xmlns:a16="http://schemas.microsoft.com/office/drawing/2014/main" id="{C5F946EF-3DF1-4BF8-28A6-B1ADE52C0076}"/>
              </a:ext>
            </a:extLst>
          </p:cNvPr>
          <p:cNvGrpSpPr/>
          <p:nvPr/>
        </p:nvGrpSpPr>
        <p:grpSpPr>
          <a:xfrm>
            <a:off x="4936424" y="331344"/>
            <a:ext cx="531628" cy="1010093"/>
            <a:chOff x="946298" y="4593265"/>
            <a:chExt cx="531628" cy="1010093"/>
          </a:xfrm>
        </p:grpSpPr>
        <p:cxnSp>
          <p:nvCxnSpPr>
            <p:cNvPr id="3" name="Straight Connector 2">
              <a:extLst>
                <a:ext uri="{FF2B5EF4-FFF2-40B4-BE49-F238E27FC236}">
                  <a16:creationId xmlns:a16="http://schemas.microsoft.com/office/drawing/2014/main" id="{B03886D2-6FD8-78EC-A057-715FE90B358C}"/>
                </a:ext>
              </a:extLst>
            </p:cNvPr>
            <p:cNvCxnSpPr/>
            <p:nvPr/>
          </p:nvCxnSpPr>
          <p:spPr>
            <a:xfrm flipH="1">
              <a:off x="946298" y="4593265"/>
              <a:ext cx="531628" cy="1010093"/>
            </a:xfrm>
            <a:prstGeom prst="line">
              <a:avLst/>
            </a:prstGeom>
          </p:spPr>
          <p:style>
            <a:lnRef idx="3">
              <a:schemeClr val="accent2"/>
            </a:lnRef>
            <a:fillRef idx="0">
              <a:schemeClr val="accent2"/>
            </a:fillRef>
            <a:effectRef idx="2">
              <a:schemeClr val="accent2"/>
            </a:effectRef>
            <a:fontRef idx="minor">
              <a:schemeClr val="tx1"/>
            </a:fontRef>
          </p:style>
        </p:cxnSp>
        <p:cxnSp>
          <p:nvCxnSpPr>
            <p:cNvPr id="4" name="Straight Connector 3">
              <a:extLst>
                <a:ext uri="{FF2B5EF4-FFF2-40B4-BE49-F238E27FC236}">
                  <a16:creationId xmlns:a16="http://schemas.microsoft.com/office/drawing/2014/main" id="{03EEDFA7-4C78-8AB1-CF78-2F5294B0D7C5}"/>
                </a:ext>
              </a:extLst>
            </p:cNvPr>
            <p:cNvCxnSpPr>
              <a:cxnSpLocks/>
            </p:cNvCxnSpPr>
            <p:nvPr/>
          </p:nvCxnSpPr>
          <p:spPr>
            <a:xfrm flipH="1" flipV="1">
              <a:off x="946298" y="4688958"/>
              <a:ext cx="531628" cy="91440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5" name="Group 4">
            <a:extLst>
              <a:ext uri="{FF2B5EF4-FFF2-40B4-BE49-F238E27FC236}">
                <a16:creationId xmlns:a16="http://schemas.microsoft.com/office/drawing/2014/main" id="{306DCCE2-8275-58E4-3EB8-E1474606D22A}"/>
              </a:ext>
            </a:extLst>
          </p:cNvPr>
          <p:cNvGrpSpPr/>
          <p:nvPr/>
        </p:nvGrpSpPr>
        <p:grpSpPr>
          <a:xfrm>
            <a:off x="3515519" y="343120"/>
            <a:ext cx="531628" cy="1010093"/>
            <a:chOff x="946298" y="4593265"/>
            <a:chExt cx="531628" cy="1010093"/>
          </a:xfrm>
        </p:grpSpPr>
        <p:cxnSp>
          <p:nvCxnSpPr>
            <p:cNvPr id="6" name="Straight Connector 5">
              <a:extLst>
                <a:ext uri="{FF2B5EF4-FFF2-40B4-BE49-F238E27FC236}">
                  <a16:creationId xmlns:a16="http://schemas.microsoft.com/office/drawing/2014/main" id="{4D4DEB60-6967-0040-50F6-27E364FB636F}"/>
                </a:ext>
              </a:extLst>
            </p:cNvPr>
            <p:cNvCxnSpPr/>
            <p:nvPr/>
          </p:nvCxnSpPr>
          <p:spPr>
            <a:xfrm flipH="1">
              <a:off x="946298" y="4593265"/>
              <a:ext cx="531628" cy="1010093"/>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19AF558-183B-EA57-B586-A191CD8C959F}"/>
                </a:ext>
              </a:extLst>
            </p:cNvPr>
            <p:cNvCxnSpPr>
              <a:cxnSpLocks/>
            </p:cNvCxnSpPr>
            <p:nvPr/>
          </p:nvCxnSpPr>
          <p:spPr>
            <a:xfrm flipH="1" flipV="1">
              <a:off x="946298" y="4688958"/>
              <a:ext cx="531628" cy="91440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8" name="Group 7">
            <a:extLst>
              <a:ext uri="{FF2B5EF4-FFF2-40B4-BE49-F238E27FC236}">
                <a16:creationId xmlns:a16="http://schemas.microsoft.com/office/drawing/2014/main" id="{A00B60F6-2FBA-3DC4-50C8-35B75A5E7138}"/>
              </a:ext>
            </a:extLst>
          </p:cNvPr>
          <p:cNvGrpSpPr/>
          <p:nvPr/>
        </p:nvGrpSpPr>
        <p:grpSpPr>
          <a:xfrm>
            <a:off x="4936424" y="1407482"/>
            <a:ext cx="531628" cy="1010093"/>
            <a:chOff x="946298" y="4593265"/>
            <a:chExt cx="531628" cy="1010093"/>
          </a:xfrm>
        </p:grpSpPr>
        <p:cxnSp>
          <p:nvCxnSpPr>
            <p:cNvPr id="9" name="Straight Connector 8">
              <a:extLst>
                <a:ext uri="{FF2B5EF4-FFF2-40B4-BE49-F238E27FC236}">
                  <a16:creationId xmlns:a16="http://schemas.microsoft.com/office/drawing/2014/main" id="{AF9B1FEC-3F54-A3D1-5CDB-A1AFDDB30CCA}"/>
                </a:ext>
              </a:extLst>
            </p:cNvPr>
            <p:cNvCxnSpPr/>
            <p:nvPr/>
          </p:nvCxnSpPr>
          <p:spPr>
            <a:xfrm flipH="1">
              <a:off x="946298" y="4593265"/>
              <a:ext cx="531628" cy="1010093"/>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a:extLst>
                <a:ext uri="{FF2B5EF4-FFF2-40B4-BE49-F238E27FC236}">
                  <a16:creationId xmlns:a16="http://schemas.microsoft.com/office/drawing/2014/main" id="{0F138A15-8411-8C80-16B1-49A340A622C5}"/>
                </a:ext>
              </a:extLst>
            </p:cNvPr>
            <p:cNvCxnSpPr>
              <a:cxnSpLocks/>
            </p:cNvCxnSpPr>
            <p:nvPr/>
          </p:nvCxnSpPr>
          <p:spPr>
            <a:xfrm flipH="1" flipV="1">
              <a:off x="946298" y="4688958"/>
              <a:ext cx="531628" cy="91440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11" name="Group 10">
            <a:extLst>
              <a:ext uri="{FF2B5EF4-FFF2-40B4-BE49-F238E27FC236}">
                <a16:creationId xmlns:a16="http://schemas.microsoft.com/office/drawing/2014/main" id="{0658AA5D-E4CB-F2FF-DDFF-4B124927B65C}"/>
              </a:ext>
            </a:extLst>
          </p:cNvPr>
          <p:cNvGrpSpPr/>
          <p:nvPr/>
        </p:nvGrpSpPr>
        <p:grpSpPr>
          <a:xfrm>
            <a:off x="7877268" y="477740"/>
            <a:ext cx="531628" cy="1010093"/>
            <a:chOff x="946298" y="4593265"/>
            <a:chExt cx="531628" cy="1010093"/>
          </a:xfrm>
        </p:grpSpPr>
        <p:cxnSp>
          <p:nvCxnSpPr>
            <p:cNvPr id="12" name="Straight Connector 11">
              <a:extLst>
                <a:ext uri="{FF2B5EF4-FFF2-40B4-BE49-F238E27FC236}">
                  <a16:creationId xmlns:a16="http://schemas.microsoft.com/office/drawing/2014/main" id="{8BC02EDF-6069-8931-9384-2B896708B224}"/>
                </a:ext>
              </a:extLst>
            </p:cNvPr>
            <p:cNvCxnSpPr/>
            <p:nvPr/>
          </p:nvCxnSpPr>
          <p:spPr>
            <a:xfrm flipH="1">
              <a:off x="946298" y="4593265"/>
              <a:ext cx="531628" cy="1010093"/>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8889E4D8-F1D4-5BE7-C0A3-A8AAEBC5F903}"/>
                </a:ext>
              </a:extLst>
            </p:cNvPr>
            <p:cNvCxnSpPr>
              <a:cxnSpLocks/>
            </p:cNvCxnSpPr>
            <p:nvPr/>
          </p:nvCxnSpPr>
          <p:spPr>
            <a:xfrm flipH="1" flipV="1">
              <a:off x="946298" y="4688958"/>
              <a:ext cx="531628" cy="91440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14" name="Group 13">
            <a:extLst>
              <a:ext uri="{FF2B5EF4-FFF2-40B4-BE49-F238E27FC236}">
                <a16:creationId xmlns:a16="http://schemas.microsoft.com/office/drawing/2014/main" id="{AAB02ECF-52C4-4444-08A0-0722B1F231AA}"/>
              </a:ext>
            </a:extLst>
          </p:cNvPr>
          <p:cNvGrpSpPr/>
          <p:nvPr/>
        </p:nvGrpSpPr>
        <p:grpSpPr>
          <a:xfrm>
            <a:off x="9269822" y="1565053"/>
            <a:ext cx="531628" cy="1010093"/>
            <a:chOff x="946298" y="4593265"/>
            <a:chExt cx="531628" cy="1010093"/>
          </a:xfrm>
        </p:grpSpPr>
        <p:cxnSp>
          <p:nvCxnSpPr>
            <p:cNvPr id="15" name="Straight Connector 14">
              <a:extLst>
                <a:ext uri="{FF2B5EF4-FFF2-40B4-BE49-F238E27FC236}">
                  <a16:creationId xmlns:a16="http://schemas.microsoft.com/office/drawing/2014/main" id="{AA0D8AEA-76B9-D7CA-E5DF-CC6FA85DA7C1}"/>
                </a:ext>
              </a:extLst>
            </p:cNvPr>
            <p:cNvCxnSpPr/>
            <p:nvPr/>
          </p:nvCxnSpPr>
          <p:spPr>
            <a:xfrm flipH="1">
              <a:off x="946298" y="4593265"/>
              <a:ext cx="531628" cy="1010093"/>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068529DB-31E3-FD1D-024C-5AC119ABEA54}"/>
                </a:ext>
              </a:extLst>
            </p:cNvPr>
            <p:cNvCxnSpPr>
              <a:cxnSpLocks/>
            </p:cNvCxnSpPr>
            <p:nvPr/>
          </p:nvCxnSpPr>
          <p:spPr>
            <a:xfrm flipH="1" flipV="1">
              <a:off x="946298" y="4688958"/>
              <a:ext cx="531628" cy="91440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17" name="Group 16">
            <a:extLst>
              <a:ext uri="{FF2B5EF4-FFF2-40B4-BE49-F238E27FC236}">
                <a16:creationId xmlns:a16="http://schemas.microsoft.com/office/drawing/2014/main" id="{9D4EAC2E-A86F-4E1F-854E-688884ED4FA8}"/>
              </a:ext>
            </a:extLst>
          </p:cNvPr>
          <p:cNvGrpSpPr/>
          <p:nvPr/>
        </p:nvGrpSpPr>
        <p:grpSpPr>
          <a:xfrm>
            <a:off x="7819708" y="1574248"/>
            <a:ext cx="531628" cy="1010093"/>
            <a:chOff x="946298" y="4593265"/>
            <a:chExt cx="531628" cy="1010093"/>
          </a:xfrm>
        </p:grpSpPr>
        <p:cxnSp>
          <p:nvCxnSpPr>
            <p:cNvPr id="18" name="Straight Connector 17">
              <a:extLst>
                <a:ext uri="{FF2B5EF4-FFF2-40B4-BE49-F238E27FC236}">
                  <a16:creationId xmlns:a16="http://schemas.microsoft.com/office/drawing/2014/main" id="{10777D88-880E-A7EA-9D4B-7A055DCE0288}"/>
                </a:ext>
              </a:extLst>
            </p:cNvPr>
            <p:cNvCxnSpPr/>
            <p:nvPr/>
          </p:nvCxnSpPr>
          <p:spPr>
            <a:xfrm flipH="1">
              <a:off x="946298" y="4593265"/>
              <a:ext cx="531628" cy="1010093"/>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6F92F65D-2BAE-6AC5-810B-2CC9ECFE75D2}"/>
                </a:ext>
              </a:extLst>
            </p:cNvPr>
            <p:cNvCxnSpPr>
              <a:cxnSpLocks/>
            </p:cNvCxnSpPr>
            <p:nvPr/>
          </p:nvCxnSpPr>
          <p:spPr>
            <a:xfrm flipH="1" flipV="1">
              <a:off x="946298" y="4688958"/>
              <a:ext cx="531628" cy="914400"/>
            </a:xfrm>
            <a:prstGeom prst="line">
              <a:avLst/>
            </a:prstGeom>
          </p:spPr>
          <p:style>
            <a:lnRef idx="3">
              <a:schemeClr val="accent2"/>
            </a:lnRef>
            <a:fillRef idx="0">
              <a:schemeClr val="accent2"/>
            </a:fillRef>
            <a:effectRef idx="2">
              <a:schemeClr val="accent2"/>
            </a:effectRef>
            <a:fontRef idx="minor">
              <a:schemeClr val="tx1"/>
            </a:fontRef>
          </p:style>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7E63E-D72E-D99B-21B2-382CD9B57C5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06CE70D-CA96-6713-1263-9DAFF295B70B}"/>
              </a:ext>
            </a:extLst>
          </p:cNvPr>
          <p:cNvPicPr>
            <a:picLocks noChangeAspect="1"/>
          </p:cNvPicPr>
          <p:nvPr/>
        </p:nvPicPr>
        <p:blipFill>
          <a:blip r:embed="rId2"/>
          <a:stretch>
            <a:fillRect/>
          </a:stretch>
        </p:blipFill>
        <p:spPr>
          <a:xfrm>
            <a:off x="1509897" y="2145100"/>
            <a:ext cx="8915400" cy="3943350"/>
          </a:xfrm>
          <a:prstGeom prst="rect">
            <a:avLst/>
          </a:prstGeom>
        </p:spPr>
      </p:pic>
      <p:sp>
        <p:nvSpPr>
          <p:cNvPr id="330757" name="Text Box 5">
            <a:extLst>
              <a:ext uri="{FF2B5EF4-FFF2-40B4-BE49-F238E27FC236}">
                <a16:creationId xmlns:a16="http://schemas.microsoft.com/office/drawing/2014/main" id="{4F92E48B-8AB4-C68D-9E30-4489B81167BF}"/>
              </a:ext>
            </a:extLst>
          </p:cNvPr>
          <p:cNvSpPr txBox="1">
            <a:spLocks noChangeArrowheads="1"/>
          </p:cNvSpPr>
          <p:nvPr/>
        </p:nvSpPr>
        <p:spPr bwMode="auto">
          <a:xfrm>
            <a:off x="141390" y="299119"/>
            <a:ext cx="946120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200" dirty="0">
                <a:solidFill>
                  <a:srgbClr val="00B050"/>
                </a:solidFill>
              </a:rPr>
              <a:t>Filed lines for TE</a:t>
            </a:r>
            <a:r>
              <a:rPr lang="en-US" altLang="en-US" sz="3200" baseline="-25000" dirty="0">
                <a:solidFill>
                  <a:srgbClr val="00B050"/>
                </a:solidFill>
              </a:rPr>
              <a:t>1</a:t>
            </a:r>
            <a:r>
              <a:rPr lang="en-US" altLang="en-US" sz="3200" dirty="0">
                <a:solidFill>
                  <a:srgbClr val="00B050"/>
                </a:solidFill>
              </a:rPr>
              <a:t> Mode in parallel plate waveguide:</a:t>
            </a:r>
          </a:p>
        </p:txBody>
      </p:sp>
      <p:cxnSp>
        <p:nvCxnSpPr>
          <p:cNvPr id="6" name="Straight Arrow Connector 5">
            <a:extLst>
              <a:ext uri="{FF2B5EF4-FFF2-40B4-BE49-F238E27FC236}">
                <a16:creationId xmlns:a16="http://schemas.microsoft.com/office/drawing/2014/main" id="{577A228A-C60B-DFA6-F679-F60C48C78558}"/>
              </a:ext>
            </a:extLst>
          </p:cNvPr>
          <p:cNvCxnSpPr>
            <a:cxnSpLocks/>
          </p:cNvCxnSpPr>
          <p:nvPr/>
        </p:nvCxnSpPr>
        <p:spPr>
          <a:xfrm flipH="1">
            <a:off x="5534366" y="5098334"/>
            <a:ext cx="709321"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9C715DD3-DE78-6797-F66E-6C00840193B2}"/>
              </a:ext>
            </a:extLst>
          </p:cNvPr>
          <p:cNvCxnSpPr/>
          <p:nvPr/>
        </p:nvCxnSpPr>
        <p:spPr>
          <a:xfrm>
            <a:off x="5534366" y="2785390"/>
            <a:ext cx="709321"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C2D36C78-9313-806A-4270-FBF12D7D6EA8}"/>
              </a:ext>
            </a:extLst>
          </p:cNvPr>
          <p:cNvCxnSpPr>
            <a:cxnSpLocks/>
          </p:cNvCxnSpPr>
          <p:nvPr/>
        </p:nvCxnSpPr>
        <p:spPr>
          <a:xfrm rot="5400000">
            <a:off x="7338942" y="3945659"/>
            <a:ext cx="709321"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CF290ACC-CEA1-A7E0-3DBC-1D3DED9A2735}"/>
              </a:ext>
            </a:extLst>
          </p:cNvPr>
          <p:cNvSpPr txBox="1"/>
          <p:nvPr/>
        </p:nvSpPr>
        <p:spPr>
          <a:xfrm>
            <a:off x="5037638" y="2314411"/>
            <a:ext cx="209747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 H</a:t>
            </a:r>
            <a:r>
              <a:rPr lang="en-US" baseline="-25000" dirty="0"/>
              <a:t>z</a:t>
            </a:r>
            <a:r>
              <a:rPr lang="en-US" dirty="0"/>
              <a:t> max at y = b </a:t>
            </a:r>
            <a:endParaRPr lang="en-IN" dirty="0"/>
          </a:p>
        </p:txBody>
      </p:sp>
      <p:cxnSp>
        <p:nvCxnSpPr>
          <p:cNvPr id="16" name="Straight Arrow Connector 15">
            <a:extLst>
              <a:ext uri="{FF2B5EF4-FFF2-40B4-BE49-F238E27FC236}">
                <a16:creationId xmlns:a16="http://schemas.microsoft.com/office/drawing/2014/main" id="{9B5BD176-AC10-29CE-230E-04883E8763C9}"/>
              </a:ext>
            </a:extLst>
          </p:cNvPr>
          <p:cNvCxnSpPr>
            <a:cxnSpLocks/>
          </p:cNvCxnSpPr>
          <p:nvPr/>
        </p:nvCxnSpPr>
        <p:spPr>
          <a:xfrm rot="16200000">
            <a:off x="3631836" y="3939773"/>
            <a:ext cx="709321"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35E5DCD1-09F1-DF9D-A319-4F5BBE4F2A07}"/>
              </a:ext>
            </a:extLst>
          </p:cNvPr>
          <p:cNvSpPr txBox="1"/>
          <p:nvPr/>
        </p:nvSpPr>
        <p:spPr>
          <a:xfrm>
            <a:off x="9684628" y="3769034"/>
            <a:ext cx="209669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 |E</a:t>
            </a:r>
            <a:r>
              <a:rPr lang="en-US" baseline="-25000" dirty="0"/>
              <a:t>x</a:t>
            </a:r>
            <a:r>
              <a:rPr lang="en-US" dirty="0"/>
              <a:t>| max at y = b/2 </a:t>
            </a:r>
            <a:endParaRPr lang="en-IN" dirty="0"/>
          </a:p>
        </p:txBody>
      </p:sp>
      <p:cxnSp>
        <p:nvCxnSpPr>
          <p:cNvPr id="2" name="Straight Arrow Connector 1">
            <a:extLst>
              <a:ext uri="{FF2B5EF4-FFF2-40B4-BE49-F238E27FC236}">
                <a16:creationId xmlns:a16="http://schemas.microsoft.com/office/drawing/2014/main" id="{F548B0EB-A07B-36B4-2F1A-49054EC00556}"/>
              </a:ext>
            </a:extLst>
          </p:cNvPr>
          <p:cNvCxnSpPr/>
          <p:nvPr/>
        </p:nvCxnSpPr>
        <p:spPr>
          <a:xfrm>
            <a:off x="5465385" y="3929193"/>
            <a:ext cx="709321"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EEFF6246-8ECD-25CD-5586-C42CC81EDE62}"/>
              </a:ext>
            </a:extLst>
          </p:cNvPr>
          <p:cNvSpPr txBox="1"/>
          <p:nvPr/>
        </p:nvSpPr>
        <p:spPr>
          <a:xfrm>
            <a:off x="5372379" y="4067588"/>
            <a:ext cx="895331"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 H</a:t>
            </a:r>
            <a:r>
              <a:rPr lang="en-US" baseline="-25000" dirty="0"/>
              <a:t>z</a:t>
            </a:r>
            <a:r>
              <a:rPr lang="en-US" dirty="0"/>
              <a:t>   = 0 </a:t>
            </a:r>
            <a:endParaRPr lang="en-IN" dirty="0"/>
          </a:p>
        </p:txBody>
      </p:sp>
      <p:sp>
        <p:nvSpPr>
          <p:cNvPr id="17" name="TextBox 16">
            <a:extLst>
              <a:ext uri="{FF2B5EF4-FFF2-40B4-BE49-F238E27FC236}">
                <a16:creationId xmlns:a16="http://schemas.microsoft.com/office/drawing/2014/main" id="{F2885B1C-6573-E4F9-688A-C480A2186100}"/>
              </a:ext>
            </a:extLst>
          </p:cNvPr>
          <p:cNvSpPr txBox="1"/>
          <p:nvPr/>
        </p:nvSpPr>
        <p:spPr>
          <a:xfrm>
            <a:off x="5218973" y="5252288"/>
            <a:ext cx="209747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 H</a:t>
            </a:r>
            <a:r>
              <a:rPr lang="en-US" baseline="-25000" dirty="0"/>
              <a:t>z</a:t>
            </a:r>
            <a:r>
              <a:rPr lang="en-US" dirty="0"/>
              <a:t> max at y = 0 </a:t>
            </a:r>
            <a:endParaRPr lang="en-IN" dirty="0"/>
          </a:p>
        </p:txBody>
      </p:sp>
      <p:pic>
        <p:nvPicPr>
          <p:cNvPr id="19" name="Picture 6">
            <a:extLst>
              <a:ext uri="{FF2B5EF4-FFF2-40B4-BE49-F238E27FC236}">
                <a16:creationId xmlns:a16="http://schemas.microsoft.com/office/drawing/2014/main" id="{3B44CB7C-FC3A-23B1-FF16-43F047AF40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1246" y="809266"/>
            <a:ext cx="3014642" cy="2073014"/>
          </a:xfrm>
          <a:prstGeom prst="rect">
            <a:avLst/>
          </a:prstGeom>
          <a:noFill/>
          <a:extLst>
            <a:ext uri="{909E8E84-426E-40DD-AFC4-6F175D3DCCD1}">
              <a14:hiddenFill xmlns:a14="http://schemas.microsoft.com/office/drawing/2010/main">
                <a:solidFill>
                  <a:srgbClr val="FFFFFF"/>
                </a:solidFill>
              </a14:hiddenFill>
            </a:ext>
          </a:extLst>
        </p:spPr>
      </p:pic>
      <p:sp>
        <p:nvSpPr>
          <p:cNvPr id="20" name="Text Box 4">
            <a:extLst>
              <a:ext uri="{FF2B5EF4-FFF2-40B4-BE49-F238E27FC236}">
                <a16:creationId xmlns:a16="http://schemas.microsoft.com/office/drawing/2014/main" id="{358B1093-FBFE-92CB-F21F-B5124296EF32}"/>
              </a:ext>
            </a:extLst>
          </p:cNvPr>
          <p:cNvSpPr txBox="1">
            <a:spLocks noChangeArrowheads="1"/>
          </p:cNvSpPr>
          <p:nvPr/>
        </p:nvSpPr>
        <p:spPr bwMode="auto">
          <a:xfrm rot="18669106">
            <a:off x="10243591" y="979470"/>
            <a:ext cx="2010275" cy="307777"/>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50000"/>
              </a:spcBef>
            </a:pPr>
            <a:r>
              <a:rPr lang="en-US" altLang="en-US" sz="1400" dirty="0">
                <a:solidFill>
                  <a:srgbClr val="00B050"/>
                </a:solidFill>
              </a:rPr>
              <a:t>Propagation along z</a:t>
            </a:r>
          </a:p>
        </p:txBody>
      </p:sp>
      <p:cxnSp>
        <p:nvCxnSpPr>
          <p:cNvPr id="21" name="Straight Arrow Connector 20">
            <a:extLst>
              <a:ext uri="{FF2B5EF4-FFF2-40B4-BE49-F238E27FC236}">
                <a16:creationId xmlns:a16="http://schemas.microsoft.com/office/drawing/2014/main" id="{AC75C6E2-4F34-5077-30CA-8CBD7CC797FB}"/>
              </a:ext>
            </a:extLst>
          </p:cNvPr>
          <p:cNvCxnSpPr>
            <a:cxnSpLocks/>
          </p:cNvCxnSpPr>
          <p:nvPr/>
        </p:nvCxnSpPr>
        <p:spPr>
          <a:xfrm flipV="1">
            <a:off x="10946646" y="1062719"/>
            <a:ext cx="849242" cy="914748"/>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grpSp>
        <p:nvGrpSpPr>
          <p:cNvPr id="30" name="Group 29">
            <a:extLst>
              <a:ext uri="{FF2B5EF4-FFF2-40B4-BE49-F238E27FC236}">
                <a16:creationId xmlns:a16="http://schemas.microsoft.com/office/drawing/2014/main" id="{5A69CD6B-F012-4E02-A93B-E4067AC996BE}"/>
              </a:ext>
            </a:extLst>
          </p:cNvPr>
          <p:cNvGrpSpPr/>
          <p:nvPr/>
        </p:nvGrpSpPr>
        <p:grpSpPr>
          <a:xfrm>
            <a:off x="305604" y="3429000"/>
            <a:ext cx="1397968" cy="2045185"/>
            <a:chOff x="305604" y="3429000"/>
            <a:chExt cx="1397968" cy="2045185"/>
          </a:xfrm>
        </p:grpSpPr>
        <p:grpSp>
          <p:nvGrpSpPr>
            <p:cNvPr id="29" name="Group 28">
              <a:extLst>
                <a:ext uri="{FF2B5EF4-FFF2-40B4-BE49-F238E27FC236}">
                  <a16:creationId xmlns:a16="http://schemas.microsoft.com/office/drawing/2014/main" id="{AC876128-B1A9-82C0-5861-87D2793FAABF}"/>
                </a:ext>
              </a:extLst>
            </p:cNvPr>
            <p:cNvGrpSpPr/>
            <p:nvPr/>
          </p:nvGrpSpPr>
          <p:grpSpPr>
            <a:xfrm>
              <a:off x="305604" y="3429000"/>
              <a:ext cx="1397968" cy="1738002"/>
              <a:chOff x="651030" y="3429000"/>
              <a:chExt cx="1397968" cy="1738002"/>
            </a:xfrm>
          </p:grpSpPr>
          <p:cxnSp>
            <p:nvCxnSpPr>
              <p:cNvPr id="24" name="Straight Arrow Connector 23">
                <a:extLst>
                  <a:ext uri="{FF2B5EF4-FFF2-40B4-BE49-F238E27FC236}">
                    <a16:creationId xmlns:a16="http://schemas.microsoft.com/office/drawing/2014/main" id="{E6C746CE-F3C9-B346-170A-AA07120453D8}"/>
                  </a:ext>
                </a:extLst>
              </p:cNvPr>
              <p:cNvCxnSpPr>
                <a:cxnSpLocks/>
              </p:cNvCxnSpPr>
              <p:nvPr/>
            </p:nvCxnSpPr>
            <p:spPr>
              <a:xfrm flipV="1">
                <a:off x="660655" y="3769034"/>
                <a:ext cx="0" cy="1397968"/>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587DE720-4142-A2E6-18E5-932D79C58799}"/>
                  </a:ext>
                </a:extLst>
              </p:cNvPr>
              <p:cNvCxnSpPr>
                <a:cxnSpLocks/>
              </p:cNvCxnSpPr>
              <p:nvPr/>
            </p:nvCxnSpPr>
            <p:spPr>
              <a:xfrm rot="5400000" flipV="1">
                <a:off x="1350014" y="4437850"/>
                <a:ext cx="0" cy="1397968"/>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980C2AAB-C1ED-2896-400A-2286140A333C}"/>
                  </a:ext>
                </a:extLst>
              </p:cNvPr>
              <p:cNvSpPr txBox="1"/>
              <p:nvPr/>
            </p:nvSpPr>
            <p:spPr>
              <a:xfrm>
                <a:off x="670281" y="3429000"/>
                <a:ext cx="289524"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y</a:t>
                </a:r>
                <a:endParaRPr lang="en-IN" dirty="0"/>
              </a:p>
            </p:txBody>
          </p:sp>
        </p:grpSp>
        <p:sp>
          <p:nvSpPr>
            <p:cNvPr id="28" name="TextBox 27">
              <a:extLst>
                <a:ext uri="{FF2B5EF4-FFF2-40B4-BE49-F238E27FC236}">
                  <a16:creationId xmlns:a16="http://schemas.microsoft.com/office/drawing/2014/main" id="{AAA5495B-A2D3-9D27-E668-868EFA35D782}"/>
                </a:ext>
              </a:extLst>
            </p:cNvPr>
            <p:cNvSpPr txBox="1"/>
            <p:nvPr/>
          </p:nvSpPr>
          <p:spPr>
            <a:xfrm>
              <a:off x="1220373" y="5104853"/>
              <a:ext cx="289524"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z</a:t>
              </a:r>
              <a:endParaRPr lang="en-IN" dirty="0"/>
            </a:p>
          </p:txBody>
        </p:sp>
      </p:grpSp>
      <p:sp>
        <p:nvSpPr>
          <p:cNvPr id="31" name="TextBox 30">
            <a:extLst>
              <a:ext uri="{FF2B5EF4-FFF2-40B4-BE49-F238E27FC236}">
                <a16:creationId xmlns:a16="http://schemas.microsoft.com/office/drawing/2014/main" id="{94FFD7BF-E240-BF94-812B-95FD4180FF53}"/>
              </a:ext>
            </a:extLst>
          </p:cNvPr>
          <p:cNvSpPr txBox="1"/>
          <p:nvPr/>
        </p:nvSpPr>
        <p:spPr>
          <a:xfrm>
            <a:off x="36059" y="6212247"/>
            <a:ext cx="11989980" cy="584775"/>
          </a:xfrm>
          <a:prstGeom prst="rect">
            <a:avLst/>
          </a:prstGeom>
          <a:noFill/>
        </p:spPr>
        <p:txBody>
          <a:bodyPr wrap="square" rtlCol="0">
            <a:spAutoFit/>
          </a:bodyPr>
          <a:lstStyle/>
          <a:p>
            <a:pPr algn="ctr"/>
            <a:r>
              <a:rPr lang="en-US" sz="1600" dirty="0">
                <a:solidFill>
                  <a:srgbClr val="FF0000"/>
                </a:solidFill>
              </a:rPr>
              <a:t>At y = 0 and b, there will be surface currents due to discontinuity in the tangential H field whereas there will be surface charges due presence of normal electric field (in accordance with boundary conditions around conductors)</a:t>
            </a:r>
            <a:endParaRPr lang="en-IN" sz="1600" dirty="0">
              <a:solidFill>
                <a:srgbClr val="FF0000"/>
              </a:solidFill>
            </a:endParaRPr>
          </a:p>
        </p:txBody>
      </p:sp>
    </p:spTree>
    <p:extLst>
      <p:ext uri="{BB962C8B-B14F-4D97-AF65-F5344CB8AC3E}">
        <p14:creationId xmlns:p14="http://schemas.microsoft.com/office/powerpoint/2010/main" val="906818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1FE76-4BEE-F0C5-5B4A-4DB49ED33291}"/>
              </a:ext>
            </a:extLst>
          </p:cNvPr>
          <p:cNvSpPr>
            <a:spLocks noGrp="1"/>
          </p:cNvSpPr>
          <p:nvPr>
            <p:ph type="title"/>
          </p:nvPr>
        </p:nvSpPr>
        <p:spPr/>
        <p:txBody>
          <a:bodyPr/>
          <a:lstStyle/>
          <a:p>
            <a:r>
              <a:rPr lang="en-US" dirty="0"/>
              <a:t>Rectangular waveguide Analysis</a:t>
            </a:r>
            <a:endParaRPr lang="en-IN" dirty="0"/>
          </a:p>
        </p:txBody>
      </p:sp>
      <p:sp>
        <p:nvSpPr>
          <p:cNvPr id="3" name="Text Placeholder 2">
            <a:extLst>
              <a:ext uri="{FF2B5EF4-FFF2-40B4-BE49-F238E27FC236}">
                <a16:creationId xmlns:a16="http://schemas.microsoft.com/office/drawing/2014/main" id="{2CE31414-294E-2825-7612-AC6BF636ED1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754531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5FEE71-5765-CF4F-73B6-1C974981E6A0}"/>
              </a:ext>
            </a:extLst>
          </p:cNvPr>
          <p:cNvSpPr txBox="1"/>
          <p:nvPr/>
        </p:nvSpPr>
        <p:spPr>
          <a:xfrm>
            <a:off x="253409" y="883894"/>
            <a:ext cx="11536325" cy="5632311"/>
          </a:xfrm>
          <a:prstGeom prst="rect">
            <a:avLst/>
          </a:prstGeom>
          <a:noFill/>
        </p:spPr>
        <p:txBody>
          <a:bodyPr wrap="square">
            <a:spAutoFit/>
          </a:bodyPr>
          <a:lstStyle/>
          <a:p>
            <a:pPr algn="just"/>
            <a:r>
              <a:rPr lang="en-IN" sz="2400" dirty="0"/>
              <a:t>The analysis of parallel-plate waveguides in previous slides we assumed the plates to be of an infinite extent in the transverse x direction; that is, </a:t>
            </a:r>
            <a:r>
              <a:rPr lang="en-IN" sz="2400" dirty="0">
                <a:solidFill>
                  <a:srgbClr val="00B050"/>
                </a:solidFill>
              </a:rPr>
              <a:t>the fields do not vary with x</a:t>
            </a:r>
            <a:r>
              <a:rPr lang="en-IN" sz="2400" dirty="0"/>
              <a:t>.</a:t>
            </a:r>
          </a:p>
          <a:p>
            <a:pPr algn="just"/>
            <a:endParaRPr lang="en-IN" sz="2400" dirty="0"/>
          </a:p>
          <a:p>
            <a:pPr algn="just"/>
            <a:r>
              <a:rPr lang="en-IN" sz="2400" dirty="0"/>
              <a:t>In practice, these plates are </a:t>
            </a:r>
            <a:r>
              <a:rPr lang="en-IN" sz="2400" dirty="0">
                <a:solidFill>
                  <a:srgbClr val="00B050"/>
                </a:solidFill>
              </a:rPr>
              <a:t>always finite in width</a:t>
            </a:r>
            <a:r>
              <a:rPr lang="en-IN" sz="2400" dirty="0"/>
              <a:t>, </a:t>
            </a:r>
            <a:r>
              <a:rPr lang="en-IN" sz="2400" dirty="0">
                <a:solidFill>
                  <a:srgbClr val="00B050"/>
                </a:solidFill>
              </a:rPr>
              <a:t>with fringing fields at the edges. Electromagnetic energy will leak through the sides of the guide and create undesirable stray couplings to other circuits and systems. </a:t>
            </a:r>
          </a:p>
          <a:p>
            <a:pPr algn="just"/>
            <a:endParaRPr lang="en-IN" sz="2400" dirty="0"/>
          </a:p>
          <a:p>
            <a:pPr algn="just"/>
            <a:r>
              <a:rPr lang="en-IN" sz="2400" dirty="0"/>
              <a:t>Thus, practical waveguides are usually uniform structures of a cross section of the enclosed variety. The simplest of such cross sections, in terms of ease both in analysis and in manufacture, are rectangular cross-and circular sections.</a:t>
            </a:r>
          </a:p>
          <a:p>
            <a:pPr algn="just"/>
            <a:endParaRPr lang="en-IN" sz="2400" dirty="0"/>
          </a:p>
          <a:p>
            <a:pPr algn="just"/>
            <a:r>
              <a:rPr lang="en-IN" sz="2400" dirty="0"/>
              <a:t>We will deal with rectangular waveguide as it is easier to analyse. Circular geometry requires knowledge of </a:t>
            </a:r>
            <a:r>
              <a:rPr lang="en-IN" sz="2400" dirty="0">
                <a:solidFill>
                  <a:srgbClr val="FF0000"/>
                </a:solidFill>
              </a:rPr>
              <a:t>Bessel’s functions </a:t>
            </a:r>
            <a:r>
              <a:rPr lang="en-IN" sz="2400" dirty="0"/>
              <a:t>and hence will be skipped in the course.</a:t>
            </a:r>
          </a:p>
          <a:p>
            <a:pPr algn="just"/>
            <a:endParaRPr lang="en-IN" sz="2400" dirty="0"/>
          </a:p>
          <a:p>
            <a:pPr algn="just"/>
            <a:r>
              <a:rPr lang="en-IN" sz="2400" dirty="0"/>
              <a:t>TEM waves are not supported in cross-section of enclosed variety.</a:t>
            </a:r>
          </a:p>
        </p:txBody>
      </p:sp>
      <p:sp>
        <p:nvSpPr>
          <p:cNvPr id="4" name="Text Box 5">
            <a:extLst>
              <a:ext uri="{FF2B5EF4-FFF2-40B4-BE49-F238E27FC236}">
                <a16:creationId xmlns:a16="http://schemas.microsoft.com/office/drawing/2014/main" id="{594FE8E2-E509-24AC-2541-5DF939710658}"/>
              </a:ext>
            </a:extLst>
          </p:cNvPr>
          <p:cNvSpPr txBox="1">
            <a:spLocks noChangeArrowheads="1"/>
          </p:cNvSpPr>
          <p:nvPr/>
        </p:nvSpPr>
        <p:spPr bwMode="auto">
          <a:xfrm>
            <a:off x="141390" y="299119"/>
            <a:ext cx="946120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200" dirty="0">
                <a:solidFill>
                  <a:srgbClr val="00B050"/>
                </a:solidFill>
              </a:rPr>
              <a:t>Rectangular waveguides:</a:t>
            </a:r>
          </a:p>
        </p:txBody>
      </p:sp>
    </p:spTree>
    <p:extLst>
      <p:ext uri="{BB962C8B-B14F-4D97-AF65-F5344CB8AC3E}">
        <p14:creationId xmlns:p14="http://schemas.microsoft.com/office/powerpoint/2010/main" val="4064713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p:nvPr>
        </p:nvSpPr>
        <p:spPr>
          <a:xfrm>
            <a:off x="816543" y="323619"/>
            <a:ext cx="8229600" cy="618759"/>
          </a:xfrm>
        </p:spPr>
        <p:txBody>
          <a:bodyPr>
            <a:normAutofit fontScale="90000"/>
          </a:bodyPr>
          <a:lstStyle/>
          <a:p>
            <a:r>
              <a:rPr lang="en-US" altLang="en-US" dirty="0">
                <a:solidFill>
                  <a:srgbClr val="00B050"/>
                </a:solidFill>
              </a:rPr>
              <a:t>Waveguides</a:t>
            </a:r>
          </a:p>
        </p:txBody>
      </p:sp>
      <p:pic>
        <p:nvPicPr>
          <p:cNvPr id="6" name="Picture 5" descr="wg%20adaptor2"/>
          <p:cNvPicPr>
            <a:picLocks noChangeAspect="1" noChangeArrowheads="1"/>
          </p:cNvPicPr>
          <p:nvPr/>
        </p:nvPicPr>
        <p:blipFill>
          <a:blip r:embed="rId2">
            <a:lum bright="20000"/>
            <a:extLst>
              <a:ext uri="{28A0092B-C50C-407E-A947-70E740481C1C}">
                <a14:useLocalDpi xmlns:a14="http://schemas.microsoft.com/office/drawing/2010/main" val="0"/>
              </a:ext>
            </a:extLst>
          </a:blip>
          <a:srcRect/>
          <a:stretch>
            <a:fillRect/>
          </a:stretch>
        </p:blipFill>
        <p:spPr bwMode="auto">
          <a:xfrm>
            <a:off x="1432462" y="3331965"/>
            <a:ext cx="2665413"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8" descr="wg%20adaptor"/>
          <p:cNvPicPr>
            <a:picLocks noChangeAspect="1" noChangeArrowheads="1"/>
          </p:cNvPicPr>
          <p:nvPr/>
        </p:nvPicPr>
        <p:blipFill>
          <a:blip r:embed="rId3">
            <a:lum bright="20000"/>
            <a:extLst>
              <a:ext uri="{28A0092B-C50C-407E-A947-70E740481C1C}">
                <a14:useLocalDpi xmlns:a14="http://schemas.microsoft.com/office/drawing/2010/main" val="0"/>
              </a:ext>
            </a:extLst>
          </a:blip>
          <a:srcRect/>
          <a:stretch>
            <a:fillRect/>
          </a:stretch>
        </p:blipFill>
        <p:spPr>
          <a:xfrm>
            <a:off x="4629687" y="3331965"/>
            <a:ext cx="1835150" cy="1981200"/>
          </a:xfrm>
          <a:prstGeom prst="rect">
            <a:avLst/>
          </a:prstGeom>
          <a:noFill/>
        </p:spPr>
      </p:pic>
      <p:sp>
        <p:nvSpPr>
          <p:cNvPr id="8" name="Text Box 18"/>
          <p:cNvSpPr txBox="1">
            <a:spLocks noChangeArrowheads="1"/>
          </p:cNvSpPr>
          <p:nvPr/>
        </p:nvSpPr>
        <p:spPr bwMode="auto">
          <a:xfrm>
            <a:off x="1630936" y="5385968"/>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spcBef>
                <a:spcPct val="50000"/>
              </a:spcBef>
            </a:pPr>
            <a:r>
              <a:rPr lang="en-US" altLang="en-US" b="0" dirty="0">
                <a:solidFill>
                  <a:srgbClr val="7030A0"/>
                </a:solidFill>
                <a:latin typeface="Calibri" panose="020F0502020204030204" pitchFamily="34" charset="0"/>
              </a:rPr>
              <a:t>Rectangular waveguide</a:t>
            </a:r>
          </a:p>
        </p:txBody>
      </p:sp>
      <p:sp>
        <p:nvSpPr>
          <p:cNvPr id="9" name="Text Box 19"/>
          <p:cNvSpPr txBox="1">
            <a:spLocks noChangeArrowheads="1"/>
          </p:cNvSpPr>
          <p:nvPr/>
        </p:nvSpPr>
        <p:spPr bwMode="auto">
          <a:xfrm>
            <a:off x="3756562" y="5385968"/>
            <a:ext cx="358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spcBef>
                <a:spcPct val="50000"/>
              </a:spcBef>
            </a:pPr>
            <a:r>
              <a:rPr lang="en-US" altLang="en-US" b="0" dirty="0">
                <a:solidFill>
                  <a:srgbClr val="7030A0"/>
                </a:solidFill>
                <a:latin typeface="Calibri" panose="020F0502020204030204" pitchFamily="34" charset="0"/>
              </a:rPr>
              <a:t>Waveguide to coax adapter</a:t>
            </a:r>
          </a:p>
        </p:txBody>
      </p:sp>
      <p:sp>
        <p:nvSpPr>
          <p:cNvPr id="2" name="TextBox 1"/>
          <p:cNvSpPr txBox="1"/>
          <p:nvPr/>
        </p:nvSpPr>
        <p:spPr>
          <a:xfrm>
            <a:off x="673395" y="1105319"/>
            <a:ext cx="10210800"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0070C0"/>
                </a:solidFill>
              </a:rPr>
              <a:t>A waveguide is a structure that guides waves with minimal loss of energy by restricting the transmission of energy to one direction.</a:t>
            </a:r>
          </a:p>
          <a:p>
            <a:pPr marL="285750" indent="-285750">
              <a:buFont typeface="Wingdings" panose="05000000000000000000" pitchFamily="2" charset="2"/>
              <a:buChar char="Ø"/>
            </a:pPr>
            <a:endParaRPr lang="en-US" dirty="0">
              <a:solidFill>
                <a:srgbClr val="0070C0"/>
              </a:solidFill>
            </a:endParaRPr>
          </a:p>
          <a:p>
            <a:pPr marL="285750" indent="-285750">
              <a:buFont typeface="Wingdings" panose="05000000000000000000" pitchFamily="2" charset="2"/>
              <a:buChar char="Ø"/>
            </a:pPr>
            <a:r>
              <a:rPr lang="en-US" dirty="0">
                <a:solidFill>
                  <a:srgbClr val="0070C0"/>
                </a:solidFill>
              </a:rPr>
              <a:t>Rectangular waveguides are one of the earliest type of the transmission lines. They are used in many applications. A lot of components such as isolators, detectors, attenuators, couplers and slotted lines are available for various standard waveguide bands between 1 GHz to above 220 GHz.</a:t>
            </a:r>
          </a:p>
        </p:txBody>
      </p:sp>
      <p:sp>
        <p:nvSpPr>
          <p:cNvPr id="4" name="Text Box 19">
            <a:extLst>
              <a:ext uri="{FF2B5EF4-FFF2-40B4-BE49-F238E27FC236}">
                <a16:creationId xmlns:a16="http://schemas.microsoft.com/office/drawing/2014/main" id="{7DC81B2B-00FC-6C9B-42E1-16E722D07B1D}"/>
              </a:ext>
            </a:extLst>
          </p:cNvPr>
          <p:cNvSpPr txBox="1">
            <a:spLocks noChangeArrowheads="1"/>
          </p:cNvSpPr>
          <p:nvPr/>
        </p:nvSpPr>
        <p:spPr bwMode="auto">
          <a:xfrm>
            <a:off x="7085491" y="5385968"/>
            <a:ext cx="358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spcBef>
                <a:spcPct val="50000"/>
              </a:spcBef>
            </a:pPr>
            <a:r>
              <a:rPr lang="en-US" altLang="en-US" b="0" dirty="0">
                <a:solidFill>
                  <a:srgbClr val="7030A0"/>
                </a:solidFill>
                <a:latin typeface="Calibri" panose="020F0502020204030204" pitchFamily="34" charset="0"/>
              </a:rPr>
              <a:t>Parallel Plate Waveguides</a:t>
            </a:r>
          </a:p>
        </p:txBody>
      </p:sp>
      <p:pic>
        <p:nvPicPr>
          <p:cNvPr id="5" name="Picture 4">
            <a:extLst>
              <a:ext uri="{FF2B5EF4-FFF2-40B4-BE49-F238E27FC236}">
                <a16:creationId xmlns:a16="http://schemas.microsoft.com/office/drawing/2014/main" id="{2378AB08-F4C4-A8D1-99E0-F179BEC7B9A4}"/>
              </a:ext>
            </a:extLst>
          </p:cNvPr>
          <p:cNvPicPr>
            <a:picLocks noChangeAspect="1"/>
          </p:cNvPicPr>
          <p:nvPr/>
        </p:nvPicPr>
        <p:blipFill>
          <a:blip r:embed="rId4"/>
          <a:stretch>
            <a:fillRect/>
          </a:stretch>
        </p:blipFill>
        <p:spPr>
          <a:xfrm>
            <a:off x="7129251" y="3073359"/>
            <a:ext cx="3285168" cy="231659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8D13C-54A3-3B79-2F5F-B9D981C9F5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0A0F1B-6C5B-FE66-5E6B-0D95E9A82247}"/>
              </a:ext>
            </a:extLst>
          </p:cNvPr>
          <p:cNvSpPr>
            <a:spLocks noGrp="1"/>
          </p:cNvSpPr>
          <p:nvPr>
            <p:ph type="title"/>
          </p:nvPr>
        </p:nvSpPr>
        <p:spPr>
          <a:xfrm>
            <a:off x="370368" y="0"/>
            <a:ext cx="10515600" cy="765544"/>
          </a:xfrm>
        </p:spPr>
        <p:txBody>
          <a:bodyPr/>
          <a:lstStyle/>
          <a:p>
            <a:r>
              <a:rPr lang="en-US" sz="3200" dirty="0">
                <a:solidFill>
                  <a:srgbClr val="00B050"/>
                </a:solidFill>
              </a:rPr>
              <a:t>TEM mode does not exist in rectangular waveguides….</a:t>
            </a:r>
          </a:p>
        </p:txBody>
      </p:sp>
      <p:sp>
        <p:nvSpPr>
          <p:cNvPr id="3" name="Content Placeholder 2">
            <a:extLst>
              <a:ext uri="{FF2B5EF4-FFF2-40B4-BE49-F238E27FC236}">
                <a16:creationId xmlns:a16="http://schemas.microsoft.com/office/drawing/2014/main" id="{A2471849-BE23-6F36-CD34-682657313709}"/>
              </a:ext>
            </a:extLst>
          </p:cNvPr>
          <p:cNvSpPr>
            <a:spLocks noGrp="1"/>
          </p:cNvSpPr>
          <p:nvPr>
            <p:ph idx="1"/>
          </p:nvPr>
        </p:nvSpPr>
        <p:spPr>
          <a:xfrm>
            <a:off x="699977" y="2020629"/>
            <a:ext cx="10515600" cy="3730846"/>
          </a:xfrm>
        </p:spPr>
        <p:txBody>
          <a:bodyPr>
            <a:normAutofit lnSpcReduction="10000"/>
          </a:bodyPr>
          <a:lstStyle/>
          <a:p>
            <a:pPr algn="just"/>
            <a:r>
              <a:rPr lang="en-US" sz="2000" dirty="0"/>
              <a:t>Assume, TEM exists inside a rectangular waveguide, the lines of B or H will be closed loops in the plane perpendicular to the direction of propagation. According to Maxwell’s first equation the magnetomotive force (MMF) around each of this closed loop must be equal to the current (conduction or displacement) passing through the loop.</a:t>
            </a:r>
          </a:p>
          <a:p>
            <a:pPr algn="just"/>
            <a:endParaRPr lang="en-US" sz="2000" dirty="0"/>
          </a:p>
          <a:p>
            <a:r>
              <a:rPr lang="en-US" sz="2000" dirty="0"/>
              <a:t>In the case of guide with an inner conductor, like a coaxial cable, the current through the H loops is the conduction current in the inner conductor.</a:t>
            </a:r>
          </a:p>
          <a:p>
            <a:pPr marL="0" indent="0">
              <a:buNone/>
            </a:pPr>
            <a:endParaRPr lang="en-US" sz="2000" dirty="0"/>
          </a:p>
          <a:p>
            <a:pPr marL="0" indent="0">
              <a:buNone/>
            </a:pPr>
            <a:endParaRPr lang="en-US" sz="2000" dirty="0"/>
          </a:p>
          <a:p>
            <a:pPr algn="just"/>
            <a:r>
              <a:rPr lang="en-US" sz="2000" dirty="0"/>
              <a:t>However, for a hollow wave guide having no inner conductor, this axial current must be a displacement current. But axial displacement current requires an axial component of </a:t>
            </a:r>
            <a:r>
              <a:rPr lang="en-US" sz="2000" b="1" dirty="0"/>
              <a:t>D or E</a:t>
            </a:r>
            <a:r>
              <a:rPr lang="en-US" sz="2000" dirty="0"/>
              <a:t>, which is not present in a TEM wave</a:t>
            </a:r>
          </a:p>
        </p:txBody>
      </p:sp>
      <p:pic>
        <p:nvPicPr>
          <p:cNvPr id="4" name="Picture 8">
            <a:extLst>
              <a:ext uri="{FF2B5EF4-FFF2-40B4-BE49-F238E27FC236}">
                <a16:creationId xmlns:a16="http://schemas.microsoft.com/office/drawing/2014/main" id="{A9FD8720-923B-73C9-81A2-BA8397F1B5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5016" y="3903833"/>
            <a:ext cx="1583454" cy="626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Box 5">
            <a:extLst>
              <a:ext uri="{FF2B5EF4-FFF2-40B4-BE49-F238E27FC236}">
                <a16:creationId xmlns:a16="http://schemas.microsoft.com/office/drawing/2014/main" id="{561EAA2D-1738-D05F-A4C2-2BC646D2DF77}"/>
              </a:ext>
            </a:extLst>
          </p:cNvPr>
          <p:cNvSpPr txBox="1"/>
          <p:nvPr/>
        </p:nvSpPr>
        <p:spPr>
          <a:xfrm>
            <a:off x="1434789" y="5900463"/>
            <a:ext cx="9322419" cy="461665"/>
          </a:xfrm>
          <a:prstGeom prst="rect">
            <a:avLst/>
          </a:prstGeom>
          <a:noFill/>
        </p:spPr>
        <p:txBody>
          <a:bodyPr wrap="square">
            <a:spAutoFit/>
          </a:bodyPr>
          <a:lstStyle/>
          <a:p>
            <a:pPr algn="just"/>
            <a:r>
              <a:rPr lang="en-US" sz="2400" dirty="0">
                <a:solidFill>
                  <a:srgbClr val="FF0000"/>
                </a:solidFill>
              </a:rPr>
              <a:t>So, TEM wave or mode cannot exist in a single-conductor waveguide.</a:t>
            </a:r>
          </a:p>
        </p:txBody>
      </p:sp>
      <p:pic>
        <p:nvPicPr>
          <p:cNvPr id="8" name="Picture 4" descr="Fig 7">
            <a:extLst>
              <a:ext uri="{FF2B5EF4-FFF2-40B4-BE49-F238E27FC236}">
                <a16:creationId xmlns:a16="http://schemas.microsoft.com/office/drawing/2014/main" id="{FEE61D42-0EC2-CA1A-7968-CF67A4381B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b="59425"/>
          <a:stretch/>
        </p:blipFill>
        <p:spPr bwMode="auto">
          <a:xfrm>
            <a:off x="4095255" y="624444"/>
            <a:ext cx="4001488" cy="1220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C1BDB004-04F0-33F3-492E-65622DF650C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96743" y="2858547"/>
            <a:ext cx="1583454" cy="626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91167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A036F-27FB-93DF-9D25-70E0FDD8167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88A114-A950-E9C1-205C-7F8B33326FF5}"/>
              </a:ext>
            </a:extLst>
          </p:cNvPr>
          <p:cNvSpPr>
            <a:spLocks noGrp="1"/>
          </p:cNvSpPr>
          <p:nvPr>
            <p:ph idx="1"/>
          </p:nvPr>
        </p:nvSpPr>
        <p:spPr>
          <a:xfrm>
            <a:off x="425302" y="402566"/>
            <a:ext cx="11515060" cy="4525963"/>
          </a:xfrm>
        </p:spPr>
        <p:txBody>
          <a:bodyPr>
            <a:normAutofit/>
          </a:bodyPr>
          <a:lstStyle/>
          <a:p>
            <a:pPr marL="0" indent="0">
              <a:buNone/>
            </a:pPr>
            <a:r>
              <a:rPr lang="en-US" dirty="0">
                <a:solidFill>
                  <a:srgbClr val="00B050"/>
                </a:solidFill>
              </a:rPr>
              <a:t>A waveguide will propagate “higher-order” </a:t>
            </a:r>
            <a:r>
              <a:rPr lang="en-US" b="1" dirty="0">
                <a:solidFill>
                  <a:srgbClr val="00B050"/>
                </a:solidFill>
              </a:rPr>
              <a:t>modes</a:t>
            </a:r>
            <a:r>
              <a:rPr lang="en-US" dirty="0">
                <a:solidFill>
                  <a:srgbClr val="00B050"/>
                </a:solidFill>
              </a:rPr>
              <a:t>, which are classified as either transverse magnetic (</a:t>
            </a:r>
            <a:r>
              <a:rPr lang="en-US" b="1" dirty="0">
                <a:solidFill>
                  <a:srgbClr val="00B050"/>
                </a:solidFill>
              </a:rPr>
              <a:t>TM</a:t>
            </a:r>
            <a:r>
              <a:rPr lang="en-US" dirty="0">
                <a:solidFill>
                  <a:srgbClr val="00B050"/>
                </a:solidFill>
              </a:rPr>
              <a:t>) or transverse electric (</a:t>
            </a:r>
            <a:r>
              <a:rPr lang="en-US" b="1" dirty="0">
                <a:solidFill>
                  <a:srgbClr val="00B050"/>
                </a:solidFill>
              </a:rPr>
              <a:t>TE</a:t>
            </a:r>
            <a:r>
              <a:rPr lang="en-US" dirty="0">
                <a:solidFill>
                  <a:srgbClr val="00B050"/>
                </a:solidFill>
              </a:rPr>
              <a:t>).</a:t>
            </a:r>
          </a:p>
          <a:p>
            <a:endParaRPr lang="en-US" dirty="0">
              <a:solidFill>
                <a:srgbClr val="00B050"/>
              </a:solidFill>
            </a:endParaRPr>
          </a:p>
          <a:p>
            <a:pPr marL="0" indent="0">
              <a:buNone/>
            </a:pPr>
            <a:r>
              <a:rPr lang="en-US" dirty="0"/>
              <a:t>There are </a:t>
            </a:r>
            <a:r>
              <a:rPr lang="en-US" b="1" dirty="0"/>
              <a:t>two </a:t>
            </a:r>
            <a:r>
              <a:rPr lang="en-US" dirty="0"/>
              <a:t>problems with propagating higher-order modes:</a:t>
            </a:r>
          </a:p>
          <a:p>
            <a:pPr marL="514350" indent="-514350">
              <a:buAutoNum type="arabicPeriod"/>
            </a:pPr>
            <a:r>
              <a:rPr lang="en-US" sz="2400" dirty="0"/>
              <a:t>TE and TM modes have a </a:t>
            </a:r>
            <a:r>
              <a:rPr lang="en-US" sz="2400" b="1" dirty="0">
                <a:solidFill>
                  <a:srgbClr val="FF0000"/>
                </a:solidFill>
              </a:rPr>
              <a:t>limited bandwidth</a:t>
            </a:r>
            <a:r>
              <a:rPr lang="en-US" sz="2400" dirty="0"/>
              <a:t>. In fact, none of these modes can propagate at frequencies below a minimum frequency known as the </a:t>
            </a:r>
            <a:r>
              <a:rPr lang="en-US" sz="2400" b="1" dirty="0"/>
              <a:t>cutoff </a:t>
            </a:r>
            <a:r>
              <a:rPr lang="en-US" sz="2400" dirty="0"/>
              <a:t>frequency.</a:t>
            </a:r>
          </a:p>
          <a:p>
            <a:pPr marL="0" indent="0">
              <a:buNone/>
            </a:pPr>
            <a:endParaRPr lang="en-US" sz="2400" dirty="0"/>
          </a:p>
          <a:p>
            <a:pPr marL="0" indent="0">
              <a:buNone/>
            </a:pPr>
            <a:r>
              <a:rPr lang="en-US" sz="2400" b="1" dirty="0"/>
              <a:t>2. </a:t>
            </a:r>
            <a:r>
              <a:rPr lang="en-US" sz="2400" dirty="0"/>
              <a:t>TE and TM modes are </a:t>
            </a:r>
            <a:r>
              <a:rPr lang="en-US" sz="2400" b="1" dirty="0">
                <a:solidFill>
                  <a:srgbClr val="FF0000"/>
                </a:solidFill>
              </a:rPr>
              <a:t>dispersive</a:t>
            </a:r>
            <a:r>
              <a:rPr lang="en-US" sz="2400" dirty="0"/>
              <a:t>. That is, the phase velocity is dependent on frequency—for some modes highly dependent!</a:t>
            </a:r>
          </a:p>
        </p:txBody>
      </p:sp>
      <p:sp>
        <p:nvSpPr>
          <p:cNvPr id="4" name="Rectangle 3">
            <a:extLst>
              <a:ext uri="{FF2B5EF4-FFF2-40B4-BE49-F238E27FC236}">
                <a16:creationId xmlns:a16="http://schemas.microsoft.com/office/drawing/2014/main" id="{495412E4-6C00-0044-F824-0D1BAABE876D}"/>
              </a:ext>
            </a:extLst>
          </p:cNvPr>
          <p:cNvSpPr/>
          <p:nvPr/>
        </p:nvSpPr>
        <p:spPr>
          <a:xfrm>
            <a:off x="584791" y="5106250"/>
            <a:ext cx="8686800" cy="1200329"/>
          </a:xfrm>
          <a:prstGeom prst="rect">
            <a:avLst/>
          </a:prstGeom>
        </p:spPr>
        <p:txBody>
          <a:bodyPr wrap="square">
            <a:spAutoFit/>
          </a:bodyPr>
          <a:lstStyle/>
          <a:p>
            <a:r>
              <a:rPr lang="en-US" sz="2400" b="1" dirty="0">
                <a:solidFill>
                  <a:srgbClr val="00B050"/>
                </a:solidFill>
                <a:latin typeface="ComicSansMS"/>
              </a:rPr>
              <a:t>A waveguide also has </a:t>
            </a:r>
            <a:r>
              <a:rPr lang="en-US" sz="2400" b="1" dirty="0">
                <a:solidFill>
                  <a:srgbClr val="00B050"/>
                </a:solidFill>
                <a:latin typeface="ComicSansMS-Bold"/>
              </a:rPr>
              <a:t>two </a:t>
            </a:r>
            <a:r>
              <a:rPr lang="en-US" sz="2400" b="1" dirty="0">
                <a:solidFill>
                  <a:srgbClr val="00B050"/>
                </a:solidFill>
                <a:latin typeface="ComicSansMS"/>
              </a:rPr>
              <a:t>important </a:t>
            </a:r>
            <a:r>
              <a:rPr lang="en-US" sz="2400" b="1" dirty="0">
                <a:solidFill>
                  <a:srgbClr val="00B050"/>
                </a:solidFill>
                <a:latin typeface="ComicSansMS-Bold"/>
              </a:rPr>
              <a:t>advantages</a:t>
            </a:r>
            <a:r>
              <a:rPr lang="en-US" sz="2400" b="1" dirty="0">
                <a:solidFill>
                  <a:srgbClr val="00B050"/>
                </a:solidFill>
                <a:latin typeface="ComicSansMS"/>
              </a:rPr>
              <a:t>.</a:t>
            </a:r>
          </a:p>
          <a:p>
            <a:r>
              <a:rPr lang="en-US" sz="2400" b="1" dirty="0">
                <a:solidFill>
                  <a:srgbClr val="00B050"/>
                </a:solidFill>
                <a:latin typeface="ComicSansMS-Bold"/>
              </a:rPr>
              <a:t>1. </a:t>
            </a:r>
            <a:r>
              <a:rPr lang="en-US" sz="2400" b="1" dirty="0">
                <a:solidFill>
                  <a:srgbClr val="00B050"/>
                </a:solidFill>
                <a:latin typeface="ComicSansMS"/>
              </a:rPr>
              <a:t>It can typically handle very </a:t>
            </a:r>
            <a:r>
              <a:rPr lang="en-US" sz="2400" b="1" dirty="0">
                <a:solidFill>
                  <a:srgbClr val="00B050"/>
                </a:solidFill>
                <a:latin typeface="ComicSansMS-Bold"/>
              </a:rPr>
              <a:t>large power </a:t>
            </a:r>
            <a:r>
              <a:rPr lang="en-US" sz="2400" b="1" dirty="0">
                <a:solidFill>
                  <a:srgbClr val="00B050"/>
                </a:solidFill>
                <a:latin typeface="ComicSansMS"/>
              </a:rPr>
              <a:t>(e.g., kilowatts).</a:t>
            </a:r>
          </a:p>
          <a:p>
            <a:r>
              <a:rPr lang="en-US" sz="2400" b="1" dirty="0">
                <a:solidFill>
                  <a:srgbClr val="00B050"/>
                </a:solidFill>
                <a:latin typeface="ComicSansMS-Bold"/>
              </a:rPr>
              <a:t>2. </a:t>
            </a:r>
            <a:r>
              <a:rPr lang="en-US" sz="2400" b="1" dirty="0">
                <a:solidFill>
                  <a:srgbClr val="00B050"/>
                </a:solidFill>
                <a:latin typeface="ComicSansMS"/>
              </a:rPr>
              <a:t>It can have very </a:t>
            </a:r>
            <a:r>
              <a:rPr lang="en-US" sz="2400" b="1" dirty="0">
                <a:solidFill>
                  <a:srgbClr val="00B050"/>
                </a:solidFill>
                <a:latin typeface="ComicSansMS-Bold"/>
              </a:rPr>
              <a:t>low loss </a:t>
            </a:r>
            <a:r>
              <a:rPr lang="en-US" sz="2400" b="1" dirty="0">
                <a:solidFill>
                  <a:srgbClr val="00B050"/>
                </a:solidFill>
                <a:latin typeface="ComicSansMS"/>
              </a:rPr>
              <a:t>(low value of </a:t>
            </a:r>
            <a:r>
              <a:rPr lang="en-US" sz="2400" b="1" dirty="0">
                <a:solidFill>
                  <a:srgbClr val="00B050"/>
                </a:solidFill>
                <a:latin typeface="SymbolMT"/>
              </a:rPr>
              <a:t>α</a:t>
            </a:r>
            <a:r>
              <a:rPr lang="en-US" sz="2400" b="1" dirty="0">
                <a:solidFill>
                  <a:srgbClr val="00B050"/>
                </a:solidFill>
                <a:latin typeface="ComicSansMS"/>
              </a:rPr>
              <a:t>).</a:t>
            </a:r>
            <a:endParaRPr lang="en-US" sz="2400" b="1" dirty="0">
              <a:solidFill>
                <a:srgbClr val="00B050"/>
              </a:solidFill>
            </a:endParaRPr>
          </a:p>
        </p:txBody>
      </p:sp>
    </p:spTree>
    <p:extLst>
      <p:ext uri="{BB962C8B-B14F-4D97-AF65-F5344CB8AC3E}">
        <p14:creationId xmlns:p14="http://schemas.microsoft.com/office/powerpoint/2010/main" val="376573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8" name="Text Box 4">
            <a:extLst>
              <a:ext uri="{FF2B5EF4-FFF2-40B4-BE49-F238E27FC236}">
                <a16:creationId xmlns:a16="http://schemas.microsoft.com/office/drawing/2014/main" id="{CF02740F-BD9A-CCD7-D63C-F7B597BE70F6}"/>
              </a:ext>
            </a:extLst>
          </p:cNvPr>
          <p:cNvSpPr txBox="1">
            <a:spLocks noChangeArrowheads="1"/>
          </p:cNvSpPr>
          <p:nvPr/>
        </p:nvSpPr>
        <p:spPr bwMode="auto">
          <a:xfrm>
            <a:off x="228599" y="220662"/>
            <a:ext cx="9957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dirty="0">
                <a:solidFill>
                  <a:srgbClr val="00B050"/>
                </a:solidFill>
              </a:rPr>
              <a:t>Transverse Magnetic Waves in rectangular waveguides:</a:t>
            </a:r>
          </a:p>
        </p:txBody>
      </p:sp>
      <p:sp>
        <p:nvSpPr>
          <p:cNvPr id="308229" name="Text Box 5">
            <a:extLst>
              <a:ext uri="{FF2B5EF4-FFF2-40B4-BE49-F238E27FC236}">
                <a16:creationId xmlns:a16="http://schemas.microsoft.com/office/drawing/2014/main" id="{78116763-DD36-9510-A081-3F9DF34BA919}"/>
              </a:ext>
            </a:extLst>
          </p:cNvPr>
          <p:cNvSpPr txBox="1">
            <a:spLocks noChangeArrowheads="1"/>
          </p:cNvSpPr>
          <p:nvPr/>
        </p:nvSpPr>
        <p:spPr bwMode="auto">
          <a:xfrm>
            <a:off x="228600" y="867778"/>
            <a:ext cx="60339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solidFill>
                  <a:srgbClr val="3333FF"/>
                </a:solidFill>
              </a:rPr>
              <a:t>For transverse magnetic (TM) waves:  H</a:t>
            </a:r>
            <a:r>
              <a:rPr lang="en-US" altLang="en-US" sz="2400" baseline="-25000" dirty="0">
                <a:solidFill>
                  <a:srgbClr val="3333FF"/>
                </a:solidFill>
              </a:rPr>
              <a:t>z</a:t>
            </a:r>
            <a:r>
              <a:rPr lang="en-US" altLang="en-US" sz="2400" dirty="0">
                <a:solidFill>
                  <a:srgbClr val="3333FF"/>
                </a:solidFill>
              </a:rPr>
              <a:t> = 0</a:t>
            </a:r>
          </a:p>
        </p:txBody>
      </p:sp>
      <mc:AlternateContent xmlns:mc="http://schemas.openxmlformats.org/markup-compatibility/2006" xmlns:a14="http://schemas.microsoft.com/office/drawing/2010/main">
        <mc:Choice Requires="a14">
          <p:sp>
            <p:nvSpPr>
              <p:cNvPr id="308230" name="Object 6">
                <a:extLst>
                  <a:ext uri="{FF2B5EF4-FFF2-40B4-BE49-F238E27FC236}">
                    <a16:creationId xmlns:a16="http://schemas.microsoft.com/office/drawing/2014/main" id="{522A94C9-4B91-1F5F-3F0D-EF5A28B1E978}"/>
                  </a:ext>
                </a:extLst>
              </p:cNvPr>
              <p:cNvSpPr txBox="1"/>
              <p:nvPr/>
            </p:nvSpPr>
            <p:spPr bwMode="auto">
              <a:xfrm>
                <a:off x="956731" y="1721087"/>
                <a:ext cx="3962401" cy="940981"/>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Sup>
                        <m:sSubSupPr>
                          <m:ctrlPr>
                            <a:rPr lang="en-IN" sz="2800" i="1" smtClean="0">
                              <a:solidFill>
                                <a:srgbClr val="0070C0"/>
                              </a:solidFill>
                              <a:latin typeface="Cambria Math" panose="02040503050406030204" pitchFamily="18" charset="0"/>
                            </a:rPr>
                          </m:ctrlPr>
                        </m:sSubSupPr>
                        <m:e>
                          <m:r>
                            <m:rPr>
                              <m:sty m:val="p"/>
                            </m:rPr>
                            <a:rPr lang="en-IN" sz="2800" i="1">
                              <a:solidFill>
                                <a:srgbClr val="0070C0"/>
                              </a:solidFill>
                              <a:latin typeface="Cambria Math" panose="02040503050406030204" pitchFamily="18" charset="0"/>
                            </a:rPr>
                            <m:t>∇</m:t>
                          </m:r>
                        </m:e>
                        <m:sub>
                          <m:r>
                            <a:rPr lang="en-IN" sz="2800" i="1">
                              <a:solidFill>
                                <a:srgbClr val="0070C0"/>
                              </a:solidFill>
                              <a:latin typeface="Cambria Math" panose="02040503050406030204" pitchFamily="18" charset="0"/>
                            </a:rPr>
                            <m:t>𝑥𝑦</m:t>
                          </m:r>
                        </m:sub>
                        <m:sup>
                          <m:r>
                            <a:rPr lang="en-IN" sz="2800" i="1">
                              <a:solidFill>
                                <a:srgbClr val="0070C0"/>
                              </a:solidFill>
                              <a:latin typeface="Cambria Math" panose="02040503050406030204" pitchFamily="18" charset="0"/>
                            </a:rPr>
                            <m:t>2</m:t>
                          </m:r>
                        </m:sup>
                      </m:sSubSup>
                      <m:r>
                        <a:rPr lang="en-US" sz="2800" b="0" i="1" smtClean="0">
                          <a:solidFill>
                            <a:srgbClr val="0070C0"/>
                          </a:solidFill>
                          <a:latin typeface="Cambria Math" panose="02040503050406030204" pitchFamily="18" charset="0"/>
                        </a:rPr>
                        <m:t>𝐸</m:t>
                      </m:r>
                      <m:r>
                        <a:rPr lang="en-IN" sz="2800" i="1">
                          <a:solidFill>
                            <a:srgbClr val="0070C0"/>
                          </a:solidFill>
                          <a:latin typeface="Cambria Math" panose="02040503050406030204" pitchFamily="18" charset="0"/>
                        </a:rPr>
                        <m:t>+</m:t>
                      </m:r>
                      <m:d>
                        <m:dPr>
                          <m:ctrlPr>
                            <a:rPr lang="en-IN" sz="2800" i="1">
                              <a:solidFill>
                                <a:srgbClr val="0070C0"/>
                              </a:solidFill>
                              <a:latin typeface="Cambria Math" panose="02040503050406030204" pitchFamily="18" charset="0"/>
                            </a:rPr>
                          </m:ctrlPr>
                        </m:dPr>
                        <m:e>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𝛾</m:t>
                              </m:r>
                            </m:e>
                            <m:sup>
                              <m:r>
                                <a:rPr lang="en-IN" sz="2800" i="1">
                                  <a:solidFill>
                                    <a:srgbClr val="0070C0"/>
                                  </a:solidFill>
                                  <a:latin typeface="Cambria Math" panose="02040503050406030204" pitchFamily="18" charset="0"/>
                                </a:rPr>
                                <m:t>2</m:t>
                              </m:r>
                            </m:sup>
                          </m:sSup>
                          <m:r>
                            <a:rPr lang="en-IN" sz="2800" i="1">
                              <a:solidFill>
                                <a:srgbClr val="0070C0"/>
                              </a:solidFill>
                              <a:latin typeface="Cambria Math" panose="02040503050406030204" pitchFamily="18" charset="0"/>
                            </a:rPr>
                            <m:t>+</m:t>
                          </m:r>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𝑘</m:t>
                              </m:r>
                            </m:e>
                            <m:sup>
                              <m:r>
                                <a:rPr lang="en-IN" sz="2800" i="1">
                                  <a:solidFill>
                                    <a:srgbClr val="0070C0"/>
                                  </a:solidFill>
                                  <a:latin typeface="Cambria Math" panose="02040503050406030204" pitchFamily="18" charset="0"/>
                                </a:rPr>
                                <m:t>2</m:t>
                              </m:r>
                            </m:sup>
                          </m:sSup>
                        </m:e>
                      </m:d>
                      <m:r>
                        <a:rPr lang="en-US" sz="2800" b="0" i="1" smtClean="0">
                          <a:solidFill>
                            <a:srgbClr val="0070C0"/>
                          </a:solidFill>
                          <a:latin typeface="Cambria Math" panose="02040503050406030204" pitchFamily="18" charset="0"/>
                        </a:rPr>
                        <m:t>𝐸</m:t>
                      </m:r>
                      <m:r>
                        <a:rPr lang="en-IN" sz="2800" i="1">
                          <a:solidFill>
                            <a:srgbClr val="0070C0"/>
                          </a:solidFill>
                          <a:latin typeface="Cambria Math" panose="02040503050406030204" pitchFamily="18" charset="0"/>
                        </a:rPr>
                        <m:t>=0</m:t>
                      </m:r>
                    </m:oMath>
                    <m:oMath xmlns:m="http://schemas.openxmlformats.org/officeDocument/2006/math">
                      <m:sSubSup>
                        <m:sSubSupPr>
                          <m:ctrlPr>
                            <a:rPr lang="en-IN" sz="2800" i="1">
                              <a:solidFill>
                                <a:srgbClr val="0070C0"/>
                              </a:solidFill>
                              <a:latin typeface="Cambria Math" panose="02040503050406030204" pitchFamily="18" charset="0"/>
                            </a:rPr>
                          </m:ctrlPr>
                        </m:sSubSupPr>
                        <m:e>
                          <m:r>
                            <m:rPr>
                              <m:sty m:val="p"/>
                            </m:rPr>
                            <a:rPr lang="en-IN" sz="2800" i="1">
                              <a:solidFill>
                                <a:srgbClr val="0070C0"/>
                              </a:solidFill>
                              <a:latin typeface="Cambria Math" panose="02040503050406030204" pitchFamily="18" charset="0"/>
                            </a:rPr>
                            <m:t>∇</m:t>
                          </m:r>
                        </m:e>
                        <m:sub>
                          <m:r>
                            <a:rPr lang="en-IN" sz="2800" i="1">
                              <a:solidFill>
                                <a:srgbClr val="0070C0"/>
                              </a:solidFill>
                              <a:latin typeface="Cambria Math" panose="02040503050406030204" pitchFamily="18" charset="0"/>
                            </a:rPr>
                            <m:t>𝑥𝑦</m:t>
                          </m:r>
                        </m:sub>
                        <m:sup>
                          <m:r>
                            <a:rPr lang="en-IN" sz="2800" i="1">
                              <a:solidFill>
                                <a:srgbClr val="0070C0"/>
                              </a:solidFill>
                              <a:latin typeface="Cambria Math" panose="02040503050406030204" pitchFamily="18" charset="0"/>
                            </a:rPr>
                            <m:t>2</m:t>
                          </m:r>
                        </m:sup>
                      </m:sSubSup>
                      <m:r>
                        <a:rPr lang="en-US" sz="2800" b="0" i="1" smtClean="0">
                          <a:solidFill>
                            <a:srgbClr val="0070C0"/>
                          </a:solidFill>
                          <a:latin typeface="Cambria Math" panose="02040503050406030204" pitchFamily="18" charset="0"/>
                        </a:rPr>
                        <m:t>𝐻</m:t>
                      </m:r>
                      <m:r>
                        <a:rPr lang="en-IN" sz="2800" i="1">
                          <a:solidFill>
                            <a:srgbClr val="0070C0"/>
                          </a:solidFill>
                          <a:latin typeface="Cambria Math" panose="02040503050406030204" pitchFamily="18" charset="0"/>
                        </a:rPr>
                        <m:t>+</m:t>
                      </m:r>
                      <m:d>
                        <m:dPr>
                          <m:ctrlPr>
                            <a:rPr lang="en-IN" sz="2800" i="1">
                              <a:solidFill>
                                <a:srgbClr val="0070C0"/>
                              </a:solidFill>
                              <a:latin typeface="Cambria Math" panose="02040503050406030204" pitchFamily="18" charset="0"/>
                            </a:rPr>
                          </m:ctrlPr>
                        </m:dPr>
                        <m:e>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𝛾</m:t>
                              </m:r>
                            </m:e>
                            <m:sup>
                              <m:r>
                                <a:rPr lang="en-IN" sz="2800" i="1">
                                  <a:solidFill>
                                    <a:srgbClr val="0070C0"/>
                                  </a:solidFill>
                                  <a:latin typeface="Cambria Math" panose="02040503050406030204" pitchFamily="18" charset="0"/>
                                </a:rPr>
                                <m:t>2</m:t>
                              </m:r>
                            </m:sup>
                          </m:sSup>
                          <m:r>
                            <a:rPr lang="en-IN" sz="2800" i="1">
                              <a:solidFill>
                                <a:srgbClr val="0070C0"/>
                              </a:solidFill>
                              <a:latin typeface="Cambria Math" panose="02040503050406030204" pitchFamily="18" charset="0"/>
                            </a:rPr>
                            <m:t>+</m:t>
                          </m:r>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𝑘</m:t>
                              </m:r>
                            </m:e>
                            <m:sup>
                              <m:r>
                                <a:rPr lang="en-IN" sz="2800" i="1">
                                  <a:solidFill>
                                    <a:srgbClr val="0070C0"/>
                                  </a:solidFill>
                                  <a:latin typeface="Cambria Math" panose="02040503050406030204" pitchFamily="18" charset="0"/>
                                </a:rPr>
                                <m:t>2</m:t>
                              </m:r>
                            </m:sup>
                          </m:sSup>
                        </m:e>
                      </m:d>
                      <m:r>
                        <a:rPr lang="en-US" sz="2800" b="0" i="1" smtClean="0">
                          <a:solidFill>
                            <a:srgbClr val="0070C0"/>
                          </a:solidFill>
                          <a:latin typeface="Cambria Math" panose="02040503050406030204" pitchFamily="18" charset="0"/>
                        </a:rPr>
                        <m:t>𝐻</m:t>
                      </m:r>
                      <m:r>
                        <a:rPr lang="en-IN" sz="2800" i="1">
                          <a:solidFill>
                            <a:srgbClr val="0070C0"/>
                          </a:solidFill>
                          <a:latin typeface="Cambria Math" panose="02040503050406030204" pitchFamily="18" charset="0"/>
                        </a:rPr>
                        <m:t>=0</m:t>
                      </m:r>
                    </m:oMath>
                  </m:oMathPara>
                </a14:m>
                <a:endParaRPr lang="en-IN" sz="2800" dirty="0">
                  <a:solidFill>
                    <a:srgbClr val="0070C0"/>
                  </a:solidFill>
                </a:endParaRPr>
              </a:p>
            </p:txBody>
          </p:sp>
        </mc:Choice>
        <mc:Fallback xmlns="">
          <p:sp>
            <p:nvSpPr>
              <p:cNvPr id="308230" name="Object 6">
                <a:extLst>
                  <a:ext uri="{FF2B5EF4-FFF2-40B4-BE49-F238E27FC236}">
                    <a16:creationId xmlns:a16="http://schemas.microsoft.com/office/drawing/2014/main" id="{522A94C9-4B91-1F5F-3F0D-EF5A28B1E978}"/>
                  </a:ext>
                </a:extLst>
              </p:cNvPr>
              <p:cNvSpPr txBox="1">
                <a:spLocks noRot="1" noChangeAspect="1" noMove="1" noResize="1" noEditPoints="1" noAdjustHandles="1" noChangeArrowheads="1" noChangeShapeType="1" noTextEdit="1"/>
              </p:cNvSpPr>
              <p:nvPr/>
            </p:nvSpPr>
            <p:spPr bwMode="auto">
              <a:xfrm>
                <a:off x="956731" y="1721087"/>
                <a:ext cx="3962401" cy="940981"/>
              </a:xfrm>
              <a:prstGeom prst="rect">
                <a:avLst/>
              </a:prstGeom>
              <a:blipFill>
                <a:blip r:embed="rId2"/>
                <a:stretch>
                  <a:fillRect b="-4516"/>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8231" name="Object 7">
                <a:extLst>
                  <a:ext uri="{FF2B5EF4-FFF2-40B4-BE49-F238E27FC236}">
                    <a16:creationId xmlns:a16="http://schemas.microsoft.com/office/drawing/2014/main" id="{AD433DF8-9941-FE8A-EF4B-C45F22FABDE3}"/>
                  </a:ext>
                </a:extLst>
              </p:cNvPr>
              <p:cNvSpPr txBox="1"/>
              <p:nvPr/>
            </p:nvSpPr>
            <p:spPr bwMode="auto">
              <a:xfrm>
                <a:off x="508001" y="4994764"/>
                <a:ext cx="4140199" cy="64135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Sup>
                        <m:sSubSupPr>
                          <m:ctrlPr>
                            <a:rPr lang="en-IN" sz="2800" i="1" smtClean="0">
                              <a:solidFill>
                                <a:srgbClr val="0070C0"/>
                              </a:solidFill>
                              <a:latin typeface="Cambria Math" panose="02040503050406030204" pitchFamily="18" charset="0"/>
                            </a:rPr>
                          </m:ctrlPr>
                        </m:sSubSupPr>
                        <m:e>
                          <m:r>
                            <m:rPr>
                              <m:sty m:val="p"/>
                            </m:rPr>
                            <a:rPr lang="en-IN" sz="2800" i="1">
                              <a:solidFill>
                                <a:srgbClr val="0070C0"/>
                              </a:solidFill>
                              <a:latin typeface="Cambria Math" panose="02040503050406030204" pitchFamily="18" charset="0"/>
                            </a:rPr>
                            <m:t>∇</m:t>
                          </m:r>
                        </m:e>
                        <m:sub>
                          <m:r>
                            <a:rPr lang="en-IN" sz="2800" i="1">
                              <a:solidFill>
                                <a:srgbClr val="0070C0"/>
                              </a:solidFill>
                              <a:latin typeface="Cambria Math" panose="02040503050406030204" pitchFamily="18" charset="0"/>
                            </a:rPr>
                            <m:t>𝑥𝑦</m:t>
                          </m:r>
                        </m:sub>
                        <m:sup>
                          <m:r>
                            <a:rPr lang="en-IN" sz="2800" i="1">
                              <a:solidFill>
                                <a:srgbClr val="0070C0"/>
                              </a:solidFill>
                              <a:latin typeface="Cambria Math" panose="02040503050406030204" pitchFamily="18" charset="0"/>
                            </a:rPr>
                            <m:t>2</m:t>
                          </m:r>
                        </m:sup>
                      </m:sSubSup>
                      <m:sSub>
                        <m:sSubPr>
                          <m:ctrlPr>
                            <a:rPr lang="en-IN" sz="2800" i="1">
                              <a:solidFill>
                                <a:srgbClr val="0070C0"/>
                              </a:solidFill>
                              <a:latin typeface="Cambria Math" panose="02040503050406030204" pitchFamily="18" charset="0"/>
                            </a:rPr>
                          </m:ctrlPr>
                        </m:sSubPr>
                        <m:e>
                          <m:r>
                            <a:rPr lang="en-IN" sz="2800" i="1">
                              <a:solidFill>
                                <a:srgbClr val="0070C0"/>
                              </a:solidFill>
                              <a:latin typeface="Cambria Math" panose="02040503050406030204" pitchFamily="18" charset="0"/>
                            </a:rPr>
                            <m:t>𝐸</m:t>
                          </m:r>
                        </m:e>
                        <m:sub>
                          <m:r>
                            <a:rPr lang="en-IN" sz="2800" i="1">
                              <a:solidFill>
                                <a:srgbClr val="0070C0"/>
                              </a:solidFill>
                              <a:latin typeface="Cambria Math" panose="02040503050406030204" pitchFamily="18" charset="0"/>
                            </a:rPr>
                            <m:t>𝑧</m:t>
                          </m:r>
                        </m:sub>
                      </m:sSub>
                      <m:r>
                        <a:rPr lang="en-IN" sz="2800" i="1">
                          <a:solidFill>
                            <a:srgbClr val="0070C0"/>
                          </a:solidFill>
                          <a:latin typeface="Cambria Math" panose="02040503050406030204" pitchFamily="18" charset="0"/>
                        </a:rPr>
                        <m:t>+</m:t>
                      </m:r>
                      <m:d>
                        <m:dPr>
                          <m:ctrlPr>
                            <a:rPr lang="en-IN" sz="2800" i="1">
                              <a:solidFill>
                                <a:srgbClr val="0070C0"/>
                              </a:solidFill>
                              <a:latin typeface="Cambria Math" panose="02040503050406030204" pitchFamily="18" charset="0"/>
                            </a:rPr>
                          </m:ctrlPr>
                        </m:dPr>
                        <m:e>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𝛾</m:t>
                              </m:r>
                            </m:e>
                            <m:sup>
                              <m:r>
                                <a:rPr lang="en-IN" sz="2800" i="1">
                                  <a:solidFill>
                                    <a:srgbClr val="0070C0"/>
                                  </a:solidFill>
                                  <a:latin typeface="Cambria Math" panose="02040503050406030204" pitchFamily="18" charset="0"/>
                                </a:rPr>
                                <m:t>2</m:t>
                              </m:r>
                            </m:sup>
                          </m:sSup>
                          <m:r>
                            <a:rPr lang="en-IN" sz="2800" i="1">
                              <a:solidFill>
                                <a:srgbClr val="0070C0"/>
                              </a:solidFill>
                              <a:latin typeface="Cambria Math" panose="02040503050406030204" pitchFamily="18" charset="0"/>
                            </a:rPr>
                            <m:t>+</m:t>
                          </m:r>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𝑘</m:t>
                              </m:r>
                            </m:e>
                            <m:sup>
                              <m:r>
                                <a:rPr lang="en-IN" sz="2800" i="1">
                                  <a:solidFill>
                                    <a:srgbClr val="0070C0"/>
                                  </a:solidFill>
                                  <a:latin typeface="Cambria Math" panose="02040503050406030204" pitchFamily="18" charset="0"/>
                                </a:rPr>
                                <m:t>2</m:t>
                              </m:r>
                            </m:sup>
                          </m:sSup>
                        </m:e>
                      </m:d>
                      <m:sSub>
                        <m:sSubPr>
                          <m:ctrlPr>
                            <a:rPr lang="en-IN" sz="2800" i="1">
                              <a:solidFill>
                                <a:srgbClr val="0070C0"/>
                              </a:solidFill>
                              <a:latin typeface="Cambria Math" panose="02040503050406030204" pitchFamily="18" charset="0"/>
                            </a:rPr>
                          </m:ctrlPr>
                        </m:sSubPr>
                        <m:e>
                          <m:r>
                            <a:rPr lang="en-IN" sz="2800" i="1">
                              <a:solidFill>
                                <a:srgbClr val="0070C0"/>
                              </a:solidFill>
                              <a:latin typeface="Cambria Math" panose="02040503050406030204" pitchFamily="18" charset="0"/>
                            </a:rPr>
                            <m:t>𝐸</m:t>
                          </m:r>
                        </m:e>
                        <m:sub>
                          <m:r>
                            <a:rPr lang="en-IN" sz="2800" i="1">
                              <a:solidFill>
                                <a:srgbClr val="0070C0"/>
                              </a:solidFill>
                              <a:latin typeface="Cambria Math" panose="02040503050406030204" pitchFamily="18" charset="0"/>
                            </a:rPr>
                            <m:t>𝑧</m:t>
                          </m:r>
                        </m:sub>
                      </m:sSub>
                      <m:r>
                        <a:rPr lang="en-IN" sz="2800" i="1">
                          <a:solidFill>
                            <a:srgbClr val="0070C0"/>
                          </a:solidFill>
                          <a:latin typeface="Cambria Math" panose="02040503050406030204" pitchFamily="18" charset="0"/>
                        </a:rPr>
                        <m:t>=0</m:t>
                      </m:r>
                    </m:oMath>
                  </m:oMathPara>
                </a14:m>
                <a:endParaRPr lang="en-IN" sz="2800" dirty="0">
                  <a:solidFill>
                    <a:srgbClr val="0070C0"/>
                  </a:solidFill>
                </a:endParaRPr>
              </a:p>
            </p:txBody>
          </p:sp>
        </mc:Choice>
        <mc:Fallback xmlns="">
          <p:sp>
            <p:nvSpPr>
              <p:cNvPr id="308231" name="Object 7">
                <a:extLst>
                  <a:ext uri="{FF2B5EF4-FFF2-40B4-BE49-F238E27FC236}">
                    <a16:creationId xmlns:a16="http://schemas.microsoft.com/office/drawing/2014/main" id="{AD433DF8-9941-FE8A-EF4B-C45F22FABDE3}"/>
                  </a:ext>
                </a:extLst>
              </p:cNvPr>
              <p:cNvSpPr txBox="1">
                <a:spLocks noRot="1" noChangeAspect="1" noMove="1" noResize="1" noEditPoints="1" noAdjustHandles="1" noChangeArrowheads="1" noChangeShapeType="1" noTextEdit="1"/>
              </p:cNvSpPr>
              <p:nvPr/>
            </p:nvSpPr>
            <p:spPr bwMode="auto">
              <a:xfrm>
                <a:off x="508001" y="4994764"/>
                <a:ext cx="4140199" cy="641350"/>
              </a:xfrm>
              <a:prstGeom prst="rect">
                <a:avLst/>
              </a:prstGeom>
              <a:blipFill>
                <a:blip r:embed="rId3"/>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8232" name="Object 8">
                <a:extLst>
                  <a:ext uri="{FF2B5EF4-FFF2-40B4-BE49-F238E27FC236}">
                    <a16:creationId xmlns:a16="http://schemas.microsoft.com/office/drawing/2014/main" id="{0286386A-134A-6A30-1935-5020AE50D198}"/>
                  </a:ext>
                </a:extLst>
              </p:cNvPr>
              <p:cNvSpPr txBox="1"/>
              <p:nvPr/>
            </p:nvSpPr>
            <p:spPr bwMode="auto">
              <a:xfrm>
                <a:off x="703263" y="5854091"/>
                <a:ext cx="3205631" cy="617537"/>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Sup>
                        <m:sSubSupPr>
                          <m:ctrlPr>
                            <a:rPr lang="en-IN" sz="2800" i="1" smtClean="0">
                              <a:solidFill>
                                <a:srgbClr val="0070C0"/>
                              </a:solidFill>
                              <a:latin typeface="Cambria Math" panose="02040503050406030204" pitchFamily="18" charset="0"/>
                            </a:rPr>
                          </m:ctrlPr>
                        </m:sSubSupPr>
                        <m:e>
                          <m:r>
                            <m:rPr>
                              <m:sty m:val="p"/>
                            </m:rPr>
                            <a:rPr lang="en-IN" sz="2800" i="1">
                              <a:solidFill>
                                <a:srgbClr val="0070C0"/>
                              </a:solidFill>
                              <a:latin typeface="Cambria Math" panose="02040503050406030204" pitchFamily="18" charset="0"/>
                            </a:rPr>
                            <m:t>∇</m:t>
                          </m:r>
                        </m:e>
                        <m:sub>
                          <m:r>
                            <a:rPr lang="en-IN" sz="2800" i="1">
                              <a:solidFill>
                                <a:srgbClr val="0070C0"/>
                              </a:solidFill>
                              <a:latin typeface="Cambria Math" panose="02040503050406030204" pitchFamily="18" charset="0"/>
                            </a:rPr>
                            <m:t>𝑥𝑦</m:t>
                          </m:r>
                        </m:sub>
                        <m:sup>
                          <m:r>
                            <a:rPr lang="en-IN" sz="2800" i="1">
                              <a:solidFill>
                                <a:srgbClr val="0070C0"/>
                              </a:solidFill>
                              <a:latin typeface="Cambria Math" panose="02040503050406030204" pitchFamily="18" charset="0"/>
                            </a:rPr>
                            <m:t>2</m:t>
                          </m:r>
                        </m:sup>
                      </m:sSubSup>
                      <m:sSub>
                        <m:sSubPr>
                          <m:ctrlPr>
                            <a:rPr lang="en-IN" sz="2800" i="1">
                              <a:solidFill>
                                <a:srgbClr val="0070C0"/>
                              </a:solidFill>
                              <a:latin typeface="Cambria Math" panose="02040503050406030204" pitchFamily="18" charset="0"/>
                            </a:rPr>
                          </m:ctrlPr>
                        </m:sSubPr>
                        <m:e>
                          <m:r>
                            <a:rPr lang="en-IN" sz="2800" i="1">
                              <a:solidFill>
                                <a:srgbClr val="0070C0"/>
                              </a:solidFill>
                              <a:latin typeface="Cambria Math" panose="02040503050406030204" pitchFamily="18" charset="0"/>
                            </a:rPr>
                            <m:t>𝐸</m:t>
                          </m:r>
                        </m:e>
                        <m:sub>
                          <m:r>
                            <a:rPr lang="en-IN" sz="2800" i="1">
                              <a:solidFill>
                                <a:srgbClr val="0070C0"/>
                              </a:solidFill>
                              <a:latin typeface="Cambria Math" panose="02040503050406030204" pitchFamily="18" charset="0"/>
                            </a:rPr>
                            <m:t>𝑧</m:t>
                          </m:r>
                        </m:sub>
                      </m:sSub>
                      <m:r>
                        <a:rPr lang="en-IN" sz="2800" i="1">
                          <a:solidFill>
                            <a:srgbClr val="0070C0"/>
                          </a:solidFill>
                          <a:latin typeface="Cambria Math" panose="02040503050406030204" pitchFamily="18" charset="0"/>
                        </a:rPr>
                        <m:t>+</m:t>
                      </m:r>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h</m:t>
                          </m:r>
                        </m:e>
                        <m:sup>
                          <m:r>
                            <a:rPr lang="en-IN" sz="2800" i="1">
                              <a:solidFill>
                                <a:srgbClr val="0070C0"/>
                              </a:solidFill>
                              <a:latin typeface="Cambria Math" panose="02040503050406030204" pitchFamily="18" charset="0"/>
                            </a:rPr>
                            <m:t>2</m:t>
                          </m:r>
                        </m:sup>
                      </m:sSup>
                      <m:sSub>
                        <m:sSubPr>
                          <m:ctrlPr>
                            <a:rPr lang="en-IN" sz="2800" i="1">
                              <a:solidFill>
                                <a:srgbClr val="0070C0"/>
                              </a:solidFill>
                              <a:latin typeface="Cambria Math" panose="02040503050406030204" pitchFamily="18" charset="0"/>
                            </a:rPr>
                          </m:ctrlPr>
                        </m:sSubPr>
                        <m:e>
                          <m:r>
                            <a:rPr lang="en-IN" sz="2800" i="1">
                              <a:solidFill>
                                <a:srgbClr val="0070C0"/>
                              </a:solidFill>
                              <a:latin typeface="Cambria Math" panose="02040503050406030204" pitchFamily="18" charset="0"/>
                            </a:rPr>
                            <m:t>𝐸</m:t>
                          </m:r>
                        </m:e>
                        <m:sub>
                          <m:r>
                            <a:rPr lang="en-IN" sz="2800" i="1">
                              <a:solidFill>
                                <a:srgbClr val="0070C0"/>
                              </a:solidFill>
                              <a:latin typeface="Cambria Math" panose="02040503050406030204" pitchFamily="18" charset="0"/>
                            </a:rPr>
                            <m:t>𝑧</m:t>
                          </m:r>
                        </m:sub>
                      </m:sSub>
                      <m:r>
                        <a:rPr lang="en-IN" sz="2800" i="1">
                          <a:solidFill>
                            <a:srgbClr val="0070C0"/>
                          </a:solidFill>
                          <a:latin typeface="Cambria Math" panose="02040503050406030204" pitchFamily="18" charset="0"/>
                        </a:rPr>
                        <m:t>=0</m:t>
                      </m:r>
                    </m:oMath>
                  </m:oMathPara>
                </a14:m>
                <a:endParaRPr lang="en-IN" sz="2800" dirty="0">
                  <a:solidFill>
                    <a:srgbClr val="0070C0"/>
                  </a:solidFill>
                </a:endParaRPr>
              </a:p>
            </p:txBody>
          </p:sp>
        </mc:Choice>
        <mc:Fallback xmlns="">
          <p:sp>
            <p:nvSpPr>
              <p:cNvPr id="308232" name="Object 8">
                <a:extLst>
                  <a:ext uri="{FF2B5EF4-FFF2-40B4-BE49-F238E27FC236}">
                    <a16:creationId xmlns:a16="http://schemas.microsoft.com/office/drawing/2014/main" id="{0286386A-134A-6A30-1935-5020AE50D198}"/>
                  </a:ext>
                </a:extLst>
              </p:cNvPr>
              <p:cNvSpPr txBox="1">
                <a:spLocks noRot="1" noChangeAspect="1" noMove="1" noResize="1" noEditPoints="1" noAdjustHandles="1" noChangeArrowheads="1" noChangeShapeType="1" noTextEdit="1"/>
              </p:cNvSpPr>
              <p:nvPr/>
            </p:nvSpPr>
            <p:spPr bwMode="auto">
              <a:xfrm>
                <a:off x="703263" y="5854091"/>
                <a:ext cx="3205631" cy="617537"/>
              </a:xfrm>
              <a:prstGeom prst="rect">
                <a:avLst/>
              </a:prstGeom>
              <a:blipFill>
                <a:blip r:embed="rId4"/>
                <a:stretch>
                  <a:fillRect/>
                </a:stretch>
              </a:blipFill>
              <a:ln>
                <a:noFill/>
              </a:ln>
              <a:effectLst/>
            </p:spPr>
            <p:txBody>
              <a:bodyPr/>
              <a:lstStyle/>
              <a:p>
                <a:r>
                  <a:rPr lang="en-IN">
                    <a:noFill/>
                  </a:rPr>
                  <a:t> </a:t>
                </a:r>
              </a:p>
            </p:txBody>
          </p:sp>
        </mc:Fallback>
      </mc:AlternateContent>
      <p:sp>
        <p:nvSpPr>
          <p:cNvPr id="308235" name="Text Box 11">
            <a:extLst>
              <a:ext uri="{FF2B5EF4-FFF2-40B4-BE49-F238E27FC236}">
                <a16:creationId xmlns:a16="http://schemas.microsoft.com/office/drawing/2014/main" id="{3CCE1432-7D2D-4263-7D9E-92F1954BE6CD}"/>
              </a:ext>
            </a:extLst>
          </p:cNvPr>
          <p:cNvSpPr txBox="1">
            <a:spLocks noChangeArrowheads="1"/>
          </p:cNvSpPr>
          <p:nvPr/>
        </p:nvSpPr>
        <p:spPr bwMode="auto">
          <a:xfrm>
            <a:off x="155230" y="3463543"/>
            <a:ext cx="49468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t>While we have written  E</a:t>
            </a:r>
            <a:r>
              <a:rPr lang="en-US" altLang="en-US" sz="2400" baseline="-25000" dirty="0"/>
              <a:t>z</a:t>
            </a:r>
            <a:r>
              <a:rPr lang="en-US" altLang="en-US" sz="2400" dirty="0"/>
              <a:t> as phasor</a:t>
            </a:r>
          </a:p>
        </p:txBody>
      </p:sp>
      <mc:AlternateContent xmlns:mc="http://schemas.openxmlformats.org/markup-compatibility/2006" xmlns:a14="http://schemas.microsoft.com/office/drawing/2010/main">
        <mc:Choice Requires="a14">
          <p:sp>
            <p:nvSpPr>
              <p:cNvPr id="308236" name="Object 12">
                <a:extLst>
                  <a:ext uri="{FF2B5EF4-FFF2-40B4-BE49-F238E27FC236}">
                    <a16:creationId xmlns:a16="http://schemas.microsoft.com/office/drawing/2014/main" id="{E284347B-126C-7B8C-D611-AE29329A461D}"/>
                  </a:ext>
                </a:extLst>
              </p:cNvPr>
              <p:cNvSpPr txBox="1"/>
              <p:nvPr/>
            </p:nvSpPr>
            <p:spPr bwMode="auto">
              <a:xfrm>
                <a:off x="508000" y="4194175"/>
                <a:ext cx="4255386" cy="582613"/>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en-IN" sz="2800" i="1" smtClean="0">
                              <a:solidFill>
                                <a:srgbClr val="0070C0"/>
                              </a:solidFill>
                              <a:latin typeface="Cambria Math" panose="02040503050406030204" pitchFamily="18" charset="0"/>
                            </a:rPr>
                          </m:ctrlPr>
                        </m:sSubPr>
                        <m:e>
                          <m:r>
                            <a:rPr lang="en-IN" sz="2800" i="1">
                              <a:solidFill>
                                <a:srgbClr val="0070C0"/>
                              </a:solidFill>
                              <a:latin typeface="Cambria Math" panose="02040503050406030204" pitchFamily="18" charset="0"/>
                            </a:rPr>
                            <m:t>𝐸</m:t>
                          </m:r>
                        </m:e>
                        <m:sub>
                          <m:r>
                            <a:rPr lang="en-IN" sz="2800" i="1">
                              <a:solidFill>
                                <a:srgbClr val="0070C0"/>
                              </a:solidFill>
                              <a:latin typeface="Cambria Math" panose="02040503050406030204" pitchFamily="18" charset="0"/>
                            </a:rPr>
                            <m:t>𝑧</m:t>
                          </m:r>
                        </m:sub>
                      </m:sSub>
                      <m:d>
                        <m:dPr>
                          <m:ctrlPr>
                            <a:rPr lang="en-IN" sz="2800" i="1">
                              <a:solidFill>
                                <a:srgbClr val="0070C0"/>
                              </a:solidFill>
                              <a:latin typeface="Cambria Math" panose="02040503050406030204" pitchFamily="18" charset="0"/>
                            </a:rPr>
                          </m:ctrlPr>
                        </m:dPr>
                        <m:e>
                          <m:r>
                            <a:rPr lang="en-IN" sz="2800" i="1">
                              <a:solidFill>
                                <a:srgbClr val="0070C0"/>
                              </a:solidFill>
                              <a:latin typeface="Cambria Math" panose="02040503050406030204" pitchFamily="18" charset="0"/>
                            </a:rPr>
                            <m:t>𝑥</m:t>
                          </m:r>
                          <m:r>
                            <a:rPr lang="en-IN" sz="2800" i="1">
                              <a:solidFill>
                                <a:srgbClr val="0070C0"/>
                              </a:solidFill>
                              <a:latin typeface="Cambria Math" panose="02040503050406030204" pitchFamily="18" charset="0"/>
                            </a:rPr>
                            <m:t>,</m:t>
                          </m:r>
                          <m:r>
                            <a:rPr lang="en-IN" sz="2800" i="1">
                              <a:solidFill>
                                <a:srgbClr val="0070C0"/>
                              </a:solidFill>
                              <a:latin typeface="Cambria Math" panose="02040503050406030204" pitchFamily="18" charset="0"/>
                            </a:rPr>
                            <m:t>𝑦</m:t>
                          </m:r>
                          <m:r>
                            <a:rPr lang="en-IN" sz="2800" i="1">
                              <a:solidFill>
                                <a:srgbClr val="0070C0"/>
                              </a:solidFill>
                              <a:latin typeface="Cambria Math" panose="02040503050406030204" pitchFamily="18" charset="0"/>
                            </a:rPr>
                            <m:t>,</m:t>
                          </m:r>
                          <m:r>
                            <a:rPr lang="en-IN" sz="2800" i="1">
                              <a:solidFill>
                                <a:srgbClr val="0070C0"/>
                              </a:solidFill>
                              <a:latin typeface="Cambria Math" panose="02040503050406030204" pitchFamily="18" charset="0"/>
                            </a:rPr>
                            <m:t>𝑧</m:t>
                          </m:r>
                        </m:e>
                      </m:d>
                      <m:r>
                        <a:rPr lang="en-IN" sz="2800" i="1">
                          <a:solidFill>
                            <a:srgbClr val="0070C0"/>
                          </a:solidFill>
                          <a:latin typeface="Cambria Math" panose="02040503050406030204" pitchFamily="18" charset="0"/>
                        </a:rPr>
                        <m:t>=</m:t>
                      </m:r>
                      <m:sSubSup>
                        <m:sSubSupPr>
                          <m:ctrlPr>
                            <a:rPr lang="en-IN" sz="2800" i="1">
                              <a:solidFill>
                                <a:srgbClr val="0070C0"/>
                              </a:solidFill>
                              <a:latin typeface="Cambria Math" panose="02040503050406030204" pitchFamily="18" charset="0"/>
                            </a:rPr>
                          </m:ctrlPr>
                        </m:sSubSupPr>
                        <m:e>
                          <m:r>
                            <a:rPr lang="en-IN" sz="2800" i="1">
                              <a:solidFill>
                                <a:srgbClr val="0070C0"/>
                              </a:solidFill>
                              <a:latin typeface="Cambria Math" panose="02040503050406030204" pitchFamily="18" charset="0"/>
                            </a:rPr>
                            <m:t>𝐸</m:t>
                          </m:r>
                        </m:e>
                        <m:sub>
                          <m:r>
                            <a:rPr lang="en-IN" sz="2800" i="1">
                              <a:solidFill>
                                <a:srgbClr val="0070C0"/>
                              </a:solidFill>
                              <a:latin typeface="Cambria Math" panose="02040503050406030204" pitchFamily="18" charset="0"/>
                            </a:rPr>
                            <m:t>𝑧</m:t>
                          </m:r>
                        </m:sub>
                        <m:sup>
                          <m:r>
                            <a:rPr lang="en-IN" sz="2800" i="1">
                              <a:solidFill>
                                <a:srgbClr val="0070C0"/>
                              </a:solidFill>
                              <a:latin typeface="Cambria Math" panose="02040503050406030204" pitchFamily="18" charset="0"/>
                            </a:rPr>
                            <m:t>0</m:t>
                          </m:r>
                        </m:sup>
                      </m:sSubSup>
                      <m:d>
                        <m:dPr>
                          <m:ctrlPr>
                            <a:rPr lang="en-IN" sz="2800" i="1">
                              <a:solidFill>
                                <a:srgbClr val="0070C0"/>
                              </a:solidFill>
                              <a:latin typeface="Cambria Math" panose="02040503050406030204" pitchFamily="18" charset="0"/>
                            </a:rPr>
                          </m:ctrlPr>
                        </m:dPr>
                        <m:e>
                          <m:r>
                            <a:rPr lang="en-IN" sz="2800" i="1">
                              <a:solidFill>
                                <a:srgbClr val="0070C0"/>
                              </a:solidFill>
                              <a:latin typeface="Cambria Math" panose="02040503050406030204" pitchFamily="18" charset="0"/>
                            </a:rPr>
                            <m:t>𝑥</m:t>
                          </m:r>
                          <m:r>
                            <a:rPr lang="en-IN" sz="2800" i="1">
                              <a:solidFill>
                                <a:srgbClr val="0070C0"/>
                              </a:solidFill>
                              <a:latin typeface="Cambria Math" panose="02040503050406030204" pitchFamily="18" charset="0"/>
                            </a:rPr>
                            <m:t>,</m:t>
                          </m:r>
                          <m:r>
                            <a:rPr lang="en-IN" sz="2800" i="1">
                              <a:solidFill>
                                <a:srgbClr val="0070C0"/>
                              </a:solidFill>
                              <a:latin typeface="Cambria Math" panose="02040503050406030204" pitchFamily="18" charset="0"/>
                            </a:rPr>
                            <m:t>𝑦</m:t>
                          </m:r>
                        </m:e>
                      </m:d>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𝑒</m:t>
                          </m:r>
                        </m:e>
                        <m:sup>
                          <m:r>
                            <a:rPr lang="en-IN" sz="2800" i="1">
                              <a:solidFill>
                                <a:srgbClr val="0070C0"/>
                              </a:solidFill>
                              <a:latin typeface="Cambria Math" panose="02040503050406030204" pitchFamily="18" charset="0"/>
                            </a:rPr>
                            <m:t>−</m:t>
                          </m:r>
                          <m:r>
                            <a:rPr lang="en-IN" sz="2800" i="1">
                              <a:solidFill>
                                <a:srgbClr val="0070C0"/>
                              </a:solidFill>
                              <a:latin typeface="Cambria Math" panose="02040503050406030204" pitchFamily="18" charset="0"/>
                            </a:rPr>
                            <m:t>𝛾</m:t>
                          </m:r>
                          <m:r>
                            <a:rPr lang="en-IN" sz="2800" i="1">
                              <a:solidFill>
                                <a:srgbClr val="0070C0"/>
                              </a:solidFill>
                              <a:latin typeface="Cambria Math" panose="02040503050406030204" pitchFamily="18" charset="0"/>
                            </a:rPr>
                            <m:t>𝑧</m:t>
                          </m:r>
                        </m:sup>
                      </m:sSup>
                    </m:oMath>
                  </m:oMathPara>
                </a14:m>
                <a:endParaRPr lang="en-IN" sz="2000" dirty="0">
                  <a:solidFill>
                    <a:srgbClr val="0070C0"/>
                  </a:solidFill>
                </a:endParaRPr>
              </a:p>
            </p:txBody>
          </p:sp>
        </mc:Choice>
        <mc:Fallback xmlns="">
          <p:sp>
            <p:nvSpPr>
              <p:cNvPr id="308236" name="Object 12">
                <a:extLst>
                  <a:ext uri="{FF2B5EF4-FFF2-40B4-BE49-F238E27FC236}">
                    <a16:creationId xmlns:a16="http://schemas.microsoft.com/office/drawing/2014/main" id="{E284347B-126C-7B8C-D611-AE29329A461D}"/>
                  </a:ext>
                </a:extLst>
              </p:cNvPr>
              <p:cNvSpPr txBox="1">
                <a:spLocks noRot="1" noChangeAspect="1" noMove="1" noResize="1" noEditPoints="1" noAdjustHandles="1" noChangeArrowheads="1" noChangeShapeType="1" noTextEdit="1"/>
              </p:cNvSpPr>
              <p:nvPr/>
            </p:nvSpPr>
            <p:spPr bwMode="auto">
              <a:xfrm>
                <a:off x="508000" y="4194175"/>
                <a:ext cx="4255386" cy="582613"/>
              </a:xfrm>
              <a:prstGeom prst="rect">
                <a:avLst/>
              </a:prstGeom>
              <a:blipFill>
                <a:blip r:embed="rId5"/>
                <a:stretch>
                  <a:fillRect/>
                </a:stretch>
              </a:blipFill>
              <a:ln>
                <a:noFill/>
              </a:ln>
              <a:effectLst/>
            </p:spPr>
            <p:txBody>
              <a:bodyPr/>
              <a:lstStyle/>
              <a:p>
                <a:r>
                  <a:rPr lang="en-IN">
                    <a:noFill/>
                  </a:rPr>
                  <a:t> </a:t>
                </a:r>
              </a:p>
            </p:txBody>
          </p:sp>
        </mc:Fallback>
      </mc:AlternateContent>
      <p:sp>
        <p:nvSpPr>
          <p:cNvPr id="308237" name="AutoShape 13">
            <a:extLst>
              <a:ext uri="{FF2B5EF4-FFF2-40B4-BE49-F238E27FC236}">
                <a16:creationId xmlns:a16="http://schemas.microsoft.com/office/drawing/2014/main" id="{B035D914-A9CA-FB35-F34C-122711650EE2}"/>
              </a:ext>
            </a:extLst>
          </p:cNvPr>
          <p:cNvSpPr>
            <a:spLocks noChangeArrowheads="1"/>
          </p:cNvSpPr>
          <p:nvPr/>
        </p:nvSpPr>
        <p:spPr bwMode="auto">
          <a:xfrm>
            <a:off x="3893344" y="6041503"/>
            <a:ext cx="1143000" cy="207105"/>
          </a:xfrm>
          <a:prstGeom prst="right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mc:AlternateContent xmlns:mc="http://schemas.openxmlformats.org/markup-compatibility/2006" xmlns:a14="http://schemas.microsoft.com/office/drawing/2010/main">
        <mc:Choice Requires="a14">
          <p:sp>
            <p:nvSpPr>
              <p:cNvPr id="308238" name="Object 14">
                <a:extLst>
                  <a:ext uri="{FF2B5EF4-FFF2-40B4-BE49-F238E27FC236}">
                    <a16:creationId xmlns:a16="http://schemas.microsoft.com/office/drawing/2014/main" id="{084ACEEB-D166-1110-2F9D-469B4F745E65}"/>
                  </a:ext>
                </a:extLst>
              </p:cNvPr>
              <p:cNvSpPr txBox="1"/>
              <p:nvPr/>
            </p:nvSpPr>
            <p:spPr bwMode="auto">
              <a:xfrm>
                <a:off x="5424487" y="5524791"/>
                <a:ext cx="4962216" cy="1044059"/>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d>
                        <m:dPr>
                          <m:ctrlPr>
                            <a:rPr lang="en-IN" sz="2800" i="1" smtClean="0">
                              <a:solidFill>
                                <a:srgbClr val="0070C0"/>
                              </a:solidFill>
                              <a:latin typeface="Cambria Math" panose="02040503050406030204" pitchFamily="18" charset="0"/>
                            </a:rPr>
                          </m:ctrlPr>
                        </m:dPr>
                        <m:e>
                          <m:f>
                            <m:fPr>
                              <m:ctrlPr>
                                <a:rPr lang="en-IN" sz="2800" i="1">
                                  <a:solidFill>
                                    <a:srgbClr val="0070C0"/>
                                  </a:solidFill>
                                  <a:latin typeface="Cambria Math" panose="02040503050406030204" pitchFamily="18" charset="0"/>
                                </a:rPr>
                              </m:ctrlPr>
                            </m:fPr>
                            <m:num>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m:t>
                                  </m:r>
                                </m:e>
                                <m:sup>
                                  <m:r>
                                    <a:rPr lang="en-IN" sz="2800" i="1">
                                      <a:solidFill>
                                        <a:srgbClr val="0070C0"/>
                                      </a:solidFill>
                                      <a:latin typeface="Cambria Math" panose="02040503050406030204" pitchFamily="18" charset="0"/>
                                    </a:rPr>
                                    <m:t>2</m:t>
                                  </m:r>
                                </m:sup>
                              </m:sSup>
                            </m:num>
                            <m:den>
                              <m:r>
                                <a:rPr lang="en-IN" sz="2800" i="1">
                                  <a:solidFill>
                                    <a:srgbClr val="0070C0"/>
                                  </a:solidFill>
                                  <a:latin typeface="Cambria Math" panose="02040503050406030204" pitchFamily="18" charset="0"/>
                                </a:rPr>
                                <m:t>𝜕</m:t>
                              </m:r>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𝑥</m:t>
                                  </m:r>
                                </m:e>
                                <m:sup>
                                  <m:r>
                                    <a:rPr lang="en-IN" sz="2800" i="1">
                                      <a:solidFill>
                                        <a:srgbClr val="0070C0"/>
                                      </a:solidFill>
                                      <a:latin typeface="Cambria Math" panose="02040503050406030204" pitchFamily="18" charset="0"/>
                                    </a:rPr>
                                    <m:t>2</m:t>
                                  </m:r>
                                </m:sup>
                              </m:sSup>
                            </m:den>
                          </m:f>
                          <m:r>
                            <a:rPr lang="en-IN" sz="2800" i="1">
                              <a:solidFill>
                                <a:srgbClr val="0070C0"/>
                              </a:solidFill>
                              <a:latin typeface="Cambria Math" panose="02040503050406030204" pitchFamily="18" charset="0"/>
                            </a:rPr>
                            <m:t>+</m:t>
                          </m:r>
                          <m:f>
                            <m:fPr>
                              <m:ctrlPr>
                                <a:rPr lang="en-IN" sz="2800" i="1">
                                  <a:solidFill>
                                    <a:srgbClr val="0070C0"/>
                                  </a:solidFill>
                                  <a:latin typeface="Cambria Math" panose="02040503050406030204" pitchFamily="18" charset="0"/>
                                </a:rPr>
                              </m:ctrlPr>
                            </m:fPr>
                            <m:num>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m:t>
                                  </m:r>
                                </m:e>
                                <m:sup>
                                  <m:r>
                                    <a:rPr lang="en-IN" sz="2800" i="1">
                                      <a:solidFill>
                                        <a:srgbClr val="0070C0"/>
                                      </a:solidFill>
                                      <a:latin typeface="Cambria Math" panose="02040503050406030204" pitchFamily="18" charset="0"/>
                                    </a:rPr>
                                    <m:t>2</m:t>
                                  </m:r>
                                </m:sup>
                              </m:sSup>
                            </m:num>
                            <m:den>
                              <m:r>
                                <a:rPr lang="en-IN" sz="2800" i="1">
                                  <a:solidFill>
                                    <a:srgbClr val="0070C0"/>
                                  </a:solidFill>
                                  <a:latin typeface="Cambria Math" panose="02040503050406030204" pitchFamily="18" charset="0"/>
                                </a:rPr>
                                <m:t>𝜕</m:t>
                              </m:r>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𝑦</m:t>
                                  </m:r>
                                </m:e>
                                <m:sup>
                                  <m:r>
                                    <a:rPr lang="en-IN" sz="2800" i="1">
                                      <a:solidFill>
                                        <a:srgbClr val="0070C0"/>
                                      </a:solidFill>
                                      <a:latin typeface="Cambria Math" panose="02040503050406030204" pitchFamily="18" charset="0"/>
                                    </a:rPr>
                                    <m:t>2</m:t>
                                  </m:r>
                                </m:sup>
                              </m:sSup>
                            </m:den>
                          </m:f>
                          <m:r>
                            <a:rPr lang="en-IN" sz="2800" i="1">
                              <a:solidFill>
                                <a:srgbClr val="0070C0"/>
                              </a:solidFill>
                              <a:latin typeface="Cambria Math" panose="02040503050406030204" pitchFamily="18" charset="0"/>
                            </a:rPr>
                            <m:t>+</m:t>
                          </m:r>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h</m:t>
                              </m:r>
                            </m:e>
                            <m:sup>
                              <m:r>
                                <a:rPr lang="en-IN" sz="2800" i="1">
                                  <a:solidFill>
                                    <a:srgbClr val="0070C0"/>
                                  </a:solidFill>
                                  <a:latin typeface="Cambria Math" panose="02040503050406030204" pitchFamily="18" charset="0"/>
                                </a:rPr>
                                <m:t>2</m:t>
                              </m:r>
                            </m:sup>
                          </m:sSup>
                        </m:e>
                      </m:d>
                      <m:sSubSup>
                        <m:sSubSupPr>
                          <m:ctrlPr>
                            <a:rPr lang="en-IN" sz="2800" i="1">
                              <a:solidFill>
                                <a:srgbClr val="0070C0"/>
                              </a:solidFill>
                              <a:latin typeface="Cambria Math" panose="02040503050406030204" pitchFamily="18" charset="0"/>
                            </a:rPr>
                          </m:ctrlPr>
                        </m:sSubSupPr>
                        <m:e>
                          <m:r>
                            <a:rPr lang="en-IN" sz="2800" i="1">
                              <a:solidFill>
                                <a:srgbClr val="0070C0"/>
                              </a:solidFill>
                              <a:latin typeface="Cambria Math" panose="02040503050406030204" pitchFamily="18" charset="0"/>
                            </a:rPr>
                            <m:t>𝐸</m:t>
                          </m:r>
                        </m:e>
                        <m:sub>
                          <m:r>
                            <a:rPr lang="en-IN" sz="2800" i="1">
                              <a:solidFill>
                                <a:srgbClr val="0070C0"/>
                              </a:solidFill>
                              <a:latin typeface="Cambria Math" panose="02040503050406030204" pitchFamily="18" charset="0"/>
                            </a:rPr>
                            <m:t>𝑧</m:t>
                          </m:r>
                        </m:sub>
                        <m:sup>
                          <m:r>
                            <a:rPr lang="en-IN" sz="2800" i="1">
                              <a:solidFill>
                                <a:srgbClr val="0070C0"/>
                              </a:solidFill>
                              <a:latin typeface="Cambria Math" panose="02040503050406030204" pitchFamily="18" charset="0"/>
                            </a:rPr>
                            <m:t>0</m:t>
                          </m:r>
                        </m:sup>
                      </m:sSubSup>
                      <m:d>
                        <m:dPr>
                          <m:ctrlPr>
                            <a:rPr lang="en-IN" sz="2800" i="1">
                              <a:solidFill>
                                <a:srgbClr val="0070C0"/>
                              </a:solidFill>
                              <a:latin typeface="Cambria Math" panose="02040503050406030204" pitchFamily="18" charset="0"/>
                            </a:rPr>
                          </m:ctrlPr>
                        </m:dPr>
                        <m:e>
                          <m:r>
                            <a:rPr lang="en-IN" sz="2800" i="1">
                              <a:solidFill>
                                <a:srgbClr val="0070C0"/>
                              </a:solidFill>
                              <a:latin typeface="Cambria Math" panose="02040503050406030204" pitchFamily="18" charset="0"/>
                            </a:rPr>
                            <m:t>𝑥</m:t>
                          </m:r>
                          <m:r>
                            <a:rPr lang="en-IN" sz="2800" i="1">
                              <a:solidFill>
                                <a:srgbClr val="0070C0"/>
                              </a:solidFill>
                              <a:latin typeface="Cambria Math" panose="02040503050406030204" pitchFamily="18" charset="0"/>
                            </a:rPr>
                            <m:t>,</m:t>
                          </m:r>
                          <m:r>
                            <a:rPr lang="en-IN" sz="2800" i="1">
                              <a:solidFill>
                                <a:srgbClr val="0070C0"/>
                              </a:solidFill>
                              <a:latin typeface="Cambria Math" panose="02040503050406030204" pitchFamily="18" charset="0"/>
                            </a:rPr>
                            <m:t>𝑦</m:t>
                          </m:r>
                        </m:e>
                      </m:d>
                      <m:r>
                        <a:rPr lang="en-IN" sz="2800" i="1">
                          <a:solidFill>
                            <a:srgbClr val="0070C0"/>
                          </a:solidFill>
                          <a:latin typeface="Cambria Math" panose="02040503050406030204" pitchFamily="18" charset="0"/>
                        </a:rPr>
                        <m:t>=0</m:t>
                      </m:r>
                    </m:oMath>
                  </m:oMathPara>
                </a14:m>
                <a:endParaRPr lang="en-IN" sz="2800" dirty="0">
                  <a:solidFill>
                    <a:srgbClr val="0070C0"/>
                  </a:solidFill>
                </a:endParaRPr>
              </a:p>
            </p:txBody>
          </p:sp>
        </mc:Choice>
        <mc:Fallback xmlns="">
          <p:sp>
            <p:nvSpPr>
              <p:cNvPr id="308238" name="Object 14">
                <a:extLst>
                  <a:ext uri="{FF2B5EF4-FFF2-40B4-BE49-F238E27FC236}">
                    <a16:creationId xmlns:a16="http://schemas.microsoft.com/office/drawing/2014/main" id="{084ACEEB-D166-1110-2F9D-469B4F745E65}"/>
                  </a:ext>
                </a:extLst>
              </p:cNvPr>
              <p:cNvSpPr txBox="1">
                <a:spLocks noRot="1" noChangeAspect="1" noMove="1" noResize="1" noEditPoints="1" noAdjustHandles="1" noChangeArrowheads="1" noChangeShapeType="1" noTextEdit="1"/>
              </p:cNvSpPr>
              <p:nvPr/>
            </p:nvSpPr>
            <p:spPr bwMode="auto">
              <a:xfrm>
                <a:off x="5424487" y="5524791"/>
                <a:ext cx="4962216" cy="1044059"/>
              </a:xfrm>
              <a:prstGeom prst="rect">
                <a:avLst/>
              </a:prstGeom>
              <a:blipFill>
                <a:blip r:embed="rId6"/>
                <a:stretch>
                  <a:fillRect/>
                </a:stretch>
              </a:blipFill>
              <a:ln>
                <a:noFill/>
              </a:ln>
              <a:effectLst/>
            </p:spPr>
            <p:txBody>
              <a:bodyPr/>
              <a:lstStyle/>
              <a:p>
                <a:r>
                  <a:rPr lang="en-IN">
                    <a:noFill/>
                  </a:rPr>
                  <a:t> </a:t>
                </a:r>
              </a:p>
            </p:txBody>
          </p:sp>
        </mc:Fallback>
      </mc:AlternateContent>
      <p:grpSp>
        <p:nvGrpSpPr>
          <p:cNvPr id="54" name="Group 53">
            <a:extLst>
              <a:ext uri="{FF2B5EF4-FFF2-40B4-BE49-F238E27FC236}">
                <a16:creationId xmlns:a16="http://schemas.microsoft.com/office/drawing/2014/main" id="{38AE16AF-BAD1-9760-1F64-F1FF64892B91}"/>
              </a:ext>
            </a:extLst>
          </p:cNvPr>
          <p:cNvGrpSpPr/>
          <p:nvPr/>
        </p:nvGrpSpPr>
        <p:grpSpPr>
          <a:xfrm>
            <a:off x="5052914" y="682327"/>
            <a:ext cx="6854863" cy="4050206"/>
            <a:chOff x="5052914" y="682327"/>
            <a:chExt cx="6854863" cy="4050206"/>
          </a:xfrm>
        </p:grpSpPr>
        <p:sp>
          <p:nvSpPr>
            <p:cNvPr id="9" name="Text Box 4">
              <a:extLst>
                <a:ext uri="{FF2B5EF4-FFF2-40B4-BE49-F238E27FC236}">
                  <a16:creationId xmlns:a16="http://schemas.microsoft.com/office/drawing/2014/main" id="{461F5772-1667-D57E-6BBF-CB86CB913CEC}"/>
                </a:ext>
              </a:extLst>
            </p:cNvPr>
            <p:cNvSpPr txBox="1">
              <a:spLocks noChangeArrowheads="1"/>
            </p:cNvSpPr>
            <p:nvPr/>
          </p:nvSpPr>
          <p:spPr bwMode="auto">
            <a:xfrm rot="19927342">
              <a:off x="9125844" y="1966211"/>
              <a:ext cx="2010275" cy="338554"/>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50000"/>
                </a:spcBef>
              </a:pPr>
              <a:r>
                <a:rPr lang="en-US" altLang="en-US" sz="1600" dirty="0">
                  <a:solidFill>
                    <a:srgbClr val="00B050"/>
                  </a:solidFill>
                </a:rPr>
                <a:t>Propagation along z</a:t>
              </a:r>
            </a:p>
          </p:txBody>
        </p:sp>
        <p:cxnSp>
          <p:nvCxnSpPr>
            <p:cNvPr id="10" name="Straight Arrow Connector 9">
              <a:extLst>
                <a:ext uri="{FF2B5EF4-FFF2-40B4-BE49-F238E27FC236}">
                  <a16:creationId xmlns:a16="http://schemas.microsoft.com/office/drawing/2014/main" id="{A34A3670-7F7A-40E9-07CB-7151CD0899F5}"/>
                </a:ext>
              </a:extLst>
            </p:cNvPr>
            <p:cNvCxnSpPr>
              <a:cxnSpLocks/>
            </p:cNvCxnSpPr>
            <p:nvPr/>
          </p:nvCxnSpPr>
          <p:spPr>
            <a:xfrm flipV="1">
              <a:off x="8232841" y="3060185"/>
              <a:ext cx="1200315" cy="613424"/>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A27B121B-2D2D-0A13-B5F1-5A233E942FB2}"/>
                </a:ext>
              </a:extLst>
            </p:cNvPr>
            <p:cNvSpPr/>
            <p:nvPr/>
          </p:nvSpPr>
          <p:spPr>
            <a:xfrm>
              <a:off x="5943601" y="2500843"/>
              <a:ext cx="2304000" cy="11520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89B53790-B017-98D3-B81B-1F7DA090433F}"/>
                </a:ext>
              </a:extLst>
            </p:cNvPr>
            <p:cNvSpPr/>
            <p:nvPr/>
          </p:nvSpPr>
          <p:spPr>
            <a:xfrm>
              <a:off x="6087601" y="2665081"/>
              <a:ext cx="2016000" cy="8640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7" name="Straight Arrow Connector 16">
              <a:extLst>
                <a:ext uri="{FF2B5EF4-FFF2-40B4-BE49-F238E27FC236}">
                  <a16:creationId xmlns:a16="http://schemas.microsoft.com/office/drawing/2014/main" id="{179C5F36-33F4-85B8-B129-CCD6CC3C0506}"/>
                </a:ext>
              </a:extLst>
            </p:cNvPr>
            <p:cNvCxnSpPr/>
            <p:nvPr/>
          </p:nvCxnSpPr>
          <p:spPr>
            <a:xfrm flipV="1">
              <a:off x="5943601" y="682327"/>
              <a:ext cx="3630742" cy="1818516"/>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B88F3A5-3DD6-85F6-0B7B-BC4FEAA2D98D}"/>
                </a:ext>
              </a:extLst>
            </p:cNvPr>
            <p:cNvCxnSpPr>
              <a:cxnSpLocks/>
            </p:cNvCxnSpPr>
            <p:nvPr/>
          </p:nvCxnSpPr>
          <p:spPr>
            <a:xfrm flipV="1">
              <a:off x="8203407" y="921149"/>
              <a:ext cx="3130900" cy="16123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AE86E46-16F0-A32B-D978-81F1B972B750}"/>
                </a:ext>
              </a:extLst>
            </p:cNvPr>
            <p:cNvCxnSpPr/>
            <p:nvPr/>
          </p:nvCxnSpPr>
          <p:spPr>
            <a:xfrm flipV="1">
              <a:off x="8247601" y="1520858"/>
              <a:ext cx="0" cy="21319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788DC5CA-A03A-7835-2334-397A1F8F31E3}"/>
                </a:ext>
              </a:extLst>
            </p:cNvPr>
            <p:cNvCxnSpPr>
              <a:cxnSpLocks/>
            </p:cNvCxnSpPr>
            <p:nvPr/>
          </p:nvCxnSpPr>
          <p:spPr>
            <a:xfrm flipH="1">
              <a:off x="5052914" y="3652843"/>
              <a:ext cx="3224121" cy="41533"/>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043D9A03-CA41-F23C-A98F-99C2239451AC}"/>
                </a:ext>
              </a:extLst>
            </p:cNvPr>
            <p:cNvCxnSpPr/>
            <p:nvPr/>
          </p:nvCxnSpPr>
          <p:spPr>
            <a:xfrm flipV="1">
              <a:off x="8277035" y="1855093"/>
              <a:ext cx="3630742" cy="1818516"/>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85B8839A-19C5-D8BD-4070-C6762AE08100}"/>
                </a:ext>
              </a:extLst>
            </p:cNvPr>
            <p:cNvCxnSpPr/>
            <p:nvPr/>
          </p:nvCxnSpPr>
          <p:spPr>
            <a:xfrm flipV="1">
              <a:off x="5973034" y="1768839"/>
              <a:ext cx="3630742" cy="1818516"/>
            </a:xfrm>
            <a:prstGeom prst="straightConnector1">
              <a:avLst/>
            </a:prstGeom>
            <a:ln>
              <a:prstDash val="sysDot"/>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4E456A97-1F55-3F04-A637-0AF393B300C6}"/>
                </a:ext>
              </a:extLst>
            </p:cNvPr>
            <p:cNvSpPr txBox="1"/>
            <p:nvPr/>
          </p:nvSpPr>
          <p:spPr>
            <a:xfrm>
              <a:off x="5519666" y="2829352"/>
              <a:ext cx="357790" cy="461665"/>
            </a:xfrm>
            <a:prstGeom prst="rect">
              <a:avLst/>
            </a:prstGeom>
            <a:noFill/>
          </p:spPr>
          <p:txBody>
            <a:bodyPr wrap="none" rtlCol="0">
              <a:spAutoFit/>
            </a:bodyPr>
            <a:lstStyle/>
            <a:p>
              <a:r>
                <a:rPr lang="en-US" sz="2400" dirty="0"/>
                <a:t>b</a:t>
              </a:r>
              <a:endParaRPr lang="en-IN" sz="2400" dirty="0"/>
            </a:p>
          </p:txBody>
        </p:sp>
        <p:sp>
          <p:nvSpPr>
            <p:cNvPr id="32" name="TextBox 31">
              <a:extLst>
                <a:ext uri="{FF2B5EF4-FFF2-40B4-BE49-F238E27FC236}">
                  <a16:creationId xmlns:a16="http://schemas.microsoft.com/office/drawing/2014/main" id="{1A3529E9-C5FC-43A3-7458-A436018BD391}"/>
                </a:ext>
              </a:extLst>
            </p:cNvPr>
            <p:cNvSpPr txBox="1"/>
            <p:nvPr/>
          </p:nvSpPr>
          <p:spPr>
            <a:xfrm>
              <a:off x="5234237" y="3158434"/>
              <a:ext cx="324128" cy="461665"/>
            </a:xfrm>
            <a:prstGeom prst="rect">
              <a:avLst/>
            </a:prstGeom>
            <a:noFill/>
          </p:spPr>
          <p:txBody>
            <a:bodyPr wrap="none" rtlCol="0">
              <a:spAutoFit/>
            </a:bodyPr>
            <a:lstStyle/>
            <a:p>
              <a:r>
                <a:rPr lang="en-US" sz="2400" dirty="0"/>
                <a:t>x</a:t>
              </a:r>
              <a:endParaRPr lang="en-IN" sz="2400" dirty="0"/>
            </a:p>
          </p:txBody>
        </p:sp>
        <p:sp>
          <p:nvSpPr>
            <p:cNvPr id="33" name="TextBox 32">
              <a:extLst>
                <a:ext uri="{FF2B5EF4-FFF2-40B4-BE49-F238E27FC236}">
                  <a16:creationId xmlns:a16="http://schemas.microsoft.com/office/drawing/2014/main" id="{629403ED-FC77-BFD7-0476-484B40E694C5}"/>
                </a:ext>
              </a:extLst>
            </p:cNvPr>
            <p:cNvSpPr txBox="1"/>
            <p:nvPr/>
          </p:nvSpPr>
          <p:spPr>
            <a:xfrm>
              <a:off x="8907445" y="2724805"/>
              <a:ext cx="432249" cy="461665"/>
            </a:xfrm>
            <a:prstGeom prst="rect">
              <a:avLst/>
            </a:prstGeom>
            <a:noFill/>
          </p:spPr>
          <p:txBody>
            <a:bodyPr wrap="square" rtlCol="0">
              <a:spAutoFit/>
            </a:bodyPr>
            <a:lstStyle/>
            <a:p>
              <a:r>
                <a:rPr lang="en-US" sz="2400" dirty="0"/>
                <a:t>z</a:t>
              </a:r>
              <a:endParaRPr lang="en-IN" sz="2400" dirty="0"/>
            </a:p>
          </p:txBody>
        </p:sp>
        <p:sp>
          <p:nvSpPr>
            <p:cNvPr id="34" name="Text Box 4">
              <a:extLst>
                <a:ext uri="{FF2B5EF4-FFF2-40B4-BE49-F238E27FC236}">
                  <a16:creationId xmlns:a16="http://schemas.microsoft.com/office/drawing/2014/main" id="{B9EA45C6-69AC-EAE1-7AAB-B68D94C9995C}"/>
                </a:ext>
              </a:extLst>
            </p:cNvPr>
            <p:cNvSpPr txBox="1">
              <a:spLocks noChangeArrowheads="1"/>
            </p:cNvSpPr>
            <p:nvPr/>
          </p:nvSpPr>
          <p:spPr bwMode="auto">
            <a:xfrm rot="19927342">
              <a:off x="8413924" y="1158600"/>
              <a:ext cx="2010275" cy="338554"/>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50000"/>
                </a:spcBef>
              </a:pPr>
              <a:r>
                <a:rPr lang="en-US" altLang="en-US" sz="1600" dirty="0">
                  <a:solidFill>
                    <a:srgbClr val="00B050"/>
                  </a:solidFill>
                </a:rPr>
                <a:t>Conducting walls</a:t>
              </a:r>
            </a:p>
          </p:txBody>
        </p:sp>
        <p:pic>
          <p:nvPicPr>
            <p:cNvPr id="35" name="Picture 34" descr="wg%20adaptor2">
              <a:extLst>
                <a:ext uri="{FF2B5EF4-FFF2-40B4-BE49-F238E27FC236}">
                  <a16:creationId xmlns:a16="http://schemas.microsoft.com/office/drawing/2014/main" id="{615B3894-193A-7B97-BE4D-1500B4FE106C}"/>
                </a:ext>
              </a:extLst>
            </p:cNvPr>
            <p:cNvPicPr>
              <a:picLocks noChangeAspect="1" noChangeArrowheads="1"/>
            </p:cNvPicPr>
            <p:nvPr/>
          </p:nvPicPr>
          <p:blipFill>
            <a:blip r:embed="rId7">
              <a:lum bright="20000"/>
              <a:extLst>
                <a:ext uri="{28A0092B-C50C-407E-A947-70E740481C1C}">
                  <a14:useLocalDpi xmlns:a14="http://schemas.microsoft.com/office/drawing/2010/main" val="0"/>
                </a:ext>
              </a:extLst>
            </a:blip>
            <a:srcRect/>
            <a:stretch>
              <a:fillRect/>
            </a:stretch>
          </p:blipFill>
          <p:spPr bwMode="auto">
            <a:xfrm>
              <a:off x="9788134" y="3294037"/>
              <a:ext cx="1935284" cy="1438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6" name="Straight Arrow Connector 35">
              <a:extLst>
                <a:ext uri="{FF2B5EF4-FFF2-40B4-BE49-F238E27FC236}">
                  <a16:creationId xmlns:a16="http://schemas.microsoft.com/office/drawing/2014/main" id="{3BBD081F-FE49-E756-021C-865C981319E7}"/>
                </a:ext>
              </a:extLst>
            </p:cNvPr>
            <p:cNvCxnSpPr>
              <a:cxnSpLocks/>
            </p:cNvCxnSpPr>
            <p:nvPr/>
          </p:nvCxnSpPr>
          <p:spPr>
            <a:xfrm flipH="1">
              <a:off x="5986038" y="2579875"/>
              <a:ext cx="2163049" cy="13949"/>
            </a:xfrm>
            <a:prstGeom prst="straightConnector1">
              <a:avLst/>
            </a:prstGeom>
            <a:ln w="38100">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D9F09788-088F-A45D-B646-B88C800EDB4B}"/>
                </a:ext>
              </a:extLst>
            </p:cNvPr>
            <p:cNvCxnSpPr>
              <a:cxnSpLocks/>
            </p:cNvCxnSpPr>
            <p:nvPr/>
          </p:nvCxnSpPr>
          <p:spPr>
            <a:xfrm flipV="1">
              <a:off x="5835777" y="2549096"/>
              <a:ext cx="0" cy="1095970"/>
            </a:xfrm>
            <a:prstGeom prst="straightConnector1">
              <a:avLst/>
            </a:prstGeom>
            <a:ln w="38100">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40" name="TextBox 39">
              <a:extLst>
                <a:ext uri="{FF2B5EF4-FFF2-40B4-BE49-F238E27FC236}">
                  <a16:creationId xmlns:a16="http://schemas.microsoft.com/office/drawing/2014/main" id="{299F6ABC-2BA8-EE81-53A2-0F1449E32287}"/>
                </a:ext>
              </a:extLst>
            </p:cNvPr>
            <p:cNvSpPr txBox="1"/>
            <p:nvPr/>
          </p:nvSpPr>
          <p:spPr>
            <a:xfrm>
              <a:off x="6938590" y="2006434"/>
              <a:ext cx="348172" cy="461665"/>
            </a:xfrm>
            <a:prstGeom prst="rect">
              <a:avLst/>
            </a:prstGeom>
            <a:noFill/>
          </p:spPr>
          <p:txBody>
            <a:bodyPr wrap="none" rtlCol="0">
              <a:spAutoFit/>
            </a:bodyPr>
            <a:lstStyle/>
            <a:p>
              <a:r>
                <a:rPr lang="en-US" sz="2400" dirty="0"/>
                <a:t>a</a:t>
              </a:r>
              <a:endParaRPr lang="en-IN" sz="2400" dirty="0"/>
            </a:p>
          </p:txBody>
        </p:sp>
        <p:sp>
          <p:nvSpPr>
            <p:cNvPr id="41" name="TextBox 40">
              <a:extLst>
                <a:ext uri="{FF2B5EF4-FFF2-40B4-BE49-F238E27FC236}">
                  <a16:creationId xmlns:a16="http://schemas.microsoft.com/office/drawing/2014/main" id="{3EB5EA32-12E2-6006-3CED-7A1889024828}"/>
                </a:ext>
              </a:extLst>
            </p:cNvPr>
            <p:cNvSpPr txBox="1"/>
            <p:nvPr/>
          </p:nvSpPr>
          <p:spPr>
            <a:xfrm>
              <a:off x="8002246" y="1729913"/>
              <a:ext cx="324128" cy="461665"/>
            </a:xfrm>
            <a:prstGeom prst="rect">
              <a:avLst/>
            </a:prstGeom>
            <a:noFill/>
          </p:spPr>
          <p:txBody>
            <a:bodyPr wrap="none" rtlCol="0">
              <a:spAutoFit/>
            </a:bodyPr>
            <a:lstStyle/>
            <a:p>
              <a:r>
                <a:rPr lang="en-US" sz="2400" dirty="0"/>
                <a:t>y</a:t>
              </a:r>
              <a:endParaRPr lang="en-IN" sz="2400" dirty="0"/>
            </a:p>
          </p:txBody>
        </p:sp>
        <p:sp>
          <p:nvSpPr>
            <p:cNvPr id="42" name="TextBox 41">
              <a:extLst>
                <a:ext uri="{FF2B5EF4-FFF2-40B4-BE49-F238E27FC236}">
                  <a16:creationId xmlns:a16="http://schemas.microsoft.com/office/drawing/2014/main" id="{88F31278-C408-FBE7-8158-62CB662F246E}"/>
                </a:ext>
              </a:extLst>
            </p:cNvPr>
            <p:cNvSpPr txBox="1"/>
            <p:nvPr/>
          </p:nvSpPr>
          <p:spPr>
            <a:xfrm>
              <a:off x="6687665" y="3677755"/>
              <a:ext cx="811441" cy="461665"/>
            </a:xfrm>
            <a:prstGeom prst="rect">
              <a:avLst/>
            </a:prstGeom>
            <a:noFill/>
          </p:spPr>
          <p:txBody>
            <a:bodyPr wrap="none" rtlCol="0">
              <a:spAutoFit/>
            </a:bodyPr>
            <a:lstStyle/>
            <a:p>
              <a:r>
                <a:rPr lang="en-US" sz="2400" dirty="0"/>
                <a:t>a &gt; b</a:t>
              </a:r>
              <a:endParaRPr lang="en-IN" sz="2400" dirty="0"/>
            </a:p>
          </p:txBody>
        </p:sp>
      </p:grpSp>
      <p:sp>
        <p:nvSpPr>
          <p:cNvPr id="51" name="Text Box 11">
            <a:extLst>
              <a:ext uri="{FF2B5EF4-FFF2-40B4-BE49-F238E27FC236}">
                <a16:creationId xmlns:a16="http://schemas.microsoft.com/office/drawing/2014/main" id="{C1B61CB1-ADFE-3AE0-AB5C-964061D26182}"/>
              </a:ext>
            </a:extLst>
          </p:cNvPr>
          <p:cNvSpPr txBox="1">
            <a:spLocks noChangeArrowheads="1"/>
          </p:cNvSpPr>
          <p:nvPr/>
        </p:nvSpPr>
        <p:spPr bwMode="auto">
          <a:xfrm>
            <a:off x="8737202" y="5186937"/>
            <a:ext cx="29467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t>Second order PDE</a:t>
            </a:r>
          </a:p>
        </p:txBody>
      </p:sp>
      <p:cxnSp>
        <p:nvCxnSpPr>
          <p:cNvPr id="53" name="Straight Arrow Connector 52">
            <a:extLst>
              <a:ext uri="{FF2B5EF4-FFF2-40B4-BE49-F238E27FC236}">
                <a16:creationId xmlns:a16="http://schemas.microsoft.com/office/drawing/2014/main" id="{52C3D48B-E5C3-9FBB-FA76-5EBAD6683353}"/>
              </a:ext>
            </a:extLst>
          </p:cNvPr>
          <p:cNvCxnSpPr/>
          <p:nvPr/>
        </p:nvCxnSpPr>
        <p:spPr>
          <a:xfrm flipH="1">
            <a:off x="8907445" y="5648602"/>
            <a:ext cx="255895" cy="2054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9252" name="Object 4">
                <a:extLst>
                  <a:ext uri="{FF2B5EF4-FFF2-40B4-BE49-F238E27FC236}">
                    <a16:creationId xmlns:a16="http://schemas.microsoft.com/office/drawing/2014/main" id="{B581BD65-D929-2FA9-4348-6A2DB2B760C8}"/>
                  </a:ext>
                </a:extLst>
              </p:cNvPr>
              <p:cNvSpPr txBox="1"/>
              <p:nvPr/>
            </p:nvSpPr>
            <p:spPr bwMode="auto">
              <a:xfrm>
                <a:off x="4200525" y="1150938"/>
                <a:ext cx="3435350" cy="61753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Sup>
                        <m:sSubSupPr>
                          <m:ctrlPr>
                            <a:rPr lang="en-IN" sz="2800" i="1" smtClean="0">
                              <a:solidFill>
                                <a:srgbClr val="0070C0"/>
                              </a:solidFill>
                              <a:latin typeface="Cambria Math" panose="02040503050406030204" pitchFamily="18" charset="0"/>
                            </a:rPr>
                          </m:ctrlPr>
                        </m:sSubSupPr>
                        <m:e>
                          <m:r>
                            <a:rPr lang="en-IN" sz="2800" i="1">
                              <a:solidFill>
                                <a:srgbClr val="0070C0"/>
                              </a:solidFill>
                              <a:latin typeface="Cambria Math" panose="02040503050406030204" pitchFamily="18" charset="0"/>
                            </a:rPr>
                            <m:t>𝐸</m:t>
                          </m:r>
                        </m:e>
                        <m:sub>
                          <m:r>
                            <a:rPr lang="en-IN" sz="2800" i="1">
                              <a:solidFill>
                                <a:srgbClr val="0070C0"/>
                              </a:solidFill>
                              <a:latin typeface="Cambria Math" panose="02040503050406030204" pitchFamily="18" charset="0"/>
                            </a:rPr>
                            <m:t>𝑧</m:t>
                          </m:r>
                        </m:sub>
                        <m:sup>
                          <m:r>
                            <a:rPr lang="en-IN" sz="2800" i="1">
                              <a:solidFill>
                                <a:srgbClr val="0070C0"/>
                              </a:solidFill>
                              <a:latin typeface="Cambria Math" panose="02040503050406030204" pitchFamily="18" charset="0"/>
                            </a:rPr>
                            <m:t>0</m:t>
                          </m:r>
                        </m:sup>
                      </m:sSubSup>
                      <m:d>
                        <m:dPr>
                          <m:ctrlPr>
                            <a:rPr lang="en-IN" sz="2800" i="1">
                              <a:solidFill>
                                <a:srgbClr val="0070C0"/>
                              </a:solidFill>
                              <a:latin typeface="Cambria Math" panose="02040503050406030204" pitchFamily="18" charset="0"/>
                            </a:rPr>
                          </m:ctrlPr>
                        </m:dPr>
                        <m:e>
                          <m:r>
                            <a:rPr lang="en-IN" sz="2800" i="1">
                              <a:solidFill>
                                <a:srgbClr val="0070C0"/>
                              </a:solidFill>
                              <a:latin typeface="Cambria Math" panose="02040503050406030204" pitchFamily="18" charset="0"/>
                            </a:rPr>
                            <m:t>𝑥</m:t>
                          </m:r>
                          <m:r>
                            <a:rPr lang="en-IN" sz="2800" i="1">
                              <a:solidFill>
                                <a:srgbClr val="0070C0"/>
                              </a:solidFill>
                              <a:latin typeface="Cambria Math" panose="02040503050406030204" pitchFamily="18" charset="0"/>
                            </a:rPr>
                            <m:t>,</m:t>
                          </m:r>
                          <m:r>
                            <a:rPr lang="en-IN" sz="2800" i="1">
                              <a:solidFill>
                                <a:srgbClr val="0070C0"/>
                              </a:solidFill>
                              <a:latin typeface="Cambria Math" panose="02040503050406030204" pitchFamily="18" charset="0"/>
                            </a:rPr>
                            <m:t>𝑦</m:t>
                          </m:r>
                        </m:e>
                      </m:d>
                      <m:r>
                        <a:rPr lang="en-IN" sz="2800" i="1">
                          <a:solidFill>
                            <a:srgbClr val="0070C0"/>
                          </a:solidFill>
                          <a:latin typeface="Cambria Math" panose="02040503050406030204" pitchFamily="18" charset="0"/>
                        </a:rPr>
                        <m:t>=</m:t>
                      </m:r>
                      <m:r>
                        <a:rPr lang="en-IN" sz="2800" i="1">
                          <a:solidFill>
                            <a:srgbClr val="0070C0"/>
                          </a:solidFill>
                          <a:latin typeface="Cambria Math" panose="02040503050406030204" pitchFamily="18" charset="0"/>
                        </a:rPr>
                        <m:t>𝑋</m:t>
                      </m:r>
                      <m:d>
                        <m:dPr>
                          <m:ctrlPr>
                            <a:rPr lang="en-IN" sz="2800" i="1">
                              <a:solidFill>
                                <a:srgbClr val="0070C0"/>
                              </a:solidFill>
                              <a:latin typeface="Cambria Math" panose="02040503050406030204" pitchFamily="18" charset="0"/>
                            </a:rPr>
                          </m:ctrlPr>
                        </m:dPr>
                        <m:e>
                          <m:r>
                            <a:rPr lang="en-IN" sz="2800" i="1">
                              <a:solidFill>
                                <a:srgbClr val="0070C0"/>
                              </a:solidFill>
                              <a:latin typeface="Cambria Math" panose="02040503050406030204" pitchFamily="18" charset="0"/>
                            </a:rPr>
                            <m:t>𝑥</m:t>
                          </m:r>
                        </m:e>
                      </m:d>
                      <m:r>
                        <a:rPr lang="en-IN" sz="2800" i="1">
                          <a:solidFill>
                            <a:srgbClr val="0070C0"/>
                          </a:solidFill>
                          <a:latin typeface="Cambria Math" panose="02040503050406030204" pitchFamily="18" charset="0"/>
                        </a:rPr>
                        <m:t>𝑌</m:t>
                      </m:r>
                      <m:d>
                        <m:dPr>
                          <m:ctrlPr>
                            <a:rPr lang="en-IN" sz="2800" i="1">
                              <a:solidFill>
                                <a:srgbClr val="0070C0"/>
                              </a:solidFill>
                              <a:latin typeface="Cambria Math" panose="02040503050406030204" pitchFamily="18" charset="0"/>
                            </a:rPr>
                          </m:ctrlPr>
                        </m:dPr>
                        <m:e>
                          <m:r>
                            <a:rPr lang="en-IN" sz="2800" i="1">
                              <a:solidFill>
                                <a:srgbClr val="0070C0"/>
                              </a:solidFill>
                              <a:latin typeface="Cambria Math" panose="02040503050406030204" pitchFamily="18" charset="0"/>
                            </a:rPr>
                            <m:t>𝑦</m:t>
                          </m:r>
                        </m:e>
                      </m:d>
                    </m:oMath>
                  </m:oMathPara>
                </a14:m>
                <a:endParaRPr lang="en-IN" dirty="0">
                  <a:solidFill>
                    <a:srgbClr val="0070C0"/>
                  </a:solidFill>
                </a:endParaRPr>
              </a:p>
            </p:txBody>
          </p:sp>
        </mc:Choice>
        <mc:Fallback xmlns="">
          <p:sp>
            <p:nvSpPr>
              <p:cNvPr id="309252" name="Object 4">
                <a:extLst>
                  <a:ext uri="{FF2B5EF4-FFF2-40B4-BE49-F238E27FC236}">
                    <a16:creationId xmlns:a16="http://schemas.microsoft.com/office/drawing/2014/main" id="{B581BD65-D929-2FA9-4348-6A2DB2B760C8}"/>
                  </a:ext>
                </a:extLst>
              </p:cNvPr>
              <p:cNvSpPr txBox="1">
                <a:spLocks noRot="1" noChangeAspect="1" noMove="1" noResize="1" noEditPoints="1" noAdjustHandles="1" noChangeArrowheads="1" noChangeShapeType="1" noTextEdit="1"/>
              </p:cNvSpPr>
              <p:nvPr/>
            </p:nvSpPr>
            <p:spPr bwMode="auto">
              <a:xfrm>
                <a:off x="4200525" y="1150938"/>
                <a:ext cx="3435350" cy="617537"/>
              </a:xfrm>
              <a:prstGeom prst="rect">
                <a:avLst/>
              </a:prstGeom>
              <a:blipFill>
                <a:blip r:embed="rId2"/>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9253" name="Object 5">
                <a:extLst>
                  <a:ext uri="{FF2B5EF4-FFF2-40B4-BE49-F238E27FC236}">
                    <a16:creationId xmlns:a16="http://schemas.microsoft.com/office/drawing/2014/main" id="{9ACC926E-FB14-9629-9294-3E66E8AF897D}"/>
                  </a:ext>
                </a:extLst>
              </p:cNvPr>
              <p:cNvSpPr txBox="1"/>
              <p:nvPr/>
            </p:nvSpPr>
            <p:spPr bwMode="auto">
              <a:xfrm>
                <a:off x="3695482" y="2344633"/>
                <a:ext cx="5138922" cy="94557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
                        <m:fPr>
                          <m:ctrlPr>
                            <a:rPr lang="en-IN" sz="2400" i="1" smtClean="0">
                              <a:solidFill>
                                <a:srgbClr val="0070C0"/>
                              </a:solidFill>
                              <a:latin typeface="Cambria Math" panose="02040503050406030204" pitchFamily="18" charset="0"/>
                            </a:rPr>
                          </m:ctrlPr>
                        </m:fPr>
                        <m:num>
                          <m:r>
                            <a:rPr lang="en-IN" sz="2400" i="1">
                              <a:solidFill>
                                <a:srgbClr val="0070C0"/>
                              </a:solidFill>
                              <a:latin typeface="Cambria Math" panose="02040503050406030204" pitchFamily="18" charset="0"/>
                            </a:rPr>
                            <m:t>1</m:t>
                          </m:r>
                        </m:num>
                        <m:den>
                          <m:r>
                            <a:rPr lang="en-IN" sz="2400" i="1">
                              <a:solidFill>
                                <a:srgbClr val="0070C0"/>
                              </a:solidFill>
                              <a:latin typeface="Cambria Math" panose="02040503050406030204" pitchFamily="18" charset="0"/>
                            </a:rPr>
                            <m:t>𝑋</m:t>
                          </m:r>
                          <m:d>
                            <m:dPr>
                              <m:ctrlPr>
                                <a:rPr lang="en-IN" sz="2400" i="1">
                                  <a:solidFill>
                                    <a:srgbClr val="0070C0"/>
                                  </a:solidFill>
                                  <a:latin typeface="Cambria Math" panose="02040503050406030204" pitchFamily="18" charset="0"/>
                                </a:rPr>
                              </m:ctrlPr>
                            </m:dPr>
                            <m:e>
                              <m:r>
                                <a:rPr lang="en-IN" sz="2400" i="1">
                                  <a:solidFill>
                                    <a:srgbClr val="0070C0"/>
                                  </a:solidFill>
                                  <a:latin typeface="Cambria Math" panose="02040503050406030204" pitchFamily="18" charset="0"/>
                                </a:rPr>
                                <m:t>𝑥</m:t>
                              </m:r>
                            </m:e>
                          </m:d>
                        </m:den>
                      </m:f>
                      <m:f>
                        <m:fPr>
                          <m:ctrlPr>
                            <a:rPr lang="en-IN" sz="2400" i="1">
                              <a:solidFill>
                                <a:srgbClr val="0070C0"/>
                              </a:solidFill>
                              <a:latin typeface="Cambria Math" panose="02040503050406030204" pitchFamily="18" charset="0"/>
                            </a:rPr>
                          </m:ctrlPr>
                        </m:fPr>
                        <m:num>
                          <m:sSup>
                            <m:sSupPr>
                              <m:ctrlPr>
                                <a:rPr lang="en-IN" sz="2400" i="1">
                                  <a:solidFill>
                                    <a:srgbClr val="0070C0"/>
                                  </a:solidFill>
                                  <a:latin typeface="Cambria Math" panose="02040503050406030204" pitchFamily="18" charset="0"/>
                                </a:rPr>
                              </m:ctrlPr>
                            </m:sSupPr>
                            <m:e>
                              <m:r>
                                <a:rPr lang="en-IN" sz="2400" i="1">
                                  <a:solidFill>
                                    <a:srgbClr val="0070C0"/>
                                  </a:solidFill>
                                  <a:latin typeface="Cambria Math" panose="02040503050406030204" pitchFamily="18" charset="0"/>
                                </a:rPr>
                                <m:t>𝑑</m:t>
                              </m:r>
                            </m:e>
                            <m:sup>
                              <m:r>
                                <a:rPr lang="en-IN" sz="2400" i="1">
                                  <a:solidFill>
                                    <a:srgbClr val="0070C0"/>
                                  </a:solidFill>
                                  <a:latin typeface="Cambria Math" panose="02040503050406030204" pitchFamily="18" charset="0"/>
                                </a:rPr>
                                <m:t>2</m:t>
                              </m:r>
                            </m:sup>
                          </m:sSup>
                          <m:r>
                            <a:rPr lang="en-IN" sz="2400" i="1">
                              <a:solidFill>
                                <a:srgbClr val="0070C0"/>
                              </a:solidFill>
                              <a:latin typeface="Cambria Math" panose="02040503050406030204" pitchFamily="18" charset="0"/>
                            </a:rPr>
                            <m:t>𝑋</m:t>
                          </m:r>
                          <m:d>
                            <m:dPr>
                              <m:ctrlPr>
                                <a:rPr lang="en-IN" sz="2400" i="1">
                                  <a:solidFill>
                                    <a:srgbClr val="0070C0"/>
                                  </a:solidFill>
                                  <a:latin typeface="Cambria Math" panose="02040503050406030204" pitchFamily="18" charset="0"/>
                                </a:rPr>
                              </m:ctrlPr>
                            </m:dPr>
                            <m:e>
                              <m:r>
                                <a:rPr lang="en-IN" sz="2400" i="1">
                                  <a:solidFill>
                                    <a:srgbClr val="0070C0"/>
                                  </a:solidFill>
                                  <a:latin typeface="Cambria Math" panose="02040503050406030204" pitchFamily="18" charset="0"/>
                                </a:rPr>
                                <m:t>𝑥</m:t>
                              </m:r>
                            </m:e>
                          </m:d>
                        </m:num>
                        <m:den>
                          <m:r>
                            <a:rPr lang="en-IN" sz="2400" i="1">
                              <a:solidFill>
                                <a:srgbClr val="0070C0"/>
                              </a:solidFill>
                              <a:latin typeface="Cambria Math" panose="02040503050406030204" pitchFamily="18" charset="0"/>
                            </a:rPr>
                            <m:t>𝑑</m:t>
                          </m:r>
                          <m:sSup>
                            <m:sSupPr>
                              <m:ctrlPr>
                                <a:rPr lang="en-IN" sz="2400" i="1">
                                  <a:solidFill>
                                    <a:srgbClr val="0070C0"/>
                                  </a:solidFill>
                                  <a:latin typeface="Cambria Math" panose="02040503050406030204" pitchFamily="18" charset="0"/>
                                </a:rPr>
                              </m:ctrlPr>
                            </m:sSupPr>
                            <m:e>
                              <m:r>
                                <a:rPr lang="en-IN" sz="2400" i="1">
                                  <a:solidFill>
                                    <a:srgbClr val="0070C0"/>
                                  </a:solidFill>
                                  <a:latin typeface="Cambria Math" panose="02040503050406030204" pitchFamily="18" charset="0"/>
                                </a:rPr>
                                <m:t>𝑥</m:t>
                              </m:r>
                            </m:e>
                            <m:sup>
                              <m:r>
                                <a:rPr lang="en-IN" sz="2400" i="1">
                                  <a:solidFill>
                                    <a:srgbClr val="0070C0"/>
                                  </a:solidFill>
                                  <a:latin typeface="Cambria Math" panose="02040503050406030204" pitchFamily="18" charset="0"/>
                                </a:rPr>
                                <m:t>2</m:t>
                              </m:r>
                            </m:sup>
                          </m:sSup>
                        </m:den>
                      </m:f>
                      <m:r>
                        <a:rPr lang="en-IN" sz="2400" i="1">
                          <a:solidFill>
                            <a:srgbClr val="0070C0"/>
                          </a:solidFill>
                          <a:latin typeface="Cambria Math" panose="02040503050406030204" pitchFamily="18" charset="0"/>
                        </a:rPr>
                        <m:t>+</m:t>
                      </m:r>
                      <m:f>
                        <m:fPr>
                          <m:ctrlPr>
                            <a:rPr lang="en-IN" sz="2400" i="1">
                              <a:solidFill>
                                <a:srgbClr val="0070C0"/>
                              </a:solidFill>
                              <a:latin typeface="Cambria Math" panose="02040503050406030204" pitchFamily="18" charset="0"/>
                            </a:rPr>
                          </m:ctrlPr>
                        </m:fPr>
                        <m:num>
                          <m:r>
                            <a:rPr lang="en-IN" sz="2400" i="1">
                              <a:solidFill>
                                <a:srgbClr val="0070C0"/>
                              </a:solidFill>
                              <a:latin typeface="Cambria Math" panose="02040503050406030204" pitchFamily="18" charset="0"/>
                            </a:rPr>
                            <m:t>1</m:t>
                          </m:r>
                        </m:num>
                        <m:den>
                          <m:r>
                            <a:rPr lang="en-IN" sz="2400" i="1">
                              <a:solidFill>
                                <a:srgbClr val="0070C0"/>
                              </a:solidFill>
                              <a:latin typeface="Cambria Math" panose="02040503050406030204" pitchFamily="18" charset="0"/>
                            </a:rPr>
                            <m:t>𝑌</m:t>
                          </m:r>
                          <m:d>
                            <m:dPr>
                              <m:ctrlPr>
                                <a:rPr lang="en-IN" sz="2400" i="1">
                                  <a:solidFill>
                                    <a:srgbClr val="0070C0"/>
                                  </a:solidFill>
                                  <a:latin typeface="Cambria Math" panose="02040503050406030204" pitchFamily="18" charset="0"/>
                                </a:rPr>
                              </m:ctrlPr>
                            </m:dPr>
                            <m:e>
                              <m:r>
                                <a:rPr lang="en-IN" sz="2400" i="1">
                                  <a:solidFill>
                                    <a:srgbClr val="0070C0"/>
                                  </a:solidFill>
                                  <a:latin typeface="Cambria Math" panose="02040503050406030204" pitchFamily="18" charset="0"/>
                                </a:rPr>
                                <m:t>𝑦</m:t>
                              </m:r>
                            </m:e>
                          </m:d>
                        </m:den>
                      </m:f>
                      <m:f>
                        <m:fPr>
                          <m:ctrlPr>
                            <a:rPr lang="en-IN" sz="2400" i="1">
                              <a:solidFill>
                                <a:srgbClr val="0070C0"/>
                              </a:solidFill>
                              <a:latin typeface="Cambria Math" panose="02040503050406030204" pitchFamily="18" charset="0"/>
                            </a:rPr>
                          </m:ctrlPr>
                        </m:fPr>
                        <m:num>
                          <m:sSup>
                            <m:sSupPr>
                              <m:ctrlPr>
                                <a:rPr lang="en-IN" sz="2400" i="1">
                                  <a:solidFill>
                                    <a:srgbClr val="0070C0"/>
                                  </a:solidFill>
                                  <a:latin typeface="Cambria Math" panose="02040503050406030204" pitchFamily="18" charset="0"/>
                                </a:rPr>
                              </m:ctrlPr>
                            </m:sSupPr>
                            <m:e>
                              <m:r>
                                <a:rPr lang="en-IN" sz="2400" i="1">
                                  <a:solidFill>
                                    <a:srgbClr val="0070C0"/>
                                  </a:solidFill>
                                  <a:latin typeface="Cambria Math" panose="02040503050406030204" pitchFamily="18" charset="0"/>
                                </a:rPr>
                                <m:t>𝑑</m:t>
                              </m:r>
                            </m:e>
                            <m:sup>
                              <m:r>
                                <a:rPr lang="en-IN" sz="2400" i="1">
                                  <a:solidFill>
                                    <a:srgbClr val="0070C0"/>
                                  </a:solidFill>
                                  <a:latin typeface="Cambria Math" panose="02040503050406030204" pitchFamily="18" charset="0"/>
                                </a:rPr>
                                <m:t>2</m:t>
                              </m:r>
                            </m:sup>
                          </m:sSup>
                          <m:r>
                            <a:rPr lang="en-IN" sz="2400" i="1">
                              <a:solidFill>
                                <a:srgbClr val="0070C0"/>
                              </a:solidFill>
                              <a:latin typeface="Cambria Math" panose="02040503050406030204" pitchFamily="18" charset="0"/>
                            </a:rPr>
                            <m:t>𝑌</m:t>
                          </m:r>
                          <m:d>
                            <m:dPr>
                              <m:ctrlPr>
                                <a:rPr lang="en-IN" sz="2400" i="1">
                                  <a:solidFill>
                                    <a:srgbClr val="0070C0"/>
                                  </a:solidFill>
                                  <a:latin typeface="Cambria Math" panose="02040503050406030204" pitchFamily="18" charset="0"/>
                                </a:rPr>
                              </m:ctrlPr>
                            </m:dPr>
                            <m:e>
                              <m:r>
                                <a:rPr lang="en-IN" sz="2400" i="1">
                                  <a:solidFill>
                                    <a:srgbClr val="0070C0"/>
                                  </a:solidFill>
                                  <a:latin typeface="Cambria Math" panose="02040503050406030204" pitchFamily="18" charset="0"/>
                                </a:rPr>
                                <m:t>𝑦</m:t>
                              </m:r>
                            </m:e>
                          </m:d>
                        </m:num>
                        <m:den>
                          <m:r>
                            <a:rPr lang="en-IN" sz="2400" i="1">
                              <a:solidFill>
                                <a:srgbClr val="0070C0"/>
                              </a:solidFill>
                              <a:latin typeface="Cambria Math" panose="02040503050406030204" pitchFamily="18" charset="0"/>
                            </a:rPr>
                            <m:t>𝑑</m:t>
                          </m:r>
                          <m:sSup>
                            <m:sSupPr>
                              <m:ctrlPr>
                                <a:rPr lang="en-IN" sz="2400" i="1">
                                  <a:solidFill>
                                    <a:srgbClr val="0070C0"/>
                                  </a:solidFill>
                                  <a:latin typeface="Cambria Math" panose="02040503050406030204" pitchFamily="18" charset="0"/>
                                </a:rPr>
                              </m:ctrlPr>
                            </m:sSupPr>
                            <m:e>
                              <m:r>
                                <a:rPr lang="en-IN" sz="2400" i="1">
                                  <a:solidFill>
                                    <a:srgbClr val="0070C0"/>
                                  </a:solidFill>
                                  <a:latin typeface="Cambria Math" panose="02040503050406030204" pitchFamily="18" charset="0"/>
                                </a:rPr>
                                <m:t>𝑦</m:t>
                              </m:r>
                            </m:e>
                            <m:sup>
                              <m:r>
                                <a:rPr lang="en-IN" sz="2400" i="1">
                                  <a:solidFill>
                                    <a:srgbClr val="0070C0"/>
                                  </a:solidFill>
                                  <a:latin typeface="Cambria Math" panose="02040503050406030204" pitchFamily="18" charset="0"/>
                                </a:rPr>
                                <m:t>2</m:t>
                              </m:r>
                            </m:sup>
                          </m:sSup>
                        </m:den>
                      </m:f>
                      <m:r>
                        <a:rPr lang="en-IN" sz="2400" i="1">
                          <a:solidFill>
                            <a:srgbClr val="0070C0"/>
                          </a:solidFill>
                          <a:latin typeface="Cambria Math" panose="02040503050406030204" pitchFamily="18" charset="0"/>
                        </a:rPr>
                        <m:t>+</m:t>
                      </m:r>
                      <m:sSup>
                        <m:sSupPr>
                          <m:ctrlPr>
                            <a:rPr lang="en-IN" sz="2400" i="1">
                              <a:solidFill>
                                <a:srgbClr val="0070C0"/>
                              </a:solidFill>
                              <a:latin typeface="Cambria Math" panose="02040503050406030204" pitchFamily="18" charset="0"/>
                            </a:rPr>
                          </m:ctrlPr>
                        </m:sSupPr>
                        <m:e>
                          <m:r>
                            <a:rPr lang="en-IN" sz="2400" i="1">
                              <a:solidFill>
                                <a:srgbClr val="0070C0"/>
                              </a:solidFill>
                              <a:latin typeface="Cambria Math" panose="02040503050406030204" pitchFamily="18" charset="0"/>
                            </a:rPr>
                            <m:t>h</m:t>
                          </m:r>
                        </m:e>
                        <m:sup>
                          <m:r>
                            <a:rPr lang="en-IN" sz="2400" i="1">
                              <a:solidFill>
                                <a:srgbClr val="0070C0"/>
                              </a:solidFill>
                              <a:latin typeface="Cambria Math" panose="02040503050406030204" pitchFamily="18" charset="0"/>
                            </a:rPr>
                            <m:t>2</m:t>
                          </m:r>
                        </m:sup>
                      </m:sSup>
                      <m:r>
                        <a:rPr lang="en-IN" sz="2400" i="1">
                          <a:solidFill>
                            <a:srgbClr val="0070C0"/>
                          </a:solidFill>
                          <a:latin typeface="Cambria Math" panose="02040503050406030204" pitchFamily="18" charset="0"/>
                        </a:rPr>
                        <m:t>=0</m:t>
                      </m:r>
                    </m:oMath>
                  </m:oMathPara>
                </a14:m>
                <a:endParaRPr lang="en-IN" dirty="0">
                  <a:solidFill>
                    <a:srgbClr val="0070C0"/>
                  </a:solidFill>
                </a:endParaRPr>
              </a:p>
            </p:txBody>
          </p:sp>
        </mc:Choice>
        <mc:Fallback xmlns="">
          <p:sp>
            <p:nvSpPr>
              <p:cNvPr id="309253" name="Object 5">
                <a:extLst>
                  <a:ext uri="{FF2B5EF4-FFF2-40B4-BE49-F238E27FC236}">
                    <a16:creationId xmlns:a16="http://schemas.microsoft.com/office/drawing/2014/main" id="{9ACC926E-FB14-9629-9294-3E66E8AF897D}"/>
                  </a:ext>
                </a:extLst>
              </p:cNvPr>
              <p:cNvSpPr txBox="1">
                <a:spLocks noRot="1" noChangeAspect="1" noMove="1" noResize="1" noEditPoints="1" noAdjustHandles="1" noChangeArrowheads="1" noChangeShapeType="1" noTextEdit="1"/>
              </p:cNvSpPr>
              <p:nvPr/>
            </p:nvSpPr>
            <p:spPr bwMode="auto">
              <a:xfrm>
                <a:off x="3695482" y="2344633"/>
                <a:ext cx="5138922" cy="945570"/>
              </a:xfrm>
              <a:prstGeom prst="rect">
                <a:avLst/>
              </a:prstGeom>
              <a:blipFill>
                <a:blip r:embed="rId3"/>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9255" name="Object 7">
                <a:extLst>
                  <a:ext uri="{FF2B5EF4-FFF2-40B4-BE49-F238E27FC236}">
                    <a16:creationId xmlns:a16="http://schemas.microsoft.com/office/drawing/2014/main" id="{493A81E9-6954-11D7-E57E-BD65165339AD}"/>
                  </a:ext>
                </a:extLst>
              </p:cNvPr>
              <p:cNvSpPr txBox="1"/>
              <p:nvPr/>
            </p:nvSpPr>
            <p:spPr bwMode="auto">
              <a:xfrm>
                <a:off x="2456335" y="5728288"/>
                <a:ext cx="3142385" cy="930460"/>
              </a:xfrm>
              <a:prstGeom prst="rect">
                <a:avLst/>
              </a:prstGeom>
              <a:ln/>
            </p:spPr>
            <p:style>
              <a:lnRef idx="2">
                <a:schemeClr val="accent1"/>
              </a:lnRef>
              <a:fillRef idx="1">
                <a:schemeClr val="lt1"/>
              </a:fillRef>
              <a:effectRef idx="0">
                <a:schemeClr val="accent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f>
                        <m:fPr>
                          <m:ctrlPr>
                            <a:rPr lang="en-IN" sz="2400" i="1" smtClean="0">
                              <a:solidFill>
                                <a:srgbClr val="0070C0"/>
                              </a:solidFill>
                              <a:latin typeface="Cambria Math" panose="02040503050406030204" pitchFamily="18" charset="0"/>
                            </a:rPr>
                          </m:ctrlPr>
                        </m:fPr>
                        <m:num>
                          <m:sSup>
                            <m:sSupPr>
                              <m:ctrlPr>
                                <a:rPr lang="en-IN" sz="2400" i="1">
                                  <a:solidFill>
                                    <a:srgbClr val="0070C0"/>
                                  </a:solidFill>
                                  <a:latin typeface="Cambria Math" panose="02040503050406030204" pitchFamily="18" charset="0"/>
                                </a:rPr>
                              </m:ctrlPr>
                            </m:sSupPr>
                            <m:e>
                              <m:r>
                                <a:rPr lang="en-IN" sz="2400" i="1">
                                  <a:solidFill>
                                    <a:srgbClr val="0070C0"/>
                                  </a:solidFill>
                                  <a:latin typeface="Cambria Math" panose="02040503050406030204" pitchFamily="18" charset="0"/>
                                </a:rPr>
                                <m:t>𝑑</m:t>
                              </m:r>
                            </m:e>
                            <m:sup>
                              <m:r>
                                <a:rPr lang="en-IN" sz="2400" i="1">
                                  <a:solidFill>
                                    <a:srgbClr val="0070C0"/>
                                  </a:solidFill>
                                  <a:latin typeface="Cambria Math" panose="02040503050406030204" pitchFamily="18" charset="0"/>
                                </a:rPr>
                                <m:t>2</m:t>
                              </m:r>
                            </m:sup>
                          </m:sSup>
                          <m:r>
                            <a:rPr lang="en-IN" sz="2400" i="1">
                              <a:solidFill>
                                <a:srgbClr val="0070C0"/>
                              </a:solidFill>
                              <a:latin typeface="Cambria Math" panose="02040503050406030204" pitchFamily="18" charset="0"/>
                            </a:rPr>
                            <m:t>𝑋</m:t>
                          </m:r>
                          <m:d>
                            <m:dPr>
                              <m:ctrlPr>
                                <a:rPr lang="en-IN" sz="2400" i="1">
                                  <a:solidFill>
                                    <a:srgbClr val="0070C0"/>
                                  </a:solidFill>
                                  <a:latin typeface="Cambria Math" panose="02040503050406030204" pitchFamily="18" charset="0"/>
                                </a:rPr>
                              </m:ctrlPr>
                            </m:dPr>
                            <m:e>
                              <m:r>
                                <a:rPr lang="en-IN" sz="2400" i="1">
                                  <a:solidFill>
                                    <a:srgbClr val="0070C0"/>
                                  </a:solidFill>
                                  <a:latin typeface="Cambria Math" panose="02040503050406030204" pitchFamily="18" charset="0"/>
                                </a:rPr>
                                <m:t>𝑥</m:t>
                              </m:r>
                            </m:e>
                          </m:d>
                        </m:num>
                        <m:den>
                          <m:r>
                            <a:rPr lang="en-IN" sz="2400" i="1">
                              <a:solidFill>
                                <a:srgbClr val="0070C0"/>
                              </a:solidFill>
                              <a:latin typeface="Cambria Math" panose="02040503050406030204" pitchFamily="18" charset="0"/>
                            </a:rPr>
                            <m:t>𝑑</m:t>
                          </m:r>
                          <m:sSup>
                            <m:sSupPr>
                              <m:ctrlPr>
                                <a:rPr lang="en-IN" sz="2400" i="1">
                                  <a:solidFill>
                                    <a:srgbClr val="0070C0"/>
                                  </a:solidFill>
                                  <a:latin typeface="Cambria Math" panose="02040503050406030204" pitchFamily="18" charset="0"/>
                                </a:rPr>
                              </m:ctrlPr>
                            </m:sSupPr>
                            <m:e>
                              <m:r>
                                <a:rPr lang="en-IN" sz="2400" i="1">
                                  <a:solidFill>
                                    <a:srgbClr val="0070C0"/>
                                  </a:solidFill>
                                  <a:latin typeface="Cambria Math" panose="02040503050406030204" pitchFamily="18" charset="0"/>
                                </a:rPr>
                                <m:t>𝑥</m:t>
                              </m:r>
                            </m:e>
                            <m:sup>
                              <m:r>
                                <a:rPr lang="en-IN" sz="2400" i="1">
                                  <a:solidFill>
                                    <a:srgbClr val="0070C0"/>
                                  </a:solidFill>
                                  <a:latin typeface="Cambria Math" panose="02040503050406030204" pitchFamily="18" charset="0"/>
                                </a:rPr>
                                <m:t>2</m:t>
                              </m:r>
                            </m:sup>
                          </m:sSup>
                        </m:den>
                      </m:f>
                      <m:r>
                        <a:rPr lang="en-IN" sz="2400" i="1">
                          <a:solidFill>
                            <a:srgbClr val="0070C0"/>
                          </a:solidFill>
                          <a:latin typeface="Cambria Math" panose="02040503050406030204" pitchFamily="18" charset="0"/>
                        </a:rPr>
                        <m:t>+</m:t>
                      </m:r>
                      <m:sSubSup>
                        <m:sSubSupPr>
                          <m:ctrlPr>
                            <a:rPr lang="en-IN" sz="2400" i="1">
                              <a:solidFill>
                                <a:srgbClr val="0070C0"/>
                              </a:solidFill>
                              <a:latin typeface="Cambria Math" panose="02040503050406030204" pitchFamily="18" charset="0"/>
                            </a:rPr>
                          </m:ctrlPr>
                        </m:sSubSupPr>
                        <m:e>
                          <m:r>
                            <a:rPr lang="en-IN" sz="2400" i="1">
                              <a:solidFill>
                                <a:srgbClr val="0070C0"/>
                              </a:solidFill>
                              <a:latin typeface="Cambria Math" panose="02040503050406030204" pitchFamily="18" charset="0"/>
                            </a:rPr>
                            <m:t>𝑘</m:t>
                          </m:r>
                        </m:e>
                        <m:sub>
                          <m:r>
                            <a:rPr lang="en-IN" sz="2400" i="1">
                              <a:solidFill>
                                <a:srgbClr val="0070C0"/>
                              </a:solidFill>
                              <a:latin typeface="Cambria Math" panose="02040503050406030204" pitchFamily="18" charset="0"/>
                            </a:rPr>
                            <m:t>𝑥</m:t>
                          </m:r>
                        </m:sub>
                        <m:sup>
                          <m:r>
                            <a:rPr lang="en-IN" sz="2400" i="1">
                              <a:solidFill>
                                <a:srgbClr val="0070C0"/>
                              </a:solidFill>
                              <a:latin typeface="Cambria Math" panose="02040503050406030204" pitchFamily="18" charset="0"/>
                            </a:rPr>
                            <m:t>2</m:t>
                          </m:r>
                        </m:sup>
                      </m:sSubSup>
                      <m:r>
                        <a:rPr lang="en-IN" sz="2400" i="1">
                          <a:solidFill>
                            <a:srgbClr val="0070C0"/>
                          </a:solidFill>
                          <a:latin typeface="Cambria Math" panose="02040503050406030204" pitchFamily="18" charset="0"/>
                        </a:rPr>
                        <m:t>𝑋</m:t>
                      </m:r>
                      <m:d>
                        <m:dPr>
                          <m:ctrlPr>
                            <a:rPr lang="en-IN" sz="2400" i="1">
                              <a:solidFill>
                                <a:srgbClr val="0070C0"/>
                              </a:solidFill>
                              <a:latin typeface="Cambria Math" panose="02040503050406030204" pitchFamily="18" charset="0"/>
                            </a:rPr>
                          </m:ctrlPr>
                        </m:dPr>
                        <m:e>
                          <m:r>
                            <a:rPr lang="en-IN" sz="2400" i="1">
                              <a:solidFill>
                                <a:srgbClr val="0070C0"/>
                              </a:solidFill>
                              <a:latin typeface="Cambria Math" panose="02040503050406030204" pitchFamily="18" charset="0"/>
                            </a:rPr>
                            <m:t>𝑥</m:t>
                          </m:r>
                        </m:e>
                      </m:d>
                      <m:r>
                        <a:rPr lang="en-IN" sz="2400" i="1">
                          <a:solidFill>
                            <a:srgbClr val="0070C0"/>
                          </a:solidFill>
                          <a:latin typeface="Cambria Math" panose="02040503050406030204" pitchFamily="18" charset="0"/>
                        </a:rPr>
                        <m:t>=0</m:t>
                      </m:r>
                    </m:oMath>
                  </m:oMathPara>
                </a14:m>
                <a:endParaRPr lang="en-IN" dirty="0"/>
              </a:p>
            </p:txBody>
          </p:sp>
        </mc:Choice>
        <mc:Fallback xmlns="">
          <p:sp>
            <p:nvSpPr>
              <p:cNvPr id="309255" name="Object 7">
                <a:extLst>
                  <a:ext uri="{FF2B5EF4-FFF2-40B4-BE49-F238E27FC236}">
                    <a16:creationId xmlns:a16="http://schemas.microsoft.com/office/drawing/2014/main" id="{493A81E9-6954-11D7-E57E-BD65165339AD}"/>
                  </a:ext>
                </a:extLst>
              </p:cNvPr>
              <p:cNvSpPr txBox="1">
                <a:spLocks noRot="1" noChangeAspect="1" noMove="1" noResize="1" noEditPoints="1" noAdjustHandles="1" noChangeArrowheads="1" noChangeShapeType="1" noTextEdit="1"/>
              </p:cNvSpPr>
              <p:nvPr/>
            </p:nvSpPr>
            <p:spPr bwMode="auto">
              <a:xfrm>
                <a:off x="2456335" y="5728288"/>
                <a:ext cx="3142385" cy="930460"/>
              </a:xfrm>
              <a:prstGeom prst="rect">
                <a:avLst/>
              </a:prstGeom>
              <a:blipFill>
                <a:blip r:embed="rId4"/>
                <a:stretch>
                  <a:fillRect/>
                </a:stretch>
              </a:blip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9256" name="Object 8">
                <a:extLst>
                  <a:ext uri="{FF2B5EF4-FFF2-40B4-BE49-F238E27FC236}">
                    <a16:creationId xmlns:a16="http://schemas.microsoft.com/office/drawing/2014/main" id="{CCCB438D-9125-885B-8B88-894AF00A6993}"/>
                  </a:ext>
                </a:extLst>
              </p:cNvPr>
              <p:cNvSpPr txBox="1"/>
              <p:nvPr/>
            </p:nvSpPr>
            <p:spPr bwMode="auto">
              <a:xfrm>
                <a:off x="3314595" y="3749497"/>
                <a:ext cx="5519809" cy="93046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IN" sz="2400" i="1" smtClean="0">
                          <a:solidFill>
                            <a:srgbClr val="0070C0"/>
                          </a:solidFill>
                          <a:latin typeface="Cambria Math" panose="02040503050406030204" pitchFamily="18" charset="0"/>
                        </a:rPr>
                        <m:t>−</m:t>
                      </m:r>
                      <m:f>
                        <m:fPr>
                          <m:ctrlPr>
                            <a:rPr lang="en-IN" sz="2400" i="1">
                              <a:solidFill>
                                <a:srgbClr val="0070C0"/>
                              </a:solidFill>
                              <a:latin typeface="Cambria Math" panose="02040503050406030204" pitchFamily="18" charset="0"/>
                            </a:rPr>
                          </m:ctrlPr>
                        </m:fPr>
                        <m:num>
                          <m:r>
                            <a:rPr lang="en-IN" sz="2400" i="1">
                              <a:solidFill>
                                <a:srgbClr val="0070C0"/>
                              </a:solidFill>
                              <a:latin typeface="Cambria Math" panose="02040503050406030204" pitchFamily="18" charset="0"/>
                            </a:rPr>
                            <m:t>1</m:t>
                          </m:r>
                        </m:num>
                        <m:den>
                          <m:r>
                            <a:rPr lang="en-IN" sz="2400" i="1">
                              <a:solidFill>
                                <a:srgbClr val="0070C0"/>
                              </a:solidFill>
                              <a:latin typeface="Cambria Math" panose="02040503050406030204" pitchFamily="18" charset="0"/>
                            </a:rPr>
                            <m:t>𝑋</m:t>
                          </m:r>
                          <m:d>
                            <m:dPr>
                              <m:ctrlPr>
                                <a:rPr lang="en-IN" sz="2400" i="1">
                                  <a:solidFill>
                                    <a:srgbClr val="0070C0"/>
                                  </a:solidFill>
                                  <a:latin typeface="Cambria Math" panose="02040503050406030204" pitchFamily="18" charset="0"/>
                                </a:rPr>
                              </m:ctrlPr>
                            </m:dPr>
                            <m:e>
                              <m:r>
                                <a:rPr lang="en-IN" sz="2400" i="1">
                                  <a:solidFill>
                                    <a:srgbClr val="0070C0"/>
                                  </a:solidFill>
                                  <a:latin typeface="Cambria Math" panose="02040503050406030204" pitchFamily="18" charset="0"/>
                                </a:rPr>
                                <m:t>𝑥</m:t>
                              </m:r>
                            </m:e>
                          </m:d>
                        </m:den>
                      </m:f>
                      <m:f>
                        <m:fPr>
                          <m:ctrlPr>
                            <a:rPr lang="en-IN" sz="2400" i="1">
                              <a:solidFill>
                                <a:srgbClr val="0070C0"/>
                              </a:solidFill>
                              <a:latin typeface="Cambria Math" panose="02040503050406030204" pitchFamily="18" charset="0"/>
                            </a:rPr>
                          </m:ctrlPr>
                        </m:fPr>
                        <m:num>
                          <m:sSup>
                            <m:sSupPr>
                              <m:ctrlPr>
                                <a:rPr lang="en-IN" sz="2400" i="1">
                                  <a:solidFill>
                                    <a:srgbClr val="0070C0"/>
                                  </a:solidFill>
                                  <a:latin typeface="Cambria Math" panose="02040503050406030204" pitchFamily="18" charset="0"/>
                                </a:rPr>
                              </m:ctrlPr>
                            </m:sSupPr>
                            <m:e>
                              <m:r>
                                <a:rPr lang="en-IN" sz="2400" i="1">
                                  <a:solidFill>
                                    <a:srgbClr val="0070C0"/>
                                  </a:solidFill>
                                  <a:latin typeface="Cambria Math" panose="02040503050406030204" pitchFamily="18" charset="0"/>
                                </a:rPr>
                                <m:t>𝑑</m:t>
                              </m:r>
                            </m:e>
                            <m:sup>
                              <m:r>
                                <a:rPr lang="en-IN" sz="2400" i="1">
                                  <a:solidFill>
                                    <a:srgbClr val="0070C0"/>
                                  </a:solidFill>
                                  <a:latin typeface="Cambria Math" panose="02040503050406030204" pitchFamily="18" charset="0"/>
                                </a:rPr>
                                <m:t>2</m:t>
                              </m:r>
                            </m:sup>
                          </m:sSup>
                          <m:r>
                            <a:rPr lang="en-IN" sz="2400" i="1">
                              <a:solidFill>
                                <a:srgbClr val="0070C0"/>
                              </a:solidFill>
                              <a:latin typeface="Cambria Math" panose="02040503050406030204" pitchFamily="18" charset="0"/>
                            </a:rPr>
                            <m:t>𝑋</m:t>
                          </m:r>
                          <m:d>
                            <m:dPr>
                              <m:ctrlPr>
                                <a:rPr lang="en-IN" sz="2400" i="1">
                                  <a:solidFill>
                                    <a:srgbClr val="0070C0"/>
                                  </a:solidFill>
                                  <a:latin typeface="Cambria Math" panose="02040503050406030204" pitchFamily="18" charset="0"/>
                                </a:rPr>
                              </m:ctrlPr>
                            </m:dPr>
                            <m:e>
                              <m:r>
                                <a:rPr lang="en-IN" sz="2400" i="1">
                                  <a:solidFill>
                                    <a:srgbClr val="0070C0"/>
                                  </a:solidFill>
                                  <a:latin typeface="Cambria Math" panose="02040503050406030204" pitchFamily="18" charset="0"/>
                                </a:rPr>
                                <m:t>𝑥</m:t>
                              </m:r>
                            </m:e>
                          </m:d>
                        </m:num>
                        <m:den>
                          <m:r>
                            <a:rPr lang="en-IN" sz="2400" i="1">
                              <a:solidFill>
                                <a:srgbClr val="0070C0"/>
                              </a:solidFill>
                              <a:latin typeface="Cambria Math" panose="02040503050406030204" pitchFamily="18" charset="0"/>
                            </a:rPr>
                            <m:t>𝑑</m:t>
                          </m:r>
                          <m:sSup>
                            <m:sSupPr>
                              <m:ctrlPr>
                                <a:rPr lang="en-IN" sz="2400" i="1">
                                  <a:solidFill>
                                    <a:srgbClr val="0070C0"/>
                                  </a:solidFill>
                                  <a:latin typeface="Cambria Math" panose="02040503050406030204" pitchFamily="18" charset="0"/>
                                </a:rPr>
                              </m:ctrlPr>
                            </m:sSupPr>
                            <m:e>
                              <m:r>
                                <a:rPr lang="en-IN" sz="2400" i="1">
                                  <a:solidFill>
                                    <a:srgbClr val="0070C0"/>
                                  </a:solidFill>
                                  <a:latin typeface="Cambria Math" panose="02040503050406030204" pitchFamily="18" charset="0"/>
                                </a:rPr>
                                <m:t>𝑥</m:t>
                              </m:r>
                            </m:e>
                            <m:sup>
                              <m:r>
                                <a:rPr lang="en-IN" sz="2400" i="1">
                                  <a:solidFill>
                                    <a:srgbClr val="0070C0"/>
                                  </a:solidFill>
                                  <a:latin typeface="Cambria Math" panose="02040503050406030204" pitchFamily="18" charset="0"/>
                                </a:rPr>
                                <m:t>2</m:t>
                              </m:r>
                            </m:sup>
                          </m:sSup>
                        </m:den>
                      </m:f>
                      <m:r>
                        <a:rPr lang="en-IN" sz="2400" i="1">
                          <a:solidFill>
                            <a:srgbClr val="0070C0"/>
                          </a:solidFill>
                          <a:latin typeface="Cambria Math" panose="02040503050406030204" pitchFamily="18" charset="0"/>
                        </a:rPr>
                        <m:t>=</m:t>
                      </m:r>
                      <m:f>
                        <m:fPr>
                          <m:ctrlPr>
                            <a:rPr lang="en-IN" sz="2400" i="1">
                              <a:solidFill>
                                <a:srgbClr val="0070C0"/>
                              </a:solidFill>
                              <a:latin typeface="Cambria Math" panose="02040503050406030204" pitchFamily="18" charset="0"/>
                            </a:rPr>
                          </m:ctrlPr>
                        </m:fPr>
                        <m:num>
                          <m:r>
                            <a:rPr lang="en-IN" sz="2400" i="1">
                              <a:solidFill>
                                <a:srgbClr val="0070C0"/>
                              </a:solidFill>
                              <a:latin typeface="Cambria Math" panose="02040503050406030204" pitchFamily="18" charset="0"/>
                            </a:rPr>
                            <m:t>1</m:t>
                          </m:r>
                        </m:num>
                        <m:den>
                          <m:r>
                            <a:rPr lang="en-IN" sz="2400" i="1">
                              <a:solidFill>
                                <a:srgbClr val="0070C0"/>
                              </a:solidFill>
                              <a:latin typeface="Cambria Math" panose="02040503050406030204" pitchFamily="18" charset="0"/>
                            </a:rPr>
                            <m:t>𝑌</m:t>
                          </m:r>
                          <m:d>
                            <m:dPr>
                              <m:ctrlPr>
                                <a:rPr lang="en-IN" sz="2400" i="1">
                                  <a:solidFill>
                                    <a:srgbClr val="0070C0"/>
                                  </a:solidFill>
                                  <a:latin typeface="Cambria Math" panose="02040503050406030204" pitchFamily="18" charset="0"/>
                                </a:rPr>
                              </m:ctrlPr>
                            </m:dPr>
                            <m:e>
                              <m:r>
                                <a:rPr lang="en-IN" sz="2400" i="1">
                                  <a:solidFill>
                                    <a:srgbClr val="0070C0"/>
                                  </a:solidFill>
                                  <a:latin typeface="Cambria Math" panose="02040503050406030204" pitchFamily="18" charset="0"/>
                                </a:rPr>
                                <m:t>𝑦</m:t>
                              </m:r>
                            </m:e>
                          </m:d>
                        </m:den>
                      </m:f>
                      <m:f>
                        <m:fPr>
                          <m:ctrlPr>
                            <a:rPr lang="en-IN" sz="2400" i="1">
                              <a:solidFill>
                                <a:srgbClr val="0070C0"/>
                              </a:solidFill>
                              <a:latin typeface="Cambria Math" panose="02040503050406030204" pitchFamily="18" charset="0"/>
                            </a:rPr>
                          </m:ctrlPr>
                        </m:fPr>
                        <m:num>
                          <m:sSup>
                            <m:sSupPr>
                              <m:ctrlPr>
                                <a:rPr lang="en-IN" sz="2400" i="1">
                                  <a:solidFill>
                                    <a:srgbClr val="0070C0"/>
                                  </a:solidFill>
                                  <a:latin typeface="Cambria Math" panose="02040503050406030204" pitchFamily="18" charset="0"/>
                                </a:rPr>
                              </m:ctrlPr>
                            </m:sSupPr>
                            <m:e>
                              <m:r>
                                <a:rPr lang="en-IN" sz="2400" i="1">
                                  <a:solidFill>
                                    <a:srgbClr val="0070C0"/>
                                  </a:solidFill>
                                  <a:latin typeface="Cambria Math" panose="02040503050406030204" pitchFamily="18" charset="0"/>
                                </a:rPr>
                                <m:t>𝑑</m:t>
                              </m:r>
                            </m:e>
                            <m:sup>
                              <m:r>
                                <a:rPr lang="en-IN" sz="2400" i="1">
                                  <a:solidFill>
                                    <a:srgbClr val="0070C0"/>
                                  </a:solidFill>
                                  <a:latin typeface="Cambria Math" panose="02040503050406030204" pitchFamily="18" charset="0"/>
                                </a:rPr>
                                <m:t>2</m:t>
                              </m:r>
                            </m:sup>
                          </m:sSup>
                          <m:r>
                            <a:rPr lang="en-IN" sz="2400" i="1">
                              <a:solidFill>
                                <a:srgbClr val="0070C0"/>
                              </a:solidFill>
                              <a:latin typeface="Cambria Math" panose="02040503050406030204" pitchFamily="18" charset="0"/>
                            </a:rPr>
                            <m:t>𝑌</m:t>
                          </m:r>
                          <m:d>
                            <m:dPr>
                              <m:ctrlPr>
                                <a:rPr lang="en-IN" sz="2400" i="1">
                                  <a:solidFill>
                                    <a:srgbClr val="0070C0"/>
                                  </a:solidFill>
                                  <a:latin typeface="Cambria Math" panose="02040503050406030204" pitchFamily="18" charset="0"/>
                                </a:rPr>
                              </m:ctrlPr>
                            </m:dPr>
                            <m:e>
                              <m:r>
                                <a:rPr lang="en-IN" sz="2400" i="1">
                                  <a:solidFill>
                                    <a:srgbClr val="0070C0"/>
                                  </a:solidFill>
                                  <a:latin typeface="Cambria Math" panose="02040503050406030204" pitchFamily="18" charset="0"/>
                                </a:rPr>
                                <m:t>𝑦</m:t>
                              </m:r>
                            </m:e>
                          </m:d>
                        </m:num>
                        <m:den>
                          <m:r>
                            <a:rPr lang="en-IN" sz="2400" i="1">
                              <a:solidFill>
                                <a:srgbClr val="0070C0"/>
                              </a:solidFill>
                              <a:latin typeface="Cambria Math" panose="02040503050406030204" pitchFamily="18" charset="0"/>
                            </a:rPr>
                            <m:t>𝑑</m:t>
                          </m:r>
                          <m:sSup>
                            <m:sSupPr>
                              <m:ctrlPr>
                                <a:rPr lang="en-IN" sz="2400" i="1">
                                  <a:solidFill>
                                    <a:srgbClr val="0070C0"/>
                                  </a:solidFill>
                                  <a:latin typeface="Cambria Math" panose="02040503050406030204" pitchFamily="18" charset="0"/>
                                </a:rPr>
                              </m:ctrlPr>
                            </m:sSupPr>
                            <m:e>
                              <m:r>
                                <a:rPr lang="en-IN" sz="2400" i="1">
                                  <a:solidFill>
                                    <a:srgbClr val="0070C0"/>
                                  </a:solidFill>
                                  <a:latin typeface="Cambria Math" panose="02040503050406030204" pitchFamily="18" charset="0"/>
                                </a:rPr>
                                <m:t>𝑦</m:t>
                              </m:r>
                            </m:e>
                            <m:sup>
                              <m:r>
                                <a:rPr lang="en-IN" sz="2400" i="1">
                                  <a:solidFill>
                                    <a:srgbClr val="0070C0"/>
                                  </a:solidFill>
                                  <a:latin typeface="Cambria Math" panose="02040503050406030204" pitchFamily="18" charset="0"/>
                                </a:rPr>
                                <m:t>2</m:t>
                              </m:r>
                            </m:sup>
                          </m:sSup>
                        </m:den>
                      </m:f>
                      <m:r>
                        <a:rPr lang="en-IN" sz="2400" i="1">
                          <a:solidFill>
                            <a:srgbClr val="0070C0"/>
                          </a:solidFill>
                          <a:latin typeface="Cambria Math" panose="02040503050406030204" pitchFamily="18" charset="0"/>
                        </a:rPr>
                        <m:t>+</m:t>
                      </m:r>
                      <m:sSup>
                        <m:sSupPr>
                          <m:ctrlPr>
                            <a:rPr lang="en-IN" sz="2400" i="1">
                              <a:solidFill>
                                <a:srgbClr val="0070C0"/>
                              </a:solidFill>
                              <a:latin typeface="Cambria Math" panose="02040503050406030204" pitchFamily="18" charset="0"/>
                            </a:rPr>
                          </m:ctrlPr>
                        </m:sSupPr>
                        <m:e>
                          <m:r>
                            <a:rPr lang="en-IN" sz="2400" i="1">
                              <a:solidFill>
                                <a:srgbClr val="0070C0"/>
                              </a:solidFill>
                              <a:latin typeface="Cambria Math" panose="02040503050406030204" pitchFamily="18" charset="0"/>
                            </a:rPr>
                            <m:t>h</m:t>
                          </m:r>
                        </m:e>
                        <m:sup>
                          <m:r>
                            <a:rPr lang="en-IN" sz="2400" i="1">
                              <a:solidFill>
                                <a:srgbClr val="0070C0"/>
                              </a:solidFill>
                              <a:latin typeface="Cambria Math" panose="02040503050406030204" pitchFamily="18" charset="0"/>
                            </a:rPr>
                            <m:t>2</m:t>
                          </m:r>
                        </m:sup>
                      </m:sSup>
                      <m:r>
                        <a:rPr lang="en-IN" sz="2400" i="1">
                          <a:solidFill>
                            <a:srgbClr val="0070C0"/>
                          </a:solidFill>
                          <a:latin typeface="Cambria Math" panose="02040503050406030204" pitchFamily="18" charset="0"/>
                        </a:rPr>
                        <m:t>=</m:t>
                      </m:r>
                      <m:sSubSup>
                        <m:sSubSupPr>
                          <m:ctrlPr>
                            <a:rPr lang="en-IN" sz="2400" i="1">
                              <a:solidFill>
                                <a:srgbClr val="0070C0"/>
                              </a:solidFill>
                              <a:latin typeface="Cambria Math" panose="02040503050406030204" pitchFamily="18" charset="0"/>
                            </a:rPr>
                          </m:ctrlPr>
                        </m:sSubSupPr>
                        <m:e>
                          <m:r>
                            <a:rPr lang="en-IN" sz="2400" i="1">
                              <a:solidFill>
                                <a:srgbClr val="0070C0"/>
                              </a:solidFill>
                              <a:latin typeface="Cambria Math" panose="02040503050406030204" pitchFamily="18" charset="0"/>
                            </a:rPr>
                            <m:t>𝑘</m:t>
                          </m:r>
                        </m:e>
                        <m:sub>
                          <m:r>
                            <a:rPr lang="en-IN" sz="2400" i="1">
                              <a:solidFill>
                                <a:srgbClr val="0070C0"/>
                              </a:solidFill>
                              <a:latin typeface="Cambria Math" panose="02040503050406030204" pitchFamily="18" charset="0"/>
                            </a:rPr>
                            <m:t>𝑥</m:t>
                          </m:r>
                        </m:sub>
                        <m:sup>
                          <m:r>
                            <a:rPr lang="en-IN" sz="2400" i="1">
                              <a:solidFill>
                                <a:srgbClr val="0070C0"/>
                              </a:solidFill>
                              <a:latin typeface="Cambria Math" panose="02040503050406030204" pitchFamily="18" charset="0"/>
                            </a:rPr>
                            <m:t>2</m:t>
                          </m:r>
                        </m:sup>
                      </m:sSubSup>
                    </m:oMath>
                  </m:oMathPara>
                </a14:m>
                <a:endParaRPr lang="en-IN" sz="2400" dirty="0">
                  <a:solidFill>
                    <a:srgbClr val="0070C0"/>
                  </a:solidFill>
                </a:endParaRPr>
              </a:p>
            </p:txBody>
          </p:sp>
        </mc:Choice>
        <mc:Fallback xmlns="">
          <p:sp>
            <p:nvSpPr>
              <p:cNvPr id="309256" name="Object 8">
                <a:extLst>
                  <a:ext uri="{FF2B5EF4-FFF2-40B4-BE49-F238E27FC236}">
                    <a16:creationId xmlns:a16="http://schemas.microsoft.com/office/drawing/2014/main" id="{CCCB438D-9125-885B-8B88-894AF00A6993}"/>
                  </a:ext>
                </a:extLst>
              </p:cNvPr>
              <p:cNvSpPr txBox="1">
                <a:spLocks noRot="1" noChangeAspect="1" noMove="1" noResize="1" noEditPoints="1" noAdjustHandles="1" noChangeArrowheads="1" noChangeShapeType="1" noTextEdit="1"/>
              </p:cNvSpPr>
              <p:nvPr/>
            </p:nvSpPr>
            <p:spPr bwMode="auto">
              <a:xfrm>
                <a:off x="3314595" y="3749497"/>
                <a:ext cx="5519809" cy="930460"/>
              </a:xfrm>
              <a:prstGeom prst="rect">
                <a:avLst/>
              </a:prstGeom>
              <a:blipFill>
                <a:blip r:embed="rId5"/>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9257" name="Object 9">
                <a:extLst>
                  <a:ext uri="{FF2B5EF4-FFF2-40B4-BE49-F238E27FC236}">
                    <a16:creationId xmlns:a16="http://schemas.microsoft.com/office/drawing/2014/main" id="{E8BF5EAE-1C30-EF39-2E5E-A90DD647D909}"/>
                  </a:ext>
                </a:extLst>
              </p:cNvPr>
              <p:cNvSpPr txBox="1"/>
              <p:nvPr/>
            </p:nvSpPr>
            <p:spPr bwMode="auto">
              <a:xfrm>
                <a:off x="4950395" y="4864288"/>
                <a:ext cx="2152391" cy="537052"/>
              </a:xfrm>
              <a:prstGeom prst="rect">
                <a:avLst/>
              </a:prstGeom>
              <a:ln/>
            </p:spPr>
            <p:style>
              <a:lnRef idx="2">
                <a:schemeClr val="accent1"/>
              </a:lnRef>
              <a:fillRef idx="1">
                <a:schemeClr val="lt1"/>
              </a:fillRef>
              <a:effectRef idx="0">
                <a:schemeClr val="accent1"/>
              </a:effectRef>
              <a:fontRef idx="minor">
                <a:schemeClr val="dk1"/>
              </a:fontRef>
            </p:style>
            <p:txBody>
              <a:bodyPr>
                <a:noAutofit/>
              </a:bodyPr>
              <a:lstStyle/>
              <a:p>
                <a:pPr/>
                <a14:m>
                  <m:oMathPara xmlns:m="http://schemas.openxmlformats.org/officeDocument/2006/math">
                    <m:oMathParaPr>
                      <m:jc m:val="left"/>
                    </m:oMathParaPr>
                    <m:oMath xmlns:m="http://schemas.openxmlformats.org/officeDocument/2006/math">
                      <m:sSubSup>
                        <m:sSubSupPr>
                          <m:ctrlPr>
                            <a:rPr lang="en-IN" sz="2400" i="1" smtClean="0">
                              <a:solidFill>
                                <a:schemeClr val="tx1"/>
                              </a:solidFill>
                              <a:latin typeface="Cambria Math" panose="02040503050406030204" pitchFamily="18" charset="0"/>
                            </a:rPr>
                          </m:ctrlPr>
                        </m:sSubSupPr>
                        <m:e>
                          <m:r>
                            <a:rPr lang="en-IN" sz="2400" i="1">
                              <a:solidFill>
                                <a:schemeClr val="tx1"/>
                              </a:solidFill>
                              <a:latin typeface="Cambria Math" panose="02040503050406030204" pitchFamily="18" charset="0"/>
                            </a:rPr>
                            <m:t>𝑘</m:t>
                          </m:r>
                        </m:e>
                        <m:sub>
                          <m:r>
                            <a:rPr lang="en-IN" sz="2400" i="1">
                              <a:solidFill>
                                <a:schemeClr val="tx1"/>
                              </a:solidFill>
                              <a:latin typeface="Cambria Math" panose="02040503050406030204" pitchFamily="18" charset="0"/>
                            </a:rPr>
                            <m:t>𝑦</m:t>
                          </m:r>
                        </m:sub>
                        <m:sup>
                          <m:r>
                            <a:rPr lang="en-IN" sz="2400" i="1">
                              <a:solidFill>
                                <a:schemeClr val="tx1"/>
                              </a:solidFill>
                              <a:latin typeface="Cambria Math" panose="02040503050406030204" pitchFamily="18" charset="0"/>
                            </a:rPr>
                            <m:t>2</m:t>
                          </m:r>
                        </m:sup>
                      </m:sSubSup>
                      <m:r>
                        <a:rPr lang="en-IN" sz="2400" i="1">
                          <a:solidFill>
                            <a:schemeClr val="tx1"/>
                          </a:solidFill>
                          <a:latin typeface="Cambria Math" panose="02040503050406030204" pitchFamily="18" charset="0"/>
                        </a:rPr>
                        <m:t>=</m:t>
                      </m:r>
                      <m:sSup>
                        <m:sSupPr>
                          <m:ctrlPr>
                            <a:rPr lang="en-IN" sz="2400" i="1">
                              <a:solidFill>
                                <a:schemeClr val="tx1"/>
                              </a:solidFill>
                              <a:latin typeface="Cambria Math" panose="02040503050406030204" pitchFamily="18" charset="0"/>
                            </a:rPr>
                          </m:ctrlPr>
                        </m:sSupPr>
                        <m:e>
                          <m:r>
                            <a:rPr lang="en-IN" sz="2400" i="1">
                              <a:solidFill>
                                <a:schemeClr val="tx1"/>
                              </a:solidFill>
                              <a:latin typeface="Cambria Math" panose="02040503050406030204" pitchFamily="18" charset="0"/>
                            </a:rPr>
                            <m:t>h</m:t>
                          </m:r>
                        </m:e>
                        <m:sup>
                          <m:r>
                            <a:rPr lang="en-IN" sz="2400" i="1">
                              <a:solidFill>
                                <a:schemeClr val="tx1"/>
                              </a:solidFill>
                              <a:latin typeface="Cambria Math" panose="02040503050406030204" pitchFamily="18" charset="0"/>
                            </a:rPr>
                            <m:t>2</m:t>
                          </m:r>
                        </m:sup>
                      </m:sSup>
                      <m:r>
                        <a:rPr lang="en-IN" sz="2400" i="1">
                          <a:solidFill>
                            <a:schemeClr val="tx1"/>
                          </a:solidFill>
                          <a:latin typeface="Cambria Math" panose="02040503050406030204" pitchFamily="18" charset="0"/>
                        </a:rPr>
                        <m:t>−</m:t>
                      </m:r>
                      <m:sSubSup>
                        <m:sSubSupPr>
                          <m:ctrlPr>
                            <a:rPr lang="en-IN" sz="2400" i="1">
                              <a:solidFill>
                                <a:schemeClr val="tx1"/>
                              </a:solidFill>
                              <a:latin typeface="Cambria Math" panose="02040503050406030204" pitchFamily="18" charset="0"/>
                            </a:rPr>
                          </m:ctrlPr>
                        </m:sSubSupPr>
                        <m:e>
                          <m:r>
                            <a:rPr lang="en-IN" sz="2400" i="1">
                              <a:solidFill>
                                <a:schemeClr val="tx1"/>
                              </a:solidFill>
                              <a:latin typeface="Cambria Math" panose="02040503050406030204" pitchFamily="18" charset="0"/>
                            </a:rPr>
                            <m:t>𝑘</m:t>
                          </m:r>
                        </m:e>
                        <m:sub>
                          <m:r>
                            <a:rPr lang="en-IN" sz="2400" i="1">
                              <a:solidFill>
                                <a:schemeClr val="tx1"/>
                              </a:solidFill>
                              <a:latin typeface="Cambria Math" panose="02040503050406030204" pitchFamily="18" charset="0"/>
                            </a:rPr>
                            <m:t>𝑥</m:t>
                          </m:r>
                        </m:sub>
                        <m:sup>
                          <m:r>
                            <a:rPr lang="en-IN" sz="2400" i="1">
                              <a:solidFill>
                                <a:schemeClr val="tx1"/>
                              </a:solidFill>
                              <a:latin typeface="Cambria Math" panose="02040503050406030204" pitchFamily="18" charset="0"/>
                            </a:rPr>
                            <m:t>2</m:t>
                          </m:r>
                        </m:sup>
                      </m:sSubSup>
                    </m:oMath>
                  </m:oMathPara>
                </a14:m>
                <a:endParaRPr lang="en-IN" sz="2400" dirty="0">
                  <a:solidFill>
                    <a:schemeClr val="tx1"/>
                  </a:solidFill>
                </a:endParaRPr>
              </a:p>
            </p:txBody>
          </p:sp>
        </mc:Choice>
        <mc:Fallback xmlns="">
          <p:sp>
            <p:nvSpPr>
              <p:cNvPr id="309257" name="Object 9">
                <a:extLst>
                  <a:ext uri="{FF2B5EF4-FFF2-40B4-BE49-F238E27FC236}">
                    <a16:creationId xmlns:a16="http://schemas.microsoft.com/office/drawing/2014/main" id="{E8BF5EAE-1C30-EF39-2E5E-A90DD647D909}"/>
                  </a:ext>
                </a:extLst>
              </p:cNvPr>
              <p:cNvSpPr txBox="1">
                <a:spLocks noRot="1" noChangeAspect="1" noMove="1" noResize="1" noEditPoints="1" noAdjustHandles="1" noChangeArrowheads="1" noChangeShapeType="1" noTextEdit="1"/>
              </p:cNvSpPr>
              <p:nvPr/>
            </p:nvSpPr>
            <p:spPr bwMode="auto">
              <a:xfrm>
                <a:off x="4950395" y="4864288"/>
                <a:ext cx="2152391" cy="537052"/>
              </a:xfrm>
              <a:prstGeom prst="rect">
                <a:avLst/>
              </a:prstGeom>
              <a:blipFill>
                <a:blip r:embed="rId6"/>
                <a:stretch>
                  <a:fillRect l="-562"/>
                </a:stretch>
              </a:blipFill>
              <a:ln/>
            </p:spPr>
            <p:txBody>
              <a:bodyPr/>
              <a:lstStyle/>
              <a:p>
                <a:r>
                  <a:rPr lang="en-IN">
                    <a:noFill/>
                  </a:rPr>
                  <a:t> </a:t>
                </a:r>
              </a:p>
            </p:txBody>
          </p:sp>
        </mc:Fallback>
      </mc:AlternateContent>
      <p:sp>
        <p:nvSpPr>
          <p:cNvPr id="2" name="TextBox 1">
            <a:extLst>
              <a:ext uri="{FF2B5EF4-FFF2-40B4-BE49-F238E27FC236}">
                <a16:creationId xmlns:a16="http://schemas.microsoft.com/office/drawing/2014/main" id="{B27623E0-8B4D-F825-303C-D4CB1369CFBD}"/>
              </a:ext>
            </a:extLst>
          </p:cNvPr>
          <p:cNvSpPr txBox="1"/>
          <p:nvPr/>
        </p:nvSpPr>
        <p:spPr>
          <a:xfrm>
            <a:off x="335959" y="339052"/>
            <a:ext cx="9228873" cy="461665"/>
          </a:xfrm>
          <a:prstGeom prst="rect">
            <a:avLst/>
          </a:prstGeom>
          <a:noFill/>
        </p:spPr>
        <p:txBody>
          <a:bodyPr wrap="none" rtlCol="0">
            <a:spAutoFit/>
          </a:bodyPr>
          <a:lstStyle/>
          <a:p>
            <a:r>
              <a:rPr lang="en-US" sz="2400" dirty="0"/>
              <a:t>Assuming E</a:t>
            </a:r>
            <a:r>
              <a:rPr lang="en-US" sz="2400" baseline="-25000" dirty="0"/>
              <a:t>z</a:t>
            </a:r>
            <a:r>
              <a:rPr lang="en-US" sz="2400" dirty="0"/>
              <a:t> as product of two separate functions in x and y, we write</a:t>
            </a:r>
            <a:endParaRPr lang="en-IN" sz="2400" dirty="0"/>
          </a:p>
        </p:txBody>
      </p:sp>
      <p:sp>
        <p:nvSpPr>
          <p:cNvPr id="5" name="TextBox 4">
            <a:extLst>
              <a:ext uri="{FF2B5EF4-FFF2-40B4-BE49-F238E27FC236}">
                <a16:creationId xmlns:a16="http://schemas.microsoft.com/office/drawing/2014/main" id="{D512A856-B7D5-1B94-0455-E95AAC248ED4}"/>
              </a:ext>
            </a:extLst>
          </p:cNvPr>
          <p:cNvSpPr txBox="1"/>
          <p:nvPr/>
        </p:nvSpPr>
        <p:spPr>
          <a:xfrm>
            <a:off x="335959" y="1842807"/>
            <a:ext cx="5957272" cy="461665"/>
          </a:xfrm>
          <a:prstGeom prst="rect">
            <a:avLst/>
          </a:prstGeom>
          <a:noFill/>
        </p:spPr>
        <p:txBody>
          <a:bodyPr wrap="none" rtlCol="0">
            <a:spAutoFit/>
          </a:bodyPr>
          <a:lstStyle/>
          <a:p>
            <a:r>
              <a:rPr lang="en-US" sz="2400" dirty="0"/>
              <a:t>Substitution in PDE and dividing by E</a:t>
            </a:r>
            <a:r>
              <a:rPr lang="en-US" sz="2400" baseline="-25000" dirty="0"/>
              <a:t>z</a:t>
            </a:r>
            <a:r>
              <a:rPr lang="en-US" sz="2400" dirty="0"/>
              <a:t> gives:</a:t>
            </a:r>
            <a:endParaRPr lang="en-IN" sz="2400" dirty="0"/>
          </a:p>
        </p:txBody>
      </p:sp>
      <p:sp>
        <p:nvSpPr>
          <p:cNvPr id="10" name="TextBox 9">
            <a:extLst>
              <a:ext uri="{FF2B5EF4-FFF2-40B4-BE49-F238E27FC236}">
                <a16:creationId xmlns:a16="http://schemas.microsoft.com/office/drawing/2014/main" id="{22E88D2D-7BA0-4A8A-04E9-F1553476B741}"/>
              </a:ext>
            </a:extLst>
          </p:cNvPr>
          <p:cNvSpPr txBox="1"/>
          <p:nvPr/>
        </p:nvSpPr>
        <p:spPr>
          <a:xfrm>
            <a:off x="335959" y="3230873"/>
            <a:ext cx="2992038" cy="461665"/>
          </a:xfrm>
          <a:prstGeom prst="rect">
            <a:avLst/>
          </a:prstGeom>
          <a:noFill/>
        </p:spPr>
        <p:txBody>
          <a:bodyPr wrap="none" rtlCol="0">
            <a:spAutoFit/>
          </a:bodyPr>
          <a:lstStyle/>
          <a:p>
            <a:r>
              <a:rPr lang="en-US" sz="2400" dirty="0"/>
              <a:t>Rearranging, we have</a:t>
            </a:r>
            <a:endParaRPr lang="en-IN" sz="2400" dirty="0"/>
          </a:p>
        </p:txBody>
      </p:sp>
      <mc:AlternateContent xmlns:mc="http://schemas.openxmlformats.org/markup-compatibility/2006" xmlns:a14="http://schemas.microsoft.com/office/drawing/2010/main">
        <mc:Choice Requires="a14">
          <p:sp>
            <p:nvSpPr>
              <p:cNvPr id="13" name="Object 7">
                <a:extLst>
                  <a:ext uri="{FF2B5EF4-FFF2-40B4-BE49-F238E27FC236}">
                    <a16:creationId xmlns:a16="http://schemas.microsoft.com/office/drawing/2014/main" id="{99DA4B13-1188-85B3-4E55-A461757DBA1F}"/>
                  </a:ext>
                </a:extLst>
              </p:cNvPr>
              <p:cNvSpPr txBox="1"/>
              <p:nvPr/>
            </p:nvSpPr>
            <p:spPr bwMode="auto">
              <a:xfrm>
                <a:off x="6422447" y="5709809"/>
                <a:ext cx="3142385" cy="930460"/>
              </a:xfrm>
              <a:prstGeom prst="rect">
                <a:avLst/>
              </a:prstGeom>
              <a:ln/>
            </p:spPr>
            <p:style>
              <a:lnRef idx="2">
                <a:schemeClr val="accent1"/>
              </a:lnRef>
              <a:fillRef idx="1">
                <a:schemeClr val="lt1"/>
              </a:fillRef>
              <a:effectRef idx="0">
                <a:schemeClr val="accent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f>
                        <m:fPr>
                          <m:ctrlPr>
                            <a:rPr lang="en-IN" sz="2400" i="1">
                              <a:solidFill>
                                <a:srgbClr val="0070C0"/>
                              </a:solidFill>
                              <a:latin typeface="Cambria Math" panose="02040503050406030204" pitchFamily="18" charset="0"/>
                            </a:rPr>
                          </m:ctrlPr>
                        </m:fPr>
                        <m:num>
                          <m:sSup>
                            <m:sSupPr>
                              <m:ctrlPr>
                                <a:rPr lang="en-IN" sz="2400" i="1">
                                  <a:solidFill>
                                    <a:srgbClr val="0070C0"/>
                                  </a:solidFill>
                                  <a:latin typeface="Cambria Math" panose="02040503050406030204" pitchFamily="18" charset="0"/>
                                </a:rPr>
                              </m:ctrlPr>
                            </m:sSupPr>
                            <m:e>
                              <m:r>
                                <a:rPr lang="en-IN" sz="2400" i="1">
                                  <a:solidFill>
                                    <a:srgbClr val="0070C0"/>
                                  </a:solidFill>
                                  <a:latin typeface="Cambria Math" panose="02040503050406030204" pitchFamily="18" charset="0"/>
                                </a:rPr>
                                <m:t>𝑑</m:t>
                              </m:r>
                            </m:e>
                            <m:sup>
                              <m:r>
                                <a:rPr lang="en-IN" sz="2400" i="1">
                                  <a:solidFill>
                                    <a:srgbClr val="0070C0"/>
                                  </a:solidFill>
                                  <a:latin typeface="Cambria Math" panose="02040503050406030204" pitchFamily="18" charset="0"/>
                                </a:rPr>
                                <m:t>2</m:t>
                              </m:r>
                            </m:sup>
                          </m:sSup>
                          <m:r>
                            <a:rPr lang="en-IN" sz="2400" i="1">
                              <a:solidFill>
                                <a:srgbClr val="0070C0"/>
                              </a:solidFill>
                              <a:latin typeface="Cambria Math" panose="02040503050406030204" pitchFamily="18" charset="0"/>
                            </a:rPr>
                            <m:t>𝑌</m:t>
                          </m:r>
                          <m:d>
                            <m:dPr>
                              <m:ctrlPr>
                                <a:rPr lang="en-IN" sz="2400" i="1">
                                  <a:solidFill>
                                    <a:srgbClr val="0070C0"/>
                                  </a:solidFill>
                                  <a:latin typeface="Cambria Math" panose="02040503050406030204" pitchFamily="18" charset="0"/>
                                </a:rPr>
                              </m:ctrlPr>
                            </m:dPr>
                            <m:e>
                              <m:r>
                                <a:rPr lang="en-IN" sz="2400" i="1">
                                  <a:solidFill>
                                    <a:srgbClr val="0070C0"/>
                                  </a:solidFill>
                                  <a:latin typeface="Cambria Math" panose="02040503050406030204" pitchFamily="18" charset="0"/>
                                </a:rPr>
                                <m:t>𝑦</m:t>
                              </m:r>
                            </m:e>
                          </m:d>
                        </m:num>
                        <m:den>
                          <m:r>
                            <a:rPr lang="en-IN" sz="2400" i="1">
                              <a:solidFill>
                                <a:srgbClr val="0070C0"/>
                              </a:solidFill>
                              <a:latin typeface="Cambria Math" panose="02040503050406030204" pitchFamily="18" charset="0"/>
                            </a:rPr>
                            <m:t>𝑑</m:t>
                          </m:r>
                          <m:sSup>
                            <m:sSupPr>
                              <m:ctrlPr>
                                <a:rPr lang="en-IN" sz="2400" i="1">
                                  <a:solidFill>
                                    <a:srgbClr val="0070C0"/>
                                  </a:solidFill>
                                  <a:latin typeface="Cambria Math" panose="02040503050406030204" pitchFamily="18" charset="0"/>
                                </a:rPr>
                              </m:ctrlPr>
                            </m:sSupPr>
                            <m:e>
                              <m:r>
                                <a:rPr lang="en-IN" sz="2400" i="1">
                                  <a:solidFill>
                                    <a:srgbClr val="0070C0"/>
                                  </a:solidFill>
                                  <a:latin typeface="Cambria Math" panose="02040503050406030204" pitchFamily="18" charset="0"/>
                                </a:rPr>
                                <m:t>𝑦</m:t>
                              </m:r>
                            </m:e>
                            <m:sup>
                              <m:r>
                                <a:rPr lang="en-IN" sz="2400" i="1">
                                  <a:solidFill>
                                    <a:srgbClr val="0070C0"/>
                                  </a:solidFill>
                                  <a:latin typeface="Cambria Math" panose="02040503050406030204" pitchFamily="18" charset="0"/>
                                </a:rPr>
                                <m:t>2</m:t>
                              </m:r>
                            </m:sup>
                          </m:sSup>
                        </m:den>
                      </m:f>
                      <m:r>
                        <a:rPr lang="en-IN" sz="2400" i="1">
                          <a:solidFill>
                            <a:srgbClr val="0070C0"/>
                          </a:solidFill>
                          <a:latin typeface="Cambria Math" panose="02040503050406030204" pitchFamily="18" charset="0"/>
                        </a:rPr>
                        <m:t>+</m:t>
                      </m:r>
                      <m:sSubSup>
                        <m:sSubSupPr>
                          <m:ctrlPr>
                            <a:rPr lang="en-IN" sz="2400" i="1">
                              <a:solidFill>
                                <a:srgbClr val="0070C0"/>
                              </a:solidFill>
                              <a:latin typeface="Cambria Math" panose="02040503050406030204" pitchFamily="18" charset="0"/>
                            </a:rPr>
                          </m:ctrlPr>
                        </m:sSubSupPr>
                        <m:e>
                          <m:r>
                            <a:rPr lang="en-IN" sz="2400" i="1">
                              <a:solidFill>
                                <a:srgbClr val="0070C0"/>
                              </a:solidFill>
                              <a:latin typeface="Cambria Math" panose="02040503050406030204" pitchFamily="18" charset="0"/>
                            </a:rPr>
                            <m:t>𝑘</m:t>
                          </m:r>
                        </m:e>
                        <m:sub>
                          <m:r>
                            <a:rPr lang="en-IN" sz="2400" i="1">
                              <a:solidFill>
                                <a:srgbClr val="0070C0"/>
                              </a:solidFill>
                              <a:latin typeface="Cambria Math" panose="02040503050406030204" pitchFamily="18" charset="0"/>
                            </a:rPr>
                            <m:t>𝑦</m:t>
                          </m:r>
                        </m:sub>
                        <m:sup>
                          <m:r>
                            <a:rPr lang="en-IN" sz="2400" i="1">
                              <a:solidFill>
                                <a:srgbClr val="0070C0"/>
                              </a:solidFill>
                              <a:latin typeface="Cambria Math" panose="02040503050406030204" pitchFamily="18" charset="0"/>
                            </a:rPr>
                            <m:t>2</m:t>
                          </m:r>
                        </m:sup>
                      </m:sSubSup>
                      <m:r>
                        <a:rPr lang="en-IN" sz="2400" i="1">
                          <a:solidFill>
                            <a:srgbClr val="0070C0"/>
                          </a:solidFill>
                          <a:latin typeface="Cambria Math" panose="02040503050406030204" pitchFamily="18" charset="0"/>
                        </a:rPr>
                        <m:t>𝑌</m:t>
                      </m:r>
                      <m:d>
                        <m:dPr>
                          <m:ctrlPr>
                            <a:rPr lang="en-IN" sz="2400" i="1">
                              <a:solidFill>
                                <a:srgbClr val="0070C0"/>
                              </a:solidFill>
                              <a:latin typeface="Cambria Math" panose="02040503050406030204" pitchFamily="18" charset="0"/>
                            </a:rPr>
                          </m:ctrlPr>
                        </m:dPr>
                        <m:e>
                          <m:r>
                            <a:rPr lang="en-IN" sz="2400" i="1">
                              <a:solidFill>
                                <a:srgbClr val="0070C0"/>
                              </a:solidFill>
                              <a:latin typeface="Cambria Math" panose="02040503050406030204" pitchFamily="18" charset="0"/>
                            </a:rPr>
                            <m:t>𝑦</m:t>
                          </m:r>
                        </m:e>
                      </m:d>
                      <m:r>
                        <a:rPr lang="en-IN" sz="2400" i="1">
                          <a:solidFill>
                            <a:srgbClr val="0070C0"/>
                          </a:solidFill>
                          <a:latin typeface="Cambria Math" panose="02040503050406030204" pitchFamily="18" charset="0"/>
                        </a:rPr>
                        <m:t>=0</m:t>
                      </m:r>
                    </m:oMath>
                  </m:oMathPara>
                </a14:m>
                <a:endParaRPr lang="en-IN" dirty="0"/>
              </a:p>
            </p:txBody>
          </p:sp>
        </mc:Choice>
        <mc:Fallback xmlns="">
          <p:sp>
            <p:nvSpPr>
              <p:cNvPr id="13" name="Object 7">
                <a:extLst>
                  <a:ext uri="{FF2B5EF4-FFF2-40B4-BE49-F238E27FC236}">
                    <a16:creationId xmlns:a16="http://schemas.microsoft.com/office/drawing/2014/main" id="{99DA4B13-1188-85B3-4E55-A461757DBA1F}"/>
                  </a:ext>
                </a:extLst>
              </p:cNvPr>
              <p:cNvSpPr txBox="1">
                <a:spLocks noRot="1" noChangeAspect="1" noMove="1" noResize="1" noEditPoints="1" noAdjustHandles="1" noChangeArrowheads="1" noChangeShapeType="1" noTextEdit="1"/>
              </p:cNvSpPr>
              <p:nvPr/>
            </p:nvSpPr>
            <p:spPr bwMode="auto">
              <a:xfrm>
                <a:off x="6422447" y="5709809"/>
                <a:ext cx="3142385" cy="930460"/>
              </a:xfrm>
              <a:prstGeom prst="rect">
                <a:avLst/>
              </a:prstGeom>
              <a:blipFill>
                <a:blip r:embed="rId7"/>
                <a:stretch>
                  <a:fillRect/>
                </a:stretch>
              </a:blipFill>
              <a:ln/>
            </p:spPr>
            <p:txBody>
              <a:bodyPr/>
              <a:lstStyle/>
              <a:p>
                <a:r>
                  <a:rPr lang="en-IN">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ED98A-4445-FAE7-14D0-26C6EFD909D7}"/>
            </a:ext>
          </a:extLst>
        </p:cNvPr>
        <p:cNvGrpSpPr/>
        <p:nvPr/>
      </p:nvGrpSpPr>
      <p:grpSpPr>
        <a:xfrm>
          <a:off x="0" y="0"/>
          <a:ext cx="0" cy="0"/>
          <a:chOff x="0" y="0"/>
          <a:chExt cx="0" cy="0"/>
        </a:xfrm>
      </p:grpSpPr>
      <p:sp>
        <p:nvSpPr>
          <p:cNvPr id="310277" name="Text Box 5">
            <a:extLst>
              <a:ext uri="{FF2B5EF4-FFF2-40B4-BE49-F238E27FC236}">
                <a16:creationId xmlns:a16="http://schemas.microsoft.com/office/drawing/2014/main" id="{21EBD592-2139-7DF5-AFB9-2327AC7EF30B}"/>
              </a:ext>
            </a:extLst>
          </p:cNvPr>
          <p:cNvSpPr txBox="1">
            <a:spLocks noChangeArrowheads="1"/>
          </p:cNvSpPr>
          <p:nvPr/>
        </p:nvSpPr>
        <p:spPr bwMode="auto">
          <a:xfrm>
            <a:off x="255458" y="228600"/>
            <a:ext cx="65174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t>Along the  x-direction, boundary conditions</a:t>
            </a:r>
          </a:p>
        </p:txBody>
      </p:sp>
      <mc:AlternateContent xmlns:mc="http://schemas.openxmlformats.org/markup-compatibility/2006" xmlns:a14="http://schemas.microsoft.com/office/drawing/2010/main">
        <mc:Choice Requires="a14">
          <p:sp>
            <p:nvSpPr>
              <p:cNvPr id="310278" name="Object 6">
                <a:extLst>
                  <a:ext uri="{FF2B5EF4-FFF2-40B4-BE49-F238E27FC236}">
                    <a16:creationId xmlns:a16="http://schemas.microsoft.com/office/drawing/2014/main" id="{E0DB5CE1-3B5B-3FA1-E9A5-AAC60B51179A}"/>
                  </a:ext>
                </a:extLst>
              </p:cNvPr>
              <p:cNvSpPr txBox="1"/>
              <p:nvPr/>
            </p:nvSpPr>
            <p:spPr bwMode="auto">
              <a:xfrm>
                <a:off x="550431" y="851652"/>
                <a:ext cx="3006307" cy="51716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Sup>
                        <m:sSubSupPr>
                          <m:ctrlPr>
                            <a:rPr lang="en-IN" sz="2800" i="1">
                              <a:solidFill>
                                <a:srgbClr val="000000"/>
                              </a:solidFill>
                              <a:latin typeface="Cambria Math" panose="02040503050406030204" pitchFamily="18" charset="0"/>
                            </a:rPr>
                          </m:ctrlPr>
                        </m:sSubSupPr>
                        <m:e>
                          <m:r>
                            <a:rPr lang="en-IN" sz="2800" i="1">
                              <a:solidFill>
                                <a:srgbClr val="000000"/>
                              </a:solidFill>
                              <a:latin typeface="Cambria Math" panose="02040503050406030204" pitchFamily="18" charset="0"/>
                            </a:rPr>
                            <m:t>𝐸</m:t>
                          </m:r>
                        </m:e>
                        <m:sub>
                          <m:r>
                            <a:rPr lang="en-IN" sz="2800" i="1">
                              <a:solidFill>
                                <a:srgbClr val="000000"/>
                              </a:solidFill>
                              <a:latin typeface="Cambria Math" panose="02040503050406030204" pitchFamily="18" charset="0"/>
                            </a:rPr>
                            <m:t>𝑧</m:t>
                          </m:r>
                        </m:sub>
                        <m:sup>
                          <m:r>
                            <a:rPr lang="en-IN" sz="2800" i="1">
                              <a:solidFill>
                                <a:srgbClr val="000000"/>
                              </a:solidFill>
                              <a:latin typeface="Cambria Math" panose="02040503050406030204" pitchFamily="18" charset="0"/>
                            </a:rPr>
                            <m:t>0</m:t>
                          </m:r>
                        </m:sup>
                      </m:sSubSup>
                      <m:d>
                        <m:dPr>
                          <m:ctrlPr>
                            <a:rPr lang="en-IN" sz="2800" i="1">
                              <a:solidFill>
                                <a:srgbClr val="000000"/>
                              </a:solidFill>
                              <a:latin typeface="Cambria Math" panose="02040503050406030204" pitchFamily="18" charset="0"/>
                            </a:rPr>
                          </m:ctrlPr>
                        </m:dPr>
                        <m:e>
                          <m:r>
                            <a:rPr lang="en-IN" sz="2800" i="1">
                              <a:solidFill>
                                <a:srgbClr val="000000"/>
                              </a:solidFill>
                              <a:latin typeface="Cambria Math" panose="02040503050406030204" pitchFamily="18" charset="0"/>
                            </a:rPr>
                            <m:t>0,</m:t>
                          </m:r>
                          <m:r>
                            <a:rPr lang="en-IN" sz="2800" i="1">
                              <a:solidFill>
                                <a:srgbClr val="000000"/>
                              </a:solidFill>
                              <a:latin typeface="Cambria Math" panose="02040503050406030204" pitchFamily="18" charset="0"/>
                            </a:rPr>
                            <m:t>𝑦</m:t>
                          </m:r>
                        </m:e>
                      </m:d>
                      <m:r>
                        <a:rPr lang="en-IN" sz="2800" i="1">
                          <a:solidFill>
                            <a:srgbClr val="000000"/>
                          </a:solidFill>
                          <a:latin typeface="Cambria Math" panose="02040503050406030204" pitchFamily="18" charset="0"/>
                        </a:rPr>
                        <m:t>=0</m:t>
                      </m:r>
                    </m:oMath>
                  </m:oMathPara>
                </a14:m>
                <a:br>
                  <a:rPr lang="en-IN" sz="2800" i="1" dirty="0">
                    <a:solidFill>
                      <a:srgbClr val="000000"/>
                    </a:solidFill>
                    <a:latin typeface="Cambria Math" panose="02040503050406030204" pitchFamily="18" charset="0"/>
                  </a:rPr>
                </a:br>
                <a:endParaRPr lang="en-IN" sz="2800" dirty="0"/>
              </a:p>
            </p:txBody>
          </p:sp>
        </mc:Choice>
        <mc:Fallback xmlns="">
          <p:sp>
            <p:nvSpPr>
              <p:cNvPr id="310278" name="Object 6">
                <a:extLst>
                  <a:ext uri="{FF2B5EF4-FFF2-40B4-BE49-F238E27FC236}">
                    <a16:creationId xmlns:a16="http://schemas.microsoft.com/office/drawing/2014/main" id="{E0DB5CE1-3B5B-3FA1-E9A5-AAC60B51179A}"/>
                  </a:ext>
                </a:extLst>
              </p:cNvPr>
              <p:cNvSpPr txBox="1">
                <a:spLocks noRot="1" noChangeAspect="1" noMove="1" noResize="1" noEditPoints="1" noAdjustHandles="1" noChangeArrowheads="1" noChangeShapeType="1" noTextEdit="1"/>
              </p:cNvSpPr>
              <p:nvPr/>
            </p:nvSpPr>
            <p:spPr bwMode="auto">
              <a:xfrm>
                <a:off x="550431" y="851652"/>
                <a:ext cx="3006307" cy="517168"/>
              </a:xfrm>
              <a:prstGeom prst="rect">
                <a:avLst/>
              </a:prstGeom>
              <a:blipFill>
                <a:blip r:embed="rId2"/>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0282" name="Object 10">
                <a:extLst>
                  <a:ext uri="{FF2B5EF4-FFF2-40B4-BE49-F238E27FC236}">
                    <a16:creationId xmlns:a16="http://schemas.microsoft.com/office/drawing/2014/main" id="{889A9970-4137-6454-9A0A-FBDEC8EAE6BD}"/>
                  </a:ext>
                </a:extLst>
              </p:cNvPr>
              <p:cNvSpPr txBox="1"/>
              <p:nvPr/>
            </p:nvSpPr>
            <p:spPr bwMode="auto">
              <a:xfrm>
                <a:off x="8515184" y="4672488"/>
                <a:ext cx="3168524" cy="584189"/>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800" b="0" i="1" smtClean="0">
                          <a:solidFill>
                            <a:srgbClr val="0000FF"/>
                          </a:solidFill>
                          <a:latin typeface="Cambria Math" panose="02040503050406030204" pitchFamily="18" charset="0"/>
                        </a:rPr>
                        <m:t>h</m:t>
                      </m:r>
                      <m:r>
                        <a:rPr lang="en-US" sz="2800" b="0" i="1" baseline="30000" smtClean="0">
                          <a:solidFill>
                            <a:srgbClr val="0000FF"/>
                          </a:solidFill>
                          <a:latin typeface="Cambria Math" panose="02040503050406030204" pitchFamily="18" charset="0"/>
                        </a:rPr>
                        <m:t>2    </m:t>
                      </m:r>
                      <m:r>
                        <a:rPr lang="en-IN" sz="2800" i="1">
                          <a:solidFill>
                            <a:srgbClr val="0000FF"/>
                          </a:solidFill>
                          <a:latin typeface="Cambria Math" panose="02040503050406030204" pitchFamily="18" charset="0"/>
                        </a:rPr>
                        <m:t>=</m:t>
                      </m:r>
                      <m:sSubSup>
                        <m:sSubSupPr>
                          <m:ctrlPr>
                            <a:rPr lang="en-IN" sz="2800" i="1" smtClean="0">
                              <a:solidFill>
                                <a:srgbClr val="0000FF"/>
                              </a:solidFill>
                              <a:latin typeface="Cambria Math" panose="02040503050406030204" pitchFamily="18" charset="0"/>
                            </a:rPr>
                          </m:ctrlPr>
                        </m:sSubSupPr>
                        <m:e>
                          <m:r>
                            <a:rPr lang="en-IN" sz="2800" i="1">
                              <a:solidFill>
                                <a:srgbClr val="0000FF"/>
                              </a:solidFill>
                              <a:latin typeface="Cambria Math" panose="02040503050406030204" pitchFamily="18" charset="0"/>
                            </a:rPr>
                            <m:t>𝑘</m:t>
                          </m:r>
                        </m:e>
                        <m:sub>
                          <m:r>
                            <a:rPr lang="en-US" sz="2800" b="0" i="1" smtClean="0">
                              <a:solidFill>
                                <a:srgbClr val="0000FF"/>
                              </a:solidFill>
                              <a:latin typeface="Cambria Math" panose="02040503050406030204" pitchFamily="18" charset="0"/>
                            </a:rPr>
                            <m:t>𝑥</m:t>
                          </m:r>
                        </m:sub>
                        <m:sup>
                          <m:r>
                            <a:rPr lang="en-IN" sz="2800" i="1">
                              <a:solidFill>
                                <a:srgbClr val="0000FF"/>
                              </a:solidFill>
                              <a:latin typeface="Cambria Math" panose="02040503050406030204" pitchFamily="18" charset="0"/>
                            </a:rPr>
                            <m:t>2</m:t>
                          </m:r>
                        </m:sup>
                      </m:sSubSup>
                      <m:r>
                        <a:rPr lang="en-US" sz="2800" b="0" i="1" smtClean="0">
                          <a:solidFill>
                            <a:srgbClr val="0000FF"/>
                          </a:solidFill>
                          <a:latin typeface="Cambria Math" panose="02040503050406030204" pitchFamily="18" charset="0"/>
                        </a:rPr>
                        <m:t>   +</m:t>
                      </m:r>
                      <m:sSubSup>
                        <m:sSubSupPr>
                          <m:ctrlPr>
                            <a:rPr lang="en-IN" sz="2800" i="1">
                              <a:solidFill>
                                <a:srgbClr val="0000FF"/>
                              </a:solidFill>
                              <a:latin typeface="Cambria Math" panose="02040503050406030204" pitchFamily="18" charset="0"/>
                            </a:rPr>
                          </m:ctrlPr>
                        </m:sSubSupPr>
                        <m:e>
                          <m:r>
                            <a:rPr lang="en-US" sz="2800" b="0" i="1" smtClean="0">
                              <a:solidFill>
                                <a:srgbClr val="0000FF"/>
                              </a:solidFill>
                              <a:latin typeface="Cambria Math" panose="02040503050406030204" pitchFamily="18" charset="0"/>
                            </a:rPr>
                            <m:t>    </m:t>
                          </m:r>
                          <m:r>
                            <a:rPr lang="en-IN" sz="2800" i="1">
                              <a:solidFill>
                                <a:srgbClr val="0000FF"/>
                              </a:solidFill>
                              <a:latin typeface="Cambria Math" panose="02040503050406030204" pitchFamily="18" charset="0"/>
                            </a:rPr>
                            <m:t>𝑘</m:t>
                          </m:r>
                        </m:e>
                        <m:sub>
                          <m:r>
                            <a:rPr lang="en-US" sz="2800" b="0" i="1" smtClean="0">
                              <a:solidFill>
                                <a:srgbClr val="0000FF"/>
                              </a:solidFill>
                              <a:latin typeface="Cambria Math" panose="02040503050406030204" pitchFamily="18" charset="0"/>
                            </a:rPr>
                            <m:t>𝑦</m:t>
                          </m:r>
                        </m:sub>
                        <m:sup>
                          <m:r>
                            <a:rPr lang="en-IN" sz="2800" i="1">
                              <a:solidFill>
                                <a:srgbClr val="0000FF"/>
                              </a:solidFill>
                              <a:latin typeface="Cambria Math" panose="02040503050406030204" pitchFamily="18" charset="0"/>
                            </a:rPr>
                            <m:t>2</m:t>
                          </m:r>
                        </m:sup>
                      </m:sSubSup>
                    </m:oMath>
                  </m:oMathPara>
                </a14:m>
                <a:endParaRPr lang="en-IN" sz="2000" dirty="0"/>
              </a:p>
            </p:txBody>
          </p:sp>
        </mc:Choice>
        <mc:Fallback xmlns="">
          <p:sp>
            <p:nvSpPr>
              <p:cNvPr id="310282" name="Object 10">
                <a:extLst>
                  <a:ext uri="{FF2B5EF4-FFF2-40B4-BE49-F238E27FC236}">
                    <a16:creationId xmlns:a16="http://schemas.microsoft.com/office/drawing/2014/main" id="{889A9970-4137-6454-9A0A-FBDEC8EAE6BD}"/>
                  </a:ext>
                </a:extLst>
              </p:cNvPr>
              <p:cNvSpPr txBox="1">
                <a:spLocks noRot="1" noChangeAspect="1" noMove="1" noResize="1" noEditPoints="1" noAdjustHandles="1" noChangeArrowheads="1" noChangeShapeType="1" noTextEdit="1"/>
              </p:cNvSpPr>
              <p:nvPr/>
            </p:nvSpPr>
            <p:spPr bwMode="auto">
              <a:xfrm>
                <a:off x="8515184" y="4672488"/>
                <a:ext cx="3168524" cy="584189"/>
              </a:xfrm>
              <a:prstGeom prst="rect">
                <a:avLst/>
              </a:prstGeom>
              <a:blipFill>
                <a:blip r:embed="rId3"/>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0284" name="Object 12">
                <a:extLst>
                  <a:ext uri="{FF2B5EF4-FFF2-40B4-BE49-F238E27FC236}">
                    <a16:creationId xmlns:a16="http://schemas.microsoft.com/office/drawing/2014/main" id="{5260E93E-0D91-44FB-DDC1-71C58701BD73}"/>
                  </a:ext>
                </a:extLst>
              </p:cNvPr>
              <p:cNvSpPr txBox="1"/>
              <p:nvPr/>
            </p:nvSpPr>
            <p:spPr bwMode="auto">
              <a:xfrm>
                <a:off x="746399" y="5468997"/>
                <a:ext cx="7493996" cy="1050925"/>
              </a:xfrm>
              <a:prstGeom prst="rect">
                <a:avLst/>
              </a:prstGeom>
              <a:ln/>
            </p:spPr>
            <p:style>
              <a:lnRef idx="2">
                <a:schemeClr val="accent1"/>
              </a:lnRef>
              <a:fillRef idx="1">
                <a:schemeClr val="lt1"/>
              </a:fillRef>
              <a:effectRef idx="0">
                <a:schemeClr val="accent1"/>
              </a:effectRef>
              <a:fontRef idx="minor">
                <a:schemeClr val="dk1"/>
              </a:fontRef>
            </p:style>
            <p:txBody>
              <a:bodyPr>
                <a:noAutofit/>
              </a:bodyPr>
              <a:lstStyle/>
              <a:p>
                <a:pPr/>
                <a14:m>
                  <m:oMathPara xmlns:m="http://schemas.openxmlformats.org/officeDocument/2006/math">
                    <m:oMathParaPr>
                      <m:jc m:val="left"/>
                    </m:oMathParaPr>
                    <m:oMath xmlns:m="http://schemas.openxmlformats.org/officeDocument/2006/math">
                      <m:sSubSup>
                        <m:sSubSupPr>
                          <m:ctrlPr>
                            <a:rPr lang="en-IN" sz="2800" i="1" smtClean="0">
                              <a:solidFill>
                                <a:srgbClr val="0070C0"/>
                              </a:solidFill>
                              <a:latin typeface="Cambria Math" panose="02040503050406030204" pitchFamily="18" charset="0"/>
                            </a:rPr>
                          </m:ctrlPr>
                        </m:sSubSupPr>
                        <m:e>
                          <m:r>
                            <a:rPr lang="en-IN" sz="2800" i="1">
                              <a:solidFill>
                                <a:srgbClr val="0070C0"/>
                              </a:solidFill>
                              <a:latin typeface="Cambria Math" panose="02040503050406030204" pitchFamily="18" charset="0"/>
                            </a:rPr>
                            <m:t>𝐸</m:t>
                          </m:r>
                        </m:e>
                        <m:sub>
                          <m:r>
                            <a:rPr lang="en-IN" sz="2800" i="1">
                              <a:solidFill>
                                <a:srgbClr val="0070C0"/>
                              </a:solidFill>
                              <a:latin typeface="Cambria Math" panose="02040503050406030204" pitchFamily="18" charset="0"/>
                            </a:rPr>
                            <m:t>𝑧</m:t>
                          </m:r>
                        </m:sub>
                        <m:sup>
                          <m:r>
                            <a:rPr lang="en-IN" sz="2800" i="1">
                              <a:solidFill>
                                <a:srgbClr val="0070C0"/>
                              </a:solidFill>
                              <a:latin typeface="Cambria Math" panose="02040503050406030204" pitchFamily="18" charset="0"/>
                            </a:rPr>
                            <m:t>0</m:t>
                          </m:r>
                        </m:sup>
                      </m:sSubSup>
                      <m:d>
                        <m:dPr>
                          <m:ctrlPr>
                            <a:rPr lang="en-IN" sz="2800" i="1">
                              <a:solidFill>
                                <a:srgbClr val="0070C0"/>
                              </a:solidFill>
                              <a:latin typeface="Cambria Math" panose="02040503050406030204" pitchFamily="18" charset="0"/>
                            </a:rPr>
                          </m:ctrlPr>
                        </m:dPr>
                        <m:e>
                          <m:r>
                            <a:rPr lang="en-IN" sz="2800" i="1">
                              <a:solidFill>
                                <a:srgbClr val="0070C0"/>
                              </a:solidFill>
                              <a:latin typeface="Cambria Math" panose="02040503050406030204" pitchFamily="18" charset="0"/>
                            </a:rPr>
                            <m:t>𝑥</m:t>
                          </m:r>
                          <m:r>
                            <a:rPr lang="en-IN" sz="2800" i="1">
                              <a:solidFill>
                                <a:srgbClr val="0070C0"/>
                              </a:solidFill>
                              <a:latin typeface="Cambria Math" panose="02040503050406030204" pitchFamily="18" charset="0"/>
                            </a:rPr>
                            <m:t>,</m:t>
                          </m:r>
                          <m:r>
                            <a:rPr lang="en-IN" sz="2800" i="1">
                              <a:solidFill>
                                <a:srgbClr val="0070C0"/>
                              </a:solidFill>
                              <a:latin typeface="Cambria Math" panose="02040503050406030204" pitchFamily="18" charset="0"/>
                            </a:rPr>
                            <m:t>𝑦</m:t>
                          </m:r>
                        </m:e>
                      </m:d>
                      <m:r>
                        <a:rPr lang="en-IN" sz="2800" i="1">
                          <a:solidFill>
                            <a:srgbClr val="0070C0"/>
                          </a:solidFill>
                          <a:latin typeface="Cambria Math" panose="02040503050406030204" pitchFamily="18" charset="0"/>
                        </a:rPr>
                        <m:t>=</m:t>
                      </m:r>
                      <m:sSub>
                        <m:sSubPr>
                          <m:ctrlPr>
                            <a:rPr lang="en-IN" sz="2800" i="1">
                              <a:solidFill>
                                <a:srgbClr val="0070C0"/>
                              </a:solidFill>
                              <a:latin typeface="Cambria Math" panose="02040503050406030204" pitchFamily="18" charset="0"/>
                            </a:rPr>
                          </m:ctrlPr>
                        </m:sSubPr>
                        <m:e>
                          <m:r>
                            <a:rPr lang="en-IN" sz="2800" i="1">
                              <a:solidFill>
                                <a:srgbClr val="0070C0"/>
                              </a:solidFill>
                              <a:latin typeface="Cambria Math" panose="02040503050406030204" pitchFamily="18" charset="0"/>
                            </a:rPr>
                            <m:t>𝐸</m:t>
                          </m:r>
                        </m:e>
                        <m:sub>
                          <m:r>
                            <a:rPr lang="en-IN" sz="2800" i="1">
                              <a:solidFill>
                                <a:srgbClr val="0070C0"/>
                              </a:solidFill>
                              <a:latin typeface="Cambria Math" panose="02040503050406030204" pitchFamily="18" charset="0"/>
                            </a:rPr>
                            <m:t>0</m:t>
                          </m:r>
                        </m:sub>
                      </m:sSub>
                      <m:func>
                        <m:funcPr>
                          <m:ctrlPr>
                            <a:rPr lang="en-IN" sz="2800" i="1">
                              <a:solidFill>
                                <a:srgbClr val="0070C0"/>
                              </a:solidFill>
                              <a:latin typeface="Cambria Math" panose="02040503050406030204" pitchFamily="18" charset="0"/>
                            </a:rPr>
                          </m:ctrlPr>
                        </m:funcPr>
                        <m:fName>
                          <m:r>
                            <m:rPr>
                              <m:sty m:val="p"/>
                            </m:rPr>
                            <a:rPr lang="en-IN" sz="2800" i="0">
                              <a:solidFill>
                                <a:srgbClr val="0070C0"/>
                              </a:solidFill>
                              <a:latin typeface="Cambria Math" panose="02040503050406030204" pitchFamily="18" charset="0"/>
                            </a:rPr>
                            <m:t>sin</m:t>
                          </m:r>
                        </m:fName>
                        <m:e>
                          <m:d>
                            <m:dPr>
                              <m:ctrlPr>
                                <a:rPr lang="en-IN" sz="2800" i="1">
                                  <a:solidFill>
                                    <a:srgbClr val="0070C0"/>
                                  </a:solidFill>
                                  <a:latin typeface="Cambria Math" panose="02040503050406030204" pitchFamily="18" charset="0"/>
                                </a:rPr>
                              </m:ctrlPr>
                            </m:dPr>
                            <m:e>
                              <m:f>
                                <m:fPr>
                                  <m:ctrlPr>
                                    <a:rPr lang="en-IN" sz="2800" i="1">
                                      <a:solidFill>
                                        <a:srgbClr val="0070C0"/>
                                      </a:solidFill>
                                      <a:latin typeface="Cambria Math" panose="02040503050406030204" pitchFamily="18" charset="0"/>
                                    </a:rPr>
                                  </m:ctrlPr>
                                </m:fPr>
                                <m:num>
                                  <m:r>
                                    <a:rPr lang="en-IN" sz="2800" i="1">
                                      <a:solidFill>
                                        <a:srgbClr val="0070C0"/>
                                      </a:solidFill>
                                      <a:latin typeface="Cambria Math" panose="02040503050406030204" pitchFamily="18" charset="0"/>
                                    </a:rPr>
                                    <m:t>𝑚</m:t>
                                  </m:r>
                                  <m:r>
                                    <a:rPr lang="en-IN" sz="2800" i="1">
                                      <a:solidFill>
                                        <a:srgbClr val="0070C0"/>
                                      </a:solidFill>
                                      <a:latin typeface="Cambria Math" panose="02040503050406030204" pitchFamily="18" charset="0"/>
                                    </a:rPr>
                                    <m:t>𝜋</m:t>
                                  </m:r>
                                </m:num>
                                <m:den>
                                  <m:r>
                                    <a:rPr lang="en-IN" sz="2800" i="1">
                                      <a:solidFill>
                                        <a:srgbClr val="0070C0"/>
                                      </a:solidFill>
                                      <a:latin typeface="Cambria Math" panose="02040503050406030204" pitchFamily="18" charset="0"/>
                                    </a:rPr>
                                    <m:t>𝑎</m:t>
                                  </m:r>
                                </m:den>
                              </m:f>
                              <m:r>
                                <a:rPr lang="en-IN" sz="2800" i="1">
                                  <a:solidFill>
                                    <a:srgbClr val="0070C0"/>
                                  </a:solidFill>
                                  <a:latin typeface="Cambria Math" panose="02040503050406030204" pitchFamily="18" charset="0"/>
                                </a:rPr>
                                <m:t>𝑥</m:t>
                              </m:r>
                            </m:e>
                          </m:d>
                        </m:e>
                      </m:func>
                      <m:func>
                        <m:funcPr>
                          <m:ctrlPr>
                            <a:rPr lang="en-IN" sz="2800" i="1">
                              <a:solidFill>
                                <a:srgbClr val="0070C0"/>
                              </a:solidFill>
                              <a:latin typeface="Cambria Math" panose="02040503050406030204" pitchFamily="18" charset="0"/>
                            </a:rPr>
                          </m:ctrlPr>
                        </m:funcPr>
                        <m:fName>
                          <m:r>
                            <m:rPr>
                              <m:sty m:val="p"/>
                            </m:rPr>
                            <a:rPr lang="en-IN" sz="2800" i="0">
                              <a:solidFill>
                                <a:srgbClr val="0070C0"/>
                              </a:solidFill>
                              <a:latin typeface="Cambria Math" panose="02040503050406030204" pitchFamily="18" charset="0"/>
                            </a:rPr>
                            <m:t>sin</m:t>
                          </m:r>
                        </m:fName>
                        <m:e>
                          <m:d>
                            <m:dPr>
                              <m:ctrlPr>
                                <a:rPr lang="en-IN" sz="2800" i="1">
                                  <a:solidFill>
                                    <a:srgbClr val="0070C0"/>
                                  </a:solidFill>
                                  <a:latin typeface="Cambria Math" panose="02040503050406030204" pitchFamily="18" charset="0"/>
                                </a:rPr>
                              </m:ctrlPr>
                            </m:dPr>
                            <m:e>
                              <m:f>
                                <m:fPr>
                                  <m:ctrlPr>
                                    <a:rPr lang="en-IN" sz="2800" i="1">
                                      <a:solidFill>
                                        <a:srgbClr val="0070C0"/>
                                      </a:solidFill>
                                      <a:latin typeface="Cambria Math" panose="02040503050406030204" pitchFamily="18" charset="0"/>
                                    </a:rPr>
                                  </m:ctrlPr>
                                </m:fPr>
                                <m:num>
                                  <m:r>
                                    <a:rPr lang="en-IN" sz="2800" i="1">
                                      <a:solidFill>
                                        <a:srgbClr val="0070C0"/>
                                      </a:solidFill>
                                      <a:latin typeface="Cambria Math" panose="02040503050406030204" pitchFamily="18" charset="0"/>
                                    </a:rPr>
                                    <m:t>𝑛</m:t>
                                  </m:r>
                                  <m:r>
                                    <a:rPr lang="en-IN" sz="2800" i="1">
                                      <a:solidFill>
                                        <a:srgbClr val="0070C0"/>
                                      </a:solidFill>
                                      <a:latin typeface="Cambria Math" panose="02040503050406030204" pitchFamily="18" charset="0"/>
                                    </a:rPr>
                                    <m:t>𝜋</m:t>
                                  </m:r>
                                </m:num>
                                <m:den>
                                  <m:r>
                                    <a:rPr lang="en-IN" sz="2800" i="1">
                                      <a:solidFill>
                                        <a:srgbClr val="0070C0"/>
                                      </a:solidFill>
                                      <a:latin typeface="Cambria Math" panose="02040503050406030204" pitchFamily="18" charset="0"/>
                                    </a:rPr>
                                    <m:t>𝑏</m:t>
                                  </m:r>
                                </m:den>
                              </m:f>
                              <m:r>
                                <a:rPr lang="en-IN" sz="2800" i="1">
                                  <a:solidFill>
                                    <a:srgbClr val="0070C0"/>
                                  </a:solidFill>
                                  <a:latin typeface="Cambria Math" panose="02040503050406030204" pitchFamily="18" charset="0"/>
                                </a:rPr>
                                <m:t>𝑦</m:t>
                              </m:r>
                            </m:e>
                          </m:d>
                        </m:e>
                      </m:func>
                      <m:r>
                        <a:rPr lang="en-US" sz="2800" b="0" i="1" smtClean="0">
                          <a:solidFill>
                            <a:srgbClr val="0070C0"/>
                          </a:solidFill>
                          <a:latin typeface="Cambria Math" panose="02040503050406030204" pitchFamily="18" charset="0"/>
                        </a:rPr>
                        <m:t>    </m:t>
                      </m:r>
                      <m:d>
                        <m:dPr>
                          <m:ctrlPr>
                            <a:rPr lang="en-IN" sz="2800" i="1">
                              <a:solidFill>
                                <a:srgbClr val="000000"/>
                              </a:solidFill>
                              <a:latin typeface="Cambria Math" panose="02040503050406030204" pitchFamily="18" charset="0"/>
                            </a:rPr>
                          </m:ctrlPr>
                        </m:dPr>
                        <m:e>
                          <m:r>
                            <m:rPr>
                              <m:nor/>
                            </m:rPr>
                            <a:rPr lang="en-IN" sz="2800" i="0">
                              <a:solidFill>
                                <a:srgbClr val="000000"/>
                              </a:solidFill>
                              <a:latin typeface="Cambria Math" panose="02040503050406030204" pitchFamily="18" charset="0"/>
                            </a:rPr>
                            <m:t>V</m:t>
                          </m:r>
                          <m:r>
                            <m:rPr>
                              <m:nor/>
                            </m:rPr>
                            <a:rPr lang="en-IN" sz="2800" i="0">
                              <a:solidFill>
                                <a:srgbClr val="000000"/>
                              </a:solidFill>
                              <a:latin typeface="Cambria Math" panose="02040503050406030204" pitchFamily="18" charset="0"/>
                            </a:rPr>
                            <m:t>/</m:t>
                          </m:r>
                          <m:r>
                            <m:rPr>
                              <m:nor/>
                            </m:rPr>
                            <a:rPr lang="en-IN" sz="2800" i="0">
                              <a:solidFill>
                                <a:srgbClr val="000000"/>
                              </a:solidFill>
                              <a:latin typeface="Cambria Math" panose="02040503050406030204" pitchFamily="18" charset="0"/>
                            </a:rPr>
                            <m:t>m</m:t>
                          </m:r>
                        </m:e>
                      </m:d>
                    </m:oMath>
                  </m:oMathPara>
                </a14:m>
                <a:endParaRPr lang="en-IN" sz="2800" dirty="0"/>
              </a:p>
            </p:txBody>
          </p:sp>
        </mc:Choice>
        <mc:Fallback xmlns="">
          <p:sp>
            <p:nvSpPr>
              <p:cNvPr id="310284" name="Object 12">
                <a:extLst>
                  <a:ext uri="{FF2B5EF4-FFF2-40B4-BE49-F238E27FC236}">
                    <a16:creationId xmlns:a16="http://schemas.microsoft.com/office/drawing/2014/main" id="{5260E93E-0D91-44FB-DDC1-71C58701BD73}"/>
                  </a:ext>
                </a:extLst>
              </p:cNvPr>
              <p:cNvSpPr txBox="1">
                <a:spLocks noRot="1" noChangeAspect="1" noMove="1" noResize="1" noEditPoints="1" noAdjustHandles="1" noChangeArrowheads="1" noChangeShapeType="1" noTextEdit="1"/>
              </p:cNvSpPr>
              <p:nvPr/>
            </p:nvSpPr>
            <p:spPr bwMode="auto">
              <a:xfrm>
                <a:off x="746399" y="5468997"/>
                <a:ext cx="7493996" cy="1050925"/>
              </a:xfrm>
              <a:prstGeom prst="rect">
                <a:avLst/>
              </a:prstGeom>
              <a:blipFill>
                <a:blip r:embed="rId4"/>
                <a:stretch>
                  <a:fillRect/>
                </a:stretch>
              </a:blip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0285" name="Object 13">
                <a:extLst>
                  <a:ext uri="{FF2B5EF4-FFF2-40B4-BE49-F238E27FC236}">
                    <a16:creationId xmlns:a16="http://schemas.microsoft.com/office/drawing/2014/main" id="{17281B94-DDCC-D24A-05FE-BA2687ED2B0B}"/>
                  </a:ext>
                </a:extLst>
              </p:cNvPr>
              <p:cNvSpPr txBox="1"/>
              <p:nvPr/>
            </p:nvSpPr>
            <p:spPr bwMode="auto">
              <a:xfrm>
                <a:off x="8564523" y="5544910"/>
                <a:ext cx="3217863" cy="884793"/>
              </a:xfrm>
              <a:prstGeom prst="rect">
                <a:avLst/>
              </a:prstGeom>
              <a:ln/>
            </p:spPr>
            <p:style>
              <a:lnRef idx="2">
                <a:schemeClr val="accent1"/>
              </a:lnRef>
              <a:fillRef idx="1">
                <a:schemeClr val="lt1"/>
              </a:fillRef>
              <a:effectRef idx="0">
                <a:schemeClr val="accent1"/>
              </a:effectRef>
              <a:fontRef idx="minor">
                <a:schemeClr val="dk1"/>
              </a:fontRef>
            </p:style>
            <p:txBody>
              <a:bodyPr>
                <a:noAutofit/>
              </a:bodyPr>
              <a:lstStyle/>
              <a:p>
                <a:pPr/>
                <a14:m>
                  <m:oMathPara xmlns:m="http://schemas.openxmlformats.org/officeDocument/2006/math">
                    <m:oMathParaPr>
                      <m:jc m:val="left"/>
                    </m:oMathParaPr>
                    <m:oMath xmlns:m="http://schemas.openxmlformats.org/officeDocument/2006/math">
                      <m:sSup>
                        <m:sSupPr>
                          <m:ctrlPr>
                            <a:rPr lang="en-IN" sz="2400" i="1">
                              <a:solidFill>
                                <a:srgbClr val="FF0000"/>
                              </a:solidFill>
                              <a:latin typeface="Cambria Math" panose="02040503050406030204" pitchFamily="18" charset="0"/>
                            </a:rPr>
                          </m:ctrlPr>
                        </m:sSupPr>
                        <m:e>
                          <m:r>
                            <a:rPr lang="en-IN" sz="2400" i="1">
                              <a:solidFill>
                                <a:srgbClr val="FF0000"/>
                              </a:solidFill>
                              <a:latin typeface="Cambria Math" panose="02040503050406030204" pitchFamily="18" charset="0"/>
                            </a:rPr>
                            <m:t>h</m:t>
                          </m:r>
                        </m:e>
                        <m:sup>
                          <m:r>
                            <a:rPr lang="en-IN" sz="2400" i="1">
                              <a:solidFill>
                                <a:srgbClr val="FF0000"/>
                              </a:solidFill>
                              <a:latin typeface="Cambria Math" panose="02040503050406030204" pitchFamily="18" charset="0"/>
                            </a:rPr>
                            <m:t>2</m:t>
                          </m:r>
                        </m:sup>
                      </m:sSup>
                      <m:r>
                        <a:rPr lang="en-IN" sz="2400" i="1">
                          <a:solidFill>
                            <a:srgbClr val="FF0000"/>
                          </a:solidFill>
                          <a:latin typeface="Cambria Math" panose="02040503050406030204" pitchFamily="18" charset="0"/>
                        </a:rPr>
                        <m:t>=</m:t>
                      </m:r>
                      <m:sSup>
                        <m:sSupPr>
                          <m:ctrlPr>
                            <a:rPr lang="en-IN" sz="2400" i="1">
                              <a:solidFill>
                                <a:srgbClr val="FF0000"/>
                              </a:solidFill>
                              <a:latin typeface="Cambria Math" panose="02040503050406030204" pitchFamily="18" charset="0"/>
                            </a:rPr>
                          </m:ctrlPr>
                        </m:sSupPr>
                        <m:e>
                          <m:d>
                            <m:dPr>
                              <m:ctrlPr>
                                <a:rPr lang="en-IN" sz="2400" i="1">
                                  <a:solidFill>
                                    <a:srgbClr val="FF0000"/>
                                  </a:solidFill>
                                  <a:latin typeface="Cambria Math" panose="02040503050406030204" pitchFamily="18" charset="0"/>
                                </a:rPr>
                              </m:ctrlPr>
                            </m:dPr>
                            <m:e>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𝑚</m:t>
                                  </m:r>
                                  <m:r>
                                    <a:rPr lang="en-IN" sz="2400" i="1">
                                      <a:solidFill>
                                        <a:srgbClr val="FF0000"/>
                                      </a:solidFill>
                                      <a:latin typeface="Cambria Math" panose="02040503050406030204" pitchFamily="18" charset="0"/>
                                    </a:rPr>
                                    <m:t>𝜋</m:t>
                                  </m:r>
                                </m:num>
                                <m:den>
                                  <m:r>
                                    <a:rPr lang="en-IN" sz="2400" i="1">
                                      <a:solidFill>
                                        <a:srgbClr val="FF0000"/>
                                      </a:solidFill>
                                      <a:latin typeface="Cambria Math" panose="02040503050406030204" pitchFamily="18" charset="0"/>
                                    </a:rPr>
                                    <m:t>𝑎</m:t>
                                  </m:r>
                                </m:den>
                              </m:f>
                            </m:e>
                          </m:d>
                        </m:e>
                        <m:sup>
                          <m:r>
                            <a:rPr lang="en-IN" sz="2400" i="1">
                              <a:solidFill>
                                <a:srgbClr val="FF0000"/>
                              </a:solidFill>
                              <a:latin typeface="Cambria Math" panose="02040503050406030204" pitchFamily="18" charset="0"/>
                            </a:rPr>
                            <m:t>2</m:t>
                          </m:r>
                        </m:sup>
                      </m:sSup>
                      <m:r>
                        <a:rPr lang="en-IN" sz="2400" i="1">
                          <a:solidFill>
                            <a:srgbClr val="FF0000"/>
                          </a:solidFill>
                          <a:latin typeface="Cambria Math" panose="02040503050406030204" pitchFamily="18" charset="0"/>
                        </a:rPr>
                        <m:t>+</m:t>
                      </m:r>
                      <m:sSup>
                        <m:sSupPr>
                          <m:ctrlPr>
                            <a:rPr lang="en-IN" sz="2400" i="1">
                              <a:solidFill>
                                <a:srgbClr val="FF0000"/>
                              </a:solidFill>
                              <a:latin typeface="Cambria Math" panose="02040503050406030204" pitchFamily="18" charset="0"/>
                            </a:rPr>
                          </m:ctrlPr>
                        </m:sSupPr>
                        <m:e>
                          <m:d>
                            <m:dPr>
                              <m:ctrlPr>
                                <a:rPr lang="en-IN" sz="2400" i="1">
                                  <a:solidFill>
                                    <a:srgbClr val="FF0000"/>
                                  </a:solidFill>
                                  <a:latin typeface="Cambria Math" panose="02040503050406030204" pitchFamily="18" charset="0"/>
                                </a:rPr>
                              </m:ctrlPr>
                            </m:dPr>
                            <m:e>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𝑛</m:t>
                                  </m:r>
                                  <m:r>
                                    <a:rPr lang="en-IN" sz="2400" i="1">
                                      <a:solidFill>
                                        <a:srgbClr val="FF0000"/>
                                      </a:solidFill>
                                      <a:latin typeface="Cambria Math" panose="02040503050406030204" pitchFamily="18" charset="0"/>
                                    </a:rPr>
                                    <m:t>𝜋</m:t>
                                  </m:r>
                                </m:num>
                                <m:den>
                                  <m:r>
                                    <a:rPr lang="en-IN" sz="2400" i="1">
                                      <a:solidFill>
                                        <a:srgbClr val="FF0000"/>
                                      </a:solidFill>
                                      <a:latin typeface="Cambria Math" panose="02040503050406030204" pitchFamily="18" charset="0"/>
                                    </a:rPr>
                                    <m:t>𝑏</m:t>
                                  </m:r>
                                </m:den>
                              </m:f>
                            </m:e>
                          </m:d>
                        </m:e>
                        <m:sup>
                          <m:r>
                            <a:rPr lang="en-IN" sz="2400" i="1">
                              <a:solidFill>
                                <a:srgbClr val="FF0000"/>
                              </a:solidFill>
                              <a:latin typeface="Cambria Math" panose="02040503050406030204" pitchFamily="18" charset="0"/>
                            </a:rPr>
                            <m:t>2</m:t>
                          </m:r>
                        </m:sup>
                      </m:sSup>
                    </m:oMath>
                  </m:oMathPara>
                </a14:m>
                <a:endParaRPr lang="en-IN" sz="2400" dirty="0"/>
              </a:p>
            </p:txBody>
          </p:sp>
        </mc:Choice>
        <mc:Fallback xmlns="">
          <p:sp>
            <p:nvSpPr>
              <p:cNvPr id="310285" name="Object 13">
                <a:extLst>
                  <a:ext uri="{FF2B5EF4-FFF2-40B4-BE49-F238E27FC236}">
                    <a16:creationId xmlns:a16="http://schemas.microsoft.com/office/drawing/2014/main" id="{17281B94-DDCC-D24A-05FE-BA2687ED2B0B}"/>
                  </a:ext>
                </a:extLst>
              </p:cNvPr>
              <p:cNvSpPr txBox="1">
                <a:spLocks noRot="1" noChangeAspect="1" noMove="1" noResize="1" noEditPoints="1" noAdjustHandles="1" noChangeArrowheads="1" noChangeShapeType="1" noTextEdit="1"/>
              </p:cNvSpPr>
              <p:nvPr/>
            </p:nvSpPr>
            <p:spPr bwMode="auto">
              <a:xfrm>
                <a:off x="8564523" y="5544910"/>
                <a:ext cx="3217863" cy="884793"/>
              </a:xfrm>
              <a:prstGeom prst="rect">
                <a:avLst/>
              </a:prstGeom>
              <a:blipFill>
                <a:blip r:embed="rId5"/>
                <a:stretch>
                  <a:fillRect/>
                </a:stretch>
              </a:blipFill>
              <a:ln/>
            </p:spPr>
            <p:txBody>
              <a:bodyPr/>
              <a:lstStyle/>
              <a:p>
                <a:r>
                  <a:rPr lang="en-IN">
                    <a:noFill/>
                  </a:rPr>
                  <a:t> </a:t>
                </a:r>
              </a:p>
            </p:txBody>
          </p:sp>
        </mc:Fallback>
      </mc:AlternateContent>
      <p:grpSp>
        <p:nvGrpSpPr>
          <p:cNvPr id="2" name="Group 1">
            <a:extLst>
              <a:ext uri="{FF2B5EF4-FFF2-40B4-BE49-F238E27FC236}">
                <a16:creationId xmlns:a16="http://schemas.microsoft.com/office/drawing/2014/main" id="{D059825C-94C0-CA3A-DC0E-749D47D13D7F}"/>
              </a:ext>
            </a:extLst>
          </p:cNvPr>
          <p:cNvGrpSpPr/>
          <p:nvPr/>
        </p:nvGrpSpPr>
        <p:grpSpPr>
          <a:xfrm>
            <a:off x="5291063" y="119763"/>
            <a:ext cx="6854863" cy="3012049"/>
            <a:chOff x="5052914" y="682327"/>
            <a:chExt cx="6854863" cy="3012049"/>
          </a:xfrm>
        </p:grpSpPr>
        <p:sp>
          <p:nvSpPr>
            <p:cNvPr id="3" name="Text Box 4">
              <a:extLst>
                <a:ext uri="{FF2B5EF4-FFF2-40B4-BE49-F238E27FC236}">
                  <a16:creationId xmlns:a16="http://schemas.microsoft.com/office/drawing/2014/main" id="{C82D09B4-36FE-C53D-F57A-6F911E9CCD38}"/>
                </a:ext>
              </a:extLst>
            </p:cNvPr>
            <p:cNvSpPr txBox="1">
              <a:spLocks noChangeArrowheads="1"/>
            </p:cNvSpPr>
            <p:nvPr/>
          </p:nvSpPr>
          <p:spPr bwMode="auto">
            <a:xfrm rot="19927342">
              <a:off x="9125844" y="1966211"/>
              <a:ext cx="2010275" cy="338554"/>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50000"/>
                </a:spcBef>
              </a:pPr>
              <a:r>
                <a:rPr lang="en-US" altLang="en-US" sz="1600" dirty="0">
                  <a:solidFill>
                    <a:srgbClr val="00B050"/>
                  </a:solidFill>
                </a:rPr>
                <a:t>Propagation along z</a:t>
              </a:r>
            </a:p>
          </p:txBody>
        </p:sp>
        <p:cxnSp>
          <p:nvCxnSpPr>
            <p:cNvPr id="4" name="Straight Arrow Connector 3">
              <a:extLst>
                <a:ext uri="{FF2B5EF4-FFF2-40B4-BE49-F238E27FC236}">
                  <a16:creationId xmlns:a16="http://schemas.microsoft.com/office/drawing/2014/main" id="{32E3C934-50A9-0790-CF24-625DDECC2C61}"/>
                </a:ext>
              </a:extLst>
            </p:cNvPr>
            <p:cNvCxnSpPr>
              <a:cxnSpLocks/>
            </p:cNvCxnSpPr>
            <p:nvPr/>
          </p:nvCxnSpPr>
          <p:spPr>
            <a:xfrm flipV="1">
              <a:off x="8232841" y="3060185"/>
              <a:ext cx="1200315" cy="613424"/>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807A0ED4-31EB-AC87-2713-C4CB48885857}"/>
                </a:ext>
              </a:extLst>
            </p:cNvPr>
            <p:cNvSpPr/>
            <p:nvPr/>
          </p:nvSpPr>
          <p:spPr>
            <a:xfrm>
              <a:off x="5943601" y="2500843"/>
              <a:ext cx="2304000" cy="11520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93AEB63-E4EB-3507-0B01-0BEEF8237636}"/>
                </a:ext>
              </a:extLst>
            </p:cNvPr>
            <p:cNvSpPr/>
            <p:nvPr/>
          </p:nvSpPr>
          <p:spPr>
            <a:xfrm>
              <a:off x="6087601" y="2665081"/>
              <a:ext cx="2016000" cy="8640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7" name="Straight Arrow Connector 6">
              <a:extLst>
                <a:ext uri="{FF2B5EF4-FFF2-40B4-BE49-F238E27FC236}">
                  <a16:creationId xmlns:a16="http://schemas.microsoft.com/office/drawing/2014/main" id="{BC047B86-DCC3-EAA4-53E4-7E4D0691BC67}"/>
                </a:ext>
              </a:extLst>
            </p:cNvPr>
            <p:cNvCxnSpPr/>
            <p:nvPr/>
          </p:nvCxnSpPr>
          <p:spPr>
            <a:xfrm flipV="1">
              <a:off x="5943601" y="682327"/>
              <a:ext cx="3630742" cy="1818516"/>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62FCC76E-AA00-ACD5-6ADD-68FC5DC353F2}"/>
                </a:ext>
              </a:extLst>
            </p:cNvPr>
            <p:cNvCxnSpPr>
              <a:cxnSpLocks/>
            </p:cNvCxnSpPr>
            <p:nvPr/>
          </p:nvCxnSpPr>
          <p:spPr>
            <a:xfrm flipV="1">
              <a:off x="8203407" y="921149"/>
              <a:ext cx="3130900" cy="16123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6B70D332-93DB-0286-6A7F-831D08F1CFE9}"/>
                </a:ext>
              </a:extLst>
            </p:cNvPr>
            <p:cNvCxnSpPr/>
            <p:nvPr/>
          </p:nvCxnSpPr>
          <p:spPr>
            <a:xfrm flipV="1">
              <a:off x="8247601" y="1520858"/>
              <a:ext cx="0" cy="21319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4A50E3F7-8444-E9DF-94DA-AAE3AC971FD0}"/>
                </a:ext>
              </a:extLst>
            </p:cNvPr>
            <p:cNvCxnSpPr>
              <a:cxnSpLocks/>
            </p:cNvCxnSpPr>
            <p:nvPr/>
          </p:nvCxnSpPr>
          <p:spPr>
            <a:xfrm flipH="1">
              <a:off x="5052914" y="3652843"/>
              <a:ext cx="3224121" cy="41533"/>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61B18505-54D2-F66B-DB91-F29CD0703465}"/>
                </a:ext>
              </a:extLst>
            </p:cNvPr>
            <p:cNvCxnSpPr/>
            <p:nvPr/>
          </p:nvCxnSpPr>
          <p:spPr>
            <a:xfrm flipV="1">
              <a:off x="8277035" y="1844460"/>
              <a:ext cx="3630742" cy="1818516"/>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FCD73DD-4BFA-62FE-34FC-5D2F412676B9}"/>
                </a:ext>
              </a:extLst>
            </p:cNvPr>
            <p:cNvCxnSpPr/>
            <p:nvPr/>
          </p:nvCxnSpPr>
          <p:spPr>
            <a:xfrm flipV="1">
              <a:off x="5973034" y="1768839"/>
              <a:ext cx="3630742" cy="1818516"/>
            </a:xfrm>
            <a:prstGeom prst="straightConnector1">
              <a:avLst/>
            </a:prstGeom>
            <a:ln>
              <a:prstDash val="sysDot"/>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B1031BC0-0CFA-F2C4-7FF7-28571E55B71F}"/>
                </a:ext>
              </a:extLst>
            </p:cNvPr>
            <p:cNvSpPr txBox="1"/>
            <p:nvPr/>
          </p:nvSpPr>
          <p:spPr>
            <a:xfrm>
              <a:off x="5519666" y="2829352"/>
              <a:ext cx="357790" cy="461665"/>
            </a:xfrm>
            <a:prstGeom prst="rect">
              <a:avLst/>
            </a:prstGeom>
            <a:noFill/>
          </p:spPr>
          <p:txBody>
            <a:bodyPr wrap="none" rtlCol="0">
              <a:spAutoFit/>
            </a:bodyPr>
            <a:lstStyle/>
            <a:p>
              <a:r>
                <a:rPr lang="en-US" sz="2400" dirty="0"/>
                <a:t>b</a:t>
              </a:r>
              <a:endParaRPr lang="en-IN" sz="2400" dirty="0"/>
            </a:p>
          </p:txBody>
        </p:sp>
        <p:sp>
          <p:nvSpPr>
            <p:cNvPr id="14" name="TextBox 13">
              <a:extLst>
                <a:ext uri="{FF2B5EF4-FFF2-40B4-BE49-F238E27FC236}">
                  <a16:creationId xmlns:a16="http://schemas.microsoft.com/office/drawing/2014/main" id="{E3892D59-19D6-D01A-686D-3CFDD84ADBC7}"/>
                </a:ext>
              </a:extLst>
            </p:cNvPr>
            <p:cNvSpPr txBox="1"/>
            <p:nvPr/>
          </p:nvSpPr>
          <p:spPr>
            <a:xfrm>
              <a:off x="5234237" y="3158434"/>
              <a:ext cx="324128" cy="461665"/>
            </a:xfrm>
            <a:prstGeom prst="rect">
              <a:avLst/>
            </a:prstGeom>
            <a:noFill/>
          </p:spPr>
          <p:txBody>
            <a:bodyPr wrap="none" rtlCol="0">
              <a:spAutoFit/>
            </a:bodyPr>
            <a:lstStyle/>
            <a:p>
              <a:r>
                <a:rPr lang="en-US" sz="2400" dirty="0"/>
                <a:t>x</a:t>
              </a:r>
              <a:endParaRPr lang="en-IN" sz="2400" dirty="0"/>
            </a:p>
          </p:txBody>
        </p:sp>
        <p:sp>
          <p:nvSpPr>
            <p:cNvPr id="15" name="TextBox 14">
              <a:extLst>
                <a:ext uri="{FF2B5EF4-FFF2-40B4-BE49-F238E27FC236}">
                  <a16:creationId xmlns:a16="http://schemas.microsoft.com/office/drawing/2014/main" id="{C57018D9-4A26-2E26-F2C5-6744F62203C5}"/>
                </a:ext>
              </a:extLst>
            </p:cNvPr>
            <p:cNvSpPr txBox="1"/>
            <p:nvPr/>
          </p:nvSpPr>
          <p:spPr>
            <a:xfrm>
              <a:off x="8907445" y="2724805"/>
              <a:ext cx="432249" cy="461665"/>
            </a:xfrm>
            <a:prstGeom prst="rect">
              <a:avLst/>
            </a:prstGeom>
            <a:noFill/>
          </p:spPr>
          <p:txBody>
            <a:bodyPr wrap="square" rtlCol="0">
              <a:spAutoFit/>
            </a:bodyPr>
            <a:lstStyle/>
            <a:p>
              <a:r>
                <a:rPr lang="en-US" sz="2400" dirty="0"/>
                <a:t>z</a:t>
              </a:r>
              <a:endParaRPr lang="en-IN" sz="2400" dirty="0"/>
            </a:p>
          </p:txBody>
        </p:sp>
        <p:sp>
          <p:nvSpPr>
            <p:cNvPr id="16" name="Text Box 4">
              <a:extLst>
                <a:ext uri="{FF2B5EF4-FFF2-40B4-BE49-F238E27FC236}">
                  <a16:creationId xmlns:a16="http://schemas.microsoft.com/office/drawing/2014/main" id="{0F43086F-534A-2C4B-0874-C4A850CF4725}"/>
                </a:ext>
              </a:extLst>
            </p:cNvPr>
            <p:cNvSpPr txBox="1">
              <a:spLocks noChangeArrowheads="1"/>
            </p:cNvSpPr>
            <p:nvPr/>
          </p:nvSpPr>
          <p:spPr bwMode="auto">
            <a:xfrm rot="19927342">
              <a:off x="8413924" y="1158600"/>
              <a:ext cx="2010275" cy="338554"/>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50000"/>
                </a:spcBef>
              </a:pPr>
              <a:r>
                <a:rPr lang="en-US" altLang="en-US" sz="1600" dirty="0">
                  <a:solidFill>
                    <a:srgbClr val="00B050"/>
                  </a:solidFill>
                </a:rPr>
                <a:t>Conducting walls</a:t>
              </a:r>
            </a:p>
          </p:txBody>
        </p:sp>
        <p:cxnSp>
          <p:nvCxnSpPr>
            <p:cNvPr id="18" name="Straight Arrow Connector 17">
              <a:extLst>
                <a:ext uri="{FF2B5EF4-FFF2-40B4-BE49-F238E27FC236}">
                  <a16:creationId xmlns:a16="http://schemas.microsoft.com/office/drawing/2014/main" id="{28FCACA4-A61D-DA38-C0EE-01827A610D70}"/>
                </a:ext>
              </a:extLst>
            </p:cNvPr>
            <p:cNvCxnSpPr>
              <a:cxnSpLocks/>
            </p:cNvCxnSpPr>
            <p:nvPr/>
          </p:nvCxnSpPr>
          <p:spPr>
            <a:xfrm flipH="1">
              <a:off x="5986038" y="2579875"/>
              <a:ext cx="2163049" cy="13949"/>
            </a:xfrm>
            <a:prstGeom prst="straightConnector1">
              <a:avLst/>
            </a:prstGeom>
            <a:ln w="38100">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54975A8A-0E6E-1E7B-2938-8F562CA5FB33}"/>
                </a:ext>
              </a:extLst>
            </p:cNvPr>
            <p:cNvCxnSpPr>
              <a:cxnSpLocks/>
            </p:cNvCxnSpPr>
            <p:nvPr/>
          </p:nvCxnSpPr>
          <p:spPr>
            <a:xfrm flipV="1">
              <a:off x="5835777" y="2549096"/>
              <a:ext cx="0" cy="1095970"/>
            </a:xfrm>
            <a:prstGeom prst="straightConnector1">
              <a:avLst/>
            </a:prstGeom>
            <a:ln w="38100">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A3DF5F79-28B5-9B27-D785-DEE7B1A9EDDB}"/>
                </a:ext>
              </a:extLst>
            </p:cNvPr>
            <p:cNvSpPr txBox="1"/>
            <p:nvPr/>
          </p:nvSpPr>
          <p:spPr>
            <a:xfrm>
              <a:off x="6938590" y="2006434"/>
              <a:ext cx="348172" cy="461665"/>
            </a:xfrm>
            <a:prstGeom prst="rect">
              <a:avLst/>
            </a:prstGeom>
            <a:noFill/>
          </p:spPr>
          <p:txBody>
            <a:bodyPr wrap="none" rtlCol="0">
              <a:spAutoFit/>
            </a:bodyPr>
            <a:lstStyle/>
            <a:p>
              <a:r>
                <a:rPr lang="en-US" sz="2400" dirty="0"/>
                <a:t>a</a:t>
              </a:r>
              <a:endParaRPr lang="en-IN" sz="2400" dirty="0"/>
            </a:p>
          </p:txBody>
        </p:sp>
        <p:sp>
          <p:nvSpPr>
            <p:cNvPr id="21" name="TextBox 20">
              <a:extLst>
                <a:ext uri="{FF2B5EF4-FFF2-40B4-BE49-F238E27FC236}">
                  <a16:creationId xmlns:a16="http://schemas.microsoft.com/office/drawing/2014/main" id="{BB68A3E3-56A7-9D40-4A98-3864B494666B}"/>
                </a:ext>
              </a:extLst>
            </p:cNvPr>
            <p:cNvSpPr txBox="1"/>
            <p:nvPr/>
          </p:nvSpPr>
          <p:spPr>
            <a:xfrm>
              <a:off x="8002246" y="1729913"/>
              <a:ext cx="324128" cy="461665"/>
            </a:xfrm>
            <a:prstGeom prst="rect">
              <a:avLst/>
            </a:prstGeom>
            <a:noFill/>
          </p:spPr>
          <p:txBody>
            <a:bodyPr wrap="none" rtlCol="0">
              <a:spAutoFit/>
            </a:bodyPr>
            <a:lstStyle/>
            <a:p>
              <a:r>
                <a:rPr lang="en-US" sz="2400" dirty="0"/>
                <a:t>y</a:t>
              </a:r>
              <a:endParaRPr lang="en-IN" sz="2400" dirty="0"/>
            </a:p>
          </p:txBody>
        </p:sp>
      </p:grpSp>
      <mc:AlternateContent xmlns:mc="http://schemas.openxmlformats.org/markup-compatibility/2006" xmlns:a14="http://schemas.microsoft.com/office/drawing/2010/main">
        <mc:Choice Requires="a14">
          <p:sp>
            <p:nvSpPr>
              <p:cNvPr id="25" name="Object 6">
                <a:extLst>
                  <a:ext uri="{FF2B5EF4-FFF2-40B4-BE49-F238E27FC236}">
                    <a16:creationId xmlns:a16="http://schemas.microsoft.com/office/drawing/2014/main" id="{915EFC5B-78A2-D8F3-CCFF-5BE22C350FF8}"/>
                  </a:ext>
                </a:extLst>
              </p:cNvPr>
              <p:cNvSpPr txBox="1"/>
              <p:nvPr/>
            </p:nvSpPr>
            <p:spPr bwMode="auto">
              <a:xfrm>
                <a:off x="3188588" y="825105"/>
                <a:ext cx="2596191" cy="54641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Sup>
                        <m:sSubSupPr>
                          <m:ctrlPr>
                            <a:rPr lang="en-IN" sz="2800" i="1">
                              <a:solidFill>
                                <a:srgbClr val="000000"/>
                              </a:solidFill>
                              <a:latin typeface="Cambria Math" panose="02040503050406030204" pitchFamily="18" charset="0"/>
                            </a:rPr>
                          </m:ctrlPr>
                        </m:sSubSupPr>
                        <m:e>
                          <m:r>
                            <a:rPr lang="en-IN" sz="2800" i="1">
                              <a:solidFill>
                                <a:srgbClr val="000000"/>
                              </a:solidFill>
                              <a:latin typeface="Cambria Math" panose="02040503050406030204" pitchFamily="18" charset="0"/>
                            </a:rPr>
                            <m:t>𝐸</m:t>
                          </m:r>
                        </m:e>
                        <m:sub>
                          <m:r>
                            <a:rPr lang="en-IN" sz="2800" i="1">
                              <a:solidFill>
                                <a:srgbClr val="000000"/>
                              </a:solidFill>
                              <a:latin typeface="Cambria Math" panose="02040503050406030204" pitchFamily="18" charset="0"/>
                            </a:rPr>
                            <m:t>𝑧</m:t>
                          </m:r>
                        </m:sub>
                        <m:sup>
                          <m:r>
                            <a:rPr lang="en-IN" sz="2800" i="1">
                              <a:solidFill>
                                <a:srgbClr val="000000"/>
                              </a:solidFill>
                              <a:latin typeface="Cambria Math" panose="02040503050406030204" pitchFamily="18" charset="0"/>
                            </a:rPr>
                            <m:t>0</m:t>
                          </m:r>
                        </m:sup>
                      </m:sSubSup>
                      <m:d>
                        <m:dPr>
                          <m:ctrlPr>
                            <a:rPr lang="en-IN" sz="2800" i="1">
                              <a:solidFill>
                                <a:srgbClr val="000000"/>
                              </a:solidFill>
                              <a:latin typeface="Cambria Math" panose="02040503050406030204" pitchFamily="18" charset="0"/>
                            </a:rPr>
                          </m:ctrlPr>
                        </m:dPr>
                        <m:e>
                          <m:r>
                            <a:rPr lang="en-IN" sz="2800" i="1">
                              <a:solidFill>
                                <a:srgbClr val="000000"/>
                              </a:solidFill>
                              <a:latin typeface="Cambria Math" panose="02040503050406030204" pitchFamily="18" charset="0"/>
                            </a:rPr>
                            <m:t>𝑎</m:t>
                          </m:r>
                          <m:r>
                            <a:rPr lang="en-IN" sz="2800" i="1">
                              <a:solidFill>
                                <a:srgbClr val="000000"/>
                              </a:solidFill>
                              <a:latin typeface="Cambria Math" panose="02040503050406030204" pitchFamily="18" charset="0"/>
                            </a:rPr>
                            <m:t>,</m:t>
                          </m:r>
                          <m:r>
                            <a:rPr lang="en-IN" sz="2800" i="1">
                              <a:solidFill>
                                <a:srgbClr val="000000"/>
                              </a:solidFill>
                              <a:latin typeface="Cambria Math" panose="02040503050406030204" pitchFamily="18" charset="0"/>
                            </a:rPr>
                            <m:t>𝑦</m:t>
                          </m:r>
                        </m:e>
                      </m:d>
                      <m:r>
                        <a:rPr lang="en-IN" sz="2800" i="1">
                          <a:solidFill>
                            <a:srgbClr val="000000"/>
                          </a:solidFill>
                          <a:latin typeface="Cambria Math" panose="02040503050406030204" pitchFamily="18" charset="0"/>
                        </a:rPr>
                        <m:t>=0</m:t>
                      </m:r>
                    </m:oMath>
                  </m:oMathPara>
                </a14:m>
                <a:endParaRPr lang="en-IN" sz="2800" dirty="0"/>
              </a:p>
            </p:txBody>
          </p:sp>
        </mc:Choice>
        <mc:Fallback xmlns="">
          <p:sp>
            <p:nvSpPr>
              <p:cNvPr id="25" name="Object 6">
                <a:extLst>
                  <a:ext uri="{FF2B5EF4-FFF2-40B4-BE49-F238E27FC236}">
                    <a16:creationId xmlns:a16="http://schemas.microsoft.com/office/drawing/2014/main" id="{915EFC5B-78A2-D8F3-CCFF-5BE22C350FF8}"/>
                  </a:ext>
                </a:extLst>
              </p:cNvPr>
              <p:cNvSpPr txBox="1">
                <a:spLocks noRot="1" noChangeAspect="1" noMove="1" noResize="1" noEditPoints="1" noAdjustHandles="1" noChangeArrowheads="1" noChangeShapeType="1" noTextEdit="1"/>
              </p:cNvSpPr>
              <p:nvPr/>
            </p:nvSpPr>
            <p:spPr bwMode="auto">
              <a:xfrm>
                <a:off x="3188588" y="825105"/>
                <a:ext cx="2596191" cy="546415"/>
              </a:xfrm>
              <a:prstGeom prst="rect">
                <a:avLst/>
              </a:prstGeom>
              <a:blipFill>
                <a:blip r:embed="rId6"/>
                <a:stretch>
                  <a:fillRect/>
                </a:stretch>
              </a:blipFill>
              <a:ln>
                <a:noFill/>
              </a:ln>
              <a:effectLst/>
            </p:spPr>
            <p:txBody>
              <a:bodyPr/>
              <a:lstStyle/>
              <a:p>
                <a:r>
                  <a:rPr lang="en-IN">
                    <a:noFill/>
                  </a:rPr>
                  <a:t> </a:t>
                </a:r>
              </a:p>
            </p:txBody>
          </p:sp>
        </mc:Fallback>
      </mc:AlternateContent>
      <p:sp>
        <p:nvSpPr>
          <p:cNvPr id="26" name="Text Box 10">
            <a:extLst>
              <a:ext uri="{FF2B5EF4-FFF2-40B4-BE49-F238E27FC236}">
                <a16:creationId xmlns:a16="http://schemas.microsoft.com/office/drawing/2014/main" id="{D7099C5C-0F00-DF3F-9052-F60F2E8F95E5}"/>
              </a:ext>
            </a:extLst>
          </p:cNvPr>
          <p:cNvSpPr txBox="1">
            <a:spLocks noChangeArrowheads="1"/>
          </p:cNvSpPr>
          <p:nvPr/>
        </p:nvSpPr>
        <p:spPr bwMode="auto">
          <a:xfrm>
            <a:off x="1162667" y="2074378"/>
            <a:ext cx="34291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solidFill>
                  <a:srgbClr val="00B050"/>
                </a:solidFill>
              </a:rPr>
              <a:t>Tangential E must vanish</a:t>
            </a:r>
          </a:p>
        </p:txBody>
      </p:sp>
      <mc:AlternateContent xmlns:mc="http://schemas.openxmlformats.org/markup-compatibility/2006" xmlns:a14="http://schemas.microsoft.com/office/drawing/2010/main">
        <mc:Choice Requires="a14">
          <p:sp>
            <p:nvSpPr>
              <p:cNvPr id="29" name="Object 11">
                <a:extLst>
                  <a:ext uri="{FF2B5EF4-FFF2-40B4-BE49-F238E27FC236}">
                    <a16:creationId xmlns:a16="http://schemas.microsoft.com/office/drawing/2014/main" id="{88D85FEC-9F53-9DB8-C14E-59DC6F644EC5}"/>
                  </a:ext>
                </a:extLst>
              </p:cNvPr>
              <p:cNvSpPr txBox="1"/>
              <p:nvPr/>
            </p:nvSpPr>
            <p:spPr bwMode="auto">
              <a:xfrm>
                <a:off x="435184" y="3390786"/>
                <a:ext cx="7591370" cy="184467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IN" sz="2400" i="1" smtClean="0">
                          <a:solidFill>
                            <a:srgbClr val="0070C0"/>
                          </a:solidFill>
                          <a:latin typeface="Cambria Math" panose="02040503050406030204" pitchFamily="18" charset="0"/>
                        </a:rPr>
                        <m:t>𝑋</m:t>
                      </m:r>
                      <m:d>
                        <m:dPr>
                          <m:ctrlPr>
                            <a:rPr lang="en-IN" sz="2400" i="1">
                              <a:solidFill>
                                <a:srgbClr val="0070C0"/>
                              </a:solidFill>
                              <a:latin typeface="Cambria Math" panose="02040503050406030204" pitchFamily="18" charset="0"/>
                            </a:rPr>
                          </m:ctrlPr>
                        </m:dPr>
                        <m:e>
                          <m:r>
                            <a:rPr lang="en-IN" sz="2400" i="1">
                              <a:solidFill>
                                <a:srgbClr val="0070C0"/>
                              </a:solidFill>
                              <a:latin typeface="Cambria Math" panose="02040503050406030204" pitchFamily="18" charset="0"/>
                            </a:rPr>
                            <m:t>𝑥</m:t>
                          </m:r>
                        </m:e>
                      </m:d>
                      <m:r>
                        <a:rPr lang="en-IN" sz="2400" i="1">
                          <a:solidFill>
                            <a:srgbClr val="0070C0"/>
                          </a:solidFill>
                          <a:latin typeface="Cambria Math" panose="02040503050406030204" pitchFamily="18" charset="0"/>
                        </a:rPr>
                        <m:t>=</m:t>
                      </m:r>
                      <m:func>
                        <m:funcPr>
                          <m:ctrlPr>
                            <a:rPr lang="en-IN" sz="2400" i="1">
                              <a:solidFill>
                                <a:srgbClr val="0070C0"/>
                              </a:solidFill>
                              <a:latin typeface="Cambria Math" panose="02040503050406030204" pitchFamily="18" charset="0"/>
                            </a:rPr>
                          </m:ctrlPr>
                        </m:funcPr>
                        <m:fName>
                          <m:r>
                            <m:rPr>
                              <m:sty m:val="p"/>
                            </m:rPr>
                            <a:rPr lang="en-IN" sz="2400" i="0">
                              <a:solidFill>
                                <a:srgbClr val="0070C0"/>
                              </a:solidFill>
                              <a:latin typeface="Cambria Math" panose="02040503050406030204" pitchFamily="18" charset="0"/>
                            </a:rPr>
                            <m:t>sin</m:t>
                          </m:r>
                        </m:fName>
                        <m:e>
                          <m:sSub>
                            <m:sSubPr>
                              <m:ctrlPr>
                                <a:rPr lang="en-IN" sz="2400" i="1">
                                  <a:solidFill>
                                    <a:srgbClr val="0070C0"/>
                                  </a:solidFill>
                                  <a:latin typeface="Cambria Math" panose="02040503050406030204" pitchFamily="18" charset="0"/>
                                </a:rPr>
                              </m:ctrlPr>
                            </m:sSubPr>
                            <m:e>
                              <m:r>
                                <a:rPr lang="en-IN" sz="2400" i="1">
                                  <a:solidFill>
                                    <a:srgbClr val="0070C0"/>
                                  </a:solidFill>
                                  <a:latin typeface="Cambria Math" panose="02040503050406030204" pitchFamily="18" charset="0"/>
                                </a:rPr>
                                <m:t>𝑘</m:t>
                              </m:r>
                            </m:e>
                            <m:sub>
                              <m:r>
                                <a:rPr lang="en-IN" sz="2400" i="1">
                                  <a:solidFill>
                                    <a:srgbClr val="0070C0"/>
                                  </a:solidFill>
                                  <a:latin typeface="Cambria Math" panose="02040503050406030204" pitchFamily="18" charset="0"/>
                                </a:rPr>
                                <m:t>𝑥</m:t>
                              </m:r>
                            </m:sub>
                          </m:sSub>
                        </m:e>
                      </m:func>
                      <m:r>
                        <a:rPr lang="en-IN" sz="2400" i="1">
                          <a:solidFill>
                            <a:srgbClr val="0070C0"/>
                          </a:solidFill>
                          <a:latin typeface="Cambria Math" panose="02040503050406030204" pitchFamily="18" charset="0"/>
                        </a:rPr>
                        <m:t>𝑥</m:t>
                      </m:r>
                      <m:r>
                        <a:rPr lang="en-IN" sz="2400" i="1">
                          <a:solidFill>
                            <a:srgbClr val="0070C0"/>
                          </a:solidFill>
                          <a:latin typeface="Cambria Math" panose="02040503050406030204" pitchFamily="18" charset="0"/>
                        </a:rPr>
                        <m:t>;  </m:t>
                      </m:r>
                      <m:sSub>
                        <m:sSubPr>
                          <m:ctrlPr>
                            <a:rPr lang="en-IN" sz="2400" i="1">
                              <a:solidFill>
                                <a:srgbClr val="0070C0"/>
                              </a:solidFill>
                              <a:latin typeface="Cambria Math" panose="02040503050406030204" pitchFamily="18" charset="0"/>
                            </a:rPr>
                          </m:ctrlPr>
                        </m:sSubPr>
                        <m:e>
                          <m:r>
                            <a:rPr lang="en-IN" sz="2400" i="1">
                              <a:solidFill>
                                <a:srgbClr val="0070C0"/>
                              </a:solidFill>
                              <a:latin typeface="Cambria Math" panose="02040503050406030204" pitchFamily="18" charset="0"/>
                            </a:rPr>
                            <m:t>𝑘</m:t>
                          </m:r>
                        </m:e>
                        <m:sub>
                          <m:r>
                            <a:rPr lang="en-IN" sz="2400" i="1">
                              <a:solidFill>
                                <a:srgbClr val="0070C0"/>
                              </a:solidFill>
                              <a:latin typeface="Cambria Math" panose="02040503050406030204" pitchFamily="18" charset="0"/>
                            </a:rPr>
                            <m:t>𝑥</m:t>
                          </m:r>
                        </m:sub>
                      </m:sSub>
                      <m:r>
                        <a:rPr lang="en-IN" sz="2400" i="1">
                          <a:solidFill>
                            <a:srgbClr val="0070C0"/>
                          </a:solidFill>
                          <a:latin typeface="Cambria Math" panose="02040503050406030204" pitchFamily="18" charset="0"/>
                        </a:rPr>
                        <m:t>=</m:t>
                      </m:r>
                      <m:f>
                        <m:fPr>
                          <m:ctrlPr>
                            <a:rPr lang="en-IN" sz="2400" i="1">
                              <a:solidFill>
                                <a:srgbClr val="0070C0"/>
                              </a:solidFill>
                              <a:latin typeface="Cambria Math" panose="02040503050406030204" pitchFamily="18" charset="0"/>
                            </a:rPr>
                          </m:ctrlPr>
                        </m:fPr>
                        <m:num>
                          <m:r>
                            <a:rPr lang="en-IN" sz="2400" i="1">
                              <a:solidFill>
                                <a:srgbClr val="0070C0"/>
                              </a:solidFill>
                              <a:latin typeface="Cambria Math" panose="02040503050406030204" pitchFamily="18" charset="0"/>
                            </a:rPr>
                            <m:t>𝑚</m:t>
                          </m:r>
                          <m:r>
                            <a:rPr lang="en-IN" sz="2400" i="1">
                              <a:solidFill>
                                <a:srgbClr val="0070C0"/>
                              </a:solidFill>
                              <a:latin typeface="Cambria Math" panose="02040503050406030204" pitchFamily="18" charset="0"/>
                            </a:rPr>
                            <m:t>𝜋</m:t>
                          </m:r>
                        </m:num>
                        <m:den>
                          <m:r>
                            <a:rPr lang="en-IN" sz="2400" i="1">
                              <a:solidFill>
                                <a:srgbClr val="0070C0"/>
                              </a:solidFill>
                              <a:latin typeface="Cambria Math" panose="02040503050406030204" pitchFamily="18" charset="0"/>
                            </a:rPr>
                            <m:t>𝑎</m:t>
                          </m:r>
                        </m:den>
                      </m:f>
                      <m:r>
                        <a:rPr lang="en-IN" sz="2400" i="1">
                          <a:solidFill>
                            <a:srgbClr val="0070C0"/>
                          </a:solidFill>
                          <a:latin typeface="Cambria Math" panose="02040503050406030204" pitchFamily="18" charset="0"/>
                        </a:rPr>
                        <m:t>, </m:t>
                      </m:r>
                      <m:r>
                        <a:rPr lang="en-IN" sz="2400" i="1">
                          <a:solidFill>
                            <a:srgbClr val="0070C0"/>
                          </a:solidFill>
                          <a:latin typeface="Cambria Math" panose="02040503050406030204" pitchFamily="18" charset="0"/>
                        </a:rPr>
                        <m:t>𝑚</m:t>
                      </m:r>
                      <m:r>
                        <a:rPr lang="en-IN" sz="2400" i="1">
                          <a:solidFill>
                            <a:srgbClr val="0070C0"/>
                          </a:solidFill>
                          <a:latin typeface="Cambria Math" panose="02040503050406030204" pitchFamily="18" charset="0"/>
                        </a:rPr>
                        <m:t>=1,2,3,....</m:t>
                      </m:r>
                    </m:oMath>
                  </m:oMathPara>
                </a14:m>
                <a:endParaRPr lang="en-IN" sz="2400" i="1" dirty="0">
                  <a:solidFill>
                    <a:srgbClr val="0070C0"/>
                  </a:solidFill>
                  <a:latin typeface="Cambria Math" panose="02040503050406030204" pitchFamily="18" charset="0"/>
                </a:endParaRPr>
              </a:p>
              <a:p>
                <a:pPr/>
                <a:br>
                  <a:rPr lang="en-IN" sz="2400" i="1" dirty="0">
                    <a:solidFill>
                      <a:srgbClr val="0070C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en-IN" sz="2400" i="1">
                          <a:solidFill>
                            <a:srgbClr val="0070C0"/>
                          </a:solidFill>
                          <a:latin typeface="Cambria Math" panose="02040503050406030204" pitchFamily="18" charset="0"/>
                        </a:rPr>
                        <m:t>𝑌</m:t>
                      </m:r>
                      <m:d>
                        <m:dPr>
                          <m:ctrlPr>
                            <a:rPr lang="en-IN" sz="2400" i="1">
                              <a:solidFill>
                                <a:srgbClr val="0070C0"/>
                              </a:solidFill>
                              <a:latin typeface="Cambria Math" panose="02040503050406030204" pitchFamily="18" charset="0"/>
                            </a:rPr>
                          </m:ctrlPr>
                        </m:dPr>
                        <m:e>
                          <m:r>
                            <a:rPr lang="en-IN" sz="2400" i="1">
                              <a:solidFill>
                                <a:srgbClr val="0070C0"/>
                              </a:solidFill>
                              <a:latin typeface="Cambria Math" panose="02040503050406030204" pitchFamily="18" charset="0"/>
                            </a:rPr>
                            <m:t>𝑦</m:t>
                          </m:r>
                        </m:e>
                      </m:d>
                      <m:r>
                        <a:rPr lang="en-IN" sz="2400" i="1">
                          <a:solidFill>
                            <a:srgbClr val="0070C0"/>
                          </a:solidFill>
                          <a:latin typeface="Cambria Math" panose="02040503050406030204" pitchFamily="18" charset="0"/>
                        </a:rPr>
                        <m:t>=</m:t>
                      </m:r>
                      <m:func>
                        <m:funcPr>
                          <m:ctrlPr>
                            <a:rPr lang="en-IN" sz="2400" i="1">
                              <a:solidFill>
                                <a:srgbClr val="0070C0"/>
                              </a:solidFill>
                              <a:latin typeface="Cambria Math" panose="02040503050406030204" pitchFamily="18" charset="0"/>
                            </a:rPr>
                          </m:ctrlPr>
                        </m:funcPr>
                        <m:fName>
                          <m:r>
                            <m:rPr>
                              <m:sty m:val="p"/>
                            </m:rPr>
                            <a:rPr lang="en-IN" sz="2400" i="0">
                              <a:solidFill>
                                <a:srgbClr val="0070C0"/>
                              </a:solidFill>
                              <a:latin typeface="Cambria Math" panose="02040503050406030204" pitchFamily="18" charset="0"/>
                            </a:rPr>
                            <m:t>sin</m:t>
                          </m:r>
                        </m:fName>
                        <m:e>
                          <m:sSub>
                            <m:sSubPr>
                              <m:ctrlPr>
                                <a:rPr lang="en-IN" sz="2400" i="1">
                                  <a:solidFill>
                                    <a:srgbClr val="0070C0"/>
                                  </a:solidFill>
                                  <a:latin typeface="Cambria Math" panose="02040503050406030204" pitchFamily="18" charset="0"/>
                                </a:rPr>
                              </m:ctrlPr>
                            </m:sSubPr>
                            <m:e>
                              <m:r>
                                <a:rPr lang="en-IN" sz="2400" i="1">
                                  <a:solidFill>
                                    <a:srgbClr val="0070C0"/>
                                  </a:solidFill>
                                  <a:latin typeface="Cambria Math" panose="02040503050406030204" pitchFamily="18" charset="0"/>
                                </a:rPr>
                                <m:t>𝑘</m:t>
                              </m:r>
                            </m:e>
                            <m:sub>
                              <m:r>
                                <a:rPr lang="en-IN" sz="2400" i="1">
                                  <a:solidFill>
                                    <a:srgbClr val="0070C0"/>
                                  </a:solidFill>
                                  <a:latin typeface="Cambria Math" panose="02040503050406030204" pitchFamily="18" charset="0"/>
                                </a:rPr>
                                <m:t>𝑦</m:t>
                              </m:r>
                            </m:sub>
                          </m:sSub>
                        </m:e>
                      </m:func>
                      <m:r>
                        <a:rPr lang="en-IN" sz="2400" i="1">
                          <a:solidFill>
                            <a:srgbClr val="0070C0"/>
                          </a:solidFill>
                          <a:latin typeface="Cambria Math" panose="02040503050406030204" pitchFamily="18" charset="0"/>
                        </a:rPr>
                        <m:t>𝑦</m:t>
                      </m:r>
                      <m:r>
                        <a:rPr lang="en-IN" sz="2400" i="1">
                          <a:solidFill>
                            <a:srgbClr val="0070C0"/>
                          </a:solidFill>
                          <a:latin typeface="Cambria Math" panose="02040503050406030204" pitchFamily="18" charset="0"/>
                        </a:rPr>
                        <m:t>;  </m:t>
                      </m:r>
                      <m:sSub>
                        <m:sSubPr>
                          <m:ctrlPr>
                            <a:rPr lang="en-IN" sz="2400" i="1">
                              <a:solidFill>
                                <a:srgbClr val="0070C0"/>
                              </a:solidFill>
                              <a:latin typeface="Cambria Math" panose="02040503050406030204" pitchFamily="18" charset="0"/>
                            </a:rPr>
                          </m:ctrlPr>
                        </m:sSubPr>
                        <m:e>
                          <m:r>
                            <a:rPr lang="en-IN" sz="2400" i="1">
                              <a:solidFill>
                                <a:srgbClr val="0070C0"/>
                              </a:solidFill>
                              <a:latin typeface="Cambria Math" panose="02040503050406030204" pitchFamily="18" charset="0"/>
                            </a:rPr>
                            <m:t>𝑘</m:t>
                          </m:r>
                        </m:e>
                        <m:sub>
                          <m:r>
                            <a:rPr lang="en-IN" sz="2400" i="1">
                              <a:solidFill>
                                <a:srgbClr val="0070C0"/>
                              </a:solidFill>
                              <a:latin typeface="Cambria Math" panose="02040503050406030204" pitchFamily="18" charset="0"/>
                            </a:rPr>
                            <m:t>𝑦</m:t>
                          </m:r>
                        </m:sub>
                      </m:sSub>
                      <m:r>
                        <a:rPr lang="en-IN" sz="2400" i="1">
                          <a:solidFill>
                            <a:srgbClr val="0070C0"/>
                          </a:solidFill>
                          <a:latin typeface="Cambria Math" panose="02040503050406030204" pitchFamily="18" charset="0"/>
                        </a:rPr>
                        <m:t>=</m:t>
                      </m:r>
                      <m:f>
                        <m:fPr>
                          <m:ctrlPr>
                            <a:rPr lang="en-IN" sz="2400" i="1">
                              <a:solidFill>
                                <a:srgbClr val="0070C0"/>
                              </a:solidFill>
                              <a:latin typeface="Cambria Math" panose="02040503050406030204" pitchFamily="18" charset="0"/>
                            </a:rPr>
                          </m:ctrlPr>
                        </m:fPr>
                        <m:num>
                          <m:r>
                            <a:rPr lang="en-IN" sz="2400" i="1">
                              <a:solidFill>
                                <a:srgbClr val="0070C0"/>
                              </a:solidFill>
                              <a:latin typeface="Cambria Math" panose="02040503050406030204" pitchFamily="18" charset="0"/>
                            </a:rPr>
                            <m:t>𝑛</m:t>
                          </m:r>
                          <m:r>
                            <a:rPr lang="en-IN" sz="2400" i="1">
                              <a:solidFill>
                                <a:srgbClr val="0070C0"/>
                              </a:solidFill>
                              <a:latin typeface="Cambria Math" panose="02040503050406030204" pitchFamily="18" charset="0"/>
                            </a:rPr>
                            <m:t>𝜋</m:t>
                          </m:r>
                        </m:num>
                        <m:den>
                          <m:r>
                            <a:rPr lang="en-IN" sz="2400" i="1">
                              <a:solidFill>
                                <a:srgbClr val="0070C0"/>
                              </a:solidFill>
                              <a:latin typeface="Cambria Math" panose="02040503050406030204" pitchFamily="18" charset="0"/>
                            </a:rPr>
                            <m:t>𝑏</m:t>
                          </m:r>
                        </m:den>
                      </m:f>
                      <m:r>
                        <a:rPr lang="en-IN" sz="2400" i="1">
                          <a:solidFill>
                            <a:srgbClr val="0070C0"/>
                          </a:solidFill>
                          <a:latin typeface="Cambria Math" panose="02040503050406030204" pitchFamily="18" charset="0"/>
                        </a:rPr>
                        <m:t>, </m:t>
                      </m:r>
                      <m:r>
                        <a:rPr lang="en-IN" sz="2400" i="1">
                          <a:solidFill>
                            <a:srgbClr val="0070C0"/>
                          </a:solidFill>
                          <a:latin typeface="Cambria Math" panose="02040503050406030204" pitchFamily="18" charset="0"/>
                        </a:rPr>
                        <m:t>𝑛</m:t>
                      </m:r>
                      <m:r>
                        <a:rPr lang="en-IN" sz="2400" i="1">
                          <a:solidFill>
                            <a:srgbClr val="0070C0"/>
                          </a:solidFill>
                          <a:latin typeface="Cambria Math" panose="02040503050406030204" pitchFamily="18" charset="0"/>
                        </a:rPr>
                        <m:t>=1,2,3,....</m:t>
                      </m:r>
                    </m:oMath>
                  </m:oMathPara>
                </a14:m>
                <a:endParaRPr lang="en-IN" sz="2400" dirty="0">
                  <a:solidFill>
                    <a:srgbClr val="0070C0"/>
                  </a:solidFill>
                </a:endParaRPr>
              </a:p>
            </p:txBody>
          </p:sp>
        </mc:Choice>
        <mc:Fallback xmlns="">
          <p:sp>
            <p:nvSpPr>
              <p:cNvPr id="29" name="Object 11">
                <a:extLst>
                  <a:ext uri="{FF2B5EF4-FFF2-40B4-BE49-F238E27FC236}">
                    <a16:creationId xmlns:a16="http://schemas.microsoft.com/office/drawing/2014/main" id="{88D85FEC-9F53-9DB8-C14E-59DC6F644EC5}"/>
                  </a:ext>
                </a:extLst>
              </p:cNvPr>
              <p:cNvSpPr txBox="1">
                <a:spLocks noRot="1" noChangeAspect="1" noMove="1" noResize="1" noEditPoints="1" noAdjustHandles="1" noChangeArrowheads="1" noChangeShapeType="1" noTextEdit="1"/>
              </p:cNvSpPr>
              <p:nvPr/>
            </p:nvSpPr>
            <p:spPr bwMode="auto">
              <a:xfrm>
                <a:off x="435184" y="3390786"/>
                <a:ext cx="7591370" cy="1844675"/>
              </a:xfrm>
              <a:prstGeom prst="rect">
                <a:avLst/>
              </a:prstGeom>
              <a:blipFill>
                <a:blip r:embed="rId7"/>
                <a:stretch>
                  <a:fillRect/>
                </a:stretch>
              </a:blipFill>
              <a:ln>
                <a:noFill/>
              </a:ln>
              <a:effectLst/>
            </p:spPr>
            <p:txBody>
              <a:bodyPr/>
              <a:lstStyle/>
              <a:p>
                <a:r>
                  <a:rPr lang="en-IN">
                    <a:noFill/>
                  </a:rPr>
                  <a:t> </a:t>
                </a:r>
              </a:p>
            </p:txBody>
          </p:sp>
        </mc:Fallback>
      </mc:AlternateContent>
      <p:sp>
        <p:nvSpPr>
          <p:cNvPr id="31" name="Text Box 10">
            <a:extLst>
              <a:ext uri="{FF2B5EF4-FFF2-40B4-BE49-F238E27FC236}">
                <a16:creationId xmlns:a16="http://schemas.microsoft.com/office/drawing/2014/main" id="{F26FDAE4-E5BB-6929-86E4-5CFA50DFE18B}"/>
              </a:ext>
            </a:extLst>
          </p:cNvPr>
          <p:cNvSpPr txBox="1">
            <a:spLocks noChangeArrowheads="1"/>
          </p:cNvSpPr>
          <p:nvPr/>
        </p:nvSpPr>
        <p:spPr bwMode="auto">
          <a:xfrm>
            <a:off x="350918" y="2853598"/>
            <a:ext cx="43654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olidFill>
                  <a:srgbClr val="00B050"/>
                </a:solidFill>
              </a:rPr>
              <a:t>Applying boundary conditions we get</a:t>
            </a:r>
          </a:p>
        </p:txBody>
      </p:sp>
      <p:pic>
        <p:nvPicPr>
          <p:cNvPr id="33" name="Picture 32">
            <a:extLst>
              <a:ext uri="{FF2B5EF4-FFF2-40B4-BE49-F238E27FC236}">
                <a16:creationId xmlns:a16="http://schemas.microsoft.com/office/drawing/2014/main" id="{E62856B1-397E-67BF-D5E9-24690584E362}"/>
              </a:ext>
            </a:extLst>
          </p:cNvPr>
          <p:cNvPicPr>
            <a:picLocks noChangeAspect="1"/>
          </p:cNvPicPr>
          <p:nvPr/>
        </p:nvPicPr>
        <p:blipFill>
          <a:blip r:embed="rId8"/>
          <a:stretch>
            <a:fillRect/>
          </a:stretch>
        </p:blipFill>
        <p:spPr>
          <a:xfrm>
            <a:off x="9218680" y="2861591"/>
            <a:ext cx="2613184" cy="1302992"/>
          </a:xfrm>
          <a:prstGeom prst="rect">
            <a:avLst/>
          </a:prstGeom>
        </p:spPr>
        <p:style>
          <a:lnRef idx="2">
            <a:schemeClr val="accent1"/>
          </a:lnRef>
          <a:fillRef idx="1">
            <a:schemeClr val="lt1"/>
          </a:fillRef>
          <a:effectRef idx="0">
            <a:schemeClr val="accent1"/>
          </a:effectRef>
          <a:fontRef idx="minor">
            <a:schemeClr val="dk1"/>
          </a:fontRef>
        </p:style>
      </p:pic>
      <mc:AlternateContent xmlns:mc="http://schemas.openxmlformats.org/markup-compatibility/2006" xmlns:a14="http://schemas.microsoft.com/office/drawing/2010/main">
        <mc:Choice Requires="a14">
          <p:sp>
            <p:nvSpPr>
              <p:cNvPr id="41" name="Object 8">
                <a:extLst>
                  <a:ext uri="{FF2B5EF4-FFF2-40B4-BE49-F238E27FC236}">
                    <a16:creationId xmlns:a16="http://schemas.microsoft.com/office/drawing/2014/main" id="{CA6C3832-B5B8-3774-79A3-39BB68F8174F}"/>
                  </a:ext>
                </a:extLst>
              </p:cNvPr>
              <p:cNvSpPr txBox="1"/>
              <p:nvPr/>
            </p:nvSpPr>
            <p:spPr bwMode="auto">
              <a:xfrm>
                <a:off x="571839" y="1467108"/>
                <a:ext cx="2209213" cy="516704"/>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Sup>
                        <m:sSubSupPr>
                          <m:ctrlPr>
                            <a:rPr lang="en-IN" sz="2800" i="1">
                              <a:solidFill>
                                <a:srgbClr val="000000"/>
                              </a:solidFill>
                              <a:latin typeface="Cambria Math" panose="02040503050406030204" pitchFamily="18" charset="0"/>
                            </a:rPr>
                          </m:ctrlPr>
                        </m:sSubSupPr>
                        <m:e>
                          <m:r>
                            <a:rPr lang="en-IN" sz="2800" i="1">
                              <a:solidFill>
                                <a:srgbClr val="000000"/>
                              </a:solidFill>
                              <a:latin typeface="Cambria Math" panose="02040503050406030204" pitchFamily="18" charset="0"/>
                            </a:rPr>
                            <m:t>𝐸</m:t>
                          </m:r>
                        </m:e>
                        <m:sub>
                          <m:r>
                            <a:rPr lang="en-IN" sz="2800" i="1">
                              <a:solidFill>
                                <a:srgbClr val="000000"/>
                              </a:solidFill>
                              <a:latin typeface="Cambria Math" panose="02040503050406030204" pitchFamily="18" charset="0"/>
                            </a:rPr>
                            <m:t>𝑧</m:t>
                          </m:r>
                        </m:sub>
                        <m:sup>
                          <m:r>
                            <a:rPr lang="en-IN" sz="2800" i="1">
                              <a:solidFill>
                                <a:srgbClr val="000000"/>
                              </a:solidFill>
                              <a:latin typeface="Cambria Math" panose="02040503050406030204" pitchFamily="18" charset="0"/>
                            </a:rPr>
                            <m:t>0</m:t>
                          </m:r>
                        </m:sup>
                      </m:sSubSup>
                      <m:d>
                        <m:dPr>
                          <m:ctrlPr>
                            <a:rPr lang="en-IN" sz="2800" i="1">
                              <a:solidFill>
                                <a:srgbClr val="000000"/>
                              </a:solidFill>
                              <a:latin typeface="Cambria Math" panose="02040503050406030204" pitchFamily="18" charset="0"/>
                            </a:rPr>
                          </m:ctrlPr>
                        </m:dPr>
                        <m:e>
                          <m:r>
                            <a:rPr lang="en-IN" sz="2800" i="1">
                              <a:solidFill>
                                <a:srgbClr val="000000"/>
                              </a:solidFill>
                              <a:latin typeface="Cambria Math" panose="02040503050406030204" pitchFamily="18" charset="0"/>
                            </a:rPr>
                            <m:t>𝑥</m:t>
                          </m:r>
                          <m:r>
                            <a:rPr lang="en-IN" sz="2800" i="1">
                              <a:solidFill>
                                <a:srgbClr val="000000"/>
                              </a:solidFill>
                              <a:latin typeface="Cambria Math" panose="02040503050406030204" pitchFamily="18" charset="0"/>
                            </a:rPr>
                            <m:t>,0</m:t>
                          </m:r>
                        </m:e>
                      </m:d>
                      <m:r>
                        <a:rPr lang="en-IN" sz="2800" i="1">
                          <a:solidFill>
                            <a:srgbClr val="000000"/>
                          </a:solidFill>
                          <a:latin typeface="Cambria Math" panose="02040503050406030204" pitchFamily="18" charset="0"/>
                        </a:rPr>
                        <m:t>=0</m:t>
                      </m:r>
                    </m:oMath>
                  </m:oMathPara>
                </a14:m>
                <a:br>
                  <a:rPr lang="en-IN" sz="2800" i="1" dirty="0">
                    <a:solidFill>
                      <a:srgbClr val="000000"/>
                    </a:solidFill>
                    <a:latin typeface="Cambria Math" panose="02040503050406030204" pitchFamily="18" charset="0"/>
                  </a:rPr>
                </a:br>
                <a:endParaRPr lang="en-IN" sz="2800" dirty="0"/>
              </a:p>
            </p:txBody>
          </p:sp>
        </mc:Choice>
        <mc:Fallback xmlns="">
          <p:sp>
            <p:nvSpPr>
              <p:cNvPr id="41" name="Object 8">
                <a:extLst>
                  <a:ext uri="{FF2B5EF4-FFF2-40B4-BE49-F238E27FC236}">
                    <a16:creationId xmlns:a16="http://schemas.microsoft.com/office/drawing/2014/main" id="{CA6C3832-B5B8-3774-79A3-39BB68F8174F}"/>
                  </a:ext>
                </a:extLst>
              </p:cNvPr>
              <p:cNvSpPr txBox="1">
                <a:spLocks noRot="1" noChangeAspect="1" noMove="1" noResize="1" noEditPoints="1" noAdjustHandles="1" noChangeArrowheads="1" noChangeShapeType="1" noTextEdit="1"/>
              </p:cNvSpPr>
              <p:nvPr/>
            </p:nvSpPr>
            <p:spPr bwMode="auto">
              <a:xfrm>
                <a:off x="571839" y="1467108"/>
                <a:ext cx="2209213" cy="516704"/>
              </a:xfrm>
              <a:prstGeom prst="rect">
                <a:avLst/>
              </a:prstGeom>
              <a:blipFill>
                <a:blip r:embed="rId9"/>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Object 8">
                <a:extLst>
                  <a:ext uri="{FF2B5EF4-FFF2-40B4-BE49-F238E27FC236}">
                    <a16:creationId xmlns:a16="http://schemas.microsoft.com/office/drawing/2014/main" id="{7A0F7FB3-F987-3799-3BD7-98A6FD2E4C57}"/>
                  </a:ext>
                </a:extLst>
              </p:cNvPr>
              <p:cNvSpPr txBox="1"/>
              <p:nvPr/>
            </p:nvSpPr>
            <p:spPr bwMode="auto">
              <a:xfrm>
                <a:off x="3197921" y="1494158"/>
                <a:ext cx="2151342" cy="576006"/>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Sup>
                        <m:sSubSupPr>
                          <m:ctrlPr>
                            <a:rPr lang="en-IN" sz="2800" i="1">
                              <a:solidFill>
                                <a:srgbClr val="000000"/>
                              </a:solidFill>
                              <a:latin typeface="Cambria Math" panose="02040503050406030204" pitchFamily="18" charset="0"/>
                            </a:rPr>
                          </m:ctrlPr>
                        </m:sSubSupPr>
                        <m:e>
                          <m:r>
                            <a:rPr lang="en-IN" sz="2800" i="1">
                              <a:solidFill>
                                <a:srgbClr val="000000"/>
                              </a:solidFill>
                              <a:latin typeface="Cambria Math" panose="02040503050406030204" pitchFamily="18" charset="0"/>
                            </a:rPr>
                            <m:t>𝐸</m:t>
                          </m:r>
                        </m:e>
                        <m:sub>
                          <m:r>
                            <a:rPr lang="en-IN" sz="2800" i="1">
                              <a:solidFill>
                                <a:srgbClr val="000000"/>
                              </a:solidFill>
                              <a:latin typeface="Cambria Math" panose="02040503050406030204" pitchFamily="18" charset="0"/>
                            </a:rPr>
                            <m:t>𝑧</m:t>
                          </m:r>
                        </m:sub>
                        <m:sup>
                          <m:r>
                            <a:rPr lang="en-IN" sz="2800" i="1">
                              <a:solidFill>
                                <a:srgbClr val="000000"/>
                              </a:solidFill>
                              <a:latin typeface="Cambria Math" panose="02040503050406030204" pitchFamily="18" charset="0"/>
                            </a:rPr>
                            <m:t>0</m:t>
                          </m:r>
                        </m:sup>
                      </m:sSubSup>
                      <m:d>
                        <m:dPr>
                          <m:ctrlPr>
                            <a:rPr lang="en-IN" sz="2800" i="1">
                              <a:solidFill>
                                <a:srgbClr val="000000"/>
                              </a:solidFill>
                              <a:latin typeface="Cambria Math" panose="02040503050406030204" pitchFamily="18" charset="0"/>
                            </a:rPr>
                          </m:ctrlPr>
                        </m:dPr>
                        <m:e>
                          <m:r>
                            <a:rPr lang="en-IN" sz="2800" i="1">
                              <a:solidFill>
                                <a:srgbClr val="000000"/>
                              </a:solidFill>
                              <a:latin typeface="Cambria Math" panose="02040503050406030204" pitchFamily="18" charset="0"/>
                            </a:rPr>
                            <m:t>𝑥</m:t>
                          </m:r>
                          <m:r>
                            <a:rPr lang="en-IN" sz="2800" i="1">
                              <a:solidFill>
                                <a:srgbClr val="000000"/>
                              </a:solidFill>
                              <a:latin typeface="Cambria Math" panose="02040503050406030204" pitchFamily="18" charset="0"/>
                            </a:rPr>
                            <m:t>,</m:t>
                          </m:r>
                          <m:r>
                            <a:rPr lang="en-IN" sz="2800" i="1">
                              <a:solidFill>
                                <a:srgbClr val="000000"/>
                              </a:solidFill>
                              <a:latin typeface="Cambria Math" panose="02040503050406030204" pitchFamily="18" charset="0"/>
                            </a:rPr>
                            <m:t>𝑏</m:t>
                          </m:r>
                        </m:e>
                      </m:d>
                      <m:r>
                        <a:rPr lang="en-IN" sz="2800" i="1">
                          <a:solidFill>
                            <a:srgbClr val="000000"/>
                          </a:solidFill>
                          <a:latin typeface="Cambria Math" panose="02040503050406030204" pitchFamily="18" charset="0"/>
                        </a:rPr>
                        <m:t>=0</m:t>
                      </m:r>
                    </m:oMath>
                  </m:oMathPara>
                </a14:m>
                <a:endParaRPr lang="en-IN" sz="2800" dirty="0"/>
              </a:p>
            </p:txBody>
          </p:sp>
        </mc:Choice>
        <mc:Fallback xmlns="">
          <p:sp>
            <p:nvSpPr>
              <p:cNvPr id="44" name="Object 8">
                <a:extLst>
                  <a:ext uri="{FF2B5EF4-FFF2-40B4-BE49-F238E27FC236}">
                    <a16:creationId xmlns:a16="http://schemas.microsoft.com/office/drawing/2014/main" id="{7A0F7FB3-F987-3799-3BD7-98A6FD2E4C57}"/>
                  </a:ext>
                </a:extLst>
              </p:cNvPr>
              <p:cNvSpPr txBox="1">
                <a:spLocks noRot="1" noChangeAspect="1" noMove="1" noResize="1" noEditPoints="1" noAdjustHandles="1" noChangeArrowheads="1" noChangeShapeType="1" noTextEdit="1"/>
              </p:cNvSpPr>
              <p:nvPr/>
            </p:nvSpPr>
            <p:spPr bwMode="auto">
              <a:xfrm>
                <a:off x="3197921" y="1494158"/>
                <a:ext cx="2151342" cy="576006"/>
              </a:xfrm>
              <a:prstGeom prst="rect">
                <a:avLst/>
              </a:prstGeom>
              <a:blipFill>
                <a:blip r:embed="rId10"/>
                <a:stretch>
                  <a:fillRect/>
                </a:stretch>
              </a:blipFill>
              <a:ln>
                <a:noFill/>
              </a:ln>
              <a:effectLst/>
            </p:spPr>
            <p:txBody>
              <a:bodyPr/>
              <a:lstStyle/>
              <a:p>
                <a:r>
                  <a:rPr lang="en-IN">
                    <a:noFill/>
                  </a:rPr>
                  <a:t> </a:t>
                </a:r>
              </a:p>
            </p:txBody>
          </p:sp>
        </mc:Fallback>
      </mc:AlternateContent>
    </p:spTree>
    <p:extLst>
      <p:ext uri="{BB962C8B-B14F-4D97-AF65-F5344CB8AC3E}">
        <p14:creationId xmlns:p14="http://schemas.microsoft.com/office/powerpoint/2010/main" val="237933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1301" name="Object 5">
            <a:extLst>
              <a:ext uri="{FF2B5EF4-FFF2-40B4-BE49-F238E27FC236}">
                <a16:creationId xmlns:a16="http://schemas.microsoft.com/office/drawing/2014/main" id="{B58ED5DA-1992-1A02-A226-305B52FAC2E4}"/>
              </a:ext>
            </a:extLst>
          </p:cNvPr>
          <p:cNvGraphicFramePr>
            <a:graphicFrameLocks noChangeAspect="1"/>
          </p:cNvGraphicFramePr>
          <p:nvPr>
            <p:extLst>
              <p:ext uri="{D42A27DB-BD31-4B8C-83A1-F6EECF244321}">
                <p14:modId xmlns:p14="http://schemas.microsoft.com/office/powerpoint/2010/main" val="4198817957"/>
              </p:ext>
            </p:extLst>
          </p:nvPr>
        </p:nvGraphicFramePr>
        <p:xfrm>
          <a:off x="1588488" y="1875723"/>
          <a:ext cx="3813175" cy="939800"/>
        </p:xfrm>
        <a:graphic>
          <a:graphicData uri="http://schemas.openxmlformats.org/presentationml/2006/ole">
            <mc:AlternateContent xmlns:mc="http://schemas.openxmlformats.org/markup-compatibility/2006">
              <mc:Choice xmlns:v="urn:schemas-microsoft-com:vml" Requires="v">
                <p:oleObj name="Equation" r:id="rId2" imgW="1955520" imgH="482400" progId="Equation.DSMT4">
                  <p:embed/>
                </p:oleObj>
              </mc:Choice>
              <mc:Fallback>
                <p:oleObj name="Equation" r:id="rId2" imgW="1955520" imgH="482400" progId="Equation.DSMT4">
                  <p:embed/>
                  <p:pic>
                    <p:nvPicPr>
                      <p:cNvPr id="311301" name="Object 5">
                        <a:extLst>
                          <a:ext uri="{FF2B5EF4-FFF2-40B4-BE49-F238E27FC236}">
                            <a16:creationId xmlns:a16="http://schemas.microsoft.com/office/drawing/2014/main" id="{B58ED5DA-1992-1A02-A226-305B52FAC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488" y="1875723"/>
                        <a:ext cx="3813175"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1302" name="Object 6">
            <a:extLst>
              <a:ext uri="{FF2B5EF4-FFF2-40B4-BE49-F238E27FC236}">
                <a16:creationId xmlns:a16="http://schemas.microsoft.com/office/drawing/2014/main" id="{C8C661C1-6DF5-3B01-D4A5-8D4739ADAA8A}"/>
              </a:ext>
            </a:extLst>
          </p:cNvPr>
          <p:cNvGraphicFramePr>
            <a:graphicFrameLocks noChangeAspect="1"/>
          </p:cNvGraphicFramePr>
          <p:nvPr>
            <p:extLst>
              <p:ext uri="{D42A27DB-BD31-4B8C-83A1-F6EECF244321}">
                <p14:modId xmlns:p14="http://schemas.microsoft.com/office/powerpoint/2010/main" val="3168058417"/>
              </p:ext>
            </p:extLst>
          </p:nvPr>
        </p:nvGraphicFramePr>
        <p:xfrm>
          <a:off x="1602348" y="3018643"/>
          <a:ext cx="3836988" cy="939800"/>
        </p:xfrm>
        <a:graphic>
          <a:graphicData uri="http://schemas.openxmlformats.org/presentationml/2006/ole">
            <mc:AlternateContent xmlns:mc="http://schemas.openxmlformats.org/markup-compatibility/2006">
              <mc:Choice xmlns:v="urn:schemas-microsoft-com:vml" Requires="v">
                <p:oleObj name="Equation" r:id="rId4" imgW="1968480" imgH="482400" progId="Equation.DSMT4">
                  <p:embed/>
                </p:oleObj>
              </mc:Choice>
              <mc:Fallback>
                <p:oleObj name="Equation" r:id="rId4" imgW="1968480" imgH="482400" progId="Equation.DSMT4">
                  <p:embed/>
                  <p:pic>
                    <p:nvPicPr>
                      <p:cNvPr id="311302" name="Object 6">
                        <a:extLst>
                          <a:ext uri="{FF2B5EF4-FFF2-40B4-BE49-F238E27FC236}">
                            <a16:creationId xmlns:a16="http://schemas.microsoft.com/office/drawing/2014/main" id="{C8C661C1-6DF5-3B01-D4A5-8D4739ADAA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2348" y="3018643"/>
                        <a:ext cx="3836988"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1303" name="Object 7">
            <a:extLst>
              <a:ext uri="{FF2B5EF4-FFF2-40B4-BE49-F238E27FC236}">
                <a16:creationId xmlns:a16="http://schemas.microsoft.com/office/drawing/2014/main" id="{75E2438C-DD62-7E7D-3EC5-55869151B9BC}"/>
              </a:ext>
            </a:extLst>
          </p:cNvPr>
          <p:cNvGraphicFramePr>
            <a:graphicFrameLocks noChangeAspect="1"/>
          </p:cNvGraphicFramePr>
          <p:nvPr>
            <p:extLst>
              <p:ext uri="{D42A27DB-BD31-4B8C-83A1-F6EECF244321}">
                <p14:modId xmlns:p14="http://schemas.microsoft.com/office/powerpoint/2010/main" val="1748835949"/>
              </p:ext>
            </p:extLst>
          </p:nvPr>
        </p:nvGraphicFramePr>
        <p:xfrm>
          <a:off x="6084288" y="1799523"/>
          <a:ext cx="3789363" cy="939800"/>
        </p:xfrm>
        <a:graphic>
          <a:graphicData uri="http://schemas.openxmlformats.org/presentationml/2006/ole">
            <mc:AlternateContent xmlns:mc="http://schemas.openxmlformats.org/markup-compatibility/2006">
              <mc:Choice xmlns:v="urn:schemas-microsoft-com:vml" Requires="v">
                <p:oleObj name="Equation" r:id="rId6" imgW="1942920" imgH="482400" progId="Equation.DSMT4">
                  <p:embed/>
                </p:oleObj>
              </mc:Choice>
              <mc:Fallback>
                <p:oleObj name="Equation" r:id="rId6" imgW="1942920" imgH="482400" progId="Equation.DSMT4">
                  <p:embed/>
                  <p:pic>
                    <p:nvPicPr>
                      <p:cNvPr id="311303" name="Object 7">
                        <a:extLst>
                          <a:ext uri="{FF2B5EF4-FFF2-40B4-BE49-F238E27FC236}">
                            <a16:creationId xmlns:a16="http://schemas.microsoft.com/office/drawing/2014/main" id="{75E2438C-DD62-7E7D-3EC5-55869151B9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4288" y="1799523"/>
                        <a:ext cx="3789363"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1304" name="Object 8">
            <a:extLst>
              <a:ext uri="{FF2B5EF4-FFF2-40B4-BE49-F238E27FC236}">
                <a16:creationId xmlns:a16="http://schemas.microsoft.com/office/drawing/2014/main" id="{136B4DED-E033-AE86-4B22-B5B1FAD6EA96}"/>
              </a:ext>
            </a:extLst>
          </p:cNvPr>
          <p:cNvGraphicFramePr>
            <a:graphicFrameLocks noChangeAspect="1"/>
          </p:cNvGraphicFramePr>
          <p:nvPr>
            <p:extLst>
              <p:ext uri="{D42A27DB-BD31-4B8C-83A1-F6EECF244321}">
                <p14:modId xmlns:p14="http://schemas.microsoft.com/office/powerpoint/2010/main" val="3911985530"/>
              </p:ext>
            </p:extLst>
          </p:nvPr>
        </p:nvGraphicFramePr>
        <p:xfrm>
          <a:off x="6113039" y="3007550"/>
          <a:ext cx="3789363" cy="939800"/>
        </p:xfrm>
        <a:graphic>
          <a:graphicData uri="http://schemas.openxmlformats.org/presentationml/2006/ole">
            <mc:AlternateContent xmlns:mc="http://schemas.openxmlformats.org/markup-compatibility/2006">
              <mc:Choice xmlns:v="urn:schemas-microsoft-com:vml" Requires="v">
                <p:oleObj name="Equation" r:id="rId8" imgW="1942920" imgH="482400" progId="Equation.DSMT4">
                  <p:embed/>
                </p:oleObj>
              </mc:Choice>
              <mc:Fallback>
                <p:oleObj name="Equation" r:id="rId8" imgW="1942920" imgH="482400" progId="Equation.DSMT4">
                  <p:embed/>
                  <p:pic>
                    <p:nvPicPr>
                      <p:cNvPr id="311304" name="Object 8">
                        <a:extLst>
                          <a:ext uri="{FF2B5EF4-FFF2-40B4-BE49-F238E27FC236}">
                            <a16:creationId xmlns:a16="http://schemas.microsoft.com/office/drawing/2014/main" id="{136B4DED-E033-AE86-4B22-B5B1FAD6EA9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3039" y="3007550"/>
                        <a:ext cx="3789363"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1305" name="Object 9">
            <a:extLst>
              <a:ext uri="{FF2B5EF4-FFF2-40B4-BE49-F238E27FC236}">
                <a16:creationId xmlns:a16="http://schemas.microsoft.com/office/drawing/2014/main" id="{48AA5E96-08CA-B82B-619C-8CD5DA4EB67B}"/>
              </a:ext>
            </a:extLst>
          </p:cNvPr>
          <p:cNvGraphicFramePr>
            <a:graphicFrameLocks noChangeAspect="1"/>
          </p:cNvGraphicFramePr>
          <p:nvPr>
            <p:extLst>
              <p:ext uri="{D42A27DB-BD31-4B8C-83A1-F6EECF244321}">
                <p14:modId xmlns:p14="http://schemas.microsoft.com/office/powerpoint/2010/main" val="616682746"/>
              </p:ext>
            </p:extLst>
          </p:nvPr>
        </p:nvGraphicFramePr>
        <p:xfrm>
          <a:off x="3740520" y="275232"/>
          <a:ext cx="4267200" cy="814388"/>
        </p:xfrm>
        <a:graphic>
          <a:graphicData uri="http://schemas.openxmlformats.org/presentationml/2006/ole">
            <mc:AlternateContent xmlns:mc="http://schemas.openxmlformats.org/markup-compatibility/2006">
              <mc:Choice xmlns:v="urn:schemas-microsoft-com:vml" Requires="v">
                <p:oleObj name="Equation" r:id="rId10" imgW="2260440" imgH="431640" progId="Equation.DSMT4">
                  <p:embed/>
                </p:oleObj>
              </mc:Choice>
              <mc:Fallback>
                <p:oleObj name="Equation" r:id="rId10" imgW="2260440" imgH="431640" progId="Equation.DSMT4">
                  <p:embed/>
                  <p:pic>
                    <p:nvPicPr>
                      <p:cNvPr id="311305" name="Object 9">
                        <a:extLst>
                          <a:ext uri="{FF2B5EF4-FFF2-40B4-BE49-F238E27FC236}">
                            <a16:creationId xmlns:a16="http://schemas.microsoft.com/office/drawing/2014/main" id="{48AA5E96-08CA-B82B-619C-8CD5DA4EB67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0520" y="275232"/>
                        <a:ext cx="4267200"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1306" name="Text Box 10">
            <a:extLst>
              <a:ext uri="{FF2B5EF4-FFF2-40B4-BE49-F238E27FC236}">
                <a16:creationId xmlns:a16="http://schemas.microsoft.com/office/drawing/2014/main" id="{1838E6E8-00B3-1F19-53F7-12D3405216CF}"/>
              </a:ext>
            </a:extLst>
          </p:cNvPr>
          <p:cNvSpPr txBox="1">
            <a:spLocks noChangeArrowheads="1"/>
          </p:cNvSpPr>
          <p:nvPr/>
        </p:nvSpPr>
        <p:spPr bwMode="auto">
          <a:xfrm>
            <a:off x="311128" y="4563861"/>
            <a:ext cx="3449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t>For TM Wave H</a:t>
            </a:r>
            <a:r>
              <a:rPr lang="en-US" altLang="en-US" sz="2400" baseline="-25000" dirty="0"/>
              <a:t>z</a:t>
            </a:r>
            <a:r>
              <a:rPr lang="en-US" altLang="en-US" sz="2400" dirty="0"/>
              <a:t> = 0</a:t>
            </a:r>
          </a:p>
        </p:txBody>
      </p:sp>
      <p:grpSp>
        <p:nvGrpSpPr>
          <p:cNvPr id="2" name="Group 1">
            <a:extLst>
              <a:ext uri="{FF2B5EF4-FFF2-40B4-BE49-F238E27FC236}">
                <a16:creationId xmlns:a16="http://schemas.microsoft.com/office/drawing/2014/main" id="{ECA00E3D-9F2C-44F5-0E9A-B91BEAC78605}"/>
              </a:ext>
            </a:extLst>
          </p:cNvPr>
          <p:cNvGrpSpPr/>
          <p:nvPr/>
        </p:nvGrpSpPr>
        <p:grpSpPr>
          <a:xfrm>
            <a:off x="7612913" y="4089991"/>
            <a:ext cx="4380242" cy="2173518"/>
            <a:chOff x="5052914" y="1520858"/>
            <a:chExt cx="4380242" cy="2173518"/>
          </a:xfrm>
        </p:grpSpPr>
        <p:cxnSp>
          <p:nvCxnSpPr>
            <p:cNvPr id="4" name="Straight Arrow Connector 3">
              <a:extLst>
                <a:ext uri="{FF2B5EF4-FFF2-40B4-BE49-F238E27FC236}">
                  <a16:creationId xmlns:a16="http://schemas.microsoft.com/office/drawing/2014/main" id="{24E9B7B9-453E-6DD4-6434-080BA58FEB85}"/>
                </a:ext>
              </a:extLst>
            </p:cNvPr>
            <p:cNvCxnSpPr>
              <a:cxnSpLocks/>
            </p:cNvCxnSpPr>
            <p:nvPr/>
          </p:nvCxnSpPr>
          <p:spPr>
            <a:xfrm flipV="1">
              <a:off x="8232841" y="3060185"/>
              <a:ext cx="1200315" cy="613424"/>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5A264E07-30C1-081A-6CAA-92E965E91438}"/>
                </a:ext>
              </a:extLst>
            </p:cNvPr>
            <p:cNvSpPr/>
            <p:nvPr/>
          </p:nvSpPr>
          <p:spPr>
            <a:xfrm>
              <a:off x="5943601" y="2500843"/>
              <a:ext cx="2304000" cy="11520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6138272-EA52-82E4-C376-F71DEE4083B2}"/>
                </a:ext>
              </a:extLst>
            </p:cNvPr>
            <p:cNvSpPr/>
            <p:nvPr/>
          </p:nvSpPr>
          <p:spPr>
            <a:xfrm>
              <a:off x="6087601" y="2665081"/>
              <a:ext cx="2016000" cy="8640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E2C58C4D-AF56-53C4-FA28-F2224CA4B025}"/>
                </a:ext>
              </a:extLst>
            </p:cNvPr>
            <p:cNvCxnSpPr/>
            <p:nvPr/>
          </p:nvCxnSpPr>
          <p:spPr>
            <a:xfrm flipV="1">
              <a:off x="8247601" y="1520858"/>
              <a:ext cx="0" cy="21319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AC59C73C-5882-F759-2410-13AF27EE7108}"/>
                </a:ext>
              </a:extLst>
            </p:cNvPr>
            <p:cNvCxnSpPr>
              <a:cxnSpLocks/>
            </p:cNvCxnSpPr>
            <p:nvPr/>
          </p:nvCxnSpPr>
          <p:spPr>
            <a:xfrm flipH="1">
              <a:off x="5052914" y="3652843"/>
              <a:ext cx="3224121" cy="41533"/>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F3062882-BA7B-4DFA-6B32-6BE6B3A101E7}"/>
                </a:ext>
              </a:extLst>
            </p:cNvPr>
            <p:cNvSpPr txBox="1"/>
            <p:nvPr/>
          </p:nvSpPr>
          <p:spPr>
            <a:xfrm>
              <a:off x="5519666" y="2829352"/>
              <a:ext cx="357790" cy="461665"/>
            </a:xfrm>
            <a:prstGeom prst="rect">
              <a:avLst/>
            </a:prstGeom>
            <a:noFill/>
          </p:spPr>
          <p:txBody>
            <a:bodyPr wrap="none" rtlCol="0">
              <a:spAutoFit/>
            </a:bodyPr>
            <a:lstStyle/>
            <a:p>
              <a:r>
                <a:rPr lang="en-US" sz="2400" dirty="0"/>
                <a:t>b</a:t>
              </a:r>
              <a:endParaRPr lang="en-IN" sz="2400" dirty="0"/>
            </a:p>
          </p:txBody>
        </p:sp>
        <p:sp>
          <p:nvSpPr>
            <p:cNvPr id="14" name="TextBox 13">
              <a:extLst>
                <a:ext uri="{FF2B5EF4-FFF2-40B4-BE49-F238E27FC236}">
                  <a16:creationId xmlns:a16="http://schemas.microsoft.com/office/drawing/2014/main" id="{DC0ACABF-3BF7-2ED2-F709-B1E3A205C036}"/>
                </a:ext>
              </a:extLst>
            </p:cNvPr>
            <p:cNvSpPr txBox="1"/>
            <p:nvPr/>
          </p:nvSpPr>
          <p:spPr>
            <a:xfrm>
              <a:off x="5234237" y="3158434"/>
              <a:ext cx="324128" cy="461665"/>
            </a:xfrm>
            <a:prstGeom prst="rect">
              <a:avLst/>
            </a:prstGeom>
            <a:noFill/>
          </p:spPr>
          <p:txBody>
            <a:bodyPr wrap="none" rtlCol="0">
              <a:spAutoFit/>
            </a:bodyPr>
            <a:lstStyle/>
            <a:p>
              <a:r>
                <a:rPr lang="en-US" sz="2400" dirty="0"/>
                <a:t>x</a:t>
              </a:r>
              <a:endParaRPr lang="en-IN" sz="2400" dirty="0"/>
            </a:p>
          </p:txBody>
        </p:sp>
        <p:sp>
          <p:nvSpPr>
            <p:cNvPr id="15" name="TextBox 14">
              <a:extLst>
                <a:ext uri="{FF2B5EF4-FFF2-40B4-BE49-F238E27FC236}">
                  <a16:creationId xmlns:a16="http://schemas.microsoft.com/office/drawing/2014/main" id="{6DF5AC68-DA24-E541-6266-B1ED1A42C57D}"/>
                </a:ext>
              </a:extLst>
            </p:cNvPr>
            <p:cNvSpPr txBox="1"/>
            <p:nvPr/>
          </p:nvSpPr>
          <p:spPr>
            <a:xfrm>
              <a:off x="8907445" y="2724805"/>
              <a:ext cx="432249" cy="461665"/>
            </a:xfrm>
            <a:prstGeom prst="rect">
              <a:avLst/>
            </a:prstGeom>
            <a:noFill/>
          </p:spPr>
          <p:txBody>
            <a:bodyPr wrap="square" rtlCol="0">
              <a:spAutoFit/>
            </a:bodyPr>
            <a:lstStyle/>
            <a:p>
              <a:r>
                <a:rPr lang="en-US" sz="2400" dirty="0"/>
                <a:t>z</a:t>
              </a:r>
              <a:endParaRPr lang="en-IN" sz="2400" dirty="0"/>
            </a:p>
          </p:txBody>
        </p:sp>
        <p:cxnSp>
          <p:nvCxnSpPr>
            <p:cNvPr id="18" name="Straight Arrow Connector 17">
              <a:extLst>
                <a:ext uri="{FF2B5EF4-FFF2-40B4-BE49-F238E27FC236}">
                  <a16:creationId xmlns:a16="http://schemas.microsoft.com/office/drawing/2014/main" id="{D598CB32-0EDF-A322-308F-7E8A31495C3E}"/>
                </a:ext>
              </a:extLst>
            </p:cNvPr>
            <p:cNvCxnSpPr>
              <a:cxnSpLocks/>
            </p:cNvCxnSpPr>
            <p:nvPr/>
          </p:nvCxnSpPr>
          <p:spPr>
            <a:xfrm flipH="1">
              <a:off x="5986038" y="2579875"/>
              <a:ext cx="2163049" cy="13949"/>
            </a:xfrm>
            <a:prstGeom prst="straightConnector1">
              <a:avLst/>
            </a:prstGeom>
            <a:ln w="38100">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F575C619-EAC9-05A5-8467-2679869211B5}"/>
                </a:ext>
              </a:extLst>
            </p:cNvPr>
            <p:cNvCxnSpPr>
              <a:cxnSpLocks/>
            </p:cNvCxnSpPr>
            <p:nvPr/>
          </p:nvCxnSpPr>
          <p:spPr>
            <a:xfrm flipV="1">
              <a:off x="5835777" y="2549096"/>
              <a:ext cx="0" cy="1095970"/>
            </a:xfrm>
            <a:prstGeom prst="straightConnector1">
              <a:avLst/>
            </a:prstGeom>
            <a:ln w="38100">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E0847B64-7825-1D52-4827-847595D30484}"/>
                </a:ext>
              </a:extLst>
            </p:cNvPr>
            <p:cNvSpPr txBox="1"/>
            <p:nvPr/>
          </p:nvSpPr>
          <p:spPr>
            <a:xfrm>
              <a:off x="6938590" y="2006434"/>
              <a:ext cx="348172" cy="461665"/>
            </a:xfrm>
            <a:prstGeom prst="rect">
              <a:avLst/>
            </a:prstGeom>
            <a:noFill/>
          </p:spPr>
          <p:txBody>
            <a:bodyPr wrap="none" rtlCol="0">
              <a:spAutoFit/>
            </a:bodyPr>
            <a:lstStyle/>
            <a:p>
              <a:r>
                <a:rPr lang="en-US" sz="2400" dirty="0"/>
                <a:t>a</a:t>
              </a:r>
              <a:endParaRPr lang="en-IN" sz="2400" dirty="0"/>
            </a:p>
          </p:txBody>
        </p:sp>
        <p:sp>
          <p:nvSpPr>
            <p:cNvPr id="21" name="TextBox 20">
              <a:extLst>
                <a:ext uri="{FF2B5EF4-FFF2-40B4-BE49-F238E27FC236}">
                  <a16:creationId xmlns:a16="http://schemas.microsoft.com/office/drawing/2014/main" id="{A9A1C923-B02B-EFD8-2F53-D1BE4F1B3906}"/>
                </a:ext>
              </a:extLst>
            </p:cNvPr>
            <p:cNvSpPr txBox="1"/>
            <p:nvPr/>
          </p:nvSpPr>
          <p:spPr>
            <a:xfrm>
              <a:off x="8002246" y="1729913"/>
              <a:ext cx="324128" cy="461665"/>
            </a:xfrm>
            <a:prstGeom prst="rect">
              <a:avLst/>
            </a:prstGeom>
            <a:noFill/>
          </p:spPr>
          <p:txBody>
            <a:bodyPr wrap="none" rtlCol="0">
              <a:spAutoFit/>
            </a:bodyPr>
            <a:lstStyle/>
            <a:p>
              <a:r>
                <a:rPr lang="en-US" sz="2400" dirty="0"/>
                <a:t>y</a:t>
              </a:r>
              <a:endParaRPr lang="en-IN" sz="2400" dirty="0"/>
            </a:p>
          </p:txBody>
        </p:sp>
      </p:grpSp>
      <p:sp>
        <p:nvSpPr>
          <p:cNvPr id="23" name="Text Box 5">
            <a:extLst>
              <a:ext uri="{FF2B5EF4-FFF2-40B4-BE49-F238E27FC236}">
                <a16:creationId xmlns:a16="http://schemas.microsoft.com/office/drawing/2014/main" id="{A3005211-BC61-4104-3011-1C42CCCE27C6}"/>
              </a:ext>
            </a:extLst>
          </p:cNvPr>
          <p:cNvSpPr txBox="1">
            <a:spLocks noChangeArrowheads="1"/>
          </p:cNvSpPr>
          <p:nvPr/>
        </p:nvSpPr>
        <p:spPr bwMode="auto">
          <a:xfrm>
            <a:off x="257229" y="1378270"/>
            <a:ext cx="65174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t>Since we have the expression for E</a:t>
            </a:r>
            <a:r>
              <a:rPr lang="en-US" altLang="en-US" sz="2000" baseline="-25000" dirty="0"/>
              <a:t>z</a:t>
            </a:r>
            <a:r>
              <a:rPr lang="en-US" altLang="en-US" sz="2000" dirty="0"/>
              <a:t>, we can use</a:t>
            </a:r>
          </a:p>
        </p:txBody>
      </p:sp>
      <p:grpSp>
        <p:nvGrpSpPr>
          <p:cNvPr id="24" name="Group 23">
            <a:extLst>
              <a:ext uri="{FF2B5EF4-FFF2-40B4-BE49-F238E27FC236}">
                <a16:creationId xmlns:a16="http://schemas.microsoft.com/office/drawing/2014/main" id="{7B4A042F-B32D-EC1F-E549-AD811C136EFD}"/>
              </a:ext>
            </a:extLst>
          </p:cNvPr>
          <p:cNvGrpSpPr/>
          <p:nvPr/>
        </p:nvGrpSpPr>
        <p:grpSpPr>
          <a:xfrm>
            <a:off x="3323694" y="1805430"/>
            <a:ext cx="531628" cy="1010093"/>
            <a:chOff x="946298" y="4593265"/>
            <a:chExt cx="531628" cy="1010093"/>
          </a:xfrm>
        </p:grpSpPr>
        <p:cxnSp>
          <p:nvCxnSpPr>
            <p:cNvPr id="25" name="Straight Connector 24">
              <a:extLst>
                <a:ext uri="{FF2B5EF4-FFF2-40B4-BE49-F238E27FC236}">
                  <a16:creationId xmlns:a16="http://schemas.microsoft.com/office/drawing/2014/main" id="{C2BF995F-246E-A2C9-4F47-B8079705DD98}"/>
                </a:ext>
              </a:extLst>
            </p:cNvPr>
            <p:cNvCxnSpPr/>
            <p:nvPr/>
          </p:nvCxnSpPr>
          <p:spPr>
            <a:xfrm flipH="1">
              <a:off x="946298" y="4593265"/>
              <a:ext cx="531628" cy="1010093"/>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Straight Connector 25">
              <a:extLst>
                <a:ext uri="{FF2B5EF4-FFF2-40B4-BE49-F238E27FC236}">
                  <a16:creationId xmlns:a16="http://schemas.microsoft.com/office/drawing/2014/main" id="{4213CCE4-102A-B437-E5B4-CC55EC56CC21}"/>
                </a:ext>
              </a:extLst>
            </p:cNvPr>
            <p:cNvCxnSpPr>
              <a:cxnSpLocks/>
            </p:cNvCxnSpPr>
            <p:nvPr/>
          </p:nvCxnSpPr>
          <p:spPr>
            <a:xfrm flipH="1" flipV="1">
              <a:off x="946298" y="4688958"/>
              <a:ext cx="531628" cy="91440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27" name="Group 26">
            <a:extLst>
              <a:ext uri="{FF2B5EF4-FFF2-40B4-BE49-F238E27FC236}">
                <a16:creationId xmlns:a16="http://schemas.microsoft.com/office/drawing/2014/main" id="{49D18FD7-5FBF-BDAE-CDB0-1EDE8BAB3023}"/>
              </a:ext>
            </a:extLst>
          </p:cNvPr>
          <p:cNvGrpSpPr/>
          <p:nvPr/>
        </p:nvGrpSpPr>
        <p:grpSpPr>
          <a:xfrm>
            <a:off x="3229261" y="3033560"/>
            <a:ext cx="531628" cy="1010093"/>
            <a:chOff x="946298" y="4593265"/>
            <a:chExt cx="531628" cy="1010093"/>
          </a:xfrm>
        </p:grpSpPr>
        <p:cxnSp>
          <p:nvCxnSpPr>
            <p:cNvPr id="28" name="Straight Connector 27">
              <a:extLst>
                <a:ext uri="{FF2B5EF4-FFF2-40B4-BE49-F238E27FC236}">
                  <a16:creationId xmlns:a16="http://schemas.microsoft.com/office/drawing/2014/main" id="{8B2FB560-6678-51F1-D5C6-68A2B25C1672}"/>
                </a:ext>
              </a:extLst>
            </p:cNvPr>
            <p:cNvCxnSpPr/>
            <p:nvPr/>
          </p:nvCxnSpPr>
          <p:spPr>
            <a:xfrm flipH="1">
              <a:off x="946298" y="4593265"/>
              <a:ext cx="531628" cy="1010093"/>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733004E5-27D0-A01D-33B3-B887D8ABCE90}"/>
                </a:ext>
              </a:extLst>
            </p:cNvPr>
            <p:cNvCxnSpPr>
              <a:cxnSpLocks/>
            </p:cNvCxnSpPr>
            <p:nvPr/>
          </p:nvCxnSpPr>
          <p:spPr>
            <a:xfrm flipH="1" flipV="1">
              <a:off x="946298" y="4688958"/>
              <a:ext cx="531628" cy="91440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30" name="Group 29">
            <a:extLst>
              <a:ext uri="{FF2B5EF4-FFF2-40B4-BE49-F238E27FC236}">
                <a16:creationId xmlns:a16="http://schemas.microsoft.com/office/drawing/2014/main" id="{3DADEB3F-9440-0AF0-DBD5-FC7990FB7B6F}"/>
              </a:ext>
            </a:extLst>
          </p:cNvPr>
          <p:cNvGrpSpPr/>
          <p:nvPr/>
        </p:nvGrpSpPr>
        <p:grpSpPr>
          <a:xfrm>
            <a:off x="9104978" y="1728266"/>
            <a:ext cx="531628" cy="1010093"/>
            <a:chOff x="946298" y="4593265"/>
            <a:chExt cx="531628" cy="1010093"/>
          </a:xfrm>
        </p:grpSpPr>
        <p:cxnSp>
          <p:nvCxnSpPr>
            <p:cNvPr id="31" name="Straight Connector 30">
              <a:extLst>
                <a:ext uri="{FF2B5EF4-FFF2-40B4-BE49-F238E27FC236}">
                  <a16:creationId xmlns:a16="http://schemas.microsoft.com/office/drawing/2014/main" id="{3D33D8AB-F0CF-D70A-9538-10AC00D92675}"/>
                </a:ext>
              </a:extLst>
            </p:cNvPr>
            <p:cNvCxnSpPr/>
            <p:nvPr/>
          </p:nvCxnSpPr>
          <p:spPr>
            <a:xfrm flipH="1">
              <a:off x="946298" y="4593265"/>
              <a:ext cx="531628" cy="1010093"/>
            </a:xfrm>
            <a:prstGeom prst="line">
              <a:avLst/>
            </a:prstGeom>
          </p:spPr>
          <p:style>
            <a:lnRef idx="3">
              <a:schemeClr val="accent2"/>
            </a:lnRef>
            <a:fillRef idx="0">
              <a:schemeClr val="accent2"/>
            </a:fillRef>
            <a:effectRef idx="2">
              <a:schemeClr val="accent2"/>
            </a:effectRef>
            <a:fontRef idx="minor">
              <a:schemeClr val="tx1"/>
            </a:fontRef>
          </p:style>
        </p:cxnSp>
        <p:cxnSp>
          <p:nvCxnSpPr>
            <p:cNvPr id="32" name="Straight Connector 31">
              <a:extLst>
                <a:ext uri="{FF2B5EF4-FFF2-40B4-BE49-F238E27FC236}">
                  <a16:creationId xmlns:a16="http://schemas.microsoft.com/office/drawing/2014/main" id="{18B30938-14CF-B8E6-04B9-99AFC1123843}"/>
                </a:ext>
              </a:extLst>
            </p:cNvPr>
            <p:cNvCxnSpPr>
              <a:cxnSpLocks/>
            </p:cNvCxnSpPr>
            <p:nvPr/>
          </p:nvCxnSpPr>
          <p:spPr>
            <a:xfrm flipH="1" flipV="1">
              <a:off x="946298" y="4688958"/>
              <a:ext cx="531628" cy="91440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33" name="Group 32">
            <a:extLst>
              <a:ext uri="{FF2B5EF4-FFF2-40B4-BE49-F238E27FC236}">
                <a16:creationId xmlns:a16="http://schemas.microsoft.com/office/drawing/2014/main" id="{8EBF2D43-82F5-DB5B-875D-7EE066935CEF}"/>
              </a:ext>
            </a:extLst>
          </p:cNvPr>
          <p:cNvGrpSpPr/>
          <p:nvPr/>
        </p:nvGrpSpPr>
        <p:grpSpPr>
          <a:xfrm>
            <a:off x="9051413" y="2937257"/>
            <a:ext cx="531628" cy="1010093"/>
            <a:chOff x="946298" y="4593265"/>
            <a:chExt cx="531628" cy="1010093"/>
          </a:xfrm>
        </p:grpSpPr>
        <p:cxnSp>
          <p:nvCxnSpPr>
            <p:cNvPr id="34" name="Straight Connector 33">
              <a:extLst>
                <a:ext uri="{FF2B5EF4-FFF2-40B4-BE49-F238E27FC236}">
                  <a16:creationId xmlns:a16="http://schemas.microsoft.com/office/drawing/2014/main" id="{A4254F31-CDD2-2278-B529-CB46DF767837}"/>
                </a:ext>
              </a:extLst>
            </p:cNvPr>
            <p:cNvCxnSpPr/>
            <p:nvPr/>
          </p:nvCxnSpPr>
          <p:spPr>
            <a:xfrm flipH="1">
              <a:off x="946298" y="4593265"/>
              <a:ext cx="531628" cy="1010093"/>
            </a:xfrm>
            <a:prstGeom prst="line">
              <a:avLst/>
            </a:prstGeom>
          </p:spPr>
          <p:style>
            <a:lnRef idx="3">
              <a:schemeClr val="accent2"/>
            </a:lnRef>
            <a:fillRef idx="0">
              <a:schemeClr val="accent2"/>
            </a:fillRef>
            <a:effectRef idx="2">
              <a:schemeClr val="accent2"/>
            </a:effectRef>
            <a:fontRef idx="minor">
              <a:schemeClr val="tx1"/>
            </a:fontRef>
          </p:style>
        </p:cxnSp>
        <p:cxnSp>
          <p:nvCxnSpPr>
            <p:cNvPr id="35" name="Straight Connector 34">
              <a:extLst>
                <a:ext uri="{FF2B5EF4-FFF2-40B4-BE49-F238E27FC236}">
                  <a16:creationId xmlns:a16="http://schemas.microsoft.com/office/drawing/2014/main" id="{33348536-6B12-87D6-7493-287E4CEC1569}"/>
                </a:ext>
              </a:extLst>
            </p:cNvPr>
            <p:cNvCxnSpPr>
              <a:cxnSpLocks/>
            </p:cNvCxnSpPr>
            <p:nvPr/>
          </p:nvCxnSpPr>
          <p:spPr>
            <a:xfrm flipH="1" flipV="1">
              <a:off x="946298" y="4688958"/>
              <a:ext cx="531628" cy="914400"/>
            </a:xfrm>
            <a:prstGeom prst="line">
              <a:avLst/>
            </a:prstGeom>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36" name="Object 6">
                <a:extLst>
                  <a:ext uri="{FF2B5EF4-FFF2-40B4-BE49-F238E27FC236}">
                    <a16:creationId xmlns:a16="http://schemas.microsoft.com/office/drawing/2014/main" id="{A6B00C84-6B01-F38E-E320-3A322EFBF0B1}"/>
                  </a:ext>
                </a:extLst>
              </p:cNvPr>
              <p:cNvSpPr txBox="1"/>
              <p:nvPr/>
            </p:nvSpPr>
            <p:spPr bwMode="auto">
              <a:xfrm>
                <a:off x="3325021" y="4610370"/>
                <a:ext cx="2401763" cy="914400"/>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d>
                        <m:dPr>
                          <m:ctrlPr>
                            <a:rPr lang="en-IN" sz="2400" i="1" smtClean="0">
                              <a:solidFill>
                                <a:srgbClr val="0000FF"/>
                              </a:solidFill>
                              <a:latin typeface="Cambria Math" panose="02040503050406030204" pitchFamily="18" charset="0"/>
                            </a:rPr>
                          </m:ctrlPr>
                        </m:dPr>
                        <m:e>
                          <m:f>
                            <m:fPr>
                              <m:ctrlPr>
                                <a:rPr lang="en-IN" sz="2400" i="1">
                                  <a:solidFill>
                                    <a:srgbClr val="0000FF"/>
                                  </a:solidFill>
                                  <a:latin typeface="Cambria Math" panose="02040503050406030204" pitchFamily="18" charset="0"/>
                                </a:rPr>
                              </m:ctrlPr>
                            </m:fPr>
                            <m:num>
                              <m:r>
                                <a:rPr lang="en-IN" sz="2400" i="1">
                                  <a:solidFill>
                                    <a:srgbClr val="0000FF"/>
                                  </a:solidFill>
                                  <a:latin typeface="Cambria Math" panose="02040503050406030204" pitchFamily="18" charset="0"/>
                                </a:rPr>
                                <m:t>𝜕</m:t>
                              </m:r>
                              <m:sSubSup>
                                <m:sSubSupPr>
                                  <m:ctrlPr>
                                    <a:rPr lang="en-IN" sz="2400" i="1">
                                      <a:solidFill>
                                        <a:srgbClr val="0000FF"/>
                                      </a:solidFill>
                                      <a:latin typeface="Cambria Math" panose="02040503050406030204" pitchFamily="18" charset="0"/>
                                    </a:rPr>
                                  </m:ctrlPr>
                                </m:sSubSupPr>
                                <m:e>
                                  <m:r>
                                    <a:rPr lang="en-IN" sz="2400" i="1">
                                      <a:solidFill>
                                        <a:srgbClr val="0000FF"/>
                                      </a:solidFill>
                                      <a:latin typeface="Cambria Math" panose="02040503050406030204" pitchFamily="18" charset="0"/>
                                    </a:rPr>
                                    <m:t>𝐻</m:t>
                                  </m:r>
                                </m:e>
                                <m:sub>
                                  <m:r>
                                    <a:rPr lang="en-IN" sz="2400" i="1">
                                      <a:solidFill>
                                        <a:srgbClr val="0000FF"/>
                                      </a:solidFill>
                                      <a:latin typeface="Cambria Math" panose="02040503050406030204" pitchFamily="18" charset="0"/>
                                    </a:rPr>
                                    <m:t>𝑧</m:t>
                                  </m:r>
                                </m:sub>
                                <m:sup>
                                  <m:r>
                                    <a:rPr lang="en-IN" sz="2400" i="1">
                                      <a:solidFill>
                                        <a:srgbClr val="0000FF"/>
                                      </a:solidFill>
                                      <a:latin typeface="Cambria Math" panose="02040503050406030204" pitchFamily="18" charset="0"/>
                                    </a:rPr>
                                    <m:t>0</m:t>
                                  </m:r>
                                </m:sup>
                              </m:sSubSup>
                            </m:num>
                            <m:den>
                              <m:r>
                                <a:rPr lang="en-IN" sz="2400" i="1">
                                  <a:solidFill>
                                    <a:srgbClr val="0000FF"/>
                                  </a:solidFill>
                                  <a:latin typeface="Cambria Math" panose="02040503050406030204" pitchFamily="18" charset="0"/>
                                </a:rPr>
                                <m:t>𝜕</m:t>
                              </m:r>
                              <m:r>
                                <a:rPr lang="en-IN" sz="2400" i="1">
                                  <a:solidFill>
                                    <a:srgbClr val="0000FF"/>
                                  </a:solidFill>
                                  <a:latin typeface="Cambria Math" panose="02040503050406030204" pitchFamily="18" charset="0"/>
                                </a:rPr>
                                <m:t>𝑦</m:t>
                              </m:r>
                            </m:den>
                          </m:f>
                          <m:r>
                            <a:rPr lang="en-US" sz="2400" b="0" i="1" smtClean="0">
                              <a:solidFill>
                                <a:srgbClr val="0000FF"/>
                              </a:solidFill>
                              <a:latin typeface="Cambria Math" panose="02040503050406030204" pitchFamily="18" charset="0"/>
                            </a:rPr>
                            <m:t>=</m:t>
                          </m:r>
                          <m:f>
                            <m:fPr>
                              <m:ctrlPr>
                                <a:rPr lang="en-IN" sz="2400" i="1">
                                  <a:solidFill>
                                    <a:srgbClr val="0000FF"/>
                                  </a:solidFill>
                                  <a:latin typeface="Cambria Math" panose="02040503050406030204" pitchFamily="18" charset="0"/>
                                </a:rPr>
                              </m:ctrlPr>
                            </m:fPr>
                            <m:num>
                              <m:r>
                                <a:rPr lang="en-IN" sz="2400" i="1">
                                  <a:solidFill>
                                    <a:srgbClr val="0000FF"/>
                                  </a:solidFill>
                                  <a:latin typeface="Cambria Math" panose="02040503050406030204" pitchFamily="18" charset="0"/>
                                </a:rPr>
                                <m:t>𝜕</m:t>
                              </m:r>
                              <m:sSubSup>
                                <m:sSubSupPr>
                                  <m:ctrlPr>
                                    <a:rPr lang="en-IN" sz="2400" i="1">
                                      <a:solidFill>
                                        <a:srgbClr val="0000FF"/>
                                      </a:solidFill>
                                      <a:latin typeface="Cambria Math" panose="02040503050406030204" pitchFamily="18" charset="0"/>
                                    </a:rPr>
                                  </m:ctrlPr>
                                </m:sSubSupPr>
                                <m:e>
                                  <m:r>
                                    <a:rPr lang="en-US" sz="2400" b="0" i="1" smtClean="0">
                                      <a:solidFill>
                                        <a:srgbClr val="0000FF"/>
                                      </a:solidFill>
                                      <a:latin typeface="Cambria Math" panose="02040503050406030204" pitchFamily="18" charset="0"/>
                                    </a:rPr>
                                    <m:t>𝐻</m:t>
                                  </m:r>
                                </m:e>
                                <m:sub>
                                  <m:r>
                                    <a:rPr lang="en-IN" sz="2400" i="1">
                                      <a:solidFill>
                                        <a:srgbClr val="0000FF"/>
                                      </a:solidFill>
                                      <a:latin typeface="Cambria Math" panose="02040503050406030204" pitchFamily="18" charset="0"/>
                                    </a:rPr>
                                    <m:t>𝑧</m:t>
                                  </m:r>
                                </m:sub>
                                <m:sup>
                                  <m:r>
                                    <a:rPr lang="en-IN" sz="2400" i="1">
                                      <a:solidFill>
                                        <a:srgbClr val="0000FF"/>
                                      </a:solidFill>
                                      <a:latin typeface="Cambria Math" panose="02040503050406030204" pitchFamily="18" charset="0"/>
                                    </a:rPr>
                                    <m:t>0</m:t>
                                  </m:r>
                                </m:sup>
                              </m:sSubSup>
                            </m:num>
                            <m:den>
                              <m:r>
                                <a:rPr lang="en-IN" sz="2400" i="1">
                                  <a:solidFill>
                                    <a:srgbClr val="0000FF"/>
                                  </a:solidFill>
                                  <a:latin typeface="Cambria Math" panose="02040503050406030204" pitchFamily="18" charset="0"/>
                                </a:rPr>
                                <m:t>𝜕</m:t>
                              </m:r>
                              <m:r>
                                <a:rPr lang="en-IN" sz="2400" i="1">
                                  <a:solidFill>
                                    <a:srgbClr val="0000FF"/>
                                  </a:solidFill>
                                  <a:latin typeface="Cambria Math" panose="02040503050406030204" pitchFamily="18" charset="0"/>
                                </a:rPr>
                                <m:t>𝑥</m:t>
                              </m:r>
                            </m:den>
                          </m:f>
                          <m:r>
                            <a:rPr lang="en-US" sz="2400" b="0" i="1" smtClean="0">
                              <a:solidFill>
                                <a:srgbClr val="0000FF"/>
                              </a:solidFill>
                              <a:latin typeface="Cambria Math" panose="02040503050406030204" pitchFamily="18" charset="0"/>
                            </a:rPr>
                            <m:t>=0</m:t>
                          </m:r>
                        </m:e>
                      </m:d>
                      <m:r>
                        <a:rPr lang="en-IN" sz="2400" i="1">
                          <a:solidFill>
                            <a:srgbClr val="0000FF"/>
                          </a:solidFill>
                          <a:latin typeface="Cambria Math" panose="02040503050406030204" pitchFamily="18" charset="0"/>
                        </a:rPr>
                        <m:t>;</m:t>
                      </m:r>
                    </m:oMath>
                  </m:oMathPara>
                </a14:m>
                <a:endParaRPr lang="en-IN" dirty="0"/>
              </a:p>
            </p:txBody>
          </p:sp>
        </mc:Choice>
        <mc:Fallback xmlns="">
          <p:sp>
            <p:nvSpPr>
              <p:cNvPr id="36" name="Object 6">
                <a:extLst>
                  <a:ext uri="{FF2B5EF4-FFF2-40B4-BE49-F238E27FC236}">
                    <a16:creationId xmlns:a16="http://schemas.microsoft.com/office/drawing/2014/main" id="{A6B00C84-6B01-F38E-E320-3A322EFBF0B1}"/>
                  </a:ext>
                </a:extLst>
              </p:cNvPr>
              <p:cNvSpPr txBox="1">
                <a:spLocks noRot="1" noChangeAspect="1" noMove="1" noResize="1" noEditPoints="1" noAdjustHandles="1" noChangeArrowheads="1" noChangeShapeType="1" noTextEdit="1"/>
              </p:cNvSpPr>
              <p:nvPr/>
            </p:nvSpPr>
            <p:spPr bwMode="auto">
              <a:xfrm>
                <a:off x="3325021" y="4610370"/>
                <a:ext cx="2401763" cy="914400"/>
              </a:xfrm>
              <a:prstGeom prst="rect">
                <a:avLst/>
              </a:prstGeom>
              <a:blipFill>
                <a:blip r:embed="rId12"/>
                <a:stretch>
                  <a:fillRect/>
                </a:stretch>
              </a:blipFill>
              <a:ln>
                <a:noFill/>
              </a:ln>
              <a:effectLst/>
            </p:spPr>
            <p:txBody>
              <a:bodyPr/>
              <a:lstStyle/>
              <a:p>
                <a:r>
                  <a:rPr lang="en-IN">
                    <a:noFill/>
                  </a:rPr>
                  <a:t> </a:t>
                </a:r>
              </a:p>
            </p:txBody>
          </p:sp>
        </mc:Fallback>
      </mc:AlternateContent>
      <p:sp>
        <p:nvSpPr>
          <p:cNvPr id="43" name="TextBox 42">
            <a:extLst>
              <a:ext uri="{FF2B5EF4-FFF2-40B4-BE49-F238E27FC236}">
                <a16:creationId xmlns:a16="http://schemas.microsoft.com/office/drawing/2014/main" id="{49B3411A-1339-513A-97FC-626425E70CCB}"/>
              </a:ext>
            </a:extLst>
          </p:cNvPr>
          <p:cNvSpPr txBox="1"/>
          <p:nvPr/>
        </p:nvSpPr>
        <p:spPr>
          <a:xfrm>
            <a:off x="8867476" y="5451046"/>
            <a:ext cx="1693558" cy="461665"/>
          </a:xfrm>
          <a:prstGeom prst="rect">
            <a:avLst/>
          </a:prstGeom>
          <a:noFill/>
        </p:spPr>
        <p:txBody>
          <a:bodyPr wrap="square" rtlCol="0">
            <a:spAutoFit/>
          </a:bodyPr>
          <a:lstStyle/>
          <a:p>
            <a:r>
              <a:rPr lang="en-US" sz="2400" dirty="0"/>
              <a:t>z = 0 plane</a:t>
            </a:r>
            <a:endParaRPr lang="en-IN"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2324" name="Object 4">
                <a:extLst>
                  <a:ext uri="{FF2B5EF4-FFF2-40B4-BE49-F238E27FC236}">
                    <a16:creationId xmlns:a16="http://schemas.microsoft.com/office/drawing/2014/main" id="{401727A5-C203-1B86-78F7-DEA6394A33EA}"/>
                  </a:ext>
                </a:extLst>
              </p:cNvPr>
              <p:cNvSpPr txBox="1"/>
              <p:nvPr/>
            </p:nvSpPr>
            <p:spPr bwMode="auto">
              <a:xfrm>
                <a:off x="6496081" y="302087"/>
                <a:ext cx="5444276" cy="841375"/>
              </a:xfrm>
              <a:prstGeom prst="rect">
                <a:avLst/>
              </a:prstGeom>
              <a:ln/>
            </p:spPr>
            <p:style>
              <a:lnRef idx="2">
                <a:schemeClr val="accent1"/>
              </a:lnRef>
              <a:fillRef idx="1">
                <a:schemeClr val="lt1"/>
              </a:fillRef>
              <a:effectRef idx="0">
                <a:schemeClr val="accent1"/>
              </a:effectRef>
              <a:fontRef idx="minor">
                <a:schemeClr val="dk1"/>
              </a:fontRef>
            </p:style>
            <p:txBody>
              <a:bodyPr>
                <a:noAutofit/>
              </a:bodyPr>
              <a:lstStyle/>
              <a:p>
                <a:pPr/>
                <a14:m>
                  <m:oMathPara xmlns:m="http://schemas.openxmlformats.org/officeDocument/2006/math">
                    <m:oMathParaPr>
                      <m:jc m:val="left"/>
                    </m:oMathParaPr>
                    <m:oMath xmlns:m="http://schemas.openxmlformats.org/officeDocument/2006/math">
                      <m:sSubSup>
                        <m:sSubSupPr>
                          <m:ctrlPr>
                            <a:rPr lang="en-IN" sz="2400" i="1">
                              <a:solidFill>
                                <a:srgbClr val="FF0000"/>
                              </a:solidFill>
                              <a:latin typeface="Cambria Math" panose="02040503050406030204" pitchFamily="18" charset="0"/>
                            </a:rPr>
                          </m:ctrlPr>
                        </m:sSubSupPr>
                        <m:e>
                          <m:r>
                            <a:rPr lang="en-IN" sz="2400" i="1">
                              <a:solidFill>
                                <a:srgbClr val="FF0000"/>
                              </a:solidFill>
                              <a:latin typeface="Cambria Math" panose="02040503050406030204" pitchFamily="18" charset="0"/>
                            </a:rPr>
                            <m:t>𝐻</m:t>
                          </m:r>
                        </m:e>
                        <m:sub>
                          <m:r>
                            <a:rPr lang="en-IN" sz="2400" i="1">
                              <a:solidFill>
                                <a:srgbClr val="FF0000"/>
                              </a:solidFill>
                              <a:latin typeface="Cambria Math" panose="02040503050406030204" pitchFamily="18" charset="0"/>
                            </a:rPr>
                            <m:t>𝑥</m:t>
                          </m:r>
                        </m:sub>
                        <m:sup>
                          <m:r>
                            <a:rPr lang="en-IN" sz="2400" i="1">
                              <a:solidFill>
                                <a:srgbClr val="FF0000"/>
                              </a:solidFill>
                              <a:latin typeface="Cambria Math" panose="02040503050406030204" pitchFamily="18" charset="0"/>
                            </a:rPr>
                            <m:t>0</m:t>
                          </m:r>
                        </m:sup>
                      </m:sSubSup>
                      <m:r>
                        <a:rPr lang="en-IN" sz="2400" i="1">
                          <a:solidFill>
                            <a:srgbClr val="FF0000"/>
                          </a:solidFill>
                          <a:latin typeface="Cambria Math" panose="02040503050406030204" pitchFamily="18" charset="0"/>
                        </a:rPr>
                        <m:t>=</m:t>
                      </m:r>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𝑗</m:t>
                          </m:r>
                          <m:r>
                            <a:rPr lang="en-IN" sz="2400" i="1">
                              <a:solidFill>
                                <a:srgbClr val="FF0000"/>
                              </a:solidFill>
                              <a:latin typeface="Cambria Math" panose="02040503050406030204" pitchFamily="18" charset="0"/>
                            </a:rPr>
                            <m:t>𝜔𝜀</m:t>
                          </m:r>
                        </m:num>
                        <m:den>
                          <m:sSup>
                            <m:sSupPr>
                              <m:ctrlPr>
                                <a:rPr lang="en-IN" sz="2400" i="1">
                                  <a:solidFill>
                                    <a:srgbClr val="FF0000"/>
                                  </a:solidFill>
                                  <a:latin typeface="Cambria Math" panose="02040503050406030204" pitchFamily="18" charset="0"/>
                                </a:rPr>
                              </m:ctrlPr>
                            </m:sSupPr>
                            <m:e>
                              <m:r>
                                <a:rPr lang="en-IN" sz="2400" i="1">
                                  <a:solidFill>
                                    <a:srgbClr val="FF0000"/>
                                  </a:solidFill>
                                  <a:latin typeface="Cambria Math" panose="02040503050406030204" pitchFamily="18" charset="0"/>
                                </a:rPr>
                                <m:t>h</m:t>
                              </m:r>
                            </m:e>
                            <m:sup>
                              <m:r>
                                <a:rPr lang="en-IN" sz="2400" i="1">
                                  <a:solidFill>
                                    <a:srgbClr val="FF0000"/>
                                  </a:solidFill>
                                  <a:latin typeface="Cambria Math" panose="02040503050406030204" pitchFamily="18" charset="0"/>
                                </a:rPr>
                                <m:t>2</m:t>
                              </m:r>
                            </m:sup>
                          </m:sSup>
                        </m:den>
                      </m:f>
                      <m:d>
                        <m:dPr>
                          <m:ctrlPr>
                            <a:rPr lang="en-IN" sz="2400" i="1">
                              <a:solidFill>
                                <a:srgbClr val="FF0000"/>
                              </a:solidFill>
                              <a:latin typeface="Cambria Math" panose="02040503050406030204" pitchFamily="18" charset="0"/>
                            </a:rPr>
                          </m:ctrlPr>
                        </m:dPr>
                        <m:e>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𝑛</m:t>
                              </m:r>
                              <m:r>
                                <a:rPr lang="en-IN" sz="2400" i="1">
                                  <a:solidFill>
                                    <a:srgbClr val="FF0000"/>
                                  </a:solidFill>
                                  <a:latin typeface="Cambria Math" panose="02040503050406030204" pitchFamily="18" charset="0"/>
                                </a:rPr>
                                <m:t>𝜋</m:t>
                              </m:r>
                            </m:num>
                            <m:den>
                              <m:r>
                                <a:rPr lang="en-IN" sz="2400" i="1">
                                  <a:solidFill>
                                    <a:srgbClr val="FF0000"/>
                                  </a:solidFill>
                                  <a:latin typeface="Cambria Math" panose="02040503050406030204" pitchFamily="18" charset="0"/>
                                </a:rPr>
                                <m:t>𝑏</m:t>
                              </m:r>
                            </m:den>
                          </m:f>
                        </m:e>
                      </m:d>
                      <m:sSub>
                        <m:sSubPr>
                          <m:ctrlPr>
                            <a:rPr lang="en-IN" sz="2400" i="1">
                              <a:solidFill>
                                <a:srgbClr val="FF0000"/>
                              </a:solidFill>
                              <a:latin typeface="Cambria Math" panose="02040503050406030204" pitchFamily="18" charset="0"/>
                            </a:rPr>
                          </m:ctrlPr>
                        </m:sSubPr>
                        <m:e>
                          <m:r>
                            <a:rPr lang="en-IN" sz="2400" i="1">
                              <a:solidFill>
                                <a:srgbClr val="FF0000"/>
                              </a:solidFill>
                              <a:latin typeface="Cambria Math" panose="02040503050406030204" pitchFamily="18" charset="0"/>
                            </a:rPr>
                            <m:t>𝐸</m:t>
                          </m:r>
                        </m:e>
                        <m:sub>
                          <m:r>
                            <a:rPr lang="en-IN" sz="2400" i="1">
                              <a:solidFill>
                                <a:srgbClr val="FF0000"/>
                              </a:solidFill>
                              <a:latin typeface="Cambria Math" panose="02040503050406030204" pitchFamily="18" charset="0"/>
                            </a:rPr>
                            <m:t>0</m:t>
                          </m:r>
                        </m:sub>
                      </m:sSub>
                      <m:func>
                        <m:funcPr>
                          <m:ctrlPr>
                            <a:rPr lang="en-IN" sz="2400" i="1">
                              <a:solidFill>
                                <a:srgbClr val="FF0000"/>
                              </a:solidFill>
                              <a:latin typeface="Cambria Math" panose="02040503050406030204" pitchFamily="18" charset="0"/>
                            </a:rPr>
                          </m:ctrlPr>
                        </m:funcPr>
                        <m:fName>
                          <m:r>
                            <m:rPr>
                              <m:sty m:val="p"/>
                            </m:rPr>
                            <a:rPr lang="en-IN" sz="2400" i="0">
                              <a:solidFill>
                                <a:srgbClr val="FF0000"/>
                              </a:solidFill>
                              <a:latin typeface="Cambria Math" panose="02040503050406030204" pitchFamily="18" charset="0"/>
                            </a:rPr>
                            <m:t>sin</m:t>
                          </m:r>
                        </m:fName>
                        <m:e>
                          <m:d>
                            <m:dPr>
                              <m:ctrlPr>
                                <a:rPr lang="en-IN" sz="2400" i="1">
                                  <a:solidFill>
                                    <a:srgbClr val="FF0000"/>
                                  </a:solidFill>
                                  <a:latin typeface="Cambria Math" panose="02040503050406030204" pitchFamily="18" charset="0"/>
                                </a:rPr>
                              </m:ctrlPr>
                            </m:dPr>
                            <m:e>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𝑚</m:t>
                                  </m:r>
                                  <m:r>
                                    <a:rPr lang="en-IN" sz="2400" i="1">
                                      <a:solidFill>
                                        <a:srgbClr val="FF0000"/>
                                      </a:solidFill>
                                      <a:latin typeface="Cambria Math" panose="02040503050406030204" pitchFamily="18" charset="0"/>
                                    </a:rPr>
                                    <m:t>𝜋</m:t>
                                  </m:r>
                                </m:num>
                                <m:den>
                                  <m:r>
                                    <a:rPr lang="en-IN" sz="2400" i="1">
                                      <a:solidFill>
                                        <a:srgbClr val="FF0000"/>
                                      </a:solidFill>
                                      <a:latin typeface="Cambria Math" panose="02040503050406030204" pitchFamily="18" charset="0"/>
                                    </a:rPr>
                                    <m:t>𝑎</m:t>
                                  </m:r>
                                </m:den>
                              </m:f>
                              <m:r>
                                <a:rPr lang="en-IN" sz="2400" i="1">
                                  <a:solidFill>
                                    <a:srgbClr val="FF0000"/>
                                  </a:solidFill>
                                  <a:latin typeface="Cambria Math" panose="02040503050406030204" pitchFamily="18" charset="0"/>
                                </a:rPr>
                                <m:t>𝑥</m:t>
                              </m:r>
                            </m:e>
                          </m:d>
                        </m:e>
                      </m:func>
                      <m:func>
                        <m:funcPr>
                          <m:ctrlPr>
                            <a:rPr lang="en-IN" sz="2400" i="1">
                              <a:solidFill>
                                <a:srgbClr val="FF0000"/>
                              </a:solidFill>
                              <a:latin typeface="Cambria Math" panose="02040503050406030204" pitchFamily="18" charset="0"/>
                            </a:rPr>
                          </m:ctrlPr>
                        </m:funcPr>
                        <m:fName>
                          <m:r>
                            <m:rPr>
                              <m:sty m:val="p"/>
                            </m:rPr>
                            <a:rPr lang="en-IN" sz="2400" i="0">
                              <a:solidFill>
                                <a:srgbClr val="FF0000"/>
                              </a:solidFill>
                              <a:latin typeface="Cambria Math" panose="02040503050406030204" pitchFamily="18" charset="0"/>
                            </a:rPr>
                            <m:t>cos</m:t>
                          </m:r>
                        </m:fName>
                        <m:e>
                          <m:d>
                            <m:dPr>
                              <m:ctrlPr>
                                <a:rPr lang="en-IN" sz="2400" i="1">
                                  <a:solidFill>
                                    <a:srgbClr val="FF0000"/>
                                  </a:solidFill>
                                  <a:latin typeface="Cambria Math" panose="02040503050406030204" pitchFamily="18" charset="0"/>
                                </a:rPr>
                              </m:ctrlPr>
                            </m:dPr>
                            <m:e>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𝑛</m:t>
                                  </m:r>
                                  <m:r>
                                    <a:rPr lang="en-IN" sz="2400" i="1">
                                      <a:solidFill>
                                        <a:srgbClr val="FF0000"/>
                                      </a:solidFill>
                                      <a:latin typeface="Cambria Math" panose="02040503050406030204" pitchFamily="18" charset="0"/>
                                    </a:rPr>
                                    <m:t>𝜋</m:t>
                                  </m:r>
                                </m:num>
                                <m:den>
                                  <m:r>
                                    <a:rPr lang="en-IN" sz="2400" i="1">
                                      <a:solidFill>
                                        <a:srgbClr val="FF0000"/>
                                      </a:solidFill>
                                      <a:latin typeface="Cambria Math" panose="02040503050406030204" pitchFamily="18" charset="0"/>
                                    </a:rPr>
                                    <m:t>𝑏</m:t>
                                  </m:r>
                                </m:den>
                              </m:f>
                              <m:r>
                                <a:rPr lang="en-IN" sz="2400" i="1">
                                  <a:solidFill>
                                    <a:srgbClr val="FF0000"/>
                                  </a:solidFill>
                                  <a:latin typeface="Cambria Math" panose="02040503050406030204" pitchFamily="18" charset="0"/>
                                </a:rPr>
                                <m:t>𝑦</m:t>
                              </m:r>
                            </m:e>
                          </m:d>
                        </m:e>
                      </m:func>
                    </m:oMath>
                  </m:oMathPara>
                </a14:m>
                <a:endParaRPr lang="en-IN" sz="2400" dirty="0"/>
              </a:p>
            </p:txBody>
          </p:sp>
        </mc:Choice>
        <mc:Fallback xmlns="">
          <p:sp>
            <p:nvSpPr>
              <p:cNvPr id="312324" name="Object 4">
                <a:extLst>
                  <a:ext uri="{FF2B5EF4-FFF2-40B4-BE49-F238E27FC236}">
                    <a16:creationId xmlns:a16="http://schemas.microsoft.com/office/drawing/2014/main" id="{401727A5-C203-1B86-78F7-DEA6394A33EA}"/>
                  </a:ext>
                </a:extLst>
              </p:cNvPr>
              <p:cNvSpPr txBox="1">
                <a:spLocks noRot="1" noChangeAspect="1" noMove="1" noResize="1" noEditPoints="1" noAdjustHandles="1" noChangeArrowheads="1" noChangeShapeType="1" noTextEdit="1"/>
              </p:cNvSpPr>
              <p:nvPr/>
            </p:nvSpPr>
            <p:spPr bwMode="auto">
              <a:xfrm>
                <a:off x="6496081" y="302087"/>
                <a:ext cx="5444276" cy="841375"/>
              </a:xfrm>
              <a:prstGeom prst="rect">
                <a:avLst/>
              </a:prstGeom>
              <a:blipFill>
                <a:blip r:embed="rId2"/>
                <a:stretch>
                  <a:fillRect/>
                </a:stretch>
              </a:blip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2325" name="Object 5">
                <a:extLst>
                  <a:ext uri="{FF2B5EF4-FFF2-40B4-BE49-F238E27FC236}">
                    <a16:creationId xmlns:a16="http://schemas.microsoft.com/office/drawing/2014/main" id="{CEA75D8D-7DCB-1902-36D2-CE83075FBAD2}"/>
                  </a:ext>
                </a:extLst>
              </p:cNvPr>
              <p:cNvSpPr txBox="1"/>
              <p:nvPr/>
            </p:nvSpPr>
            <p:spPr bwMode="auto">
              <a:xfrm>
                <a:off x="6496081" y="1403665"/>
                <a:ext cx="5444276" cy="841375"/>
              </a:xfrm>
              <a:prstGeom prst="rect">
                <a:avLst/>
              </a:prstGeom>
              <a:ln/>
            </p:spPr>
            <p:style>
              <a:lnRef idx="2">
                <a:schemeClr val="accent1"/>
              </a:lnRef>
              <a:fillRef idx="1">
                <a:schemeClr val="lt1"/>
              </a:fillRef>
              <a:effectRef idx="0">
                <a:schemeClr val="accent1"/>
              </a:effectRef>
              <a:fontRef idx="minor">
                <a:schemeClr val="dk1"/>
              </a:fontRef>
            </p:style>
            <p:txBody>
              <a:bodyPr>
                <a:normAutofit fontScale="92500"/>
              </a:bodyPr>
              <a:lstStyle/>
              <a:p>
                <a:pPr/>
                <a14:m>
                  <m:oMathPara xmlns:m="http://schemas.openxmlformats.org/officeDocument/2006/math">
                    <m:oMathParaPr>
                      <m:jc m:val="left"/>
                    </m:oMathParaPr>
                    <m:oMath xmlns:m="http://schemas.openxmlformats.org/officeDocument/2006/math">
                      <m:sSubSup>
                        <m:sSubSupPr>
                          <m:ctrlPr>
                            <a:rPr lang="en-IN" sz="2400" i="1">
                              <a:solidFill>
                                <a:srgbClr val="FF0000"/>
                              </a:solidFill>
                              <a:latin typeface="Cambria Math" panose="02040503050406030204" pitchFamily="18" charset="0"/>
                            </a:rPr>
                          </m:ctrlPr>
                        </m:sSubSupPr>
                        <m:e>
                          <m:r>
                            <a:rPr lang="en-IN" sz="2400" i="1">
                              <a:solidFill>
                                <a:srgbClr val="FF0000"/>
                              </a:solidFill>
                              <a:latin typeface="Cambria Math" panose="02040503050406030204" pitchFamily="18" charset="0"/>
                            </a:rPr>
                            <m:t>𝐻</m:t>
                          </m:r>
                        </m:e>
                        <m:sub>
                          <m:r>
                            <a:rPr lang="en-IN" sz="2400" i="1">
                              <a:solidFill>
                                <a:srgbClr val="FF0000"/>
                              </a:solidFill>
                              <a:latin typeface="Cambria Math" panose="02040503050406030204" pitchFamily="18" charset="0"/>
                            </a:rPr>
                            <m:t>𝑦</m:t>
                          </m:r>
                        </m:sub>
                        <m:sup>
                          <m:r>
                            <a:rPr lang="en-IN" sz="2400" i="1">
                              <a:solidFill>
                                <a:srgbClr val="FF0000"/>
                              </a:solidFill>
                              <a:latin typeface="Cambria Math" panose="02040503050406030204" pitchFamily="18" charset="0"/>
                            </a:rPr>
                            <m:t>0</m:t>
                          </m:r>
                        </m:sup>
                      </m:sSubSup>
                      <m:r>
                        <a:rPr lang="en-IN" sz="2400" i="1">
                          <a:solidFill>
                            <a:srgbClr val="FF0000"/>
                          </a:solidFill>
                          <a:latin typeface="Cambria Math" panose="02040503050406030204" pitchFamily="18" charset="0"/>
                        </a:rPr>
                        <m:t>=−</m:t>
                      </m:r>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𝑗</m:t>
                          </m:r>
                          <m:r>
                            <a:rPr lang="en-IN" sz="2400" i="1">
                              <a:solidFill>
                                <a:srgbClr val="FF0000"/>
                              </a:solidFill>
                              <a:latin typeface="Cambria Math" panose="02040503050406030204" pitchFamily="18" charset="0"/>
                            </a:rPr>
                            <m:t>𝜔𝜀</m:t>
                          </m:r>
                        </m:num>
                        <m:den>
                          <m:sSup>
                            <m:sSupPr>
                              <m:ctrlPr>
                                <a:rPr lang="en-IN" sz="2400" i="1">
                                  <a:solidFill>
                                    <a:srgbClr val="FF0000"/>
                                  </a:solidFill>
                                  <a:latin typeface="Cambria Math" panose="02040503050406030204" pitchFamily="18" charset="0"/>
                                </a:rPr>
                              </m:ctrlPr>
                            </m:sSupPr>
                            <m:e>
                              <m:r>
                                <a:rPr lang="en-IN" sz="2400" i="1">
                                  <a:solidFill>
                                    <a:srgbClr val="FF0000"/>
                                  </a:solidFill>
                                  <a:latin typeface="Cambria Math" panose="02040503050406030204" pitchFamily="18" charset="0"/>
                                </a:rPr>
                                <m:t>h</m:t>
                              </m:r>
                            </m:e>
                            <m:sup>
                              <m:r>
                                <a:rPr lang="en-IN" sz="2400" i="1">
                                  <a:solidFill>
                                    <a:srgbClr val="FF0000"/>
                                  </a:solidFill>
                                  <a:latin typeface="Cambria Math" panose="02040503050406030204" pitchFamily="18" charset="0"/>
                                </a:rPr>
                                <m:t>2</m:t>
                              </m:r>
                            </m:sup>
                          </m:sSup>
                        </m:den>
                      </m:f>
                      <m:d>
                        <m:dPr>
                          <m:ctrlPr>
                            <a:rPr lang="en-IN" sz="2400" i="1">
                              <a:solidFill>
                                <a:srgbClr val="FF0000"/>
                              </a:solidFill>
                              <a:latin typeface="Cambria Math" panose="02040503050406030204" pitchFamily="18" charset="0"/>
                            </a:rPr>
                          </m:ctrlPr>
                        </m:dPr>
                        <m:e>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𝑚</m:t>
                              </m:r>
                              <m:r>
                                <a:rPr lang="en-IN" sz="2400" i="1">
                                  <a:solidFill>
                                    <a:srgbClr val="FF0000"/>
                                  </a:solidFill>
                                  <a:latin typeface="Cambria Math" panose="02040503050406030204" pitchFamily="18" charset="0"/>
                                </a:rPr>
                                <m:t>𝜋</m:t>
                              </m:r>
                            </m:num>
                            <m:den>
                              <m:r>
                                <a:rPr lang="en-IN" sz="2400" i="1">
                                  <a:solidFill>
                                    <a:srgbClr val="FF0000"/>
                                  </a:solidFill>
                                  <a:latin typeface="Cambria Math" panose="02040503050406030204" pitchFamily="18" charset="0"/>
                                </a:rPr>
                                <m:t>𝑎</m:t>
                              </m:r>
                            </m:den>
                          </m:f>
                        </m:e>
                      </m:d>
                      <m:sSub>
                        <m:sSubPr>
                          <m:ctrlPr>
                            <a:rPr lang="en-IN" sz="2400" i="1">
                              <a:solidFill>
                                <a:srgbClr val="FF0000"/>
                              </a:solidFill>
                              <a:latin typeface="Cambria Math" panose="02040503050406030204" pitchFamily="18" charset="0"/>
                            </a:rPr>
                          </m:ctrlPr>
                        </m:sSubPr>
                        <m:e>
                          <m:r>
                            <a:rPr lang="en-IN" sz="2400" i="1">
                              <a:solidFill>
                                <a:srgbClr val="FF0000"/>
                              </a:solidFill>
                              <a:latin typeface="Cambria Math" panose="02040503050406030204" pitchFamily="18" charset="0"/>
                            </a:rPr>
                            <m:t>𝐸</m:t>
                          </m:r>
                        </m:e>
                        <m:sub>
                          <m:r>
                            <a:rPr lang="en-IN" sz="2400" i="1">
                              <a:solidFill>
                                <a:srgbClr val="FF0000"/>
                              </a:solidFill>
                              <a:latin typeface="Cambria Math" panose="02040503050406030204" pitchFamily="18" charset="0"/>
                            </a:rPr>
                            <m:t>0</m:t>
                          </m:r>
                        </m:sub>
                      </m:sSub>
                      <m:func>
                        <m:funcPr>
                          <m:ctrlPr>
                            <a:rPr lang="en-IN" sz="2400" i="1">
                              <a:solidFill>
                                <a:srgbClr val="FF0000"/>
                              </a:solidFill>
                              <a:latin typeface="Cambria Math" panose="02040503050406030204" pitchFamily="18" charset="0"/>
                            </a:rPr>
                          </m:ctrlPr>
                        </m:funcPr>
                        <m:fName>
                          <m:r>
                            <m:rPr>
                              <m:sty m:val="p"/>
                            </m:rPr>
                            <a:rPr lang="en-IN" sz="2400" i="0">
                              <a:solidFill>
                                <a:srgbClr val="FF0000"/>
                              </a:solidFill>
                              <a:latin typeface="Cambria Math" panose="02040503050406030204" pitchFamily="18" charset="0"/>
                            </a:rPr>
                            <m:t>cos</m:t>
                          </m:r>
                        </m:fName>
                        <m:e>
                          <m:d>
                            <m:dPr>
                              <m:ctrlPr>
                                <a:rPr lang="en-IN" sz="2400" i="1">
                                  <a:solidFill>
                                    <a:srgbClr val="FF0000"/>
                                  </a:solidFill>
                                  <a:latin typeface="Cambria Math" panose="02040503050406030204" pitchFamily="18" charset="0"/>
                                </a:rPr>
                              </m:ctrlPr>
                            </m:dPr>
                            <m:e>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𝑚</m:t>
                                  </m:r>
                                  <m:r>
                                    <a:rPr lang="en-IN" sz="2400" i="1">
                                      <a:solidFill>
                                        <a:srgbClr val="FF0000"/>
                                      </a:solidFill>
                                      <a:latin typeface="Cambria Math" panose="02040503050406030204" pitchFamily="18" charset="0"/>
                                    </a:rPr>
                                    <m:t>𝜋</m:t>
                                  </m:r>
                                </m:num>
                                <m:den>
                                  <m:r>
                                    <a:rPr lang="en-IN" sz="2400" i="1">
                                      <a:solidFill>
                                        <a:srgbClr val="FF0000"/>
                                      </a:solidFill>
                                      <a:latin typeface="Cambria Math" panose="02040503050406030204" pitchFamily="18" charset="0"/>
                                    </a:rPr>
                                    <m:t>𝑎</m:t>
                                  </m:r>
                                </m:den>
                              </m:f>
                              <m:r>
                                <a:rPr lang="en-IN" sz="2400" i="1">
                                  <a:solidFill>
                                    <a:srgbClr val="FF0000"/>
                                  </a:solidFill>
                                  <a:latin typeface="Cambria Math" panose="02040503050406030204" pitchFamily="18" charset="0"/>
                                </a:rPr>
                                <m:t>𝑥</m:t>
                              </m:r>
                            </m:e>
                          </m:d>
                        </m:e>
                      </m:func>
                      <m:func>
                        <m:funcPr>
                          <m:ctrlPr>
                            <a:rPr lang="en-IN" sz="2400" i="1">
                              <a:solidFill>
                                <a:srgbClr val="FF0000"/>
                              </a:solidFill>
                              <a:latin typeface="Cambria Math" panose="02040503050406030204" pitchFamily="18" charset="0"/>
                            </a:rPr>
                          </m:ctrlPr>
                        </m:funcPr>
                        <m:fName>
                          <m:r>
                            <m:rPr>
                              <m:sty m:val="p"/>
                            </m:rPr>
                            <a:rPr lang="en-IN" sz="2400" i="0">
                              <a:solidFill>
                                <a:srgbClr val="FF0000"/>
                              </a:solidFill>
                              <a:latin typeface="Cambria Math" panose="02040503050406030204" pitchFamily="18" charset="0"/>
                            </a:rPr>
                            <m:t>sin</m:t>
                          </m:r>
                        </m:fName>
                        <m:e>
                          <m:d>
                            <m:dPr>
                              <m:ctrlPr>
                                <a:rPr lang="en-IN" sz="2400" i="1">
                                  <a:solidFill>
                                    <a:srgbClr val="FF0000"/>
                                  </a:solidFill>
                                  <a:latin typeface="Cambria Math" panose="02040503050406030204" pitchFamily="18" charset="0"/>
                                </a:rPr>
                              </m:ctrlPr>
                            </m:dPr>
                            <m:e>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𝑛</m:t>
                                  </m:r>
                                  <m:r>
                                    <a:rPr lang="en-IN" sz="2400" i="1">
                                      <a:solidFill>
                                        <a:srgbClr val="FF0000"/>
                                      </a:solidFill>
                                      <a:latin typeface="Cambria Math" panose="02040503050406030204" pitchFamily="18" charset="0"/>
                                    </a:rPr>
                                    <m:t>𝜋</m:t>
                                  </m:r>
                                </m:num>
                                <m:den>
                                  <m:r>
                                    <a:rPr lang="en-IN" sz="2400" i="1">
                                      <a:solidFill>
                                        <a:srgbClr val="FF0000"/>
                                      </a:solidFill>
                                      <a:latin typeface="Cambria Math" panose="02040503050406030204" pitchFamily="18" charset="0"/>
                                    </a:rPr>
                                    <m:t>𝑏</m:t>
                                  </m:r>
                                </m:den>
                              </m:f>
                              <m:r>
                                <a:rPr lang="en-IN" sz="2400" i="1">
                                  <a:solidFill>
                                    <a:srgbClr val="FF0000"/>
                                  </a:solidFill>
                                  <a:latin typeface="Cambria Math" panose="02040503050406030204" pitchFamily="18" charset="0"/>
                                </a:rPr>
                                <m:t>𝑦</m:t>
                              </m:r>
                            </m:e>
                          </m:d>
                        </m:e>
                      </m:func>
                    </m:oMath>
                  </m:oMathPara>
                </a14:m>
                <a:endParaRPr lang="en-IN" dirty="0"/>
              </a:p>
            </p:txBody>
          </p:sp>
        </mc:Choice>
        <mc:Fallback xmlns="">
          <p:sp>
            <p:nvSpPr>
              <p:cNvPr id="312325" name="Object 5">
                <a:extLst>
                  <a:ext uri="{FF2B5EF4-FFF2-40B4-BE49-F238E27FC236}">
                    <a16:creationId xmlns:a16="http://schemas.microsoft.com/office/drawing/2014/main" id="{CEA75D8D-7DCB-1902-36D2-CE83075FBAD2}"/>
                  </a:ext>
                </a:extLst>
              </p:cNvPr>
              <p:cNvSpPr txBox="1">
                <a:spLocks noRot="1" noChangeAspect="1" noMove="1" noResize="1" noEditPoints="1" noAdjustHandles="1" noChangeArrowheads="1" noChangeShapeType="1" noTextEdit="1"/>
              </p:cNvSpPr>
              <p:nvPr/>
            </p:nvSpPr>
            <p:spPr bwMode="auto">
              <a:xfrm>
                <a:off x="6496081" y="1403665"/>
                <a:ext cx="5444276" cy="841375"/>
              </a:xfrm>
              <a:prstGeom prst="rect">
                <a:avLst/>
              </a:prstGeom>
              <a:blipFill>
                <a:blip r:embed="rId3"/>
                <a:stretch>
                  <a:fillRect/>
                </a:stretch>
              </a:blipFill>
              <a:ln/>
            </p:spPr>
            <p:txBody>
              <a:bodyPr/>
              <a:lstStyle/>
              <a:p>
                <a:r>
                  <a:rPr lang="en-IN">
                    <a:noFill/>
                  </a:rPr>
                  <a:t> </a:t>
                </a:r>
              </a:p>
            </p:txBody>
          </p:sp>
        </mc:Fallback>
      </mc:AlternateContent>
      <p:sp>
        <p:nvSpPr>
          <p:cNvPr id="312329" name="Text Box 9">
            <a:extLst>
              <a:ext uri="{FF2B5EF4-FFF2-40B4-BE49-F238E27FC236}">
                <a16:creationId xmlns:a16="http://schemas.microsoft.com/office/drawing/2014/main" id="{07A58FA0-7D61-5523-AC5E-B9CA3F38FE21}"/>
              </a:ext>
            </a:extLst>
          </p:cNvPr>
          <p:cNvSpPr txBox="1">
            <a:spLocks noChangeArrowheads="1"/>
          </p:cNvSpPr>
          <p:nvPr/>
        </p:nvSpPr>
        <p:spPr bwMode="auto">
          <a:xfrm>
            <a:off x="509698" y="4147592"/>
            <a:ext cx="98971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t>m and n define a possible mode that may be designated as TM</a:t>
            </a:r>
            <a:r>
              <a:rPr lang="en-US" altLang="en-US" sz="2400" baseline="-25000" dirty="0"/>
              <a:t>mn</a:t>
            </a:r>
            <a:r>
              <a:rPr lang="en-US" altLang="en-US" sz="2400" dirty="0"/>
              <a:t> mode.</a:t>
            </a:r>
          </a:p>
        </p:txBody>
      </p:sp>
      <p:sp>
        <p:nvSpPr>
          <p:cNvPr id="312330" name="Text Box 10">
            <a:extLst>
              <a:ext uri="{FF2B5EF4-FFF2-40B4-BE49-F238E27FC236}">
                <a16:creationId xmlns:a16="http://schemas.microsoft.com/office/drawing/2014/main" id="{071D6D63-8601-4C72-3559-BA5A2AA68A03}"/>
              </a:ext>
            </a:extLst>
          </p:cNvPr>
          <p:cNvSpPr txBox="1">
            <a:spLocks noChangeArrowheads="1"/>
          </p:cNvSpPr>
          <p:nvPr/>
        </p:nvSpPr>
        <p:spPr bwMode="auto">
          <a:xfrm>
            <a:off x="509698" y="4685496"/>
            <a:ext cx="80772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3333FF"/>
                </a:solidFill>
              </a:rPr>
              <a:t>m: The number of half cycle variations in x-direction</a:t>
            </a:r>
          </a:p>
          <a:p>
            <a:pPr>
              <a:spcBef>
                <a:spcPct val="50000"/>
              </a:spcBef>
            </a:pPr>
            <a:r>
              <a:rPr lang="en-US" altLang="en-US" sz="2000" dirty="0">
                <a:solidFill>
                  <a:srgbClr val="3333FF"/>
                </a:solidFill>
              </a:rPr>
              <a:t>n: The number of half cycle variations in y-direction</a:t>
            </a:r>
          </a:p>
        </p:txBody>
      </p:sp>
      <p:sp>
        <p:nvSpPr>
          <p:cNvPr id="312331" name="Text Box 11">
            <a:extLst>
              <a:ext uri="{FF2B5EF4-FFF2-40B4-BE49-F238E27FC236}">
                <a16:creationId xmlns:a16="http://schemas.microsoft.com/office/drawing/2014/main" id="{71140BDD-089C-4CFA-063A-900655239B58}"/>
              </a:ext>
            </a:extLst>
          </p:cNvPr>
          <p:cNvSpPr txBox="1">
            <a:spLocks noChangeArrowheads="1"/>
          </p:cNvSpPr>
          <p:nvPr/>
        </p:nvSpPr>
        <p:spPr bwMode="auto">
          <a:xfrm>
            <a:off x="509698" y="3524092"/>
            <a:ext cx="103142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solidFill>
                  <a:srgbClr val="00B050"/>
                </a:solidFill>
              </a:rPr>
              <a:t>For TM modes in rectangular waveguides, </a:t>
            </a:r>
            <a:r>
              <a:rPr lang="en-US" altLang="en-US" sz="2400" dirty="0">
                <a:solidFill>
                  <a:srgbClr val="FF0000"/>
                </a:solidFill>
              </a:rPr>
              <a:t>neither m nor n can be zero</a:t>
            </a:r>
          </a:p>
        </p:txBody>
      </p:sp>
      <p:sp>
        <p:nvSpPr>
          <p:cNvPr id="312332" name="Text Box 12">
            <a:extLst>
              <a:ext uri="{FF2B5EF4-FFF2-40B4-BE49-F238E27FC236}">
                <a16:creationId xmlns:a16="http://schemas.microsoft.com/office/drawing/2014/main" id="{54E900EF-B4B1-118E-49C2-340E54259F40}"/>
              </a:ext>
            </a:extLst>
          </p:cNvPr>
          <p:cNvSpPr txBox="1">
            <a:spLocks noChangeArrowheads="1"/>
          </p:cNvSpPr>
          <p:nvPr/>
        </p:nvSpPr>
        <p:spPr bwMode="auto">
          <a:xfrm>
            <a:off x="2495581" y="5847677"/>
            <a:ext cx="800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dirty="0">
                <a:solidFill>
                  <a:srgbClr val="00B050"/>
                </a:solidFill>
              </a:rPr>
              <a:t>The lowest mode/ dominant mode will be TM</a:t>
            </a:r>
            <a:r>
              <a:rPr lang="en-US" altLang="en-US" sz="2400" b="1" baseline="-25000" dirty="0">
                <a:solidFill>
                  <a:srgbClr val="00B050"/>
                </a:solidFill>
              </a:rPr>
              <a:t>11</a:t>
            </a:r>
            <a:r>
              <a:rPr lang="en-US" altLang="en-US" sz="2400" b="1" dirty="0">
                <a:solidFill>
                  <a:srgbClr val="00B050"/>
                </a:solidFill>
              </a:rPr>
              <a:t> mode</a:t>
            </a:r>
          </a:p>
        </p:txBody>
      </p:sp>
      <p:sp>
        <p:nvSpPr>
          <p:cNvPr id="312333" name="Text Box 13">
            <a:extLst>
              <a:ext uri="{FF2B5EF4-FFF2-40B4-BE49-F238E27FC236}">
                <a16:creationId xmlns:a16="http://schemas.microsoft.com/office/drawing/2014/main" id="{41440D88-C688-734B-D9D4-CCE0028A2A47}"/>
              </a:ext>
            </a:extLst>
          </p:cNvPr>
          <p:cNvSpPr txBox="1">
            <a:spLocks noChangeArrowheads="1"/>
          </p:cNvSpPr>
          <p:nvPr/>
        </p:nvSpPr>
        <p:spPr bwMode="auto">
          <a:xfrm>
            <a:off x="2405837" y="6471177"/>
            <a:ext cx="800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rgbClr val="FF0000"/>
                </a:solidFill>
              </a:rPr>
              <a:t>The mode having lowest cutoff frequency is called the dominant frequency</a:t>
            </a:r>
          </a:p>
        </p:txBody>
      </p:sp>
      <mc:AlternateContent xmlns:mc="http://schemas.openxmlformats.org/markup-compatibility/2006" xmlns:a14="http://schemas.microsoft.com/office/drawing/2010/main">
        <mc:Choice Requires="a14">
          <p:sp>
            <p:nvSpPr>
              <p:cNvPr id="2" name="Object 11">
                <a:extLst>
                  <a:ext uri="{FF2B5EF4-FFF2-40B4-BE49-F238E27FC236}">
                    <a16:creationId xmlns:a16="http://schemas.microsoft.com/office/drawing/2014/main" id="{910B4005-2786-90F0-0FAC-2C748644C86A}"/>
                  </a:ext>
                </a:extLst>
              </p:cNvPr>
              <p:cNvSpPr txBox="1"/>
              <p:nvPr/>
            </p:nvSpPr>
            <p:spPr bwMode="auto">
              <a:xfrm>
                <a:off x="392736" y="301940"/>
                <a:ext cx="5596933" cy="841375"/>
              </a:xfrm>
              <a:prstGeom prst="rect">
                <a:avLst/>
              </a:prstGeom>
              <a:ln/>
            </p:spPr>
            <p:style>
              <a:lnRef idx="2">
                <a:schemeClr val="accent1"/>
              </a:lnRef>
              <a:fillRef idx="1">
                <a:schemeClr val="lt1"/>
              </a:fillRef>
              <a:effectRef idx="0">
                <a:schemeClr val="accent1"/>
              </a:effectRef>
              <a:fontRef idx="minor">
                <a:schemeClr val="dk1"/>
              </a:fontRef>
            </p:style>
            <p:txBody>
              <a:bodyPr>
                <a:noAutofit/>
              </a:bodyPr>
              <a:lstStyle/>
              <a:p>
                <a:pPr/>
                <a14:m>
                  <m:oMathPara xmlns:m="http://schemas.openxmlformats.org/officeDocument/2006/math">
                    <m:oMathParaPr>
                      <m:jc m:val="left"/>
                    </m:oMathParaPr>
                    <m:oMath xmlns:m="http://schemas.openxmlformats.org/officeDocument/2006/math">
                      <m:sSubSup>
                        <m:sSubSupPr>
                          <m:ctrlPr>
                            <a:rPr lang="en-IN" sz="2400" i="1">
                              <a:solidFill>
                                <a:srgbClr val="FF0000"/>
                              </a:solidFill>
                              <a:latin typeface="Cambria Math" panose="02040503050406030204" pitchFamily="18" charset="0"/>
                            </a:rPr>
                          </m:ctrlPr>
                        </m:sSubSupPr>
                        <m:e>
                          <m:r>
                            <a:rPr lang="en-IN" sz="2400" i="1">
                              <a:solidFill>
                                <a:srgbClr val="FF0000"/>
                              </a:solidFill>
                              <a:latin typeface="Cambria Math" panose="02040503050406030204" pitchFamily="18" charset="0"/>
                            </a:rPr>
                            <m:t>𝐸</m:t>
                          </m:r>
                        </m:e>
                        <m:sub>
                          <m:r>
                            <a:rPr lang="en-IN" sz="2400" i="1">
                              <a:solidFill>
                                <a:srgbClr val="FF0000"/>
                              </a:solidFill>
                              <a:latin typeface="Cambria Math" panose="02040503050406030204" pitchFamily="18" charset="0"/>
                            </a:rPr>
                            <m:t>𝑥</m:t>
                          </m:r>
                        </m:sub>
                        <m:sup>
                          <m:r>
                            <a:rPr lang="en-IN" sz="2400" i="1">
                              <a:solidFill>
                                <a:srgbClr val="FF0000"/>
                              </a:solidFill>
                              <a:latin typeface="Cambria Math" panose="02040503050406030204" pitchFamily="18" charset="0"/>
                            </a:rPr>
                            <m:t>0</m:t>
                          </m:r>
                        </m:sup>
                      </m:sSubSup>
                      <m:r>
                        <a:rPr lang="en-IN" sz="2400" i="1">
                          <a:solidFill>
                            <a:srgbClr val="FF0000"/>
                          </a:solidFill>
                          <a:latin typeface="Cambria Math" panose="02040503050406030204" pitchFamily="18" charset="0"/>
                        </a:rPr>
                        <m:t>=−</m:t>
                      </m:r>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𝛾</m:t>
                          </m:r>
                        </m:num>
                        <m:den>
                          <m:sSup>
                            <m:sSupPr>
                              <m:ctrlPr>
                                <a:rPr lang="en-IN" sz="2400" i="1">
                                  <a:solidFill>
                                    <a:srgbClr val="FF0000"/>
                                  </a:solidFill>
                                  <a:latin typeface="Cambria Math" panose="02040503050406030204" pitchFamily="18" charset="0"/>
                                </a:rPr>
                              </m:ctrlPr>
                            </m:sSupPr>
                            <m:e>
                              <m:r>
                                <a:rPr lang="en-IN" sz="2400" i="1">
                                  <a:solidFill>
                                    <a:srgbClr val="FF0000"/>
                                  </a:solidFill>
                                  <a:latin typeface="Cambria Math" panose="02040503050406030204" pitchFamily="18" charset="0"/>
                                </a:rPr>
                                <m:t>h</m:t>
                              </m:r>
                            </m:e>
                            <m:sup>
                              <m:r>
                                <a:rPr lang="en-IN" sz="2400" i="1">
                                  <a:solidFill>
                                    <a:srgbClr val="FF0000"/>
                                  </a:solidFill>
                                  <a:latin typeface="Cambria Math" panose="02040503050406030204" pitchFamily="18" charset="0"/>
                                </a:rPr>
                                <m:t>2</m:t>
                              </m:r>
                            </m:sup>
                          </m:sSup>
                        </m:den>
                      </m:f>
                      <m:d>
                        <m:dPr>
                          <m:ctrlPr>
                            <a:rPr lang="en-IN" sz="2400" i="1">
                              <a:solidFill>
                                <a:srgbClr val="FF0000"/>
                              </a:solidFill>
                              <a:latin typeface="Cambria Math" panose="02040503050406030204" pitchFamily="18" charset="0"/>
                            </a:rPr>
                          </m:ctrlPr>
                        </m:dPr>
                        <m:e>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𝑚</m:t>
                              </m:r>
                              <m:r>
                                <a:rPr lang="en-IN" sz="2400" i="1">
                                  <a:solidFill>
                                    <a:srgbClr val="FF0000"/>
                                  </a:solidFill>
                                  <a:latin typeface="Cambria Math" panose="02040503050406030204" pitchFamily="18" charset="0"/>
                                </a:rPr>
                                <m:t>𝜋</m:t>
                              </m:r>
                            </m:num>
                            <m:den>
                              <m:r>
                                <a:rPr lang="en-IN" sz="2400" i="1">
                                  <a:solidFill>
                                    <a:srgbClr val="FF0000"/>
                                  </a:solidFill>
                                  <a:latin typeface="Cambria Math" panose="02040503050406030204" pitchFamily="18" charset="0"/>
                                </a:rPr>
                                <m:t>𝑎</m:t>
                              </m:r>
                            </m:den>
                          </m:f>
                        </m:e>
                      </m:d>
                      <m:sSub>
                        <m:sSubPr>
                          <m:ctrlPr>
                            <a:rPr lang="en-IN" sz="2400" i="1">
                              <a:solidFill>
                                <a:srgbClr val="FF0000"/>
                              </a:solidFill>
                              <a:latin typeface="Cambria Math" panose="02040503050406030204" pitchFamily="18" charset="0"/>
                            </a:rPr>
                          </m:ctrlPr>
                        </m:sSubPr>
                        <m:e>
                          <m:r>
                            <a:rPr lang="en-IN" sz="2400" i="1">
                              <a:solidFill>
                                <a:srgbClr val="FF0000"/>
                              </a:solidFill>
                              <a:latin typeface="Cambria Math" panose="02040503050406030204" pitchFamily="18" charset="0"/>
                            </a:rPr>
                            <m:t>𝐸</m:t>
                          </m:r>
                        </m:e>
                        <m:sub>
                          <m:r>
                            <a:rPr lang="en-IN" sz="2400" i="1">
                              <a:solidFill>
                                <a:srgbClr val="FF0000"/>
                              </a:solidFill>
                              <a:latin typeface="Cambria Math" panose="02040503050406030204" pitchFamily="18" charset="0"/>
                            </a:rPr>
                            <m:t>0</m:t>
                          </m:r>
                        </m:sub>
                      </m:sSub>
                      <m:func>
                        <m:funcPr>
                          <m:ctrlPr>
                            <a:rPr lang="en-IN" sz="2400" i="1">
                              <a:solidFill>
                                <a:srgbClr val="FF0000"/>
                              </a:solidFill>
                              <a:latin typeface="Cambria Math" panose="02040503050406030204" pitchFamily="18" charset="0"/>
                            </a:rPr>
                          </m:ctrlPr>
                        </m:funcPr>
                        <m:fName>
                          <m:r>
                            <m:rPr>
                              <m:sty m:val="p"/>
                            </m:rPr>
                            <a:rPr lang="en-IN" sz="2400" i="0">
                              <a:solidFill>
                                <a:srgbClr val="FF0000"/>
                              </a:solidFill>
                              <a:latin typeface="Cambria Math" panose="02040503050406030204" pitchFamily="18" charset="0"/>
                            </a:rPr>
                            <m:t>cos</m:t>
                          </m:r>
                        </m:fName>
                        <m:e>
                          <m:d>
                            <m:dPr>
                              <m:ctrlPr>
                                <a:rPr lang="en-IN" sz="2400" i="1">
                                  <a:solidFill>
                                    <a:srgbClr val="FF0000"/>
                                  </a:solidFill>
                                  <a:latin typeface="Cambria Math" panose="02040503050406030204" pitchFamily="18" charset="0"/>
                                </a:rPr>
                              </m:ctrlPr>
                            </m:dPr>
                            <m:e>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𝑚</m:t>
                                  </m:r>
                                  <m:r>
                                    <a:rPr lang="en-IN" sz="2400" i="1">
                                      <a:solidFill>
                                        <a:srgbClr val="FF0000"/>
                                      </a:solidFill>
                                      <a:latin typeface="Cambria Math" panose="02040503050406030204" pitchFamily="18" charset="0"/>
                                    </a:rPr>
                                    <m:t>𝜋</m:t>
                                  </m:r>
                                </m:num>
                                <m:den>
                                  <m:r>
                                    <a:rPr lang="en-IN" sz="2400" i="1">
                                      <a:solidFill>
                                        <a:srgbClr val="FF0000"/>
                                      </a:solidFill>
                                      <a:latin typeface="Cambria Math" panose="02040503050406030204" pitchFamily="18" charset="0"/>
                                    </a:rPr>
                                    <m:t>𝑎</m:t>
                                  </m:r>
                                </m:den>
                              </m:f>
                              <m:r>
                                <a:rPr lang="en-IN" sz="2400" i="1">
                                  <a:solidFill>
                                    <a:srgbClr val="FF0000"/>
                                  </a:solidFill>
                                  <a:latin typeface="Cambria Math" panose="02040503050406030204" pitchFamily="18" charset="0"/>
                                </a:rPr>
                                <m:t>𝑥</m:t>
                              </m:r>
                            </m:e>
                          </m:d>
                        </m:e>
                      </m:func>
                      <m:func>
                        <m:funcPr>
                          <m:ctrlPr>
                            <a:rPr lang="en-IN" sz="2400" i="1">
                              <a:solidFill>
                                <a:srgbClr val="FF0000"/>
                              </a:solidFill>
                              <a:latin typeface="Cambria Math" panose="02040503050406030204" pitchFamily="18" charset="0"/>
                            </a:rPr>
                          </m:ctrlPr>
                        </m:funcPr>
                        <m:fName>
                          <m:r>
                            <m:rPr>
                              <m:sty m:val="p"/>
                            </m:rPr>
                            <a:rPr lang="en-IN" sz="2400" i="0">
                              <a:solidFill>
                                <a:srgbClr val="FF0000"/>
                              </a:solidFill>
                              <a:latin typeface="Cambria Math" panose="02040503050406030204" pitchFamily="18" charset="0"/>
                            </a:rPr>
                            <m:t>sin</m:t>
                          </m:r>
                        </m:fName>
                        <m:e>
                          <m:d>
                            <m:dPr>
                              <m:ctrlPr>
                                <a:rPr lang="en-IN" sz="2400" i="1">
                                  <a:solidFill>
                                    <a:srgbClr val="FF0000"/>
                                  </a:solidFill>
                                  <a:latin typeface="Cambria Math" panose="02040503050406030204" pitchFamily="18" charset="0"/>
                                </a:rPr>
                              </m:ctrlPr>
                            </m:dPr>
                            <m:e>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𝑛</m:t>
                                  </m:r>
                                  <m:r>
                                    <a:rPr lang="en-IN" sz="2400" i="1">
                                      <a:solidFill>
                                        <a:srgbClr val="FF0000"/>
                                      </a:solidFill>
                                      <a:latin typeface="Cambria Math" panose="02040503050406030204" pitchFamily="18" charset="0"/>
                                    </a:rPr>
                                    <m:t>𝜋</m:t>
                                  </m:r>
                                </m:num>
                                <m:den>
                                  <m:r>
                                    <a:rPr lang="en-IN" sz="2400" i="1">
                                      <a:solidFill>
                                        <a:srgbClr val="FF0000"/>
                                      </a:solidFill>
                                      <a:latin typeface="Cambria Math" panose="02040503050406030204" pitchFamily="18" charset="0"/>
                                    </a:rPr>
                                    <m:t>𝑏</m:t>
                                  </m:r>
                                </m:den>
                              </m:f>
                              <m:r>
                                <a:rPr lang="en-IN" sz="2400" i="1">
                                  <a:solidFill>
                                    <a:srgbClr val="FF0000"/>
                                  </a:solidFill>
                                  <a:latin typeface="Cambria Math" panose="02040503050406030204" pitchFamily="18" charset="0"/>
                                </a:rPr>
                                <m:t>𝑦</m:t>
                              </m:r>
                            </m:e>
                          </m:d>
                        </m:e>
                      </m:func>
                    </m:oMath>
                  </m:oMathPara>
                </a14:m>
                <a:endParaRPr lang="en-IN" sz="2400" dirty="0"/>
              </a:p>
            </p:txBody>
          </p:sp>
        </mc:Choice>
        <mc:Fallback xmlns="">
          <p:sp>
            <p:nvSpPr>
              <p:cNvPr id="2" name="Object 11">
                <a:extLst>
                  <a:ext uri="{FF2B5EF4-FFF2-40B4-BE49-F238E27FC236}">
                    <a16:creationId xmlns:a16="http://schemas.microsoft.com/office/drawing/2014/main" id="{910B4005-2786-90F0-0FAC-2C748644C86A}"/>
                  </a:ext>
                </a:extLst>
              </p:cNvPr>
              <p:cNvSpPr txBox="1">
                <a:spLocks noRot="1" noChangeAspect="1" noMove="1" noResize="1" noEditPoints="1" noAdjustHandles="1" noChangeArrowheads="1" noChangeShapeType="1" noTextEdit="1"/>
              </p:cNvSpPr>
              <p:nvPr/>
            </p:nvSpPr>
            <p:spPr bwMode="auto">
              <a:xfrm>
                <a:off x="392736" y="301940"/>
                <a:ext cx="5596933" cy="841375"/>
              </a:xfrm>
              <a:prstGeom prst="rect">
                <a:avLst/>
              </a:prstGeom>
              <a:blipFill>
                <a:blip r:embed="rId4"/>
                <a:stretch>
                  <a:fillRect/>
                </a:stretch>
              </a:blip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Object 12">
                <a:extLst>
                  <a:ext uri="{FF2B5EF4-FFF2-40B4-BE49-F238E27FC236}">
                    <a16:creationId xmlns:a16="http://schemas.microsoft.com/office/drawing/2014/main" id="{D7B53C20-CED1-CB30-F29A-89FDBBD32955}"/>
                  </a:ext>
                </a:extLst>
              </p:cNvPr>
              <p:cNvSpPr txBox="1"/>
              <p:nvPr/>
            </p:nvSpPr>
            <p:spPr bwMode="auto">
              <a:xfrm>
                <a:off x="437186" y="1405253"/>
                <a:ext cx="5552484" cy="839787"/>
              </a:xfrm>
              <a:prstGeom prst="rect">
                <a:avLst/>
              </a:prstGeom>
              <a:ln/>
            </p:spPr>
            <p:style>
              <a:lnRef idx="2">
                <a:schemeClr val="accent1"/>
              </a:lnRef>
              <a:fillRef idx="1">
                <a:schemeClr val="lt1"/>
              </a:fillRef>
              <a:effectRef idx="0">
                <a:schemeClr val="accent1"/>
              </a:effectRef>
              <a:fontRef idx="minor">
                <a:schemeClr val="dk1"/>
              </a:fontRef>
            </p:style>
            <p:txBody>
              <a:bodyPr>
                <a:noAutofit/>
              </a:bodyPr>
              <a:lstStyle/>
              <a:p>
                <a:pPr/>
                <a14:m>
                  <m:oMathPara xmlns:m="http://schemas.openxmlformats.org/officeDocument/2006/math">
                    <m:oMathParaPr>
                      <m:jc m:val="left"/>
                    </m:oMathParaPr>
                    <m:oMath xmlns:m="http://schemas.openxmlformats.org/officeDocument/2006/math">
                      <m:sSubSup>
                        <m:sSubSupPr>
                          <m:ctrlPr>
                            <a:rPr lang="en-IN" sz="2400" i="1">
                              <a:solidFill>
                                <a:srgbClr val="FF0000"/>
                              </a:solidFill>
                              <a:latin typeface="Cambria Math" panose="02040503050406030204" pitchFamily="18" charset="0"/>
                            </a:rPr>
                          </m:ctrlPr>
                        </m:sSubSupPr>
                        <m:e>
                          <m:r>
                            <a:rPr lang="en-IN" sz="2400" i="1">
                              <a:solidFill>
                                <a:srgbClr val="FF0000"/>
                              </a:solidFill>
                              <a:latin typeface="Cambria Math" panose="02040503050406030204" pitchFamily="18" charset="0"/>
                            </a:rPr>
                            <m:t>𝐸</m:t>
                          </m:r>
                        </m:e>
                        <m:sub>
                          <m:r>
                            <a:rPr lang="en-IN" sz="2400" i="1">
                              <a:solidFill>
                                <a:srgbClr val="FF0000"/>
                              </a:solidFill>
                              <a:latin typeface="Cambria Math" panose="02040503050406030204" pitchFamily="18" charset="0"/>
                            </a:rPr>
                            <m:t>𝑦</m:t>
                          </m:r>
                        </m:sub>
                        <m:sup>
                          <m:r>
                            <a:rPr lang="en-IN" sz="2400" i="1">
                              <a:solidFill>
                                <a:srgbClr val="FF0000"/>
                              </a:solidFill>
                              <a:latin typeface="Cambria Math" panose="02040503050406030204" pitchFamily="18" charset="0"/>
                            </a:rPr>
                            <m:t>0</m:t>
                          </m:r>
                        </m:sup>
                      </m:sSubSup>
                      <m:r>
                        <a:rPr lang="en-IN" sz="2400" i="1">
                          <a:solidFill>
                            <a:srgbClr val="FF0000"/>
                          </a:solidFill>
                          <a:latin typeface="Cambria Math" panose="02040503050406030204" pitchFamily="18" charset="0"/>
                        </a:rPr>
                        <m:t>=−</m:t>
                      </m:r>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𝛾</m:t>
                          </m:r>
                        </m:num>
                        <m:den>
                          <m:sSup>
                            <m:sSupPr>
                              <m:ctrlPr>
                                <a:rPr lang="en-IN" sz="2400" i="1">
                                  <a:solidFill>
                                    <a:srgbClr val="FF0000"/>
                                  </a:solidFill>
                                  <a:latin typeface="Cambria Math" panose="02040503050406030204" pitchFamily="18" charset="0"/>
                                </a:rPr>
                              </m:ctrlPr>
                            </m:sSupPr>
                            <m:e>
                              <m:r>
                                <a:rPr lang="en-IN" sz="2400" i="1">
                                  <a:solidFill>
                                    <a:srgbClr val="FF0000"/>
                                  </a:solidFill>
                                  <a:latin typeface="Cambria Math" panose="02040503050406030204" pitchFamily="18" charset="0"/>
                                </a:rPr>
                                <m:t>h</m:t>
                              </m:r>
                            </m:e>
                            <m:sup>
                              <m:r>
                                <a:rPr lang="en-IN" sz="2400" i="1">
                                  <a:solidFill>
                                    <a:srgbClr val="FF0000"/>
                                  </a:solidFill>
                                  <a:latin typeface="Cambria Math" panose="02040503050406030204" pitchFamily="18" charset="0"/>
                                </a:rPr>
                                <m:t>2</m:t>
                              </m:r>
                            </m:sup>
                          </m:sSup>
                        </m:den>
                      </m:f>
                      <m:d>
                        <m:dPr>
                          <m:ctrlPr>
                            <a:rPr lang="en-IN" sz="2400" i="1">
                              <a:solidFill>
                                <a:srgbClr val="FF0000"/>
                              </a:solidFill>
                              <a:latin typeface="Cambria Math" panose="02040503050406030204" pitchFamily="18" charset="0"/>
                            </a:rPr>
                          </m:ctrlPr>
                        </m:dPr>
                        <m:e>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𝑛</m:t>
                              </m:r>
                              <m:r>
                                <a:rPr lang="en-IN" sz="2400" i="1">
                                  <a:solidFill>
                                    <a:srgbClr val="FF0000"/>
                                  </a:solidFill>
                                  <a:latin typeface="Cambria Math" panose="02040503050406030204" pitchFamily="18" charset="0"/>
                                </a:rPr>
                                <m:t>𝜋</m:t>
                              </m:r>
                            </m:num>
                            <m:den>
                              <m:r>
                                <a:rPr lang="en-IN" sz="2400" i="1">
                                  <a:solidFill>
                                    <a:srgbClr val="FF0000"/>
                                  </a:solidFill>
                                  <a:latin typeface="Cambria Math" panose="02040503050406030204" pitchFamily="18" charset="0"/>
                                </a:rPr>
                                <m:t>𝑏</m:t>
                              </m:r>
                            </m:den>
                          </m:f>
                        </m:e>
                      </m:d>
                      <m:sSub>
                        <m:sSubPr>
                          <m:ctrlPr>
                            <a:rPr lang="en-IN" sz="2400" i="1">
                              <a:solidFill>
                                <a:srgbClr val="FF0000"/>
                              </a:solidFill>
                              <a:latin typeface="Cambria Math" panose="02040503050406030204" pitchFamily="18" charset="0"/>
                            </a:rPr>
                          </m:ctrlPr>
                        </m:sSubPr>
                        <m:e>
                          <m:r>
                            <a:rPr lang="en-IN" sz="2400" i="1">
                              <a:solidFill>
                                <a:srgbClr val="FF0000"/>
                              </a:solidFill>
                              <a:latin typeface="Cambria Math" panose="02040503050406030204" pitchFamily="18" charset="0"/>
                            </a:rPr>
                            <m:t>𝐸</m:t>
                          </m:r>
                        </m:e>
                        <m:sub>
                          <m:r>
                            <a:rPr lang="en-IN" sz="2400" i="1">
                              <a:solidFill>
                                <a:srgbClr val="FF0000"/>
                              </a:solidFill>
                              <a:latin typeface="Cambria Math" panose="02040503050406030204" pitchFamily="18" charset="0"/>
                            </a:rPr>
                            <m:t>0</m:t>
                          </m:r>
                        </m:sub>
                      </m:sSub>
                      <m:func>
                        <m:funcPr>
                          <m:ctrlPr>
                            <a:rPr lang="en-IN" sz="2400" i="1">
                              <a:solidFill>
                                <a:srgbClr val="FF0000"/>
                              </a:solidFill>
                              <a:latin typeface="Cambria Math" panose="02040503050406030204" pitchFamily="18" charset="0"/>
                            </a:rPr>
                          </m:ctrlPr>
                        </m:funcPr>
                        <m:fName>
                          <m:r>
                            <m:rPr>
                              <m:sty m:val="p"/>
                            </m:rPr>
                            <a:rPr lang="en-IN" sz="2400" i="0">
                              <a:solidFill>
                                <a:srgbClr val="FF0000"/>
                              </a:solidFill>
                              <a:latin typeface="Cambria Math" panose="02040503050406030204" pitchFamily="18" charset="0"/>
                            </a:rPr>
                            <m:t>sin</m:t>
                          </m:r>
                        </m:fName>
                        <m:e>
                          <m:d>
                            <m:dPr>
                              <m:ctrlPr>
                                <a:rPr lang="en-IN" sz="2400" i="1">
                                  <a:solidFill>
                                    <a:srgbClr val="FF0000"/>
                                  </a:solidFill>
                                  <a:latin typeface="Cambria Math" panose="02040503050406030204" pitchFamily="18" charset="0"/>
                                </a:rPr>
                              </m:ctrlPr>
                            </m:dPr>
                            <m:e>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𝑚</m:t>
                                  </m:r>
                                  <m:r>
                                    <a:rPr lang="en-IN" sz="2400" i="1">
                                      <a:solidFill>
                                        <a:srgbClr val="FF0000"/>
                                      </a:solidFill>
                                      <a:latin typeface="Cambria Math" panose="02040503050406030204" pitchFamily="18" charset="0"/>
                                    </a:rPr>
                                    <m:t>𝜋</m:t>
                                  </m:r>
                                </m:num>
                                <m:den>
                                  <m:r>
                                    <a:rPr lang="en-IN" sz="2400" i="1">
                                      <a:solidFill>
                                        <a:srgbClr val="FF0000"/>
                                      </a:solidFill>
                                      <a:latin typeface="Cambria Math" panose="02040503050406030204" pitchFamily="18" charset="0"/>
                                    </a:rPr>
                                    <m:t>𝑎</m:t>
                                  </m:r>
                                </m:den>
                              </m:f>
                              <m:r>
                                <a:rPr lang="en-IN" sz="2400" i="1">
                                  <a:solidFill>
                                    <a:srgbClr val="FF0000"/>
                                  </a:solidFill>
                                  <a:latin typeface="Cambria Math" panose="02040503050406030204" pitchFamily="18" charset="0"/>
                                </a:rPr>
                                <m:t>𝑥</m:t>
                              </m:r>
                            </m:e>
                          </m:d>
                        </m:e>
                      </m:func>
                      <m:func>
                        <m:funcPr>
                          <m:ctrlPr>
                            <a:rPr lang="en-IN" sz="2400" i="1">
                              <a:solidFill>
                                <a:srgbClr val="FF0000"/>
                              </a:solidFill>
                              <a:latin typeface="Cambria Math" panose="02040503050406030204" pitchFamily="18" charset="0"/>
                            </a:rPr>
                          </m:ctrlPr>
                        </m:funcPr>
                        <m:fName>
                          <m:r>
                            <m:rPr>
                              <m:sty m:val="p"/>
                            </m:rPr>
                            <a:rPr lang="en-IN" sz="2400" i="0">
                              <a:solidFill>
                                <a:srgbClr val="FF0000"/>
                              </a:solidFill>
                              <a:latin typeface="Cambria Math" panose="02040503050406030204" pitchFamily="18" charset="0"/>
                            </a:rPr>
                            <m:t>cos</m:t>
                          </m:r>
                        </m:fName>
                        <m:e>
                          <m:d>
                            <m:dPr>
                              <m:ctrlPr>
                                <a:rPr lang="en-IN" sz="2400" i="1">
                                  <a:solidFill>
                                    <a:srgbClr val="FF0000"/>
                                  </a:solidFill>
                                  <a:latin typeface="Cambria Math" panose="02040503050406030204" pitchFamily="18" charset="0"/>
                                </a:rPr>
                              </m:ctrlPr>
                            </m:dPr>
                            <m:e>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𝑛</m:t>
                                  </m:r>
                                  <m:r>
                                    <a:rPr lang="en-IN" sz="2400" i="1">
                                      <a:solidFill>
                                        <a:srgbClr val="FF0000"/>
                                      </a:solidFill>
                                      <a:latin typeface="Cambria Math" panose="02040503050406030204" pitchFamily="18" charset="0"/>
                                    </a:rPr>
                                    <m:t>𝜋</m:t>
                                  </m:r>
                                </m:num>
                                <m:den>
                                  <m:r>
                                    <a:rPr lang="en-IN" sz="2400" i="1">
                                      <a:solidFill>
                                        <a:srgbClr val="FF0000"/>
                                      </a:solidFill>
                                      <a:latin typeface="Cambria Math" panose="02040503050406030204" pitchFamily="18" charset="0"/>
                                    </a:rPr>
                                    <m:t>𝑏</m:t>
                                  </m:r>
                                </m:den>
                              </m:f>
                              <m:r>
                                <a:rPr lang="en-IN" sz="2400" i="1">
                                  <a:solidFill>
                                    <a:srgbClr val="FF0000"/>
                                  </a:solidFill>
                                  <a:latin typeface="Cambria Math" panose="02040503050406030204" pitchFamily="18" charset="0"/>
                                </a:rPr>
                                <m:t>𝑦</m:t>
                              </m:r>
                            </m:e>
                          </m:d>
                        </m:e>
                      </m:func>
                    </m:oMath>
                  </m:oMathPara>
                </a14:m>
                <a:endParaRPr lang="en-IN" sz="2400" dirty="0"/>
              </a:p>
            </p:txBody>
          </p:sp>
        </mc:Choice>
        <mc:Fallback xmlns="">
          <p:sp>
            <p:nvSpPr>
              <p:cNvPr id="3" name="Object 12">
                <a:extLst>
                  <a:ext uri="{FF2B5EF4-FFF2-40B4-BE49-F238E27FC236}">
                    <a16:creationId xmlns:a16="http://schemas.microsoft.com/office/drawing/2014/main" id="{D7B53C20-CED1-CB30-F29A-89FDBBD32955}"/>
                  </a:ext>
                </a:extLst>
              </p:cNvPr>
              <p:cNvSpPr txBox="1">
                <a:spLocks noRot="1" noChangeAspect="1" noMove="1" noResize="1" noEditPoints="1" noAdjustHandles="1" noChangeArrowheads="1" noChangeShapeType="1" noTextEdit="1"/>
              </p:cNvSpPr>
              <p:nvPr/>
            </p:nvSpPr>
            <p:spPr bwMode="auto">
              <a:xfrm>
                <a:off x="437186" y="1405253"/>
                <a:ext cx="5552484" cy="839787"/>
              </a:xfrm>
              <a:prstGeom prst="rect">
                <a:avLst/>
              </a:prstGeom>
              <a:blipFill>
                <a:blip r:embed="rId5"/>
                <a:stretch>
                  <a:fillRect/>
                </a:stretch>
              </a:blip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Object 13">
                <a:extLst>
                  <a:ext uri="{FF2B5EF4-FFF2-40B4-BE49-F238E27FC236}">
                    <a16:creationId xmlns:a16="http://schemas.microsoft.com/office/drawing/2014/main" id="{92FCBE20-136D-5FC3-A290-BAC8D03CA878}"/>
                  </a:ext>
                </a:extLst>
              </p:cNvPr>
              <p:cNvSpPr txBox="1"/>
              <p:nvPr/>
            </p:nvSpPr>
            <p:spPr bwMode="auto">
              <a:xfrm>
                <a:off x="4738799" y="2562263"/>
                <a:ext cx="3219376" cy="884813"/>
              </a:xfrm>
              <a:prstGeom prst="rect">
                <a:avLst/>
              </a:prstGeom>
              <a:ln/>
            </p:spPr>
            <p:style>
              <a:lnRef idx="2">
                <a:schemeClr val="accent1"/>
              </a:lnRef>
              <a:fillRef idx="1">
                <a:schemeClr val="lt1"/>
              </a:fillRef>
              <a:effectRef idx="0">
                <a:schemeClr val="accent1"/>
              </a:effectRef>
              <a:fontRef idx="minor">
                <a:schemeClr val="dk1"/>
              </a:fontRef>
            </p:style>
            <p:txBody>
              <a:bodyPr>
                <a:noAutofit/>
              </a:bodyPr>
              <a:lstStyle/>
              <a:p>
                <a:pPr/>
                <a14:m>
                  <m:oMathPara xmlns:m="http://schemas.openxmlformats.org/officeDocument/2006/math">
                    <m:oMathParaPr>
                      <m:jc m:val="left"/>
                    </m:oMathParaPr>
                    <m:oMath xmlns:m="http://schemas.openxmlformats.org/officeDocument/2006/math">
                      <m:sSup>
                        <m:sSupPr>
                          <m:ctrlPr>
                            <a:rPr lang="en-IN" sz="2400" i="1">
                              <a:solidFill>
                                <a:srgbClr val="FF0000"/>
                              </a:solidFill>
                              <a:latin typeface="Cambria Math" panose="02040503050406030204" pitchFamily="18" charset="0"/>
                            </a:rPr>
                          </m:ctrlPr>
                        </m:sSupPr>
                        <m:e>
                          <m:r>
                            <a:rPr lang="en-IN" sz="2400" i="1">
                              <a:solidFill>
                                <a:srgbClr val="FF0000"/>
                              </a:solidFill>
                              <a:latin typeface="Cambria Math" panose="02040503050406030204" pitchFamily="18" charset="0"/>
                            </a:rPr>
                            <m:t>h</m:t>
                          </m:r>
                        </m:e>
                        <m:sup>
                          <m:r>
                            <a:rPr lang="en-IN" sz="2400" i="1">
                              <a:solidFill>
                                <a:srgbClr val="FF0000"/>
                              </a:solidFill>
                              <a:latin typeface="Cambria Math" panose="02040503050406030204" pitchFamily="18" charset="0"/>
                            </a:rPr>
                            <m:t>2</m:t>
                          </m:r>
                        </m:sup>
                      </m:sSup>
                      <m:r>
                        <a:rPr lang="en-IN" sz="2400" i="1">
                          <a:solidFill>
                            <a:srgbClr val="FF0000"/>
                          </a:solidFill>
                          <a:latin typeface="Cambria Math" panose="02040503050406030204" pitchFamily="18" charset="0"/>
                        </a:rPr>
                        <m:t>=</m:t>
                      </m:r>
                      <m:sSup>
                        <m:sSupPr>
                          <m:ctrlPr>
                            <a:rPr lang="en-IN" sz="2400" i="1">
                              <a:solidFill>
                                <a:srgbClr val="FF0000"/>
                              </a:solidFill>
                              <a:latin typeface="Cambria Math" panose="02040503050406030204" pitchFamily="18" charset="0"/>
                            </a:rPr>
                          </m:ctrlPr>
                        </m:sSupPr>
                        <m:e>
                          <m:d>
                            <m:dPr>
                              <m:ctrlPr>
                                <a:rPr lang="en-IN" sz="2400" i="1">
                                  <a:solidFill>
                                    <a:srgbClr val="FF0000"/>
                                  </a:solidFill>
                                  <a:latin typeface="Cambria Math" panose="02040503050406030204" pitchFamily="18" charset="0"/>
                                </a:rPr>
                              </m:ctrlPr>
                            </m:dPr>
                            <m:e>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𝑚</m:t>
                                  </m:r>
                                  <m:r>
                                    <a:rPr lang="en-IN" sz="2400" i="1">
                                      <a:solidFill>
                                        <a:srgbClr val="FF0000"/>
                                      </a:solidFill>
                                      <a:latin typeface="Cambria Math" panose="02040503050406030204" pitchFamily="18" charset="0"/>
                                    </a:rPr>
                                    <m:t>𝜋</m:t>
                                  </m:r>
                                </m:num>
                                <m:den>
                                  <m:r>
                                    <a:rPr lang="en-IN" sz="2400" i="1">
                                      <a:solidFill>
                                        <a:srgbClr val="FF0000"/>
                                      </a:solidFill>
                                      <a:latin typeface="Cambria Math" panose="02040503050406030204" pitchFamily="18" charset="0"/>
                                    </a:rPr>
                                    <m:t>𝑎</m:t>
                                  </m:r>
                                </m:den>
                              </m:f>
                            </m:e>
                          </m:d>
                        </m:e>
                        <m:sup>
                          <m:r>
                            <a:rPr lang="en-IN" sz="2400" i="1">
                              <a:solidFill>
                                <a:srgbClr val="FF0000"/>
                              </a:solidFill>
                              <a:latin typeface="Cambria Math" panose="02040503050406030204" pitchFamily="18" charset="0"/>
                            </a:rPr>
                            <m:t>2</m:t>
                          </m:r>
                        </m:sup>
                      </m:sSup>
                      <m:r>
                        <a:rPr lang="en-IN" sz="2400" i="1">
                          <a:solidFill>
                            <a:srgbClr val="FF0000"/>
                          </a:solidFill>
                          <a:latin typeface="Cambria Math" panose="02040503050406030204" pitchFamily="18" charset="0"/>
                        </a:rPr>
                        <m:t>+</m:t>
                      </m:r>
                      <m:sSup>
                        <m:sSupPr>
                          <m:ctrlPr>
                            <a:rPr lang="en-IN" sz="2400" i="1">
                              <a:solidFill>
                                <a:srgbClr val="FF0000"/>
                              </a:solidFill>
                              <a:latin typeface="Cambria Math" panose="02040503050406030204" pitchFamily="18" charset="0"/>
                            </a:rPr>
                          </m:ctrlPr>
                        </m:sSupPr>
                        <m:e>
                          <m:d>
                            <m:dPr>
                              <m:ctrlPr>
                                <a:rPr lang="en-IN" sz="2400" i="1">
                                  <a:solidFill>
                                    <a:srgbClr val="FF0000"/>
                                  </a:solidFill>
                                  <a:latin typeface="Cambria Math" panose="02040503050406030204" pitchFamily="18" charset="0"/>
                                </a:rPr>
                              </m:ctrlPr>
                            </m:dPr>
                            <m:e>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𝑛</m:t>
                                  </m:r>
                                  <m:r>
                                    <a:rPr lang="en-IN" sz="2400" i="1">
                                      <a:solidFill>
                                        <a:srgbClr val="FF0000"/>
                                      </a:solidFill>
                                      <a:latin typeface="Cambria Math" panose="02040503050406030204" pitchFamily="18" charset="0"/>
                                    </a:rPr>
                                    <m:t>𝜋</m:t>
                                  </m:r>
                                </m:num>
                                <m:den>
                                  <m:r>
                                    <a:rPr lang="en-IN" sz="2400" i="1">
                                      <a:solidFill>
                                        <a:srgbClr val="FF0000"/>
                                      </a:solidFill>
                                      <a:latin typeface="Cambria Math" panose="02040503050406030204" pitchFamily="18" charset="0"/>
                                    </a:rPr>
                                    <m:t>𝑏</m:t>
                                  </m:r>
                                </m:den>
                              </m:f>
                            </m:e>
                          </m:d>
                        </m:e>
                        <m:sup>
                          <m:r>
                            <a:rPr lang="en-IN" sz="2400" i="1">
                              <a:solidFill>
                                <a:srgbClr val="FF0000"/>
                              </a:solidFill>
                              <a:latin typeface="Cambria Math" panose="02040503050406030204" pitchFamily="18" charset="0"/>
                            </a:rPr>
                            <m:t>2</m:t>
                          </m:r>
                        </m:sup>
                      </m:sSup>
                    </m:oMath>
                  </m:oMathPara>
                </a14:m>
                <a:endParaRPr lang="en-IN" sz="2400" dirty="0"/>
              </a:p>
            </p:txBody>
          </p:sp>
        </mc:Choice>
        <mc:Fallback xmlns="">
          <p:sp>
            <p:nvSpPr>
              <p:cNvPr id="44" name="Object 13">
                <a:extLst>
                  <a:ext uri="{FF2B5EF4-FFF2-40B4-BE49-F238E27FC236}">
                    <a16:creationId xmlns:a16="http://schemas.microsoft.com/office/drawing/2014/main" id="{92FCBE20-136D-5FC3-A290-BAC8D03CA878}"/>
                  </a:ext>
                </a:extLst>
              </p:cNvPr>
              <p:cNvSpPr txBox="1">
                <a:spLocks noRot="1" noChangeAspect="1" noMove="1" noResize="1" noEditPoints="1" noAdjustHandles="1" noChangeArrowheads="1" noChangeShapeType="1" noTextEdit="1"/>
              </p:cNvSpPr>
              <p:nvPr/>
            </p:nvSpPr>
            <p:spPr bwMode="auto">
              <a:xfrm>
                <a:off x="4738799" y="2562263"/>
                <a:ext cx="3219376" cy="884813"/>
              </a:xfrm>
              <a:prstGeom prst="rect">
                <a:avLst/>
              </a:prstGeom>
              <a:blipFill>
                <a:blip r:embed="rId6"/>
                <a:stretch>
                  <a:fillRect/>
                </a:stretch>
              </a:blipFill>
              <a:ln/>
            </p:spPr>
            <p:txBody>
              <a:bodyPr/>
              <a:lstStyle/>
              <a:p>
                <a:r>
                  <a:rPr lang="en-IN">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45" name="Text Box 9">
            <a:extLst>
              <a:ext uri="{FF2B5EF4-FFF2-40B4-BE49-F238E27FC236}">
                <a16:creationId xmlns:a16="http://schemas.microsoft.com/office/drawing/2014/main" id="{F5985530-60DE-E06F-D8EE-9A3BF25CEEB5}"/>
              </a:ext>
            </a:extLst>
          </p:cNvPr>
          <p:cNvSpPr txBox="1">
            <a:spLocks noChangeArrowheads="1"/>
          </p:cNvSpPr>
          <p:nvPr/>
        </p:nvSpPr>
        <p:spPr bwMode="auto">
          <a:xfrm>
            <a:off x="185009" y="141973"/>
            <a:ext cx="3581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solidFill>
                  <a:srgbClr val="00B050"/>
                </a:solidFill>
              </a:rPr>
              <a:t>TM</a:t>
            </a:r>
            <a:r>
              <a:rPr lang="en-US" altLang="en-US" sz="2800" baseline="-25000" dirty="0">
                <a:solidFill>
                  <a:srgbClr val="00B050"/>
                </a:solidFill>
              </a:rPr>
              <a:t>11</a:t>
            </a:r>
            <a:r>
              <a:rPr lang="en-US" altLang="en-US" sz="2800" dirty="0">
                <a:solidFill>
                  <a:srgbClr val="00B050"/>
                </a:solidFill>
              </a:rPr>
              <a:t> Mode Pattern</a:t>
            </a:r>
          </a:p>
        </p:txBody>
      </p:sp>
      <p:pic>
        <p:nvPicPr>
          <p:cNvPr id="321546" name="Picture 10">
            <a:extLst>
              <a:ext uri="{FF2B5EF4-FFF2-40B4-BE49-F238E27FC236}">
                <a16:creationId xmlns:a16="http://schemas.microsoft.com/office/drawing/2014/main" id="{16E8738F-32EB-6383-7552-D985A1B48F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796" b="15455"/>
          <a:stretch/>
        </p:blipFill>
        <p:spPr bwMode="auto">
          <a:xfrm>
            <a:off x="6732790" y="91122"/>
            <a:ext cx="4770522" cy="2928208"/>
          </a:xfrm>
          <a:prstGeom prst="rect">
            <a:avLst/>
          </a:prstGeom>
          <a:noFill/>
          <a:extLst>
            <a:ext uri="{909E8E84-426E-40DD-AFC4-6F175D3DCCD1}">
              <a14:hiddenFill xmlns:a14="http://schemas.microsoft.com/office/drawing/2010/main">
                <a:solidFill>
                  <a:srgbClr val="FFFFFF"/>
                </a:solidFill>
              </a14:hiddenFill>
            </a:ext>
          </a:extLst>
        </p:spPr>
      </p:pic>
      <p:pic>
        <p:nvPicPr>
          <p:cNvPr id="321547" name="Picture 11">
            <a:extLst>
              <a:ext uri="{FF2B5EF4-FFF2-40B4-BE49-F238E27FC236}">
                <a16:creationId xmlns:a16="http://schemas.microsoft.com/office/drawing/2014/main" id="{88E0BC37-EA21-927E-CE9D-EFD187DC7E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323" b="12117"/>
          <a:stretch/>
        </p:blipFill>
        <p:spPr bwMode="auto">
          <a:xfrm>
            <a:off x="3680314" y="4197028"/>
            <a:ext cx="7515225" cy="25698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21548" name="Object 12">
            <a:extLst>
              <a:ext uri="{FF2B5EF4-FFF2-40B4-BE49-F238E27FC236}">
                <a16:creationId xmlns:a16="http://schemas.microsoft.com/office/drawing/2014/main" id="{C8C6D06C-29C0-F4DB-3CDD-308A8FCC017C}"/>
              </a:ext>
            </a:extLst>
          </p:cNvPr>
          <p:cNvGraphicFramePr>
            <a:graphicFrameLocks noChangeAspect="1"/>
          </p:cNvGraphicFramePr>
          <p:nvPr>
            <p:extLst>
              <p:ext uri="{D42A27DB-BD31-4B8C-83A1-F6EECF244321}">
                <p14:modId xmlns:p14="http://schemas.microsoft.com/office/powerpoint/2010/main" val="966533748"/>
              </p:ext>
            </p:extLst>
          </p:nvPr>
        </p:nvGraphicFramePr>
        <p:xfrm>
          <a:off x="244407" y="989359"/>
          <a:ext cx="5200650" cy="841375"/>
        </p:xfrm>
        <a:graphic>
          <a:graphicData uri="http://schemas.openxmlformats.org/presentationml/2006/ole">
            <mc:AlternateContent xmlns:mc="http://schemas.openxmlformats.org/markup-compatibility/2006">
              <mc:Choice xmlns:v="urn:schemas-microsoft-com:vml" Requires="v">
                <p:oleObj name="Equation" r:id="rId3" imgW="2666880" imgH="431640" progId="Equation.DSMT4">
                  <p:embed/>
                </p:oleObj>
              </mc:Choice>
              <mc:Fallback>
                <p:oleObj name="Equation" r:id="rId3" imgW="2666880" imgH="431640" progId="Equation.DSMT4">
                  <p:embed/>
                  <p:pic>
                    <p:nvPicPr>
                      <p:cNvPr id="321548" name="Object 12">
                        <a:extLst>
                          <a:ext uri="{FF2B5EF4-FFF2-40B4-BE49-F238E27FC236}">
                            <a16:creationId xmlns:a16="http://schemas.microsoft.com/office/drawing/2014/main" id="{C8C6D06C-29C0-F4DB-3CDD-308A8FCC01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407" y="989359"/>
                        <a:ext cx="5200650"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1549" name="Object 13">
            <a:extLst>
              <a:ext uri="{FF2B5EF4-FFF2-40B4-BE49-F238E27FC236}">
                <a16:creationId xmlns:a16="http://schemas.microsoft.com/office/drawing/2014/main" id="{B4C28797-1C17-40F0-EC28-029DDAD88926}"/>
              </a:ext>
            </a:extLst>
          </p:cNvPr>
          <p:cNvGraphicFramePr>
            <a:graphicFrameLocks noChangeAspect="1"/>
          </p:cNvGraphicFramePr>
          <p:nvPr>
            <p:extLst>
              <p:ext uri="{D42A27DB-BD31-4B8C-83A1-F6EECF244321}">
                <p14:modId xmlns:p14="http://schemas.microsoft.com/office/powerpoint/2010/main" val="3884657582"/>
              </p:ext>
            </p:extLst>
          </p:nvPr>
        </p:nvGraphicFramePr>
        <p:xfrm>
          <a:off x="259251" y="2003695"/>
          <a:ext cx="5027613" cy="839788"/>
        </p:xfrm>
        <a:graphic>
          <a:graphicData uri="http://schemas.openxmlformats.org/presentationml/2006/ole">
            <mc:AlternateContent xmlns:mc="http://schemas.openxmlformats.org/markup-compatibility/2006">
              <mc:Choice xmlns:v="urn:schemas-microsoft-com:vml" Requires="v">
                <p:oleObj name="Equation" r:id="rId5" imgW="2577960" imgH="431640" progId="Equation.DSMT4">
                  <p:embed/>
                </p:oleObj>
              </mc:Choice>
              <mc:Fallback>
                <p:oleObj name="Equation" r:id="rId5" imgW="2577960" imgH="431640" progId="Equation.DSMT4">
                  <p:embed/>
                  <p:pic>
                    <p:nvPicPr>
                      <p:cNvPr id="321549" name="Object 13">
                        <a:extLst>
                          <a:ext uri="{FF2B5EF4-FFF2-40B4-BE49-F238E27FC236}">
                            <a16:creationId xmlns:a16="http://schemas.microsoft.com/office/drawing/2014/main" id="{B4C28797-1C17-40F0-EC28-029DDAD889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251" y="2003695"/>
                        <a:ext cx="5027613"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1550" name="Object 14">
            <a:extLst>
              <a:ext uri="{FF2B5EF4-FFF2-40B4-BE49-F238E27FC236}">
                <a16:creationId xmlns:a16="http://schemas.microsoft.com/office/drawing/2014/main" id="{F9F68D08-3026-1861-E265-8DEA3490C041}"/>
              </a:ext>
            </a:extLst>
          </p:cNvPr>
          <p:cNvGraphicFramePr>
            <a:graphicFrameLocks noChangeAspect="1"/>
          </p:cNvGraphicFramePr>
          <p:nvPr>
            <p:extLst>
              <p:ext uri="{D42A27DB-BD31-4B8C-83A1-F6EECF244321}">
                <p14:modId xmlns:p14="http://schemas.microsoft.com/office/powerpoint/2010/main" val="3210146010"/>
              </p:ext>
            </p:extLst>
          </p:nvPr>
        </p:nvGraphicFramePr>
        <p:xfrm>
          <a:off x="259251" y="3015524"/>
          <a:ext cx="7178675" cy="1050925"/>
        </p:xfrm>
        <a:graphic>
          <a:graphicData uri="http://schemas.openxmlformats.org/presentationml/2006/ole">
            <mc:AlternateContent xmlns:mc="http://schemas.openxmlformats.org/markup-compatibility/2006">
              <mc:Choice xmlns:v="urn:schemas-microsoft-com:vml" Requires="v">
                <p:oleObj name="Equation" r:id="rId7" imgW="2946240" imgH="431640" progId="Equation.DSMT4">
                  <p:embed/>
                </p:oleObj>
              </mc:Choice>
              <mc:Fallback>
                <p:oleObj name="Equation" r:id="rId7" imgW="2946240" imgH="431640" progId="Equation.DSMT4">
                  <p:embed/>
                  <p:pic>
                    <p:nvPicPr>
                      <p:cNvPr id="321550" name="Object 14">
                        <a:extLst>
                          <a:ext uri="{FF2B5EF4-FFF2-40B4-BE49-F238E27FC236}">
                            <a16:creationId xmlns:a16="http://schemas.microsoft.com/office/drawing/2014/main" id="{F9F68D08-3026-1861-E265-8DEA3490C0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251" y="3015524"/>
                        <a:ext cx="7178675"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
            <a:extLst>
              <a:ext uri="{FF2B5EF4-FFF2-40B4-BE49-F238E27FC236}">
                <a16:creationId xmlns:a16="http://schemas.microsoft.com/office/drawing/2014/main" id="{D50A8682-05C1-4300-A708-3BB559B99DA0}"/>
              </a:ext>
            </a:extLst>
          </p:cNvPr>
          <p:cNvGrpSpPr/>
          <p:nvPr/>
        </p:nvGrpSpPr>
        <p:grpSpPr>
          <a:xfrm>
            <a:off x="2474646" y="4812815"/>
            <a:ext cx="1397968" cy="2045185"/>
            <a:chOff x="305604" y="3429000"/>
            <a:chExt cx="1397968" cy="2045185"/>
          </a:xfrm>
        </p:grpSpPr>
        <p:grpSp>
          <p:nvGrpSpPr>
            <p:cNvPr id="3" name="Group 2">
              <a:extLst>
                <a:ext uri="{FF2B5EF4-FFF2-40B4-BE49-F238E27FC236}">
                  <a16:creationId xmlns:a16="http://schemas.microsoft.com/office/drawing/2014/main" id="{DF3D1E5F-C3E7-CB50-68CD-89EB9811A636}"/>
                </a:ext>
              </a:extLst>
            </p:cNvPr>
            <p:cNvGrpSpPr/>
            <p:nvPr/>
          </p:nvGrpSpPr>
          <p:grpSpPr>
            <a:xfrm>
              <a:off x="305604" y="3429000"/>
              <a:ext cx="1397968" cy="1738002"/>
              <a:chOff x="651030" y="3429000"/>
              <a:chExt cx="1397968" cy="1738002"/>
            </a:xfrm>
          </p:grpSpPr>
          <p:cxnSp>
            <p:nvCxnSpPr>
              <p:cNvPr id="5" name="Straight Arrow Connector 4">
                <a:extLst>
                  <a:ext uri="{FF2B5EF4-FFF2-40B4-BE49-F238E27FC236}">
                    <a16:creationId xmlns:a16="http://schemas.microsoft.com/office/drawing/2014/main" id="{4EF29A43-FC40-239F-9469-FC9F98ADB675}"/>
                  </a:ext>
                </a:extLst>
              </p:cNvPr>
              <p:cNvCxnSpPr>
                <a:cxnSpLocks/>
              </p:cNvCxnSpPr>
              <p:nvPr/>
            </p:nvCxnSpPr>
            <p:spPr>
              <a:xfrm flipV="1">
                <a:off x="660655" y="3769034"/>
                <a:ext cx="0" cy="1397968"/>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876670D1-578E-7897-0AC5-68927395C0B0}"/>
                  </a:ext>
                </a:extLst>
              </p:cNvPr>
              <p:cNvCxnSpPr>
                <a:cxnSpLocks/>
              </p:cNvCxnSpPr>
              <p:nvPr/>
            </p:nvCxnSpPr>
            <p:spPr>
              <a:xfrm rot="5400000" flipV="1">
                <a:off x="1350014" y="4437850"/>
                <a:ext cx="0" cy="1397968"/>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850E9ED6-C1B8-3D94-444B-F18B558F8828}"/>
                  </a:ext>
                </a:extLst>
              </p:cNvPr>
              <p:cNvSpPr txBox="1"/>
              <p:nvPr/>
            </p:nvSpPr>
            <p:spPr>
              <a:xfrm>
                <a:off x="670281" y="3429000"/>
                <a:ext cx="289524"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y</a:t>
                </a:r>
                <a:endParaRPr lang="en-IN" dirty="0"/>
              </a:p>
            </p:txBody>
          </p:sp>
        </p:grpSp>
        <p:sp>
          <p:nvSpPr>
            <p:cNvPr id="4" name="TextBox 3">
              <a:extLst>
                <a:ext uri="{FF2B5EF4-FFF2-40B4-BE49-F238E27FC236}">
                  <a16:creationId xmlns:a16="http://schemas.microsoft.com/office/drawing/2014/main" id="{BFA4EB5D-7948-ECAB-DF5A-44D1C39BDE32}"/>
                </a:ext>
              </a:extLst>
            </p:cNvPr>
            <p:cNvSpPr txBox="1"/>
            <p:nvPr/>
          </p:nvSpPr>
          <p:spPr>
            <a:xfrm>
              <a:off x="1220373" y="5104853"/>
              <a:ext cx="289524"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z</a:t>
              </a:r>
              <a:endParaRPr lang="en-IN" dirty="0"/>
            </a:p>
          </p:txBody>
        </p:sp>
      </p:grpSp>
      <p:grpSp>
        <p:nvGrpSpPr>
          <p:cNvPr id="8" name="Group 7">
            <a:extLst>
              <a:ext uri="{FF2B5EF4-FFF2-40B4-BE49-F238E27FC236}">
                <a16:creationId xmlns:a16="http://schemas.microsoft.com/office/drawing/2014/main" id="{E6E9124D-1D7D-78B1-8A4B-D1ECE5C9B5BC}"/>
              </a:ext>
            </a:extLst>
          </p:cNvPr>
          <p:cNvGrpSpPr/>
          <p:nvPr/>
        </p:nvGrpSpPr>
        <p:grpSpPr>
          <a:xfrm>
            <a:off x="10105344" y="1814773"/>
            <a:ext cx="1397968" cy="1782125"/>
            <a:chOff x="305604" y="3000493"/>
            <a:chExt cx="1397968" cy="1782125"/>
          </a:xfrm>
        </p:grpSpPr>
        <p:grpSp>
          <p:nvGrpSpPr>
            <p:cNvPr id="9" name="Group 8">
              <a:extLst>
                <a:ext uri="{FF2B5EF4-FFF2-40B4-BE49-F238E27FC236}">
                  <a16:creationId xmlns:a16="http://schemas.microsoft.com/office/drawing/2014/main" id="{8730EC26-9032-09BA-D9C3-20425783F056}"/>
                </a:ext>
              </a:extLst>
            </p:cNvPr>
            <p:cNvGrpSpPr/>
            <p:nvPr/>
          </p:nvGrpSpPr>
          <p:grpSpPr>
            <a:xfrm>
              <a:off x="305604" y="3000493"/>
              <a:ext cx="1397968" cy="1397968"/>
              <a:chOff x="651030" y="3000493"/>
              <a:chExt cx="1397968" cy="1397968"/>
            </a:xfrm>
          </p:grpSpPr>
          <p:cxnSp>
            <p:nvCxnSpPr>
              <p:cNvPr id="11" name="Straight Arrow Connector 10">
                <a:extLst>
                  <a:ext uri="{FF2B5EF4-FFF2-40B4-BE49-F238E27FC236}">
                    <a16:creationId xmlns:a16="http://schemas.microsoft.com/office/drawing/2014/main" id="{BA54BE22-2954-D8E3-E31F-7B5752E64345}"/>
                  </a:ext>
                </a:extLst>
              </p:cNvPr>
              <p:cNvCxnSpPr>
                <a:cxnSpLocks/>
              </p:cNvCxnSpPr>
              <p:nvPr/>
            </p:nvCxnSpPr>
            <p:spPr>
              <a:xfrm flipV="1">
                <a:off x="1957827" y="3000493"/>
                <a:ext cx="0" cy="1397968"/>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497CAF5-0213-E4CC-C2A5-D966AA57B51E}"/>
                  </a:ext>
                </a:extLst>
              </p:cNvPr>
              <p:cNvCxnSpPr>
                <a:cxnSpLocks/>
              </p:cNvCxnSpPr>
              <p:nvPr/>
            </p:nvCxnSpPr>
            <p:spPr>
              <a:xfrm rot="16200000" flipH="1" flipV="1">
                <a:off x="1350014" y="3699477"/>
                <a:ext cx="0" cy="1397968"/>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9F6C551C-86A5-12D2-71D1-B3E6800F4DAC}"/>
                  </a:ext>
                </a:extLst>
              </p:cNvPr>
              <p:cNvSpPr txBox="1"/>
              <p:nvPr/>
            </p:nvSpPr>
            <p:spPr>
              <a:xfrm>
                <a:off x="670281" y="3429000"/>
                <a:ext cx="289524"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y</a:t>
                </a:r>
                <a:endParaRPr lang="en-IN" dirty="0"/>
              </a:p>
            </p:txBody>
          </p:sp>
        </p:grpSp>
        <p:sp>
          <p:nvSpPr>
            <p:cNvPr id="10" name="TextBox 9">
              <a:extLst>
                <a:ext uri="{FF2B5EF4-FFF2-40B4-BE49-F238E27FC236}">
                  <a16:creationId xmlns:a16="http://schemas.microsoft.com/office/drawing/2014/main" id="{94A34141-24C4-AB77-9321-8206990C40F9}"/>
                </a:ext>
              </a:extLst>
            </p:cNvPr>
            <p:cNvSpPr txBox="1"/>
            <p:nvPr/>
          </p:nvSpPr>
          <p:spPr>
            <a:xfrm>
              <a:off x="469617" y="4413286"/>
              <a:ext cx="289524"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x</a:t>
              </a:r>
              <a:endParaRPr lang="en-IN" dirty="0"/>
            </a:p>
          </p:txBody>
        </p:sp>
      </p:grpSp>
      <p:sp>
        <p:nvSpPr>
          <p:cNvPr id="14" name="TextBox 13">
            <a:extLst>
              <a:ext uri="{FF2B5EF4-FFF2-40B4-BE49-F238E27FC236}">
                <a16:creationId xmlns:a16="http://schemas.microsoft.com/office/drawing/2014/main" id="{45914A5C-89B7-A863-19A6-718AEC922694}"/>
              </a:ext>
            </a:extLst>
          </p:cNvPr>
          <p:cNvSpPr txBox="1"/>
          <p:nvPr/>
        </p:nvSpPr>
        <p:spPr>
          <a:xfrm>
            <a:off x="11493694" y="1671970"/>
            <a:ext cx="289524"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y</a:t>
            </a:r>
            <a:endParaRPr lang="en-IN" dirty="0"/>
          </a:p>
        </p:txBody>
      </p:sp>
      <p:sp>
        <p:nvSpPr>
          <p:cNvPr id="15" name="TextBox 14">
            <a:extLst>
              <a:ext uri="{FF2B5EF4-FFF2-40B4-BE49-F238E27FC236}">
                <a16:creationId xmlns:a16="http://schemas.microsoft.com/office/drawing/2014/main" id="{02625FBF-4E64-7E8F-F358-D3A1344BB268}"/>
              </a:ext>
            </a:extLst>
          </p:cNvPr>
          <p:cNvSpPr txBox="1"/>
          <p:nvPr/>
        </p:nvSpPr>
        <p:spPr>
          <a:xfrm>
            <a:off x="6081532" y="3908504"/>
            <a:ext cx="5851217" cy="369332"/>
          </a:xfrm>
          <a:prstGeom prst="rect">
            <a:avLst/>
          </a:prstGeom>
          <a:noFill/>
        </p:spPr>
        <p:txBody>
          <a:bodyPr wrap="none" rtlCol="0">
            <a:spAutoFit/>
          </a:bodyPr>
          <a:lstStyle/>
          <a:p>
            <a:r>
              <a:rPr lang="en-US" dirty="0"/>
              <a:t>E and H line are perpendicular to one another everywhere</a:t>
            </a:r>
            <a:endParaRPr lang="en-IN" dirty="0"/>
          </a:p>
        </p:txBody>
      </p:sp>
      <p:sp>
        <p:nvSpPr>
          <p:cNvPr id="16" name="TextBox 15">
            <a:extLst>
              <a:ext uri="{FF2B5EF4-FFF2-40B4-BE49-F238E27FC236}">
                <a16:creationId xmlns:a16="http://schemas.microsoft.com/office/drawing/2014/main" id="{83F05C7C-8696-6D4B-8321-36DFA62C4D95}"/>
              </a:ext>
            </a:extLst>
          </p:cNvPr>
          <p:cNvSpPr txBox="1"/>
          <p:nvPr/>
        </p:nvSpPr>
        <p:spPr>
          <a:xfrm>
            <a:off x="5618392" y="4344033"/>
            <a:ext cx="6314357" cy="369332"/>
          </a:xfrm>
          <a:prstGeom prst="rect">
            <a:avLst/>
          </a:prstGeom>
          <a:noFill/>
        </p:spPr>
        <p:txBody>
          <a:bodyPr wrap="none" rtlCol="0">
            <a:spAutoFit/>
          </a:bodyPr>
          <a:lstStyle/>
          <a:p>
            <a:r>
              <a:rPr lang="en-US" dirty="0"/>
              <a:t>E lines are normal while H lines are parallel to conductor walls</a:t>
            </a:r>
            <a:endParaRPr lang="en-IN" dirty="0"/>
          </a:p>
        </p:txBody>
      </p:sp>
      <p:pic>
        <p:nvPicPr>
          <p:cNvPr id="18" name="Picture 17">
            <a:extLst>
              <a:ext uri="{FF2B5EF4-FFF2-40B4-BE49-F238E27FC236}">
                <a16:creationId xmlns:a16="http://schemas.microsoft.com/office/drawing/2014/main" id="{13232C35-0E90-5A57-3F44-70607BC270FB}"/>
              </a:ext>
            </a:extLst>
          </p:cNvPr>
          <p:cNvPicPr>
            <a:picLocks noChangeAspect="1"/>
          </p:cNvPicPr>
          <p:nvPr/>
        </p:nvPicPr>
        <p:blipFill>
          <a:blip r:embed="rId9"/>
          <a:stretch>
            <a:fillRect/>
          </a:stretch>
        </p:blipFill>
        <p:spPr>
          <a:xfrm>
            <a:off x="6312187" y="149577"/>
            <a:ext cx="5191125" cy="3143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3350" name="Object 6">
                <a:extLst>
                  <a:ext uri="{FF2B5EF4-FFF2-40B4-BE49-F238E27FC236}">
                    <a16:creationId xmlns:a16="http://schemas.microsoft.com/office/drawing/2014/main" id="{02F5C4B7-A1FE-70C3-1A47-F1384FE72914}"/>
                  </a:ext>
                </a:extLst>
              </p:cNvPr>
              <p:cNvSpPr txBox="1"/>
              <p:nvPr/>
            </p:nvSpPr>
            <p:spPr bwMode="auto">
              <a:xfrm>
                <a:off x="264595" y="3680188"/>
                <a:ext cx="10754833" cy="862012"/>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en-IN" sz="2000" i="0">
                          <a:solidFill>
                            <a:srgbClr val="0000FF"/>
                          </a:solidFill>
                          <a:latin typeface="Cambria Math" panose="02040503050406030204" pitchFamily="18" charset="0"/>
                        </a:rPr>
                        <m:t>If</m:t>
                      </m:r>
                      <m:r>
                        <m:rPr>
                          <m:nor/>
                        </m:rPr>
                        <a:rPr lang="en-IN" sz="2000" i="0">
                          <a:solidFill>
                            <a:srgbClr val="0000FF"/>
                          </a:solidFill>
                          <a:latin typeface="Cambria Math" panose="02040503050406030204" pitchFamily="18" charset="0"/>
                        </a:rPr>
                        <m:t>   </m:t>
                      </m:r>
                      <m:sSup>
                        <m:sSupPr>
                          <m:ctrlPr>
                            <a:rPr lang="en-IN" sz="2000" i="1">
                              <a:solidFill>
                                <a:srgbClr val="0000FF"/>
                              </a:solidFill>
                              <a:latin typeface="Cambria Math" panose="02040503050406030204" pitchFamily="18" charset="0"/>
                            </a:rPr>
                          </m:ctrlPr>
                        </m:sSupPr>
                        <m:e>
                          <m:r>
                            <a:rPr lang="en-IN" sz="2000" i="1">
                              <a:solidFill>
                                <a:srgbClr val="0000FF"/>
                              </a:solidFill>
                              <a:latin typeface="Cambria Math" panose="02040503050406030204" pitchFamily="18" charset="0"/>
                            </a:rPr>
                            <m:t>𝜔</m:t>
                          </m:r>
                        </m:e>
                        <m:sup>
                          <m:r>
                            <a:rPr lang="en-IN" sz="2000" i="1">
                              <a:solidFill>
                                <a:srgbClr val="0000FF"/>
                              </a:solidFill>
                              <a:latin typeface="Cambria Math" panose="02040503050406030204" pitchFamily="18" charset="0"/>
                            </a:rPr>
                            <m:t>2</m:t>
                          </m:r>
                        </m:sup>
                      </m:sSup>
                      <m:r>
                        <a:rPr lang="en-IN" sz="2000" i="1">
                          <a:solidFill>
                            <a:srgbClr val="0000FF"/>
                          </a:solidFill>
                          <a:latin typeface="Cambria Math" panose="02040503050406030204" pitchFamily="18" charset="0"/>
                        </a:rPr>
                        <m:t>𝜇𝜀</m:t>
                      </m:r>
                      <m:r>
                        <a:rPr lang="en-IN" sz="2000" i="1">
                          <a:solidFill>
                            <a:srgbClr val="0000FF"/>
                          </a:solidFill>
                          <a:latin typeface="Cambria Math" panose="02040503050406030204" pitchFamily="18" charset="0"/>
                        </a:rPr>
                        <m:t>&gt;</m:t>
                      </m:r>
                      <m:sSup>
                        <m:sSupPr>
                          <m:ctrlPr>
                            <a:rPr lang="en-IN" sz="2000" i="1">
                              <a:solidFill>
                                <a:srgbClr val="0000FF"/>
                              </a:solidFill>
                              <a:latin typeface="Cambria Math" panose="02040503050406030204" pitchFamily="18" charset="0"/>
                            </a:rPr>
                          </m:ctrlPr>
                        </m:sSupPr>
                        <m:e>
                          <m:r>
                            <a:rPr lang="en-IN" sz="2000" i="1">
                              <a:solidFill>
                                <a:srgbClr val="0000FF"/>
                              </a:solidFill>
                              <a:latin typeface="Cambria Math" panose="02040503050406030204" pitchFamily="18" charset="0"/>
                            </a:rPr>
                            <m:t>h</m:t>
                          </m:r>
                        </m:e>
                        <m:sup>
                          <m:r>
                            <a:rPr lang="en-IN" sz="2000" i="1">
                              <a:solidFill>
                                <a:srgbClr val="0000FF"/>
                              </a:solidFill>
                              <a:latin typeface="Cambria Math" panose="02040503050406030204" pitchFamily="18" charset="0"/>
                            </a:rPr>
                            <m:t>2</m:t>
                          </m:r>
                        </m:sup>
                      </m:sSup>
                      <m:r>
                        <a:rPr lang="en-IN" sz="2000" i="1">
                          <a:solidFill>
                            <a:srgbClr val="0000FF"/>
                          </a:solidFill>
                          <a:latin typeface="Cambria Math" panose="02040503050406030204" pitchFamily="18" charset="0"/>
                        </a:rPr>
                        <m:t>;</m:t>
                      </m:r>
                      <m:r>
                        <m:rPr>
                          <m:nor/>
                        </m:rPr>
                        <a:rPr lang="en-IN" sz="2000" i="0">
                          <a:solidFill>
                            <a:srgbClr val="0000FF"/>
                          </a:solidFill>
                          <a:latin typeface="Cambria Math" panose="02040503050406030204" pitchFamily="18" charset="0"/>
                        </a:rPr>
                        <m:t>then</m:t>
                      </m:r>
                      <m:r>
                        <m:rPr>
                          <m:nor/>
                        </m:rPr>
                        <a:rPr lang="en-IN" sz="2000" i="0">
                          <a:solidFill>
                            <a:srgbClr val="0000FF"/>
                          </a:solidFill>
                          <a:latin typeface="Cambria Math" panose="02040503050406030204" pitchFamily="18" charset="0"/>
                        </a:rPr>
                        <m:t> </m:t>
                      </m:r>
                      <m:r>
                        <m:rPr>
                          <m:nor/>
                        </m:rPr>
                        <a:rPr lang="en-IN" sz="2000" i="0">
                          <a:solidFill>
                            <a:srgbClr val="0000FF"/>
                          </a:solidFill>
                          <a:latin typeface="Cambria Math" panose="02040503050406030204" pitchFamily="18" charset="0"/>
                        </a:rPr>
                        <m:t>only</m:t>
                      </m:r>
                      <m:r>
                        <m:rPr>
                          <m:nor/>
                        </m:rPr>
                        <a:rPr lang="en-IN" sz="2000" i="0">
                          <a:solidFill>
                            <a:srgbClr val="0000FF"/>
                          </a:solidFill>
                          <a:latin typeface="Cambria Math" panose="02040503050406030204" pitchFamily="18" charset="0"/>
                        </a:rPr>
                        <m:t> </m:t>
                      </m:r>
                      <m:r>
                        <a:rPr lang="en-IN" sz="2000" i="1">
                          <a:solidFill>
                            <a:srgbClr val="0000FF"/>
                          </a:solidFill>
                          <a:latin typeface="Cambria Math" panose="02040503050406030204" pitchFamily="18" charset="0"/>
                        </a:rPr>
                        <m:t>𝛾</m:t>
                      </m:r>
                      <m:r>
                        <m:rPr>
                          <m:nor/>
                        </m:rPr>
                        <a:rPr lang="en-IN" sz="2000" i="0">
                          <a:solidFill>
                            <a:srgbClr val="0000FF"/>
                          </a:solidFill>
                          <a:latin typeface="Cambria Math" panose="02040503050406030204" pitchFamily="18" charset="0"/>
                        </a:rPr>
                        <m:t> </m:t>
                      </m:r>
                      <m:r>
                        <m:rPr>
                          <m:nor/>
                        </m:rPr>
                        <a:rPr lang="en-IN" sz="2000" i="0">
                          <a:solidFill>
                            <a:srgbClr val="0000FF"/>
                          </a:solidFill>
                          <a:latin typeface="Cambria Math" panose="02040503050406030204" pitchFamily="18" charset="0"/>
                        </a:rPr>
                        <m:t>will</m:t>
                      </m:r>
                      <m:r>
                        <m:rPr>
                          <m:nor/>
                        </m:rPr>
                        <a:rPr lang="en-IN" sz="2000" i="0">
                          <a:solidFill>
                            <a:srgbClr val="0000FF"/>
                          </a:solidFill>
                          <a:latin typeface="Cambria Math" panose="02040503050406030204" pitchFamily="18" charset="0"/>
                        </a:rPr>
                        <m:t> </m:t>
                      </m:r>
                      <m:r>
                        <m:rPr>
                          <m:nor/>
                        </m:rPr>
                        <a:rPr lang="en-IN" sz="2000" i="0">
                          <a:solidFill>
                            <a:srgbClr val="0000FF"/>
                          </a:solidFill>
                          <a:latin typeface="Cambria Math" panose="02040503050406030204" pitchFamily="18" charset="0"/>
                        </a:rPr>
                        <m:t>be</m:t>
                      </m:r>
                      <m:r>
                        <m:rPr>
                          <m:nor/>
                        </m:rPr>
                        <a:rPr lang="en-IN" sz="2000" i="0">
                          <a:solidFill>
                            <a:srgbClr val="0000FF"/>
                          </a:solidFill>
                          <a:latin typeface="Cambria Math" panose="02040503050406030204" pitchFamily="18" charset="0"/>
                        </a:rPr>
                        <m:t> </m:t>
                      </m:r>
                      <m:r>
                        <m:rPr>
                          <m:nor/>
                        </m:rPr>
                        <a:rPr lang="en-IN" sz="2000" i="0">
                          <a:solidFill>
                            <a:srgbClr val="0000FF"/>
                          </a:solidFill>
                          <a:latin typeface="Cambria Math" panose="02040503050406030204" pitchFamily="18" charset="0"/>
                        </a:rPr>
                        <m:t>imaginary</m:t>
                      </m:r>
                      <m:r>
                        <m:rPr>
                          <m:nor/>
                        </m:rPr>
                        <a:rPr lang="en-IN" sz="2000" i="0">
                          <a:solidFill>
                            <a:srgbClr val="0000FF"/>
                          </a:solidFill>
                          <a:latin typeface="Cambria Math" panose="02040503050406030204" pitchFamily="18" charset="0"/>
                        </a:rPr>
                        <m:t> </m:t>
                      </m:r>
                      <m:r>
                        <m:rPr>
                          <m:nor/>
                        </m:rPr>
                        <a:rPr lang="en-IN" sz="2000" i="0">
                          <a:solidFill>
                            <a:srgbClr val="0000FF"/>
                          </a:solidFill>
                          <a:latin typeface="Cambria Math" panose="02040503050406030204" pitchFamily="18" charset="0"/>
                        </a:rPr>
                        <m:t>and</m:t>
                      </m:r>
                      <m:r>
                        <m:rPr>
                          <m:nor/>
                        </m:rPr>
                        <a:rPr lang="en-IN" sz="2000" i="0">
                          <a:solidFill>
                            <a:srgbClr val="0000FF"/>
                          </a:solidFill>
                          <a:latin typeface="Cambria Math" panose="02040503050406030204" pitchFamily="18" charset="0"/>
                        </a:rPr>
                        <m:t> </m:t>
                      </m:r>
                      <m:r>
                        <m:rPr>
                          <m:nor/>
                        </m:rPr>
                        <a:rPr lang="en-IN" sz="2000" i="0">
                          <a:solidFill>
                            <a:srgbClr val="0000FF"/>
                          </a:solidFill>
                          <a:latin typeface="Cambria Math" panose="02040503050406030204" pitchFamily="18" charset="0"/>
                        </a:rPr>
                        <m:t>mode</m:t>
                      </m:r>
                      <m:r>
                        <m:rPr>
                          <m:nor/>
                        </m:rPr>
                        <a:rPr lang="en-IN" sz="2000" i="0">
                          <a:solidFill>
                            <a:srgbClr val="0000FF"/>
                          </a:solidFill>
                          <a:latin typeface="Cambria Math" panose="02040503050406030204" pitchFamily="18" charset="0"/>
                        </a:rPr>
                        <m:t> </m:t>
                      </m:r>
                      <m:r>
                        <m:rPr>
                          <m:nor/>
                        </m:rPr>
                        <a:rPr lang="en-IN" sz="2000" i="0">
                          <a:solidFill>
                            <a:srgbClr val="0000FF"/>
                          </a:solidFill>
                          <a:latin typeface="Cambria Math" panose="02040503050406030204" pitchFamily="18" charset="0"/>
                        </a:rPr>
                        <m:t>propagates</m:t>
                      </m:r>
                    </m:oMath>
                    <m:oMath xmlns:m="http://schemas.openxmlformats.org/officeDocument/2006/math">
                      <m:r>
                        <m:rPr>
                          <m:nor/>
                        </m:rPr>
                        <a:rPr lang="en-IN" sz="2000" i="0">
                          <a:solidFill>
                            <a:srgbClr val="0000FF"/>
                          </a:solidFill>
                          <a:latin typeface="Cambria Math" panose="02040503050406030204" pitchFamily="18" charset="0"/>
                        </a:rPr>
                        <m:t>If</m:t>
                      </m:r>
                      <m:r>
                        <m:rPr>
                          <m:nor/>
                        </m:rPr>
                        <a:rPr lang="en-IN" sz="2000" i="0">
                          <a:solidFill>
                            <a:srgbClr val="0000FF"/>
                          </a:solidFill>
                          <a:latin typeface="Cambria Math" panose="02040503050406030204" pitchFamily="18" charset="0"/>
                        </a:rPr>
                        <m:t>  </m:t>
                      </m:r>
                      <m:sSup>
                        <m:sSupPr>
                          <m:ctrlPr>
                            <a:rPr lang="en-IN" sz="2000" i="1">
                              <a:solidFill>
                                <a:srgbClr val="0000FF"/>
                              </a:solidFill>
                              <a:latin typeface="Cambria Math" panose="02040503050406030204" pitchFamily="18" charset="0"/>
                            </a:rPr>
                          </m:ctrlPr>
                        </m:sSupPr>
                        <m:e>
                          <m:r>
                            <a:rPr lang="en-IN" sz="2000" i="1">
                              <a:solidFill>
                                <a:srgbClr val="0000FF"/>
                              </a:solidFill>
                              <a:latin typeface="Cambria Math" panose="02040503050406030204" pitchFamily="18" charset="0"/>
                            </a:rPr>
                            <m:t>𝜔</m:t>
                          </m:r>
                        </m:e>
                        <m:sup>
                          <m:r>
                            <a:rPr lang="en-IN" sz="2000" i="1">
                              <a:solidFill>
                                <a:srgbClr val="0000FF"/>
                              </a:solidFill>
                              <a:latin typeface="Cambria Math" panose="02040503050406030204" pitchFamily="18" charset="0"/>
                            </a:rPr>
                            <m:t>2</m:t>
                          </m:r>
                        </m:sup>
                      </m:sSup>
                      <m:r>
                        <a:rPr lang="en-IN" sz="2000" i="1">
                          <a:solidFill>
                            <a:srgbClr val="0000FF"/>
                          </a:solidFill>
                          <a:latin typeface="Cambria Math" panose="02040503050406030204" pitchFamily="18" charset="0"/>
                        </a:rPr>
                        <m:t>𝜇𝜀</m:t>
                      </m:r>
                      <m:r>
                        <a:rPr lang="en-IN" sz="2000" i="1">
                          <a:solidFill>
                            <a:srgbClr val="0000FF"/>
                          </a:solidFill>
                          <a:latin typeface="Cambria Math" panose="02040503050406030204" pitchFamily="18" charset="0"/>
                        </a:rPr>
                        <m:t>&lt;</m:t>
                      </m:r>
                      <m:sSup>
                        <m:sSupPr>
                          <m:ctrlPr>
                            <a:rPr lang="en-IN" sz="2000" i="1">
                              <a:solidFill>
                                <a:srgbClr val="0000FF"/>
                              </a:solidFill>
                              <a:latin typeface="Cambria Math" panose="02040503050406030204" pitchFamily="18" charset="0"/>
                            </a:rPr>
                          </m:ctrlPr>
                        </m:sSupPr>
                        <m:e>
                          <m:r>
                            <a:rPr lang="en-IN" sz="2000" i="1">
                              <a:solidFill>
                                <a:srgbClr val="0000FF"/>
                              </a:solidFill>
                              <a:latin typeface="Cambria Math" panose="02040503050406030204" pitchFamily="18" charset="0"/>
                            </a:rPr>
                            <m:t>h</m:t>
                          </m:r>
                        </m:e>
                        <m:sup>
                          <m:r>
                            <a:rPr lang="en-IN" sz="2000" i="1">
                              <a:solidFill>
                                <a:srgbClr val="0000FF"/>
                              </a:solidFill>
                              <a:latin typeface="Cambria Math" panose="02040503050406030204" pitchFamily="18" charset="0"/>
                            </a:rPr>
                            <m:t>2</m:t>
                          </m:r>
                        </m:sup>
                      </m:sSup>
                      <m:r>
                        <a:rPr lang="en-IN" sz="2000" i="1">
                          <a:solidFill>
                            <a:srgbClr val="0000FF"/>
                          </a:solidFill>
                          <a:latin typeface="Cambria Math" panose="02040503050406030204" pitchFamily="18" charset="0"/>
                        </a:rPr>
                        <m:t>;</m:t>
                      </m:r>
                      <m:r>
                        <m:rPr>
                          <m:nor/>
                        </m:rPr>
                        <a:rPr lang="en-IN" sz="2000" i="0">
                          <a:solidFill>
                            <a:srgbClr val="0000FF"/>
                          </a:solidFill>
                          <a:latin typeface="Cambria Math" panose="02040503050406030204" pitchFamily="18" charset="0"/>
                        </a:rPr>
                        <m:t> </m:t>
                      </m:r>
                      <m:r>
                        <m:rPr>
                          <m:nor/>
                        </m:rPr>
                        <a:rPr lang="en-IN" sz="2000" i="0">
                          <a:solidFill>
                            <a:srgbClr val="0000FF"/>
                          </a:solidFill>
                          <a:latin typeface="Cambria Math" panose="02040503050406030204" pitchFamily="18" charset="0"/>
                        </a:rPr>
                        <m:t>then</m:t>
                      </m:r>
                      <m:r>
                        <m:rPr>
                          <m:nor/>
                        </m:rPr>
                        <a:rPr lang="en-IN" sz="2000" i="0">
                          <a:solidFill>
                            <a:srgbClr val="0000FF"/>
                          </a:solidFill>
                          <a:latin typeface="Cambria Math" panose="02040503050406030204" pitchFamily="18" charset="0"/>
                        </a:rPr>
                        <m:t> </m:t>
                      </m:r>
                      <m:r>
                        <a:rPr lang="en-IN" sz="2000" i="1">
                          <a:solidFill>
                            <a:srgbClr val="0000FF"/>
                          </a:solidFill>
                          <a:latin typeface="Cambria Math" panose="02040503050406030204" pitchFamily="18" charset="0"/>
                        </a:rPr>
                        <m:t>𝛾</m:t>
                      </m:r>
                      <m:r>
                        <m:rPr>
                          <m:nor/>
                        </m:rPr>
                        <a:rPr lang="en-IN" sz="2000" i="0">
                          <a:solidFill>
                            <a:srgbClr val="0000FF"/>
                          </a:solidFill>
                          <a:latin typeface="Cambria Math" panose="02040503050406030204" pitchFamily="18" charset="0"/>
                        </a:rPr>
                        <m:t> </m:t>
                      </m:r>
                      <m:r>
                        <m:rPr>
                          <m:nor/>
                        </m:rPr>
                        <a:rPr lang="en-IN" sz="2000" i="0">
                          <a:solidFill>
                            <a:srgbClr val="0000FF"/>
                          </a:solidFill>
                          <a:latin typeface="Cambria Math" panose="02040503050406030204" pitchFamily="18" charset="0"/>
                        </a:rPr>
                        <m:t>will</m:t>
                      </m:r>
                      <m:r>
                        <m:rPr>
                          <m:nor/>
                        </m:rPr>
                        <a:rPr lang="en-IN" sz="2000" i="0">
                          <a:solidFill>
                            <a:srgbClr val="0000FF"/>
                          </a:solidFill>
                          <a:latin typeface="Cambria Math" panose="02040503050406030204" pitchFamily="18" charset="0"/>
                        </a:rPr>
                        <m:t> </m:t>
                      </m:r>
                      <m:r>
                        <m:rPr>
                          <m:nor/>
                        </m:rPr>
                        <a:rPr lang="en-IN" sz="2000" i="0">
                          <a:solidFill>
                            <a:srgbClr val="0000FF"/>
                          </a:solidFill>
                          <a:latin typeface="Cambria Math" panose="02040503050406030204" pitchFamily="18" charset="0"/>
                        </a:rPr>
                        <m:t>be</m:t>
                      </m:r>
                      <m:r>
                        <m:rPr>
                          <m:nor/>
                        </m:rPr>
                        <a:rPr lang="en-IN" sz="2000" i="0">
                          <a:solidFill>
                            <a:srgbClr val="0000FF"/>
                          </a:solidFill>
                          <a:latin typeface="Cambria Math" panose="02040503050406030204" pitchFamily="18" charset="0"/>
                        </a:rPr>
                        <m:t> </m:t>
                      </m:r>
                      <m:r>
                        <m:rPr>
                          <m:nor/>
                        </m:rPr>
                        <a:rPr lang="en-IN" sz="2000" i="0">
                          <a:solidFill>
                            <a:srgbClr val="0000FF"/>
                          </a:solidFill>
                          <a:latin typeface="Cambria Math" panose="02040503050406030204" pitchFamily="18" charset="0"/>
                        </a:rPr>
                        <m:t>real</m:t>
                      </m:r>
                      <m:r>
                        <m:rPr>
                          <m:nor/>
                        </m:rPr>
                        <a:rPr lang="en-IN" sz="2000" i="0">
                          <a:solidFill>
                            <a:srgbClr val="0000FF"/>
                          </a:solidFill>
                          <a:latin typeface="Cambria Math" panose="02040503050406030204" pitchFamily="18" charset="0"/>
                        </a:rPr>
                        <m:t> </m:t>
                      </m:r>
                      <m:r>
                        <m:rPr>
                          <m:nor/>
                        </m:rPr>
                        <a:rPr lang="en-IN" sz="2000" i="0">
                          <a:solidFill>
                            <a:srgbClr val="0000FF"/>
                          </a:solidFill>
                          <a:latin typeface="Cambria Math" panose="02040503050406030204" pitchFamily="18" charset="0"/>
                        </a:rPr>
                        <m:t>and</m:t>
                      </m:r>
                      <m:r>
                        <m:rPr>
                          <m:nor/>
                        </m:rPr>
                        <a:rPr lang="en-IN" sz="2000" i="0">
                          <a:solidFill>
                            <a:srgbClr val="0000FF"/>
                          </a:solidFill>
                          <a:latin typeface="Cambria Math" panose="02040503050406030204" pitchFamily="18" charset="0"/>
                        </a:rPr>
                        <m:t> </m:t>
                      </m:r>
                      <m:r>
                        <m:rPr>
                          <m:nor/>
                        </m:rPr>
                        <a:rPr lang="en-IN" sz="2000" i="0">
                          <a:solidFill>
                            <a:srgbClr val="0000FF"/>
                          </a:solidFill>
                          <a:latin typeface="Cambria Math" panose="02040503050406030204" pitchFamily="18" charset="0"/>
                        </a:rPr>
                        <m:t>wave</m:t>
                      </m:r>
                      <m:r>
                        <m:rPr>
                          <m:nor/>
                        </m:rPr>
                        <a:rPr lang="en-IN" sz="2000" i="0">
                          <a:solidFill>
                            <a:srgbClr val="0000FF"/>
                          </a:solidFill>
                          <a:latin typeface="Cambria Math" panose="02040503050406030204" pitchFamily="18" charset="0"/>
                        </a:rPr>
                        <m:t> </m:t>
                      </m:r>
                      <m:r>
                        <m:rPr>
                          <m:nor/>
                        </m:rPr>
                        <a:rPr lang="en-IN" sz="2000" i="0">
                          <a:solidFill>
                            <a:srgbClr val="0000FF"/>
                          </a:solidFill>
                          <a:latin typeface="Cambria Math" panose="02040503050406030204" pitchFamily="18" charset="0"/>
                        </a:rPr>
                        <m:t>will</m:t>
                      </m:r>
                      <m:r>
                        <m:rPr>
                          <m:nor/>
                        </m:rPr>
                        <a:rPr lang="en-IN" sz="2000" i="0">
                          <a:solidFill>
                            <a:srgbClr val="0000FF"/>
                          </a:solidFill>
                          <a:latin typeface="Cambria Math" panose="02040503050406030204" pitchFamily="18" charset="0"/>
                        </a:rPr>
                        <m:t> </m:t>
                      </m:r>
                      <m:r>
                        <m:rPr>
                          <m:nor/>
                        </m:rPr>
                        <a:rPr lang="en-IN" sz="2000" i="0">
                          <a:solidFill>
                            <a:srgbClr val="0000FF"/>
                          </a:solidFill>
                          <a:latin typeface="Cambria Math" panose="02040503050406030204" pitchFamily="18" charset="0"/>
                        </a:rPr>
                        <m:t>attenuate</m:t>
                      </m:r>
                      <m:r>
                        <m:rPr>
                          <m:nor/>
                        </m:rPr>
                        <a:rPr lang="en-IN" sz="2000" i="0">
                          <a:solidFill>
                            <a:srgbClr val="0000FF"/>
                          </a:solidFill>
                          <a:latin typeface="Cambria Math" panose="02040503050406030204" pitchFamily="18" charset="0"/>
                        </a:rPr>
                        <m:t> </m:t>
                      </m:r>
                      <m:r>
                        <m:rPr>
                          <m:nor/>
                        </m:rPr>
                        <a:rPr lang="en-IN" sz="2000" i="0">
                          <a:solidFill>
                            <a:srgbClr val="0000FF"/>
                          </a:solidFill>
                          <a:latin typeface="Cambria Math" panose="02040503050406030204" pitchFamily="18" charset="0"/>
                        </a:rPr>
                        <m:t>as</m:t>
                      </m:r>
                      <m:r>
                        <m:rPr>
                          <m:nor/>
                        </m:rPr>
                        <a:rPr lang="en-IN" sz="2000" i="0">
                          <a:solidFill>
                            <a:srgbClr val="0000FF"/>
                          </a:solidFill>
                          <a:latin typeface="Cambria Math" panose="02040503050406030204" pitchFamily="18" charset="0"/>
                        </a:rPr>
                        <m:t> </m:t>
                      </m:r>
                      <m:r>
                        <m:rPr>
                          <m:nor/>
                        </m:rPr>
                        <a:rPr lang="en-IN" sz="2000" i="0">
                          <a:solidFill>
                            <a:srgbClr val="0000FF"/>
                          </a:solidFill>
                          <a:latin typeface="Cambria Math" panose="02040503050406030204" pitchFamily="18" charset="0"/>
                        </a:rPr>
                        <m:t>it</m:t>
                      </m:r>
                      <m:r>
                        <m:rPr>
                          <m:nor/>
                        </m:rPr>
                        <a:rPr lang="en-IN" sz="2000" i="0">
                          <a:solidFill>
                            <a:srgbClr val="0000FF"/>
                          </a:solidFill>
                          <a:latin typeface="Cambria Math" panose="02040503050406030204" pitchFamily="18" charset="0"/>
                        </a:rPr>
                        <m:t> </m:t>
                      </m:r>
                      <m:r>
                        <m:rPr>
                          <m:nor/>
                        </m:rPr>
                        <a:rPr lang="en-IN" sz="2000" i="0">
                          <a:solidFill>
                            <a:srgbClr val="0000FF"/>
                          </a:solidFill>
                          <a:latin typeface="Cambria Math" panose="02040503050406030204" pitchFamily="18" charset="0"/>
                        </a:rPr>
                        <m:t>propagates</m:t>
                      </m:r>
                      <m:r>
                        <m:rPr>
                          <m:nor/>
                        </m:rPr>
                        <a:rPr lang="en-US" sz="2000" b="0" i="0" smtClean="0">
                          <a:solidFill>
                            <a:srgbClr val="0000FF"/>
                          </a:solidFill>
                          <a:latin typeface="Cambria Math" panose="02040503050406030204" pitchFamily="18" charset="0"/>
                        </a:rPr>
                        <m:t> (</m:t>
                      </m:r>
                      <m:r>
                        <m:rPr>
                          <m:nor/>
                        </m:rPr>
                        <a:rPr lang="en-US" sz="2000" b="0" i="0" smtClean="0">
                          <a:solidFill>
                            <a:srgbClr val="0000FF"/>
                          </a:solidFill>
                          <a:latin typeface="Cambria Math" panose="02040503050406030204" pitchFamily="18" charset="0"/>
                        </a:rPr>
                        <m:t>evanescent</m:t>
                      </m:r>
                      <m:r>
                        <m:rPr>
                          <m:nor/>
                        </m:rPr>
                        <a:rPr lang="en-US" sz="2000" b="0" i="0" smtClean="0">
                          <a:solidFill>
                            <a:srgbClr val="0000FF"/>
                          </a:solidFill>
                          <a:latin typeface="Cambria Math" panose="02040503050406030204" pitchFamily="18" charset="0"/>
                        </a:rPr>
                        <m:t> </m:t>
                      </m:r>
                      <m:r>
                        <m:rPr>
                          <m:nor/>
                        </m:rPr>
                        <a:rPr lang="en-US" sz="2000" b="0" i="0" smtClean="0">
                          <a:solidFill>
                            <a:srgbClr val="0000FF"/>
                          </a:solidFill>
                          <a:latin typeface="Cambria Math" panose="02040503050406030204" pitchFamily="18" charset="0"/>
                        </a:rPr>
                        <m:t>waves</m:t>
                      </m:r>
                      <m:r>
                        <m:rPr>
                          <m:nor/>
                        </m:rPr>
                        <a:rPr lang="en-US" sz="2000" b="0" i="0" smtClean="0">
                          <a:solidFill>
                            <a:srgbClr val="0000FF"/>
                          </a:solidFill>
                          <a:latin typeface="Cambria Math" panose="02040503050406030204" pitchFamily="18" charset="0"/>
                        </a:rPr>
                        <m:t>)</m:t>
                      </m:r>
                    </m:oMath>
                  </m:oMathPara>
                </a14:m>
                <a:endParaRPr lang="en-IN" sz="2000" dirty="0"/>
              </a:p>
            </p:txBody>
          </p:sp>
        </mc:Choice>
        <mc:Fallback xmlns="">
          <p:sp>
            <p:nvSpPr>
              <p:cNvPr id="313350" name="Object 6">
                <a:extLst>
                  <a:ext uri="{FF2B5EF4-FFF2-40B4-BE49-F238E27FC236}">
                    <a16:creationId xmlns:a16="http://schemas.microsoft.com/office/drawing/2014/main" id="{02F5C4B7-A1FE-70C3-1A47-F1384FE72914}"/>
                  </a:ext>
                </a:extLst>
              </p:cNvPr>
              <p:cNvSpPr txBox="1">
                <a:spLocks noRot="1" noChangeAspect="1" noMove="1" noResize="1" noEditPoints="1" noAdjustHandles="1" noChangeArrowheads="1" noChangeShapeType="1" noTextEdit="1"/>
              </p:cNvSpPr>
              <p:nvPr/>
            </p:nvSpPr>
            <p:spPr bwMode="auto">
              <a:xfrm>
                <a:off x="264595" y="3680188"/>
                <a:ext cx="10754833" cy="862012"/>
              </a:xfrm>
              <a:prstGeom prst="rect">
                <a:avLst/>
              </a:prstGeom>
              <a:blipFill>
                <a:blip r:embed="rId2"/>
                <a:stretch>
                  <a:fillRect/>
                </a:stretch>
              </a:blipFill>
              <a:ln>
                <a:noFill/>
              </a:ln>
              <a:effectLst/>
            </p:spPr>
            <p:txBody>
              <a:bodyPr/>
              <a:lstStyle/>
              <a:p>
                <a:r>
                  <a:rPr lang="en-IN">
                    <a:noFill/>
                  </a:rPr>
                  <a:t> </a:t>
                </a:r>
              </a:p>
            </p:txBody>
          </p:sp>
        </mc:Fallback>
      </mc:AlternateContent>
      <p:sp>
        <p:nvSpPr>
          <p:cNvPr id="313351" name="Text Box 7">
            <a:extLst>
              <a:ext uri="{FF2B5EF4-FFF2-40B4-BE49-F238E27FC236}">
                <a16:creationId xmlns:a16="http://schemas.microsoft.com/office/drawing/2014/main" id="{5EECED4A-6F31-203D-F89E-1F4462E43A4C}"/>
              </a:ext>
            </a:extLst>
          </p:cNvPr>
          <p:cNvSpPr txBox="1">
            <a:spLocks noChangeArrowheads="1"/>
          </p:cNvSpPr>
          <p:nvPr/>
        </p:nvSpPr>
        <p:spPr bwMode="auto">
          <a:xfrm>
            <a:off x="229280" y="4654913"/>
            <a:ext cx="3581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00B050"/>
                </a:solidFill>
              </a:rPr>
              <a:t>At cutoff  </a:t>
            </a:r>
            <a:r>
              <a:rPr lang="en-US" altLang="en-US" sz="2000" dirty="0">
                <a:solidFill>
                  <a:srgbClr val="00B050"/>
                </a:solidFill>
                <a:sym typeface="Symbol" panose="05050102010706020507" pitchFamily="18" charset="2"/>
              </a:rPr>
              <a:t> = 0</a:t>
            </a:r>
          </a:p>
        </p:txBody>
      </p:sp>
      <p:graphicFrame>
        <p:nvGraphicFramePr>
          <p:cNvPr id="313352" name="Object 8">
            <a:extLst>
              <a:ext uri="{FF2B5EF4-FFF2-40B4-BE49-F238E27FC236}">
                <a16:creationId xmlns:a16="http://schemas.microsoft.com/office/drawing/2014/main" id="{132FF77C-A08E-020D-8A5F-66BD98CACE54}"/>
              </a:ext>
            </a:extLst>
          </p:cNvPr>
          <p:cNvGraphicFramePr>
            <a:graphicFrameLocks noChangeAspect="1"/>
          </p:cNvGraphicFramePr>
          <p:nvPr>
            <p:extLst>
              <p:ext uri="{D42A27DB-BD31-4B8C-83A1-F6EECF244321}">
                <p14:modId xmlns:p14="http://schemas.microsoft.com/office/powerpoint/2010/main" val="2598947758"/>
              </p:ext>
            </p:extLst>
          </p:nvPr>
        </p:nvGraphicFramePr>
        <p:xfrm>
          <a:off x="1890159" y="5036858"/>
          <a:ext cx="1452563" cy="528638"/>
        </p:xfrm>
        <a:graphic>
          <a:graphicData uri="http://schemas.openxmlformats.org/presentationml/2006/ole">
            <mc:AlternateContent xmlns:mc="http://schemas.openxmlformats.org/markup-compatibility/2006">
              <mc:Choice xmlns:v="urn:schemas-microsoft-com:vml" Requires="v">
                <p:oleObj name="Equation" r:id="rId3" imgW="660240" imgH="241200" progId="Equation.DSMT4">
                  <p:embed/>
                </p:oleObj>
              </mc:Choice>
              <mc:Fallback>
                <p:oleObj name="Equation" r:id="rId3" imgW="660240" imgH="241200" progId="Equation.DSMT4">
                  <p:embed/>
                  <p:pic>
                    <p:nvPicPr>
                      <p:cNvPr id="313352" name="Object 8">
                        <a:extLst>
                          <a:ext uri="{FF2B5EF4-FFF2-40B4-BE49-F238E27FC236}">
                            <a16:creationId xmlns:a16="http://schemas.microsoft.com/office/drawing/2014/main" id="{132FF77C-A08E-020D-8A5F-66BD98CA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159" y="5036858"/>
                        <a:ext cx="1452563"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353" name="Object 9">
            <a:extLst>
              <a:ext uri="{FF2B5EF4-FFF2-40B4-BE49-F238E27FC236}">
                <a16:creationId xmlns:a16="http://schemas.microsoft.com/office/drawing/2014/main" id="{66BF13D0-19E3-8428-2043-A9AD474F76D5}"/>
              </a:ext>
            </a:extLst>
          </p:cNvPr>
          <p:cNvGraphicFramePr>
            <a:graphicFrameLocks noChangeAspect="1"/>
          </p:cNvGraphicFramePr>
          <p:nvPr>
            <p:extLst>
              <p:ext uri="{D42A27DB-BD31-4B8C-83A1-F6EECF244321}">
                <p14:modId xmlns:p14="http://schemas.microsoft.com/office/powerpoint/2010/main" val="2976499519"/>
              </p:ext>
            </p:extLst>
          </p:nvPr>
        </p:nvGraphicFramePr>
        <p:xfrm>
          <a:off x="1708150" y="5565496"/>
          <a:ext cx="1816100" cy="974725"/>
        </p:xfrm>
        <a:graphic>
          <a:graphicData uri="http://schemas.openxmlformats.org/presentationml/2006/ole">
            <mc:AlternateContent xmlns:mc="http://schemas.openxmlformats.org/markup-compatibility/2006">
              <mc:Choice xmlns:v="urn:schemas-microsoft-com:vml" Requires="v">
                <p:oleObj name="Equation" r:id="rId5" imgW="825480" imgH="444240" progId="Equation.DSMT4">
                  <p:embed/>
                </p:oleObj>
              </mc:Choice>
              <mc:Fallback>
                <p:oleObj name="Equation" r:id="rId5" imgW="825480" imgH="444240" progId="Equation.DSMT4">
                  <p:embed/>
                  <p:pic>
                    <p:nvPicPr>
                      <p:cNvPr id="313353" name="Object 9">
                        <a:extLst>
                          <a:ext uri="{FF2B5EF4-FFF2-40B4-BE49-F238E27FC236}">
                            <a16:creationId xmlns:a16="http://schemas.microsoft.com/office/drawing/2014/main" id="{66BF13D0-19E3-8428-2043-A9AD474F76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8150" y="5565496"/>
                        <a:ext cx="1816100"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313355" name="Object 11">
                <a:extLst>
                  <a:ext uri="{FF2B5EF4-FFF2-40B4-BE49-F238E27FC236}">
                    <a16:creationId xmlns:a16="http://schemas.microsoft.com/office/drawing/2014/main" id="{D0F0DE0D-6538-A2A8-DEA6-48C327F70622}"/>
                  </a:ext>
                </a:extLst>
              </p:cNvPr>
              <p:cNvSpPr txBox="1"/>
              <p:nvPr/>
            </p:nvSpPr>
            <p:spPr bwMode="auto">
              <a:xfrm>
                <a:off x="5642012" y="5091131"/>
                <a:ext cx="4330700" cy="1141412"/>
              </a:xfrm>
              <a:prstGeom prst="rect">
                <a:avLst/>
              </a:prstGeom>
              <a:ln/>
            </p:spPr>
            <p:style>
              <a:lnRef idx="2">
                <a:schemeClr val="accent1"/>
              </a:lnRef>
              <a:fillRef idx="1">
                <a:schemeClr val="lt1"/>
              </a:fillRef>
              <a:effectRef idx="0">
                <a:schemeClr val="accent1"/>
              </a:effectRef>
              <a:fontRef idx="minor">
                <a:schemeClr val="dk1"/>
              </a:fontRef>
            </p:style>
            <p:txBody>
              <a:bodyPr>
                <a:noAutofit/>
              </a:bodyPr>
              <a:lstStyle/>
              <a:p>
                <a:pPr/>
                <a14:m>
                  <m:oMathPara xmlns:m="http://schemas.openxmlformats.org/officeDocument/2006/math">
                    <m:oMathParaPr>
                      <m:jc m:val="left"/>
                    </m:oMathParaPr>
                    <m:oMath xmlns:m="http://schemas.openxmlformats.org/officeDocument/2006/math">
                      <m:sSub>
                        <m:sSubPr>
                          <m:ctrlPr>
                            <a:rPr lang="en-IN" sz="2400" i="1" smtClean="0">
                              <a:solidFill>
                                <a:srgbClr val="0070C0"/>
                              </a:solidFill>
                              <a:latin typeface="Cambria Math" panose="02040503050406030204" pitchFamily="18" charset="0"/>
                            </a:rPr>
                          </m:ctrlPr>
                        </m:sSubPr>
                        <m:e>
                          <m:r>
                            <a:rPr lang="en-IN" sz="2400" i="1">
                              <a:solidFill>
                                <a:srgbClr val="0070C0"/>
                              </a:solidFill>
                              <a:latin typeface="Cambria Math" panose="02040503050406030204" pitchFamily="18" charset="0"/>
                            </a:rPr>
                            <m:t>𝑓</m:t>
                          </m:r>
                        </m:e>
                        <m:sub>
                          <m:r>
                            <a:rPr lang="en-IN" sz="2400" i="1">
                              <a:solidFill>
                                <a:srgbClr val="0070C0"/>
                              </a:solidFill>
                              <a:latin typeface="Cambria Math" panose="02040503050406030204" pitchFamily="18" charset="0"/>
                            </a:rPr>
                            <m:t>𝑐</m:t>
                          </m:r>
                        </m:sub>
                      </m:sSub>
                      <m:r>
                        <a:rPr lang="en-IN" sz="2400" i="1">
                          <a:solidFill>
                            <a:srgbClr val="0070C0"/>
                          </a:solidFill>
                          <a:latin typeface="Cambria Math" panose="02040503050406030204" pitchFamily="18" charset="0"/>
                        </a:rPr>
                        <m:t>=</m:t>
                      </m:r>
                      <m:f>
                        <m:fPr>
                          <m:ctrlPr>
                            <a:rPr lang="en-IN" sz="2400" i="1">
                              <a:solidFill>
                                <a:srgbClr val="0070C0"/>
                              </a:solidFill>
                              <a:latin typeface="Cambria Math" panose="02040503050406030204" pitchFamily="18" charset="0"/>
                            </a:rPr>
                          </m:ctrlPr>
                        </m:fPr>
                        <m:num>
                          <m:r>
                            <a:rPr lang="en-IN" sz="2400" i="1">
                              <a:solidFill>
                                <a:srgbClr val="0070C0"/>
                              </a:solidFill>
                              <a:latin typeface="Cambria Math" panose="02040503050406030204" pitchFamily="18" charset="0"/>
                            </a:rPr>
                            <m:t>1</m:t>
                          </m:r>
                        </m:num>
                        <m:den>
                          <m:r>
                            <a:rPr lang="en-IN" sz="2400" i="1">
                              <a:solidFill>
                                <a:srgbClr val="0070C0"/>
                              </a:solidFill>
                              <a:latin typeface="Cambria Math" panose="02040503050406030204" pitchFamily="18" charset="0"/>
                            </a:rPr>
                            <m:t>2</m:t>
                          </m:r>
                          <m:r>
                            <a:rPr lang="en-IN" sz="2400" i="1">
                              <a:solidFill>
                                <a:srgbClr val="0070C0"/>
                              </a:solidFill>
                              <a:latin typeface="Cambria Math" panose="02040503050406030204" pitchFamily="18" charset="0"/>
                            </a:rPr>
                            <m:t>𝜋</m:t>
                          </m:r>
                          <m:rad>
                            <m:radPr>
                              <m:degHide m:val="on"/>
                              <m:ctrlPr>
                                <a:rPr lang="en-IN" sz="2400" i="1">
                                  <a:solidFill>
                                    <a:srgbClr val="0070C0"/>
                                  </a:solidFill>
                                  <a:latin typeface="Cambria Math" panose="02040503050406030204" pitchFamily="18" charset="0"/>
                                </a:rPr>
                              </m:ctrlPr>
                            </m:radPr>
                            <m:deg/>
                            <m:e>
                              <m:r>
                                <a:rPr lang="en-IN" sz="2400" i="1">
                                  <a:solidFill>
                                    <a:srgbClr val="0070C0"/>
                                  </a:solidFill>
                                  <a:latin typeface="Cambria Math" panose="02040503050406030204" pitchFamily="18" charset="0"/>
                                </a:rPr>
                                <m:t>𝜇𝜀</m:t>
                              </m:r>
                            </m:e>
                          </m:rad>
                        </m:den>
                      </m:f>
                      <m:rad>
                        <m:radPr>
                          <m:degHide m:val="on"/>
                          <m:ctrlPr>
                            <a:rPr lang="en-IN" sz="2400" i="1">
                              <a:solidFill>
                                <a:srgbClr val="0070C0"/>
                              </a:solidFill>
                              <a:latin typeface="Cambria Math" panose="02040503050406030204" pitchFamily="18" charset="0"/>
                            </a:rPr>
                          </m:ctrlPr>
                        </m:radPr>
                        <m:deg/>
                        <m:e>
                          <m:sSup>
                            <m:sSupPr>
                              <m:ctrlPr>
                                <a:rPr lang="en-IN" sz="2400" i="1">
                                  <a:solidFill>
                                    <a:srgbClr val="0070C0"/>
                                  </a:solidFill>
                                  <a:latin typeface="Cambria Math" panose="02040503050406030204" pitchFamily="18" charset="0"/>
                                </a:rPr>
                              </m:ctrlPr>
                            </m:sSupPr>
                            <m:e>
                              <m:d>
                                <m:dPr>
                                  <m:ctrlPr>
                                    <a:rPr lang="en-IN" sz="2400" i="1">
                                      <a:solidFill>
                                        <a:srgbClr val="0070C0"/>
                                      </a:solidFill>
                                      <a:latin typeface="Cambria Math" panose="02040503050406030204" pitchFamily="18" charset="0"/>
                                    </a:rPr>
                                  </m:ctrlPr>
                                </m:dPr>
                                <m:e>
                                  <m:f>
                                    <m:fPr>
                                      <m:ctrlPr>
                                        <a:rPr lang="en-IN" sz="2400" i="1">
                                          <a:solidFill>
                                            <a:srgbClr val="0070C0"/>
                                          </a:solidFill>
                                          <a:latin typeface="Cambria Math" panose="02040503050406030204" pitchFamily="18" charset="0"/>
                                        </a:rPr>
                                      </m:ctrlPr>
                                    </m:fPr>
                                    <m:num>
                                      <m:r>
                                        <a:rPr lang="en-IN" sz="2400" i="1">
                                          <a:solidFill>
                                            <a:srgbClr val="0070C0"/>
                                          </a:solidFill>
                                          <a:latin typeface="Cambria Math" panose="02040503050406030204" pitchFamily="18" charset="0"/>
                                        </a:rPr>
                                        <m:t>𝑚</m:t>
                                      </m:r>
                                      <m:r>
                                        <a:rPr lang="en-IN" sz="2400" i="1">
                                          <a:solidFill>
                                            <a:srgbClr val="0070C0"/>
                                          </a:solidFill>
                                          <a:latin typeface="Cambria Math" panose="02040503050406030204" pitchFamily="18" charset="0"/>
                                        </a:rPr>
                                        <m:t>𝜋</m:t>
                                      </m:r>
                                    </m:num>
                                    <m:den>
                                      <m:r>
                                        <a:rPr lang="en-IN" sz="2400" i="1">
                                          <a:solidFill>
                                            <a:srgbClr val="0070C0"/>
                                          </a:solidFill>
                                          <a:latin typeface="Cambria Math" panose="02040503050406030204" pitchFamily="18" charset="0"/>
                                        </a:rPr>
                                        <m:t>𝑎</m:t>
                                      </m:r>
                                    </m:den>
                                  </m:f>
                                </m:e>
                              </m:d>
                            </m:e>
                            <m:sup>
                              <m:r>
                                <a:rPr lang="en-IN" sz="2400" i="1">
                                  <a:solidFill>
                                    <a:srgbClr val="0070C0"/>
                                  </a:solidFill>
                                  <a:latin typeface="Cambria Math" panose="02040503050406030204" pitchFamily="18" charset="0"/>
                                </a:rPr>
                                <m:t>2</m:t>
                              </m:r>
                            </m:sup>
                          </m:sSup>
                          <m:r>
                            <a:rPr lang="en-IN" sz="2400" i="1">
                              <a:solidFill>
                                <a:srgbClr val="0070C0"/>
                              </a:solidFill>
                              <a:latin typeface="Cambria Math" panose="02040503050406030204" pitchFamily="18" charset="0"/>
                            </a:rPr>
                            <m:t>+</m:t>
                          </m:r>
                          <m:sSup>
                            <m:sSupPr>
                              <m:ctrlPr>
                                <a:rPr lang="en-IN" sz="2400" i="1">
                                  <a:solidFill>
                                    <a:srgbClr val="0070C0"/>
                                  </a:solidFill>
                                  <a:latin typeface="Cambria Math" panose="02040503050406030204" pitchFamily="18" charset="0"/>
                                </a:rPr>
                              </m:ctrlPr>
                            </m:sSupPr>
                            <m:e>
                              <m:d>
                                <m:dPr>
                                  <m:ctrlPr>
                                    <a:rPr lang="en-IN" sz="2400" i="1">
                                      <a:solidFill>
                                        <a:srgbClr val="0070C0"/>
                                      </a:solidFill>
                                      <a:latin typeface="Cambria Math" panose="02040503050406030204" pitchFamily="18" charset="0"/>
                                    </a:rPr>
                                  </m:ctrlPr>
                                </m:dPr>
                                <m:e>
                                  <m:f>
                                    <m:fPr>
                                      <m:ctrlPr>
                                        <a:rPr lang="en-IN" sz="2400" i="1">
                                          <a:solidFill>
                                            <a:srgbClr val="0070C0"/>
                                          </a:solidFill>
                                          <a:latin typeface="Cambria Math" panose="02040503050406030204" pitchFamily="18" charset="0"/>
                                        </a:rPr>
                                      </m:ctrlPr>
                                    </m:fPr>
                                    <m:num>
                                      <m:r>
                                        <a:rPr lang="en-IN" sz="2400" i="1">
                                          <a:solidFill>
                                            <a:srgbClr val="0070C0"/>
                                          </a:solidFill>
                                          <a:latin typeface="Cambria Math" panose="02040503050406030204" pitchFamily="18" charset="0"/>
                                        </a:rPr>
                                        <m:t>𝑛</m:t>
                                      </m:r>
                                      <m:r>
                                        <a:rPr lang="en-IN" sz="2400" i="1">
                                          <a:solidFill>
                                            <a:srgbClr val="0070C0"/>
                                          </a:solidFill>
                                          <a:latin typeface="Cambria Math" panose="02040503050406030204" pitchFamily="18" charset="0"/>
                                        </a:rPr>
                                        <m:t>𝜋</m:t>
                                      </m:r>
                                    </m:num>
                                    <m:den>
                                      <m:r>
                                        <a:rPr lang="en-IN" sz="2400" i="1">
                                          <a:solidFill>
                                            <a:srgbClr val="0070C0"/>
                                          </a:solidFill>
                                          <a:latin typeface="Cambria Math" panose="02040503050406030204" pitchFamily="18" charset="0"/>
                                        </a:rPr>
                                        <m:t>𝑏</m:t>
                                      </m:r>
                                    </m:den>
                                  </m:f>
                                </m:e>
                              </m:d>
                            </m:e>
                            <m:sup>
                              <m:r>
                                <a:rPr lang="en-IN" sz="2400" i="1">
                                  <a:solidFill>
                                    <a:srgbClr val="0070C0"/>
                                  </a:solidFill>
                                  <a:latin typeface="Cambria Math" panose="02040503050406030204" pitchFamily="18" charset="0"/>
                                </a:rPr>
                                <m:t>2</m:t>
                              </m:r>
                            </m:sup>
                          </m:sSup>
                        </m:e>
                      </m:rad>
                    </m:oMath>
                  </m:oMathPara>
                </a14:m>
                <a:endParaRPr lang="en-IN" sz="2400" dirty="0">
                  <a:solidFill>
                    <a:srgbClr val="0070C0"/>
                  </a:solidFill>
                </a:endParaRPr>
              </a:p>
            </p:txBody>
          </p:sp>
        </mc:Choice>
        <mc:Fallback xmlns="">
          <p:sp>
            <p:nvSpPr>
              <p:cNvPr id="313355" name="Object 11">
                <a:extLst>
                  <a:ext uri="{FF2B5EF4-FFF2-40B4-BE49-F238E27FC236}">
                    <a16:creationId xmlns:a16="http://schemas.microsoft.com/office/drawing/2014/main" id="{D0F0DE0D-6538-A2A8-DEA6-48C327F70622}"/>
                  </a:ext>
                </a:extLst>
              </p:cNvPr>
              <p:cNvSpPr txBox="1">
                <a:spLocks noRot="1" noChangeAspect="1" noMove="1" noResize="1" noEditPoints="1" noAdjustHandles="1" noChangeArrowheads="1" noChangeShapeType="1" noTextEdit="1"/>
              </p:cNvSpPr>
              <p:nvPr/>
            </p:nvSpPr>
            <p:spPr bwMode="auto">
              <a:xfrm>
                <a:off x="5642012" y="5091131"/>
                <a:ext cx="4330700" cy="1141412"/>
              </a:xfrm>
              <a:prstGeom prst="rect">
                <a:avLst/>
              </a:prstGeom>
              <a:blipFill>
                <a:blip r:embed="rId7"/>
                <a:stretch>
                  <a:fillRect/>
                </a:stretch>
              </a:blipFill>
              <a:ln/>
            </p:spPr>
            <p:txBody>
              <a:bodyPr/>
              <a:lstStyle/>
              <a:p>
                <a:r>
                  <a:rPr lang="en-IN">
                    <a:noFill/>
                  </a:rPr>
                  <a:t> </a:t>
                </a:r>
              </a:p>
            </p:txBody>
          </p:sp>
        </mc:Fallback>
      </mc:AlternateContent>
      <p:graphicFrame>
        <p:nvGraphicFramePr>
          <p:cNvPr id="313356" name="Object 12">
            <a:extLst>
              <a:ext uri="{FF2B5EF4-FFF2-40B4-BE49-F238E27FC236}">
                <a16:creationId xmlns:a16="http://schemas.microsoft.com/office/drawing/2014/main" id="{5B0A6D73-6CC4-7474-9B8B-3B867AACA0EA}"/>
              </a:ext>
            </a:extLst>
          </p:cNvPr>
          <p:cNvGraphicFramePr>
            <a:graphicFrameLocks noChangeAspect="1"/>
          </p:cNvGraphicFramePr>
          <p:nvPr>
            <p:extLst>
              <p:ext uri="{D42A27DB-BD31-4B8C-83A1-F6EECF244321}">
                <p14:modId xmlns:p14="http://schemas.microsoft.com/office/powerpoint/2010/main" val="923978935"/>
              </p:ext>
            </p:extLst>
          </p:nvPr>
        </p:nvGraphicFramePr>
        <p:xfrm>
          <a:off x="4272644" y="650354"/>
          <a:ext cx="2455863" cy="873125"/>
        </p:xfrm>
        <a:graphic>
          <a:graphicData uri="http://schemas.openxmlformats.org/presentationml/2006/ole">
            <mc:AlternateContent xmlns:mc="http://schemas.openxmlformats.org/markup-compatibility/2006">
              <mc:Choice xmlns:v="urn:schemas-microsoft-com:vml" Requires="v">
                <p:oleObj name="Equation" r:id="rId8" imgW="1320480" imgH="469800" progId="Equation.DSMT4">
                  <p:embed/>
                </p:oleObj>
              </mc:Choice>
              <mc:Fallback>
                <p:oleObj name="Equation" r:id="rId8" imgW="1320480" imgH="469800" progId="Equation.DSMT4">
                  <p:embed/>
                  <p:pic>
                    <p:nvPicPr>
                      <p:cNvPr id="313356" name="Object 12">
                        <a:extLst>
                          <a:ext uri="{FF2B5EF4-FFF2-40B4-BE49-F238E27FC236}">
                            <a16:creationId xmlns:a16="http://schemas.microsoft.com/office/drawing/2014/main" id="{5B0A6D73-6CC4-7474-9B8B-3B867AACA0E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2644" y="650354"/>
                        <a:ext cx="2455863"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313357" name="Object 13">
                <a:extLst>
                  <a:ext uri="{FF2B5EF4-FFF2-40B4-BE49-F238E27FC236}">
                    <a16:creationId xmlns:a16="http://schemas.microsoft.com/office/drawing/2014/main" id="{75BF1080-0DB1-9492-6BB1-14913D4FF83C}"/>
                  </a:ext>
                </a:extLst>
              </p:cNvPr>
              <p:cNvSpPr txBox="1"/>
              <p:nvPr/>
            </p:nvSpPr>
            <p:spPr bwMode="auto">
              <a:xfrm>
                <a:off x="2616200" y="2279650"/>
                <a:ext cx="7124700" cy="1116013"/>
              </a:xfrm>
              <a:prstGeom prst="rect">
                <a:avLst/>
              </a:prstGeom>
              <a:ln/>
            </p:spPr>
            <p:style>
              <a:lnRef idx="2">
                <a:schemeClr val="accent1"/>
              </a:lnRef>
              <a:fillRef idx="1">
                <a:schemeClr val="lt1"/>
              </a:fillRef>
              <a:effectRef idx="0">
                <a:schemeClr val="accent1"/>
              </a:effectRef>
              <a:fontRef idx="minor">
                <a:schemeClr val="dk1"/>
              </a:fontRef>
            </p:style>
            <p:txBody>
              <a:bodyPr>
                <a:noAutofit/>
              </a:bodyPr>
              <a:lstStyle/>
              <a:p>
                <a:pPr/>
                <a14:m>
                  <m:oMathPara xmlns:m="http://schemas.openxmlformats.org/officeDocument/2006/math">
                    <m:oMathParaPr>
                      <m:jc m:val="left"/>
                    </m:oMathParaPr>
                    <m:oMath xmlns:m="http://schemas.openxmlformats.org/officeDocument/2006/math">
                      <m:r>
                        <a:rPr lang="en-IN" sz="2400" i="1">
                          <a:solidFill>
                            <a:srgbClr val="FF0000"/>
                          </a:solidFill>
                          <a:latin typeface="Cambria Math" panose="02040503050406030204" pitchFamily="18" charset="0"/>
                        </a:rPr>
                        <m:t>𝛾</m:t>
                      </m:r>
                      <m:r>
                        <a:rPr lang="en-IN" sz="2400" i="1">
                          <a:solidFill>
                            <a:srgbClr val="FF0000"/>
                          </a:solidFill>
                          <a:latin typeface="Cambria Math" panose="02040503050406030204" pitchFamily="18" charset="0"/>
                        </a:rPr>
                        <m:t>=</m:t>
                      </m:r>
                      <m:r>
                        <a:rPr lang="en-IN" sz="2400" i="1">
                          <a:solidFill>
                            <a:srgbClr val="FF0000"/>
                          </a:solidFill>
                          <a:latin typeface="Cambria Math" panose="02040503050406030204" pitchFamily="18" charset="0"/>
                        </a:rPr>
                        <m:t>𝑗</m:t>
                      </m:r>
                      <m:r>
                        <a:rPr lang="en-IN" sz="2400" i="1">
                          <a:solidFill>
                            <a:srgbClr val="FF0000"/>
                          </a:solidFill>
                          <a:latin typeface="Cambria Math" panose="02040503050406030204" pitchFamily="18" charset="0"/>
                        </a:rPr>
                        <m:t>𝛽</m:t>
                      </m:r>
                      <m:r>
                        <a:rPr lang="en-IN" sz="2400" i="1">
                          <a:solidFill>
                            <a:srgbClr val="FF0000"/>
                          </a:solidFill>
                          <a:latin typeface="Cambria Math" panose="02040503050406030204" pitchFamily="18" charset="0"/>
                        </a:rPr>
                        <m:t>=</m:t>
                      </m:r>
                      <m:r>
                        <a:rPr lang="en-IN" sz="2400" i="1">
                          <a:solidFill>
                            <a:srgbClr val="FF0000"/>
                          </a:solidFill>
                          <a:latin typeface="Cambria Math" panose="02040503050406030204" pitchFamily="18" charset="0"/>
                        </a:rPr>
                        <m:t>𝑗</m:t>
                      </m:r>
                      <m:rad>
                        <m:radPr>
                          <m:degHide m:val="on"/>
                          <m:ctrlPr>
                            <a:rPr lang="en-IN" sz="2400" i="1">
                              <a:solidFill>
                                <a:srgbClr val="FF0000"/>
                              </a:solidFill>
                              <a:latin typeface="Cambria Math" panose="02040503050406030204" pitchFamily="18" charset="0"/>
                            </a:rPr>
                          </m:ctrlPr>
                        </m:radPr>
                        <m:deg/>
                        <m:e>
                          <m:sSup>
                            <m:sSupPr>
                              <m:ctrlPr>
                                <a:rPr lang="en-IN" sz="2400" i="1">
                                  <a:solidFill>
                                    <a:srgbClr val="FF0000"/>
                                  </a:solidFill>
                                  <a:latin typeface="Cambria Math" panose="02040503050406030204" pitchFamily="18" charset="0"/>
                                </a:rPr>
                              </m:ctrlPr>
                            </m:sSupPr>
                            <m:e>
                              <m:r>
                                <a:rPr lang="en-IN" sz="2400" i="1">
                                  <a:solidFill>
                                    <a:srgbClr val="FF0000"/>
                                  </a:solidFill>
                                  <a:latin typeface="Cambria Math" panose="02040503050406030204" pitchFamily="18" charset="0"/>
                                </a:rPr>
                                <m:t>𝜔</m:t>
                              </m:r>
                            </m:e>
                            <m:sup>
                              <m:r>
                                <a:rPr lang="en-IN" sz="2400" i="1">
                                  <a:solidFill>
                                    <a:srgbClr val="FF0000"/>
                                  </a:solidFill>
                                  <a:latin typeface="Cambria Math" panose="02040503050406030204" pitchFamily="18" charset="0"/>
                                </a:rPr>
                                <m:t>2</m:t>
                              </m:r>
                            </m:sup>
                          </m:sSup>
                          <m:r>
                            <a:rPr lang="en-IN" sz="2400" i="1">
                              <a:solidFill>
                                <a:srgbClr val="FF0000"/>
                              </a:solidFill>
                              <a:latin typeface="Cambria Math" panose="02040503050406030204" pitchFamily="18" charset="0"/>
                            </a:rPr>
                            <m:t>𝜇𝜀</m:t>
                          </m:r>
                          <m:r>
                            <a:rPr lang="en-IN" sz="2400" i="1">
                              <a:solidFill>
                                <a:srgbClr val="FF0000"/>
                              </a:solidFill>
                              <a:latin typeface="Cambria Math" panose="02040503050406030204" pitchFamily="18" charset="0"/>
                            </a:rPr>
                            <m:t>−</m:t>
                          </m:r>
                          <m:sSup>
                            <m:sSupPr>
                              <m:ctrlPr>
                                <a:rPr lang="en-IN" sz="2400" i="1">
                                  <a:solidFill>
                                    <a:srgbClr val="FF0000"/>
                                  </a:solidFill>
                                  <a:latin typeface="Cambria Math" panose="02040503050406030204" pitchFamily="18" charset="0"/>
                                </a:rPr>
                              </m:ctrlPr>
                            </m:sSupPr>
                            <m:e>
                              <m:r>
                                <a:rPr lang="en-IN" sz="2400" i="1">
                                  <a:solidFill>
                                    <a:srgbClr val="FF0000"/>
                                  </a:solidFill>
                                  <a:latin typeface="Cambria Math" panose="02040503050406030204" pitchFamily="18" charset="0"/>
                                </a:rPr>
                                <m:t>h</m:t>
                              </m:r>
                            </m:e>
                            <m:sup>
                              <m:r>
                                <a:rPr lang="en-IN" sz="2400" i="1">
                                  <a:solidFill>
                                    <a:srgbClr val="FF0000"/>
                                  </a:solidFill>
                                  <a:latin typeface="Cambria Math" panose="02040503050406030204" pitchFamily="18" charset="0"/>
                                </a:rPr>
                                <m:t>2</m:t>
                              </m:r>
                            </m:sup>
                          </m:sSup>
                        </m:e>
                      </m:rad>
                      <m:r>
                        <a:rPr lang="en-IN" sz="2400" i="1">
                          <a:solidFill>
                            <a:srgbClr val="FF0000"/>
                          </a:solidFill>
                          <a:latin typeface="Cambria Math" panose="02040503050406030204" pitchFamily="18" charset="0"/>
                        </a:rPr>
                        <m:t>=</m:t>
                      </m:r>
                      <m:r>
                        <a:rPr lang="en-IN" sz="2400" i="1">
                          <a:solidFill>
                            <a:srgbClr val="FF0000"/>
                          </a:solidFill>
                          <a:latin typeface="Cambria Math" panose="02040503050406030204" pitchFamily="18" charset="0"/>
                        </a:rPr>
                        <m:t>𝑗</m:t>
                      </m:r>
                      <m:rad>
                        <m:radPr>
                          <m:degHide m:val="on"/>
                          <m:ctrlPr>
                            <a:rPr lang="en-IN" sz="2400" i="1">
                              <a:solidFill>
                                <a:srgbClr val="FF0000"/>
                              </a:solidFill>
                              <a:latin typeface="Cambria Math" panose="02040503050406030204" pitchFamily="18" charset="0"/>
                            </a:rPr>
                          </m:ctrlPr>
                        </m:radPr>
                        <m:deg/>
                        <m:e>
                          <m:sSup>
                            <m:sSupPr>
                              <m:ctrlPr>
                                <a:rPr lang="en-IN" sz="2400" i="1">
                                  <a:solidFill>
                                    <a:srgbClr val="FF0000"/>
                                  </a:solidFill>
                                  <a:latin typeface="Cambria Math" panose="02040503050406030204" pitchFamily="18" charset="0"/>
                                </a:rPr>
                              </m:ctrlPr>
                            </m:sSupPr>
                            <m:e>
                              <m:r>
                                <a:rPr lang="en-IN" sz="2400" i="1">
                                  <a:solidFill>
                                    <a:srgbClr val="FF0000"/>
                                  </a:solidFill>
                                  <a:latin typeface="Cambria Math" panose="02040503050406030204" pitchFamily="18" charset="0"/>
                                </a:rPr>
                                <m:t>𝜔</m:t>
                              </m:r>
                            </m:e>
                            <m:sup>
                              <m:r>
                                <a:rPr lang="en-IN" sz="2400" i="1">
                                  <a:solidFill>
                                    <a:srgbClr val="FF0000"/>
                                  </a:solidFill>
                                  <a:latin typeface="Cambria Math" panose="02040503050406030204" pitchFamily="18" charset="0"/>
                                </a:rPr>
                                <m:t>2</m:t>
                              </m:r>
                            </m:sup>
                          </m:sSup>
                          <m:r>
                            <a:rPr lang="en-IN" sz="2400" i="1">
                              <a:solidFill>
                                <a:srgbClr val="FF0000"/>
                              </a:solidFill>
                              <a:latin typeface="Cambria Math" panose="02040503050406030204" pitchFamily="18" charset="0"/>
                            </a:rPr>
                            <m:t>𝜇𝜀</m:t>
                          </m:r>
                          <m:r>
                            <a:rPr lang="en-IN" sz="2400" i="1">
                              <a:solidFill>
                                <a:srgbClr val="FF0000"/>
                              </a:solidFill>
                              <a:latin typeface="Cambria Math" panose="02040503050406030204" pitchFamily="18" charset="0"/>
                            </a:rPr>
                            <m:t>−</m:t>
                          </m:r>
                          <m:sSup>
                            <m:sSupPr>
                              <m:ctrlPr>
                                <a:rPr lang="en-IN" sz="2400" i="1">
                                  <a:solidFill>
                                    <a:srgbClr val="FF0000"/>
                                  </a:solidFill>
                                  <a:latin typeface="Cambria Math" panose="02040503050406030204" pitchFamily="18" charset="0"/>
                                </a:rPr>
                              </m:ctrlPr>
                            </m:sSupPr>
                            <m:e>
                              <m:d>
                                <m:dPr>
                                  <m:ctrlPr>
                                    <a:rPr lang="en-IN" sz="2400" i="1">
                                      <a:solidFill>
                                        <a:srgbClr val="FF0000"/>
                                      </a:solidFill>
                                      <a:latin typeface="Cambria Math" panose="02040503050406030204" pitchFamily="18" charset="0"/>
                                    </a:rPr>
                                  </m:ctrlPr>
                                </m:dPr>
                                <m:e>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𝑚</m:t>
                                      </m:r>
                                      <m:r>
                                        <a:rPr lang="en-IN" sz="2400" i="1">
                                          <a:solidFill>
                                            <a:srgbClr val="FF0000"/>
                                          </a:solidFill>
                                          <a:latin typeface="Cambria Math" panose="02040503050406030204" pitchFamily="18" charset="0"/>
                                        </a:rPr>
                                        <m:t>𝜋</m:t>
                                      </m:r>
                                    </m:num>
                                    <m:den>
                                      <m:r>
                                        <a:rPr lang="en-IN" sz="2400" i="1">
                                          <a:solidFill>
                                            <a:srgbClr val="FF0000"/>
                                          </a:solidFill>
                                          <a:latin typeface="Cambria Math" panose="02040503050406030204" pitchFamily="18" charset="0"/>
                                        </a:rPr>
                                        <m:t>𝑎</m:t>
                                      </m:r>
                                    </m:den>
                                  </m:f>
                                </m:e>
                              </m:d>
                            </m:e>
                            <m:sup>
                              <m:r>
                                <a:rPr lang="en-IN" sz="2400" i="1">
                                  <a:solidFill>
                                    <a:srgbClr val="FF0000"/>
                                  </a:solidFill>
                                  <a:latin typeface="Cambria Math" panose="02040503050406030204" pitchFamily="18" charset="0"/>
                                </a:rPr>
                                <m:t>2</m:t>
                              </m:r>
                            </m:sup>
                          </m:sSup>
                          <m:r>
                            <a:rPr lang="en-IN" sz="2400" i="1">
                              <a:solidFill>
                                <a:srgbClr val="FF0000"/>
                              </a:solidFill>
                              <a:latin typeface="Cambria Math" panose="02040503050406030204" pitchFamily="18" charset="0"/>
                            </a:rPr>
                            <m:t>−</m:t>
                          </m:r>
                          <m:sSup>
                            <m:sSupPr>
                              <m:ctrlPr>
                                <a:rPr lang="en-IN" sz="2400" i="1">
                                  <a:solidFill>
                                    <a:srgbClr val="FF0000"/>
                                  </a:solidFill>
                                  <a:latin typeface="Cambria Math" panose="02040503050406030204" pitchFamily="18" charset="0"/>
                                </a:rPr>
                              </m:ctrlPr>
                            </m:sSupPr>
                            <m:e>
                              <m:d>
                                <m:dPr>
                                  <m:ctrlPr>
                                    <a:rPr lang="en-IN" sz="2400" i="1">
                                      <a:solidFill>
                                        <a:srgbClr val="FF0000"/>
                                      </a:solidFill>
                                      <a:latin typeface="Cambria Math" panose="02040503050406030204" pitchFamily="18" charset="0"/>
                                    </a:rPr>
                                  </m:ctrlPr>
                                </m:dPr>
                                <m:e>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𝑛</m:t>
                                      </m:r>
                                      <m:r>
                                        <a:rPr lang="en-IN" sz="2400" i="1">
                                          <a:solidFill>
                                            <a:srgbClr val="FF0000"/>
                                          </a:solidFill>
                                          <a:latin typeface="Cambria Math" panose="02040503050406030204" pitchFamily="18" charset="0"/>
                                        </a:rPr>
                                        <m:t>𝜋</m:t>
                                      </m:r>
                                    </m:num>
                                    <m:den>
                                      <m:r>
                                        <a:rPr lang="en-IN" sz="2400" i="1">
                                          <a:solidFill>
                                            <a:srgbClr val="FF0000"/>
                                          </a:solidFill>
                                          <a:latin typeface="Cambria Math" panose="02040503050406030204" pitchFamily="18" charset="0"/>
                                        </a:rPr>
                                        <m:t>𝑏</m:t>
                                      </m:r>
                                    </m:den>
                                  </m:f>
                                </m:e>
                              </m:d>
                            </m:e>
                            <m:sup>
                              <m:r>
                                <a:rPr lang="en-IN" sz="2400" i="1">
                                  <a:solidFill>
                                    <a:srgbClr val="FF0000"/>
                                  </a:solidFill>
                                  <a:latin typeface="Cambria Math" panose="02040503050406030204" pitchFamily="18" charset="0"/>
                                </a:rPr>
                                <m:t>2</m:t>
                              </m:r>
                            </m:sup>
                          </m:sSup>
                        </m:e>
                      </m:rad>
                    </m:oMath>
                  </m:oMathPara>
                </a14:m>
                <a:endParaRPr lang="en-IN" sz="2400" dirty="0"/>
              </a:p>
            </p:txBody>
          </p:sp>
        </mc:Choice>
        <mc:Fallback xmlns="">
          <p:sp>
            <p:nvSpPr>
              <p:cNvPr id="313357" name="Object 13">
                <a:extLst>
                  <a:ext uri="{FF2B5EF4-FFF2-40B4-BE49-F238E27FC236}">
                    <a16:creationId xmlns:a16="http://schemas.microsoft.com/office/drawing/2014/main" id="{75BF1080-0DB1-9492-6BB1-14913D4FF83C}"/>
                  </a:ext>
                </a:extLst>
              </p:cNvPr>
              <p:cNvSpPr txBox="1">
                <a:spLocks noRot="1" noChangeAspect="1" noMove="1" noResize="1" noEditPoints="1" noAdjustHandles="1" noChangeArrowheads="1" noChangeShapeType="1" noTextEdit="1"/>
              </p:cNvSpPr>
              <p:nvPr/>
            </p:nvSpPr>
            <p:spPr bwMode="auto">
              <a:xfrm>
                <a:off x="2616200" y="2279650"/>
                <a:ext cx="7124700" cy="1116013"/>
              </a:xfrm>
              <a:prstGeom prst="rect">
                <a:avLst/>
              </a:prstGeom>
              <a:blipFill>
                <a:blip r:embed="rId10"/>
                <a:stretch>
                  <a:fillRect/>
                </a:stretch>
              </a:blipFill>
              <a:ln/>
            </p:spPr>
            <p:txBody>
              <a:bodyPr/>
              <a:lstStyle/>
              <a:p>
                <a:r>
                  <a:rPr lang="en-IN">
                    <a:noFill/>
                  </a:rPr>
                  <a:t> </a:t>
                </a:r>
              </a:p>
            </p:txBody>
          </p:sp>
        </mc:Fallback>
      </mc:AlternateContent>
      <p:graphicFrame>
        <p:nvGraphicFramePr>
          <p:cNvPr id="313358" name="Object 14">
            <a:extLst>
              <a:ext uri="{FF2B5EF4-FFF2-40B4-BE49-F238E27FC236}">
                <a16:creationId xmlns:a16="http://schemas.microsoft.com/office/drawing/2014/main" id="{386C9097-D7BB-12C1-B0C6-E0C398BA1ABF}"/>
              </a:ext>
            </a:extLst>
          </p:cNvPr>
          <p:cNvGraphicFramePr>
            <a:graphicFrameLocks noChangeAspect="1"/>
          </p:cNvGraphicFramePr>
          <p:nvPr>
            <p:extLst>
              <p:ext uri="{D42A27DB-BD31-4B8C-83A1-F6EECF244321}">
                <p14:modId xmlns:p14="http://schemas.microsoft.com/office/powerpoint/2010/main" val="3688177335"/>
              </p:ext>
            </p:extLst>
          </p:nvPr>
        </p:nvGraphicFramePr>
        <p:xfrm>
          <a:off x="5053012" y="1652288"/>
          <a:ext cx="2401888" cy="612775"/>
        </p:xfrm>
        <a:graphic>
          <a:graphicData uri="http://schemas.openxmlformats.org/presentationml/2006/ole">
            <mc:AlternateContent xmlns:mc="http://schemas.openxmlformats.org/markup-compatibility/2006">
              <mc:Choice xmlns:v="urn:schemas-microsoft-com:vml" Requires="v">
                <p:oleObj name="Equation" r:id="rId11" imgW="1091880" imgH="279360" progId="Equation.DSMT4">
                  <p:embed/>
                </p:oleObj>
              </mc:Choice>
              <mc:Fallback>
                <p:oleObj name="Equation" r:id="rId11" imgW="1091880" imgH="279360" progId="Equation.DSMT4">
                  <p:embed/>
                  <p:pic>
                    <p:nvPicPr>
                      <p:cNvPr id="313358" name="Object 14">
                        <a:extLst>
                          <a:ext uri="{FF2B5EF4-FFF2-40B4-BE49-F238E27FC236}">
                            <a16:creationId xmlns:a16="http://schemas.microsoft.com/office/drawing/2014/main" id="{386C9097-D7BB-12C1-B0C6-E0C398BA1AB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53012" y="1652288"/>
                        <a:ext cx="2401888"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359" name="Object 15">
            <a:extLst>
              <a:ext uri="{FF2B5EF4-FFF2-40B4-BE49-F238E27FC236}">
                <a16:creationId xmlns:a16="http://schemas.microsoft.com/office/drawing/2014/main" id="{BFD2A9C1-8B11-8C00-FF9E-2442B9351C90}"/>
              </a:ext>
            </a:extLst>
          </p:cNvPr>
          <p:cNvGraphicFramePr>
            <a:graphicFrameLocks noChangeAspect="1"/>
          </p:cNvGraphicFramePr>
          <p:nvPr>
            <p:extLst>
              <p:ext uri="{D42A27DB-BD31-4B8C-83A1-F6EECF244321}">
                <p14:modId xmlns:p14="http://schemas.microsoft.com/office/powerpoint/2010/main" val="819430396"/>
              </p:ext>
            </p:extLst>
          </p:nvPr>
        </p:nvGraphicFramePr>
        <p:xfrm>
          <a:off x="7237893" y="809803"/>
          <a:ext cx="1676400" cy="501650"/>
        </p:xfrm>
        <a:graphic>
          <a:graphicData uri="http://schemas.openxmlformats.org/presentationml/2006/ole">
            <mc:AlternateContent xmlns:mc="http://schemas.openxmlformats.org/markup-compatibility/2006">
              <mc:Choice xmlns:v="urn:schemas-microsoft-com:vml" Requires="v">
                <p:oleObj name="Equation" r:id="rId13" imgW="761760" imgH="228600" progId="Equation.DSMT4">
                  <p:embed/>
                </p:oleObj>
              </mc:Choice>
              <mc:Fallback>
                <p:oleObj name="Equation" r:id="rId13" imgW="761760" imgH="228600" progId="Equation.DSMT4">
                  <p:embed/>
                  <p:pic>
                    <p:nvPicPr>
                      <p:cNvPr id="313359" name="Object 15">
                        <a:extLst>
                          <a:ext uri="{FF2B5EF4-FFF2-40B4-BE49-F238E27FC236}">
                            <a16:creationId xmlns:a16="http://schemas.microsoft.com/office/drawing/2014/main" id="{BFD2A9C1-8B11-8C00-FF9E-2442B9351C9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37893" y="809803"/>
                        <a:ext cx="167640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 Box 9">
            <a:extLst>
              <a:ext uri="{FF2B5EF4-FFF2-40B4-BE49-F238E27FC236}">
                <a16:creationId xmlns:a16="http://schemas.microsoft.com/office/drawing/2014/main" id="{B0B5D08F-4AF8-DFD0-D3C7-805E8E1D90BA}"/>
              </a:ext>
            </a:extLst>
          </p:cNvPr>
          <p:cNvSpPr txBox="1">
            <a:spLocks noChangeArrowheads="1"/>
          </p:cNvSpPr>
          <p:nvPr/>
        </p:nvSpPr>
        <p:spPr bwMode="auto">
          <a:xfrm>
            <a:off x="275782" y="158625"/>
            <a:ext cx="98971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solidFill>
                  <a:srgbClr val="00B050"/>
                </a:solidFill>
              </a:rPr>
              <a:t>Cutoff Frequency for various modes:</a:t>
            </a:r>
          </a:p>
        </p:txBody>
      </p:sp>
      <p:sp>
        <p:nvSpPr>
          <p:cNvPr id="3" name="Arrow: Right 2">
            <a:extLst>
              <a:ext uri="{FF2B5EF4-FFF2-40B4-BE49-F238E27FC236}">
                <a16:creationId xmlns:a16="http://schemas.microsoft.com/office/drawing/2014/main" id="{EE5245EA-A0C8-9381-7AF4-FA6957B0B496}"/>
              </a:ext>
            </a:extLst>
          </p:cNvPr>
          <p:cNvSpPr/>
          <p:nvPr/>
        </p:nvSpPr>
        <p:spPr>
          <a:xfrm>
            <a:off x="4272643" y="5465135"/>
            <a:ext cx="780369" cy="3934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4380" name="Object 12">
                <a:extLst>
                  <a:ext uri="{FF2B5EF4-FFF2-40B4-BE49-F238E27FC236}">
                    <a16:creationId xmlns:a16="http://schemas.microsoft.com/office/drawing/2014/main" id="{44DAA63D-F7C4-DF1F-2DDD-550FC1331A40}"/>
                  </a:ext>
                </a:extLst>
              </p:cNvPr>
              <p:cNvSpPr txBox="1"/>
              <p:nvPr/>
            </p:nvSpPr>
            <p:spPr bwMode="auto">
              <a:xfrm>
                <a:off x="194630" y="692149"/>
                <a:ext cx="4953000" cy="912813"/>
              </a:xfrm>
              <a:prstGeom prst="rect">
                <a:avLst/>
              </a:prstGeom>
              <a:noFill/>
              <a:ln>
                <a:noFill/>
              </a:ln>
              <a:effectLst/>
            </p:spPr>
            <p:txBody>
              <a:bodyPr>
                <a:normAutofit/>
              </a:bodyPr>
              <a:lstStyle/>
              <a:p>
                <a:r>
                  <a:rPr lang="en-IN" sz="2000" dirty="0" err="1">
                    <a:solidFill>
                      <a:srgbClr val="FF0000"/>
                    </a:solidFill>
                  </a:rPr>
                  <a:t>i</a:t>
                </a:r>
                <a14:m>
                  <m:oMath xmlns:m="http://schemas.openxmlformats.org/officeDocument/2006/math">
                    <m:r>
                      <m:rPr>
                        <m:nor/>
                      </m:rPr>
                      <a:rPr lang="en-IN" sz="2000" i="0">
                        <a:solidFill>
                          <a:srgbClr val="FF0000"/>
                        </a:solidFill>
                        <a:latin typeface="Cambria Math" panose="02040503050406030204" pitchFamily="18" charset="0"/>
                      </a:rPr>
                      <m:t>f</m:t>
                    </m:r>
                    <m:r>
                      <m:rPr>
                        <m:nor/>
                      </m:rPr>
                      <a:rPr lang="en-IN" sz="2000" i="0">
                        <a:solidFill>
                          <a:srgbClr val="FF0000"/>
                        </a:solidFill>
                        <a:latin typeface="Cambria Math" panose="02040503050406030204" pitchFamily="18" charset="0"/>
                      </a:rPr>
                      <m:t> </m:t>
                    </m:r>
                    <m:sSup>
                      <m:sSupPr>
                        <m:ctrlPr>
                          <a:rPr lang="en-IN" sz="2000" i="1">
                            <a:solidFill>
                              <a:srgbClr val="FF0000"/>
                            </a:solidFill>
                            <a:latin typeface="Cambria Math" panose="02040503050406030204" pitchFamily="18" charset="0"/>
                          </a:rPr>
                        </m:ctrlPr>
                      </m:sSupPr>
                      <m:e>
                        <m:d>
                          <m:dPr>
                            <m:ctrlPr>
                              <a:rPr lang="en-IN" sz="2000" i="1">
                                <a:solidFill>
                                  <a:srgbClr val="FF0000"/>
                                </a:solidFill>
                                <a:latin typeface="Cambria Math" panose="02040503050406030204" pitchFamily="18" charset="0"/>
                              </a:rPr>
                            </m:ctrlPr>
                          </m:dPr>
                          <m:e>
                            <m:f>
                              <m:fPr>
                                <m:ctrlPr>
                                  <a:rPr lang="en-IN" sz="2000" i="1">
                                    <a:solidFill>
                                      <a:srgbClr val="FF0000"/>
                                    </a:solidFill>
                                    <a:latin typeface="Cambria Math" panose="02040503050406030204" pitchFamily="18" charset="0"/>
                                  </a:rPr>
                                </m:ctrlPr>
                              </m:fPr>
                              <m:num>
                                <m:r>
                                  <a:rPr lang="en-IN" sz="2000" i="1">
                                    <a:solidFill>
                                      <a:srgbClr val="FF0000"/>
                                    </a:solidFill>
                                    <a:latin typeface="Cambria Math" panose="02040503050406030204" pitchFamily="18" charset="0"/>
                                  </a:rPr>
                                  <m:t>𝑓</m:t>
                                </m:r>
                              </m:num>
                              <m:den>
                                <m:sSub>
                                  <m:sSubPr>
                                    <m:ctrlPr>
                                      <a:rPr lang="en-IN" sz="2000" i="1">
                                        <a:solidFill>
                                          <a:srgbClr val="FF0000"/>
                                        </a:solidFill>
                                        <a:latin typeface="Cambria Math" panose="02040503050406030204" pitchFamily="18" charset="0"/>
                                      </a:rPr>
                                    </m:ctrlPr>
                                  </m:sSubPr>
                                  <m:e>
                                    <m:r>
                                      <a:rPr lang="en-IN" sz="2000" i="1">
                                        <a:solidFill>
                                          <a:srgbClr val="FF0000"/>
                                        </a:solidFill>
                                        <a:latin typeface="Cambria Math" panose="02040503050406030204" pitchFamily="18" charset="0"/>
                                      </a:rPr>
                                      <m:t>𝑓</m:t>
                                    </m:r>
                                  </m:e>
                                  <m:sub>
                                    <m:r>
                                      <a:rPr lang="en-IN" sz="2000" i="1">
                                        <a:solidFill>
                                          <a:srgbClr val="FF0000"/>
                                        </a:solidFill>
                                        <a:latin typeface="Cambria Math" panose="02040503050406030204" pitchFamily="18" charset="0"/>
                                      </a:rPr>
                                      <m:t>𝑐</m:t>
                                    </m:r>
                                  </m:sub>
                                </m:sSub>
                              </m:den>
                            </m:f>
                          </m:e>
                        </m:d>
                      </m:e>
                      <m:sup>
                        <m:r>
                          <a:rPr lang="en-IN" sz="2000" i="1">
                            <a:solidFill>
                              <a:srgbClr val="FF0000"/>
                            </a:solidFill>
                            <a:latin typeface="Cambria Math" panose="02040503050406030204" pitchFamily="18" charset="0"/>
                          </a:rPr>
                          <m:t>2</m:t>
                        </m:r>
                      </m:sup>
                    </m:sSup>
                    <m:r>
                      <a:rPr lang="en-IN" sz="2000" i="1">
                        <a:solidFill>
                          <a:srgbClr val="FF0000"/>
                        </a:solidFill>
                        <a:latin typeface="Cambria Math" panose="02040503050406030204" pitchFamily="18" charset="0"/>
                      </a:rPr>
                      <m:t>&gt;1</m:t>
                    </m:r>
                    <m:r>
                      <m:rPr>
                        <m:nor/>
                      </m:rPr>
                      <a:rPr lang="en-IN" sz="2000" i="0">
                        <a:solidFill>
                          <a:srgbClr val="FF0000"/>
                        </a:solidFill>
                        <a:latin typeface="Cambria Math" panose="02040503050406030204" pitchFamily="18" charset="0"/>
                      </a:rPr>
                      <m:t>   </m:t>
                    </m:r>
                    <m:r>
                      <m:rPr>
                        <m:nor/>
                      </m:rPr>
                      <a:rPr lang="en-IN" sz="2000" i="0">
                        <a:solidFill>
                          <a:srgbClr val="FF0000"/>
                        </a:solidFill>
                        <a:latin typeface="Cambria Math" panose="02040503050406030204" pitchFamily="18" charset="0"/>
                      </a:rPr>
                      <m:t>or</m:t>
                    </m:r>
                    <m:r>
                      <m:rPr>
                        <m:nor/>
                      </m:rPr>
                      <a:rPr lang="en-IN" sz="2000" i="0">
                        <a:solidFill>
                          <a:srgbClr val="FF0000"/>
                        </a:solidFill>
                        <a:latin typeface="Cambria Math" panose="02040503050406030204" pitchFamily="18" charset="0"/>
                      </a:rPr>
                      <m:t> </m:t>
                    </m:r>
                    <m:r>
                      <a:rPr lang="en-IN" sz="2000" i="1">
                        <a:solidFill>
                          <a:srgbClr val="FF0000"/>
                        </a:solidFill>
                        <a:latin typeface="Cambria Math" panose="02040503050406030204" pitchFamily="18" charset="0"/>
                      </a:rPr>
                      <m:t>𝑓</m:t>
                    </m:r>
                    <m:r>
                      <a:rPr lang="en-IN" sz="2000" i="1">
                        <a:solidFill>
                          <a:srgbClr val="FF0000"/>
                        </a:solidFill>
                        <a:latin typeface="Cambria Math" panose="02040503050406030204" pitchFamily="18" charset="0"/>
                      </a:rPr>
                      <m:t>&gt;</m:t>
                    </m:r>
                    <m:sSub>
                      <m:sSubPr>
                        <m:ctrlPr>
                          <a:rPr lang="en-IN" sz="2000" i="1">
                            <a:solidFill>
                              <a:srgbClr val="FF0000"/>
                            </a:solidFill>
                            <a:latin typeface="Cambria Math" panose="02040503050406030204" pitchFamily="18" charset="0"/>
                          </a:rPr>
                        </m:ctrlPr>
                      </m:sSubPr>
                      <m:e>
                        <m:r>
                          <a:rPr lang="en-IN" sz="2000" i="1">
                            <a:solidFill>
                              <a:srgbClr val="FF0000"/>
                            </a:solidFill>
                            <a:latin typeface="Cambria Math" panose="02040503050406030204" pitchFamily="18" charset="0"/>
                          </a:rPr>
                          <m:t>𝑓</m:t>
                        </m:r>
                      </m:e>
                      <m:sub>
                        <m:r>
                          <a:rPr lang="en-IN" sz="2000" i="1">
                            <a:solidFill>
                              <a:srgbClr val="FF0000"/>
                            </a:solidFill>
                            <a:latin typeface="Cambria Math" panose="02040503050406030204" pitchFamily="18" charset="0"/>
                          </a:rPr>
                          <m:t>𝑐</m:t>
                        </m:r>
                      </m:sub>
                    </m:sSub>
                    <m:r>
                      <a:rPr lang="en-IN" sz="2000" i="1">
                        <a:solidFill>
                          <a:srgbClr val="FF0000"/>
                        </a:solidFill>
                        <a:latin typeface="Cambria Math" panose="02040503050406030204" pitchFamily="18" charset="0"/>
                      </a:rPr>
                      <m:t>;</m:t>
                    </m:r>
                    <m:r>
                      <m:rPr>
                        <m:nor/>
                      </m:rPr>
                      <a:rPr lang="en-IN" sz="2000" i="0">
                        <a:solidFill>
                          <a:srgbClr val="FF0000"/>
                        </a:solidFill>
                        <a:latin typeface="Cambria Math" panose="02040503050406030204" pitchFamily="18" charset="0"/>
                      </a:rPr>
                      <m:t>  </m:t>
                    </m:r>
                    <m:r>
                      <a:rPr lang="en-IN" sz="2000" i="1">
                        <a:solidFill>
                          <a:srgbClr val="FF0000"/>
                        </a:solidFill>
                        <a:latin typeface="Cambria Math" panose="02040503050406030204" pitchFamily="18" charset="0"/>
                      </a:rPr>
                      <m:t>𝛾</m:t>
                    </m:r>
                    <m:r>
                      <m:rPr>
                        <m:nor/>
                      </m:rPr>
                      <a:rPr lang="en-IN" sz="2000" i="0">
                        <a:solidFill>
                          <a:srgbClr val="FF0000"/>
                        </a:solidFill>
                        <a:latin typeface="Cambria Math" panose="02040503050406030204" pitchFamily="18" charset="0"/>
                      </a:rPr>
                      <m:t> </m:t>
                    </m:r>
                    <m:r>
                      <m:rPr>
                        <m:nor/>
                      </m:rPr>
                      <a:rPr lang="en-IN" sz="2000" i="0">
                        <a:solidFill>
                          <a:srgbClr val="FF0000"/>
                        </a:solidFill>
                        <a:latin typeface="Cambria Math" panose="02040503050406030204" pitchFamily="18" charset="0"/>
                      </a:rPr>
                      <m:t>will</m:t>
                    </m:r>
                    <m:r>
                      <m:rPr>
                        <m:nor/>
                      </m:rPr>
                      <a:rPr lang="en-IN" sz="2000" i="0">
                        <a:solidFill>
                          <a:srgbClr val="FF0000"/>
                        </a:solidFill>
                        <a:latin typeface="Cambria Math" panose="02040503050406030204" pitchFamily="18" charset="0"/>
                      </a:rPr>
                      <m:t> </m:t>
                    </m:r>
                    <m:r>
                      <m:rPr>
                        <m:nor/>
                      </m:rPr>
                      <a:rPr lang="en-IN" sz="2000" i="0">
                        <a:solidFill>
                          <a:srgbClr val="FF0000"/>
                        </a:solidFill>
                        <a:latin typeface="Cambria Math" panose="02040503050406030204" pitchFamily="18" charset="0"/>
                      </a:rPr>
                      <m:t>be</m:t>
                    </m:r>
                    <m:r>
                      <m:rPr>
                        <m:nor/>
                      </m:rPr>
                      <a:rPr lang="en-IN" sz="2000" i="0">
                        <a:solidFill>
                          <a:srgbClr val="FF0000"/>
                        </a:solidFill>
                        <a:latin typeface="Cambria Math" panose="02040503050406030204" pitchFamily="18" charset="0"/>
                      </a:rPr>
                      <m:t> </m:t>
                    </m:r>
                    <m:r>
                      <m:rPr>
                        <m:nor/>
                      </m:rPr>
                      <a:rPr lang="en-IN" sz="2000" i="0">
                        <a:solidFill>
                          <a:srgbClr val="FF0000"/>
                        </a:solidFill>
                        <a:latin typeface="Cambria Math" panose="02040503050406030204" pitchFamily="18" charset="0"/>
                      </a:rPr>
                      <m:t>imagniary</m:t>
                    </m:r>
                  </m:oMath>
                </a14:m>
                <a:endParaRPr lang="en-IN" sz="2000" dirty="0"/>
              </a:p>
            </p:txBody>
          </p:sp>
        </mc:Choice>
        <mc:Fallback xmlns="">
          <p:sp>
            <p:nvSpPr>
              <p:cNvPr id="314380" name="Object 12">
                <a:extLst>
                  <a:ext uri="{FF2B5EF4-FFF2-40B4-BE49-F238E27FC236}">
                    <a16:creationId xmlns:a16="http://schemas.microsoft.com/office/drawing/2014/main" id="{44DAA63D-F7C4-DF1F-2DDD-550FC1331A40}"/>
                  </a:ext>
                </a:extLst>
              </p:cNvPr>
              <p:cNvSpPr txBox="1">
                <a:spLocks noRot="1" noChangeAspect="1" noMove="1" noResize="1" noEditPoints="1" noAdjustHandles="1" noChangeArrowheads="1" noChangeShapeType="1" noTextEdit="1"/>
              </p:cNvSpPr>
              <p:nvPr/>
            </p:nvSpPr>
            <p:spPr bwMode="auto">
              <a:xfrm>
                <a:off x="194630" y="692149"/>
                <a:ext cx="4953000" cy="912813"/>
              </a:xfrm>
              <a:prstGeom prst="rect">
                <a:avLst/>
              </a:prstGeom>
              <a:blipFill>
                <a:blip r:embed="rId2"/>
                <a:stretch>
                  <a:fillRect l="-1355"/>
                </a:stretch>
              </a:blipFill>
              <a:ln>
                <a:noFill/>
              </a:ln>
              <a:effectLst/>
            </p:spPr>
            <p:txBody>
              <a:bodyPr/>
              <a:lstStyle/>
              <a:p>
                <a:r>
                  <a:rPr lang="en-IN">
                    <a:noFill/>
                  </a:rPr>
                  <a:t> </a:t>
                </a:r>
              </a:p>
            </p:txBody>
          </p:sp>
        </mc:Fallback>
      </mc:AlternateContent>
      <p:graphicFrame>
        <p:nvGraphicFramePr>
          <p:cNvPr id="314381" name="Object 13">
            <a:extLst>
              <a:ext uri="{FF2B5EF4-FFF2-40B4-BE49-F238E27FC236}">
                <a16:creationId xmlns:a16="http://schemas.microsoft.com/office/drawing/2014/main" id="{0A521A8E-4A8D-8670-0695-EC08EB3CD3C7}"/>
              </a:ext>
            </a:extLst>
          </p:cNvPr>
          <p:cNvGraphicFramePr>
            <a:graphicFrameLocks noChangeAspect="1"/>
          </p:cNvGraphicFramePr>
          <p:nvPr>
            <p:extLst>
              <p:ext uri="{D42A27DB-BD31-4B8C-83A1-F6EECF244321}">
                <p14:modId xmlns:p14="http://schemas.microsoft.com/office/powerpoint/2010/main" val="2896751312"/>
              </p:ext>
            </p:extLst>
          </p:nvPr>
        </p:nvGraphicFramePr>
        <p:xfrm>
          <a:off x="1185230" y="1527175"/>
          <a:ext cx="2401888" cy="612775"/>
        </p:xfrm>
        <a:graphic>
          <a:graphicData uri="http://schemas.openxmlformats.org/presentationml/2006/ole">
            <mc:AlternateContent xmlns:mc="http://schemas.openxmlformats.org/markup-compatibility/2006">
              <mc:Choice xmlns:v="urn:schemas-microsoft-com:vml" Requires="v">
                <p:oleObj name="Equation" r:id="rId3" imgW="1091880" imgH="279360" progId="Equation.DSMT4">
                  <p:embed/>
                </p:oleObj>
              </mc:Choice>
              <mc:Fallback>
                <p:oleObj name="Equation" r:id="rId3" imgW="1091880" imgH="279360" progId="Equation.DSMT4">
                  <p:embed/>
                  <p:pic>
                    <p:nvPicPr>
                      <p:cNvPr id="314381" name="Object 13">
                        <a:extLst>
                          <a:ext uri="{FF2B5EF4-FFF2-40B4-BE49-F238E27FC236}">
                            <a16:creationId xmlns:a16="http://schemas.microsoft.com/office/drawing/2014/main" id="{0A521A8E-4A8D-8670-0695-EC08EB3CD3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5230" y="1527175"/>
                        <a:ext cx="2401888"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382" name="Object 14">
            <a:extLst>
              <a:ext uri="{FF2B5EF4-FFF2-40B4-BE49-F238E27FC236}">
                <a16:creationId xmlns:a16="http://schemas.microsoft.com/office/drawing/2014/main" id="{94949528-387A-5708-9D4F-8B70A7E1A489}"/>
              </a:ext>
            </a:extLst>
          </p:cNvPr>
          <p:cNvGraphicFramePr>
            <a:graphicFrameLocks noChangeAspect="1"/>
          </p:cNvGraphicFramePr>
          <p:nvPr>
            <p:extLst>
              <p:ext uri="{D42A27DB-BD31-4B8C-83A1-F6EECF244321}">
                <p14:modId xmlns:p14="http://schemas.microsoft.com/office/powerpoint/2010/main" val="411831981"/>
              </p:ext>
            </p:extLst>
          </p:nvPr>
        </p:nvGraphicFramePr>
        <p:xfrm>
          <a:off x="1337630" y="2365374"/>
          <a:ext cx="1982788" cy="584200"/>
        </p:xfrm>
        <a:graphic>
          <a:graphicData uri="http://schemas.openxmlformats.org/presentationml/2006/ole">
            <mc:AlternateContent xmlns:mc="http://schemas.openxmlformats.org/markup-compatibility/2006">
              <mc:Choice xmlns:v="urn:schemas-microsoft-com:vml" Requires="v">
                <p:oleObj name="Equation" r:id="rId5" imgW="901440" imgH="266400" progId="Equation.DSMT4">
                  <p:embed/>
                </p:oleObj>
              </mc:Choice>
              <mc:Fallback>
                <p:oleObj name="Equation" r:id="rId5" imgW="901440" imgH="266400" progId="Equation.DSMT4">
                  <p:embed/>
                  <p:pic>
                    <p:nvPicPr>
                      <p:cNvPr id="314382" name="Object 14">
                        <a:extLst>
                          <a:ext uri="{FF2B5EF4-FFF2-40B4-BE49-F238E27FC236}">
                            <a16:creationId xmlns:a16="http://schemas.microsoft.com/office/drawing/2014/main" id="{94949528-387A-5708-9D4F-8B70A7E1A4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7630" y="2365374"/>
                        <a:ext cx="1982788"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383" name="Object 15">
            <a:extLst>
              <a:ext uri="{FF2B5EF4-FFF2-40B4-BE49-F238E27FC236}">
                <a16:creationId xmlns:a16="http://schemas.microsoft.com/office/drawing/2014/main" id="{E1C14A53-E7F8-7D5E-28EC-C3A020F45C48}"/>
              </a:ext>
            </a:extLst>
          </p:cNvPr>
          <p:cNvGraphicFramePr>
            <a:graphicFrameLocks noChangeAspect="1"/>
          </p:cNvGraphicFramePr>
          <p:nvPr>
            <p:extLst>
              <p:ext uri="{D42A27DB-BD31-4B8C-83A1-F6EECF244321}">
                <p14:modId xmlns:p14="http://schemas.microsoft.com/office/powerpoint/2010/main" val="1938312751"/>
              </p:ext>
            </p:extLst>
          </p:nvPr>
        </p:nvGraphicFramePr>
        <p:xfrm>
          <a:off x="1337630" y="3127375"/>
          <a:ext cx="1982788" cy="1001713"/>
        </p:xfrm>
        <a:graphic>
          <a:graphicData uri="http://schemas.openxmlformats.org/presentationml/2006/ole">
            <mc:AlternateContent xmlns:mc="http://schemas.openxmlformats.org/markup-compatibility/2006">
              <mc:Choice xmlns:v="urn:schemas-microsoft-com:vml" Requires="v">
                <p:oleObj name="Equation" r:id="rId7" imgW="901440" imgH="457200" progId="Equation.DSMT4">
                  <p:embed/>
                </p:oleObj>
              </mc:Choice>
              <mc:Fallback>
                <p:oleObj name="Equation" r:id="rId7" imgW="901440" imgH="457200" progId="Equation.DSMT4">
                  <p:embed/>
                  <p:pic>
                    <p:nvPicPr>
                      <p:cNvPr id="314383" name="Object 15">
                        <a:extLst>
                          <a:ext uri="{FF2B5EF4-FFF2-40B4-BE49-F238E27FC236}">
                            <a16:creationId xmlns:a16="http://schemas.microsoft.com/office/drawing/2014/main" id="{E1C14A53-E7F8-7D5E-28EC-C3A020F45C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7630" y="3127375"/>
                        <a:ext cx="1982788" cy="1001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384" name="Object 16">
            <a:extLst>
              <a:ext uri="{FF2B5EF4-FFF2-40B4-BE49-F238E27FC236}">
                <a16:creationId xmlns:a16="http://schemas.microsoft.com/office/drawing/2014/main" id="{91162904-F11B-A445-7242-50C1DFC773A7}"/>
              </a:ext>
            </a:extLst>
          </p:cNvPr>
          <p:cNvGraphicFramePr>
            <a:graphicFrameLocks noChangeAspect="1"/>
          </p:cNvGraphicFramePr>
          <p:nvPr>
            <p:extLst>
              <p:ext uri="{D42A27DB-BD31-4B8C-83A1-F6EECF244321}">
                <p14:modId xmlns:p14="http://schemas.microsoft.com/office/powerpoint/2010/main" val="1382464441"/>
              </p:ext>
            </p:extLst>
          </p:nvPr>
        </p:nvGraphicFramePr>
        <p:xfrm>
          <a:off x="1032831" y="4270375"/>
          <a:ext cx="2430463" cy="1196975"/>
        </p:xfrm>
        <a:graphic>
          <a:graphicData uri="http://schemas.openxmlformats.org/presentationml/2006/ole">
            <mc:AlternateContent xmlns:mc="http://schemas.openxmlformats.org/markup-compatibility/2006">
              <mc:Choice xmlns:v="urn:schemas-microsoft-com:vml" Requires="v">
                <p:oleObj name="Equation" r:id="rId9" imgW="1104840" imgH="545760" progId="Equation.DSMT4">
                  <p:embed/>
                </p:oleObj>
              </mc:Choice>
              <mc:Fallback>
                <p:oleObj name="Equation" r:id="rId9" imgW="1104840" imgH="545760" progId="Equation.DSMT4">
                  <p:embed/>
                  <p:pic>
                    <p:nvPicPr>
                      <p:cNvPr id="314384" name="Object 16">
                        <a:extLst>
                          <a:ext uri="{FF2B5EF4-FFF2-40B4-BE49-F238E27FC236}">
                            <a16:creationId xmlns:a16="http://schemas.microsoft.com/office/drawing/2014/main" id="{91162904-F11B-A445-7242-50C1DFC773A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2831" y="4270375"/>
                        <a:ext cx="2430463" cy="1196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314385" name="Object 17">
                <a:extLst>
                  <a:ext uri="{FF2B5EF4-FFF2-40B4-BE49-F238E27FC236}">
                    <a16:creationId xmlns:a16="http://schemas.microsoft.com/office/drawing/2014/main" id="{103979B6-B1B6-5C7E-E91C-B13983C4F02B}"/>
                  </a:ext>
                </a:extLst>
              </p:cNvPr>
              <p:cNvSpPr txBox="1"/>
              <p:nvPr/>
            </p:nvSpPr>
            <p:spPr bwMode="auto">
              <a:xfrm>
                <a:off x="890711" y="5597526"/>
                <a:ext cx="2859088" cy="1196975"/>
              </a:xfrm>
              <a:prstGeom prst="rect">
                <a:avLst/>
              </a:prstGeom>
              <a:ln/>
            </p:spPr>
            <p:style>
              <a:lnRef idx="2">
                <a:schemeClr val="accent1"/>
              </a:lnRef>
              <a:fillRef idx="1">
                <a:schemeClr val="lt1"/>
              </a:fillRef>
              <a:effectRef idx="0">
                <a:schemeClr val="accent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r>
                        <a:rPr lang="en-IN" sz="2400" i="1">
                          <a:solidFill>
                            <a:srgbClr val="000000"/>
                          </a:solidFill>
                          <a:latin typeface="Cambria Math" panose="02040503050406030204" pitchFamily="18" charset="0"/>
                        </a:rPr>
                        <m:t>𝛽</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𝑘</m:t>
                      </m:r>
                      <m:rad>
                        <m:radPr>
                          <m:degHide m:val="on"/>
                          <m:ctrlPr>
                            <a:rPr lang="en-IN" sz="2400" i="1">
                              <a:solidFill>
                                <a:srgbClr val="000000"/>
                              </a:solidFill>
                              <a:latin typeface="Cambria Math" panose="02040503050406030204" pitchFamily="18" charset="0"/>
                            </a:rPr>
                          </m:ctrlPr>
                        </m:radPr>
                        <m:deg/>
                        <m:e>
                          <m:r>
                            <a:rPr lang="en-IN" sz="2400" i="1">
                              <a:solidFill>
                                <a:srgbClr val="000000"/>
                              </a:solidFill>
                              <a:latin typeface="Cambria Math" panose="02040503050406030204" pitchFamily="18" charset="0"/>
                            </a:rPr>
                            <m:t>1−</m:t>
                          </m:r>
                          <m:sSup>
                            <m:sSupPr>
                              <m:ctrlPr>
                                <a:rPr lang="en-IN" sz="2400" i="1">
                                  <a:solidFill>
                                    <a:srgbClr val="000000"/>
                                  </a:solidFill>
                                  <a:latin typeface="Cambria Math" panose="02040503050406030204" pitchFamily="18" charset="0"/>
                                </a:rPr>
                              </m:ctrlPr>
                            </m:sSupPr>
                            <m:e>
                              <m:d>
                                <m:dPr>
                                  <m:ctrlPr>
                                    <a:rPr lang="en-IN" sz="2400" i="1">
                                      <a:solidFill>
                                        <a:srgbClr val="000000"/>
                                      </a:solidFill>
                                      <a:latin typeface="Cambria Math" panose="02040503050406030204" pitchFamily="18" charset="0"/>
                                    </a:rPr>
                                  </m:ctrlPr>
                                </m:dPr>
                                <m:e>
                                  <m:f>
                                    <m:fPr>
                                      <m:ctrlPr>
                                        <a:rPr lang="en-IN" sz="2400" i="1">
                                          <a:solidFill>
                                            <a:srgbClr val="000000"/>
                                          </a:solidFill>
                                          <a:latin typeface="Cambria Math" panose="02040503050406030204" pitchFamily="18" charset="0"/>
                                        </a:rPr>
                                      </m:ctrlPr>
                                    </m:fPr>
                                    <m:num>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𝑓</m:t>
                                          </m:r>
                                        </m:e>
                                        <m:sub>
                                          <m:r>
                                            <a:rPr lang="en-IN" sz="2400" i="1">
                                              <a:solidFill>
                                                <a:srgbClr val="000000"/>
                                              </a:solidFill>
                                              <a:latin typeface="Cambria Math" panose="02040503050406030204" pitchFamily="18" charset="0"/>
                                            </a:rPr>
                                            <m:t>𝑐</m:t>
                                          </m:r>
                                        </m:sub>
                                      </m:sSub>
                                    </m:num>
                                    <m:den>
                                      <m:r>
                                        <a:rPr lang="en-IN" sz="2400" i="1">
                                          <a:solidFill>
                                            <a:srgbClr val="000000"/>
                                          </a:solidFill>
                                          <a:latin typeface="Cambria Math" panose="02040503050406030204" pitchFamily="18" charset="0"/>
                                        </a:rPr>
                                        <m:t>𝑓</m:t>
                                      </m:r>
                                    </m:den>
                                  </m:f>
                                </m:e>
                              </m:d>
                            </m:e>
                            <m:sup>
                              <m:r>
                                <a:rPr lang="en-IN" sz="2400" i="1">
                                  <a:solidFill>
                                    <a:srgbClr val="000000"/>
                                  </a:solidFill>
                                  <a:latin typeface="Cambria Math" panose="02040503050406030204" pitchFamily="18" charset="0"/>
                                </a:rPr>
                                <m:t>2</m:t>
                              </m:r>
                            </m:sup>
                          </m:sSup>
                        </m:e>
                      </m:rad>
                    </m:oMath>
                  </m:oMathPara>
                </a14:m>
                <a:endParaRPr lang="en-IN" dirty="0"/>
              </a:p>
            </p:txBody>
          </p:sp>
        </mc:Choice>
        <mc:Fallback xmlns="">
          <p:sp>
            <p:nvSpPr>
              <p:cNvPr id="314385" name="Object 17">
                <a:extLst>
                  <a:ext uri="{FF2B5EF4-FFF2-40B4-BE49-F238E27FC236}">
                    <a16:creationId xmlns:a16="http://schemas.microsoft.com/office/drawing/2014/main" id="{103979B6-B1B6-5C7E-E91C-B13983C4F02B}"/>
                  </a:ext>
                </a:extLst>
              </p:cNvPr>
              <p:cNvSpPr txBox="1">
                <a:spLocks noRot="1" noChangeAspect="1" noMove="1" noResize="1" noEditPoints="1" noAdjustHandles="1" noChangeArrowheads="1" noChangeShapeType="1" noTextEdit="1"/>
              </p:cNvSpPr>
              <p:nvPr/>
            </p:nvSpPr>
            <p:spPr bwMode="auto">
              <a:xfrm>
                <a:off x="890711" y="5597526"/>
                <a:ext cx="2859088" cy="1196975"/>
              </a:xfrm>
              <a:prstGeom prst="rect">
                <a:avLst/>
              </a:prstGeom>
              <a:blipFill>
                <a:blip r:embed="rId11"/>
                <a:stretch>
                  <a:fillRect/>
                </a:stretch>
              </a:blipFill>
              <a:ln/>
            </p:spPr>
            <p:txBody>
              <a:bodyPr/>
              <a:lstStyle/>
              <a:p>
                <a:r>
                  <a:rPr lang="en-IN">
                    <a:noFill/>
                  </a:rPr>
                  <a:t> </a:t>
                </a:r>
              </a:p>
            </p:txBody>
          </p:sp>
        </mc:Fallback>
      </mc:AlternateContent>
      <p:sp>
        <p:nvSpPr>
          <p:cNvPr id="5" name="Text Box 9">
            <a:extLst>
              <a:ext uri="{FF2B5EF4-FFF2-40B4-BE49-F238E27FC236}">
                <a16:creationId xmlns:a16="http://schemas.microsoft.com/office/drawing/2014/main" id="{41A83A21-EA0C-F86B-588A-936515A0CB26}"/>
              </a:ext>
            </a:extLst>
          </p:cNvPr>
          <p:cNvSpPr txBox="1">
            <a:spLocks noChangeArrowheads="1"/>
          </p:cNvSpPr>
          <p:nvPr/>
        </p:nvSpPr>
        <p:spPr bwMode="auto">
          <a:xfrm>
            <a:off x="3749799" y="5780514"/>
            <a:ext cx="21717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solidFill>
                  <a:srgbClr val="00B050"/>
                </a:solidFill>
              </a:rPr>
              <a:t>Allows guided propagation</a:t>
            </a:r>
          </a:p>
        </p:txBody>
      </p:sp>
      <p:sp>
        <p:nvSpPr>
          <p:cNvPr id="9" name="Text Box 7">
            <a:extLst>
              <a:ext uri="{FF2B5EF4-FFF2-40B4-BE49-F238E27FC236}">
                <a16:creationId xmlns:a16="http://schemas.microsoft.com/office/drawing/2014/main" id="{8B518B40-E8F0-6465-BB33-C7812451D3A4}"/>
              </a:ext>
            </a:extLst>
          </p:cNvPr>
          <p:cNvSpPr txBox="1">
            <a:spLocks noChangeArrowheads="1"/>
          </p:cNvSpPr>
          <p:nvPr/>
        </p:nvSpPr>
        <p:spPr bwMode="auto">
          <a:xfrm>
            <a:off x="342900" y="107920"/>
            <a:ext cx="3581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solidFill>
                  <a:srgbClr val="00B050"/>
                </a:solidFill>
              </a:rPr>
              <a:t>Above cutoff  </a:t>
            </a:r>
            <a:endParaRPr lang="en-US" altLang="en-US" sz="2800" dirty="0">
              <a:solidFill>
                <a:srgbClr val="00B050"/>
              </a:solidFill>
              <a:sym typeface="Symbol" panose="05050102010706020507" pitchFamily="18" charset="2"/>
            </a:endParaRPr>
          </a:p>
        </p:txBody>
      </p:sp>
      <p:cxnSp>
        <p:nvCxnSpPr>
          <p:cNvPr id="11" name="Straight Connector 10">
            <a:extLst>
              <a:ext uri="{FF2B5EF4-FFF2-40B4-BE49-F238E27FC236}">
                <a16:creationId xmlns:a16="http://schemas.microsoft.com/office/drawing/2014/main" id="{DA9FAEB4-31BB-6930-22DB-E0199769D71C}"/>
              </a:ext>
            </a:extLst>
          </p:cNvPr>
          <p:cNvCxnSpPr/>
          <p:nvPr/>
        </p:nvCxnSpPr>
        <p:spPr>
          <a:xfrm>
            <a:off x="5921499" y="202019"/>
            <a:ext cx="96529" cy="6485860"/>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12" name="Arrow: Right 11">
            <a:extLst>
              <a:ext uri="{FF2B5EF4-FFF2-40B4-BE49-F238E27FC236}">
                <a16:creationId xmlns:a16="http://schemas.microsoft.com/office/drawing/2014/main" id="{370B628B-235A-6DA7-93B4-665AC55C9A45}"/>
              </a:ext>
            </a:extLst>
          </p:cNvPr>
          <p:cNvSpPr/>
          <p:nvPr/>
        </p:nvSpPr>
        <p:spPr>
          <a:xfrm>
            <a:off x="5384554" y="3022834"/>
            <a:ext cx="1073889" cy="5635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5" name="Object 7">
                <a:extLst>
                  <a:ext uri="{FF2B5EF4-FFF2-40B4-BE49-F238E27FC236}">
                    <a16:creationId xmlns:a16="http://schemas.microsoft.com/office/drawing/2014/main" id="{EB41BFE1-B2F0-7FFD-3D43-EB446C2C25D3}"/>
                  </a:ext>
                </a:extLst>
              </p:cNvPr>
              <p:cNvSpPr txBox="1"/>
              <p:nvPr/>
            </p:nvSpPr>
            <p:spPr bwMode="auto">
              <a:xfrm>
                <a:off x="7182929" y="1645165"/>
                <a:ext cx="3379787" cy="974725"/>
              </a:xfrm>
              <a:prstGeom prst="rect">
                <a:avLst/>
              </a:prstGeom>
              <a:ln/>
            </p:spPr>
            <p:style>
              <a:lnRef idx="2">
                <a:schemeClr val="accent1"/>
              </a:lnRef>
              <a:fillRef idx="1">
                <a:schemeClr val="lt1"/>
              </a:fillRef>
              <a:effectRef idx="0">
                <a:schemeClr val="accent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sSub>
                        <m:sSubPr>
                          <m:ctrlPr>
                            <a:rPr lang="en-IN" sz="2400" i="1">
                              <a:solidFill>
                                <a:srgbClr val="FF0000"/>
                              </a:solidFill>
                              <a:latin typeface="Cambria Math" panose="02040503050406030204" pitchFamily="18" charset="0"/>
                            </a:rPr>
                          </m:ctrlPr>
                        </m:sSubPr>
                        <m:e>
                          <m:r>
                            <a:rPr lang="en-IN" sz="2400" i="1">
                              <a:solidFill>
                                <a:srgbClr val="FF0000"/>
                              </a:solidFill>
                              <a:latin typeface="Cambria Math" panose="02040503050406030204" pitchFamily="18" charset="0"/>
                            </a:rPr>
                            <m:t>𝜆</m:t>
                          </m:r>
                        </m:e>
                        <m:sub>
                          <m:r>
                            <a:rPr lang="en-IN" sz="2400" i="1">
                              <a:solidFill>
                                <a:srgbClr val="FF0000"/>
                              </a:solidFill>
                              <a:latin typeface="Cambria Math" panose="02040503050406030204" pitchFamily="18" charset="0"/>
                            </a:rPr>
                            <m:t>𝑔</m:t>
                          </m:r>
                        </m:sub>
                      </m:sSub>
                      <m:r>
                        <a:rPr lang="en-IN" sz="2400" i="1">
                          <a:solidFill>
                            <a:srgbClr val="FF0000"/>
                          </a:solidFill>
                          <a:latin typeface="Cambria Math" panose="02040503050406030204" pitchFamily="18" charset="0"/>
                        </a:rPr>
                        <m:t>=</m:t>
                      </m:r>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2</m:t>
                          </m:r>
                          <m:r>
                            <a:rPr lang="en-IN" sz="2400" i="1">
                              <a:solidFill>
                                <a:srgbClr val="FF0000"/>
                              </a:solidFill>
                              <a:latin typeface="Cambria Math" panose="02040503050406030204" pitchFamily="18" charset="0"/>
                            </a:rPr>
                            <m:t>𝜋</m:t>
                          </m:r>
                        </m:num>
                        <m:den>
                          <m:r>
                            <a:rPr lang="en-IN" sz="2400" i="1">
                              <a:solidFill>
                                <a:srgbClr val="FF0000"/>
                              </a:solidFill>
                              <a:latin typeface="Cambria Math" panose="02040503050406030204" pitchFamily="18" charset="0"/>
                            </a:rPr>
                            <m:t>𝛽</m:t>
                          </m:r>
                        </m:den>
                      </m:f>
                      <m:r>
                        <a:rPr lang="en-IN" sz="2400" i="1">
                          <a:solidFill>
                            <a:srgbClr val="FF0000"/>
                          </a:solidFill>
                          <a:latin typeface="Cambria Math" panose="02040503050406030204" pitchFamily="18" charset="0"/>
                        </a:rPr>
                        <m:t>=</m:t>
                      </m:r>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𝜆</m:t>
                          </m:r>
                        </m:num>
                        <m:den>
                          <m:rad>
                            <m:radPr>
                              <m:degHide m:val="on"/>
                              <m:ctrlPr>
                                <a:rPr lang="en-IN" sz="2400" i="1">
                                  <a:solidFill>
                                    <a:srgbClr val="FF0000"/>
                                  </a:solidFill>
                                  <a:latin typeface="Cambria Math" panose="02040503050406030204" pitchFamily="18" charset="0"/>
                                </a:rPr>
                              </m:ctrlPr>
                            </m:radPr>
                            <m:deg/>
                            <m:e>
                              <m:r>
                                <a:rPr lang="en-IN" sz="2400" i="1">
                                  <a:solidFill>
                                    <a:srgbClr val="FF0000"/>
                                  </a:solidFill>
                                  <a:latin typeface="Cambria Math" panose="02040503050406030204" pitchFamily="18" charset="0"/>
                                </a:rPr>
                                <m:t>1−</m:t>
                              </m:r>
                              <m:sSup>
                                <m:sSupPr>
                                  <m:ctrlPr>
                                    <a:rPr lang="en-IN" sz="2400" i="1">
                                      <a:solidFill>
                                        <a:srgbClr val="FF0000"/>
                                      </a:solidFill>
                                      <a:latin typeface="Cambria Math" panose="02040503050406030204" pitchFamily="18" charset="0"/>
                                    </a:rPr>
                                  </m:ctrlPr>
                                </m:sSupPr>
                                <m:e>
                                  <m:d>
                                    <m:dPr>
                                      <m:ctrlPr>
                                        <a:rPr lang="en-IN" sz="2400" i="1">
                                          <a:solidFill>
                                            <a:srgbClr val="FF0000"/>
                                          </a:solidFill>
                                          <a:latin typeface="Cambria Math" panose="02040503050406030204" pitchFamily="18" charset="0"/>
                                        </a:rPr>
                                      </m:ctrlPr>
                                    </m:dPr>
                                    <m:e>
                                      <m:sSub>
                                        <m:sSubPr>
                                          <m:ctrlPr>
                                            <a:rPr lang="en-IN" sz="2400" i="1">
                                              <a:solidFill>
                                                <a:srgbClr val="FF0000"/>
                                              </a:solidFill>
                                              <a:latin typeface="Cambria Math" panose="02040503050406030204" pitchFamily="18" charset="0"/>
                                            </a:rPr>
                                          </m:ctrlPr>
                                        </m:sSubPr>
                                        <m:e>
                                          <m:r>
                                            <a:rPr lang="en-IN" sz="2400" i="1">
                                              <a:solidFill>
                                                <a:srgbClr val="FF0000"/>
                                              </a:solidFill>
                                              <a:latin typeface="Cambria Math" panose="02040503050406030204" pitchFamily="18" charset="0"/>
                                            </a:rPr>
                                            <m:t>𝑓</m:t>
                                          </m:r>
                                        </m:e>
                                        <m:sub>
                                          <m:r>
                                            <a:rPr lang="en-IN" sz="2400" i="1">
                                              <a:solidFill>
                                                <a:srgbClr val="FF0000"/>
                                              </a:solidFill>
                                              <a:latin typeface="Cambria Math" panose="02040503050406030204" pitchFamily="18" charset="0"/>
                                            </a:rPr>
                                            <m:t>𝑐</m:t>
                                          </m:r>
                                        </m:sub>
                                      </m:sSub>
                                      <m:r>
                                        <a:rPr lang="en-IN" sz="2400" i="1">
                                          <a:solidFill>
                                            <a:srgbClr val="FF0000"/>
                                          </a:solidFill>
                                          <a:latin typeface="Cambria Math" panose="02040503050406030204" pitchFamily="18" charset="0"/>
                                        </a:rPr>
                                        <m:t>/</m:t>
                                      </m:r>
                                      <m:r>
                                        <a:rPr lang="en-IN" sz="2400" i="1">
                                          <a:solidFill>
                                            <a:srgbClr val="FF0000"/>
                                          </a:solidFill>
                                          <a:latin typeface="Cambria Math" panose="02040503050406030204" pitchFamily="18" charset="0"/>
                                        </a:rPr>
                                        <m:t>𝑓</m:t>
                                      </m:r>
                                    </m:e>
                                  </m:d>
                                </m:e>
                                <m:sup>
                                  <m:r>
                                    <a:rPr lang="en-IN" sz="2400" i="1">
                                      <a:solidFill>
                                        <a:srgbClr val="FF0000"/>
                                      </a:solidFill>
                                      <a:latin typeface="Cambria Math" panose="02040503050406030204" pitchFamily="18" charset="0"/>
                                    </a:rPr>
                                    <m:t>2</m:t>
                                  </m:r>
                                </m:sup>
                              </m:sSup>
                            </m:e>
                          </m:rad>
                        </m:den>
                      </m:f>
                    </m:oMath>
                  </m:oMathPara>
                </a14:m>
                <a:endParaRPr lang="en-IN" sz="2400" dirty="0"/>
              </a:p>
            </p:txBody>
          </p:sp>
        </mc:Choice>
        <mc:Fallback xmlns="">
          <p:sp>
            <p:nvSpPr>
              <p:cNvPr id="15" name="Object 7">
                <a:extLst>
                  <a:ext uri="{FF2B5EF4-FFF2-40B4-BE49-F238E27FC236}">
                    <a16:creationId xmlns:a16="http://schemas.microsoft.com/office/drawing/2014/main" id="{EB41BFE1-B2F0-7FFD-3D43-EB446C2C25D3}"/>
                  </a:ext>
                </a:extLst>
              </p:cNvPr>
              <p:cNvSpPr txBox="1">
                <a:spLocks noRot="1" noChangeAspect="1" noMove="1" noResize="1" noEditPoints="1" noAdjustHandles="1" noChangeArrowheads="1" noChangeShapeType="1" noTextEdit="1"/>
              </p:cNvSpPr>
              <p:nvPr/>
            </p:nvSpPr>
            <p:spPr bwMode="auto">
              <a:xfrm>
                <a:off x="7182929" y="1645165"/>
                <a:ext cx="3379787" cy="974725"/>
              </a:xfrm>
              <a:prstGeom prst="rect">
                <a:avLst/>
              </a:prstGeom>
              <a:blipFill>
                <a:blip r:embed="rId12"/>
                <a:stretch>
                  <a:fillRect/>
                </a:stretch>
              </a:blipFill>
              <a:ln/>
            </p:spPr>
            <p:txBody>
              <a:bodyPr/>
              <a:lstStyle/>
              <a:p>
                <a:r>
                  <a:rPr lang="en-IN">
                    <a:noFill/>
                  </a:rPr>
                  <a:t> </a:t>
                </a:r>
              </a:p>
            </p:txBody>
          </p:sp>
        </mc:Fallback>
      </mc:AlternateContent>
      <p:graphicFrame>
        <p:nvGraphicFramePr>
          <p:cNvPr id="16" name="Object 8">
            <a:extLst>
              <a:ext uri="{FF2B5EF4-FFF2-40B4-BE49-F238E27FC236}">
                <a16:creationId xmlns:a16="http://schemas.microsoft.com/office/drawing/2014/main" id="{D8427C1E-FF47-AE66-2DDB-466AA91141CE}"/>
              </a:ext>
            </a:extLst>
          </p:cNvPr>
          <p:cNvGraphicFramePr>
            <a:graphicFrameLocks noChangeAspect="1"/>
          </p:cNvGraphicFramePr>
          <p:nvPr>
            <p:extLst>
              <p:ext uri="{D42A27DB-BD31-4B8C-83A1-F6EECF244321}">
                <p14:modId xmlns:p14="http://schemas.microsoft.com/office/powerpoint/2010/main" val="3207936743"/>
              </p:ext>
            </p:extLst>
          </p:nvPr>
        </p:nvGraphicFramePr>
        <p:xfrm>
          <a:off x="6680231" y="3867795"/>
          <a:ext cx="4637088" cy="974725"/>
        </p:xfrm>
        <a:graphic>
          <a:graphicData uri="http://schemas.openxmlformats.org/presentationml/2006/ole">
            <mc:AlternateContent xmlns:mc="http://schemas.openxmlformats.org/markup-compatibility/2006">
              <mc:Choice xmlns:v="urn:schemas-microsoft-com:vml" Requires="v">
                <p:oleObj name="Equation" r:id="rId13" imgW="2108160" imgH="444240" progId="Equation.DSMT4">
                  <p:embed/>
                </p:oleObj>
              </mc:Choice>
              <mc:Fallback>
                <p:oleObj name="Equation" r:id="rId13" imgW="2108160" imgH="444240" progId="Equation.DSMT4">
                  <p:embed/>
                  <p:pic>
                    <p:nvPicPr>
                      <p:cNvPr id="315400" name="Object 8">
                        <a:extLst>
                          <a:ext uri="{FF2B5EF4-FFF2-40B4-BE49-F238E27FC236}">
                            <a16:creationId xmlns:a16="http://schemas.microsoft.com/office/drawing/2014/main" id="{3F455275-4118-EE6D-49C1-0035272C24D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80231" y="3867795"/>
                        <a:ext cx="4637088"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9">
            <a:extLst>
              <a:ext uri="{FF2B5EF4-FFF2-40B4-BE49-F238E27FC236}">
                <a16:creationId xmlns:a16="http://schemas.microsoft.com/office/drawing/2014/main" id="{5273A076-8193-42F1-2C24-62B394D8751D}"/>
              </a:ext>
            </a:extLst>
          </p:cNvPr>
          <p:cNvSpPr txBox="1">
            <a:spLocks noChangeArrowheads="1"/>
          </p:cNvSpPr>
          <p:nvPr/>
        </p:nvSpPr>
        <p:spPr bwMode="auto">
          <a:xfrm>
            <a:off x="2819400" y="3962400"/>
            <a:ext cx="1066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where</a:t>
            </a:r>
          </a:p>
        </p:txBody>
      </p:sp>
      <p:graphicFrame>
        <p:nvGraphicFramePr>
          <p:cNvPr id="19" name="Object 11">
            <a:extLst>
              <a:ext uri="{FF2B5EF4-FFF2-40B4-BE49-F238E27FC236}">
                <a16:creationId xmlns:a16="http://schemas.microsoft.com/office/drawing/2014/main" id="{8DF87404-AB1B-6AAA-8E3C-EEB33510D502}"/>
              </a:ext>
            </a:extLst>
          </p:cNvPr>
          <p:cNvGraphicFramePr>
            <a:graphicFrameLocks noChangeAspect="1"/>
          </p:cNvGraphicFramePr>
          <p:nvPr>
            <p:extLst>
              <p:ext uri="{D42A27DB-BD31-4B8C-83A1-F6EECF244321}">
                <p14:modId xmlns:p14="http://schemas.microsoft.com/office/powerpoint/2010/main" val="149647266"/>
              </p:ext>
            </p:extLst>
          </p:nvPr>
        </p:nvGraphicFramePr>
        <p:xfrm>
          <a:off x="8342343" y="5034371"/>
          <a:ext cx="1312863" cy="974725"/>
        </p:xfrm>
        <a:graphic>
          <a:graphicData uri="http://schemas.openxmlformats.org/presentationml/2006/ole">
            <mc:AlternateContent xmlns:mc="http://schemas.openxmlformats.org/markup-compatibility/2006">
              <mc:Choice xmlns:v="urn:schemas-microsoft-com:vml" Requires="v">
                <p:oleObj name="Equation" r:id="rId15" imgW="596880" imgH="444240" progId="Equation.DSMT4">
                  <p:embed/>
                </p:oleObj>
              </mc:Choice>
              <mc:Fallback>
                <p:oleObj name="Equation" r:id="rId15" imgW="596880" imgH="444240" progId="Equation.DSMT4">
                  <p:embed/>
                  <p:pic>
                    <p:nvPicPr>
                      <p:cNvPr id="315403" name="Object 11">
                        <a:extLst>
                          <a:ext uri="{FF2B5EF4-FFF2-40B4-BE49-F238E27FC236}">
                            <a16:creationId xmlns:a16="http://schemas.microsoft.com/office/drawing/2014/main" id="{C18CB0F9-201B-29B8-C4D4-B63CB6FEB19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42343" y="5034371"/>
                        <a:ext cx="1312863"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 Box 7">
            <a:extLst>
              <a:ext uri="{FF2B5EF4-FFF2-40B4-BE49-F238E27FC236}">
                <a16:creationId xmlns:a16="http://schemas.microsoft.com/office/drawing/2014/main" id="{771E77E6-EFCD-8144-C7A5-19C7958833F1}"/>
              </a:ext>
            </a:extLst>
          </p:cNvPr>
          <p:cNvSpPr txBox="1">
            <a:spLocks noChangeArrowheads="1"/>
          </p:cNvSpPr>
          <p:nvPr/>
        </p:nvSpPr>
        <p:spPr bwMode="auto">
          <a:xfrm>
            <a:off x="6458444" y="848904"/>
            <a:ext cx="3581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rgbClr val="00B050"/>
                </a:solidFill>
              </a:rPr>
              <a:t>Guided wavelength</a:t>
            </a:r>
            <a:endParaRPr lang="en-US" altLang="en-US" sz="2400" dirty="0">
              <a:solidFill>
                <a:srgbClr val="00B050"/>
              </a:solidFill>
              <a:sym typeface="Symbol" panose="05050102010706020507" pitchFamily="18" charset="2"/>
            </a:endParaRPr>
          </a:p>
        </p:txBody>
      </p:sp>
      <p:sp>
        <p:nvSpPr>
          <p:cNvPr id="23" name="Text Box 7">
            <a:extLst>
              <a:ext uri="{FF2B5EF4-FFF2-40B4-BE49-F238E27FC236}">
                <a16:creationId xmlns:a16="http://schemas.microsoft.com/office/drawing/2014/main" id="{C876200F-4ABC-DA14-47C7-73CFBBF0D5EE}"/>
              </a:ext>
            </a:extLst>
          </p:cNvPr>
          <p:cNvSpPr txBox="1">
            <a:spLocks noChangeArrowheads="1"/>
          </p:cNvSpPr>
          <p:nvPr/>
        </p:nvSpPr>
        <p:spPr bwMode="auto">
          <a:xfrm>
            <a:off x="6685533" y="3130011"/>
            <a:ext cx="3581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rgbClr val="00B050"/>
                </a:solidFill>
              </a:rPr>
              <a:t>Where,</a:t>
            </a:r>
            <a:endParaRPr lang="en-US" altLang="en-US" sz="2400" dirty="0">
              <a:solidFill>
                <a:srgbClr val="00B050"/>
              </a:solidFill>
              <a:sym typeface="Symbol" panose="05050102010706020507" pitchFamily="18" charset="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60" name="Picture 4" descr="Fig 7"/>
          <p:cNvPicPr>
            <a:picLocks noChangeAspect="1" noChangeArrowheads="1"/>
          </p:cNvPicPr>
          <p:nvPr/>
        </p:nvPicPr>
        <p:blipFill rotWithShape="1">
          <a:blip r:embed="rId2">
            <a:extLst>
              <a:ext uri="{28A0092B-C50C-407E-A947-70E740481C1C}">
                <a14:useLocalDpi xmlns:a14="http://schemas.microsoft.com/office/drawing/2010/main" val="0"/>
              </a:ext>
            </a:extLst>
          </a:blip>
          <a:srcRect t="1" b="59425"/>
          <a:stretch/>
        </p:blipFill>
        <p:spPr bwMode="auto">
          <a:xfrm>
            <a:off x="6645462" y="918429"/>
            <a:ext cx="4717083" cy="1438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Rectangle 5"/>
          <p:cNvSpPr>
            <a:spLocks noChangeArrowheads="1"/>
          </p:cNvSpPr>
          <p:nvPr/>
        </p:nvSpPr>
        <p:spPr bwMode="auto">
          <a:xfrm>
            <a:off x="1726018" y="167822"/>
            <a:ext cx="82296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altLang="en-US" sz="3200" dirty="0">
                <a:solidFill>
                  <a:srgbClr val="00B050"/>
                </a:solidFill>
              </a:rPr>
              <a:t>Waveguides</a:t>
            </a:r>
          </a:p>
        </p:txBody>
      </p:sp>
      <p:sp>
        <p:nvSpPr>
          <p:cNvPr id="45063" name="Rectangle 7"/>
          <p:cNvSpPr>
            <a:spLocks noGrp="1" noChangeArrowheads="1"/>
          </p:cNvSpPr>
          <p:nvPr>
            <p:ph type="body" idx="1"/>
          </p:nvPr>
        </p:nvSpPr>
        <p:spPr>
          <a:xfrm>
            <a:off x="259724" y="918429"/>
            <a:ext cx="5957777" cy="5805377"/>
          </a:xfrm>
        </p:spPr>
        <p:txBody>
          <a:bodyPr>
            <a:normAutofit/>
          </a:bodyPr>
          <a:lstStyle/>
          <a:p>
            <a:pPr algn="just">
              <a:lnSpc>
                <a:spcPct val="80000"/>
              </a:lnSpc>
            </a:pPr>
            <a:r>
              <a:rPr lang="en-US" altLang="en-US" sz="2000" dirty="0">
                <a:solidFill>
                  <a:srgbClr val="0070C0"/>
                </a:solidFill>
              </a:rPr>
              <a:t>In </a:t>
            </a:r>
            <a:r>
              <a:rPr lang="en-US" altLang="en-US" sz="2000" dirty="0">
                <a:solidFill>
                  <a:srgbClr val="00B050"/>
                </a:solidFill>
              </a:rPr>
              <a:t>electromagnetic wave propagation</a:t>
            </a:r>
            <a:r>
              <a:rPr lang="en-US" altLang="en-US" sz="2000" dirty="0">
                <a:solidFill>
                  <a:srgbClr val="0070C0"/>
                </a:solidFill>
              </a:rPr>
              <a:t>,  the propagation is via the transverse electromagnetic </a:t>
            </a:r>
            <a:r>
              <a:rPr lang="en-US" altLang="en-US" sz="2000" dirty="0">
                <a:solidFill>
                  <a:srgbClr val="00B050"/>
                </a:solidFill>
              </a:rPr>
              <a:t>(TEM) mode</a:t>
            </a:r>
            <a:r>
              <a:rPr lang="en-US" altLang="en-US" sz="2000" dirty="0">
                <a:solidFill>
                  <a:srgbClr val="0070C0"/>
                </a:solidFill>
              </a:rPr>
              <a:t>, meaning both the electric and magnetic field components were transverse, or perpendicular, to the direction of propagation.  </a:t>
            </a:r>
          </a:p>
          <a:p>
            <a:pPr algn="just">
              <a:lnSpc>
                <a:spcPct val="80000"/>
              </a:lnSpc>
            </a:pPr>
            <a:endParaRPr lang="en-US" altLang="en-US" sz="2000" dirty="0">
              <a:solidFill>
                <a:srgbClr val="0070C0"/>
              </a:solidFill>
            </a:endParaRPr>
          </a:p>
          <a:p>
            <a:pPr algn="just">
              <a:lnSpc>
                <a:spcPct val="80000"/>
              </a:lnSpc>
            </a:pPr>
            <a:r>
              <a:rPr lang="en-US" altLang="en-US" sz="2000" dirty="0">
                <a:solidFill>
                  <a:srgbClr val="0070C0"/>
                </a:solidFill>
              </a:rPr>
              <a:t>Here, </a:t>
            </a:r>
            <a:r>
              <a:rPr lang="en-US" altLang="en-US" sz="2000" dirty="0">
                <a:solidFill>
                  <a:srgbClr val="00B050"/>
                </a:solidFill>
              </a:rPr>
              <a:t>we investigate wave-guiding structures that support propagation in non-TEM modes</a:t>
            </a:r>
            <a:r>
              <a:rPr lang="en-US" altLang="en-US" sz="2000" dirty="0">
                <a:solidFill>
                  <a:srgbClr val="0070C0"/>
                </a:solidFill>
              </a:rPr>
              <a:t>, namely in the transverse electric (TE) and transverse magnetic (TM) modes.</a:t>
            </a:r>
          </a:p>
          <a:p>
            <a:pPr algn="just">
              <a:lnSpc>
                <a:spcPct val="80000"/>
              </a:lnSpc>
            </a:pPr>
            <a:endParaRPr lang="en-US" altLang="en-US" sz="2000" dirty="0">
              <a:solidFill>
                <a:srgbClr val="0070C0"/>
              </a:solidFill>
            </a:endParaRPr>
          </a:p>
          <a:p>
            <a:pPr algn="just">
              <a:lnSpc>
                <a:spcPct val="80000"/>
              </a:lnSpc>
            </a:pPr>
            <a:r>
              <a:rPr lang="en-US" altLang="en-US" sz="2000" dirty="0">
                <a:solidFill>
                  <a:srgbClr val="0070C0"/>
                </a:solidFill>
              </a:rPr>
              <a:t>In general, the term waveguide refers to constructs that only support non-TEM mode propagation.  Such constructs share an important trait: they are </a:t>
            </a:r>
            <a:r>
              <a:rPr lang="en-US" altLang="en-US" sz="2000" dirty="0">
                <a:solidFill>
                  <a:srgbClr val="00B050"/>
                </a:solidFill>
              </a:rPr>
              <a:t>unable to support wave propagation below </a:t>
            </a:r>
            <a:r>
              <a:rPr lang="en-US" altLang="en-US" sz="2000" dirty="0">
                <a:solidFill>
                  <a:srgbClr val="0070C0"/>
                </a:solidFill>
              </a:rPr>
              <a:t>a certain frequency, termed the </a:t>
            </a:r>
            <a:r>
              <a:rPr lang="en-US" altLang="en-US" sz="2000" i="1" dirty="0">
                <a:solidFill>
                  <a:srgbClr val="00B050"/>
                </a:solidFill>
              </a:rPr>
              <a:t>cutoff frequency</a:t>
            </a:r>
            <a:r>
              <a:rPr lang="en-US" altLang="en-US" sz="2000" dirty="0">
                <a:solidFill>
                  <a:srgbClr val="0070C0"/>
                </a:solidFill>
              </a:rPr>
              <a:t>.</a:t>
            </a:r>
          </a:p>
          <a:p>
            <a:pPr algn="just">
              <a:lnSpc>
                <a:spcPct val="80000"/>
              </a:lnSpc>
            </a:pPr>
            <a:endParaRPr lang="en-US" altLang="en-US" sz="2000" dirty="0">
              <a:solidFill>
                <a:srgbClr val="0070C0"/>
              </a:solidFill>
            </a:endParaRPr>
          </a:p>
          <a:p>
            <a:pPr algn="just">
              <a:lnSpc>
                <a:spcPct val="80000"/>
              </a:lnSpc>
            </a:pPr>
            <a:r>
              <a:rPr lang="en-US" altLang="en-US" sz="2000" dirty="0">
                <a:solidFill>
                  <a:srgbClr val="0070C0"/>
                </a:solidFill>
              </a:rPr>
              <a:t>In that sense </a:t>
            </a:r>
            <a:r>
              <a:rPr lang="en-US" altLang="en-US" sz="2000" dirty="0">
                <a:solidFill>
                  <a:srgbClr val="00B050"/>
                </a:solidFill>
              </a:rPr>
              <a:t>parallel plate waveguides </a:t>
            </a:r>
            <a:r>
              <a:rPr lang="en-US" altLang="en-US" sz="2000" dirty="0">
                <a:solidFill>
                  <a:srgbClr val="0070C0"/>
                </a:solidFill>
              </a:rPr>
              <a:t>are exception as they do </a:t>
            </a:r>
            <a:r>
              <a:rPr lang="en-US" altLang="en-US" sz="2000" dirty="0">
                <a:solidFill>
                  <a:srgbClr val="00B050"/>
                </a:solidFill>
              </a:rPr>
              <a:t>allow</a:t>
            </a:r>
            <a:r>
              <a:rPr lang="en-US" altLang="en-US" sz="2000" dirty="0">
                <a:solidFill>
                  <a:srgbClr val="0070C0"/>
                </a:solidFill>
              </a:rPr>
              <a:t> propagation of </a:t>
            </a:r>
            <a:r>
              <a:rPr lang="en-US" altLang="en-US" sz="2000" dirty="0">
                <a:solidFill>
                  <a:srgbClr val="00B050"/>
                </a:solidFill>
              </a:rPr>
              <a:t>TEM modes.   </a:t>
            </a:r>
          </a:p>
        </p:txBody>
      </p:sp>
      <p:sp>
        <p:nvSpPr>
          <p:cNvPr id="45066" name="Rectangle 10"/>
          <p:cNvSpPr>
            <a:spLocks noChangeArrowheads="1"/>
          </p:cNvSpPr>
          <p:nvPr/>
        </p:nvSpPr>
        <p:spPr bwMode="auto">
          <a:xfrm>
            <a:off x="9554125" y="5161211"/>
            <a:ext cx="9437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i="1" dirty="0">
                <a:solidFill>
                  <a:schemeClr val="hlink"/>
                </a:solidFill>
              </a:rPr>
              <a:t>Optical Fiber</a:t>
            </a:r>
            <a:endParaRPr lang="en-US" altLang="en-US" dirty="0">
              <a:solidFill>
                <a:schemeClr val="hlink"/>
              </a:solidFill>
            </a:endParaRPr>
          </a:p>
        </p:txBody>
      </p:sp>
      <p:sp>
        <p:nvSpPr>
          <p:cNvPr id="45067" name="Rectangle 11"/>
          <p:cNvSpPr>
            <a:spLocks noChangeArrowheads="1"/>
          </p:cNvSpPr>
          <p:nvPr/>
        </p:nvSpPr>
        <p:spPr bwMode="auto">
          <a:xfrm>
            <a:off x="6717004" y="5235120"/>
            <a:ext cx="1981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i="1" dirty="0">
                <a:solidFill>
                  <a:schemeClr val="hlink"/>
                </a:solidFill>
              </a:rPr>
              <a:t>Dielectric Waveguide</a:t>
            </a:r>
            <a:endParaRPr lang="en-US" altLang="en-US" dirty="0">
              <a:solidFill>
                <a:schemeClr val="hlink"/>
              </a:solidFill>
            </a:endParaRPr>
          </a:p>
        </p:txBody>
      </p:sp>
      <p:sp>
        <p:nvSpPr>
          <p:cNvPr id="2" name="Rectangle 11">
            <a:extLst>
              <a:ext uri="{FF2B5EF4-FFF2-40B4-BE49-F238E27FC236}">
                <a16:creationId xmlns:a16="http://schemas.microsoft.com/office/drawing/2014/main" id="{9CAE27E4-2FA0-F68F-D9A5-60B6454C1264}"/>
              </a:ext>
            </a:extLst>
          </p:cNvPr>
          <p:cNvSpPr>
            <a:spLocks noChangeArrowheads="1"/>
          </p:cNvSpPr>
          <p:nvPr/>
        </p:nvSpPr>
        <p:spPr bwMode="auto">
          <a:xfrm>
            <a:off x="6733951" y="2730905"/>
            <a:ext cx="25589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i="1" dirty="0">
                <a:solidFill>
                  <a:schemeClr val="hlink"/>
                </a:solidFill>
              </a:rPr>
              <a:t>Rectangular  Metallic Waveguide</a:t>
            </a:r>
            <a:endParaRPr lang="en-US" altLang="en-US" dirty="0">
              <a:solidFill>
                <a:schemeClr val="hlink"/>
              </a:solidFill>
            </a:endParaRPr>
          </a:p>
        </p:txBody>
      </p:sp>
      <p:sp>
        <p:nvSpPr>
          <p:cNvPr id="4" name="Rectangle 11">
            <a:extLst>
              <a:ext uri="{FF2B5EF4-FFF2-40B4-BE49-F238E27FC236}">
                <a16:creationId xmlns:a16="http://schemas.microsoft.com/office/drawing/2014/main" id="{70D40239-4199-27ED-777A-06F46BA03ADF}"/>
              </a:ext>
            </a:extLst>
          </p:cNvPr>
          <p:cNvSpPr>
            <a:spLocks noChangeArrowheads="1"/>
          </p:cNvSpPr>
          <p:nvPr/>
        </p:nvSpPr>
        <p:spPr bwMode="auto">
          <a:xfrm>
            <a:off x="9004003" y="2650676"/>
            <a:ext cx="25589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i="1" dirty="0">
                <a:solidFill>
                  <a:schemeClr val="hlink"/>
                </a:solidFill>
              </a:rPr>
              <a:t>Circular Metallic Waveguide</a:t>
            </a:r>
            <a:endParaRPr lang="en-US" altLang="en-US" dirty="0">
              <a:solidFill>
                <a:schemeClr val="hlink"/>
              </a:solidFill>
            </a:endParaRPr>
          </a:p>
        </p:txBody>
      </p:sp>
      <p:pic>
        <p:nvPicPr>
          <p:cNvPr id="5" name="Picture 4" descr="Fig 7">
            <a:extLst>
              <a:ext uri="{FF2B5EF4-FFF2-40B4-BE49-F238E27FC236}">
                <a16:creationId xmlns:a16="http://schemas.microsoft.com/office/drawing/2014/main" id="{B76E143F-2718-AA57-AEA7-930883DB6A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8374" b="17135"/>
          <a:stretch/>
        </p:blipFill>
        <p:spPr bwMode="auto">
          <a:xfrm>
            <a:off x="6457507" y="3779320"/>
            <a:ext cx="4717083" cy="122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0" name="Text Box 4">
            <a:extLst>
              <a:ext uri="{FF2B5EF4-FFF2-40B4-BE49-F238E27FC236}">
                <a16:creationId xmlns:a16="http://schemas.microsoft.com/office/drawing/2014/main" id="{B83194F4-C03A-8BAD-43D7-8806B9E6F927}"/>
              </a:ext>
            </a:extLst>
          </p:cNvPr>
          <p:cNvSpPr txBox="1">
            <a:spLocks noChangeArrowheads="1"/>
          </p:cNvSpPr>
          <p:nvPr/>
        </p:nvSpPr>
        <p:spPr bwMode="auto">
          <a:xfrm>
            <a:off x="485553" y="413842"/>
            <a:ext cx="3048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rgbClr val="00B050"/>
                </a:solidFill>
              </a:rPr>
              <a:t>Phase Velocity:</a:t>
            </a:r>
          </a:p>
        </p:txBody>
      </p:sp>
      <mc:AlternateContent xmlns:mc="http://schemas.openxmlformats.org/markup-compatibility/2006" xmlns:a14="http://schemas.microsoft.com/office/drawing/2010/main">
        <mc:Choice Requires="a14">
          <p:sp>
            <p:nvSpPr>
              <p:cNvPr id="316421" name="Object 5">
                <a:extLst>
                  <a:ext uri="{FF2B5EF4-FFF2-40B4-BE49-F238E27FC236}">
                    <a16:creationId xmlns:a16="http://schemas.microsoft.com/office/drawing/2014/main" id="{31B3C70C-0C8C-0346-87B3-9965199FB5D8}"/>
                  </a:ext>
                </a:extLst>
              </p:cNvPr>
              <p:cNvSpPr txBox="1"/>
              <p:nvPr/>
            </p:nvSpPr>
            <p:spPr bwMode="auto">
              <a:xfrm>
                <a:off x="4531371" y="748525"/>
                <a:ext cx="3565820" cy="1034475"/>
              </a:xfrm>
              <a:prstGeom prst="rect">
                <a:avLst/>
              </a:prstGeom>
              <a:ln/>
            </p:spPr>
            <p:style>
              <a:lnRef idx="2">
                <a:schemeClr val="accent1"/>
              </a:lnRef>
              <a:fillRef idx="1">
                <a:schemeClr val="lt1"/>
              </a:fillRef>
              <a:effectRef idx="0">
                <a:schemeClr val="accent1"/>
              </a:effectRef>
              <a:fontRef idx="minor">
                <a:schemeClr val="dk1"/>
              </a:fontRef>
            </p:style>
            <p:txBody>
              <a:bodyPr>
                <a:noAutofit/>
              </a:bodyPr>
              <a:lstStyle/>
              <a:p>
                <a:pPr/>
                <a14:m>
                  <m:oMathPara xmlns:m="http://schemas.openxmlformats.org/officeDocument/2006/math">
                    <m:oMathParaPr>
                      <m:jc m:val="left"/>
                    </m:oMathParaPr>
                    <m:oMath xmlns:m="http://schemas.openxmlformats.org/officeDocument/2006/math">
                      <m:sSub>
                        <m:sSubPr>
                          <m:ctrlPr>
                            <a:rPr lang="en-IN" sz="2400" i="1">
                              <a:solidFill>
                                <a:srgbClr val="FF0000"/>
                              </a:solidFill>
                              <a:latin typeface="Cambria Math" panose="02040503050406030204" pitchFamily="18" charset="0"/>
                            </a:rPr>
                          </m:ctrlPr>
                        </m:sSubPr>
                        <m:e>
                          <m:r>
                            <a:rPr lang="en-IN" sz="2400" i="1">
                              <a:solidFill>
                                <a:srgbClr val="FF0000"/>
                              </a:solidFill>
                              <a:latin typeface="Cambria Math" panose="02040503050406030204" pitchFamily="18" charset="0"/>
                            </a:rPr>
                            <m:t>𝑢</m:t>
                          </m:r>
                        </m:e>
                        <m:sub>
                          <m:r>
                            <a:rPr lang="en-IN" sz="2400" i="1">
                              <a:solidFill>
                                <a:srgbClr val="FF0000"/>
                              </a:solidFill>
                              <a:latin typeface="Cambria Math" panose="02040503050406030204" pitchFamily="18" charset="0"/>
                            </a:rPr>
                            <m:t>𝑝</m:t>
                          </m:r>
                        </m:sub>
                      </m:sSub>
                      <m:r>
                        <a:rPr lang="en-IN" sz="2400" i="1">
                          <a:solidFill>
                            <a:srgbClr val="FF0000"/>
                          </a:solidFill>
                          <a:latin typeface="Cambria Math" panose="02040503050406030204" pitchFamily="18" charset="0"/>
                        </a:rPr>
                        <m:t>=</m:t>
                      </m:r>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𝜔</m:t>
                          </m:r>
                        </m:num>
                        <m:den>
                          <m:r>
                            <a:rPr lang="en-IN" sz="2400" i="1">
                              <a:solidFill>
                                <a:srgbClr val="FF0000"/>
                              </a:solidFill>
                              <a:latin typeface="Cambria Math" panose="02040503050406030204" pitchFamily="18" charset="0"/>
                            </a:rPr>
                            <m:t>𝛽</m:t>
                          </m:r>
                        </m:den>
                      </m:f>
                      <m:r>
                        <a:rPr lang="en-IN" sz="2400" i="1">
                          <a:solidFill>
                            <a:srgbClr val="FF0000"/>
                          </a:solidFill>
                          <a:latin typeface="Cambria Math" panose="02040503050406030204" pitchFamily="18" charset="0"/>
                        </a:rPr>
                        <m:t>=</m:t>
                      </m:r>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𝑢</m:t>
                          </m:r>
                        </m:num>
                        <m:den>
                          <m:rad>
                            <m:radPr>
                              <m:degHide m:val="on"/>
                              <m:ctrlPr>
                                <a:rPr lang="en-IN" sz="2400" i="1">
                                  <a:solidFill>
                                    <a:srgbClr val="FF0000"/>
                                  </a:solidFill>
                                  <a:latin typeface="Cambria Math" panose="02040503050406030204" pitchFamily="18" charset="0"/>
                                </a:rPr>
                              </m:ctrlPr>
                            </m:radPr>
                            <m:deg/>
                            <m:e>
                              <m:r>
                                <a:rPr lang="en-IN" sz="2400" i="1">
                                  <a:solidFill>
                                    <a:srgbClr val="FF0000"/>
                                  </a:solidFill>
                                  <a:latin typeface="Cambria Math" panose="02040503050406030204" pitchFamily="18" charset="0"/>
                                </a:rPr>
                                <m:t>1−</m:t>
                              </m:r>
                              <m:sSup>
                                <m:sSupPr>
                                  <m:ctrlPr>
                                    <a:rPr lang="en-IN" sz="2400" i="1">
                                      <a:solidFill>
                                        <a:srgbClr val="FF0000"/>
                                      </a:solidFill>
                                      <a:latin typeface="Cambria Math" panose="02040503050406030204" pitchFamily="18" charset="0"/>
                                    </a:rPr>
                                  </m:ctrlPr>
                                </m:sSupPr>
                                <m:e>
                                  <m:d>
                                    <m:dPr>
                                      <m:ctrlPr>
                                        <a:rPr lang="en-IN" sz="2400" i="1">
                                          <a:solidFill>
                                            <a:srgbClr val="FF0000"/>
                                          </a:solidFill>
                                          <a:latin typeface="Cambria Math" panose="02040503050406030204" pitchFamily="18" charset="0"/>
                                        </a:rPr>
                                      </m:ctrlPr>
                                    </m:dPr>
                                    <m:e>
                                      <m:sSub>
                                        <m:sSubPr>
                                          <m:ctrlPr>
                                            <a:rPr lang="en-IN" sz="2400" i="1">
                                              <a:solidFill>
                                                <a:srgbClr val="FF0000"/>
                                              </a:solidFill>
                                              <a:latin typeface="Cambria Math" panose="02040503050406030204" pitchFamily="18" charset="0"/>
                                            </a:rPr>
                                          </m:ctrlPr>
                                        </m:sSubPr>
                                        <m:e>
                                          <m:r>
                                            <a:rPr lang="en-IN" sz="2400" i="1">
                                              <a:solidFill>
                                                <a:srgbClr val="FF0000"/>
                                              </a:solidFill>
                                              <a:latin typeface="Cambria Math" panose="02040503050406030204" pitchFamily="18" charset="0"/>
                                            </a:rPr>
                                            <m:t>𝑓</m:t>
                                          </m:r>
                                        </m:e>
                                        <m:sub>
                                          <m:r>
                                            <a:rPr lang="en-IN" sz="2400" i="1">
                                              <a:solidFill>
                                                <a:srgbClr val="FF0000"/>
                                              </a:solidFill>
                                              <a:latin typeface="Cambria Math" panose="02040503050406030204" pitchFamily="18" charset="0"/>
                                            </a:rPr>
                                            <m:t>𝑐</m:t>
                                          </m:r>
                                        </m:sub>
                                      </m:sSub>
                                      <m:r>
                                        <a:rPr lang="en-IN" sz="2400" i="1">
                                          <a:solidFill>
                                            <a:srgbClr val="FF0000"/>
                                          </a:solidFill>
                                          <a:latin typeface="Cambria Math" panose="02040503050406030204" pitchFamily="18" charset="0"/>
                                        </a:rPr>
                                        <m:t>/</m:t>
                                      </m:r>
                                      <m:r>
                                        <a:rPr lang="en-IN" sz="2400" i="1">
                                          <a:solidFill>
                                            <a:srgbClr val="FF0000"/>
                                          </a:solidFill>
                                          <a:latin typeface="Cambria Math" panose="02040503050406030204" pitchFamily="18" charset="0"/>
                                        </a:rPr>
                                        <m:t>𝑓</m:t>
                                      </m:r>
                                    </m:e>
                                  </m:d>
                                </m:e>
                                <m:sup>
                                  <m:r>
                                    <a:rPr lang="en-IN" sz="2400" i="1">
                                      <a:solidFill>
                                        <a:srgbClr val="FF0000"/>
                                      </a:solidFill>
                                      <a:latin typeface="Cambria Math" panose="02040503050406030204" pitchFamily="18" charset="0"/>
                                    </a:rPr>
                                    <m:t>2</m:t>
                                  </m:r>
                                </m:sup>
                              </m:sSup>
                            </m:e>
                          </m:rad>
                        </m:den>
                      </m:f>
                    </m:oMath>
                  </m:oMathPara>
                </a14:m>
                <a:endParaRPr lang="en-IN" sz="2400" dirty="0"/>
              </a:p>
            </p:txBody>
          </p:sp>
        </mc:Choice>
        <mc:Fallback xmlns="">
          <p:sp>
            <p:nvSpPr>
              <p:cNvPr id="316421" name="Object 5">
                <a:extLst>
                  <a:ext uri="{FF2B5EF4-FFF2-40B4-BE49-F238E27FC236}">
                    <a16:creationId xmlns:a16="http://schemas.microsoft.com/office/drawing/2014/main" id="{31B3C70C-0C8C-0346-87B3-9965199FB5D8}"/>
                  </a:ext>
                </a:extLst>
              </p:cNvPr>
              <p:cNvSpPr txBox="1">
                <a:spLocks noRot="1" noChangeAspect="1" noMove="1" noResize="1" noEditPoints="1" noAdjustHandles="1" noChangeArrowheads="1" noChangeShapeType="1" noTextEdit="1"/>
              </p:cNvSpPr>
              <p:nvPr/>
            </p:nvSpPr>
            <p:spPr bwMode="auto">
              <a:xfrm>
                <a:off x="4531371" y="748525"/>
                <a:ext cx="3565820" cy="1034475"/>
              </a:xfrm>
              <a:prstGeom prst="rect">
                <a:avLst/>
              </a:prstGeom>
              <a:blipFill>
                <a:blip r:embed="rId2"/>
                <a:stretch>
                  <a:fillRect/>
                </a:stretch>
              </a:blipFill>
              <a:ln/>
            </p:spPr>
            <p:txBody>
              <a:bodyPr/>
              <a:lstStyle/>
              <a:p>
                <a:r>
                  <a:rPr lang="en-IN">
                    <a:noFill/>
                  </a:rPr>
                  <a:t> </a:t>
                </a:r>
              </a:p>
            </p:txBody>
          </p:sp>
        </mc:Fallback>
      </mc:AlternateContent>
      <p:sp>
        <p:nvSpPr>
          <p:cNvPr id="316422" name="Text Box 6">
            <a:extLst>
              <a:ext uri="{FF2B5EF4-FFF2-40B4-BE49-F238E27FC236}">
                <a16:creationId xmlns:a16="http://schemas.microsoft.com/office/drawing/2014/main" id="{A13180F2-69F4-02E9-4FED-9899BEF37073}"/>
              </a:ext>
            </a:extLst>
          </p:cNvPr>
          <p:cNvSpPr txBox="1">
            <a:spLocks noChangeArrowheads="1"/>
          </p:cNvSpPr>
          <p:nvPr/>
        </p:nvSpPr>
        <p:spPr bwMode="auto">
          <a:xfrm>
            <a:off x="571500" y="3625530"/>
            <a:ext cx="3048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rgbClr val="00B050"/>
                </a:solidFill>
              </a:rPr>
              <a:t>Group Velocity:</a:t>
            </a:r>
          </a:p>
        </p:txBody>
      </p:sp>
      <mc:AlternateContent xmlns:mc="http://schemas.openxmlformats.org/markup-compatibility/2006" xmlns:a14="http://schemas.microsoft.com/office/drawing/2010/main">
        <mc:Choice Requires="a14">
          <p:sp>
            <p:nvSpPr>
              <p:cNvPr id="316423" name="Object 7">
                <a:extLst>
                  <a:ext uri="{FF2B5EF4-FFF2-40B4-BE49-F238E27FC236}">
                    <a16:creationId xmlns:a16="http://schemas.microsoft.com/office/drawing/2014/main" id="{B5E6DA3A-6193-31B5-96D4-ACF633A96790}"/>
                  </a:ext>
                </a:extLst>
              </p:cNvPr>
              <p:cNvSpPr txBox="1"/>
              <p:nvPr/>
            </p:nvSpPr>
            <p:spPr bwMode="auto">
              <a:xfrm>
                <a:off x="4310064" y="3452979"/>
                <a:ext cx="4191000" cy="919162"/>
              </a:xfrm>
              <a:prstGeom prst="rect">
                <a:avLst/>
              </a:prstGeom>
              <a:ln/>
            </p:spPr>
            <p:style>
              <a:lnRef idx="2">
                <a:schemeClr val="accent1"/>
              </a:lnRef>
              <a:fillRef idx="1">
                <a:schemeClr val="lt1"/>
              </a:fillRef>
              <a:effectRef idx="0">
                <a:schemeClr val="accent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sSub>
                        <m:sSubPr>
                          <m:ctrlPr>
                            <a:rPr lang="en-IN" sz="2400" i="1">
                              <a:solidFill>
                                <a:srgbClr val="FF0000"/>
                              </a:solidFill>
                              <a:latin typeface="Cambria Math" panose="02040503050406030204" pitchFamily="18" charset="0"/>
                            </a:rPr>
                          </m:ctrlPr>
                        </m:sSubPr>
                        <m:e>
                          <m:r>
                            <a:rPr lang="en-IN" sz="2400" i="1">
                              <a:solidFill>
                                <a:srgbClr val="FF0000"/>
                              </a:solidFill>
                              <a:latin typeface="Cambria Math" panose="02040503050406030204" pitchFamily="18" charset="0"/>
                            </a:rPr>
                            <m:t>𝑢</m:t>
                          </m:r>
                        </m:e>
                        <m:sub>
                          <m:r>
                            <a:rPr lang="en-IN" sz="2400" i="1">
                              <a:solidFill>
                                <a:srgbClr val="FF0000"/>
                              </a:solidFill>
                              <a:latin typeface="Cambria Math" panose="02040503050406030204" pitchFamily="18" charset="0"/>
                            </a:rPr>
                            <m:t>𝑔</m:t>
                          </m:r>
                        </m:sub>
                      </m:sSub>
                      <m:r>
                        <a:rPr lang="en-IN" sz="2400" i="1">
                          <a:solidFill>
                            <a:srgbClr val="FF0000"/>
                          </a:solidFill>
                          <a:latin typeface="Cambria Math" panose="02040503050406030204" pitchFamily="18" charset="0"/>
                        </a:rPr>
                        <m:t>=</m:t>
                      </m:r>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1</m:t>
                          </m:r>
                        </m:num>
                        <m:den>
                          <m:r>
                            <a:rPr lang="en-IN" sz="2400" i="1">
                              <a:solidFill>
                                <a:srgbClr val="FF0000"/>
                              </a:solidFill>
                              <a:latin typeface="Cambria Math" panose="02040503050406030204" pitchFamily="18" charset="0"/>
                            </a:rPr>
                            <m:t>𝑑</m:t>
                          </m:r>
                          <m:r>
                            <a:rPr lang="en-IN" sz="2400" i="1">
                              <a:solidFill>
                                <a:srgbClr val="FF0000"/>
                              </a:solidFill>
                              <a:latin typeface="Cambria Math" panose="02040503050406030204" pitchFamily="18" charset="0"/>
                            </a:rPr>
                            <m:t>𝛽</m:t>
                          </m:r>
                          <m:r>
                            <a:rPr lang="en-IN" sz="2400" i="1">
                              <a:solidFill>
                                <a:srgbClr val="FF0000"/>
                              </a:solidFill>
                              <a:latin typeface="Cambria Math" panose="02040503050406030204" pitchFamily="18" charset="0"/>
                            </a:rPr>
                            <m:t>/</m:t>
                          </m:r>
                          <m:r>
                            <a:rPr lang="en-IN" sz="2400" i="1">
                              <a:solidFill>
                                <a:srgbClr val="FF0000"/>
                              </a:solidFill>
                              <a:latin typeface="Cambria Math" panose="02040503050406030204" pitchFamily="18" charset="0"/>
                            </a:rPr>
                            <m:t>𝑑</m:t>
                          </m:r>
                          <m:r>
                            <a:rPr lang="en-IN" sz="2400" i="1">
                              <a:solidFill>
                                <a:srgbClr val="FF0000"/>
                              </a:solidFill>
                              <a:latin typeface="Cambria Math" panose="02040503050406030204" pitchFamily="18" charset="0"/>
                            </a:rPr>
                            <m:t>𝜔</m:t>
                          </m:r>
                        </m:den>
                      </m:f>
                      <m:r>
                        <a:rPr lang="en-IN" sz="2400" i="1">
                          <a:solidFill>
                            <a:srgbClr val="FF0000"/>
                          </a:solidFill>
                          <a:latin typeface="Cambria Math" panose="02040503050406030204" pitchFamily="18" charset="0"/>
                        </a:rPr>
                        <m:t>=</m:t>
                      </m:r>
                      <m:r>
                        <a:rPr lang="en-IN" sz="2400" i="1">
                          <a:solidFill>
                            <a:srgbClr val="FF0000"/>
                          </a:solidFill>
                          <a:latin typeface="Cambria Math" panose="02040503050406030204" pitchFamily="18" charset="0"/>
                        </a:rPr>
                        <m:t>𝑢</m:t>
                      </m:r>
                      <m:rad>
                        <m:radPr>
                          <m:degHide m:val="on"/>
                          <m:ctrlPr>
                            <a:rPr lang="en-IN" sz="2400" i="1">
                              <a:solidFill>
                                <a:srgbClr val="FF0000"/>
                              </a:solidFill>
                              <a:latin typeface="Cambria Math" panose="02040503050406030204" pitchFamily="18" charset="0"/>
                            </a:rPr>
                          </m:ctrlPr>
                        </m:radPr>
                        <m:deg/>
                        <m:e>
                          <m:r>
                            <a:rPr lang="en-IN" sz="2400" i="1">
                              <a:solidFill>
                                <a:srgbClr val="FF0000"/>
                              </a:solidFill>
                              <a:latin typeface="Cambria Math" panose="02040503050406030204" pitchFamily="18" charset="0"/>
                            </a:rPr>
                            <m:t>1−</m:t>
                          </m:r>
                          <m:sSup>
                            <m:sSupPr>
                              <m:ctrlPr>
                                <a:rPr lang="en-IN" sz="2400" i="1">
                                  <a:solidFill>
                                    <a:srgbClr val="FF0000"/>
                                  </a:solidFill>
                                  <a:latin typeface="Cambria Math" panose="02040503050406030204" pitchFamily="18" charset="0"/>
                                </a:rPr>
                              </m:ctrlPr>
                            </m:sSupPr>
                            <m:e>
                              <m:d>
                                <m:dPr>
                                  <m:ctrlPr>
                                    <a:rPr lang="en-IN" sz="2400" i="1">
                                      <a:solidFill>
                                        <a:srgbClr val="FF0000"/>
                                      </a:solidFill>
                                      <a:latin typeface="Cambria Math" panose="02040503050406030204" pitchFamily="18" charset="0"/>
                                    </a:rPr>
                                  </m:ctrlPr>
                                </m:dPr>
                                <m:e>
                                  <m:sSub>
                                    <m:sSubPr>
                                      <m:ctrlPr>
                                        <a:rPr lang="en-IN" sz="2400" i="1">
                                          <a:solidFill>
                                            <a:srgbClr val="FF0000"/>
                                          </a:solidFill>
                                          <a:latin typeface="Cambria Math" panose="02040503050406030204" pitchFamily="18" charset="0"/>
                                        </a:rPr>
                                      </m:ctrlPr>
                                    </m:sSubPr>
                                    <m:e>
                                      <m:r>
                                        <a:rPr lang="en-IN" sz="2400" i="1">
                                          <a:solidFill>
                                            <a:srgbClr val="FF0000"/>
                                          </a:solidFill>
                                          <a:latin typeface="Cambria Math" panose="02040503050406030204" pitchFamily="18" charset="0"/>
                                        </a:rPr>
                                        <m:t>𝑓</m:t>
                                      </m:r>
                                    </m:e>
                                    <m:sub>
                                      <m:r>
                                        <a:rPr lang="en-IN" sz="2400" i="1">
                                          <a:solidFill>
                                            <a:srgbClr val="FF0000"/>
                                          </a:solidFill>
                                          <a:latin typeface="Cambria Math" panose="02040503050406030204" pitchFamily="18" charset="0"/>
                                        </a:rPr>
                                        <m:t>𝑐</m:t>
                                      </m:r>
                                    </m:sub>
                                  </m:sSub>
                                  <m:r>
                                    <a:rPr lang="en-IN" sz="2400" i="1">
                                      <a:solidFill>
                                        <a:srgbClr val="FF0000"/>
                                      </a:solidFill>
                                      <a:latin typeface="Cambria Math" panose="02040503050406030204" pitchFamily="18" charset="0"/>
                                    </a:rPr>
                                    <m:t>/</m:t>
                                  </m:r>
                                  <m:r>
                                    <a:rPr lang="en-IN" sz="2400" i="1">
                                      <a:solidFill>
                                        <a:srgbClr val="FF0000"/>
                                      </a:solidFill>
                                      <a:latin typeface="Cambria Math" panose="02040503050406030204" pitchFamily="18" charset="0"/>
                                    </a:rPr>
                                    <m:t>𝑓</m:t>
                                  </m:r>
                                </m:e>
                              </m:d>
                            </m:e>
                            <m:sup>
                              <m:r>
                                <a:rPr lang="en-IN" sz="2400" i="1">
                                  <a:solidFill>
                                    <a:srgbClr val="FF0000"/>
                                  </a:solidFill>
                                  <a:latin typeface="Cambria Math" panose="02040503050406030204" pitchFamily="18" charset="0"/>
                                </a:rPr>
                                <m:t>2</m:t>
                              </m:r>
                            </m:sup>
                          </m:sSup>
                        </m:e>
                      </m:rad>
                    </m:oMath>
                  </m:oMathPara>
                </a14:m>
                <a:endParaRPr lang="en-IN" sz="2400" dirty="0"/>
              </a:p>
            </p:txBody>
          </p:sp>
        </mc:Choice>
        <mc:Fallback xmlns="">
          <p:sp>
            <p:nvSpPr>
              <p:cNvPr id="316423" name="Object 7">
                <a:extLst>
                  <a:ext uri="{FF2B5EF4-FFF2-40B4-BE49-F238E27FC236}">
                    <a16:creationId xmlns:a16="http://schemas.microsoft.com/office/drawing/2014/main" id="{B5E6DA3A-6193-31B5-96D4-ACF633A96790}"/>
                  </a:ext>
                </a:extLst>
              </p:cNvPr>
              <p:cNvSpPr txBox="1">
                <a:spLocks noRot="1" noChangeAspect="1" noMove="1" noResize="1" noEditPoints="1" noAdjustHandles="1" noChangeArrowheads="1" noChangeShapeType="1" noTextEdit="1"/>
              </p:cNvSpPr>
              <p:nvPr/>
            </p:nvSpPr>
            <p:spPr bwMode="auto">
              <a:xfrm>
                <a:off x="4310064" y="3452979"/>
                <a:ext cx="4191000" cy="919162"/>
              </a:xfrm>
              <a:prstGeom prst="rect">
                <a:avLst/>
              </a:prstGeom>
              <a:blipFill>
                <a:blip r:embed="rId3"/>
                <a:stretch>
                  <a:fillRect/>
                </a:stretch>
              </a:blip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6424" name="Object 8">
                <a:extLst>
                  <a:ext uri="{FF2B5EF4-FFF2-40B4-BE49-F238E27FC236}">
                    <a16:creationId xmlns:a16="http://schemas.microsoft.com/office/drawing/2014/main" id="{326CB009-8C6E-D1ED-1386-3A7BE725E50C}"/>
                  </a:ext>
                </a:extLst>
              </p:cNvPr>
              <p:cNvSpPr txBox="1"/>
              <p:nvPr/>
            </p:nvSpPr>
            <p:spPr bwMode="auto">
              <a:xfrm>
                <a:off x="4792663" y="5033963"/>
                <a:ext cx="3043237" cy="1196975"/>
              </a:xfrm>
              <a:prstGeom prst="rect">
                <a:avLst/>
              </a:prstGeom>
              <a:ln/>
            </p:spPr>
            <p:style>
              <a:lnRef idx="2">
                <a:schemeClr val="accent1"/>
              </a:lnRef>
              <a:fillRef idx="1">
                <a:schemeClr val="lt1"/>
              </a:fillRef>
              <a:effectRef idx="0">
                <a:schemeClr val="accent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r>
                        <a:rPr lang="en-IN" sz="2400" i="1">
                          <a:solidFill>
                            <a:srgbClr val="0000FF"/>
                          </a:solidFill>
                          <a:latin typeface="Cambria Math" panose="02040503050406030204" pitchFamily="18" charset="0"/>
                        </a:rPr>
                        <m:t>𝛽</m:t>
                      </m:r>
                      <m:r>
                        <a:rPr lang="en-IN" sz="2400" i="1">
                          <a:solidFill>
                            <a:srgbClr val="0000FF"/>
                          </a:solidFill>
                          <a:latin typeface="Cambria Math" panose="02040503050406030204" pitchFamily="18" charset="0"/>
                        </a:rPr>
                        <m:t>=</m:t>
                      </m:r>
                      <m:r>
                        <a:rPr lang="en-IN" sz="2400" i="1">
                          <a:solidFill>
                            <a:srgbClr val="0000FF"/>
                          </a:solidFill>
                          <a:latin typeface="Cambria Math" panose="02040503050406030204" pitchFamily="18" charset="0"/>
                        </a:rPr>
                        <m:t>𝜔</m:t>
                      </m:r>
                      <m:rad>
                        <m:radPr>
                          <m:degHide m:val="on"/>
                          <m:ctrlPr>
                            <a:rPr lang="en-IN" sz="2400" i="1">
                              <a:solidFill>
                                <a:srgbClr val="0000FF"/>
                              </a:solidFill>
                              <a:latin typeface="Cambria Math" panose="02040503050406030204" pitchFamily="18" charset="0"/>
                            </a:rPr>
                          </m:ctrlPr>
                        </m:radPr>
                        <m:deg/>
                        <m:e>
                          <m:r>
                            <a:rPr lang="en-IN" sz="2400" i="1">
                              <a:solidFill>
                                <a:srgbClr val="0000FF"/>
                              </a:solidFill>
                              <a:latin typeface="Cambria Math" panose="02040503050406030204" pitchFamily="18" charset="0"/>
                            </a:rPr>
                            <m:t>𝜇𝜀</m:t>
                          </m:r>
                        </m:e>
                      </m:rad>
                      <m:rad>
                        <m:radPr>
                          <m:degHide m:val="on"/>
                          <m:ctrlPr>
                            <a:rPr lang="en-IN" sz="2400" i="1">
                              <a:solidFill>
                                <a:srgbClr val="0000FF"/>
                              </a:solidFill>
                              <a:latin typeface="Cambria Math" panose="02040503050406030204" pitchFamily="18" charset="0"/>
                            </a:rPr>
                          </m:ctrlPr>
                        </m:radPr>
                        <m:deg/>
                        <m:e>
                          <m:r>
                            <a:rPr lang="en-IN" sz="2400" i="1">
                              <a:solidFill>
                                <a:srgbClr val="0000FF"/>
                              </a:solidFill>
                              <a:latin typeface="Cambria Math" panose="02040503050406030204" pitchFamily="18" charset="0"/>
                            </a:rPr>
                            <m:t>1−</m:t>
                          </m:r>
                          <m:sSup>
                            <m:sSupPr>
                              <m:ctrlPr>
                                <a:rPr lang="en-IN" sz="2400" i="1">
                                  <a:solidFill>
                                    <a:srgbClr val="0000FF"/>
                                  </a:solidFill>
                                  <a:latin typeface="Cambria Math" panose="02040503050406030204" pitchFamily="18" charset="0"/>
                                </a:rPr>
                              </m:ctrlPr>
                            </m:sSupPr>
                            <m:e>
                              <m:d>
                                <m:dPr>
                                  <m:ctrlPr>
                                    <a:rPr lang="en-IN" sz="2400" i="1">
                                      <a:solidFill>
                                        <a:srgbClr val="0000FF"/>
                                      </a:solidFill>
                                      <a:latin typeface="Cambria Math" panose="02040503050406030204" pitchFamily="18" charset="0"/>
                                    </a:rPr>
                                  </m:ctrlPr>
                                </m:dPr>
                                <m:e>
                                  <m:f>
                                    <m:fPr>
                                      <m:ctrlPr>
                                        <a:rPr lang="en-IN" sz="2400" i="1">
                                          <a:solidFill>
                                            <a:srgbClr val="0000FF"/>
                                          </a:solidFill>
                                          <a:latin typeface="Cambria Math" panose="02040503050406030204" pitchFamily="18" charset="0"/>
                                        </a:rPr>
                                      </m:ctrlPr>
                                    </m:fPr>
                                    <m:num>
                                      <m:sSub>
                                        <m:sSubPr>
                                          <m:ctrlPr>
                                            <a:rPr lang="en-IN" sz="2400" i="1">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𝑓</m:t>
                                          </m:r>
                                        </m:e>
                                        <m:sub>
                                          <m:r>
                                            <a:rPr lang="en-IN" sz="2400" i="1">
                                              <a:solidFill>
                                                <a:srgbClr val="0000FF"/>
                                              </a:solidFill>
                                              <a:latin typeface="Cambria Math" panose="02040503050406030204" pitchFamily="18" charset="0"/>
                                            </a:rPr>
                                            <m:t>𝑐</m:t>
                                          </m:r>
                                        </m:sub>
                                      </m:sSub>
                                    </m:num>
                                    <m:den>
                                      <m:r>
                                        <a:rPr lang="en-IN" sz="2400" i="1">
                                          <a:solidFill>
                                            <a:srgbClr val="0000FF"/>
                                          </a:solidFill>
                                          <a:latin typeface="Cambria Math" panose="02040503050406030204" pitchFamily="18" charset="0"/>
                                        </a:rPr>
                                        <m:t>𝑓</m:t>
                                      </m:r>
                                    </m:den>
                                  </m:f>
                                </m:e>
                              </m:d>
                            </m:e>
                            <m:sup>
                              <m:r>
                                <a:rPr lang="en-IN" sz="2400" i="1">
                                  <a:solidFill>
                                    <a:srgbClr val="0000FF"/>
                                  </a:solidFill>
                                  <a:latin typeface="Cambria Math" panose="02040503050406030204" pitchFamily="18" charset="0"/>
                                </a:rPr>
                                <m:t>2</m:t>
                              </m:r>
                            </m:sup>
                          </m:sSup>
                        </m:e>
                      </m:rad>
                    </m:oMath>
                  </m:oMathPara>
                </a14:m>
                <a:endParaRPr lang="en-IN" sz="2400" dirty="0"/>
              </a:p>
            </p:txBody>
          </p:sp>
        </mc:Choice>
        <mc:Fallback xmlns="">
          <p:sp>
            <p:nvSpPr>
              <p:cNvPr id="316424" name="Object 8">
                <a:extLst>
                  <a:ext uri="{FF2B5EF4-FFF2-40B4-BE49-F238E27FC236}">
                    <a16:creationId xmlns:a16="http://schemas.microsoft.com/office/drawing/2014/main" id="{326CB009-8C6E-D1ED-1386-3A7BE725E50C}"/>
                  </a:ext>
                </a:extLst>
              </p:cNvPr>
              <p:cNvSpPr txBox="1">
                <a:spLocks noRot="1" noChangeAspect="1" noMove="1" noResize="1" noEditPoints="1" noAdjustHandles="1" noChangeArrowheads="1" noChangeShapeType="1" noTextEdit="1"/>
              </p:cNvSpPr>
              <p:nvPr/>
            </p:nvSpPr>
            <p:spPr bwMode="auto">
              <a:xfrm>
                <a:off x="4792663" y="5033963"/>
                <a:ext cx="3043237" cy="1196975"/>
              </a:xfrm>
              <a:prstGeom prst="rect">
                <a:avLst/>
              </a:prstGeom>
              <a:blipFill>
                <a:blip r:embed="rId4"/>
                <a:stretch>
                  <a:fillRect/>
                </a:stretch>
              </a:blipFill>
              <a:ln/>
            </p:spPr>
            <p:txBody>
              <a:bodyPr/>
              <a:lstStyle/>
              <a:p>
                <a:r>
                  <a:rPr lang="en-IN">
                    <a:noFill/>
                  </a:rPr>
                  <a:t> </a:t>
                </a:r>
              </a:p>
            </p:txBody>
          </p:sp>
        </mc:Fallback>
      </mc:AlternateContent>
      <p:graphicFrame>
        <p:nvGraphicFramePr>
          <p:cNvPr id="316428" name="Object 12">
            <a:extLst>
              <a:ext uri="{FF2B5EF4-FFF2-40B4-BE49-F238E27FC236}">
                <a16:creationId xmlns:a16="http://schemas.microsoft.com/office/drawing/2014/main" id="{CEEDDF38-FC32-8C6C-2F67-20FA789AFC5C}"/>
              </a:ext>
            </a:extLst>
          </p:cNvPr>
          <p:cNvGraphicFramePr>
            <a:graphicFrameLocks noChangeAspect="1"/>
          </p:cNvGraphicFramePr>
          <p:nvPr>
            <p:extLst>
              <p:ext uri="{D42A27DB-BD31-4B8C-83A1-F6EECF244321}">
                <p14:modId xmlns:p14="http://schemas.microsoft.com/office/powerpoint/2010/main" val="910856330"/>
              </p:ext>
            </p:extLst>
          </p:nvPr>
        </p:nvGraphicFramePr>
        <p:xfrm>
          <a:off x="3058890" y="2353985"/>
          <a:ext cx="949325" cy="528638"/>
        </p:xfrm>
        <a:graphic>
          <a:graphicData uri="http://schemas.openxmlformats.org/presentationml/2006/ole">
            <mc:AlternateContent xmlns:mc="http://schemas.openxmlformats.org/markup-compatibility/2006">
              <mc:Choice xmlns:v="urn:schemas-microsoft-com:vml" Requires="v">
                <p:oleObj name="Equation" r:id="rId5" imgW="431640" imgH="241200" progId="Equation.DSMT4">
                  <p:embed/>
                </p:oleObj>
              </mc:Choice>
              <mc:Fallback>
                <p:oleObj name="Equation" r:id="rId5" imgW="431640" imgH="241200" progId="Equation.DSMT4">
                  <p:embed/>
                  <p:pic>
                    <p:nvPicPr>
                      <p:cNvPr id="316428" name="Object 12">
                        <a:extLst>
                          <a:ext uri="{FF2B5EF4-FFF2-40B4-BE49-F238E27FC236}">
                            <a16:creationId xmlns:a16="http://schemas.microsoft.com/office/drawing/2014/main" id="{CEEDDF38-FC32-8C6C-2F67-20FA789AFC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8890" y="2353985"/>
                        <a:ext cx="949325"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6429" name="Text Box 13">
            <a:extLst>
              <a:ext uri="{FF2B5EF4-FFF2-40B4-BE49-F238E27FC236}">
                <a16:creationId xmlns:a16="http://schemas.microsoft.com/office/drawing/2014/main" id="{A03D5BCE-D8A2-1510-8897-9F17CBF09910}"/>
              </a:ext>
            </a:extLst>
          </p:cNvPr>
          <p:cNvSpPr txBox="1">
            <a:spLocks noChangeArrowheads="1"/>
          </p:cNvSpPr>
          <p:nvPr/>
        </p:nvSpPr>
        <p:spPr bwMode="auto">
          <a:xfrm>
            <a:off x="571500" y="2418249"/>
            <a:ext cx="2362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rgbClr val="3333FF"/>
                </a:solidFill>
              </a:rPr>
              <a:t>In Waveguide</a:t>
            </a:r>
          </a:p>
        </p:txBody>
      </p:sp>
      <p:sp>
        <p:nvSpPr>
          <p:cNvPr id="316430" name="Text Box 14">
            <a:extLst>
              <a:ext uri="{FF2B5EF4-FFF2-40B4-BE49-F238E27FC236}">
                <a16:creationId xmlns:a16="http://schemas.microsoft.com/office/drawing/2014/main" id="{B9685C80-DC3B-1459-5D88-E24F4FEADA73}"/>
              </a:ext>
            </a:extLst>
          </p:cNvPr>
          <p:cNvSpPr txBox="1">
            <a:spLocks noChangeArrowheads="1"/>
          </p:cNvSpPr>
          <p:nvPr/>
        </p:nvSpPr>
        <p:spPr bwMode="auto">
          <a:xfrm>
            <a:off x="4270375" y="2271825"/>
            <a:ext cx="75224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solidFill>
                  <a:srgbClr val="3333FF"/>
                </a:solidFill>
              </a:rPr>
              <a:t>Waveguide is called dispersive because phase velocity is function of frequency</a:t>
            </a:r>
          </a:p>
        </p:txBody>
      </p:sp>
      <p:sp>
        <p:nvSpPr>
          <p:cNvPr id="6" name="Text Box 6">
            <a:extLst>
              <a:ext uri="{FF2B5EF4-FFF2-40B4-BE49-F238E27FC236}">
                <a16:creationId xmlns:a16="http://schemas.microsoft.com/office/drawing/2014/main" id="{B92A3317-AE60-D835-083D-1CADBB73D48D}"/>
              </a:ext>
            </a:extLst>
          </p:cNvPr>
          <p:cNvSpPr txBox="1">
            <a:spLocks noChangeArrowheads="1"/>
          </p:cNvSpPr>
          <p:nvPr/>
        </p:nvSpPr>
        <p:spPr bwMode="auto">
          <a:xfrm>
            <a:off x="571500" y="5432591"/>
            <a:ext cx="3048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00B050"/>
                </a:solidFill>
              </a:rPr>
              <a:t>Propagation constant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4" name="Text Box 4">
            <a:extLst>
              <a:ext uri="{FF2B5EF4-FFF2-40B4-BE49-F238E27FC236}">
                <a16:creationId xmlns:a16="http://schemas.microsoft.com/office/drawing/2014/main" id="{714449BA-7DD3-EAD9-217D-59AE201D6820}"/>
              </a:ext>
            </a:extLst>
          </p:cNvPr>
          <p:cNvSpPr txBox="1">
            <a:spLocks noChangeArrowheads="1"/>
          </p:cNvSpPr>
          <p:nvPr/>
        </p:nvSpPr>
        <p:spPr bwMode="auto">
          <a:xfrm>
            <a:off x="232144" y="584517"/>
            <a:ext cx="3048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rgbClr val="00B050"/>
                </a:solidFill>
              </a:rPr>
              <a:t>Wave Impedance:</a:t>
            </a:r>
          </a:p>
        </p:txBody>
      </p:sp>
      <mc:AlternateContent xmlns:mc="http://schemas.openxmlformats.org/markup-compatibility/2006" xmlns:a14="http://schemas.microsoft.com/office/drawing/2010/main">
        <mc:Choice Requires="a14">
          <p:sp>
            <p:nvSpPr>
              <p:cNvPr id="317445" name="Object 5">
                <a:extLst>
                  <a:ext uri="{FF2B5EF4-FFF2-40B4-BE49-F238E27FC236}">
                    <a16:creationId xmlns:a16="http://schemas.microsoft.com/office/drawing/2014/main" id="{9DDE9CCE-962B-0CEF-7A4A-05AE5AEB25FB}"/>
                  </a:ext>
                </a:extLst>
              </p:cNvPr>
              <p:cNvSpPr txBox="1"/>
              <p:nvPr/>
            </p:nvSpPr>
            <p:spPr bwMode="auto">
              <a:xfrm>
                <a:off x="2867025" y="1112152"/>
                <a:ext cx="6457950" cy="1204912"/>
              </a:xfrm>
              <a:prstGeom prst="rect">
                <a:avLst/>
              </a:prstGeom>
              <a:ln/>
            </p:spPr>
            <p:style>
              <a:lnRef idx="2">
                <a:schemeClr val="accent1"/>
              </a:lnRef>
              <a:fillRef idx="1">
                <a:schemeClr val="lt1"/>
              </a:fillRef>
              <a:effectRef idx="0">
                <a:schemeClr val="accent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sSub>
                        <m:sSubPr>
                          <m:ctrlPr>
                            <a:rPr lang="en-IN" sz="2400" i="1">
                              <a:solidFill>
                                <a:srgbClr val="FF0000"/>
                              </a:solidFill>
                              <a:latin typeface="Cambria Math" panose="02040503050406030204" pitchFamily="18" charset="0"/>
                            </a:rPr>
                          </m:ctrlPr>
                        </m:sSubPr>
                        <m:e>
                          <m:r>
                            <a:rPr lang="en-IN" sz="2400" i="1">
                              <a:solidFill>
                                <a:srgbClr val="FF0000"/>
                              </a:solidFill>
                              <a:latin typeface="Cambria Math" panose="02040503050406030204" pitchFamily="18" charset="0"/>
                            </a:rPr>
                            <m:t>𝑍</m:t>
                          </m:r>
                        </m:e>
                        <m:sub>
                          <m:r>
                            <a:rPr lang="en-IN" sz="2400" i="1">
                              <a:solidFill>
                                <a:srgbClr val="FF0000"/>
                              </a:solidFill>
                              <a:latin typeface="Cambria Math" panose="02040503050406030204" pitchFamily="18" charset="0"/>
                            </a:rPr>
                            <m:t>𝑇𝑀</m:t>
                          </m:r>
                        </m:sub>
                      </m:sSub>
                      <m:r>
                        <a:rPr lang="en-IN" sz="2400" i="1">
                          <a:solidFill>
                            <a:srgbClr val="FF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sSubSup>
                            <m:sSubSupPr>
                              <m:ctrlPr>
                                <a:rPr lang="en-IN" sz="2400" i="1">
                                  <a:solidFill>
                                    <a:srgbClr val="000000"/>
                                  </a:solidFill>
                                  <a:latin typeface="Cambria Math" panose="02040503050406030204" pitchFamily="18" charset="0"/>
                                </a:rPr>
                              </m:ctrlPr>
                            </m:sSubSupPr>
                            <m:e>
                              <m:r>
                                <a:rPr lang="en-IN" sz="2400" i="1">
                                  <a:solidFill>
                                    <a:srgbClr val="000000"/>
                                  </a:solidFill>
                                  <a:latin typeface="Cambria Math" panose="02040503050406030204" pitchFamily="18" charset="0"/>
                                </a:rPr>
                                <m:t>𝐸</m:t>
                              </m:r>
                            </m:e>
                            <m:sub>
                              <m:r>
                                <a:rPr lang="en-IN" sz="2400" i="1">
                                  <a:solidFill>
                                    <a:srgbClr val="000000"/>
                                  </a:solidFill>
                                  <a:latin typeface="Cambria Math" panose="02040503050406030204" pitchFamily="18" charset="0"/>
                                </a:rPr>
                                <m:t>𝑥</m:t>
                              </m:r>
                            </m:sub>
                            <m:sup>
                              <m:r>
                                <a:rPr lang="en-IN" sz="2400" i="1">
                                  <a:solidFill>
                                    <a:srgbClr val="000000"/>
                                  </a:solidFill>
                                  <a:latin typeface="Cambria Math" panose="02040503050406030204" pitchFamily="18" charset="0"/>
                                </a:rPr>
                                <m:t>0</m:t>
                              </m:r>
                            </m:sup>
                          </m:sSubSup>
                        </m:num>
                        <m:den>
                          <m:sSubSup>
                            <m:sSubSupPr>
                              <m:ctrlPr>
                                <a:rPr lang="en-IN" sz="2400" i="1">
                                  <a:solidFill>
                                    <a:srgbClr val="000000"/>
                                  </a:solidFill>
                                  <a:latin typeface="Cambria Math" panose="02040503050406030204" pitchFamily="18" charset="0"/>
                                </a:rPr>
                              </m:ctrlPr>
                            </m:sSubSupPr>
                            <m:e>
                              <m:r>
                                <a:rPr lang="en-IN" sz="2400" i="1">
                                  <a:solidFill>
                                    <a:srgbClr val="000000"/>
                                  </a:solidFill>
                                  <a:latin typeface="Cambria Math" panose="02040503050406030204" pitchFamily="18" charset="0"/>
                                </a:rPr>
                                <m:t>𝐻</m:t>
                              </m:r>
                            </m:e>
                            <m:sub>
                              <m:r>
                                <a:rPr lang="en-IN" sz="2400" i="1">
                                  <a:solidFill>
                                    <a:srgbClr val="000000"/>
                                  </a:solidFill>
                                  <a:latin typeface="Cambria Math" panose="02040503050406030204" pitchFamily="18" charset="0"/>
                                </a:rPr>
                                <m:t>𝑦</m:t>
                              </m:r>
                            </m:sub>
                            <m:sup>
                              <m:r>
                                <a:rPr lang="en-IN" sz="2400" i="1">
                                  <a:solidFill>
                                    <a:srgbClr val="000000"/>
                                  </a:solidFill>
                                  <a:latin typeface="Cambria Math" panose="02040503050406030204" pitchFamily="18" charset="0"/>
                                </a:rPr>
                                <m:t>0</m:t>
                              </m:r>
                            </m:sup>
                          </m:sSubSup>
                        </m:den>
                      </m:f>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sSubSup>
                            <m:sSubSupPr>
                              <m:ctrlPr>
                                <a:rPr lang="en-IN" sz="2400" i="1">
                                  <a:solidFill>
                                    <a:srgbClr val="000000"/>
                                  </a:solidFill>
                                  <a:latin typeface="Cambria Math" panose="02040503050406030204" pitchFamily="18" charset="0"/>
                                </a:rPr>
                              </m:ctrlPr>
                            </m:sSubSupPr>
                            <m:e>
                              <m:r>
                                <a:rPr lang="en-IN" sz="2400" i="1">
                                  <a:solidFill>
                                    <a:srgbClr val="000000"/>
                                  </a:solidFill>
                                  <a:latin typeface="Cambria Math" panose="02040503050406030204" pitchFamily="18" charset="0"/>
                                </a:rPr>
                                <m:t>𝐸</m:t>
                              </m:r>
                            </m:e>
                            <m:sub>
                              <m:r>
                                <a:rPr lang="en-IN" sz="2400" i="1">
                                  <a:solidFill>
                                    <a:srgbClr val="000000"/>
                                  </a:solidFill>
                                  <a:latin typeface="Cambria Math" panose="02040503050406030204" pitchFamily="18" charset="0"/>
                                </a:rPr>
                                <m:t>𝑦</m:t>
                              </m:r>
                            </m:sub>
                            <m:sup>
                              <m:r>
                                <a:rPr lang="en-IN" sz="2400" i="1">
                                  <a:solidFill>
                                    <a:srgbClr val="000000"/>
                                  </a:solidFill>
                                  <a:latin typeface="Cambria Math" panose="02040503050406030204" pitchFamily="18" charset="0"/>
                                </a:rPr>
                                <m:t>0</m:t>
                              </m:r>
                            </m:sup>
                          </m:sSubSup>
                        </m:num>
                        <m:den>
                          <m:sSubSup>
                            <m:sSubSupPr>
                              <m:ctrlPr>
                                <a:rPr lang="en-IN" sz="2400" i="1">
                                  <a:solidFill>
                                    <a:srgbClr val="000000"/>
                                  </a:solidFill>
                                  <a:latin typeface="Cambria Math" panose="02040503050406030204" pitchFamily="18" charset="0"/>
                                </a:rPr>
                              </m:ctrlPr>
                            </m:sSubSupPr>
                            <m:e>
                              <m:r>
                                <a:rPr lang="en-IN" sz="2400" i="1">
                                  <a:solidFill>
                                    <a:srgbClr val="000000"/>
                                  </a:solidFill>
                                  <a:latin typeface="Cambria Math" panose="02040503050406030204" pitchFamily="18" charset="0"/>
                                </a:rPr>
                                <m:t>𝐻</m:t>
                              </m:r>
                            </m:e>
                            <m:sub>
                              <m:r>
                                <a:rPr lang="en-IN" sz="2400" i="1">
                                  <a:solidFill>
                                    <a:srgbClr val="000000"/>
                                  </a:solidFill>
                                  <a:latin typeface="Cambria Math" panose="02040503050406030204" pitchFamily="18" charset="0"/>
                                </a:rPr>
                                <m:t>𝑥</m:t>
                              </m:r>
                            </m:sub>
                            <m:sup>
                              <m:r>
                                <a:rPr lang="en-IN" sz="2400" i="1">
                                  <a:solidFill>
                                    <a:srgbClr val="000000"/>
                                  </a:solidFill>
                                  <a:latin typeface="Cambria Math" panose="02040503050406030204" pitchFamily="18" charset="0"/>
                                </a:rPr>
                                <m:t>0</m:t>
                              </m:r>
                            </m:sup>
                          </m:sSubSup>
                        </m:den>
                      </m:f>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𝛾</m:t>
                          </m:r>
                        </m:num>
                        <m:den>
                          <m:r>
                            <a:rPr lang="en-IN" sz="2400" i="1">
                              <a:solidFill>
                                <a:srgbClr val="000000"/>
                              </a:solidFill>
                              <a:latin typeface="Cambria Math" panose="02040503050406030204" pitchFamily="18" charset="0"/>
                            </a:rPr>
                            <m:t>𝑗</m:t>
                          </m:r>
                          <m:r>
                            <a:rPr lang="en-IN" sz="2400" i="1">
                              <a:solidFill>
                                <a:srgbClr val="000000"/>
                              </a:solidFill>
                              <a:latin typeface="Cambria Math" panose="02040503050406030204" pitchFamily="18" charset="0"/>
                            </a:rPr>
                            <m:t>𝜔𝜀</m:t>
                          </m:r>
                        </m:den>
                      </m:f>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𝑗</m:t>
                          </m:r>
                          <m:r>
                            <a:rPr lang="en-IN" sz="2400" i="1">
                              <a:solidFill>
                                <a:srgbClr val="000000"/>
                              </a:solidFill>
                              <a:latin typeface="Cambria Math" panose="02040503050406030204" pitchFamily="18" charset="0"/>
                            </a:rPr>
                            <m:t>𝛽</m:t>
                          </m:r>
                        </m:num>
                        <m:den>
                          <m:r>
                            <a:rPr lang="en-IN" sz="2400" i="1">
                              <a:solidFill>
                                <a:srgbClr val="000000"/>
                              </a:solidFill>
                              <a:latin typeface="Cambria Math" panose="02040503050406030204" pitchFamily="18" charset="0"/>
                            </a:rPr>
                            <m:t>𝑗</m:t>
                          </m:r>
                          <m:r>
                            <a:rPr lang="en-IN" sz="2400" i="1">
                              <a:solidFill>
                                <a:srgbClr val="000000"/>
                              </a:solidFill>
                              <a:latin typeface="Cambria Math" panose="02040503050406030204" pitchFamily="18" charset="0"/>
                            </a:rPr>
                            <m:t>𝜔𝜀</m:t>
                          </m:r>
                        </m:den>
                      </m:f>
                      <m:r>
                        <a:rPr lang="en-IN" sz="2400" i="1">
                          <a:solidFill>
                            <a:srgbClr val="000000"/>
                          </a:solidFill>
                          <a:latin typeface="Cambria Math" panose="02040503050406030204" pitchFamily="18" charset="0"/>
                        </a:rPr>
                        <m:t>=</m:t>
                      </m:r>
                      <m:r>
                        <a:rPr lang="en-IN" sz="2400" i="1">
                          <a:solidFill>
                            <a:srgbClr val="FF0000"/>
                          </a:solidFill>
                          <a:latin typeface="Cambria Math" panose="02040503050406030204" pitchFamily="18" charset="0"/>
                        </a:rPr>
                        <m:t>𝜂</m:t>
                      </m:r>
                      <m:rad>
                        <m:radPr>
                          <m:degHide m:val="on"/>
                          <m:ctrlPr>
                            <a:rPr lang="en-IN" sz="2400" i="1">
                              <a:solidFill>
                                <a:srgbClr val="FF0000"/>
                              </a:solidFill>
                              <a:latin typeface="Cambria Math" panose="02040503050406030204" pitchFamily="18" charset="0"/>
                            </a:rPr>
                          </m:ctrlPr>
                        </m:radPr>
                        <m:deg/>
                        <m:e>
                          <m:r>
                            <a:rPr lang="en-IN" sz="2400" i="1">
                              <a:solidFill>
                                <a:srgbClr val="FF0000"/>
                              </a:solidFill>
                              <a:latin typeface="Cambria Math" panose="02040503050406030204" pitchFamily="18" charset="0"/>
                            </a:rPr>
                            <m:t>1−</m:t>
                          </m:r>
                          <m:sSup>
                            <m:sSupPr>
                              <m:ctrlPr>
                                <a:rPr lang="en-IN" sz="2400" i="1">
                                  <a:solidFill>
                                    <a:srgbClr val="FF0000"/>
                                  </a:solidFill>
                                  <a:latin typeface="Cambria Math" panose="02040503050406030204" pitchFamily="18" charset="0"/>
                                </a:rPr>
                              </m:ctrlPr>
                            </m:sSupPr>
                            <m:e>
                              <m:d>
                                <m:dPr>
                                  <m:ctrlPr>
                                    <a:rPr lang="en-IN" sz="2400" i="1">
                                      <a:solidFill>
                                        <a:srgbClr val="FF0000"/>
                                      </a:solidFill>
                                      <a:latin typeface="Cambria Math" panose="02040503050406030204" pitchFamily="18" charset="0"/>
                                    </a:rPr>
                                  </m:ctrlPr>
                                </m:dPr>
                                <m:e>
                                  <m:f>
                                    <m:fPr>
                                      <m:ctrlPr>
                                        <a:rPr lang="en-IN" sz="2400" i="1">
                                          <a:solidFill>
                                            <a:srgbClr val="FF0000"/>
                                          </a:solidFill>
                                          <a:latin typeface="Cambria Math" panose="02040503050406030204" pitchFamily="18" charset="0"/>
                                        </a:rPr>
                                      </m:ctrlPr>
                                    </m:fPr>
                                    <m:num>
                                      <m:sSub>
                                        <m:sSubPr>
                                          <m:ctrlPr>
                                            <a:rPr lang="en-IN" sz="2400" i="1">
                                              <a:solidFill>
                                                <a:srgbClr val="FF0000"/>
                                              </a:solidFill>
                                              <a:latin typeface="Cambria Math" panose="02040503050406030204" pitchFamily="18" charset="0"/>
                                            </a:rPr>
                                          </m:ctrlPr>
                                        </m:sSubPr>
                                        <m:e>
                                          <m:r>
                                            <a:rPr lang="en-IN" sz="2400" i="1">
                                              <a:solidFill>
                                                <a:srgbClr val="FF0000"/>
                                              </a:solidFill>
                                              <a:latin typeface="Cambria Math" panose="02040503050406030204" pitchFamily="18" charset="0"/>
                                            </a:rPr>
                                            <m:t>𝑓</m:t>
                                          </m:r>
                                        </m:e>
                                        <m:sub>
                                          <m:r>
                                            <a:rPr lang="en-IN" sz="2400" i="1">
                                              <a:solidFill>
                                                <a:srgbClr val="FF0000"/>
                                              </a:solidFill>
                                              <a:latin typeface="Cambria Math" panose="02040503050406030204" pitchFamily="18" charset="0"/>
                                            </a:rPr>
                                            <m:t>𝑐</m:t>
                                          </m:r>
                                        </m:sub>
                                      </m:sSub>
                                    </m:num>
                                    <m:den>
                                      <m:r>
                                        <a:rPr lang="en-IN" sz="2400" i="1">
                                          <a:solidFill>
                                            <a:srgbClr val="FF0000"/>
                                          </a:solidFill>
                                          <a:latin typeface="Cambria Math" panose="02040503050406030204" pitchFamily="18" charset="0"/>
                                        </a:rPr>
                                        <m:t>𝑓</m:t>
                                      </m:r>
                                    </m:den>
                                  </m:f>
                                </m:e>
                              </m:d>
                            </m:e>
                            <m:sup>
                              <m:r>
                                <a:rPr lang="en-IN" sz="2400" i="1">
                                  <a:solidFill>
                                    <a:srgbClr val="FF0000"/>
                                  </a:solidFill>
                                  <a:latin typeface="Cambria Math" panose="02040503050406030204" pitchFamily="18" charset="0"/>
                                </a:rPr>
                                <m:t>2</m:t>
                              </m:r>
                            </m:sup>
                          </m:sSup>
                        </m:e>
                      </m:rad>
                    </m:oMath>
                  </m:oMathPara>
                </a14:m>
                <a:endParaRPr lang="en-IN" sz="2400" dirty="0"/>
              </a:p>
            </p:txBody>
          </p:sp>
        </mc:Choice>
        <mc:Fallback xmlns="">
          <p:sp>
            <p:nvSpPr>
              <p:cNvPr id="317445" name="Object 5">
                <a:extLst>
                  <a:ext uri="{FF2B5EF4-FFF2-40B4-BE49-F238E27FC236}">
                    <a16:creationId xmlns:a16="http://schemas.microsoft.com/office/drawing/2014/main" id="{9DDE9CCE-962B-0CEF-7A4A-05AE5AEB25FB}"/>
                  </a:ext>
                </a:extLst>
              </p:cNvPr>
              <p:cNvSpPr txBox="1">
                <a:spLocks noRot="1" noChangeAspect="1" noMove="1" noResize="1" noEditPoints="1" noAdjustHandles="1" noChangeArrowheads="1" noChangeShapeType="1" noTextEdit="1"/>
              </p:cNvSpPr>
              <p:nvPr/>
            </p:nvSpPr>
            <p:spPr bwMode="auto">
              <a:xfrm>
                <a:off x="2867025" y="1112152"/>
                <a:ext cx="6457950" cy="1204912"/>
              </a:xfrm>
              <a:prstGeom prst="rect">
                <a:avLst/>
              </a:prstGeom>
              <a:blipFill>
                <a:blip r:embed="rId2"/>
                <a:stretch>
                  <a:fillRect/>
                </a:stretch>
              </a:blip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7446" name="Object 6">
                <a:extLst>
                  <a:ext uri="{FF2B5EF4-FFF2-40B4-BE49-F238E27FC236}">
                    <a16:creationId xmlns:a16="http://schemas.microsoft.com/office/drawing/2014/main" id="{DD276B00-CE7F-DF44-0F3E-CA1EFCE8D847}"/>
                  </a:ext>
                </a:extLst>
              </p:cNvPr>
              <p:cNvSpPr txBox="1"/>
              <p:nvPr/>
            </p:nvSpPr>
            <p:spPr bwMode="auto">
              <a:xfrm>
                <a:off x="509845" y="2747225"/>
                <a:ext cx="4244975" cy="91281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b="0" i="1" smtClean="0">
                          <a:solidFill>
                            <a:srgbClr val="FF0000"/>
                          </a:solidFill>
                          <a:latin typeface="Cambria Math" panose="02040503050406030204" pitchFamily="18" charset="0"/>
                        </a:rPr>
                        <m:t>𝑖</m:t>
                      </m:r>
                      <m:r>
                        <m:rPr>
                          <m:nor/>
                        </m:rPr>
                        <a:rPr lang="en-IN" i="0">
                          <a:solidFill>
                            <a:srgbClr val="FF0000"/>
                          </a:solidFill>
                          <a:latin typeface="Cambria Math" panose="02040503050406030204" pitchFamily="18" charset="0"/>
                        </a:rPr>
                        <m:t>f</m:t>
                      </m:r>
                      <m:r>
                        <m:rPr>
                          <m:nor/>
                        </m:rPr>
                        <a:rPr lang="en-IN" i="0">
                          <a:solidFill>
                            <a:srgbClr val="FF0000"/>
                          </a:solidFill>
                          <a:latin typeface="Cambria Math" panose="02040503050406030204" pitchFamily="18" charset="0"/>
                        </a:rPr>
                        <m:t> </m:t>
                      </m:r>
                      <m:sSup>
                        <m:sSupPr>
                          <m:ctrlPr>
                            <a:rPr lang="en-IN" i="1">
                              <a:solidFill>
                                <a:srgbClr val="FF0000"/>
                              </a:solidFill>
                              <a:latin typeface="Cambria Math" panose="02040503050406030204" pitchFamily="18" charset="0"/>
                            </a:rPr>
                          </m:ctrlPr>
                        </m:sSupPr>
                        <m:e>
                          <m:d>
                            <m:dPr>
                              <m:ctrlPr>
                                <a:rPr lang="en-IN" i="1">
                                  <a:solidFill>
                                    <a:srgbClr val="FF0000"/>
                                  </a:solidFill>
                                  <a:latin typeface="Cambria Math" panose="02040503050406030204" pitchFamily="18" charset="0"/>
                                </a:rPr>
                              </m:ctrlPr>
                            </m:dPr>
                            <m:e>
                              <m:f>
                                <m:fPr>
                                  <m:ctrlPr>
                                    <a:rPr lang="en-IN" i="1">
                                      <a:solidFill>
                                        <a:srgbClr val="FF0000"/>
                                      </a:solidFill>
                                      <a:latin typeface="Cambria Math" panose="02040503050406030204" pitchFamily="18" charset="0"/>
                                    </a:rPr>
                                  </m:ctrlPr>
                                </m:fPr>
                                <m:num>
                                  <m:r>
                                    <a:rPr lang="en-IN" i="1">
                                      <a:solidFill>
                                        <a:srgbClr val="FF0000"/>
                                      </a:solidFill>
                                      <a:latin typeface="Cambria Math" panose="02040503050406030204" pitchFamily="18" charset="0"/>
                                    </a:rPr>
                                    <m:t>𝑓</m:t>
                                  </m:r>
                                </m:num>
                                <m:den>
                                  <m:sSub>
                                    <m:sSubPr>
                                      <m:ctrlPr>
                                        <a:rPr lang="en-IN" i="1">
                                          <a:solidFill>
                                            <a:srgbClr val="FF0000"/>
                                          </a:solidFill>
                                          <a:latin typeface="Cambria Math" panose="02040503050406030204" pitchFamily="18" charset="0"/>
                                        </a:rPr>
                                      </m:ctrlPr>
                                    </m:sSubPr>
                                    <m:e>
                                      <m:r>
                                        <a:rPr lang="en-IN" i="1">
                                          <a:solidFill>
                                            <a:srgbClr val="FF0000"/>
                                          </a:solidFill>
                                          <a:latin typeface="Cambria Math" panose="02040503050406030204" pitchFamily="18" charset="0"/>
                                        </a:rPr>
                                        <m:t>𝑓</m:t>
                                      </m:r>
                                    </m:e>
                                    <m:sub>
                                      <m:r>
                                        <a:rPr lang="en-IN" i="1">
                                          <a:solidFill>
                                            <a:srgbClr val="FF0000"/>
                                          </a:solidFill>
                                          <a:latin typeface="Cambria Math" panose="02040503050406030204" pitchFamily="18" charset="0"/>
                                        </a:rPr>
                                        <m:t>𝑐</m:t>
                                      </m:r>
                                    </m:sub>
                                  </m:sSub>
                                </m:den>
                              </m:f>
                            </m:e>
                          </m:d>
                        </m:e>
                        <m:sup>
                          <m:r>
                            <a:rPr lang="en-IN" i="1">
                              <a:solidFill>
                                <a:srgbClr val="FF0000"/>
                              </a:solidFill>
                              <a:latin typeface="Cambria Math" panose="02040503050406030204" pitchFamily="18" charset="0"/>
                            </a:rPr>
                            <m:t>2</m:t>
                          </m:r>
                        </m:sup>
                      </m:sSup>
                      <m:r>
                        <a:rPr lang="en-IN" i="1">
                          <a:solidFill>
                            <a:srgbClr val="FF0000"/>
                          </a:solidFill>
                          <a:latin typeface="Cambria Math" panose="02040503050406030204" pitchFamily="18" charset="0"/>
                        </a:rPr>
                        <m:t>&lt;1</m:t>
                      </m:r>
                      <m:r>
                        <m:rPr>
                          <m:nor/>
                        </m:rPr>
                        <a:rPr lang="en-IN" i="0">
                          <a:solidFill>
                            <a:srgbClr val="FF0000"/>
                          </a:solidFill>
                          <a:latin typeface="Cambria Math" panose="02040503050406030204" pitchFamily="18" charset="0"/>
                        </a:rPr>
                        <m:t>   </m:t>
                      </m:r>
                      <m:r>
                        <m:rPr>
                          <m:nor/>
                        </m:rPr>
                        <a:rPr lang="en-IN" i="0">
                          <a:solidFill>
                            <a:srgbClr val="FF0000"/>
                          </a:solidFill>
                          <a:latin typeface="Cambria Math" panose="02040503050406030204" pitchFamily="18" charset="0"/>
                        </a:rPr>
                        <m:t>or</m:t>
                      </m:r>
                      <m:r>
                        <m:rPr>
                          <m:nor/>
                        </m:rPr>
                        <a:rPr lang="en-IN" i="0">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𝑓</m:t>
                      </m:r>
                      <m:r>
                        <a:rPr lang="en-IN" i="1">
                          <a:solidFill>
                            <a:srgbClr val="FF0000"/>
                          </a:solidFill>
                          <a:latin typeface="Cambria Math" panose="02040503050406030204" pitchFamily="18" charset="0"/>
                        </a:rPr>
                        <m:t>&lt;</m:t>
                      </m:r>
                      <m:sSub>
                        <m:sSubPr>
                          <m:ctrlPr>
                            <a:rPr lang="en-IN" i="1">
                              <a:solidFill>
                                <a:srgbClr val="FF0000"/>
                              </a:solidFill>
                              <a:latin typeface="Cambria Math" panose="02040503050406030204" pitchFamily="18" charset="0"/>
                            </a:rPr>
                          </m:ctrlPr>
                        </m:sSubPr>
                        <m:e>
                          <m:r>
                            <a:rPr lang="en-IN" i="1">
                              <a:solidFill>
                                <a:srgbClr val="FF0000"/>
                              </a:solidFill>
                              <a:latin typeface="Cambria Math" panose="02040503050406030204" pitchFamily="18" charset="0"/>
                            </a:rPr>
                            <m:t>𝑓</m:t>
                          </m:r>
                        </m:e>
                        <m:sub>
                          <m:r>
                            <a:rPr lang="en-IN" i="1">
                              <a:solidFill>
                                <a:srgbClr val="FF0000"/>
                              </a:solidFill>
                              <a:latin typeface="Cambria Math" panose="02040503050406030204" pitchFamily="18" charset="0"/>
                            </a:rPr>
                            <m:t>𝑐</m:t>
                          </m:r>
                        </m:sub>
                      </m:sSub>
                      <m:r>
                        <a:rPr lang="en-IN" i="1">
                          <a:solidFill>
                            <a:srgbClr val="FF0000"/>
                          </a:solidFill>
                          <a:latin typeface="Cambria Math" panose="02040503050406030204" pitchFamily="18" charset="0"/>
                        </a:rPr>
                        <m:t>;</m:t>
                      </m:r>
                      <m:r>
                        <m:rPr>
                          <m:nor/>
                        </m:rPr>
                        <a:rPr lang="en-IN" i="0">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𝛾</m:t>
                      </m:r>
                      <m:r>
                        <m:rPr>
                          <m:nor/>
                        </m:rPr>
                        <a:rPr lang="en-IN" i="0">
                          <a:solidFill>
                            <a:srgbClr val="FF0000"/>
                          </a:solidFill>
                          <a:latin typeface="Cambria Math" panose="02040503050406030204" pitchFamily="18" charset="0"/>
                        </a:rPr>
                        <m:t> </m:t>
                      </m:r>
                      <m:r>
                        <m:rPr>
                          <m:nor/>
                        </m:rPr>
                        <a:rPr lang="en-IN" i="0">
                          <a:solidFill>
                            <a:srgbClr val="FF0000"/>
                          </a:solidFill>
                          <a:latin typeface="Cambria Math" panose="02040503050406030204" pitchFamily="18" charset="0"/>
                        </a:rPr>
                        <m:t>will</m:t>
                      </m:r>
                      <m:r>
                        <m:rPr>
                          <m:nor/>
                        </m:rPr>
                        <a:rPr lang="en-IN" i="0">
                          <a:solidFill>
                            <a:srgbClr val="FF0000"/>
                          </a:solidFill>
                          <a:latin typeface="Cambria Math" panose="02040503050406030204" pitchFamily="18" charset="0"/>
                        </a:rPr>
                        <m:t> </m:t>
                      </m:r>
                      <m:r>
                        <m:rPr>
                          <m:nor/>
                        </m:rPr>
                        <a:rPr lang="en-IN" i="0">
                          <a:solidFill>
                            <a:srgbClr val="FF0000"/>
                          </a:solidFill>
                          <a:latin typeface="Cambria Math" panose="02040503050406030204" pitchFamily="18" charset="0"/>
                        </a:rPr>
                        <m:t>be</m:t>
                      </m:r>
                      <m:r>
                        <m:rPr>
                          <m:nor/>
                        </m:rPr>
                        <a:rPr lang="en-IN" i="0">
                          <a:solidFill>
                            <a:srgbClr val="FF0000"/>
                          </a:solidFill>
                          <a:latin typeface="Cambria Math" panose="02040503050406030204" pitchFamily="18" charset="0"/>
                        </a:rPr>
                        <m:t> </m:t>
                      </m:r>
                      <m:r>
                        <m:rPr>
                          <m:nor/>
                        </m:rPr>
                        <a:rPr lang="en-IN" i="0">
                          <a:solidFill>
                            <a:srgbClr val="FF0000"/>
                          </a:solidFill>
                          <a:latin typeface="Cambria Math" panose="02040503050406030204" pitchFamily="18" charset="0"/>
                        </a:rPr>
                        <m:t>real</m:t>
                      </m:r>
                    </m:oMath>
                  </m:oMathPara>
                </a14:m>
                <a:endParaRPr lang="en-IN" dirty="0"/>
              </a:p>
            </p:txBody>
          </p:sp>
        </mc:Choice>
        <mc:Fallback xmlns="">
          <p:sp>
            <p:nvSpPr>
              <p:cNvPr id="317446" name="Object 6">
                <a:extLst>
                  <a:ext uri="{FF2B5EF4-FFF2-40B4-BE49-F238E27FC236}">
                    <a16:creationId xmlns:a16="http://schemas.microsoft.com/office/drawing/2014/main" id="{DD276B00-CE7F-DF44-0F3E-CA1EFCE8D847}"/>
                  </a:ext>
                </a:extLst>
              </p:cNvPr>
              <p:cNvSpPr txBox="1">
                <a:spLocks noRot="1" noChangeAspect="1" noMove="1" noResize="1" noEditPoints="1" noAdjustHandles="1" noChangeArrowheads="1" noChangeShapeType="1" noTextEdit="1"/>
              </p:cNvSpPr>
              <p:nvPr/>
            </p:nvSpPr>
            <p:spPr bwMode="auto">
              <a:xfrm>
                <a:off x="509845" y="2747225"/>
                <a:ext cx="4244975" cy="912812"/>
              </a:xfrm>
              <a:prstGeom prst="rect">
                <a:avLst/>
              </a:prstGeom>
              <a:blipFill>
                <a:blip r:embed="rId3"/>
                <a:stretch>
                  <a:fillRect/>
                </a:stretch>
              </a:blipFill>
              <a:ln>
                <a:noFill/>
              </a:ln>
              <a:effectLst/>
            </p:spPr>
            <p:txBody>
              <a:bodyPr/>
              <a:lstStyle/>
              <a:p>
                <a:r>
                  <a:rPr lang="en-IN">
                    <a:noFill/>
                  </a:rPr>
                  <a:t> </a:t>
                </a:r>
              </a:p>
            </p:txBody>
          </p:sp>
        </mc:Fallback>
      </mc:AlternateContent>
      <p:graphicFrame>
        <p:nvGraphicFramePr>
          <p:cNvPr id="317449" name="Object 9">
            <a:extLst>
              <a:ext uri="{FF2B5EF4-FFF2-40B4-BE49-F238E27FC236}">
                <a16:creationId xmlns:a16="http://schemas.microsoft.com/office/drawing/2014/main" id="{04299EB7-BB63-250A-B754-633D4EEC81A6}"/>
              </a:ext>
            </a:extLst>
          </p:cNvPr>
          <p:cNvGraphicFramePr>
            <a:graphicFrameLocks noChangeAspect="1"/>
          </p:cNvGraphicFramePr>
          <p:nvPr>
            <p:extLst>
              <p:ext uri="{D42A27DB-BD31-4B8C-83A1-F6EECF244321}">
                <p14:modId xmlns:p14="http://schemas.microsoft.com/office/powerpoint/2010/main" val="1350025620"/>
              </p:ext>
            </p:extLst>
          </p:nvPr>
        </p:nvGraphicFramePr>
        <p:xfrm>
          <a:off x="4485850" y="3441875"/>
          <a:ext cx="2846388" cy="1225550"/>
        </p:xfrm>
        <a:graphic>
          <a:graphicData uri="http://schemas.openxmlformats.org/presentationml/2006/ole">
            <mc:AlternateContent xmlns:mc="http://schemas.openxmlformats.org/markup-compatibility/2006">
              <mc:Choice xmlns:v="urn:schemas-microsoft-com:vml" Requires="v">
                <p:oleObj name="Equation" r:id="rId4" imgW="1295280" imgH="558720" progId="Equation.DSMT4">
                  <p:embed/>
                </p:oleObj>
              </mc:Choice>
              <mc:Fallback>
                <p:oleObj name="Equation" r:id="rId4" imgW="1295280" imgH="558720" progId="Equation.DSMT4">
                  <p:embed/>
                  <p:pic>
                    <p:nvPicPr>
                      <p:cNvPr id="317449" name="Object 9">
                        <a:extLst>
                          <a:ext uri="{FF2B5EF4-FFF2-40B4-BE49-F238E27FC236}">
                            <a16:creationId xmlns:a16="http://schemas.microsoft.com/office/drawing/2014/main" id="{04299EB7-BB63-250A-B754-633D4EEC81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5850" y="3441875"/>
                        <a:ext cx="2846388" cy="122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50" name="Text Box 10">
            <a:extLst>
              <a:ext uri="{FF2B5EF4-FFF2-40B4-BE49-F238E27FC236}">
                <a16:creationId xmlns:a16="http://schemas.microsoft.com/office/drawing/2014/main" id="{B03F3951-9DD7-3653-5E18-2388B958D4EC}"/>
              </a:ext>
            </a:extLst>
          </p:cNvPr>
          <p:cNvSpPr txBox="1">
            <a:spLocks noChangeArrowheads="1"/>
          </p:cNvSpPr>
          <p:nvPr/>
        </p:nvSpPr>
        <p:spPr bwMode="auto">
          <a:xfrm>
            <a:off x="509845" y="4792859"/>
            <a:ext cx="3429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00B050"/>
                </a:solidFill>
              </a:rPr>
              <a:t>Propagation factor becomes</a:t>
            </a:r>
          </a:p>
        </p:txBody>
      </p:sp>
      <mc:AlternateContent xmlns:mc="http://schemas.openxmlformats.org/markup-compatibility/2006" xmlns:a14="http://schemas.microsoft.com/office/drawing/2010/main">
        <mc:Choice Requires="a14">
          <p:sp>
            <p:nvSpPr>
              <p:cNvPr id="317451" name="Object 11">
                <a:extLst>
                  <a:ext uri="{FF2B5EF4-FFF2-40B4-BE49-F238E27FC236}">
                    <a16:creationId xmlns:a16="http://schemas.microsoft.com/office/drawing/2014/main" id="{D722E3A3-BE23-BCFB-C5B2-3D31C860C87B}"/>
                  </a:ext>
                </a:extLst>
              </p:cNvPr>
              <p:cNvSpPr txBox="1"/>
              <p:nvPr/>
            </p:nvSpPr>
            <p:spPr bwMode="auto">
              <a:xfrm>
                <a:off x="3798591" y="4769870"/>
                <a:ext cx="1728308" cy="446088"/>
              </a:xfrm>
              <a:prstGeom prst="rect">
                <a:avLst/>
              </a:prstGeom>
              <a:ln/>
            </p:spPr>
            <p:style>
              <a:lnRef idx="2">
                <a:schemeClr val="accent1"/>
              </a:lnRef>
              <a:fillRef idx="1">
                <a:schemeClr val="lt1"/>
              </a:fillRef>
              <a:effectRef idx="0">
                <a:schemeClr val="accent1"/>
              </a:effectRef>
              <a:fontRef idx="minor">
                <a:schemeClr val="dk1"/>
              </a:fontRef>
            </p:style>
            <p:txBody>
              <a:bodyPr>
                <a:noAutofit/>
              </a:bodyPr>
              <a:lstStyle/>
              <a:p>
                <a:pPr/>
                <a14:m>
                  <m:oMathPara xmlns:m="http://schemas.openxmlformats.org/officeDocument/2006/math">
                    <m:oMathParaPr>
                      <m:jc m:val="left"/>
                    </m:oMathParaPr>
                    <m:oMath xmlns:m="http://schemas.openxmlformats.org/officeDocument/2006/math">
                      <m:sSup>
                        <m:sSupPr>
                          <m:ctrlPr>
                            <a:rPr lang="en-IN" sz="2000" i="1" smtClean="0">
                              <a:solidFill>
                                <a:schemeClr val="tx1">
                                  <a:lumMod val="95000"/>
                                  <a:lumOff val="5000"/>
                                </a:schemeClr>
                              </a:solidFill>
                              <a:latin typeface="Cambria Math" panose="02040503050406030204" pitchFamily="18" charset="0"/>
                            </a:rPr>
                          </m:ctrlPr>
                        </m:sSupPr>
                        <m:e>
                          <m:r>
                            <a:rPr lang="en-IN" sz="2000" i="1">
                              <a:solidFill>
                                <a:schemeClr val="tx1">
                                  <a:lumMod val="95000"/>
                                  <a:lumOff val="5000"/>
                                </a:schemeClr>
                              </a:solidFill>
                              <a:latin typeface="Cambria Math" panose="02040503050406030204" pitchFamily="18" charset="0"/>
                            </a:rPr>
                            <m:t>𝑒</m:t>
                          </m:r>
                        </m:e>
                        <m:sup>
                          <m:r>
                            <a:rPr lang="en-IN" sz="2000" i="1">
                              <a:solidFill>
                                <a:schemeClr val="tx1">
                                  <a:lumMod val="95000"/>
                                  <a:lumOff val="5000"/>
                                </a:schemeClr>
                              </a:solidFill>
                              <a:latin typeface="Cambria Math" panose="02040503050406030204" pitchFamily="18" charset="0"/>
                            </a:rPr>
                            <m:t>−</m:t>
                          </m:r>
                          <m:r>
                            <a:rPr lang="en-IN" sz="2000" i="1">
                              <a:solidFill>
                                <a:schemeClr val="tx1">
                                  <a:lumMod val="95000"/>
                                  <a:lumOff val="5000"/>
                                </a:schemeClr>
                              </a:solidFill>
                              <a:latin typeface="Cambria Math" panose="02040503050406030204" pitchFamily="18" charset="0"/>
                            </a:rPr>
                            <m:t>𝛾</m:t>
                          </m:r>
                          <m:r>
                            <a:rPr lang="en-IN" sz="2000" i="1">
                              <a:solidFill>
                                <a:schemeClr val="tx1">
                                  <a:lumMod val="95000"/>
                                  <a:lumOff val="5000"/>
                                </a:schemeClr>
                              </a:solidFill>
                              <a:latin typeface="Cambria Math" panose="02040503050406030204" pitchFamily="18" charset="0"/>
                            </a:rPr>
                            <m:t>𝑧</m:t>
                          </m:r>
                        </m:sup>
                      </m:sSup>
                      <m:r>
                        <a:rPr lang="en-IN" sz="2000" i="1">
                          <a:solidFill>
                            <a:schemeClr val="tx1">
                              <a:lumMod val="95000"/>
                              <a:lumOff val="5000"/>
                            </a:schemeClr>
                          </a:solidFill>
                          <a:latin typeface="Cambria Math" panose="02040503050406030204" pitchFamily="18" charset="0"/>
                        </a:rPr>
                        <m:t>=</m:t>
                      </m:r>
                      <m:sSup>
                        <m:sSupPr>
                          <m:ctrlPr>
                            <a:rPr lang="en-IN" sz="2000" i="1">
                              <a:solidFill>
                                <a:schemeClr val="tx1">
                                  <a:lumMod val="95000"/>
                                  <a:lumOff val="5000"/>
                                </a:schemeClr>
                              </a:solidFill>
                              <a:latin typeface="Cambria Math" panose="02040503050406030204" pitchFamily="18" charset="0"/>
                            </a:rPr>
                          </m:ctrlPr>
                        </m:sSupPr>
                        <m:e>
                          <m:r>
                            <a:rPr lang="en-IN" sz="2000" i="1">
                              <a:solidFill>
                                <a:schemeClr val="tx1">
                                  <a:lumMod val="95000"/>
                                  <a:lumOff val="5000"/>
                                </a:schemeClr>
                              </a:solidFill>
                              <a:latin typeface="Cambria Math" panose="02040503050406030204" pitchFamily="18" charset="0"/>
                            </a:rPr>
                            <m:t>𝑒</m:t>
                          </m:r>
                        </m:e>
                        <m:sup>
                          <m:r>
                            <a:rPr lang="en-IN" sz="2000" i="1">
                              <a:solidFill>
                                <a:schemeClr val="tx1">
                                  <a:lumMod val="95000"/>
                                  <a:lumOff val="5000"/>
                                </a:schemeClr>
                              </a:solidFill>
                              <a:latin typeface="Cambria Math" panose="02040503050406030204" pitchFamily="18" charset="0"/>
                            </a:rPr>
                            <m:t>−</m:t>
                          </m:r>
                          <m:r>
                            <a:rPr lang="en-IN" sz="2000" i="1">
                              <a:solidFill>
                                <a:schemeClr val="tx1">
                                  <a:lumMod val="95000"/>
                                  <a:lumOff val="5000"/>
                                </a:schemeClr>
                              </a:solidFill>
                              <a:latin typeface="Cambria Math" panose="02040503050406030204" pitchFamily="18" charset="0"/>
                            </a:rPr>
                            <m:t>𝛼</m:t>
                          </m:r>
                          <m:r>
                            <a:rPr lang="en-IN" sz="2000" i="1">
                              <a:solidFill>
                                <a:schemeClr val="tx1">
                                  <a:lumMod val="95000"/>
                                  <a:lumOff val="5000"/>
                                </a:schemeClr>
                              </a:solidFill>
                              <a:latin typeface="Cambria Math" panose="02040503050406030204" pitchFamily="18" charset="0"/>
                            </a:rPr>
                            <m:t>𝑧</m:t>
                          </m:r>
                        </m:sup>
                      </m:sSup>
                    </m:oMath>
                  </m:oMathPara>
                </a14:m>
                <a:endParaRPr lang="en-IN" sz="2000" dirty="0">
                  <a:solidFill>
                    <a:schemeClr val="tx1">
                      <a:lumMod val="95000"/>
                      <a:lumOff val="5000"/>
                    </a:schemeClr>
                  </a:solidFill>
                </a:endParaRPr>
              </a:p>
            </p:txBody>
          </p:sp>
        </mc:Choice>
        <mc:Fallback xmlns="">
          <p:sp>
            <p:nvSpPr>
              <p:cNvPr id="317451" name="Object 11">
                <a:extLst>
                  <a:ext uri="{FF2B5EF4-FFF2-40B4-BE49-F238E27FC236}">
                    <a16:creationId xmlns:a16="http://schemas.microsoft.com/office/drawing/2014/main" id="{D722E3A3-BE23-BCFB-C5B2-3D31C860C87B}"/>
                  </a:ext>
                </a:extLst>
              </p:cNvPr>
              <p:cNvSpPr txBox="1">
                <a:spLocks noRot="1" noChangeAspect="1" noMove="1" noResize="1" noEditPoints="1" noAdjustHandles="1" noChangeArrowheads="1" noChangeShapeType="1" noTextEdit="1"/>
              </p:cNvSpPr>
              <p:nvPr/>
            </p:nvSpPr>
            <p:spPr bwMode="auto">
              <a:xfrm>
                <a:off x="3798591" y="4769870"/>
                <a:ext cx="1728308" cy="446088"/>
              </a:xfrm>
              <a:prstGeom prst="rect">
                <a:avLst/>
              </a:prstGeom>
              <a:blipFill>
                <a:blip r:embed="rId6"/>
                <a:stretch>
                  <a:fillRect/>
                </a:stretch>
              </a:blipFill>
              <a:ln/>
            </p:spPr>
            <p:txBody>
              <a:bodyPr/>
              <a:lstStyle/>
              <a:p>
                <a:r>
                  <a:rPr lang="en-IN">
                    <a:noFill/>
                  </a:rPr>
                  <a:t> </a:t>
                </a:r>
              </a:p>
            </p:txBody>
          </p:sp>
        </mc:Fallback>
      </mc:AlternateContent>
      <p:sp>
        <p:nvSpPr>
          <p:cNvPr id="317452" name="Text Box 12">
            <a:extLst>
              <a:ext uri="{FF2B5EF4-FFF2-40B4-BE49-F238E27FC236}">
                <a16:creationId xmlns:a16="http://schemas.microsoft.com/office/drawing/2014/main" id="{AEF29C52-6E4F-AE50-5C12-36DBF775DDB4}"/>
              </a:ext>
            </a:extLst>
          </p:cNvPr>
          <p:cNvSpPr txBox="1">
            <a:spLocks noChangeArrowheads="1"/>
          </p:cNvSpPr>
          <p:nvPr/>
        </p:nvSpPr>
        <p:spPr bwMode="auto">
          <a:xfrm>
            <a:off x="509845" y="5399065"/>
            <a:ext cx="8305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00B050"/>
                </a:solidFill>
              </a:rPr>
              <a:t>The wave diminishes rapidly with z and is said to be evanescent.</a:t>
            </a:r>
          </a:p>
        </p:txBody>
      </p:sp>
      <p:sp>
        <p:nvSpPr>
          <p:cNvPr id="317453" name="Text Box 13">
            <a:extLst>
              <a:ext uri="{FF2B5EF4-FFF2-40B4-BE49-F238E27FC236}">
                <a16:creationId xmlns:a16="http://schemas.microsoft.com/office/drawing/2014/main" id="{964E64DA-05E0-C4DE-94F6-9CEE5B0519AC}"/>
              </a:ext>
            </a:extLst>
          </p:cNvPr>
          <p:cNvSpPr txBox="1">
            <a:spLocks noChangeArrowheads="1"/>
          </p:cNvSpPr>
          <p:nvPr/>
        </p:nvSpPr>
        <p:spPr bwMode="auto">
          <a:xfrm>
            <a:off x="509845" y="5896138"/>
            <a:ext cx="8305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00B050"/>
                </a:solidFill>
              </a:rPr>
              <a:t>Waveguide behaves as high pass filter.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8" name="Text Box 4">
            <a:extLst>
              <a:ext uri="{FF2B5EF4-FFF2-40B4-BE49-F238E27FC236}">
                <a16:creationId xmlns:a16="http://schemas.microsoft.com/office/drawing/2014/main" id="{FCD41DDC-F2CF-0020-FEA2-A6199DB9F95E}"/>
              </a:ext>
            </a:extLst>
          </p:cNvPr>
          <p:cNvSpPr txBox="1">
            <a:spLocks noChangeArrowheads="1"/>
          </p:cNvSpPr>
          <p:nvPr/>
        </p:nvSpPr>
        <p:spPr bwMode="auto">
          <a:xfrm>
            <a:off x="466060" y="198439"/>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solidFill>
                  <a:srgbClr val="00B050"/>
                </a:solidFill>
              </a:rPr>
              <a:t>Transverse Electric Waves:</a:t>
            </a:r>
          </a:p>
        </p:txBody>
      </p:sp>
      <p:sp>
        <p:nvSpPr>
          <p:cNvPr id="2" name="Text Box 5">
            <a:extLst>
              <a:ext uri="{FF2B5EF4-FFF2-40B4-BE49-F238E27FC236}">
                <a16:creationId xmlns:a16="http://schemas.microsoft.com/office/drawing/2014/main" id="{2AB84775-8345-85A0-E099-4FE4408CD394}"/>
              </a:ext>
            </a:extLst>
          </p:cNvPr>
          <p:cNvSpPr txBox="1">
            <a:spLocks noChangeArrowheads="1"/>
          </p:cNvSpPr>
          <p:nvPr/>
        </p:nvSpPr>
        <p:spPr bwMode="auto">
          <a:xfrm>
            <a:off x="228600" y="867778"/>
            <a:ext cx="60339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solidFill>
                  <a:srgbClr val="3333FF"/>
                </a:solidFill>
              </a:rPr>
              <a:t>For transverse magnetic (TM) waves:  E</a:t>
            </a:r>
            <a:r>
              <a:rPr lang="en-US" altLang="en-US" sz="2400" baseline="-25000" dirty="0">
                <a:solidFill>
                  <a:srgbClr val="3333FF"/>
                </a:solidFill>
              </a:rPr>
              <a:t>z</a:t>
            </a:r>
            <a:r>
              <a:rPr lang="en-US" altLang="en-US" sz="2400" dirty="0">
                <a:solidFill>
                  <a:srgbClr val="3333FF"/>
                </a:solidFill>
              </a:rPr>
              <a:t> = 0</a:t>
            </a:r>
          </a:p>
        </p:txBody>
      </p:sp>
      <mc:AlternateContent xmlns:mc="http://schemas.openxmlformats.org/markup-compatibility/2006" xmlns:a14="http://schemas.microsoft.com/office/drawing/2010/main">
        <mc:Choice Requires="a14">
          <p:sp>
            <p:nvSpPr>
              <p:cNvPr id="3" name="Object 6">
                <a:extLst>
                  <a:ext uri="{FF2B5EF4-FFF2-40B4-BE49-F238E27FC236}">
                    <a16:creationId xmlns:a16="http://schemas.microsoft.com/office/drawing/2014/main" id="{19E5246E-576D-92BA-BF70-4242DE7A98C0}"/>
                  </a:ext>
                </a:extLst>
              </p:cNvPr>
              <p:cNvSpPr txBox="1"/>
              <p:nvPr/>
            </p:nvSpPr>
            <p:spPr bwMode="auto">
              <a:xfrm>
                <a:off x="956731" y="1721087"/>
                <a:ext cx="3962401" cy="940981"/>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Sup>
                        <m:sSubSupPr>
                          <m:ctrlPr>
                            <a:rPr lang="en-IN" sz="2800" i="1" smtClean="0">
                              <a:solidFill>
                                <a:srgbClr val="0070C0"/>
                              </a:solidFill>
                              <a:latin typeface="Cambria Math" panose="02040503050406030204" pitchFamily="18" charset="0"/>
                            </a:rPr>
                          </m:ctrlPr>
                        </m:sSubSupPr>
                        <m:e>
                          <m:r>
                            <m:rPr>
                              <m:sty m:val="p"/>
                            </m:rPr>
                            <a:rPr lang="en-IN" sz="2800" i="1">
                              <a:solidFill>
                                <a:srgbClr val="0070C0"/>
                              </a:solidFill>
                              <a:latin typeface="Cambria Math" panose="02040503050406030204" pitchFamily="18" charset="0"/>
                            </a:rPr>
                            <m:t>∇</m:t>
                          </m:r>
                        </m:e>
                        <m:sub>
                          <m:r>
                            <a:rPr lang="en-IN" sz="2800" i="1">
                              <a:solidFill>
                                <a:srgbClr val="0070C0"/>
                              </a:solidFill>
                              <a:latin typeface="Cambria Math" panose="02040503050406030204" pitchFamily="18" charset="0"/>
                            </a:rPr>
                            <m:t>𝑥𝑦</m:t>
                          </m:r>
                        </m:sub>
                        <m:sup>
                          <m:r>
                            <a:rPr lang="en-IN" sz="2800" i="1">
                              <a:solidFill>
                                <a:srgbClr val="0070C0"/>
                              </a:solidFill>
                              <a:latin typeface="Cambria Math" panose="02040503050406030204" pitchFamily="18" charset="0"/>
                            </a:rPr>
                            <m:t>2</m:t>
                          </m:r>
                        </m:sup>
                      </m:sSubSup>
                      <m:r>
                        <a:rPr lang="en-US" sz="2800" b="0" i="1" smtClean="0">
                          <a:solidFill>
                            <a:srgbClr val="0070C0"/>
                          </a:solidFill>
                          <a:latin typeface="Cambria Math" panose="02040503050406030204" pitchFamily="18" charset="0"/>
                        </a:rPr>
                        <m:t>𝐸</m:t>
                      </m:r>
                      <m:r>
                        <a:rPr lang="en-IN" sz="2800" i="1">
                          <a:solidFill>
                            <a:srgbClr val="0070C0"/>
                          </a:solidFill>
                          <a:latin typeface="Cambria Math" panose="02040503050406030204" pitchFamily="18" charset="0"/>
                        </a:rPr>
                        <m:t>+</m:t>
                      </m:r>
                      <m:d>
                        <m:dPr>
                          <m:ctrlPr>
                            <a:rPr lang="en-IN" sz="2800" i="1">
                              <a:solidFill>
                                <a:srgbClr val="0070C0"/>
                              </a:solidFill>
                              <a:latin typeface="Cambria Math" panose="02040503050406030204" pitchFamily="18" charset="0"/>
                            </a:rPr>
                          </m:ctrlPr>
                        </m:dPr>
                        <m:e>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𝛾</m:t>
                              </m:r>
                            </m:e>
                            <m:sup>
                              <m:r>
                                <a:rPr lang="en-IN" sz="2800" i="1">
                                  <a:solidFill>
                                    <a:srgbClr val="0070C0"/>
                                  </a:solidFill>
                                  <a:latin typeface="Cambria Math" panose="02040503050406030204" pitchFamily="18" charset="0"/>
                                </a:rPr>
                                <m:t>2</m:t>
                              </m:r>
                            </m:sup>
                          </m:sSup>
                          <m:r>
                            <a:rPr lang="en-IN" sz="2800" i="1">
                              <a:solidFill>
                                <a:srgbClr val="0070C0"/>
                              </a:solidFill>
                              <a:latin typeface="Cambria Math" panose="02040503050406030204" pitchFamily="18" charset="0"/>
                            </a:rPr>
                            <m:t>+</m:t>
                          </m:r>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𝑘</m:t>
                              </m:r>
                            </m:e>
                            <m:sup>
                              <m:r>
                                <a:rPr lang="en-IN" sz="2800" i="1">
                                  <a:solidFill>
                                    <a:srgbClr val="0070C0"/>
                                  </a:solidFill>
                                  <a:latin typeface="Cambria Math" panose="02040503050406030204" pitchFamily="18" charset="0"/>
                                </a:rPr>
                                <m:t>2</m:t>
                              </m:r>
                            </m:sup>
                          </m:sSup>
                        </m:e>
                      </m:d>
                      <m:r>
                        <a:rPr lang="en-US" sz="2800" b="0" i="1" smtClean="0">
                          <a:solidFill>
                            <a:srgbClr val="0070C0"/>
                          </a:solidFill>
                          <a:latin typeface="Cambria Math" panose="02040503050406030204" pitchFamily="18" charset="0"/>
                        </a:rPr>
                        <m:t>𝐸</m:t>
                      </m:r>
                      <m:r>
                        <a:rPr lang="en-IN" sz="2800" i="1">
                          <a:solidFill>
                            <a:srgbClr val="0070C0"/>
                          </a:solidFill>
                          <a:latin typeface="Cambria Math" panose="02040503050406030204" pitchFamily="18" charset="0"/>
                        </a:rPr>
                        <m:t>=0</m:t>
                      </m:r>
                    </m:oMath>
                    <m:oMath xmlns:m="http://schemas.openxmlformats.org/officeDocument/2006/math">
                      <m:sSubSup>
                        <m:sSubSupPr>
                          <m:ctrlPr>
                            <a:rPr lang="en-IN" sz="2800" i="1">
                              <a:solidFill>
                                <a:srgbClr val="0070C0"/>
                              </a:solidFill>
                              <a:latin typeface="Cambria Math" panose="02040503050406030204" pitchFamily="18" charset="0"/>
                            </a:rPr>
                          </m:ctrlPr>
                        </m:sSubSupPr>
                        <m:e>
                          <m:r>
                            <m:rPr>
                              <m:sty m:val="p"/>
                            </m:rPr>
                            <a:rPr lang="en-IN" sz="2800" i="1">
                              <a:solidFill>
                                <a:srgbClr val="0070C0"/>
                              </a:solidFill>
                              <a:latin typeface="Cambria Math" panose="02040503050406030204" pitchFamily="18" charset="0"/>
                            </a:rPr>
                            <m:t>∇</m:t>
                          </m:r>
                        </m:e>
                        <m:sub>
                          <m:r>
                            <a:rPr lang="en-IN" sz="2800" i="1">
                              <a:solidFill>
                                <a:srgbClr val="0070C0"/>
                              </a:solidFill>
                              <a:latin typeface="Cambria Math" panose="02040503050406030204" pitchFamily="18" charset="0"/>
                            </a:rPr>
                            <m:t>𝑥𝑦</m:t>
                          </m:r>
                        </m:sub>
                        <m:sup>
                          <m:r>
                            <a:rPr lang="en-IN" sz="2800" i="1">
                              <a:solidFill>
                                <a:srgbClr val="0070C0"/>
                              </a:solidFill>
                              <a:latin typeface="Cambria Math" panose="02040503050406030204" pitchFamily="18" charset="0"/>
                            </a:rPr>
                            <m:t>2</m:t>
                          </m:r>
                        </m:sup>
                      </m:sSubSup>
                      <m:r>
                        <a:rPr lang="en-US" sz="2800" b="0" i="1" smtClean="0">
                          <a:solidFill>
                            <a:srgbClr val="0070C0"/>
                          </a:solidFill>
                          <a:latin typeface="Cambria Math" panose="02040503050406030204" pitchFamily="18" charset="0"/>
                        </a:rPr>
                        <m:t>𝐻</m:t>
                      </m:r>
                      <m:r>
                        <a:rPr lang="en-IN" sz="2800" i="1">
                          <a:solidFill>
                            <a:srgbClr val="0070C0"/>
                          </a:solidFill>
                          <a:latin typeface="Cambria Math" panose="02040503050406030204" pitchFamily="18" charset="0"/>
                        </a:rPr>
                        <m:t>+</m:t>
                      </m:r>
                      <m:d>
                        <m:dPr>
                          <m:ctrlPr>
                            <a:rPr lang="en-IN" sz="2800" i="1">
                              <a:solidFill>
                                <a:srgbClr val="0070C0"/>
                              </a:solidFill>
                              <a:latin typeface="Cambria Math" panose="02040503050406030204" pitchFamily="18" charset="0"/>
                            </a:rPr>
                          </m:ctrlPr>
                        </m:dPr>
                        <m:e>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𝛾</m:t>
                              </m:r>
                            </m:e>
                            <m:sup>
                              <m:r>
                                <a:rPr lang="en-IN" sz="2800" i="1">
                                  <a:solidFill>
                                    <a:srgbClr val="0070C0"/>
                                  </a:solidFill>
                                  <a:latin typeface="Cambria Math" panose="02040503050406030204" pitchFamily="18" charset="0"/>
                                </a:rPr>
                                <m:t>2</m:t>
                              </m:r>
                            </m:sup>
                          </m:sSup>
                          <m:r>
                            <a:rPr lang="en-IN" sz="2800" i="1">
                              <a:solidFill>
                                <a:srgbClr val="0070C0"/>
                              </a:solidFill>
                              <a:latin typeface="Cambria Math" panose="02040503050406030204" pitchFamily="18" charset="0"/>
                            </a:rPr>
                            <m:t>+</m:t>
                          </m:r>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𝑘</m:t>
                              </m:r>
                            </m:e>
                            <m:sup>
                              <m:r>
                                <a:rPr lang="en-IN" sz="2800" i="1">
                                  <a:solidFill>
                                    <a:srgbClr val="0070C0"/>
                                  </a:solidFill>
                                  <a:latin typeface="Cambria Math" panose="02040503050406030204" pitchFamily="18" charset="0"/>
                                </a:rPr>
                                <m:t>2</m:t>
                              </m:r>
                            </m:sup>
                          </m:sSup>
                        </m:e>
                      </m:d>
                      <m:r>
                        <a:rPr lang="en-US" sz="2800" b="0" i="1" smtClean="0">
                          <a:solidFill>
                            <a:srgbClr val="0070C0"/>
                          </a:solidFill>
                          <a:latin typeface="Cambria Math" panose="02040503050406030204" pitchFamily="18" charset="0"/>
                        </a:rPr>
                        <m:t>𝐻</m:t>
                      </m:r>
                      <m:r>
                        <a:rPr lang="en-IN" sz="2800" i="1">
                          <a:solidFill>
                            <a:srgbClr val="0070C0"/>
                          </a:solidFill>
                          <a:latin typeface="Cambria Math" panose="02040503050406030204" pitchFamily="18" charset="0"/>
                        </a:rPr>
                        <m:t>=0</m:t>
                      </m:r>
                    </m:oMath>
                  </m:oMathPara>
                </a14:m>
                <a:endParaRPr lang="en-IN" sz="2800" dirty="0">
                  <a:solidFill>
                    <a:srgbClr val="0070C0"/>
                  </a:solidFill>
                </a:endParaRPr>
              </a:p>
            </p:txBody>
          </p:sp>
        </mc:Choice>
        <mc:Fallback xmlns="">
          <p:sp>
            <p:nvSpPr>
              <p:cNvPr id="3" name="Object 6">
                <a:extLst>
                  <a:ext uri="{FF2B5EF4-FFF2-40B4-BE49-F238E27FC236}">
                    <a16:creationId xmlns:a16="http://schemas.microsoft.com/office/drawing/2014/main" id="{19E5246E-576D-92BA-BF70-4242DE7A98C0}"/>
                  </a:ext>
                </a:extLst>
              </p:cNvPr>
              <p:cNvSpPr txBox="1">
                <a:spLocks noRot="1" noChangeAspect="1" noMove="1" noResize="1" noEditPoints="1" noAdjustHandles="1" noChangeArrowheads="1" noChangeShapeType="1" noTextEdit="1"/>
              </p:cNvSpPr>
              <p:nvPr/>
            </p:nvSpPr>
            <p:spPr bwMode="auto">
              <a:xfrm>
                <a:off x="956731" y="1721087"/>
                <a:ext cx="3962401" cy="940981"/>
              </a:xfrm>
              <a:prstGeom prst="rect">
                <a:avLst/>
              </a:prstGeom>
              <a:blipFill>
                <a:blip r:embed="rId2"/>
                <a:stretch>
                  <a:fillRect b="-4516"/>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Object 7">
                <a:extLst>
                  <a:ext uri="{FF2B5EF4-FFF2-40B4-BE49-F238E27FC236}">
                    <a16:creationId xmlns:a16="http://schemas.microsoft.com/office/drawing/2014/main" id="{49D87C91-3AE9-7422-ED5D-EF7FB1394552}"/>
                  </a:ext>
                </a:extLst>
              </p:cNvPr>
              <p:cNvSpPr txBox="1"/>
              <p:nvPr/>
            </p:nvSpPr>
            <p:spPr bwMode="auto">
              <a:xfrm>
                <a:off x="508001" y="4994764"/>
                <a:ext cx="4140199" cy="64135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Sup>
                        <m:sSubSupPr>
                          <m:ctrlPr>
                            <a:rPr lang="en-IN" sz="2800" i="1" smtClean="0">
                              <a:solidFill>
                                <a:srgbClr val="0070C0"/>
                              </a:solidFill>
                              <a:latin typeface="Cambria Math" panose="02040503050406030204" pitchFamily="18" charset="0"/>
                            </a:rPr>
                          </m:ctrlPr>
                        </m:sSubSupPr>
                        <m:e>
                          <m:r>
                            <m:rPr>
                              <m:sty m:val="p"/>
                            </m:rPr>
                            <a:rPr lang="en-IN" sz="2800" i="1">
                              <a:solidFill>
                                <a:srgbClr val="0070C0"/>
                              </a:solidFill>
                              <a:latin typeface="Cambria Math" panose="02040503050406030204" pitchFamily="18" charset="0"/>
                            </a:rPr>
                            <m:t>∇</m:t>
                          </m:r>
                        </m:e>
                        <m:sub>
                          <m:r>
                            <a:rPr lang="en-IN" sz="2800" i="1">
                              <a:solidFill>
                                <a:srgbClr val="0070C0"/>
                              </a:solidFill>
                              <a:latin typeface="Cambria Math" panose="02040503050406030204" pitchFamily="18" charset="0"/>
                            </a:rPr>
                            <m:t>𝑥𝑦</m:t>
                          </m:r>
                        </m:sub>
                        <m:sup>
                          <m:r>
                            <a:rPr lang="en-IN" sz="2800" i="1">
                              <a:solidFill>
                                <a:srgbClr val="0070C0"/>
                              </a:solidFill>
                              <a:latin typeface="Cambria Math" panose="02040503050406030204" pitchFamily="18" charset="0"/>
                            </a:rPr>
                            <m:t>2</m:t>
                          </m:r>
                        </m:sup>
                      </m:sSubSup>
                      <m:sSub>
                        <m:sSubPr>
                          <m:ctrlPr>
                            <a:rPr lang="en-IN" sz="2800" i="1">
                              <a:solidFill>
                                <a:srgbClr val="0070C0"/>
                              </a:solidFill>
                              <a:latin typeface="Cambria Math" panose="02040503050406030204" pitchFamily="18" charset="0"/>
                            </a:rPr>
                          </m:ctrlPr>
                        </m:sSubPr>
                        <m:e>
                          <m:r>
                            <a:rPr lang="en-US" sz="2800" b="0" i="1" smtClean="0">
                              <a:solidFill>
                                <a:srgbClr val="0070C0"/>
                              </a:solidFill>
                              <a:latin typeface="Cambria Math" panose="02040503050406030204" pitchFamily="18" charset="0"/>
                            </a:rPr>
                            <m:t>𝐻</m:t>
                          </m:r>
                        </m:e>
                        <m:sub>
                          <m:r>
                            <a:rPr lang="en-IN" sz="2800" i="1">
                              <a:solidFill>
                                <a:srgbClr val="0070C0"/>
                              </a:solidFill>
                              <a:latin typeface="Cambria Math" panose="02040503050406030204" pitchFamily="18" charset="0"/>
                            </a:rPr>
                            <m:t>𝑧</m:t>
                          </m:r>
                        </m:sub>
                      </m:sSub>
                      <m:r>
                        <a:rPr lang="en-IN" sz="2800" i="1">
                          <a:solidFill>
                            <a:srgbClr val="0070C0"/>
                          </a:solidFill>
                          <a:latin typeface="Cambria Math" panose="02040503050406030204" pitchFamily="18" charset="0"/>
                        </a:rPr>
                        <m:t>+</m:t>
                      </m:r>
                      <m:d>
                        <m:dPr>
                          <m:ctrlPr>
                            <a:rPr lang="en-IN" sz="2800" i="1">
                              <a:solidFill>
                                <a:srgbClr val="0070C0"/>
                              </a:solidFill>
                              <a:latin typeface="Cambria Math" panose="02040503050406030204" pitchFamily="18" charset="0"/>
                            </a:rPr>
                          </m:ctrlPr>
                        </m:dPr>
                        <m:e>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𝛾</m:t>
                              </m:r>
                            </m:e>
                            <m:sup>
                              <m:r>
                                <a:rPr lang="en-IN" sz="2800" i="1">
                                  <a:solidFill>
                                    <a:srgbClr val="0070C0"/>
                                  </a:solidFill>
                                  <a:latin typeface="Cambria Math" panose="02040503050406030204" pitchFamily="18" charset="0"/>
                                </a:rPr>
                                <m:t>2</m:t>
                              </m:r>
                            </m:sup>
                          </m:sSup>
                          <m:r>
                            <a:rPr lang="en-IN" sz="2800" i="1">
                              <a:solidFill>
                                <a:srgbClr val="0070C0"/>
                              </a:solidFill>
                              <a:latin typeface="Cambria Math" panose="02040503050406030204" pitchFamily="18" charset="0"/>
                            </a:rPr>
                            <m:t>+</m:t>
                          </m:r>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𝑘</m:t>
                              </m:r>
                            </m:e>
                            <m:sup>
                              <m:r>
                                <a:rPr lang="en-IN" sz="2800" i="1">
                                  <a:solidFill>
                                    <a:srgbClr val="0070C0"/>
                                  </a:solidFill>
                                  <a:latin typeface="Cambria Math" panose="02040503050406030204" pitchFamily="18" charset="0"/>
                                </a:rPr>
                                <m:t>2</m:t>
                              </m:r>
                            </m:sup>
                          </m:sSup>
                        </m:e>
                      </m:d>
                      <m:sSub>
                        <m:sSubPr>
                          <m:ctrlPr>
                            <a:rPr lang="en-IN" sz="2800" i="1">
                              <a:solidFill>
                                <a:srgbClr val="0070C0"/>
                              </a:solidFill>
                              <a:latin typeface="Cambria Math" panose="02040503050406030204" pitchFamily="18" charset="0"/>
                            </a:rPr>
                          </m:ctrlPr>
                        </m:sSubPr>
                        <m:e>
                          <m:r>
                            <a:rPr lang="en-US" sz="2800" b="0" i="1" smtClean="0">
                              <a:solidFill>
                                <a:srgbClr val="0070C0"/>
                              </a:solidFill>
                              <a:latin typeface="Cambria Math" panose="02040503050406030204" pitchFamily="18" charset="0"/>
                            </a:rPr>
                            <m:t>𝐻</m:t>
                          </m:r>
                        </m:e>
                        <m:sub>
                          <m:r>
                            <a:rPr lang="en-IN" sz="2800" i="1">
                              <a:solidFill>
                                <a:srgbClr val="0070C0"/>
                              </a:solidFill>
                              <a:latin typeface="Cambria Math" panose="02040503050406030204" pitchFamily="18" charset="0"/>
                            </a:rPr>
                            <m:t>𝑧</m:t>
                          </m:r>
                        </m:sub>
                      </m:sSub>
                      <m:r>
                        <a:rPr lang="en-IN" sz="2800" i="1">
                          <a:solidFill>
                            <a:srgbClr val="0070C0"/>
                          </a:solidFill>
                          <a:latin typeface="Cambria Math" panose="02040503050406030204" pitchFamily="18" charset="0"/>
                        </a:rPr>
                        <m:t>=0</m:t>
                      </m:r>
                    </m:oMath>
                  </m:oMathPara>
                </a14:m>
                <a:endParaRPr lang="en-IN" sz="2800" dirty="0">
                  <a:solidFill>
                    <a:srgbClr val="0070C0"/>
                  </a:solidFill>
                </a:endParaRPr>
              </a:p>
            </p:txBody>
          </p:sp>
        </mc:Choice>
        <mc:Fallback xmlns="">
          <p:sp>
            <p:nvSpPr>
              <p:cNvPr id="4" name="Object 7">
                <a:extLst>
                  <a:ext uri="{FF2B5EF4-FFF2-40B4-BE49-F238E27FC236}">
                    <a16:creationId xmlns:a16="http://schemas.microsoft.com/office/drawing/2014/main" id="{49D87C91-3AE9-7422-ED5D-EF7FB1394552}"/>
                  </a:ext>
                </a:extLst>
              </p:cNvPr>
              <p:cNvSpPr txBox="1">
                <a:spLocks noRot="1" noChangeAspect="1" noMove="1" noResize="1" noEditPoints="1" noAdjustHandles="1" noChangeArrowheads="1" noChangeShapeType="1" noTextEdit="1"/>
              </p:cNvSpPr>
              <p:nvPr/>
            </p:nvSpPr>
            <p:spPr bwMode="auto">
              <a:xfrm>
                <a:off x="508001" y="4994764"/>
                <a:ext cx="4140199" cy="641350"/>
              </a:xfrm>
              <a:prstGeom prst="rect">
                <a:avLst/>
              </a:prstGeom>
              <a:blipFill>
                <a:blip r:embed="rId3"/>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bject 8">
                <a:extLst>
                  <a:ext uri="{FF2B5EF4-FFF2-40B4-BE49-F238E27FC236}">
                    <a16:creationId xmlns:a16="http://schemas.microsoft.com/office/drawing/2014/main" id="{AD3FCD31-699C-D2FC-9DC5-2F39E45FCF5A}"/>
                  </a:ext>
                </a:extLst>
              </p:cNvPr>
              <p:cNvSpPr txBox="1"/>
              <p:nvPr/>
            </p:nvSpPr>
            <p:spPr bwMode="auto">
              <a:xfrm>
                <a:off x="703263" y="5854091"/>
                <a:ext cx="3205631" cy="617537"/>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Sup>
                        <m:sSubSupPr>
                          <m:ctrlPr>
                            <a:rPr lang="en-IN" sz="2800" i="1" smtClean="0">
                              <a:solidFill>
                                <a:srgbClr val="0070C0"/>
                              </a:solidFill>
                              <a:latin typeface="Cambria Math" panose="02040503050406030204" pitchFamily="18" charset="0"/>
                            </a:rPr>
                          </m:ctrlPr>
                        </m:sSubSupPr>
                        <m:e>
                          <m:r>
                            <m:rPr>
                              <m:sty m:val="p"/>
                            </m:rPr>
                            <a:rPr lang="en-IN" sz="2800" i="1">
                              <a:solidFill>
                                <a:srgbClr val="0070C0"/>
                              </a:solidFill>
                              <a:latin typeface="Cambria Math" panose="02040503050406030204" pitchFamily="18" charset="0"/>
                            </a:rPr>
                            <m:t>∇</m:t>
                          </m:r>
                        </m:e>
                        <m:sub>
                          <m:r>
                            <a:rPr lang="en-IN" sz="2800" i="1">
                              <a:solidFill>
                                <a:srgbClr val="0070C0"/>
                              </a:solidFill>
                              <a:latin typeface="Cambria Math" panose="02040503050406030204" pitchFamily="18" charset="0"/>
                            </a:rPr>
                            <m:t>𝑥𝑦</m:t>
                          </m:r>
                        </m:sub>
                        <m:sup>
                          <m:r>
                            <a:rPr lang="en-IN" sz="2800" i="1">
                              <a:solidFill>
                                <a:srgbClr val="0070C0"/>
                              </a:solidFill>
                              <a:latin typeface="Cambria Math" panose="02040503050406030204" pitchFamily="18" charset="0"/>
                            </a:rPr>
                            <m:t>2</m:t>
                          </m:r>
                        </m:sup>
                      </m:sSubSup>
                      <m:sSub>
                        <m:sSubPr>
                          <m:ctrlPr>
                            <a:rPr lang="en-IN" sz="2800" i="1">
                              <a:solidFill>
                                <a:srgbClr val="0070C0"/>
                              </a:solidFill>
                              <a:latin typeface="Cambria Math" panose="02040503050406030204" pitchFamily="18" charset="0"/>
                            </a:rPr>
                          </m:ctrlPr>
                        </m:sSubPr>
                        <m:e>
                          <m:r>
                            <a:rPr lang="en-US" sz="2800" b="0" i="1" smtClean="0">
                              <a:solidFill>
                                <a:srgbClr val="0070C0"/>
                              </a:solidFill>
                              <a:latin typeface="Cambria Math" panose="02040503050406030204" pitchFamily="18" charset="0"/>
                            </a:rPr>
                            <m:t>𝐻</m:t>
                          </m:r>
                        </m:e>
                        <m:sub>
                          <m:r>
                            <a:rPr lang="en-IN" sz="2800" i="1">
                              <a:solidFill>
                                <a:srgbClr val="0070C0"/>
                              </a:solidFill>
                              <a:latin typeface="Cambria Math" panose="02040503050406030204" pitchFamily="18" charset="0"/>
                            </a:rPr>
                            <m:t>𝑧</m:t>
                          </m:r>
                        </m:sub>
                      </m:sSub>
                      <m:r>
                        <a:rPr lang="en-IN" sz="2800" i="1">
                          <a:solidFill>
                            <a:srgbClr val="0070C0"/>
                          </a:solidFill>
                          <a:latin typeface="Cambria Math" panose="02040503050406030204" pitchFamily="18" charset="0"/>
                        </a:rPr>
                        <m:t>+</m:t>
                      </m:r>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h</m:t>
                          </m:r>
                        </m:e>
                        <m:sup>
                          <m:r>
                            <a:rPr lang="en-IN" sz="2800" i="1">
                              <a:solidFill>
                                <a:srgbClr val="0070C0"/>
                              </a:solidFill>
                              <a:latin typeface="Cambria Math" panose="02040503050406030204" pitchFamily="18" charset="0"/>
                            </a:rPr>
                            <m:t>2</m:t>
                          </m:r>
                        </m:sup>
                      </m:sSup>
                      <m:sSub>
                        <m:sSubPr>
                          <m:ctrlPr>
                            <a:rPr lang="en-IN" sz="2800" i="1">
                              <a:solidFill>
                                <a:srgbClr val="0070C0"/>
                              </a:solidFill>
                              <a:latin typeface="Cambria Math" panose="02040503050406030204" pitchFamily="18" charset="0"/>
                            </a:rPr>
                          </m:ctrlPr>
                        </m:sSubPr>
                        <m:e>
                          <m:r>
                            <a:rPr lang="en-US" sz="2800" b="0" i="1" smtClean="0">
                              <a:solidFill>
                                <a:srgbClr val="0070C0"/>
                              </a:solidFill>
                              <a:latin typeface="Cambria Math" panose="02040503050406030204" pitchFamily="18" charset="0"/>
                            </a:rPr>
                            <m:t>𝐻</m:t>
                          </m:r>
                        </m:e>
                        <m:sub>
                          <m:r>
                            <a:rPr lang="en-IN" sz="2800" i="1">
                              <a:solidFill>
                                <a:srgbClr val="0070C0"/>
                              </a:solidFill>
                              <a:latin typeface="Cambria Math" panose="02040503050406030204" pitchFamily="18" charset="0"/>
                            </a:rPr>
                            <m:t>𝑧</m:t>
                          </m:r>
                        </m:sub>
                      </m:sSub>
                      <m:r>
                        <a:rPr lang="en-IN" sz="2800" i="1">
                          <a:solidFill>
                            <a:srgbClr val="0070C0"/>
                          </a:solidFill>
                          <a:latin typeface="Cambria Math" panose="02040503050406030204" pitchFamily="18" charset="0"/>
                        </a:rPr>
                        <m:t>=0</m:t>
                      </m:r>
                    </m:oMath>
                  </m:oMathPara>
                </a14:m>
                <a:endParaRPr lang="en-IN" sz="2800" dirty="0">
                  <a:solidFill>
                    <a:srgbClr val="0070C0"/>
                  </a:solidFill>
                </a:endParaRPr>
              </a:p>
            </p:txBody>
          </p:sp>
        </mc:Choice>
        <mc:Fallback xmlns="">
          <p:sp>
            <p:nvSpPr>
              <p:cNvPr id="5" name="Object 8">
                <a:extLst>
                  <a:ext uri="{FF2B5EF4-FFF2-40B4-BE49-F238E27FC236}">
                    <a16:creationId xmlns:a16="http://schemas.microsoft.com/office/drawing/2014/main" id="{AD3FCD31-699C-D2FC-9DC5-2F39E45FCF5A}"/>
                  </a:ext>
                </a:extLst>
              </p:cNvPr>
              <p:cNvSpPr txBox="1">
                <a:spLocks noRot="1" noChangeAspect="1" noMove="1" noResize="1" noEditPoints="1" noAdjustHandles="1" noChangeArrowheads="1" noChangeShapeType="1" noTextEdit="1"/>
              </p:cNvSpPr>
              <p:nvPr/>
            </p:nvSpPr>
            <p:spPr bwMode="auto">
              <a:xfrm>
                <a:off x="703263" y="5854091"/>
                <a:ext cx="3205631" cy="617537"/>
              </a:xfrm>
              <a:prstGeom prst="rect">
                <a:avLst/>
              </a:prstGeom>
              <a:blipFill>
                <a:blip r:embed="rId4"/>
                <a:stretch>
                  <a:fillRect/>
                </a:stretch>
              </a:blipFill>
              <a:ln>
                <a:noFill/>
              </a:ln>
              <a:effectLst/>
            </p:spPr>
            <p:txBody>
              <a:bodyPr/>
              <a:lstStyle/>
              <a:p>
                <a:r>
                  <a:rPr lang="en-IN">
                    <a:noFill/>
                  </a:rPr>
                  <a:t> </a:t>
                </a:r>
              </a:p>
            </p:txBody>
          </p:sp>
        </mc:Fallback>
      </mc:AlternateContent>
      <p:sp>
        <p:nvSpPr>
          <p:cNvPr id="6" name="Text Box 11">
            <a:extLst>
              <a:ext uri="{FF2B5EF4-FFF2-40B4-BE49-F238E27FC236}">
                <a16:creationId xmlns:a16="http://schemas.microsoft.com/office/drawing/2014/main" id="{A0E3B57D-106D-69B7-B16D-A1304DDAA992}"/>
              </a:ext>
            </a:extLst>
          </p:cNvPr>
          <p:cNvSpPr txBox="1">
            <a:spLocks noChangeArrowheads="1"/>
          </p:cNvSpPr>
          <p:nvPr/>
        </p:nvSpPr>
        <p:spPr bwMode="auto">
          <a:xfrm>
            <a:off x="155230" y="3463543"/>
            <a:ext cx="44929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t>While we can write  H</a:t>
            </a:r>
            <a:r>
              <a:rPr lang="en-US" altLang="en-US" sz="2400" baseline="-25000" dirty="0"/>
              <a:t>z</a:t>
            </a:r>
            <a:r>
              <a:rPr lang="en-US" altLang="en-US" sz="2400" dirty="0"/>
              <a:t> as phasor</a:t>
            </a:r>
          </a:p>
        </p:txBody>
      </p:sp>
      <mc:AlternateContent xmlns:mc="http://schemas.openxmlformats.org/markup-compatibility/2006" xmlns:a14="http://schemas.microsoft.com/office/drawing/2010/main">
        <mc:Choice Requires="a14">
          <p:sp>
            <p:nvSpPr>
              <p:cNvPr id="7" name="Object 12">
                <a:extLst>
                  <a:ext uri="{FF2B5EF4-FFF2-40B4-BE49-F238E27FC236}">
                    <a16:creationId xmlns:a16="http://schemas.microsoft.com/office/drawing/2014/main" id="{E01F3C90-6661-62EE-DF69-4469D8812F65}"/>
                  </a:ext>
                </a:extLst>
              </p:cNvPr>
              <p:cNvSpPr txBox="1"/>
              <p:nvPr/>
            </p:nvSpPr>
            <p:spPr bwMode="auto">
              <a:xfrm>
                <a:off x="508000" y="4194175"/>
                <a:ext cx="4255386" cy="582613"/>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en-IN" sz="2800" i="1" smtClean="0">
                              <a:solidFill>
                                <a:srgbClr val="0070C0"/>
                              </a:solidFill>
                              <a:latin typeface="Cambria Math" panose="02040503050406030204" pitchFamily="18" charset="0"/>
                            </a:rPr>
                          </m:ctrlPr>
                        </m:sSubPr>
                        <m:e>
                          <m:r>
                            <a:rPr lang="en-US" sz="2800" b="0" i="1" smtClean="0">
                              <a:solidFill>
                                <a:srgbClr val="0070C0"/>
                              </a:solidFill>
                              <a:latin typeface="Cambria Math" panose="02040503050406030204" pitchFamily="18" charset="0"/>
                            </a:rPr>
                            <m:t>𝐻</m:t>
                          </m:r>
                        </m:e>
                        <m:sub>
                          <m:r>
                            <a:rPr lang="en-IN" sz="2800" i="1">
                              <a:solidFill>
                                <a:srgbClr val="0070C0"/>
                              </a:solidFill>
                              <a:latin typeface="Cambria Math" panose="02040503050406030204" pitchFamily="18" charset="0"/>
                            </a:rPr>
                            <m:t>𝑧</m:t>
                          </m:r>
                        </m:sub>
                      </m:sSub>
                      <m:d>
                        <m:dPr>
                          <m:ctrlPr>
                            <a:rPr lang="en-IN" sz="2800" i="1">
                              <a:solidFill>
                                <a:srgbClr val="0070C0"/>
                              </a:solidFill>
                              <a:latin typeface="Cambria Math" panose="02040503050406030204" pitchFamily="18" charset="0"/>
                            </a:rPr>
                          </m:ctrlPr>
                        </m:dPr>
                        <m:e>
                          <m:r>
                            <a:rPr lang="en-IN" sz="2800" i="1">
                              <a:solidFill>
                                <a:srgbClr val="0070C0"/>
                              </a:solidFill>
                              <a:latin typeface="Cambria Math" panose="02040503050406030204" pitchFamily="18" charset="0"/>
                            </a:rPr>
                            <m:t>𝑥</m:t>
                          </m:r>
                          <m:r>
                            <a:rPr lang="en-IN" sz="2800" i="1">
                              <a:solidFill>
                                <a:srgbClr val="0070C0"/>
                              </a:solidFill>
                              <a:latin typeface="Cambria Math" panose="02040503050406030204" pitchFamily="18" charset="0"/>
                            </a:rPr>
                            <m:t>,</m:t>
                          </m:r>
                          <m:r>
                            <a:rPr lang="en-IN" sz="2800" i="1">
                              <a:solidFill>
                                <a:srgbClr val="0070C0"/>
                              </a:solidFill>
                              <a:latin typeface="Cambria Math" panose="02040503050406030204" pitchFamily="18" charset="0"/>
                            </a:rPr>
                            <m:t>𝑦</m:t>
                          </m:r>
                          <m:r>
                            <a:rPr lang="en-IN" sz="2800" i="1">
                              <a:solidFill>
                                <a:srgbClr val="0070C0"/>
                              </a:solidFill>
                              <a:latin typeface="Cambria Math" panose="02040503050406030204" pitchFamily="18" charset="0"/>
                            </a:rPr>
                            <m:t>,</m:t>
                          </m:r>
                          <m:r>
                            <a:rPr lang="en-IN" sz="2800" i="1">
                              <a:solidFill>
                                <a:srgbClr val="0070C0"/>
                              </a:solidFill>
                              <a:latin typeface="Cambria Math" panose="02040503050406030204" pitchFamily="18" charset="0"/>
                            </a:rPr>
                            <m:t>𝑧</m:t>
                          </m:r>
                        </m:e>
                      </m:d>
                      <m:r>
                        <a:rPr lang="en-IN" sz="2800" i="1">
                          <a:solidFill>
                            <a:srgbClr val="0070C0"/>
                          </a:solidFill>
                          <a:latin typeface="Cambria Math" panose="02040503050406030204" pitchFamily="18" charset="0"/>
                        </a:rPr>
                        <m:t>=</m:t>
                      </m:r>
                      <m:sSubSup>
                        <m:sSubSupPr>
                          <m:ctrlPr>
                            <a:rPr lang="en-IN" sz="2800" i="1">
                              <a:solidFill>
                                <a:srgbClr val="0070C0"/>
                              </a:solidFill>
                              <a:latin typeface="Cambria Math" panose="02040503050406030204" pitchFamily="18" charset="0"/>
                            </a:rPr>
                          </m:ctrlPr>
                        </m:sSubSupPr>
                        <m:e>
                          <m:r>
                            <a:rPr lang="en-US" sz="2800" b="0" i="1" smtClean="0">
                              <a:solidFill>
                                <a:srgbClr val="0070C0"/>
                              </a:solidFill>
                              <a:latin typeface="Cambria Math" panose="02040503050406030204" pitchFamily="18" charset="0"/>
                            </a:rPr>
                            <m:t>𝐻</m:t>
                          </m:r>
                        </m:e>
                        <m:sub>
                          <m:r>
                            <a:rPr lang="en-IN" sz="2800" i="1">
                              <a:solidFill>
                                <a:srgbClr val="0070C0"/>
                              </a:solidFill>
                              <a:latin typeface="Cambria Math" panose="02040503050406030204" pitchFamily="18" charset="0"/>
                            </a:rPr>
                            <m:t>𝑧</m:t>
                          </m:r>
                        </m:sub>
                        <m:sup>
                          <m:r>
                            <a:rPr lang="en-IN" sz="2800" i="1">
                              <a:solidFill>
                                <a:srgbClr val="0070C0"/>
                              </a:solidFill>
                              <a:latin typeface="Cambria Math" panose="02040503050406030204" pitchFamily="18" charset="0"/>
                            </a:rPr>
                            <m:t>0</m:t>
                          </m:r>
                        </m:sup>
                      </m:sSubSup>
                      <m:d>
                        <m:dPr>
                          <m:ctrlPr>
                            <a:rPr lang="en-IN" sz="2800" i="1">
                              <a:solidFill>
                                <a:srgbClr val="0070C0"/>
                              </a:solidFill>
                              <a:latin typeface="Cambria Math" panose="02040503050406030204" pitchFamily="18" charset="0"/>
                            </a:rPr>
                          </m:ctrlPr>
                        </m:dPr>
                        <m:e>
                          <m:r>
                            <a:rPr lang="en-IN" sz="2800" i="1">
                              <a:solidFill>
                                <a:srgbClr val="0070C0"/>
                              </a:solidFill>
                              <a:latin typeface="Cambria Math" panose="02040503050406030204" pitchFamily="18" charset="0"/>
                            </a:rPr>
                            <m:t>𝑥</m:t>
                          </m:r>
                          <m:r>
                            <a:rPr lang="en-IN" sz="2800" i="1">
                              <a:solidFill>
                                <a:srgbClr val="0070C0"/>
                              </a:solidFill>
                              <a:latin typeface="Cambria Math" panose="02040503050406030204" pitchFamily="18" charset="0"/>
                            </a:rPr>
                            <m:t>,</m:t>
                          </m:r>
                          <m:r>
                            <a:rPr lang="en-IN" sz="2800" i="1">
                              <a:solidFill>
                                <a:srgbClr val="0070C0"/>
                              </a:solidFill>
                              <a:latin typeface="Cambria Math" panose="02040503050406030204" pitchFamily="18" charset="0"/>
                            </a:rPr>
                            <m:t>𝑦</m:t>
                          </m:r>
                        </m:e>
                      </m:d>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𝑒</m:t>
                          </m:r>
                        </m:e>
                        <m:sup>
                          <m:r>
                            <a:rPr lang="en-IN" sz="2800" i="1">
                              <a:solidFill>
                                <a:srgbClr val="0070C0"/>
                              </a:solidFill>
                              <a:latin typeface="Cambria Math" panose="02040503050406030204" pitchFamily="18" charset="0"/>
                            </a:rPr>
                            <m:t>−</m:t>
                          </m:r>
                          <m:r>
                            <a:rPr lang="en-IN" sz="2800" i="1">
                              <a:solidFill>
                                <a:srgbClr val="0070C0"/>
                              </a:solidFill>
                              <a:latin typeface="Cambria Math" panose="02040503050406030204" pitchFamily="18" charset="0"/>
                            </a:rPr>
                            <m:t>𝛾</m:t>
                          </m:r>
                          <m:r>
                            <a:rPr lang="en-IN" sz="2800" i="1">
                              <a:solidFill>
                                <a:srgbClr val="0070C0"/>
                              </a:solidFill>
                              <a:latin typeface="Cambria Math" panose="02040503050406030204" pitchFamily="18" charset="0"/>
                            </a:rPr>
                            <m:t>𝑧</m:t>
                          </m:r>
                        </m:sup>
                      </m:sSup>
                    </m:oMath>
                  </m:oMathPara>
                </a14:m>
                <a:endParaRPr lang="en-IN" sz="2000" dirty="0">
                  <a:solidFill>
                    <a:srgbClr val="0070C0"/>
                  </a:solidFill>
                </a:endParaRPr>
              </a:p>
            </p:txBody>
          </p:sp>
        </mc:Choice>
        <mc:Fallback xmlns="">
          <p:sp>
            <p:nvSpPr>
              <p:cNvPr id="7" name="Object 12">
                <a:extLst>
                  <a:ext uri="{FF2B5EF4-FFF2-40B4-BE49-F238E27FC236}">
                    <a16:creationId xmlns:a16="http://schemas.microsoft.com/office/drawing/2014/main" id="{E01F3C90-6661-62EE-DF69-4469D8812F65}"/>
                  </a:ext>
                </a:extLst>
              </p:cNvPr>
              <p:cNvSpPr txBox="1">
                <a:spLocks noRot="1" noChangeAspect="1" noMove="1" noResize="1" noEditPoints="1" noAdjustHandles="1" noChangeArrowheads="1" noChangeShapeType="1" noTextEdit="1"/>
              </p:cNvSpPr>
              <p:nvPr/>
            </p:nvSpPr>
            <p:spPr bwMode="auto">
              <a:xfrm>
                <a:off x="508000" y="4194175"/>
                <a:ext cx="4255386" cy="582613"/>
              </a:xfrm>
              <a:prstGeom prst="rect">
                <a:avLst/>
              </a:prstGeom>
              <a:blipFill>
                <a:blip r:embed="rId5"/>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bject 14">
                <a:extLst>
                  <a:ext uri="{FF2B5EF4-FFF2-40B4-BE49-F238E27FC236}">
                    <a16:creationId xmlns:a16="http://schemas.microsoft.com/office/drawing/2014/main" id="{4067E5BB-3B83-9270-ADE0-FCD02BD81FC7}"/>
                  </a:ext>
                </a:extLst>
              </p:cNvPr>
              <p:cNvSpPr txBox="1"/>
              <p:nvPr/>
            </p:nvSpPr>
            <p:spPr bwMode="auto">
              <a:xfrm>
                <a:off x="5477184" y="5315439"/>
                <a:ext cx="4962216" cy="1044059"/>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d>
                        <m:dPr>
                          <m:ctrlPr>
                            <a:rPr lang="en-IN" sz="2800" i="1" smtClean="0">
                              <a:solidFill>
                                <a:srgbClr val="0070C0"/>
                              </a:solidFill>
                              <a:latin typeface="Cambria Math" panose="02040503050406030204" pitchFamily="18" charset="0"/>
                            </a:rPr>
                          </m:ctrlPr>
                        </m:dPr>
                        <m:e>
                          <m:f>
                            <m:fPr>
                              <m:ctrlPr>
                                <a:rPr lang="en-IN" sz="2800" i="1">
                                  <a:solidFill>
                                    <a:srgbClr val="0070C0"/>
                                  </a:solidFill>
                                  <a:latin typeface="Cambria Math" panose="02040503050406030204" pitchFamily="18" charset="0"/>
                                </a:rPr>
                              </m:ctrlPr>
                            </m:fPr>
                            <m:num>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m:t>
                                  </m:r>
                                </m:e>
                                <m:sup>
                                  <m:r>
                                    <a:rPr lang="en-IN" sz="2800" i="1">
                                      <a:solidFill>
                                        <a:srgbClr val="0070C0"/>
                                      </a:solidFill>
                                      <a:latin typeface="Cambria Math" panose="02040503050406030204" pitchFamily="18" charset="0"/>
                                    </a:rPr>
                                    <m:t>2</m:t>
                                  </m:r>
                                </m:sup>
                              </m:sSup>
                            </m:num>
                            <m:den>
                              <m:r>
                                <a:rPr lang="en-IN" sz="2800" i="1">
                                  <a:solidFill>
                                    <a:srgbClr val="0070C0"/>
                                  </a:solidFill>
                                  <a:latin typeface="Cambria Math" panose="02040503050406030204" pitchFamily="18" charset="0"/>
                                </a:rPr>
                                <m:t>𝜕</m:t>
                              </m:r>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𝑥</m:t>
                                  </m:r>
                                </m:e>
                                <m:sup>
                                  <m:r>
                                    <a:rPr lang="en-IN" sz="2800" i="1">
                                      <a:solidFill>
                                        <a:srgbClr val="0070C0"/>
                                      </a:solidFill>
                                      <a:latin typeface="Cambria Math" panose="02040503050406030204" pitchFamily="18" charset="0"/>
                                    </a:rPr>
                                    <m:t>2</m:t>
                                  </m:r>
                                </m:sup>
                              </m:sSup>
                            </m:den>
                          </m:f>
                          <m:r>
                            <a:rPr lang="en-IN" sz="2800" i="1">
                              <a:solidFill>
                                <a:srgbClr val="0070C0"/>
                              </a:solidFill>
                              <a:latin typeface="Cambria Math" panose="02040503050406030204" pitchFamily="18" charset="0"/>
                            </a:rPr>
                            <m:t>+</m:t>
                          </m:r>
                          <m:f>
                            <m:fPr>
                              <m:ctrlPr>
                                <a:rPr lang="en-IN" sz="2800" i="1">
                                  <a:solidFill>
                                    <a:srgbClr val="0070C0"/>
                                  </a:solidFill>
                                  <a:latin typeface="Cambria Math" panose="02040503050406030204" pitchFamily="18" charset="0"/>
                                </a:rPr>
                              </m:ctrlPr>
                            </m:fPr>
                            <m:num>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m:t>
                                  </m:r>
                                </m:e>
                                <m:sup>
                                  <m:r>
                                    <a:rPr lang="en-IN" sz="2800" i="1">
                                      <a:solidFill>
                                        <a:srgbClr val="0070C0"/>
                                      </a:solidFill>
                                      <a:latin typeface="Cambria Math" panose="02040503050406030204" pitchFamily="18" charset="0"/>
                                    </a:rPr>
                                    <m:t>2</m:t>
                                  </m:r>
                                </m:sup>
                              </m:sSup>
                            </m:num>
                            <m:den>
                              <m:r>
                                <a:rPr lang="en-IN" sz="2800" i="1">
                                  <a:solidFill>
                                    <a:srgbClr val="0070C0"/>
                                  </a:solidFill>
                                  <a:latin typeface="Cambria Math" panose="02040503050406030204" pitchFamily="18" charset="0"/>
                                </a:rPr>
                                <m:t>𝜕</m:t>
                              </m:r>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𝑦</m:t>
                                  </m:r>
                                </m:e>
                                <m:sup>
                                  <m:r>
                                    <a:rPr lang="en-IN" sz="2800" i="1">
                                      <a:solidFill>
                                        <a:srgbClr val="0070C0"/>
                                      </a:solidFill>
                                      <a:latin typeface="Cambria Math" panose="02040503050406030204" pitchFamily="18" charset="0"/>
                                    </a:rPr>
                                    <m:t>2</m:t>
                                  </m:r>
                                </m:sup>
                              </m:sSup>
                            </m:den>
                          </m:f>
                          <m:r>
                            <a:rPr lang="en-IN" sz="2800" i="1">
                              <a:solidFill>
                                <a:srgbClr val="0070C0"/>
                              </a:solidFill>
                              <a:latin typeface="Cambria Math" panose="02040503050406030204" pitchFamily="18" charset="0"/>
                            </a:rPr>
                            <m:t>+</m:t>
                          </m:r>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h</m:t>
                              </m:r>
                            </m:e>
                            <m:sup>
                              <m:r>
                                <a:rPr lang="en-IN" sz="2800" i="1">
                                  <a:solidFill>
                                    <a:srgbClr val="0070C0"/>
                                  </a:solidFill>
                                  <a:latin typeface="Cambria Math" panose="02040503050406030204" pitchFamily="18" charset="0"/>
                                </a:rPr>
                                <m:t>2</m:t>
                              </m:r>
                            </m:sup>
                          </m:sSup>
                        </m:e>
                      </m:d>
                      <m:sSubSup>
                        <m:sSubSupPr>
                          <m:ctrlPr>
                            <a:rPr lang="en-IN" sz="2800" i="1">
                              <a:solidFill>
                                <a:srgbClr val="0070C0"/>
                              </a:solidFill>
                              <a:latin typeface="Cambria Math" panose="02040503050406030204" pitchFamily="18" charset="0"/>
                            </a:rPr>
                          </m:ctrlPr>
                        </m:sSubSupPr>
                        <m:e>
                          <m:r>
                            <a:rPr lang="en-US" sz="2800" b="0" i="1" smtClean="0">
                              <a:solidFill>
                                <a:srgbClr val="0070C0"/>
                              </a:solidFill>
                              <a:latin typeface="Cambria Math" panose="02040503050406030204" pitchFamily="18" charset="0"/>
                            </a:rPr>
                            <m:t>𝐻</m:t>
                          </m:r>
                        </m:e>
                        <m:sub>
                          <m:r>
                            <a:rPr lang="en-IN" sz="2800" i="1">
                              <a:solidFill>
                                <a:srgbClr val="0070C0"/>
                              </a:solidFill>
                              <a:latin typeface="Cambria Math" panose="02040503050406030204" pitchFamily="18" charset="0"/>
                            </a:rPr>
                            <m:t>𝑧</m:t>
                          </m:r>
                        </m:sub>
                        <m:sup>
                          <m:r>
                            <a:rPr lang="en-IN" sz="2800" i="1">
                              <a:solidFill>
                                <a:srgbClr val="0070C0"/>
                              </a:solidFill>
                              <a:latin typeface="Cambria Math" panose="02040503050406030204" pitchFamily="18" charset="0"/>
                            </a:rPr>
                            <m:t>0</m:t>
                          </m:r>
                        </m:sup>
                      </m:sSubSup>
                      <m:d>
                        <m:dPr>
                          <m:ctrlPr>
                            <a:rPr lang="en-IN" sz="2800" i="1">
                              <a:solidFill>
                                <a:srgbClr val="0070C0"/>
                              </a:solidFill>
                              <a:latin typeface="Cambria Math" panose="02040503050406030204" pitchFamily="18" charset="0"/>
                            </a:rPr>
                          </m:ctrlPr>
                        </m:dPr>
                        <m:e>
                          <m:r>
                            <a:rPr lang="en-IN" sz="2800" i="1">
                              <a:solidFill>
                                <a:srgbClr val="0070C0"/>
                              </a:solidFill>
                              <a:latin typeface="Cambria Math" panose="02040503050406030204" pitchFamily="18" charset="0"/>
                            </a:rPr>
                            <m:t>𝑥</m:t>
                          </m:r>
                          <m:r>
                            <a:rPr lang="en-IN" sz="2800" i="1">
                              <a:solidFill>
                                <a:srgbClr val="0070C0"/>
                              </a:solidFill>
                              <a:latin typeface="Cambria Math" panose="02040503050406030204" pitchFamily="18" charset="0"/>
                            </a:rPr>
                            <m:t>,</m:t>
                          </m:r>
                          <m:r>
                            <a:rPr lang="en-IN" sz="2800" i="1">
                              <a:solidFill>
                                <a:srgbClr val="0070C0"/>
                              </a:solidFill>
                              <a:latin typeface="Cambria Math" panose="02040503050406030204" pitchFamily="18" charset="0"/>
                            </a:rPr>
                            <m:t>𝑦</m:t>
                          </m:r>
                        </m:e>
                      </m:d>
                      <m:r>
                        <a:rPr lang="en-IN" sz="2800" i="1">
                          <a:solidFill>
                            <a:srgbClr val="0070C0"/>
                          </a:solidFill>
                          <a:latin typeface="Cambria Math" panose="02040503050406030204" pitchFamily="18" charset="0"/>
                        </a:rPr>
                        <m:t>=0</m:t>
                      </m:r>
                    </m:oMath>
                  </m:oMathPara>
                </a14:m>
                <a:endParaRPr lang="en-IN" sz="2800" dirty="0">
                  <a:solidFill>
                    <a:srgbClr val="0070C0"/>
                  </a:solidFill>
                </a:endParaRPr>
              </a:p>
            </p:txBody>
          </p:sp>
        </mc:Choice>
        <mc:Fallback xmlns="">
          <p:sp>
            <p:nvSpPr>
              <p:cNvPr id="8" name="Object 14">
                <a:extLst>
                  <a:ext uri="{FF2B5EF4-FFF2-40B4-BE49-F238E27FC236}">
                    <a16:creationId xmlns:a16="http://schemas.microsoft.com/office/drawing/2014/main" id="{4067E5BB-3B83-9270-ADE0-FCD02BD81FC7}"/>
                  </a:ext>
                </a:extLst>
              </p:cNvPr>
              <p:cNvSpPr txBox="1">
                <a:spLocks noRot="1" noChangeAspect="1" noMove="1" noResize="1" noEditPoints="1" noAdjustHandles="1" noChangeArrowheads="1" noChangeShapeType="1" noTextEdit="1"/>
              </p:cNvSpPr>
              <p:nvPr/>
            </p:nvSpPr>
            <p:spPr bwMode="auto">
              <a:xfrm>
                <a:off x="5477184" y="5315439"/>
                <a:ext cx="4962216" cy="1044059"/>
              </a:xfrm>
              <a:prstGeom prst="rect">
                <a:avLst/>
              </a:prstGeom>
              <a:blipFill>
                <a:blip r:embed="rId6"/>
                <a:stretch>
                  <a:fillRect/>
                </a:stretch>
              </a:blipFill>
              <a:ln>
                <a:noFill/>
              </a:ln>
              <a:effectLst/>
            </p:spPr>
            <p:txBody>
              <a:bodyPr/>
              <a:lstStyle/>
              <a:p>
                <a:r>
                  <a:rPr lang="en-IN">
                    <a:noFill/>
                  </a:rPr>
                  <a:t> </a:t>
                </a:r>
              </a:p>
            </p:txBody>
          </p:sp>
        </mc:Fallback>
      </mc:AlternateContent>
      <p:grpSp>
        <p:nvGrpSpPr>
          <p:cNvPr id="9" name="Group 8">
            <a:extLst>
              <a:ext uri="{FF2B5EF4-FFF2-40B4-BE49-F238E27FC236}">
                <a16:creationId xmlns:a16="http://schemas.microsoft.com/office/drawing/2014/main" id="{D1EBAB01-0381-7B48-810D-661607F7205F}"/>
              </a:ext>
            </a:extLst>
          </p:cNvPr>
          <p:cNvGrpSpPr/>
          <p:nvPr/>
        </p:nvGrpSpPr>
        <p:grpSpPr>
          <a:xfrm>
            <a:off x="5181907" y="1028388"/>
            <a:ext cx="6854863" cy="3012049"/>
            <a:chOff x="5052914" y="682327"/>
            <a:chExt cx="6854863" cy="3012049"/>
          </a:xfrm>
        </p:grpSpPr>
        <p:sp>
          <p:nvSpPr>
            <p:cNvPr id="10" name="Text Box 4">
              <a:extLst>
                <a:ext uri="{FF2B5EF4-FFF2-40B4-BE49-F238E27FC236}">
                  <a16:creationId xmlns:a16="http://schemas.microsoft.com/office/drawing/2014/main" id="{C0FA06AE-A74D-BC5F-4E98-1A1FC73ED171}"/>
                </a:ext>
              </a:extLst>
            </p:cNvPr>
            <p:cNvSpPr txBox="1">
              <a:spLocks noChangeArrowheads="1"/>
            </p:cNvSpPr>
            <p:nvPr/>
          </p:nvSpPr>
          <p:spPr bwMode="auto">
            <a:xfrm rot="19927342">
              <a:off x="9125844" y="1966211"/>
              <a:ext cx="2010275" cy="338554"/>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50000"/>
                </a:spcBef>
              </a:pPr>
              <a:r>
                <a:rPr lang="en-US" altLang="en-US" sz="1600" dirty="0">
                  <a:solidFill>
                    <a:srgbClr val="00B050"/>
                  </a:solidFill>
                </a:rPr>
                <a:t>Propagation along z</a:t>
              </a:r>
            </a:p>
          </p:txBody>
        </p:sp>
        <p:cxnSp>
          <p:nvCxnSpPr>
            <p:cNvPr id="11" name="Straight Arrow Connector 10">
              <a:extLst>
                <a:ext uri="{FF2B5EF4-FFF2-40B4-BE49-F238E27FC236}">
                  <a16:creationId xmlns:a16="http://schemas.microsoft.com/office/drawing/2014/main" id="{02A7B7A7-D656-5EA0-9E6F-8DF5DFA7B86E}"/>
                </a:ext>
              </a:extLst>
            </p:cNvPr>
            <p:cNvCxnSpPr>
              <a:cxnSpLocks/>
            </p:cNvCxnSpPr>
            <p:nvPr/>
          </p:nvCxnSpPr>
          <p:spPr>
            <a:xfrm flipV="1">
              <a:off x="8232841" y="3060185"/>
              <a:ext cx="1200315" cy="613424"/>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E8882098-6771-F270-D740-A2BF075B0700}"/>
                </a:ext>
              </a:extLst>
            </p:cNvPr>
            <p:cNvSpPr/>
            <p:nvPr/>
          </p:nvSpPr>
          <p:spPr>
            <a:xfrm>
              <a:off x="5943601" y="2500843"/>
              <a:ext cx="2304000" cy="11520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B3524DFB-4F85-C98C-5075-EE5D4790DB0B}"/>
                </a:ext>
              </a:extLst>
            </p:cNvPr>
            <p:cNvSpPr/>
            <p:nvPr/>
          </p:nvSpPr>
          <p:spPr>
            <a:xfrm>
              <a:off x="6087601" y="2665081"/>
              <a:ext cx="2016000" cy="8640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D64B4F02-B6FF-E981-85AE-E450810D8A7C}"/>
                </a:ext>
              </a:extLst>
            </p:cNvPr>
            <p:cNvCxnSpPr/>
            <p:nvPr/>
          </p:nvCxnSpPr>
          <p:spPr>
            <a:xfrm flipV="1">
              <a:off x="5943601" y="682327"/>
              <a:ext cx="3630742" cy="1818516"/>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2E767BB-6624-2E52-02D6-C23618617003}"/>
                </a:ext>
              </a:extLst>
            </p:cNvPr>
            <p:cNvCxnSpPr>
              <a:cxnSpLocks/>
            </p:cNvCxnSpPr>
            <p:nvPr/>
          </p:nvCxnSpPr>
          <p:spPr>
            <a:xfrm flipV="1">
              <a:off x="8203407" y="921149"/>
              <a:ext cx="3130900" cy="16123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8308F38-9DF7-CB3E-E09A-5843305CFFD5}"/>
                </a:ext>
              </a:extLst>
            </p:cNvPr>
            <p:cNvCxnSpPr/>
            <p:nvPr/>
          </p:nvCxnSpPr>
          <p:spPr>
            <a:xfrm flipV="1">
              <a:off x="8247601" y="1520858"/>
              <a:ext cx="0" cy="21319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4B3B3F96-91D6-B787-8EC9-5C3174AA2780}"/>
                </a:ext>
              </a:extLst>
            </p:cNvPr>
            <p:cNvCxnSpPr>
              <a:cxnSpLocks/>
            </p:cNvCxnSpPr>
            <p:nvPr/>
          </p:nvCxnSpPr>
          <p:spPr>
            <a:xfrm flipH="1">
              <a:off x="5052914" y="3652843"/>
              <a:ext cx="3224121" cy="41533"/>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B2AF4B9-EF59-E9AB-6A95-DD1A15646D16}"/>
                </a:ext>
              </a:extLst>
            </p:cNvPr>
            <p:cNvCxnSpPr/>
            <p:nvPr/>
          </p:nvCxnSpPr>
          <p:spPr>
            <a:xfrm flipV="1">
              <a:off x="8277035" y="1844460"/>
              <a:ext cx="3630742" cy="1818516"/>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16748CA5-2A62-8C19-0878-A147001CDC95}"/>
                </a:ext>
              </a:extLst>
            </p:cNvPr>
            <p:cNvCxnSpPr/>
            <p:nvPr/>
          </p:nvCxnSpPr>
          <p:spPr>
            <a:xfrm flipV="1">
              <a:off x="5973034" y="1768839"/>
              <a:ext cx="3630742" cy="1818516"/>
            </a:xfrm>
            <a:prstGeom prst="straightConnector1">
              <a:avLst/>
            </a:prstGeom>
            <a:ln>
              <a:prstDash val="sysDot"/>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7DD30431-B638-492D-5075-C0B5226B8B03}"/>
                </a:ext>
              </a:extLst>
            </p:cNvPr>
            <p:cNvSpPr txBox="1"/>
            <p:nvPr/>
          </p:nvSpPr>
          <p:spPr>
            <a:xfrm>
              <a:off x="5519666" y="2829352"/>
              <a:ext cx="357790" cy="461665"/>
            </a:xfrm>
            <a:prstGeom prst="rect">
              <a:avLst/>
            </a:prstGeom>
            <a:noFill/>
          </p:spPr>
          <p:txBody>
            <a:bodyPr wrap="none" rtlCol="0">
              <a:spAutoFit/>
            </a:bodyPr>
            <a:lstStyle/>
            <a:p>
              <a:r>
                <a:rPr lang="en-US" sz="2400" dirty="0"/>
                <a:t>b</a:t>
              </a:r>
              <a:endParaRPr lang="en-IN" sz="2400" dirty="0"/>
            </a:p>
          </p:txBody>
        </p:sp>
        <p:sp>
          <p:nvSpPr>
            <p:cNvPr id="21" name="TextBox 20">
              <a:extLst>
                <a:ext uri="{FF2B5EF4-FFF2-40B4-BE49-F238E27FC236}">
                  <a16:creationId xmlns:a16="http://schemas.microsoft.com/office/drawing/2014/main" id="{4FE93389-148A-E1A0-EBFB-7BEE151ABAC0}"/>
                </a:ext>
              </a:extLst>
            </p:cNvPr>
            <p:cNvSpPr txBox="1"/>
            <p:nvPr/>
          </p:nvSpPr>
          <p:spPr>
            <a:xfrm>
              <a:off x="5234237" y="3158434"/>
              <a:ext cx="324128" cy="461665"/>
            </a:xfrm>
            <a:prstGeom prst="rect">
              <a:avLst/>
            </a:prstGeom>
            <a:noFill/>
          </p:spPr>
          <p:txBody>
            <a:bodyPr wrap="none" rtlCol="0">
              <a:spAutoFit/>
            </a:bodyPr>
            <a:lstStyle/>
            <a:p>
              <a:r>
                <a:rPr lang="en-US" sz="2400" dirty="0"/>
                <a:t>x</a:t>
              </a:r>
              <a:endParaRPr lang="en-IN" sz="2400" dirty="0"/>
            </a:p>
          </p:txBody>
        </p:sp>
        <p:sp>
          <p:nvSpPr>
            <p:cNvPr id="22" name="TextBox 21">
              <a:extLst>
                <a:ext uri="{FF2B5EF4-FFF2-40B4-BE49-F238E27FC236}">
                  <a16:creationId xmlns:a16="http://schemas.microsoft.com/office/drawing/2014/main" id="{CEA88426-5998-C9E9-3CBB-1B0DE556852D}"/>
                </a:ext>
              </a:extLst>
            </p:cNvPr>
            <p:cNvSpPr txBox="1"/>
            <p:nvPr/>
          </p:nvSpPr>
          <p:spPr>
            <a:xfrm>
              <a:off x="8907445" y="2724805"/>
              <a:ext cx="432249" cy="461665"/>
            </a:xfrm>
            <a:prstGeom prst="rect">
              <a:avLst/>
            </a:prstGeom>
            <a:noFill/>
          </p:spPr>
          <p:txBody>
            <a:bodyPr wrap="square" rtlCol="0">
              <a:spAutoFit/>
            </a:bodyPr>
            <a:lstStyle/>
            <a:p>
              <a:r>
                <a:rPr lang="en-US" sz="2400" dirty="0"/>
                <a:t>z</a:t>
              </a:r>
              <a:endParaRPr lang="en-IN" sz="2400" dirty="0"/>
            </a:p>
          </p:txBody>
        </p:sp>
        <p:sp>
          <p:nvSpPr>
            <p:cNvPr id="23" name="Text Box 4">
              <a:extLst>
                <a:ext uri="{FF2B5EF4-FFF2-40B4-BE49-F238E27FC236}">
                  <a16:creationId xmlns:a16="http://schemas.microsoft.com/office/drawing/2014/main" id="{6BF92585-A402-3B2F-8276-E56FA576F76B}"/>
                </a:ext>
              </a:extLst>
            </p:cNvPr>
            <p:cNvSpPr txBox="1">
              <a:spLocks noChangeArrowheads="1"/>
            </p:cNvSpPr>
            <p:nvPr/>
          </p:nvSpPr>
          <p:spPr bwMode="auto">
            <a:xfrm rot="19927342">
              <a:off x="8413924" y="1158600"/>
              <a:ext cx="2010275" cy="338554"/>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50000"/>
                </a:spcBef>
              </a:pPr>
              <a:r>
                <a:rPr lang="en-US" altLang="en-US" sz="1600" dirty="0">
                  <a:solidFill>
                    <a:srgbClr val="00B050"/>
                  </a:solidFill>
                </a:rPr>
                <a:t>Conducting walls</a:t>
              </a:r>
            </a:p>
          </p:txBody>
        </p:sp>
        <p:cxnSp>
          <p:nvCxnSpPr>
            <p:cNvPr id="24" name="Straight Arrow Connector 23">
              <a:extLst>
                <a:ext uri="{FF2B5EF4-FFF2-40B4-BE49-F238E27FC236}">
                  <a16:creationId xmlns:a16="http://schemas.microsoft.com/office/drawing/2014/main" id="{BDA1B3B1-E017-3B7C-A576-6B51E0C09A34}"/>
                </a:ext>
              </a:extLst>
            </p:cNvPr>
            <p:cNvCxnSpPr>
              <a:cxnSpLocks/>
            </p:cNvCxnSpPr>
            <p:nvPr/>
          </p:nvCxnSpPr>
          <p:spPr>
            <a:xfrm flipH="1">
              <a:off x="5986038" y="2579875"/>
              <a:ext cx="2163049" cy="13949"/>
            </a:xfrm>
            <a:prstGeom prst="straightConnector1">
              <a:avLst/>
            </a:prstGeom>
            <a:ln w="38100">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BD3F59F1-D4DA-04DA-FEAE-C8713AAA9535}"/>
                </a:ext>
              </a:extLst>
            </p:cNvPr>
            <p:cNvCxnSpPr>
              <a:cxnSpLocks/>
            </p:cNvCxnSpPr>
            <p:nvPr/>
          </p:nvCxnSpPr>
          <p:spPr>
            <a:xfrm flipV="1">
              <a:off x="5835777" y="2549096"/>
              <a:ext cx="0" cy="1095970"/>
            </a:xfrm>
            <a:prstGeom prst="straightConnector1">
              <a:avLst/>
            </a:prstGeom>
            <a:ln w="38100">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22224AC4-C3CD-8005-7B03-DCADB107A1B8}"/>
                </a:ext>
              </a:extLst>
            </p:cNvPr>
            <p:cNvSpPr txBox="1"/>
            <p:nvPr/>
          </p:nvSpPr>
          <p:spPr>
            <a:xfrm>
              <a:off x="6938590" y="2006434"/>
              <a:ext cx="348172" cy="461665"/>
            </a:xfrm>
            <a:prstGeom prst="rect">
              <a:avLst/>
            </a:prstGeom>
            <a:noFill/>
          </p:spPr>
          <p:txBody>
            <a:bodyPr wrap="none" rtlCol="0">
              <a:spAutoFit/>
            </a:bodyPr>
            <a:lstStyle/>
            <a:p>
              <a:r>
                <a:rPr lang="en-US" sz="2400" dirty="0"/>
                <a:t>a</a:t>
              </a:r>
              <a:endParaRPr lang="en-IN" sz="2400" dirty="0"/>
            </a:p>
          </p:txBody>
        </p:sp>
        <p:sp>
          <p:nvSpPr>
            <p:cNvPr id="27" name="TextBox 26">
              <a:extLst>
                <a:ext uri="{FF2B5EF4-FFF2-40B4-BE49-F238E27FC236}">
                  <a16:creationId xmlns:a16="http://schemas.microsoft.com/office/drawing/2014/main" id="{26AE7F19-6E46-E27D-C12C-93C5AE56EA4A}"/>
                </a:ext>
              </a:extLst>
            </p:cNvPr>
            <p:cNvSpPr txBox="1"/>
            <p:nvPr/>
          </p:nvSpPr>
          <p:spPr>
            <a:xfrm>
              <a:off x="8002246" y="1729913"/>
              <a:ext cx="324128" cy="461665"/>
            </a:xfrm>
            <a:prstGeom prst="rect">
              <a:avLst/>
            </a:prstGeom>
            <a:noFill/>
          </p:spPr>
          <p:txBody>
            <a:bodyPr wrap="none" rtlCol="0">
              <a:spAutoFit/>
            </a:bodyPr>
            <a:lstStyle/>
            <a:p>
              <a:r>
                <a:rPr lang="en-US" sz="2400" dirty="0"/>
                <a:t>y</a:t>
              </a:r>
              <a:endParaRPr lang="en-IN" sz="2400" dirty="0"/>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3" name="Text Box 5">
            <a:extLst>
              <a:ext uri="{FF2B5EF4-FFF2-40B4-BE49-F238E27FC236}">
                <a16:creationId xmlns:a16="http://schemas.microsoft.com/office/drawing/2014/main" id="{1240127F-D43E-4CA0-DCBA-7AE91257012F}"/>
              </a:ext>
            </a:extLst>
          </p:cNvPr>
          <p:cNvSpPr txBox="1">
            <a:spLocks noChangeArrowheads="1"/>
          </p:cNvSpPr>
          <p:nvPr/>
        </p:nvSpPr>
        <p:spPr bwMode="auto">
          <a:xfrm>
            <a:off x="434163" y="152143"/>
            <a:ext cx="5029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rgbClr val="00B050"/>
                </a:solidFill>
              </a:rPr>
              <a:t>Boundary Conditions:</a:t>
            </a:r>
          </a:p>
        </p:txBody>
      </p:sp>
      <p:graphicFrame>
        <p:nvGraphicFramePr>
          <p:cNvPr id="319494" name="Object 6">
            <a:extLst>
              <a:ext uri="{FF2B5EF4-FFF2-40B4-BE49-F238E27FC236}">
                <a16:creationId xmlns:a16="http://schemas.microsoft.com/office/drawing/2014/main" id="{1F8C51A3-BD9A-806B-14DE-40EF811FDF70}"/>
              </a:ext>
            </a:extLst>
          </p:cNvPr>
          <p:cNvGraphicFramePr>
            <a:graphicFrameLocks noChangeAspect="1"/>
          </p:cNvGraphicFramePr>
          <p:nvPr/>
        </p:nvGraphicFramePr>
        <p:xfrm>
          <a:off x="2362200" y="1219200"/>
          <a:ext cx="3505200" cy="1493838"/>
        </p:xfrm>
        <a:graphic>
          <a:graphicData uri="http://schemas.openxmlformats.org/presentationml/2006/ole">
            <mc:AlternateContent xmlns:mc="http://schemas.openxmlformats.org/markup-compatibility/2006">
              <mc:Choice xmlns:v="urn:schemas-microsoft-com:vml" Requires="v">
                <p:oleObj name="Equation" r:id="rId2" imgW="1968480" imgH="838080" progId="Equation.DSMT4">
                  <p:embed/>
                </p:oleObj>
              </mc:Choice>
              <mc:Fallback>
                <p:oleObj name="Equation" r:id="rId2" imgW="1968480" imgH="838080" progId="Equation.DSMT4">
                  <p:embed/>
                  <p:pic>
                    <p:nvPicPr>
                      <p:cNvPr id="319494" name="Object 6">
                        <a:extLst>
                          <a:ext uri="{FF2B5EF4-FFF2-40B4-BE49-F238E27FC236}">
                            <a16:creationId xmlns:a16="http://schemas.microsoft.com/office/drawing/2014/main" id="{1F8C51A3-BD9A-806B-14DE-40EF811FDF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219200"/>
                        <a:ext cx="3505200" cy="1493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9495" name="Object 7">
            <a:extLst>
              <a:ext uri="{FF2B5EF4-FFF2-40B4-BE49-F238E27FC236}">
                <a16:creationId xmlns:a16="http://schemas.microsoft.com/office/drawing/2014/main" id="{3A3E559B-355A-1CE1-C556-B6963E7A4327}"/>
              </a:ext>
            </a:extLst>
          </p:cNvPr>
          <p:cNvGraphicFramePr>
            <a:graphicFrameLocks noChangeAspect="1"/>
          </p:cNvGraphicFramePr>
          <p:nvPr>
            <p:extLst>
              <p:ext uri="{D42A27DB-BD31-4B8C-83A1-F6EECF244321}">
                <p14:modId xmlns:p14="http://schemas.microsoft.com/office/powerpoint/2010/main" val="1418297731"/>
              </p:ext>
            </p:extLst>
          </p:nvPr>
        </p:nvGraphicFramePr>
        <p:xfrm>
          <a:off x="2514600" y="3659130"/>
          <a:ext cx="3581400" cy="1663700"/>
        </p:xfrm>
        <a:graphic>
          <a:graphicData uri="http://schemas.openxmlformats.org/presentationml/2006/ole">
            <mc:AlternateContent xmlns:mc="http://schemas.openxmlformats.org/markup-compatibility/2006">
              <mc:Choice xmlns:v="urn:schemas-microsoft-com:vml" Requires="v">
                <p:oleObj name="Equation" r:id="rId4" imgW="1968480" imgH="914400" progId="Equation.DSMT4">
                  <p:embed/>
                </p:oleObj>
              </mc:Choice>
              <mc:Fallback>
                <p:oleObj name="Equation" r:id="rId4" imgW="1968480" imgH="914400" progId="Equation.DSMT4">
                  <p:embed/>
                  <p:pic>
                    <p:nvPicPr>
                      <p:cNvPr id="319495" name="Object 7">
                        <a:extLst>
                          <a:ext uri="{FF2B5EF4-FFF2-40B4-BE49-F238E27FC236}">
                            <a16:creationId xmlns:a16="http://schemas.microsoft.com/office/drawing/2014/main" id="{3A3E559B-355A-1CE1-C556-B6963E7A43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3659130"/>
                        <a:ext cx="3581400" cy="166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9496" name="Text Box 8">
            <a:extLst>
              <a:ext uri="{FF2B5EF4-FFF2-40B4-BE49-F238E27FC236}">
                <a16:creationId xmlns:a16="http://schemas.microsoft.com/office/drawing/2014/main" id="{BDFE07D9-204A-6E89-97DF-2BE9243C4D27}"/>
              </a:ext>
            </a:extLst>
          </p:cNvPr>
          <p:cNvSpPr txBox="1">
            <a:spLocks noChangeArrowheads="1"/>
          </p:cNvSpPr>
          <p:nvPr/>
        </p:nvSpPr>
        <p:spPr bwMode="auto">
          <a:xfrm>
            <a:off x="533400" y="775772"/>
            <a:ext cx="1981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3333FF"/>
                </a:solidFill>
              </a:rPr>
              <a:t>In x-direction</a:t>
            </a:r>
          </a:p>
        </p:txBody>
      </p:sp>
      <p:sp>
        <p:nvSpPr>
          <p:cNvPr id="319497" name="Text Box 9">
            <a:extLst>
              <a:ext uri="{FF2B5EF4-FFF2-40B4-BE49-F238E27FC236}">
                <a16:creationId xmlns:a16="http://schemas.microsoft.com/office/drawing/2014/main" id="{AE44356F-6403-B718-2D2D-5216D0D5A93A}"/>
              </a:ext>
            </a:extLst>
          </p:cNvPr>
          <p:cNvSpPr txBox="1">
            <a:spLocks noChangeArrowheads="1"/>
          </p:cNvSpPr>
          <p:nvPr/>
        </p:nvSpPr>
        <p:spPr bwMode="auto">
          <a:xfrm>
            <a:off x="533400" y="3010400"/>
            <a:ext cx="1981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rgbClr val="3333FF"/>
                </a:solidFill>
              </a:rPr>
              <a:t>In y-direction</a:t>
            </a:r>
          </a:p>
        </p:txBody>
      </p:sp>
      <mc:AlternateContent xmlns:mc="http://schemas.openxmlformats.org/markup-compatibility/2006" xmlns:a14="http://schemas.microsoft.com/office/drawing/2010/main">
        <mc:Choice Requires="a14">
          <p:sp>
            <p:nvSpPr>
              <p:cNvPr id="319498" name="Object 10">
                <a:extLst>
                  <a:ext uri="{FF2B5EF4-FFF2-40B4-BE49-F238E27FC236}">
                    <a16:creationId xmlns:a16="http://schemas.microsoft.com/office/drawing/2014/main" id="{F46E8F0D-08E8-AE94-7461-07180059E47A}"/>
                  </a:ext>
                </a:extLst>
              </p:cNvPr>
              <p:cNvSpPr txBox="1"/>
              <p:nvPr/>
            </p:nvSpPr>
            <p:spPr bwMode="auto">
              <a:xfrm>
                <a:off x="3737254" y="5516489"/>
                <a:ext cx="5531403" cy="959736"/>
              </a:xfrm>
              <a:prstGeom prst="rect">
                <a:avLst/>
              </a:prstGeom>
              <a:ln/>
            </p:spPr>
            <p:style>
              <a:lnRef idx="2">
                <a:schemeClr val="accent1"/>
              </a:lnRef>
              <a:fillRef idx="1">
                <a:schemeClr val="lt1"/>
              </a:fillRef>
              <a:effectRef idx="0">
                <a:schemeClr val="accent1"/>
              </a:effectRef>
              <a:fontRef idx="minor">
                <a:schemeClr val="dk1"/>
              </a:fontRef>
            </p:style>
            <p:txBody>
              <a:bodyPr>
                <a:normAutofit fontScale="92500"/>
              </a:bodyPr>
              <a:lstStyle/>
              <a:p>
                <a:pPr/>
                <a14:m>
                  <m:oMathPara xmlns:m="http://schemas.openxmlformats.org/officeDocument/2006/math">
                    <m:oMathParaPr>
                      <m:jc m:val="left"/>
                    </m:oMathParaPr>
                    <m:oMath xmlns:m="http://schemas.openxmlformats.org/officeDocument/2006/math">
                      <m:sSubSup>
                        <m:sSubSupPr>
                          <m:ctrlPr>
                            <a:rPr lang="en-IN" sz="2800" i="1">
                              <a:solidFill>
                                <a:srgbClr val="FF0000"/>
                              </a:solidFill>
                              <a:latin typeface="Cambria Math" panose="02040503050406030204" pitchFamily="18" charset="0"/>
                            </a:rPr>
                          </m:ctrlPr>
                        </m:sSubSupPr>
                        <m:e>
                          <m:r>
                            <a:rPr lang="en-IN" sz="2800" i="1">
                              <a:solidFill>
                                <a:srgbClr val="FF0000"/>
                              </a:solidFill>
                              <a:latin typeface="Cambria Math" panose="02040503050406030204" pitchFamily="18" charset="0"/>
                            </a:rPr>
                            <m:t>𝐻</m:t>
                          </m:r>
                        </m:e>
                        <m:sub>
                          <m:r>
                            <a:rPr lang="en-IN" sz="2800" i="1">
                              <a:solidFill>
                                <a:srgbClr val="FF0000"/>
                              </a:solidFill>
                              <a:latin typeface="Cambria Math" panose="02040503050406030204" pitchFamily="18" charset="0"/>
                            </a:rPr>
                            <m:t>𝑧</m:t>
                          </m:r>
                        </m:sub>
                        <m:sup>
                          <m:r>
                            <a:rPr lang="en-IN" sz="2800" i="1">
                              <a:solidFill>
                                <a:srgbClr val="FF0000"/>
                              </a:solidFill>
                              <a:latin typeface="Cambria Math" panose="02040503050406030204" pitchFamily="18" charset="0"/>
                            </a:rPr>
                            <m:t>0</m:t>
                          </m:r>
                        </m:sup>
                      </m:sSubSup>
                      <m:d>
                        <m:dPr>
                          <m:ctrlPr>
                            <a:rPr lang="en-IN" sz="2800" i="1">
                              <a:solidFill>
                                <a:srgbClr val="FF0000"/>
                              </a:solidFill>
                              <a:latin typeface="Cambria Math" panose="02040503050406030204" pitchFamily="18" charset="0"/>
                            </a:rPr>
                          </m:ctrlPr>
                        </m:dPr>
                        <m:e>
                          <m:r>
                            <a:rPr lang="en-IN" sz="2800" i="1">
                              <a:solidFill>
                                <a:srgbClr val="FF0000"/>
                              </a:solidFill>
                              <a:latin typeface="Cambria Math" panose="02040503050406030204" pitchFamily="18" charset="0"/>
                            </a:rPr>
                            <m:t>𝑥</m:t>
                          </m:r>
                          <m:r>
                            <a:rPr lang="en-IN" sz="2800" i="1">
                              <a:solidFill>
                                <a:srgbClr val="FF0000"/>
                              </a:solidFill>
                              <a:latin typeface="Cambria Math" panose="02040503050406030204" pitchFamily="18" charset="0"/>
                            </a:rPr>
                            <m:t>,</m:t>
                          </m:r>
                          <m:r>
                            <a:rPr lang="en-IN" sz="2800" i="1">
                              <a:solidFill>
                                <a:srgbClr val="FF0000"/>
                              </a:solidFill>
                              <a:latin typeface="Cambria Math" panose="02040503050406030204" pitchFamily="18" charset="0"/>
                            </a:rPr>
                            <m:t>𝑦</m:t>
                          </m:r>
                        </m:e>
                      </m:d>
                      <m:r>
                        <a:rPr lang="en-IN" sz="2800" i="1">
                          <a:solidFill>
                            <a:srgbClr val="FF0000"/>
                          </a:solidFill>
                          <a:latin typeface="Cambria Math" panose="02040503050406030204" pitchFamily="18" charset="0"/>
                        </a:rPr>
                        <m:t>=</m:t>
                      </m:r>
                      <m:sSub>
                        <m:sSubPr>
                          <m:ctrlPr>
                            <a:rPr lang="en-IN" sz="2800" i="1">
                              <a:solidFill>
                                <a:srgbClr val="FF0000"/>
                              </a:solidFill>
                              <a:latin typeface="Cambria Math" panose="02040503050406030204" pitchFamily="18" charset="0"/>
                            </a:rPr>
                          </m:ctrlPr>
                        </m:sSubPr>
                        <m:e>
                          <m:r>
                            <a:rPr lang="en-IN" sz="2800" i="1">
                              <a:solidFill>
                                <a:srgbClr val="FF0000"/>
                              </a:solidFill>
                              <a:latin typeface="Cambria Math" panose="02040503050406030204" pitchFamily="18" charset="0"/>
                            </a:rPr>
                            <m:t>𝐻</m:t>
                          </m:r>
                        </m:e>
                        <m:sub>
                          <m:r>
                            <a:rPr lang="en-IN" sz="2800" i="1">
                              <a:solidFill>
                                <a:srgbClr val="FF0000"/>
                              </a:solidFill>
                              <a:latin typeface="Cambria Math" panose="02040503050406030204" pitchFamily="18" charset="0"/>
                            </a:rPr>
                            <m:t>0</m:t>
                          </m:r>
                        </m:sub>
                      </m:sSub>
                      <m:func>
                        <m:funcPr>
                          <m:ctrlPr>
                            <a:rPr lang="en-IN" sz="2800" i="1">
                              <a:solidFill>
                                <a:srgbClr val="FF0000"/>
                              </a:solidFill>
                              <a:latin typeface="Cambria Math" panose="02040503050406030204" pitchFamily="18" charset="0"/>
                            </a:rPr>
                          </m:ctrlPr>
                        </m:funcPr>
                        <m:fName>
                          <m:r>
                            <m:rPr>
                              <m:sty m:val="p"/>
                            </m:rPr>
                            <a:rPr lang="en-IN" sz="2800" i="0">
                              <a:solidFill>
                                <a:srgbClr val="FF0000"/>
                              </a:solidFill>
                              <a:latin typeface="Cambria Math" panose="02040503050406030204" pitchFamily="18" charset="0"/>
                            </a:rPr>
                            <m:t>cos</m:t>
                          </m:r>
                        </m:fName>
                        <m:e>
                          <m:d>
                            <m:dPr>
                              <m:ctrlPr>
                                <a:rPr lang="en-IN" sz="2800" i="1">
                                  <a:solidFill>
                                    <a:srgbClr val="FF0000"/>
                                  </a:solidFill>
                                  <a:latin typeface="Cambria Math" panose="02040503050406030204" pitchFamily="18" charset="0"/>
                                </a:rPr>
                              </m:ctrlPr>
                            </m:dPr>
                            <m:e>
                              <m:f>
                                <m:fPr>
                                  <m:ctrlPr>
                                    <a:rPr lang="en-IN" sz="2800" i="1">
                                      <a:solidFill>
                                        <a:srgbClr val="FF0000"/>
                                      </a:solidFill>
                                      <a:latin typeface="Cambria Math" panose="02040503050406030204" pitchFamily="18" charset="0"/>
                                    </a:rPr>
                                  </m:ctrlPr>
                                </m:fPr>
                                <m:num>
                                  <m:r>
                                    <a:rPr lang="en-IN" sz="2800" i="1">
                                      <a:solidFill>
                                        <a:srgbClr val="FF0000"/>
                                      </a:solidFill>
                                      <a:latin typeface="Cambria Math" panose="02040503050406030204" pitchFamily="18" charset="0"/>
                                    </a:rPr>
                                    <m:t>𝑚</m:t>
                                  </m:r>
                                  <m:r>
                                    <a:rPr lang="en-IN" sz="2800" i="1">
                                      <a:solidFill>
                                        <a:srgbClr val="FF0000"/>
                                      </a:solidFill>
                                      <a:latin typeface="Cambria Math" panose="02040503050406030204" pitchFamily="18" charset="0"/>
                                    </a:rPr>
                                    <m:t>𝜋</m:t>
                                  </m:r>
                                </m:num>
                                <m:den>
                                  <m:r>
                                    <a:rPr lang="en-IN" sz="2800" i="1">
                                      <a:solidFill>
                                        <a:srgbClr val="FF0000"/>
                                      </a:solidFill>
                                      <a:latin typeface="Cambria Math" panose="02040503050406030204" pitchFamily="18" charset="0"/>
                                    </a:rPr>
                                    <m:t>𝑎</m:t>
                                  </m:r>
                                </m:den>
                              </m:f>
                              <m:r>
                                <a:rPr lang="en-IN" sz="2800" i="1">
                                  <a:solidFill>
                                    <a:srgbClr val="FF0000"/>
                                  </a:solidFill>
                                  <a:latin typeface="Cambria Math" panose="02040503050406030204" pitchFamily="18" charset="0"/>
                                </a:rPr>
                                <m:t>𝑥</m:t>
                              </m:r>
                            </m:e>
                          </m:d>
                        </m:e>
                      </m:func>
                      <m:func>
                        <m:funcPr>
                          <m:ctrlPr>
                            <a:rPr lang="en-IN" sz="2800" i="1">
                              <a:solidFill>
                                <a:srgbClr val="FF0000"/>
                              </a:solidFill>
                              <a:latin typeface="Cambria Math" panose="02040503050406030204" pitchFamily="18" charset="0"/>
                            </a:rPr>
                          </m:ctrlPr>
                        </m:funcPr>
                        <m:fName>
                          <m:r>
                            <m:rPr>
                              <m:sty m:val="p"/>
                            </m:rPr>
                            <a:rPr lang="en-IN" sz="2800" i="0">
                              <a:solidFill>
                                <a:srgbClr val="FF0000"/>
                              </a:solidFill>
                              <a:latin typeface="Cambria Math" panose="02040503050406030204" pitchFamily="18" charset="0"/>
                            </a:rPr>
                            <m:t>cos</m:t>
                          </m:r>
                        </m:fName>
                        <m:e>
                          <m:d>
                            <m:dPr>
                              <m:ctrlPr>
                                <a:rPr lang="en-IN" sz="2800" i="1">
                                  <a:solidFill>
                                    <a:srgbClr val="FF0000"/>
                                  </a:solidFill>
                                  <a:latin typeface="Cambria Math" panose="02040503050406030204" pitchFamily="18" charset="0"/>
                                </a:rPr>
                              </m:ctrlPr>
                            </m:dPr>
                            <m:e>
                              <m:f>
                                <m:fPr>
                                  <m:ctrlPr>
                                    <a:rPr lang="en-IN" sz="2800" i="1">
                                      <a:solidFill>
                                        <a:srgbClr val="FF0000"/>
                                      </a:solidFill>
                                      <a:latin typeface="Cambria Math" panose="02040503050406030204" pitchFamily="18" charset="0"/>
                                    </a:rPr>
                                  </m:ctrlPr>
                                </m:fPr>
                                <m:num>
                                  <m:r>
                                    <a:rPr lang="en-IN" sz="2800" i="1">
                                      <a:solidFill>
                                        <a:srgbClr val="FF0000"/>
                                      </a:solidFill>
                                      <a:latin typeface="Cambria Math" panose="02040503050406030204" pitchFamily="18" charset="0"/>
                                    </a:rPr>
                                    <m:t>𝑛</m:t>
                                  </m:r>
                                  <m:r>
                                    <a:rPr lang="en-IN" sz="2800" i="1">
                                      <a:solidFill>
                                        <a:srgbClr val="FF0000"/>
                                      </a:solidFill>
                                      <a:latin typeface="Cambria Math" panose="02040503050406030204" pitchFamily="18" charset="0"/>
                                    </a:rPr>
                                    <m:t>𝜋</m:t>
                                  </m:r>
                                </m:num>
                                <m:den>
                                  <m:r>
                                    <a:rPr lang="en-IN" sz="2800" i="1">
                                      <a:solidFill>
                                        <a:srgbClr val="FF0000"/>
                                      </a:solidFill>
                                      <a:latin typeface="Cambria Math" panose="02040503050406030204" pitchFamily="18" charset="0"/>
                                    </a:rPr>
                                    <m:t>𝑏</m:t>
                                  </m:r>
                                </m:den>
                              </m:f>
                              <m:r>
                                <a:rPr lang="en-IN" sz="2800" i="1">
                                  <a:solidFill>
                                    <a:srgbClr val="FF0000"/>
                                  </a:solidFill>
                                  <a:latin typeface="Cambria Math" panose="02040503050406030204" pitchFamily="18" charset="0"/>
                                </a:rPr>
                                <m:t>𝑦</m:t>
                              </m:r>
                            </m:e>
                          </m:d>
                        </m:e>
                      </m:func>
                    </m:oMath>
                  </m:oMathPara>
                </a14:m>
                <a:endParaRPr lang="en-IN" dirty="0"/>
              </a:p>
            </p:txBody>
          </p:sp>
        </mc:Choice>
        <mc:Fallback xmlns="">
          <p:sp>
            <p:nvSpPr>
              <p:cNvPr id="319498" name="Object 10">
                <a:extLst>
                  <a:ext uri="{FF2B5EF4-FFF2-40B4-BE49-F238E27FC236}">
                    <a16:creationId xmlns:a16="http://schemas.microsoft.com/office/drawing/2014/main" id="{F46E8F0D-08E8-AE94-7461-07180059E47A}"/>
                  </a:ext>
                </a:extLst>
              </p:cNvPr>
              <p:cNvSpPr txBox="1">
                <a:spLocks noRot="1" noChangeAspect="1" noMove="1" noResize="1" noEditPoints="1" noAdjustHandles="1" noChangeArrowheads="1" noChangeShapeType="1" noTextEdit="1"/>
              </p:cNvSpPr>
              <p:nvPr/>
            </p:nvSpPr>
            <p:spPr bwMode="auto">
              <a:xfrm>
                <a:off x="3737254" y="5516489"/>
                <a:ext cx="5531403" cy="959736"/>
              </a:xfrm>
              <a:prstGeom prst="rect">
                <a:avLst/>
              </a:prstGeom>
              <a:blipFill>
                <a:blip r:embed="rId6"/>
                <a:stretch>
                  <a:fillRect/>
                </a:stretch>
              </a:blipFill>
              <a:ln/>
            </p:spPr>
            <p:txBody>
              <a:bodyPr/>
              <a:lstStyle/>
              <a:p>
                <a:r>
                  <a:rPr lang="en-IN">
                    <a:noFill/>
                  </a:rPr>
                  <a:t> </a:t>
                </a:r>
              </a:p>
            </p:txBody>
          </p:sp>
        </mc:Fallback>
      </mc:AlternateContent>
      <p:grpSp>
        <p:nvGrpSpPr>
          <p:cNvPr id="2" name="Group 1">
            <a:extLst>
              <a:ext uri="{FF2B5EF4-FFF2-40B4-BE49-F238E27FC236}">
                <a16:creationId xmlns:a16="http://schemas.microsoft.com/office/drawing/2014/main" id="{DF3EC28F-87AD-66CA-0CD3-C3D86F19D3F4}"/>
              </a:ext>
            </a:extLst>
          </p:cNvPr>
          <p:cNvGrpSpPr/>
          <p:nvPr/>
        </p:nvGrpSpPr>
        <p:grpSpPr>
          <a:xfrm>
            <a:off x="6974959" y="652462"/>
            <a:ext cx="4380242" cy="2173518"/>
            <a:chOff x="5052914" y="1520858"/>
            <a:chExt cx="4380242" cy="2173518"/>
          </a:xfrm>
        </p:grpSpPr>
        <p:cxnSp>
          <p:nvCxnSpPr>
            <p:cNvPr id="3" name="Straight Arrow Connector 2">
              <a:extLst>
                <a:ext uri="{FF2B5EF4-FFF2-40B4-BE49-F238E27FC236}">
                  <a16:creationId xmlns:a16="http://schemas.microsoft.com/office/drawing/2014/main" id="{288859EA-F371-F91F-0014-A51B87EB3A68}"/>
                </a:ext>
              </a:extLst>
            </p:cNvPr>
            <p:cNvCxnSpPr>
              <a:cxnSpLocks/>
            </p:cNvCxnSpPr>
            <p:nvPr/>
          </p:nvCxnSpPr>
          <p:spPr>
            <a:xfrm flipV="1">
              <a:off x="8232841" y="3060185"/>
              <a:ext cx="1200315" cy="613424"/>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A1BDEA19-4380-0195-D4B7-B318126C746C}"/>
                </a:ext>
              </a:extLst>
            </p:cNvPr>
            <p:cNvSpPr/>
            <p:nvPr/>
          </p:nvSpPr>
          <p:spPr>
            <a:xfrm>
              <a:off x="5943601" y="2500843"/>
              <a:ext cx="2304000" cy="11520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4614BB66-073A-4708-1B71-36615E100DED}"/>
                </a:ext>
              </a:extLst>
            </p:cNvPr>
            <p:cNvSpPr/>
            <p:nvPr/>
          </p:nvSpPr>
          <p:spPr>
            <a:xfrm>
              <a:off x="6087601" y="2665081"/>
              <a:ext cx="2016000" cy="8640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32BBD999-88A2-8FAE-38C8-9C0DE63B113E}"/>
                </a:ext>
              </a:extLst>
            </p:cNvPr>
            <p:cNvCxnSpPr/>
            <p:nvPr/>
          </p:nvCxnSpPr>
          <p:spPr>
            <a:xfrm flipV="1">
              <a:off x="8247601" y="1520858"/>
              <a:ext cx="0" cy="21319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EFACFA5D-ADA6-620B-7E40-BC913DEE6BBC}"/>
                </a:ext>
              </a:extLst>
            </p:cNvPr>
            <p:cNvCxnSpPr>
              <a:cxnSpLocks/>
            </p:cNvCxnSpPr>
            <p:nvPr/>
          </p:nvCxnSpPr>
          <p:spPr>
            <a:xfrm flipH="1">
              <a:off x="5052914" y="3652843"/>
              <a:ext cx="3224121" cy="41533"/>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27DCE0CE-3578-2EDA-1D15-4DA27E413F6A}"/>
                </a:ext>
              </a:extLst>
            </p:cNvPr>
            <p:cNvSpPr txBox="1"/>
            <p:nvPr/>
          </p:nvSpPr>
          <p:spPr>
            <a:xfrm>
              <a:off x="5519666" y="2829352"/>
              <a:ext cx="357790" cy="461665"/>
            </a:xfrm>
            <a:prstGeom prst="rect">
              <a:avLst/>
            </a:prstGeom>
            <a:noFill/>
          </p:spPr>
          <p:txBody>
            <a:bodyPr wrap="none" rtlCol="0">
              <a:spAutoFit/>
            </a:bodyPr>
            <a:lstStyle/>
            <a:p>
              <a:r>
                <a:rPr lang="en-US" sz="2400" dirty="0"/>
                <a:t>b</a:t>
              </a:r>
              <a:endParaRPr lang="en-IN" sz="2400" dirty="0"/>
            </a:p>
          </p:txBody>
        </p:sp>
        <p:sp>
          <p:nvSpPr>
            <p:cNvPr id="9" name="TextBox 8">
              <a:extLst>
                <a:ext uri="{FF2B5EF4-FFF2-40B4-BE49-F238E27FC236}">
                  <a16:creationId xmlns:a16="http://schemas.microsoft.com/office/drawing/2014/main" id="{E7C5CDC7-A571-05D8-E173-2E5C7828088C}"/>
                </a:ext>
              </a:extLst>
            </p:cNvPr>
            <p:cNvSpPr txBox="1"/>
            <p:nvPr/>
          </p:nvSpPr>
          <p:spPr>
            <a:xfrm>
              <a:off x="5234237" y="3158434"/>
              <a:ext cx="324128" cy="461665"/>
            </a:xfrm>
            <a:prstGeom prst="rect">
              <a:avLst/>
            </a:prstGeom>
            <a:noFill/>
          </p:spPr>
          <p:txBody>
            <a:bodyPr wrap="none" rtlCol="0">
              <a:spAutoFit/>
            </a:bodyPr>
            <a:lstStyle/>
            <a:p>
              <a:r>
                <a:rPr lang="en-US" sz="2400" dirty="0"/>
                <a:t>x</a:t>
              </a:r>
              <a:endParaRPr lang="en-IN" sz="2400" dirty="0"/>
            </a:p>
          </p:txBody>
        </p:sp>
        <p:sp>
          <p:nvSpPr>
            <p:cNvPr id="10" name="TextBox 9">
              <a:extLst>
                <a:ext uri="{FF2B5EF4-FFF2-40B4-BE49-F238E27FC236}">
                  <a16:creationId xmlns:a16="http://schemas.microsoft.com/office/drawing/2014/main" id="{3476521E-3228-CDE2-6D62-7ADC2359ADED}"/>
                </a:ext>
              </a:extLst>
            </p:cNvPr>
            <p:cNvSpPr txBox="1"/>
            <p:nvPr/>
          </p:nvSpPr>
          <p:spPr>
            <a:xfrm>
              <a:off x="8907445" y="2724805"/>
              <a:ext cx="432249" cy="461665"/>
            </a:xfrm>
            <a:prstGeom prst="rect">
              <a:avLst/>
            </a:prstGeom>
            <a:noFill/>
          </p:spPr>
          <p:txBody>
            <a:bodyPr wrap="square" rtlCol="0">
              <a:spAutoFit/>
            </a:bodyPr>
            <a:lstStyle/>
            <a:p>
              <a:r>
                <a:rPr lang="en-US" sz="2400" dirty="0"/>
                <a:t>z</a:t>
              </a:r>
              <a:endParaRPr lang="en-IN" sz="2400" dirty="0"/>
            </a:p>
          </p:txBody>
        </p:sp>
        <p:cxnSp>
          <p:nvCxnSpPr>
            <p:cNvPr id="11" name="Straight Arrow Connector 10">
              <a:extLst>
                <a:ext uri="{FF2B5EF4-FFF2-40B4-BE49-F238E27FC236}">
                  <a16:creationId xmlns:a16="http://schemas.microsoft.com/office/drawing/2014/main" id="{509EEC4E-1A00-CB78-B7F2-34FD7A56FD68}"/>
                </a:ext>
              </a:extLst>
            </p:cNvPr>
            <p:cNvCxnSpPr>
              <a:cxnSpLocks/>
            </p:cNvCxnSpPr>
            <p:nvPr/>
          </p:nvCxnSpPr>
          <p:spPr>
            <a:xfrm flipH="1">
              <a:off x="5986038" y="2579875"/>
              <a:ext cx="2163049" cy="13949"/>
            </a:xfrm>
            <a:prstGeom prst="straightConnector1">
              <a:avLst/>
            </a:prstGeom>
            <a:ln w="38100">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F7DE189-D891-32FE-8BF2-D45CC6DECBA8}"/>
                </a:ext>
              </a:extLst>
            </p:cNvPr>
            <p:cNvCxnSpPr>
              <a:cxnSpLocks/>
            </p:cNvCxnSpPr>
            <p:nvPr/>
          </p:nvCxnSpPr>
          <p:spPr>
            <a:xfrm flipV="1">
              <a:off x="5835777" y="2549096"/>
              <a:ext cx="0" cy="1095970"/>
            </a:xfrm>
            <a:prstGeom prst="straightConnector1">
              <a:avLst/>
            </a:prstGeom>
            <a:ln w="38100">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6F33F840-EA03-C1F4-7428-5F8E126A7FC6}"/>
                </a:ext>
              </a:extLst>
            </p:cNvPr>
            <p:cNvSpPr txBox="1"/>
            <p:nvPr/>
          </p:nvSpPr>
          <p:spPr>
            <a:xfrm>
              <a:off x="6938590" y="2006434"/>
              <a:ext cx="348172" cy="461665"/>
            </a:xfrm>
            <a:prstGeom prst="rect">
              <a:avLst/>
            </a:prstGeom>
            <a:noFill/>
          </p:spPr>
          <p:txBody>
            <a:bodyPr wrap="none" rtlCol="0">
              <a:spAutoFit/>
            </a:bodyPr>
            <a:lstStyle/>
            <a:p>
              <a:r>
                <a:rPr lang="en-US" sz="2400" dirty="0"/>
                <a:t>a</a:t>
              </a:r>
              <a:endParaRPr lang="en-IN" sz="2400" dirty="0"/>
            </a:p>
          </p:txBody>
        </p:sp>
        <p:sp>
          <p:nvSpPr>
            <p:cNvPr id="14" name="TextBox 13">
              <a:extLst>
                <a:ext uri="{FF2B5EF4-FFF2-40B4-BE49-F238E27FC236}">
                  <a16:creationId xmlns:a16="http://schemas.microsoft.com/office/drawing/2014/main" id="{EFA1C3C4-CFA5-E0C8-EF52-320AE52471B0}"/>
                </a:ext>
              </a:extLst>
            </p:cNvPr>
            <p:cNvSpPr txBox="1"/>
            <p:nvPr/>
          </p:nvSpPr>
          <p:spPr>
            <a:xfrm>
              <a:off x="8002246" y="1729913"/>
              <a:ext cx="324128" cy="461665"/>
            </a:xfrm>
            <a:prstGeom prst="rect">
              <a:avLst/>
            </a:prstGeom>
            <a:noFill/>
          </p:spPr>
          <p:txBody>
            <a:bodyPr wrap="none" rtlCol="0">
              <a:spAutoFit/>
            </a:bodyPr>
            <a:lstStyle/>
            <a:p>
              <a:r>
                <a:rPr lang="en-US" sz="2400" dirty="0"/>
                <a:t>y</a:t>
              </a:r>
              <a:endParaRPr lang="en-IN" sz="2400" dirty="0"/>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0516" name="Object 4">
            <a:extLst>
              <a:ext uri="{FF2B5EF4-FFF2-40B4-BE49-F238E27FC236}">
                <a16:creationId xmlns:a16="http://schemas.microsoft.com/office/drawing/2014/main" id="{13394A3C-332A-3AB4-3C87-770721031CE4}"/>
              </a:ext>
            </a:extLst>
          </p:cNvPr>
          <p:cNvGraphicFramePr>
            <a:graphicFrameLocks noChangeAspect="1"/>
          </p:cNvGraphicFramePr>
          <p:nvPr>
            <p:extLst>
              <p:ext uri="{D42A27DB-BD31-4B8C-83A1-F6EECF244321}">
                <p14:modId xmlns:p14="http://schemas.microsoft.com/office/powerpoint/2010/main" val="1199832265"/>
              </p:ext>
            </p:extLst>
          </p:nvPr>
        </p:nvGraphicFramePr>
        <p:xfrm>
          <a:off x="314336" y="1176372"/>
          <a:ext cx="6705600" cy="4797425"/>
        </p:xfrm>
        <a:graphic>
          <a:graphicData uri="http://schemas.openxmlformats.org/presentationml/2006/ole">
            <mc:AlternateContent xmlns:mc="http://schemas.openxmlformats.org/markup-compatibility/2006">
              <mc:Choice xmlns:v="urn:schemas-microsoft-com:vml" Requires="v">
                <p:oleObj name="Equation" r:id="rId2" imgW="3124080" imgH="2234880" progId="Equation.DSMT4">
                  <p:embed/>
                </p:oleObj>
              </mc:Choice>
              <mc:Fallback>
                <p:oleObj name="Equation" r:id="rId2" imgW="3124080" imgH="2234880" progId="Equation.DSMT4">
                  <p:embed/>
                  <p:pic>
                    <p:nvPicPr>
                      <p:cNvPr id="320516" name="Object 4">
                        <a:extLst>
                          <a:ext uri="{FF2B5EF4-FFF2-40B4-BE49-F238E27FC236}">
                            <a16:creationId xmlns:a16="http://schemas.microsoft.com/office/drawing/2014/main" id="{13394A3C-332A-3AB4-3C87-770721031C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36" y="1176372"/>
                        <a:ext cx="6705600" cy="479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
            <a:extLst>
              <a:ext uri="{FF2B5EF4-FFF2-40B4-BE49-F238E27FC236}">
                <a16:creationId xmlns:a16="http://schemas.microsoft.com/office/drawing/2014/main" id="{9EB14109-108F-F040-2527-C635DA866318}"/>
              </a:ext>
            </a:extLst>
          </p:cNvPr>
          <p:cNvGrpSpPr/>
          <p:nvPr/>
        </p:nvGrpSpPr>
        <p:grpSpPr>
          <a:xfrm>
            <a:off x="7634178" y="1566862"/>
            <a:ext cx="4380242" cy="2173518"/>
            <a:chOff x="5052914" y="1520858"/>
            <a:chExt cx="4380242" cy="2173518"/>
          </a:xfrm>
        </p:grpSpPr>
        <p:cxnSp>
          <p:nvCxnSpPr>
            <p:cNvPr id="3" name="Straight Arrow Connector 2">
              <a:extLst>
                <a:ext uri="{FF2B5EF4-FFF2-40B4-BE49-F238E27FC236}">
                  <a16:creationId xmlns:a16="http://schemas.microsoft.com/office/drawing/2014/main" id="{90E489E9-78D7-3C27-0A4C-295E938F732F}"/>
                </a:ext>
              </a:extLst>
            </p:cNvPr>
            <p:cNvCxnSpPr>
              <a:cxnSpLocks/>
            </p:cNvCxnSpPr>
            <p:nvPr/>
          </p:nvCxnSpPr>
          <p:spPr>
            <a:xfrm flipV="1">
              <a:off x="8232841" y="3060185"/>
              <a:ext cx="1200315" cy="613424"/>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492FA148-EA8C-5262-9D7F-2C373D8E5A47}"/>
                </a:ext>
              </a:extLst>
            </p:cNvPr>
            <p:cNvSpPr/>
            <p:nvPr/>
          </p:nvSpPr>
          <p:spPr>
            <a:xfrm>
              <a:off x="5943601" y="2500843"/>
              <a:ext cx="2304000" cy="11520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DC6B9B9-1158-35A0-B68F-F49AB8F61D94}"/>
                </a:ext>
              </a:extLst>
            </p:cNvPr>
            <p:cNvSpPr/>
            <p:nvPr/>
          </p:nvSpPr>
          <p:spPr>
            <a:xfrm>
              <a:off x="6087601" y="2665081"/>
              <a:ext cx="2016000" cy="8640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7FE1059B-E125-85E1-5896-D0F154E1D594}"/>
                </a:ext>
              </a:extLst>
            </p:cNvPr>
            <p:cNvCxnSpPr/>
            <p:nvPr/>
          </p:nvCxnSpPr>
          <p:spPr>
            <a:xfrm flipV="1">
              <a:off x="8247601" y="1520858"/>
              <a:ext cx="0" cy="21319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4B3A7AA7-4D36-1986-3517-DE666CBC6E5C}"/>
                </a:ext>
              </a:extLst>
            </p:cNvPr>
            <p:cNvCxnSpPr>
              <a:cxnSpLocks/>
            </p:cNvCxnSpPr>
            <p:nvPr/>
          </p:nvCxnSpPr>
          <p:spPr>
            <a:xfrm flipH="1">
              <a:off x="5052914" y="3652843"/>
              <a:ext cx="3224121" cy="41533"/>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5E78F9E8-AFC1-3B73-35B5-B5BC65487DE0}"/>
                </a:ext>
              </a:extLst>
            </p:cNvPr>
            <p:cNvSpPr txBox="1"/>
            <p:nvPr/>
          </p:nvSpPr>
          <p:spPr>
            <a:xfrm>
              <a:off x="5519666" y="2829352"/>
              <a:ext cx="357790" cy="461665"/>
            </a:xfrm>
            <a:prstGeom prst="rect">
              <a:avLst/>
            </a:prstGeom>
            <a:noFill/>
          </p:spPr>
          <p:txBody>
            <a:bodyPr wrap="none" rtlCol="0">
              <a:spAutoFit/>
            </a:bodyPr>
            <a:lstStyle/>
            <a:p>
              <a:r>
                <a:rPr lang="en-US" sz="2400" dirty="0"/>
                <a:t>b</a:t>
              </a:r>
              <a:endParaRPr lang="en-IN" sz="2400" dirty="0"/>
            </a:p>
          </p:txBody>
        </p:sp>
        <p:sp>
          <p:nvSpPr>
            <p:cNvPr id="9" name="TextBox 8">
              <a:extLst>
                <a:ext uri="{FF2B5EF4-FFF2-40B4-BE49-F238E27FC236}">
                  <a16:creationId xmlns:a16="http://schemas.microsoft.com/office/drawing/2014/main" id="{14F9EFFA-237B-6440-CD67-1B052FE593E2}"/>
                </a:ext>
              </a:extLst>
            </p:cNvPr>
            <p:cNvSpPr txBox="1"/>
            <p:nvPr/>
          </p:nvSpPr>
          <p:spPr>
            <a:xfrm>
              <a:off x="5234237" y="3158434"/>
              <a:ext cx="324128" cy="461665"/>
            </a:xfrm>
            <a:prstGeom prst="rect">
              <a:avLst/>
            </a:prstGeom>
            <a:noFill/>
          </p:spPr>
          <p:txBody>
            <a:bodyPr wrap="none" rtlCol="0">
              <a:spAutoFit/>
            </a:bodyPr>
            <a:lstStyle/>
            <a:p>
              <a:r>
                <a:rPr lang="en-US" sz="2400" dirty="0"/>
                <a:t>x</a:t>
              </a:r>
              <a:endParaRPr lang="en-IN" sz="2400" dirty="0"/>
            </a:p>
          </p:txBody>
        </p:sp>
        <p:sp>
          <p:nvSpPr>
            <p:cNvPr id="10" name="TextBox 9">
              <a:extLst>
                <a:ext uri="{FF2B5EF4-FFF2-40B4-BE49-F238E27FC236}">
                  <a16:creationId xmlns:a16="http://schemas.microsoft.com/office/drawing/2014/main" id="{64582202-5653-24B2-8FF9-BA76E4779FBB}"/>
                </a:ext>
              </a:extLst>
            </p:cNvPr>
            <p:cNvSpPr txBox="1"/>
            <p:nvPr/>
          </p:nvSpPr>
          <p:spPr>
            <a:xfrm>
              <a:off x="8907445" y="2724805"/>
              <a:ext cx="432249" cy="461665"/>
            </a:xfrm>
            <a:prstGeom prst="rect">
              <a:avLst/>
            </a:prstGeom>
            <a:noFill/>
          </p:spPr>
          <p:txBody>
            <a:bodyPr wrap="square" rtlCol="0">
              <a:spAutoFit/>
            </a:bodyPr>
            <a:lstStyle/>
            <a:p>
              <a:r>
                <a:rPr lang="en-US" sz="2400" dirty="0"/>
                <a:t>z</a:t>
              </a:r>
              <a:endParaRPr lang="en-IN" sz="2400" dirty="0"/>
            </a:p>
          </p:txBody>
        </p:sp>
        <p:cxnSp>
          <p:nvCxnSpPr>
            <p:cNvPr id="11" name="Straight Arrow Connector 10">
              <a:extLst>
                <a:ext uri="{FF2B5EF4-FFF2-40B4-BE49-F238E27FC236}">
                  <a16:creationId xmlns:a16="http://schemas.microsoft.com/office/drawing/2014/main" id="{E6A7F7DB-6E48-FFBE-F954-50FB236F8F71}"/>
                </a:ext>
              </a:extLst>
            </p:cNvPr>
            <p:cNvCxnSpPr>
              <a:cxnSpLocks/>
            </p:cNvCxnSpPr>
            <p:nvPr/>
          </p:nvCxnSpPr>
          <p:spPr>
            <a:xfrm flipH="1">
              <a:off x="5986038" y="2579875"/>
              <a:ext cx="2163049" cy="13949"/>
            </a:xfrm>
            <a:prstGeom prst="straightConnector1">
              <a:avLst/>
            </a:prstGeom>
            <a:ln w="38100">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B1F6943B-A392-E830-4A28-C57C4B1FC0FC}"/>
                </a:ext>
              </a:extLst>
            </p:cNvPr>
            <p:cNvCxnSpPr>
              <a:cxnSpLocks/>
            </p:cNvCxnSpPr>
            <p:nvPr/>
          </p:nvCxnSpPr>
          <p:spPr>
            <a:xfrm flipV="1">
              <a:off x="5835777" y="2549096"/>
              <a:ext cx="0" cy="1095970"/>
            </a:xfrm>
            <a:prstGeom prst="straightConnector1">
              <a:avLst/>
            </a:prstGeom>
            <a:ln w="38100">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75D10ECE-B78D-6B28-1A5E-8B32D5D40A39}"/>
                </a:ext>
              </a:extLst>
            </p:cNvPr>
            <p:cNvSpPr txBox="1"/>
            <p:nvPr/>
          </p:nvSpPr>
          <p:spPr>
            <a:xfrm>
              <a:off x="6938590" y="2006434"/>
              <a:ext cx="348172" cy="461665"/>
            </a:xfrm>
            <a:prstGeom prst="rect">
              <a:avLst/>
            </a:prstGeom>
            <a:noFill/>
          </p:spPr>
          <p:txBody>
            <a:bodyPr wrap="none" rtlCol="0">
              <a:spAutoFit/>
            </a:bodyPr>
            <a:lstStyle/>
            <a:p>
              <a:r>
                <a:rPr lang="en-US" sz="2400" dirty="0"/>
                <a:t>a</a:t>
              </a:r>
              <a:endParaRPr lang="en-IN" sz="2400" dirty="0"/>
            </a:p>
          </p:txBody>
        </p:sp>
        <p:sp>
          <p:nvSpPr>
            <p:cNvPr id="14" name="TextBox 13">
              <a:extLst>
                <a:ext uri="{FF2B5EF4-FFF2-40B4-BE49-F238E27FC236}">
                  <a16:creationId xmlns:a16="http://schemas.microsoft.com/office/drawing/2014/main" id="{909EF9A7-0FE4-5756-885F-ABF63D333971}"/>
                </a:ext>
              </a:extLst>
            </p:cNvPr>
            <p:cNvSpPr txBox="1"/>
            <p:nvPr/>
          </p:nvSpPr>
          <p:spPr>
            <a:xfrm>
              <a:off x="8002246" y="1729913"/>
              <a:ext cx="324128" cy="461665"/>
            </a:xfrm>
            <a:prstGeom prst="rect">
              <a:avLst/>
            </a:prstGeom>
            <a:noFill/>
          </p:spPr>
          <p:txBody>
            <a:bodyPr wrap="none" rtlCol="0">
              <a:spAutoFit/>
            </a:bodyPr>
            <a:lstStyle/>
            <a:p>
              <a:r>
                <a:rPr lang="en-US" sz="2400" dirty="0"/>
                <a:t>y</a:t>
              </a:r>
              <a:endParaRPr lang="en-IN" sz="2400" dirty="0"/>
            </a:p>
          </p:txBody>
        </p:sp>
      </p:grpSp>
      <p:sp>
        <p:nvSpPr>
          <p:cNvPr id="15" name="Text Box 5">
            <a:extLst>
              <a:ext uri="{FF2B5EF4-FFF2-40B4-BE49-F238E27FC236}">
                <a16:creationId xmlns:a16="http://schemas.microsoft.com/office/drawing/2014/main" id="{44BD92CE-9509-69E2-A82F-88D549CC08C6}"/>
              </a:ext>
            </a:extLst>
          </p:cNvPr>
          <p:cNvSpPr txBox="1">
            <a:spLocks noChangeArrowheads="1"/>
          </p:cNvSpPr>
          <p:nvPr/>
        </p:nvSpPr>
        <p:spPr bwMode="auto">
          <a:xfrm>
            <a:off x="434162" y="152143"/>
            <a:ext cx="56618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solidFill>
                  <a:srgbClr val="00B050"/>
                </a:solidFill>
              </a:rPr>
              <a:t>On solving using procedure as TM case: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4" name="Text Box 4">
            <a:extLst>
              <a:ext uri="{FF2B5EF4-FFF2-40B4-BE49-F238E27FC236}">
                <a16:creationId xmlns:a16="http://schemas.microsoft.com/office/drawing/2014/main" id="{57043583-CF97-BC30-4964-D58B872FACED}"/>
              </a:ext>
            </a:extLst>
          </p:cNvPr>
          <p:cNvSpPr txBox="1">
            <a:spLocks noChangeArrowheads="1"/>
          </p:cNvSpPr>
          <p:nvPr/>
        </p:nvSpPr>
        <p:spPr bwMode="auto">
          <a:xfrm>
            <a:off x="278219" y="163931"/>
            <a:ext cx="8382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rgbClr val="00B050"/>
                </a:solidFill>
              </a:rPr>
              <a:t>For TE modes, either m or n (but not both) can be zero.</a:t>
            </a:r>
          </a:p>
          <a:p>
            <a:pPr>
              <a:spcBef>
                <a:spcPct val="50000"/>
              </a:spcBef>
            </a:pPr>
            <a:r>
              <a:rPr lang="en-US" altLang="en-US" sz="2400" dirty="0">
                <a:solidFill>
                  <a:srgbClr val="00B050"/>
                </a:solidFill>
              </a:rPr>
              <a:t>If a&gt;b the lowest mode will be TE</a:t>
            </a:r>
            <a:r>
              <a:rPr lang="en-US" altLang="en-US" sz="2400" baseline="-25000" dirty="0">
                <a:solidFill>
                  <a:srgbClr val="00B050"/>
                </a:solidFill>
              </a:rPr>
              <a:t>10</a:t>
            </a:r>
            <a:r>
              <a:rPr lang="en-US" altLang="en-US" sz="2400" dirty="0">
                <a:solidFill>
                  <a:srgbClr val="00B050"/>
                </a:solidFill>
              </a:rPr>
              <a:t> mode</a:t>
            </a:r>
          </a:p>
        </p:txBody>
      </p:sp>
      <p:graphicFrame>
        <p:nvGraphicFramePr>
          <p:cNvPr id="322566" name="Object 6">
            <a:extLst>
              <a:ext uri="{FF2B5EF4-FFF2-40B4-BE49-F238E27FC236}">
                <a16:creationId xmlns:a16="http://schemas.microsoft.com/office/drawing/2014/main" id="{5A3C9BA9-1909-4268-1D93-B60D8905A3B6}"/>
              </a:ext>
            </a:extLst>
          </p:cNvPr>
          <p:cNvGraphicFramePr>
            <a:graphicFrameLocks noChangeAspect="1"/>
          </p:cNvGraphicFramePr>
          <p:nvPr>
            <p:extLst>
              <p:ext uri="{D42A27DB-BD31-4B8C-83A1-F6EECF244321}">
                <p14:modId xmlns:p14="http://schemas.microsoft.com/office/powerpoint/2010/main" val="3629141978"/>
              </p:ext>
            </p:extLst>
          </p:nvPr>
        </p:nvGraphicFramePr>
        <p:xfrm>
          <a:off x="64497" y="1663709"/>
          <a:ext cx="4330700" cy="1141413"/>
        </p:xfrm>
        <a:graphic>
          <a:graphicData uri="http://schemas.openxmlformats.org/presentationml/2006/ole">
            <mc:AlternateContent xmlns:mc="http://schemas.openxmlformats.org/markup-compatibility/2006">
              <mc:Choice xmlns:v="urn:schemas-microsoft-com:vml" Requires="v">
                <p:oleObj name="Equation" r:id="rId2" imgW="1968480" imgH="520560" progId="Equation.DSMT4">
                  <p:embed/>
                </p:oleObj>
              </mc:Choice>
              <mc:Fallback>
                <p:oleObj name="Equation" r:id="rId2" imgW="1968480" imgH="520560" progId="Equation.DSMT4">
                  <p:embed/>
                  <p:pic>
                    <p:nvPicPr>
                      <p:cNvPr id="322566" name="Object 6">
                        <a:extLst>
                          <a:ext uri="{FF2B5EF4-FFF2-40B4-BE49-F238E27FC236}">
                            <a16:creationId xmlns:a16="http://schemas.microsoft.com/office/drawing/2014/main" id="{5A3C9BA9-1909-4268-1D93-B60D8905A3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97" y="1663709"/>
                        <a:ext cx="4330700"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2567" name="Object 7">
            <a:extLst>
              <a:ext uri="{FF2B5EF4-FFF2-40B4-BE49-F238E27FC236}">
                <a16:creationId xmlns:a16="http://schemas.microsoft.com/office/drawing/2014/main" id="{30DBD197-FEA5-27A9-E611-2E0BBAD8F8F5}"/>
              </a:ext>
            </a:extLst>
          </p:cNvPr>
          <p:cNvGraphicFramePr>
            <a:graphicFrameLocks noChangeAspect="1"/>
          </p:cNvGraphicFramePr>
          <p:nvPr>
            <p:extLst>
              <p:ext uri="{D42A27DB-BD31-4B8C-83A1-F6EECF244321}">
                <p14:modId xmlns:p14="http://schemas.microsoft.com/office/powerpoint/2010/main" val="3653445310"/>
              </p:ext>
            </p:extLst>
          </p:nvPr>
        </p:nvGraphicFramePr>
        <p:xfrm>
          <a:off x="359328" y="3155986"/>
          <a:ext cx="3241675" cy="974725"/>
        </p:xfrm>
        <a:graphic>
          <a:graphicData uri="http://schemas.openxmlformats.org/presentationml/2006/ole">
            <mc:AlternateContent xmlns:mc="http://schemas.openxmlformats.org/markup-compatibility/2006">
              <mc:Choice xmlns:v="urn:schemas-microsoft-com:vml" Requires="v">
                <p:oleObj name="Equation" r:id="rId4" imgW="1473120" imgH="444240" progId="Equation.DSMT4">
                  <p:embed/>
                </p:oleObj>
              </mc:Choice>
              <mc:Fallback>
                <p:oleObj name="Equation" r:id="rId4" imgW="1473120" imgH="444240" progId="Equation.DSMT4">
                  <p:embed/>
                  <p:pic>
                    <p:nvPicPr>
                      <p:cNvPr id="322567" name="Object 7">
                        <a:extLst>
                          <a:ext uri="{FF2B5EF4-FFF2-40B4-BE49-F238E27FC236}">
                            <a16:creationId xmlns:a16="http://schemas.microsoft.com/office/drawing/2014/main" id="{30DBD197-FEA5-27A9-E611-2E0BBAD8F8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328" y="3155986"/>
                        <a:ext cx="3241675"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2568" name="Object 8">
            <a:extLst>
              <a:ext uri="{FF2B5EF4-FFF2-40B4-BE49-F238E27FC236}">
                <a16:creationId xmlns:a16="http://schemas.microsoft.com/office/drawing/2014/main" id="{43C5FF22-924C-3203-8EEA-A1716016F5FB}"/>
              </a:ext>
            </a:extLst>
          </p:cNvPr>
          <p:cNvGraphicFramePr>
            <a:graphicFrameLocks noChangeAspect="1"/>
          </p:cNvGraphicFramePr>
          <p:nvPr>
            <p:extLst>
              <p:ext uri="{D42A27DB-BD31-4B8C-83A1-F6EECF244321}">
                <p14:modId xmlns:p14="http://schemas.microsoft.com/office/powerpoint/2010/main" val="2834298417"/>
              </p:ext>
            </p:extLst>
          </p:nvPr>
        </p:nvGraphicFramePr>
        <p:xfrm>
          <a:off x="849423" y="4697417"/>
          <a:ext cx="1817688" cy="557212"/>
        </p:xfrm>
        <a:graphic>
          <a:graphicData uri="http://schemas.openxmlformats.org/presentationml/2006/ole">
            <mc:AlternateContent xmlns:mc="http://schemas.openxmlformats.org/markup-compatibility/2006">
              <mc:Choice xmlns:v="urn:schemas-microsoft-com:vml" Requires="v">
                <p:oleObj name="Equation" r:id="rId6" imgW="825480" imgH="253800" progId="Equation.DSMT4">
                  <p:embed/>
                </p:oleObj>
              </mc:Choice>
              <mc:Fallback>
                <p:oleObj name="Equation" r:id="rId6" imgW="825480" imgH="253800" progId="Equation.DSMT4">
                  <p:embed/>
                  <p:pic>
                    <p:nvPicPr>
                      <p:cNvPr id="322568" name="Object 8">
                        <a:extLst>
                          <a:ext uri="{FF2B5EF4-FFF2-40B4-BE49-F238E27FC236}">
                            <a16:creationId xmlns:a16="http://schemas.microsoft.com/office/drawing/2014/main" id="{43C5FF22-924C-3203-8EEA-A1716016F5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9423" y="4697417"/>
                        <a:ext cx="1817688"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Picture 5">
            <a:extLst>
              <a:ext uri="{FF2B5EF4-FFF2-40B4-BE49-F238E27FC236}">
                <a16:creationId xmlns:a16="http://schemas.microsoft.com/office/drawing/2014/main" id="{1D309C46-7D87-B1EB-AA28-2150B6C83A0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2737"/>
          <a:stretch/>
        </p:blipFill>
        <p:spPr bwMode="auto">
          <a:xfrm>
            <a:off x="4532334" y="1238469"/>
            <a:ext cx="7595169" cy="4809757"/>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10">
            <a:extLst>
              <a:ext uri="{FF2B5EF4-FFF2-40B4-BE49-F238E27FC236}">
                <a16:creationId xmlns:a16="http://schemas.microsoft.com/office/drawing/2014/main" id="{78E083E3-9B96-DF35-73C5-2AFF4AAA616F}"/>
              </a:ext>
            </a:extLst>
          </p:cNvPr>
          <p:cNvSpPr txBox="1">
            <a:spLocks noChangeArrowheads="1"/>
          </p:cNvSpPr>
          <p:nvPr/>
        </p:nvSpPr>
        <p:spPr bwMode="auto">
          <a:xfrm>
            <a:off x="278219" y="5619531"/>
            <a:ext cx="80772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3333FF"/>
                </a:solidFill>
              </a:rPr>
              <a:t>m: The number of half cycle variations in x-direction</a:t>
            </a:r>
          </a:p>
          <a:p>
            <a:pPr>
              <a:spcBef>
                <a:spcPct val="50000"/>
              </a:spcBef>
            </a:pPr>
            <a:r>
              <a:rPr lang="en-US" altLang="en-US" sz="2000" dirty="0">
                <a:solidFill>
                  <a:srgbClr val="3333FF"/>
                </a:solidFill>
              </a:rPr>
              <a:t>n: The number of half cycle variations in y-direction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3588" name="Object 4">
            <a:extLst>
              <a:ext uri="{FF2B5EF4-FFF2-40B4-BE49-F238E27FC236}">
                <a16:creationId xmlns:a16="http://schemas.microsoft.com/office/drawing/2014/main" id="{C0E6A4A4-FD8A-E10C-0628-72BB244FB4F9}"/>
              </a:ext>
            </a:extLst>
          </p:cNvPr>
          <p:cNvGraphicFramePr>
            <a:graphicFrameLocks noChangeAspect="1"/>
          </p:cNvGraphicFramePr>
          <p:nvPr>
            <p:extLst>
              <p:ext uri="{D42A27DB-BD31-4B8C-83A1-F6EECF244321}">
                <p14:modId xmlns:p14="http://schemas.microsoft.com/office/powerpoint/2010/main" val="408142541"/>
              </p:ext>
            </p:extLst>
          </p:nvPr>
        </p:nvGraphicFramePr>
        <p:xfrm>
          <a:off x="520995" y="101677"/>
          <a:ext cx="4953000" cy="912813"/>
        </p:xfrm>
        <a:graphic>
          <a:graphicData uri="http://schemas.openxmlformats.org/presentationml/2006/ole">
            <mc:AlternateContent xmlns:mc="http://schemas.openxmlformats.org/markup-compatibility/2006">
              <mc:Choice xmlns:v="urn:schemas-microsoft-com:vml" Requires="v">
                <p:oleObj name="Equation" r:id="rId2" imgW="2755800" imgH="507960" progId="Equation.DSMT4">
                  <p:embed/>
                </p:oleObj>
              </mc:Choice>
              <mc:Fallback>
                <p:oleObj name="Equation" r:id="rId2" imgW="2755800" imgH="507960" progId="Equation.DSMT4">
                  <p:embed/>
                  <p:pic>
                    <p:nvPicPr>
                      <p:cNvPr id="323588" name="Object 4">
                        <a:extLst>
                          <a:ext uri="{FF2B5EF4-FFF2-40B4-BE49-F238E27FC236}">
                            <a16:creationId xmlns:a16="http://schemas.microsoft.com/office/drawing/2014/main" id="{C0E6A4A4-FD8A-E10C-0628-72BB244FB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995" y="101677"/>
                        <a:ext cx="4953000"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3589" name="Object 5">
            <a:extLst>
              <a:ext uri="{FF2B5EF4-FFF2-40B4-BE49-F238E27FC236}">
                <a16:creationId xmlns:a16="http://schemas.microsoft.com/office/drawing/2014/main" id="{5FFE8A09-7151-B3AB-094A-8A2649B2D311}"/>
              </a:ext>
            </a:extLst>
          </p:cNvPr>
          <p:cNvGraphicFramePr>
            <a:graphicFrameLocks noChangeAspect="1"/>
          </p:cNvGraphicFramePr>
          <p:nvPr>
            <p:extLst>
              <p:ext uri="{D42A27DB-BD31-4B8C-83A1-F6EECF244321}">
                <p14:modId xmlns:p14="http://schemas.microsoft.com/office/powerpoint/2010/main" val="405217635"/>
              </p:ext>
            </p:extLst>
          </p:nvPr>
        </p:nvGraphicFramePr>
        <p:xfrm>
          <a:off x="4503737" y="817744"/>
          <a:ext cx="3184525" cy="1196975"/>
        </p:xfrm>
        <a:graphic>
          <a:graphicData uri="http://schemas.openxmlformats.org/presentationml/2006/ole">
            <mc:AlternateContent xmlns:mc="http://schemas.openxmlformats.org/markup-compatibility/2006">
              <mc:Choice xmlns:v="urn:schemas-microsoft-com:vml" Requires="v">
                <p:oleObj name="Equation" r:id="rId4" imgW="1447560" imgH="545760" progId="Equation.DSMT4">
                  <p:embed/>
                </p:oleObj>
              </mc:Choice>
              <mc:Fallback>
                <p:oleObj name="Equation" r:id="rId4" imgW="1447560" imgH="545760" progId="Equation.DSMT4">
                  <p:embed/>
                  <p:pic>
                    <p:nvPicPr>
                      <p:cNvPr id="323589" name="Object 5">
                        <a:extLst>
                          <a:ext uri="{FF2B5EF4-FFF2-40B4-BE49-F238E27FC236}">
                            <a16:creationId xmlns:a16="http://schemas.microsoft.com/office/drawing/2014/main" id="{5FFE8A09-7151-B3AB-094A-8A2649B2D3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3737" y="817744"/>
                        <a:ext cx="3184525" cy="1196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3590" name="Object 6">
            <a:extLst>
              <a:ext uri="{FF2B5EF4-FFF2-40B4-BE49-F238E27FC236}">
                <a16:creationId xmlns:a16="http://schemas.microsoft.com/office/drawing/2014/main" id="{5B684401-1435-1478-B93E-A5E27CA2E5D8}"/>
              </a:ext>
            </a:extLst>
          </p:cNvPr>
          <p:cNvGraphicFramePr>
            <a:graphicFrameLocks noChangeAspect="1"/>
          </p:cNvGraphicFramePr>
          <p:nvPr>
            <p:extLst>
              <p:ext uri="{D42A27DB-BD31-4B8C-83A1-F6EECF244321}">
                <p14:modId xmlns:p14="http://schemas.microsoft.com/office/powerpoint/2010/main" val="3449629625"/>
              </p:ext>
            </p:extLst>
          </p:nvPr>
        </p:nvGraphicFramePr>
        <p:xfrm>
          <a:off x="4788692" y="5141098"/>
          <a:ext cx="2767013" cy="1149350"/>
        </p:xfrm>
        <a:graphic>
          <a:graphicData uri="http://schemas.openxmlformats.org/presentationml/2006/ole">
            <mc:AlternateContent xmlns:mc="http://schemas.openxmlformats.org/markup-compatibility/2006">
              <mc:Choice xmlns:v="urn:schemas-microsoft-com:vml" Requires="v">
                <p:oleObj name="Equation" r:id="rId6" imgW="1257120" imgH="520560" progId="Equation.DSMT4">
                  <p:embed/>
                </p:oleObj>
              </mc:Choice>
              <mc:Fallback>
                <p:oleObj name="Equation" r:id="rId6" imgW="1257120" imgH="520560" progId="Equation.DSMT4">
                  <p:embed/>
                  <p:pic>
                    <p:nvPicPr>
                      <p:cNvPr id="323590" name="Object 6">
                        <a:extLst>
                          <a:ext uri="{FF2B5EF4-FFF2-40B4-BE49-F238E27FC236}">
                            <a16:creationId xmlns:a16="http://schemas.microsoft.com/office/drawing/2014/main" id="{5B684401-1435-1478-B93E-A5E27CA2E5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8692" y="5141098"/>
                        <a:ext cx="2767013"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3591" name="Text Box 7">
            <a:extLst>
              <a:ext uri="{FF2B5EF4-FFF2-40B4-BE49-F238E27FC236}">
                <a16:creationId xmlns:a16="http://schemas.microsoft.com/office/drawing/2014/main" id="{44298DB7-FD61-F145-7DAA-C0D19CCE461B}"/>
              </a:ext>
            </a:extLst>
          </p:cNvPr>
          <p:cNvSpPr txBox="1">
            <a:spLocks noChangeArrowheads="1"/>
          </p:cNvSpPr>
          <p:nvPr/>
        </p:nvSpPr>
        <p:spPr bwMode="auto">
          <a:xfrm>
            <a:off x="698205" y="2471242"/>
            <a:ext cx="3048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rgbClr val="CC3300"/>
                </a:solidFill>
              </a:rPr>
              <a:t>Phase Velocity:</a:t>
            </a:r>
          </a:p>
        </p:txBody>
      </p:sp>
      <p:graphicFrame>
        <p:nvGraphicFramePr>
          <p:cNvPr id="323592" name="Object 8">
            <a:extLst>
              <a:ext uri="{FF2B5EF4-FFF2-40B4-BE49-F238E27FC236}">
                <a16:creationId xmlns:a16="http://schemas.microsoft.com/office/drawing/2014/main" id="{D09F33B6-5977-6096-6F5C-3623512A595C}"/>
              </a:ext>
            </a:extLst>
          </p:cNvPr>
          <p:cNvGraphicFramePr>
            <a:graphicFrameLocks noChangeAspect="1"/>
          </p:cNvGraphicFramePr>
          <p:nvPr>
            <p:extLst>
              <p:ext uri="{D42A27DB-BD31-4B8C-83A1-F6EECF244321}">
                <p14:modId xmlns:p14="http://schemas.microsoft.com/office/powerpoint/2010/main" val="2618710379"/>
              </p:ext>
            </p:extLst>
          </p:nvPr>
        </p:nvGraphicFramePr>
        <p:xfrm>
          <a:off x="4503737" y="2153912"/>
          <a:ext cx="3240088" cy="1141413"/>
        </p:xfrm>
        <a:graphic>
          <a:graphicData uri="http://schemas.openxmlformats.org/presentationml/2006/ole">
            <mc:AlternateContent xmlns:mc="http://schemas.openxmlformats.org/markup-compatibility/2006">
              <mc:Choice xmlns:v="urn:schemas-microsoft-com:vml" Requires="v">
                <p:oleObj name="Equation" r:id="rId8" imgW="1473120" imgH="520560" progId="Equation.DSMT4">
                  <p:embed/>
                </p:oleObj>
              </mc:Choice>
              <mc:Fallback>
                <p:oleObj name="Equation" r:id="rId8" imgW="1473120" imgH="520560" progId="Equation.DSMT4">
                  <p:embed/>
                  <p:pic>
                    <p:nvPicPr>
                      <p:cNvPr id="323592" name="Object 8">
                        <a:extLst>
                          <a:ext uri="{FF2B5EF4-FFF2-40B4-BE49-F238E27FC236}">
                            <a16:creationId xmlns:a16="http://schemas.microsoft.com/office/drawing/2014/main" id="{D09F33B6-5977-6096-6F5C-3623512A595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3737" y="2153912"/>
                        <a:ext cx="3240088"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3593" name="Text Box 9">
            <a:extLst>
              <a:ext uri="{FF2B5EF4-FFF2-40B4-BE49-F238E27FC236}">
                <a16:creationId xmlns:a16="http://schemas.microsoft.com/office/drawing/2014/main" id="{C71524D1-44AD-7FCE-E887-82B3EEC0E33C}"/>
              </a:ext>
            </a:extLst>
          </p:cNvPr>
          <p:cNvSpPr txBox="1">
            <a:spLocks noChangeArrowheads="1"/>
          </p:cNvSpPr>
          <p:nvPr/>
        </p:nvSpPr>
        <p:spPr bwMode="auto">
          <a:xfrm>
            <a:off x="698205" y="3925094"/>
            <a:ext cx="3048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rgbClr val="CC3300"/>
                </a:solidFill>
              </a:rPr>
              <a:t>Group Velocity:</a:t>
            </a:r>
          </a:p>
        </p:txBody>
      </p:sp>
      <p:graphicFrame>
        <p:nvGraphicFramePr>
          <p:cNvPr id="323594" name="Object 10">
            <a:extLst>
              <a:ext uri="{FF2B5EF4-FFF2-40B4-BE49-F238E27FC236}">
                <a16:creationId xmlns:a16="http://schemas.microsoft.com/office/drawing/2014/main" id="{16447B1D-05A8-8FC9-7135-D0704DEC09CE}"/>
              </a:ext>
            </a:extLst>
          </p:cNvPr>
          <p:cNvGraphicFramePr>
            <a:graphicFrameLocks noChangeAspect="1"/>
          </p:cNvGraphicFramePr>
          <p:nvPr>
            <p:extLst>
              <p:ext uri="{D42A27DB-BD31-4B8C-83A1-F6EECF244321}">
                <p14:modId xmlns:p14="http://schemas.microsoft.com/office/powerpoint/2010/main" val="3961739471"/>
              </p:ext>
            </p:extLst>
          </p:nvPr>
        </p:nvGraphicFramePr>
        <p:xfrm>
          <a:off x="4076699" y="3758630"/>
          <a:ext cx="4191000" cy="919163"/>
        </p:xfrm>
        <a:graphic>
          <a:graphicData uri="http://schemas.openxmlformats.org/presentationml/2006/ole">
            <mc:AlternateContent xmlns:mc="http://schemas.openxmlformats.org/markup-compatibility/2006">
              <mc:Choice xmlns:v="urn:schemas-microsoft-com:vml" Requires="v">
                <p:oleObj name="Equation" r:id="rId10" imgW="1904760" imgH="419040" progId="Equation.DSMT4">
                  <p:embed/>
                </p:oleObj>
              </mc:Choice>
              <mc:Fallback>
                <p:oleObj name="Equation" r:id="rId10" imgW="1904760" imgH="419040" progId="Equation.DSMT4">
                  <p:embed/>
                  <p:pic>
                    <p:nvPicPr>
                      <p:cNvPr id="323594" name="Object 10">
                        <a:extLst>
                          <a:ext uri="{FF2B5EF4-FFF2-40B4-BE49-F238E27FC236}">
                            <a16:creationId xmlns:a16="http://schemas.microsoft.com/office/drawing/2014/main" id="{16447B1D-05A8-8FC9-7135-D0704DEC09C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76699" y="3758630"/>
                        <a:ext cx="4191000" cy="919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3595" name="Text Box 11">
            <a:extLst>
              <a:ext uri="{FF2B5EF4-FFF2-40B4-BE49-F238E27FC236}">
                <a16:creationId xmlns:a16="http://schemas.microsoft.com/office/drawing/2014/main" id="{E85505D2-F1D4-CF0C-F296-5DF013BC19C0}"/>
              </a:ext>
            </a:extLst>
          </p:cNvPr>
          <p:cNvSpPr txBox="1">
            <a:spLocks noChangeArrowheads="1"/>
          </p:cNvSpPr>
          <p:nvPr/>
        </p:nvSpPr>
        <p:spPr bwMode="auto">
          <a:xfrm>
            <a:off x="698205" y="5381845"/>
            <a:ext cx="3048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rgbClr val="CC3300"/>
                </a:solidFill>
              </a:rPr>
              <a:t>Wave Impedance:</a:t>
            </a:r>
          </a:p>
        </p:txBody>
      </p:sp>
      <p:sp>
        <p:nvSpPr>
          <p:cNvPr id="2" name="Text Box 9">
            <a:extLst>
              <a:ext uri="{FF2B5EF4-FFF2-40B4-BE49-F238E27FC236}">
                <a16:creationId xmlns:a16="http://schemas.microsoft.com/office/drawing/2014/main" id="{B9B872C7-A5DD-8F47-871E-1FABA0644620}"/>
              </a:ext>
            </a:extLst>
          </p:cNvPr>
          <p:cNvSpPr txBox="1">
            <a:spLocks noChangeArrowheads="1"/>
          </p:cNvSpPr>
          <p:nvPr/>
        </p:nvSpPr>
        <p:spPr bwMode="auto">
          <a:xfrm>
            <a:off x="7921035" y="1185398"/>
            <a:ext cx="37499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solidFill>
                  <a:srgbClr val="00B050"/>
                </a:solidFill>
              </a:rPr>
              <a:t>Allows guided propagation</a:t>
            </a:r>
          </a:p>
        </p:txBody>
      </p:sp>
      <mc:AlternateContent xmlns:mc="http://schemas.openxmlformats.org/markup-compatibility/2006" xmlns:a14="http://schemas.microsoft.com/office/drawing/2010/main">
        <mc:Choice Requires="a14">
          <p:sp>
            <p:nvSpPr>
              <p:cNvPr id="3" name="Object 7">
                <a:extLst>
                  <a:ext uri="{FF2B5EF4-FFF2-40B4-BE49-F238E27FC236}">
                    <a16:creationId xmlns:a16="http://schemas.microsoft.com/office/drawing/2014/main" id="{6F1689DE-4008-246A-B802-BE362AB52AA4}"/>
                  </a:ext>
                </a:extLst>
              </p:cNvPr>
              <p:cNvSpPr txBox="1"/>
              <p:nvPr/>
            </p:nvSpPr>
            <p:spPr bwMode="auto">
              <a:xfrm>
                <a:off x="8416306" y="5315723"/>
                <a:ext cx="3379787" cy="974725"/>
              </a:xfrm>
              <a:prstGeom prst="rect">
                <a:avLst/>
              </a:prstGeom>
              <a:ln/>
            </p:spPr>
            <p:style>
              <a:lnRef idx="2">
                <a:schemeClr val="accent1"/>
              </a:lnRef>
              <a:fillRef idx="1">
                <a:schemeClr val="lt1"/>
              </a:fillRef>
              <a:effectRef idx="0">
                <a:schemeClr val="accent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sSub>
                        <m:sSubPr>
                          <m:ctrlPr>
                            <a:rPr lang="en-IN" sz="2400" i="1">
                              <a:solidFill>
                                <a:srgbClr val="FF0000"/>
                              </a:solidFill>
                              <a:latin typeface="Cambria Math" panose="02040503050406030204" pitchFamily="18" charset="0"/>
                            </a:rPr>
                          </m:ctrlPr>
                        </m:sSubPr>
                        <m:e>
                          <m:r>
                            <a:rPr lang="en-IN" sz="2400" i="1">
                              <a:solidFill>
                                <a:srgbClr val="FF0000"/>
                              </a:solidFill>
                              <a:latin typeface="Cambria Math" panose="02040503050406030204" pitchFamily="18" charset="0"/>
                            </a:rPr>
                            <m:t>𝜆</m:t>
                          </m:r>
                        </m:e>
                        <m:sub>
                          <m:r>
                            <a:rPr lang="en-IN" sz="2400" i="1">
                              <a:solidFill>
                                <a:srgbClr val="FF0000"/>
                              </a:solidFill>
                              <a:latin typeface="Cambria Math" panose="02040503050406030204" pitchFamily="18" charset="0"/>
                            </a:rPr>
                            <m:t>𝑔</m:t>
                          </m:r>
                        </m:sub>
                      </m:sSub>
                      <m:r>
                        <a:rPr lang="en-IN" sz="2400" i="1">
                          <a:solidFill>
                            <a:srgbClr val="FF0000"/>
                          </a:solidFill>
                          <a:latin typeface="Cambria Math" panose="02040503050406030204" pitchFamily="18" charset="0"/>
                        </a:rPr>
                        <m:t>=</m:t>
                      </m:r>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2</m:t>
                          </m:r>
                          <m:r>
                            <a:rPr lang="en-IN" sz="2400" i="1">
                              <a:solidFill>
                                <a:srgbClr val="FF0000"/>
                              </a:solidFill>
                              <a:latin typeface="Cambria Math" panose="02040503050406030204" pitchFamily="18" charset="0"/>
                            </a:rPr>
                            <m:t>𝜋</m:t>
                          </m:r>
                        </m:num>
                        <m:den>
                          <m:r>
                            <a:rPr lang="en-IN" sz="2400" i="1">
                              <a:solidFill>
                                <a:srgbClr val="FF0000"/>
                              </a:solidFill>
                              <a:latin typeface="Cambria Math" panose="02040503050406030204" pitchFamily="18" charset="0"/>
                            </a:rPr>
                            <m:t>𝛽</m:t>
                          </m:r>
                        </m:den>
                      </m:f>
                      <m:r>
                        <a:rPr lang="en-IN" sz="2400" i="1">
                          <a:solidFill>
                            <a:srgbClr val="FF0000"/>
                          </a:solidFill>
                          <a:latin typeface="Cambria Math" panose="02040503050406030204" pitchFamily="18" charset="0"/>
                        </a:rPr>
                        <m:t>=</m:t>
                      </m:r>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𝜆</m:t>
                          </m:r>
                        </m:num>
                        <m:den>
                          <m:rad>
                            <m:radPr>
                              <m:degHide m:val="on"/>
                              <m:ctrlPr>
                                <a:rPr lang="en-IN" sz="2400" i="1">
                                  <a:solidFill>
                                    <a:srgbClr val="FF0000"/>
                                  </a:solidFill>
                                  <a:latin typeface="Cambria Math" panose="02040503050406030204" pitchFamily="18" charset="0"/>
                                </a:rPr>
                              </m:ctrlPr>
                            </m:radPr>
                            <m:deg/>
                            <m:e>
                              <m:r>
                                <a:rPr lang="en-IN" sz="2400" i="1">
                                  <a:solidFill>
                                    <a:srgbClr val="FF0000"/>
                                  </a:solidFill>
                                  <a:latin typeface="Cambria Math" panose="02040503050406030204" pitchFamily="18" charset="0"/>
                                </a:rPr>
                                <m:t>1−</m:t>
                              </m:r>
                              <m:sSup>
                                <m:sSupPr>
                                  <m:ctrlPr>
                                    <a:rPr lang="en-IN" sz="2400" i="1">
                                      <a:solidFill>
                                        <a:srgbClr val="FF0000"/>
                                      </a:solidFill>
                                      <a:latin typeface="Cambria Math" panose="02040503050406030204" pitchFamily="18" charset="0"/>
                                    </a:rPr>
                                  </m:ctrlPr>
                                </m:sSupPr>
                                <m:e>
                                  <m:d>
                                    <m:dPr>
                                      <m:ctrlPr>
                                        <a:rPr lang="en-IN" sz="2400" i="1">
                                          <a:solidFill>
                                            <a:srgbClr val="FF0000"/>
                                          </a:solidFill>
                                          <a:latin typeface="Cambria Math" panose="02040503050406030204" pitchFamily="18" charset="0"/>
                                        </a:rPr>
                                      </m:ctrlPr>
                                    </m:dPr>
                                    <m:e>
                                      <m:sSub>
                                        <m:sSubPr>
                                          <m:ctrlPr>
                                            <a:rPr lang="en-IN" sz="2400" i="1">
                                              <a:solidFill>
                                                <a:srgbClr val="FF0000"/>
                                              </a:solidFill>
                                              <a:latin typeface="Cambria Math" panose="02040503050406030204" pitchFamily="18" charset="0"/>
                                            </a:rPr>
                                          </m:ctrlPr>
                                        </m:sSubPr>
                                        <m:e>
                                          <m:r>
                                            <a:rPr lang="en-IN" sz="2400" i="1">
                                              <a:solidFill>
                                                <a:srgbClr val="FF0000"/>
                                              </a:solidFill>
                                              <a:latin typeface="Cambria Math" panose="02040503050406030204" pitchFamily="18" charset="0"/>
                                            </a:rPr>
                                            <m:t>𝑓</m:t>
                                          </m:r>
                                        </m:e>
                                        <m:sub>
                                          <m:r>
                                            <a:rPr lang="en-IN" sz="2400" i="1">
                                              <a:solidFill>
                                                <a:srgbClr val="FF0000"/>
                                              </a:solidFill>
                                              <a:latin typeface="Cambria Math" panose="02040503050406030204" pitchFamily="18" charset="0"/>
                                            </a:rPr>
                                            <m:t>𝑐</m:t>
                                          </m:r>
                                        </m:sub>
                                      </m:sSub>
                                      <m:r>
                                        <a:rPr lang="en-IN" sz="2400" i="1">
                                          <a:solidFill>
                                            <a:srgbClr val="FF0000"/>
                                          </a:solidFill>
                                          <a:latin typeface="Cambria Math" panose="02040503050406030204" pitchFamily="18" charset="0"/>
                                        </a:rPr>
                                        <m:t>/</m:t>
                                      </m:r>
                                      <m:r>
                                        <a:rPr lang="en-IN" sz="2400" i="1">
                                          <a:solidFill>
                                            <a:srgbClr val="FF0000"/>
                                          </a:solidFill>
                                          <a:latin typeface="Cambria Math" panose="02040503050406030204" pitchFamily="18" charset="0"/>
                                        </a:rPr>
                                        <m:t>𝑓</m:t>
                                      </m:r>
                                    </m:e>
                                  </m:d>
                                </m:e>
                                <m:sup>
                                  <m:r>
                                    <a:rPr lang="en-IN" sz="2400" i="1">
                                      <a:solidFill>
                                        <a:srgbClr val="FF0000"/>
                                      </a:solidFill>
                                      <a:latin typeface="Cambria Math" panose="02040503050406030204" pitchFamily="18" charset="0"/>
                                    </a:rPr>
                                    <m:t>2</m:t>
                                  </m:r>
                                </m:sup>
                              </m:sSup>
                            </m:e>
                          </m:rad>
                        </m:den>
                      </m:f>
                    </m:oMath>
                  </m:oMathPara>
                </a14:m>
                <a:endParaRPr lang="en-IN" sz="2400" dirty="0"/>
              </a:p>
            </p:txBody>
          </p:sp>
        </mc:Choice>
        <mc:Fallback xmlns="">
          <p:sp>
            <p:nvSpPr>
              <p:cNvPr id="3" name="Object 7">
                <a:extLst>
                  <a:ext uri="{FF2B5EF4-FFF2-40B4-BE49-F238E27FC236}">
                    <a16:creationId xmlns:a16="http://schemas.microsoft.com/office/drawing/2014/main" id="{6F1689DE-4008-246A-B802-BE362AB52AA4}"/>
                  </a:ext>
                </a:extLst>
              </p:cNvPr>
              <p:cNvSpPr txBox="1">
                <a:spLocks noRot="1" noChangeAspect="1" noMove="1" noResize="1" noEditPoints="1" noAdjustHandles="1" noChangeArrowheads="1" noChangeShapeType="1" noTextEdit="1"/>
              </p:cNvSpPr>
              <p:nvPr/>
            </p:nvSpPr>
            <p:spPr bwMode="auto">
              <a:xfrm>
                <a:off x="8416306" y="5315723"/>
                <a:ext cx="3379787" cy="974725"/>
              </a:xfrm>
              <a:prstGeom prst="rect">
                <a:avLst/>
              </a:prstGeom>
              <a:blipFill>
                <a:blip r:embed="rId12"/>
                <a:stretch>
                  <a:fillRect/>
                </a:stretch>
              </a:blipFill>
              <a:ln/>
            </p:spPr>
            <p:txBody>
              <a:bodyPr/>
              <a:lstStyle/>
              <a:p>
                <a:r>
                  <a:rPr lang="en-IN">
                    <a:noFill/>
                  </a:rPr>
                  <a:t> </a:t>
                </a:r>
              </a:p>
            </p:txBody>
          </p:sp>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1C8B1-4FC1-8EFA-00A9-52A72C625FE9}"/>
              </a:ext>
            </a:extLst>
          </p:cNvPr>
          <p:cNvSpPr>
            <a:spLocks noGrp="1"/>
          </p:cNvSpPr>
          <p:nvPr>
            <p:ph type="title"/>
          </p:nvPr>
        </p:nvSpPr>
        <p:spPr>
          <a:xfrm>
            <a:off x="221511" y="109944"/>
            <a:ext cx="10515600" cy="825721"/>
          </a:xfrm>
        </p:spPr>
        <p:txBody>
          <a:bodyPr/>
          <a:lstStyle/>
          <a:p>
            <a:r>
              <a:rPr lang="en-IN" dirty="0">
                <a:solidFill>
                  <a:srgbClr val="00B050"/>
                </a:solidFill>
              </a:rPr>
              <a:t>Uniform Plane waves</a:t>
            </a:r>
          </a:p>
        </p:txBody>
      </p:sp>
      <p:pic>
        <p:nvPicPr>
          <p:cNvPr id="3" name="Picture 2" descr="A diagram of a graph&#10;&#10;Description automatically generated">
            <a:extLst>
              <a:ext uri="{FF2B5EF4-FFF2-40B4-BE49-F238E27FC236}">
                <a16:creationId xmlns:a16="http://schemas.microsoft.com/office/drawing/2014/main" id="{ED8E5B8D-72AC-645F-0F1F-08423BD65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92" y="850561"/>
            <a:ext cx="5307419" cy="4418617"/>
          </a:xfrm>
          <a:prstGeom prst="rect">
            <a:avLst/>
          </a:prstGeom>
        </p:spPr>
      </p:pic>
      <p:pic>
        <p:nvPicPr>
          <p:cNvPr id="4" name="Picture 3" descr="A rectangular object with several colored circles">
            <a:extLst>
              <a:ext uri="{FF2B5EF4-FFF2-40B4-BE49-F238E27FC236}">
                <a16:creationId xmlns:a16="http://schemas.microsoft.com/office/drawing/2014/main" id="{7B795C91-E5B6-D163-6463-2E1260AEF0E9}"/>
              </a:ext>
            </a:extLst>
          </p:cNvPr>
          <p:cNvPicPr>
            <a:picLocks noChangeAspect="1"/>
          </p:cNvPicPr>
          <p:nvPr/>
        </p:nvPicPr>
        <p:blipFill>
          <a:blip r:embed="rId3">
            <a:extLst>
              <a:ext uri="{28A0092B-C50C-407E-A947-70E740481C1C}">
                <a14:useLocalDpi xmlns:a14="http://schemas.microsoft.com/office/drawing/2010/main" val="0"/>
              </a:ext>
            </a:extLst>
          </a:blip>
          <a:srcRect l="12776" t="14753" r="11019" b="15859"/>
          <a:stretch/>
        </p:blipFill>
        <p:spPr>
          <a:xfrm rot="10800000">
            <a:off x="6712691" y="1520455"/>
            <a:ext cx="4735030" cy="2522234"/>
          </a:xfrm>
          <a:prstGeom prst="rect">
            <a:avLst/>
          </a:prstGeom>
        </p:spPr>
      </p:pic>
      <p:sp>
        <p:nvSpPr>
          <p:cNvPr id="6" name="TextBox 5">
            <a:extLst>
              <a:ext uri="{FF2B5EF4-FFF2-40B4-BE49-F238E27FC236}">
                <a16:creationId xmlns:a16="http://schemas.microsoft.com/office/drawing/2014/main" id="{91614E5E-B1B5-3353-1B2C-8B27A79B7465}"/>
              </a:ext>
            </a:extLst>
          </p:cNvPr>
          <p:cNvSpPr txBox="1"/>
          <p:nvPr/>
        </p:nvSpPr>
        <p:spPr>
          <a:xfrm>
            <a:off x="4816548" y="6378724"/>
            <a:ext cx="6921795" cy="369332"/>
          </a:xfrm>
          <a:prstGeom prst="rect">
            <a:avLst/>
          </a:prstGeom>
          <a:noFill/>
        </p:spPr>
        <p:txBody>
          <a:bodyPr wrap="square" rtlCol="0">
            <a:spAutoFit/>
          </a:bodyPr>
          <a:lstStyle/>
          <a:p>
            <a:r>
              <a:rPr lang="en-IN" dirty="0"/>
              <a:t>Constant phase planes moving  the distance </a:t>
            </a:r>
          </a:p>
        </p:txBody>
      </p:sp>
      <p:pic>
        <p:nvPicPr>
          <p:cNvPr id="8" name="Picture 7">
            <a:extLst>
              <a:ext uri="{FF2B5EF4-FFF2-40B4-BE49-F238E27FC236}">
                <a16:creationId xmlns:a16="http://schemas.microsoft.com/office/drawing/2014/main" id="{F0085476-AAEF-F2D6-6B29-07AB51205C91}"/>
              </a:ext>
            </a:extLst>
          </p:cNvPr>
          <p:cNvPicPr>
            <a:picLocks noChangeAspect="1"/>
          </p:cNvPicPr>
          <p:nvPr/>
        </p:nvPicPr>
        <p:blipFill>
          <a:blip r:embed="rId4"/>
          <a:stretch>
            <a:fillRect/>
          </a:stretch>
        </p:blipFill>
        <p:spPr>
          <a:xfrm>
            <a:off x="5755314" y="3849217"/>
            <a:ext cx="3420584" cy="2529507"/>
          </a:xfrm>
          <a:prstGeom prst="rect">
            <a:avLst/>
          </a:prstGeom>
        </p:spPr>
      </p:pic>
    </p:spTree>
    <p:extLst>
      <p:ext uri="{BB962C8B-B14F-4D97-AF65-F5344CB8AC3E}">
        <p14:creationId xmlns:p14="http://schemas.microsoft.com/office/powerpoint/2010/main" val="1369614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B4889-8A0D-374B-3A3E-F1D3C2DEF3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F05314-02EE-EED7-F277-7FFF55DCF76E}"/>
              </a:ext>
            </a:extLst>
          </p:cNvPr>
          <p:cNvSpPr>
            <a:spLocks noGrp="1"/>
          </p:cNvSpPr>
          <p:nvPr>
            <p:ph type="title"/>
          </p:nvPr>
        </p:nvSpPr>
        <p:spPr>
          <a:xfrm>
            <a:off x="221511" y="109944"/>
            <a:ext cx="10515600" cy="825721"/>
          </a:xfrm>
        </p:spPr>
        <p:txBody>
          <a:bodyPr/>
          <a:lstStyle/>
          <a:p>
            <a:r>
              <a:rPr lang="en-IN" dirty="0">
                <a:solidFill>
                  <a:srgbClr val="00B050"/>
                </a:solidFill>
              </a:rPr>
              <a:t>Uniform Plane waves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6839587-6AAB-2182-158B-3927232996C8}"/>
                  </a:ext>
                </a:extLst>
              </p:cNvPr>
              <p:cNvSpPr txBox="1"/>
              <p:nvPr/>
            </p:nvSpPr>
            <p:spPr>
              <a:xfrm>
                <a:off x="6900530" y="1291855"/>
                <a:ext cx="344498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𝐸</m:t>
                      </m:r>
                      <m:r>
                        <a:rPr lang="en-IN" sz="2800" b="0" i="1" smtClean="0">
                          <a:latin typeface="Cambria Math" panose="02040503050406030204" pitchFamily="18" charset="0"/>
                        </a:rPr>
                        <m:t>=</m:t>
                      </m:r>
                      <m:r>
                        <a:rPr lang="en-IN" sz="2800" b="0" i="1" smtClean="0">
                          <a:latin typeface="Cambria Math" panose="02040503050406030204" pitchFamily="18" charset="0"/>
                        </a:rPr>
                        <m:t>𝐸</m:t>
                      </m:r>
                      <m:r>
                        <a:rPr lang="en-IN" sz="2800" b="0" i="1" baseline="-25000" smtClean="0">
                          <a:latin typeface="Cambria Math" panose="02040503050406030204" pitchFamily="18" charset="0"/>
                        </a:rPr>
                        <m:t>0</m:t>
                      </m:r>
                      <m:r>
                        <a:rPr lang="en-IN" sz="2800" b="0" i="1" smtClean="0">
                          <a:latin typeface="Cambria Math" panose="02040503050406030204" pitchFamily="18" charset="0"/>
                        </a:rPr>
                        <m:t> </m:t>
                      </m:r>
                      <m:r>
                        <m:rPr>
                          <m:sty m:val="p"/>
                        </m:rPr>
                        <a:rPr lang="en-IN" sz="2800" b="0" i="0" smtClean="0">
                          <a:latin typeface="Cambria Math" panose="02040503050406030204" pitchFamily="18" charset="0"/>
                        </a:rPr>
                        <m:t>cos</m:t>
                      </m:r>
                      <m:r>
                        <a:rPr lang="en-IN" sz="2800" b="0" i="1" smtClean="0">
                          <a:latin typeface="Cambria Math" panose="02040503050406030204" pitchFamily="18" charset="0"/>
                        </a:rPr>
                        <m:t>⁡(</m:t>
                      </m:r>
                      <m:r>
                        <a:rPr lang="en-IN" sz="2800" b="0" i="1" smtClean="0">
                          <a:latin typeface="Cambria Math" panose="02040503050406030204" pitchFamily="18" charset="0"/>
                        </a:rPr>
                        <m:t>𝜔</m:t>
                      </m:r>
                      <m:r>
                        <a:rPr lang="en-IN" sz="2800" b="0" i="1" smtClean="0">
                          <a:latin typeface="Cambria Math" panose="02040503050406030204" pitchFamily="18" charset="0"/>
                        </a:rPr>
                        <m:t>𝑡</m:t>
                      </m:r>
                      <m:r>
                        <a:rPr lang="en-IN" sz="2800" b="0" i="1" smtClean="0">
                          <a:latin typeface="Cambria Math" panose="02040503050406030204" pitchFamily="18" charset="0"/>
                        </a:rPr>
                        <m:t> −</m:t>
                      </m:r>
                      <m:r>
                        <a:rPr lang="en-IN" sz="2800" b="0" i="1" smtClean="0">
                          <a:latin typeface="Cambria Math" panose="02040503050406030204" pitchFamily="18" charset="0"/>
                        </a:rPr>
                        <m:t>𝑘</m:t>
                      </m:r>
                      <m:r>
                        <a:rPr lang="en-IN" sz="2800" b="0" i="1" baseline="-25000" smtClean="0">
                          <a:latin typeface="Cambria Math" panose="02040503050406030204" pitchFamily="18" charset="0"/>
                        </a:rPr>
                        <m:t>0</m:t>
                      </m:r>
                      <m:r>
                        <a:rPr lang="en-IN" sz="2800" b="0" i="1" smtClean="0">
                          <a:latin typeface="Cambria Math" panose="02040503050406030204" pitchFamily="18" charset="0"/>
                        </a:rPr>
                        <m:t>𝑧</m:t>
                      </m:r>
                      <m:r>
                        <a:rPr lang="en-IN" sz="2800" b="0" i="1" smtClean="0">
                          <a:latin typeface="Cambria Math" panose="02040503050406030204" pitchFamily="18" charset="0"/>
                        </a:rPr>
                        <m:t>)</m:t>
                      </m:r>
                    </m:oMath>
                  </m:oMathPara>
                </a14:m>
                <a:endParaRPr lang="en-IN" sz="2800" dirty="0"/>
              </a:p>
            </p:txBody>
          </p:sp>
        </mc:Choice>
        <mc:Fallback xmlns="">
          <p:sp>
            <p:nvSpPr>
              <p:cNvPr id="5" name="TextBox 4">
                <a:extLst>
                  <a:ext uri="{FF2B5EF4-FFF2-40B4-BE49-F238E27FC236}">
                    <a16:creationId xmlns:a16="http://schemas.microsoft.com/office/drawing/2014/main" id="{C6839587-6AAB-2182-158B-3927232996C8}"/>
                  </a:ext>
                </a:extLst>
              </p:cNvPr>
              <p:cNvSpPr txBox="1">
                <a:spLocks noRot="1" noChangeAspect="1" noMove="1" noResize="1" noEditPoints="1" noAdjustHandles="1" noChangeArrowheads="1" noChangeShapeType="1" noTextEdit="1"/>
              </p:cNvSpPr>
              <p:nvPr/>
            </p:nvSpPr>
            <p:spPr>
              <a:xfrm>
                <a:off x="6900530" y="1291855"/>
                <a:ext cx="3444982" cy="430887"/>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933D8DF-BF7B-647E-E626-FA6CC14DFE19}"/>
                  </a:ext>
                </a:extLst>
              </p:cNvPr>
              <p:cNvSpPr txBox="1"/>
              <p:nvPr/>
            </p:nvSpPr>
            <p:spPr>
              <a:xfrm>
                <a:off x="5278904" y="2032472"/>
                <a:ext cx="674120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𝜔</m:t>
                      </m:r>
                      <m:r>
                        <a:rPr lang="en-IN" sz="2800" b="0" i="1" smtClean="0">
                          <a:latin typeface="Cambria Math" panose="02040503050406030204" pitchFamily="18" charset="0"/>
                        </a:rPr>
                        <m:t> </m:t>
                      </m:r>
                      <m:r>
                        <a:rPr lang="en-IN" sz="2800" b="0" i="1" smtClean="0">
                          <a:latin typeface="Cambria Math" panose="02040503050406030204" pitchFamily="18" charset="0"/>
                        </a:rPr>
                        <m:t>𝑖𝑠</m:t>
                      </m:r>
                      <m:r>
                        <a:rPr lang="en-IN" sz="2800" b="0" i="1" smtClean="0">
                          <a:latin typeface="Cambria Math" panose="02040503050406030204" pitchFamily="18" charset="0"/>
                        </a:rPr>
                        <m:t> </m:t>
                      </m:r>
                      <m:r>
                        <a:rPr lang="en-IN" sz="2800" b="0" i="1" smtClean="0">
                          <a:latin typeface="Cambria Math" panose="02040503050406030204" pitchFamily="18" charset="0"/>
                        </a:rPr>
                        <m:t>𝑎𝑛𝑔𝑢𝑙𝑎𝑟</m:t>
                      </m:r>
                      <m:r>
                        <a:rPr lang="en-IN" sz="2800" b="0" i="1" smtClean="0">
                          <a:latin typeface="Cambria Math" panose="02040503050406030204" pitchFamily="18" charset="0"/>
                        </a:rPr>
                        <m:t> </m:t>
                      </m:r>
                      <m:r>
                        <a:rPr lang="en-IN" sz="2800" b="0" i="1" smtClean="0">
                          <a:latin typeface="Cambria Math" panose="02040503050406030204" pitchFamily="18" charset="0"/>
                        </a:rPr>
                        <m:t>𝑓𝑟𝑒𝑞𝑢𝑒𝑛𝑐𝑦</m:t>
                      </m:r>
                      <m:r>
                        <a:rPr lang="en-IN" sz="2800" b="0" i="1" smtClean="0">
                          <a:latin typeface="Cambria Math" panose="02040503050406030204" pitchFamily="18" charset="0"/>
                        </a:rPr>
                        <m:t>:</m:t>
                      </m:r>
                      <m:r>
                        <a:rPr lang="en-IN" sz="2800" b="0" i="1" smtClean="0">
                          <a:latin typeface="Cambria Math" panose="02040503050406030204" pitchFamily="18" charset="0"/>
                        </a:rPr>
                        <m:t>𝑡𝑖𝑚𝑒</m:t>
                      </m:r>
                      <m:r>
                        <a:rPr lang="en-IN" sz="2800" b="0" i="1" smtClean="0">
                          <a:latin typeface="Cambria Math" panose="02040503050406030204" pitchFamily="18" charset="0"/>
                        </a:rPr>
                        <m:t> </m:t>
                      </m:r>
                      <m:r>
                        <a:rPr lang="en-IN" sz="2800" b="0" i="1" smtClean="0">
                          <a:latin typeface="Cambria Math" panose="02040503050406030204" pitchFamily="18" charset="0"/>
                        </a:rPr>
                        <m:t>𝑜𝑠𝑐𝑖𝑙𝑙𝑎𝑡𝑖𝑜𝑛</m:t>
                      </m:r>
                    </m:oMath>
                  </m:oMathPara>
                </a14:m>
                <a:endParaRPr lang="en-IN" sz="2800" dirty="0"/>
              </a:p>
            </p:txBody>
          </p:sp>
        </mc:Choice>
        <mc:Fallback xmlns="">
          <p:sp>
            <p:nvSpPr>
              <p:cNvPr id="7" name="TextBox 6">
                <a:extLst>
                  <a:ext uri="{FF2B5EF4-FFF2-40B4-BE49-F238E27FC236}">
                    <a16:creationId xmlns:a16="http://schemas.microsoft.com/office/drawing/2014/main" id="{E933D8DF-BF7B-647E-E626-FA6CC14DFE19}"/>
                  </a:ext>
                </a:extLst>
              </p:cNvPr>
              <p:cNvSpPr txBox="1">
                <a:spLocks noRot="1" noChangeAspect="1" noMove="1" noResize="1" noEditPoints="1" noAdjustHandles="1" noChangeArrowheads="1" noChangeShapeType="1" noTextEdit="1"/>
              </p:cNvSpPr>
              <p:nvPr/>
            </p:nvSpPr>
            <p:spPr>
              <a:xfrm>
                <a:off x="5278904" y="2032472"/>
                <a:ext cx="6741204" cy="430887"/>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16A0604-6F38-50E4-ED5A-C1E581B64A6C}"/>
                  </a:ext>
                </a:extLst>
              </p:cNvPr>
              <p:cNvSpPr txBox="1"/>
              <p:nvPr/>
            </p:nvSpPr>
            <p:spPr>
              <a:xfrm>
                <a:off x="6608819" y="2844425"/>
                <a:ext cx="40813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𝐸</m:t>
                      </m:r>
                      <m:r>
                        <a:rPr lang="en-IN" sz="2800" b="0" i="1" smtClean="0">
                          <a:latin typeface="Cambria Math" panose="02040503050406030204" pitchFamily="18" charset="0"/>
                        </a:rPr>
                        <m:t>=</m:t>
                      </m:r>
                      <m:r>
                        <a:rPr lang="en-IN" sz="2800" b="0" i="1" smtClean="0">
                          <a:latin typeface="Cambria Math" panose="02040503050406030204" pitchFamily="18" charset="0"/>
                        </a:rPr>
                        <m:t>𝐸</m:t>
                      </m:r>
                      <m:r>
                        <a:rPr lang="en-IN" sz="2800" b="0" i="1" baseline="-25000" smtClean="0">
                          <a:latin typeface="Cambria Math" panose="02040503050406030204" pitchFamily="18" charset="0"/>
                        </a:rPr>
                        <m:t>0</m:t>
                      </m:r>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cos</m:t>
                          </m:r>
                        </m:fName>
                        <m:e>
                          <m:d>
                            <m:dPr>
                              <m:ctrlPr>
                                <a:rPr lang="en-IN" sz="2800" b="0" i="1" smtClean="0">
                                  <a:latin typeface="Cambria Math" panose="02040503050406030204" pitchFamily="18" charset="0"/>
                                </a:rPr>
                              </m:ctrlPr>
                            </m:dPr>
                            <m:e>
                              <m:r>
                                <a:rPr lang="en-IN" sz="2800" b="0" i="1" smtClean="0">
                                  <a:latin typeface="Cambria Math" panose="02040503050406030204" pitchFamily="18" charset="0"/>
                                </a:rPr>
                                <m:t>−</m:t>
                              </m:r>
                              <m:r>
                                <a:rPr lang="en-IN" sz="2800" b="0" i="1" smtClean="0">
                                  <a:latin typeface="Cambria Math" panose="02040503050406030204" pitchFamily="18" charset="0"/>
                                </a:rPr>
                                <m:t>𝑘</m:t>
                              </m:r>
                              <m:r>
                                <a:rPr lang="en-IN" sz="2800" b="0" i="1" baseline="-25000" smtClean="0">
                                  <a:latin typeface="Cambria Math" panose="02040503050406030204" pitchFamily="18" charset="0"/>
                                </a:rPr>
                                <m:t>0</m:t>
                              </m:r>
                              <m:r>
                                <a:rPr lang="en-IN" sz="2800" b="0" i="1" smtClean="0">
                                  <a:latin typeface="Cambria Math" panose="02040503050406030204" pitchFamily="18" charset="0"/>
                                </a:rPr>
                                <m:t>𝑧</m:t>
                              </m:r>
                            </m:e>
                          </m:d>
                        </m:e>
                      </m:func>
                      <m:r>
                        <a:rPr lang="en-IN" sz="2800" b="0" i="1" smtClean="0">
                          <a:latin typeface="Cambria Math" panose="02040503050406030204" pitchFamily="18" charset="0"/>
                        </a:rPr>
                        <m:t>𝑎𝑡</m:t>
                      </m:r>
                      <m:r>
                        <a:rPr lang="en-IN" sz="2800" b="0" i="1" smtClean="0">
                          <a:latin typeface="Cambria Math" panose="02040503050406030204" pitchFamily="18" charset="0"/>
                        </a:rPr>
                        <m:t> </m:t>
                      </m:r>
                      <m:r>
                        <a:rPr lang="en-IN" sz="2800" b="0" i="1" smtClean="0">
                          <a:latin typeface="Cambria Math" panose="02040503050406030204" pitchFamily="18" charset="0"/>
                        </a:rPr>
                        <m:t>𝑡</m:t>
                      </m:r>
                      <m:r>
                        <a:rPr lang="en-IN" sz="2800" b="0" i="1" smtClean="0">
                          <a:latin typeface="Cambria Math" panose="02040503050406030204" pitchFamily="18" charset="0"/>
                        </a:rPr>
                        <m:t>=0</m:t>
                      </m:r>
                    </m:oMath>
                  </m:oMathPara>
                </a14:m>
                <a:endParaRPr lang="en-IN" sz="2800" dirty="0"/>
              </a:p>
            </p:txBody>
          </p:sp>
        </mc:Choice>
        <mc:Fallback xmlns="">
          <p:sp>
            <p:nvSpPr>
              <p:cNvPr id="9" name="TextBox 8">
                <a:extLst>
                  <a:ext uri="{FF2B5EF4-FFF2-40B4-BE49-F238E27FC236}">
                    <a16:creationId xmlns:a16="http://schemas.microsoft.com/office/drawing/2014/main" id="{416A0604-6F38-50E4-ED5A-C1E581B64A6C}"/>
                  </a:ext>
                </a:extLst>
              </p:cNvPr>
              <p:cNvSpPr txBox="1">
                <a:spLocks noRot="1" noChangeAspect="1" noMove="1" noResize="1" noEditPoints="1" noAdjustHandles="1" noChangeArrowheads="1" noChangeShapeType="1" noTextEdit="1"/>
              </p:cNvSpPr>
              <p:nvPr/>
            </p:nvSpPr>
            <p:spPr>
              <a:xfrm>
                <a:off x="6608819" y="2844425"/>
                <a:ext cx="4081374" cy="430887"/>
              </a:xfrm>
              <a:prstGeom prst="rect">
                <a:avLst/>
              </a:prstGeom>
              <a:blipFill>
                <a:blip r:embed="rId4"/>
                <a:stretch>
                  <a:fillRect/>
                </a:stretch>
              </a:blipFill>
            </p:spPr>
            <p:txBody>
              <a:bodyPr/>
              <a:lstStyle/>
              <a:p>
                <a:r>
                  <a:rPr lang="en-IN">
                    <a:noFill/>
                  </a:rPr>
                  <a:t> </a:t>
                </a:r>
              </a:p>
            </p:txBody>
          </p:sp>
        </mc:Fallback>
      </mc:AlternateContent>
      <p:sp>
        <p:nvSpPr>
          <p:cNvPr id="12" name="TextBox 11">
            <a:extLst>
              <a:ext uri="{FF2B5EF4-FFF2-40B4-BE49-F238E27FC236}">
                <a16:creationId xmlns:a16="http://schemas.microsoft.com/office/drawing/2014/main" id="{10856217-4A8D-FAE8-DD90-326F452CCF3B}"/>
              </a:ext>
            </a:extLst>
          </p:cNvPr>
          <p:cNvSpPr txBox="1"/>
          <p:nvPr/>
        </p:nvSpPr>
        <p:spPr>
          <a:xfrm>
            <a:off x="6347637" y="3934047"/>
            <a:ext cx="5080430" cy="369332"/>
          </a:xfrm>
          <a:prstGeom prst="rect">
            <a:avLst/>
          </a:prstGeom>
          <a:noFill/>
        </p:spPr>
        <p:txBody>
          <a:bodyPr wrap="none" rtlCol="0">
            <a:spAutoFit/>
          </a:bodyPr>
          <a:lstStyle/>
          <a:p>
            <a:r>
              <a:rPr lang="en-IN" dirty="0"/>
              <a:t>At successive times curve effectively travels in + x</a:t>
            </a:r>
          </a:p>
        </p:txBody>
      </p:sp>
      <p:pic>
        <p:nvPicPr>
          <p:cNvPr id="13" name="Picture 12">
            <a:extLst>
              <a:ext uri="{FF2B5EF4-FFF2-40B4-BE49-F238E27FC236}">
                <a16:creationId xmlns:a16="http://schemas.microsoft.com/office/drawing/2014/main" id="{9BE6617C-CBC8-0E79-CDCB-36579AB6FD73}"/>
              </a:ext>
            </a:extLst>
          </p:cNvPr>
          <p:cNvPicPr>
            <a:picLocks noChangeAspect="1"/>
          </p:cNvPicPr>
          <p:nvPr/>
        </p:nvPicPr>
        <p:blipFill>
          <a:blip r:embed="rId5"/>
          <a:stretch>
            <a:fillRect/>
          </a:stretch>
        </p:blipFill>
        <p:spPr>
          <a:xfrm>
            <a:off x="224644" y="1201710"/>
            <a:ext cx="4717755" cy="3488759"/>
          </a:xfrm>
          <a:prstGeom prst="rect">
            <a:avLst/>
          </a:prstGeom>
        </p:spPr>
      </p:pic>
      <p:sp>
        <p:nvSpPr>
          <p:cNvPr id="14" name="TextBox 13">
            <a:extLst>
              <a:ext uri="{FF2B5EF4-FFF2-40B4-BE49-F238E27FC236}">
                <a16:creationId xmlns:a16="http://schemas.microsoft.com/office/drawing/2014/main" id="{D652EAAF-E17C-0819-451D-6C5EC6DA1504}"/>
              </a:ext>
            </a:extLst>
          </p:cNvPr>
          <p:cNvSpPr txBox="1"/>
          <p:nvPr/>
        </p:nvSpPr>
        <p:spPr>
          <a:xfrm>
            <a:off x="6347637" y="4376668"/>
            <a:ext cx="4297458" cy="369332"/>
          </a:xfrm>
          <a:prstGeom prst="rect">
            <a:avLst/>
          </a:prstGeom>
          <a:noFill/>
        </p:spPr>
        <p:txBody>
          <a:bodyPr wrap="none" rtlCol="0">
            <a:spAutoFit/>
          </a:bodyPr>
          <a:lstStyle/>
          <a:p>
            <a:r>
              <a:rPr lang="en-IN" dirty="0"/>
              <a:t>A point of constant phase moves forward.</a:t>
            </a:r>
          </a:p>
        </p:txBody>
      </p:sp>
      <p:grpSp>
        <p:nvGrpSpPr>
          <p:cNvPr id="15" name="object 12">
            <a:extLst>
              <a:ext uri="{FF2B5EF4-FFF2-40B4-BE49-F238E27FC236}">
                <a16:creationId xmlns:a16="http://schemas.microsoft.com/office/drawing/2014/main" id="{B72C73CF-456B-470A-BA48-95F9FFF9ABA2}"/>
              </a:ext>
            </a:extLst>
          </p:cNvPr>
          <p:cNvGrpSpPr/>
          <p:nvPr/>
        </p:nvGrpSpPr>
        <p:grpSpPr>
          <a:xfrm>
            <a:off x="1013082" y="4866823"/>
            <a:ext cx="3382010" cy="1739264"/>
            <a:chOff x="5395722" y="1738122"/>
            <a:chExt cx="3382010" cy="1739264"/>
          </a:xfrm>
        </p:grpSpPr>
        <p:sp>
          <p:nvSpPr>
            <p:cNvPr id="16" name="object 13">
              <a:extLst>
                <a:ext uri="{FF2B5EF4-FFF2-40B4-BE49-F238E27FC236}">
                  <a16:creationId xmlns:a16="http://schemas.microsoft.com/office/drawing/2014/main" id="{67A19AFE-0450-44FB-BF19-9E59B628471E}"/>
                </a:ext>
              </a:extLst>
            </p:cNvPr>
            <p:cNvSpPr/>
            <p:nvPr/>
          </p:nvSpPr>
          <p:spPr>
            <a:xfrm>
              <a:off x="5410200" y="1752600"/>
              <a:ext cx="3352800" cy="1709927"/>
            </a:xfrm>
            <a:prstGeom prst="rect">
              <a:avLst/>
            </a:prstGeom>
            <a:blipFill>
              <a:blip r:embed="rId6"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7" name="object 14">
              <a:extLst>
                <a:ext uri="{FF2B5EF4-FFF2-40B4-BE49-F238E27FC236}">
                  <a16:creationId xmlns:a16="http://schemas.microsoft.com/office/drawing/2014/main" id="{2B5B65A7-3B29-4B05-9686-59698A2897E3}"/>
                </a:ext>
              </a:extLst>
            </p:cNvPr>
            <p:cNvSpPr/>
            <p:nvPr/>
          </p:nvSpPr>
          <p:spPr>
            <a:xfrm>
              <a:off x="5395722" y="1738122"/>
              <a:ext cx="3382010" cy="1739264"/>
            </a:xfrm>
            <a:custGeom>
              <a:avLst/>
              <a:gdLst/>
              <a:ahLst/>
              <a:cxnLst/>
              <a:rect l="l" t="t" r="r" b="b"/>
              <a:pathLst>
                <a:path w="3382009" h="1739264">
                  <a:moveTo>
                    <a:pt x="0" y="1738883"/>
                  </a:moveTo>
                  <a:lnTo>
                    <a:pt x="3381755" y="1738883"/>
                  </a:lnTo>
                  <a:lnTo>
                    <a:pt x="3381755" y="0"/>
                  </a:lnTo>
                  <a:lnTo>
                    <a:pt x="0" y="0"/>
                  </a:lnTo>
                  <a:lnTo>
                    <a:pt x="0" y="1738883"/>
                  </a:lnTo>
                  <a:close/>
                </a:path>
              </a:pathLst>
            </a:custGeom>
            <a:ln w="28956">
              <a:solidFill>
                <a:srgbClr val="FFFFFF"/>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cxnSp>
        <p:nvCxnSpPr>
          <p:cNvPr id="19" name="Straight Arrow Connector 18">
            <a:extLst>
              <a:ext uri="{FF2B5EF4-FFF2-40B4-BE49-F238E27FC236}">
                <a16:creationId xmlns:a16="http://schemas.microsoft.com/office/drawing/2014/main" id="{A0EE930E-C539-76F0-D317-786ECAEE5958}"/>
              </a:ext>
            </a:extLst>
          </p:cNvPr>
          <p:cNvCxnSpPr/>
          <p:nvPr/>
        </p:nvCxnSpPr>
        <p:spPr>
          <a:xfrm flipH="1">
            <a:off x="4136065" y="4690469"/>
            <a:ext cx="1959935" cy="3068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C4365A2-028F-B17A-C634-01E91F50C6C4}"/>
                  </a:ext>
                </a:extLst>
              </p:cNvPr>
              <p:cNvSpPr txBox="1"/>
              <p:nvPr/>
            </p:nvSpPr>
            <p:spPr>
              <a:xfrm>
                <a:off x="7063563" y="4830964"/>
                <a:ext cx="3441070" cy="430887"/>
              </a:xfrm>
              <a:prstGeom prst="rect">
                <a:avLst/>
              </a:prstGeom>
              <a:noFill/>
            </p:spPr>
            <p:txBody>
              <a:bodyPr wrap="none" lIns="0" tIns="0" rIns="0" bIns="0" rtlCol="0">
                <a:spAutoFit/>
              </a:bodyPr>
              <a:lstStyle/>
              <a:p>
                <a14:m>
                  <m:oMath xmlns:m="http://schemas.openxmlformats.org/officeDocument/2006/math">
                    <m:r>
                      <a:rPr lang="en-IN" sz="2800" b="0" i="1" smtClean="0">
                        <a:latin typeface="Cambria Math" panose="02040503050406030204" pitchFamily="18" charset="0"/>
                      </a:rPr>
                      <m:t>(</m:t>
                    </m:r>
                    <m:r>
                      <a:rPr lang="en-IN" sz="2800" b="0" i="1" smtClean="0">
                        <a:latin typeface="Cambria Math" panose="02040503050406030204" pitchFamily="18" charset="0"/>
                      </a:rPr>
                      <m:t>𝜔</m:t>
                    </m:r>
                    <m:r>
                      <a:rPr lang="en-IN" sz="2800" b="0" i="1" smtClean="0">
                        <a:latin typeface="Cambria Math" panose="02040503050406030204" pitchFamily="18" charset="0"/>
                      </a:rPr>
                      <m:t>𝑡</m:t>
                    </m:r>
                    <m:r>
                      <a:rPr lang="en-IN" sz="2800" b="0" i="1" smtClean="0">
                        <a:latin typeface="Cambria Math" panose="02040503050406030204" pitchFamily="18" charset="0"/>
                      </a:rPr>
                      <m:t> −</m:t>
                    </m:r>
                    <m:r>
                      <a:rPr lang="en-IN" sz="2800" b="0" i="1" smtClean="0">
                        <a:latin typeface="Cambria Math" panose="02040503050406030204" pitchFamily="18" charset="0"/>
                      </a:rPr>
                      <m:t>𝑘</m:t>
                    </m:r>
                    <m:r>
                      <a:rPr lang="en-IN" sz="2800" b="0" i="1" baseline="-25000" smtClean="0">
                        <a:latin typeface="Cambria Math" panose="02040503050406030204" pitchFamily="18" charset="0"/>
                      </a:rPr>
                      <m:t>0</m:t>
                    </m:r>
                    <m:r>
                      <a:rPr lang="en-IN" sz="2800" b="0" i="1" smtClean="0">
                        <a:latin typeface="Cambria Math" panose="02040503050406030204" pitchFamily="18" charset="0"/>
                      </a:rPr>
                      <m:t>𝑧</m:t>
                    </m:r>
                    <m:r>
                      <a:rPr lang="en-IN" sz="2800" b="0" i="1" smtClean="0">
                        <a:latin typeface="Cambria Math" panose="02040503050406030204" pitchFamily="18" charset="0"/>
                      </a:rPr>
                      <m:t>)</m:t>
                    </m:r>
                  </m:oMath>
                </a14:m>
                <a:r>
                  <a:rPr lang="en-IN" sz="2800" dirty="0"/>
                  <a:t> = constant</a:t>
                </a:r>
              </a:p>
            </p:txBody>
          </p:sp>
        </mc:Choice>
        <mc:Fallback xmlns="">
          <p:sp>
            <p:nvSpPr>
              <p:cNvPr id="21" name="TextBox 20">
                <a:extLst>
                  <a:ext uri="{FF2B5EF4-FFF2-40B4-BE49-F238E27FC236}">
                    <a16:creationId xmlns:a16="http://schemas.microsoft.com/office/drawing/2014/main" id="{3C4365A2-028F-B17A-C634-01E91F50C6C4}"/>
                  </a:ext>
                </a:extLst>
              </p:cNvPr>
              <p:cNvSpPr txBox="1">
                <a:spLocks noRot="1" noChangeAspect="1" noMove="1" noResize="1" noEditPoints="1" noAdjustHandles="1" noChangeArrowheads="1" noChangeShapeType="1" noTextEdit="1"/>
              </p:cNvSpPr>
              <p:nvPr/>
            </p:nvSpPr>
            <p:spPr>
              <a:xfrm>
                <a:off x="7063563" y="4830964"/>
                <a:ext cx="3441070" cy="430887"/>
              </a:xfrm>
              <a:prstGeom prst="rect">
                <a:avLst/>
              </a:prstGeom>
              <a:blipFill>
                <a:blip r:embed="rId7"/>
                <a:stretch>
                  <a:fillRect t="-25352" r="-5142" b="-4929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A550029A-4FFF-FAB7-3A3E-F88C89749B17}"/>
                  </a:ext>
                </a:extLst>
              </p:cNvPr>
              <p:cNvSpPr txBox="1"/>
              <p:nvPr/>
            </p:nvSpPr>
            <p:spPr>
              <a:xfrm>
                <a:off x="7852087" y="5463790"/>
                <a:ext cx="2071529" cy="620554"/>
              </a:xfrm>
              <a:prstGeom prst="rect">
                <a:avLst/>
              </a:prstGeom>
              <a:noFill/>
            </p:spPr>
            <p:txBody>
              <a:bodyPr wrap="none" lIns="0" tIns="0" rIns="0" bIns="0" rtlCol="0">
                <a:spAutoFit/>
              </a:bodyPr>
              <a:lstStyle/>
              <a:p>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𝑑𝑧</m:t>
                        </m:r>
                      </m:num>
                      <m:den>
                        <m:r>
                          <a:rPr lang="en-IN" sz="2800" b="0" i="1" smtClean="0">
                            <a:latin typeface="Cambria Math" panose="02040503050406030204" pitchFamily="18" charset="0"/>
                          </a:rPr>
                          <m:t>𝑑𝑡</m:t>
                        </m:r>
                      </m:den>
                    </m:f>
                    <m:r>
                      <a:rPr lang="en-IN" sz="2800" b="0" i="0" smtClean="0">
                        <a:latin typeface="Cambria Math" panose="02040503050406030204" pitchFamily="18" charset="0"/>
                      </a:rPr>
                      <m:t>= </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𝜔</m:t>
                        </m:r>
                      </m:num>
                      <m:den>
                        <m:r>
                          <a:rPr lang="en-IN" sz="2800" b="0" i="1" smtClean="0">
                            <a:latin typeface="Cambria Math" panose="02040503050406030204" pitchFamily="18" charset="0"/>
                          </a:rPr>
                          <m:t>𝑘</m:t>
                        </m:r>
                        <m:r>
                          <a:rPr lang="en-IN" sz="2800" b="0" i="1" baseline="-25000" smtClean="0">
                            <a:latin typeface="Cambria Math" panose="02040503050406030204" pitchFamily="18" charset="0"/>
                          </a:rPr>
                          <m:t>0</m:t>
                        </m:r>
                      </m:den>
                    </m:f>
                    <m:r>
                      <a:rPr lang="en-IN" sz="2800" b="0" i="1" smtClean="0">
                        <a:latin typeface="Cambria Math" panose="02040503050406030204" pitchFamily="18" charset="0"/>
                      </a:rPr>
                      <m:t>=</m:t>
                    </m:r>
                    <m:r>
                      <a:rPr lang="en-IN" sz="2800" b="0" i="1" smtClean="0">
                        <a:latin typeface="Cambria Math" panose="02040503050406030204" pitchFamily="18" charset="0"/>
                      </a:rPr>
                      <m:t>𝑢𝑝</m:t>
                    </m:r>
                  </m:oMath>
                </a14:m>
                <a:r>
                  <a:rPr lang="en-IN" sz="2800" dirty="0"/>
                  <a:t> </a:t>
                </a:r>
              </a:p>
            </p:txBody>
          </p:sp>
        </mc:Choice>
        <mc:Fallback>
          <p:sp>
            <p:nvSpPr>
              <p:cNvPr id="22" name="TextBox 21">
                <a:extLst>
                  <a:ext uri="{FF2B5EF4-FFF2-40B4-BE49-F238E27FC236}">
                    <a16:creationId xmlns:a16="http://schemas.microsoft.com/office/drawing/2014/main" id="{A550029A-4FFF-FAB7-3A3E-F88C89749B17}"/>
                  </a:ext>
                </a:extLst>
              </p:cNvPr>
              <p:cNvSpPr txBox="1">
                <a:spLocks noRot="1" noChangeAspect="1" noMove="1" noResize="1" noEditPoints="1" noAdjustHandles="1" noChangeArrowheads="1" noChangeShapeType="1" noTextEdit="1"/>
              </p:cNvSpPr>
              <p:nvPr/>
            </p:nvSpPr>
            <p:spPr>
              <a:xfrm>
                <a:off x="7852087" y="5463790"/>
                <a:ext cx="2071529" cy="620554"/>
              </a:xfrm>
              <a:prstGeom prst="rect">
                <a:avLst/>
              </a:prstGeom>
              <a:blipFill>
                <a:blip r:embed="rId8"/>
                <a:stretch>
                  <a:fillRect b="-12745"/>
                </a:stretch>
              </a:blipFill>
            </p:spPr>
            <p:txBody>
              <a:bodyPr/>
              <a:lstStyle/>
              <a:p>
                <a:r>
                  <a:rPr lang="en-IN">
                    <a:noFill/>
                  </a:rPr>
                  <a:t> </a:t>
                </a:r>
              </a:p>
            </p:txBody>
          </p:sp>
        </mc:Fallback>
      </mc:AlternateContent>
      <p:sp>
        <p:nvSpPr>
          <p:cNvPr id="23" name="TextBox 22">
            <a:extLst>
              <a:ext uri="{FF2B5EF4-FFF2-40B4-BE49-F238E27FC236}">
                <a16:creationId xmlns:a16="http://schemas.microsoft.com/office/drawing/2014/main" id="{C54CC925-3287-E6D7-32E0-D68CC291B723}"/>
              </a:ext>
            </a:extLst>
          </p:cNvPr>
          <p:cNvSpPr txBox="1"/>
          <p:nvPr/>
        </p:nvSpPr>
        <p:spPr>
          <a:xfrm>
            <a:off x="6608819" y="6280132"/>
            <a:ext cx="6119037" cy="369332"/>
          </a:xfrm>
          <a:prstGeom prst="rect">
            <a:avLst/>
          </a:prstGeom>
          <a:noFill/>
        </p:spPr>
        <p:txBody>
          <a:bodyPr wrap="square" rtlCol="0">
            <a:spAutoFit/>
          </a:bodyPr>
          <a:lstStyle/>
          <a:p>
            <a:r>
              <a:rPr lang="en-IN" dirty="0">
                <a:solidFill>
                  <a:srgbClr val="00B050"/>
                </a:solidFill>
              </a:rPr>
              <a:t>Phase velocity: velocity of Equi phase front</a:t>
            </a:r>
          </a:p>
        </p:txBody>
      </p:sp>
      <p:cxnSp>
        <p:nvCxnSpPr>
          <p:cNvPr id="26" name="Straight Arrow Connector 25">
            <a:extLst>
              <a:ext uri="{FF2B5EF4-FFF2-40B4-BE49-F238E27FC236}">
                <a16:creationId xmlns:a16="http://schemas.microsoft.com/office/drawing/2014/main" id="{52207386-936E-4FFF-11AA-11C90904B431}"/>
              </a:ext>
            </a:extLst>
          </p:cNvPr>
          <p:cNvCxnSpPr>
            <a:endCxn id="16" idx="3"/>
          </p:cNvCxnSpPr>
          <p:nvPr/>
        </p:nvCxnSpPr>
        <p:spPr>
          <a:xfrm flipH="1" flipV="1">
            <a:off x="4380360" y="5736265"/>
            <a:ext cx="2062970" cy="6539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426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Object 7">
                <a:extLst>
                  <a:ext uri="{FF2B5EF4-FFF2-40B4-BE49-F238E27FC236}">
                    <a16:creationId xmlns:a16="http://schemas.microsoft.com/office/drawing/2014/main" id="{C026DADF-9CE4-7D6F-017A-CB04358B4450}"/>
                  </a:ext>
                </a:extLst>
              </p:cNvPr>
              <p:cNvSpPr txBox="1"/>
              <p:nvPr/>
            </p:nvSpPr>
            <p:spPr bwMode="auto">
              <a:xfrm>
                <a:off x="6334644" y="966095"/>
                <a:ext cx="4170324" cy="64135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en-IN" sz="2800" i="1" smtClean="0">
                              <a:solidFill>
                                <a:srgbClr val="0070C0"/>
                              </a:solidFill>
                              <a:latin typeface="Cambria Math" panose="02040503050406030204" pitchFamily="18" charset="0"/>
                            </a:rPr>
                          </m:ctrlPr>
                        </m:sSubPr>
                        <m:e>
                          <m:r>
                            <m:rPr>
                              <m:sty m:val="p"/>
                            </m:rPr>
                            <a:rPr lang="en-IN" sz="2800" i="1" smtClean="0">
                              <a:solidFill>
                                <a:srgbClr val="0070C0"/>
                              </a:solidFill>
                              <a:latin typeface="Cambria Math" panose="02040503050406030204" pitchFamily="18" charset="0"/>
                              <a:ea typeface="Cambria Math" panose="02040503050406030204" pitchFamily="18" charset="0"/>
                            </a:rPr>
                            <m:t>∇</m:t>
                          </m:r>
                          <m:r>
                            <a:rPr lang="en-IN" sz="2800" b="0" i="1" baseline="30000" smtClean="0">
                              <a:solidFill>
                                <a:srgbClr val="0070C0"/>
                              </a:solidFill>
                              <a:latin typeface="Cambria Math" panose="02040503050406030204" pitchFamily="18" charset="0"/>
                              <a:ea typeface="Cambria Math" panose="02040503050406030204" pitchFamily="18" charset="0"/>
                            </a:rPr>
                            <m:t>2</m:t>
                          </m:r>
                          <m:r>
                            <a:rPr lang="en-IN" sz="2800" i="1">
                              <a:solidFill>
                                <a:srgbClr val="0070C0"/>
                              </a:solidFill>
                              <a:latin typeface="Cambria Math" panose="02040503050406030204" pitchFamily="18" charset="0"/>
                            </a:rPr>
                            <m:t>𝐸</m:t>
                          </m:r>
                        </m:e>
                        <m:sub>
                          <m:r>
                            <a:rPr lang="en-IN" sz="2800" b="0" i="1" smtClean="0">
                              <a:solidFill>
                                <a:srgbClr val="0070C0"/>
                              </a:solidFill>
                              <a:latin typeface="Cambria Math" panose="02040503050406030204" pitchFamily="18" charset="0"/>
                            </a:rPr>
                            <m:t>𝑥</m:t>
                          </m:r>
                        </m:sub>
                      </m:sSub>
                      <m:r>
                        <a:rPr lang="en-IN" sz="2800" b="0" i="1" smtClean="0">
                          <a:solidFill>
                            <a:srgbClr val="0070C0"/>
                          </a:solidFill>
                          <a:latin typeface="Cambria Math" panose="02040503050406030204" pitchFamily="18" charset="0"/>
                        </a:rPr>
                        <m:t>(</m:t>
                      </m:r>
                      <m:r>
                        <a:rPr lang="en-IN" sz="2800" b="0" i="1" smtClean="0">
                          <a:solidFill>
                            <a:srgbClr val="0070C0"/>
                          </a:solidFill>
                          <a:latin typeface="Cambria Math" panose="02040503050406030204" pitchFamily="18" charset="0"/>
                        </a:rPr>
                        <m:t>𝑧</m:t>
                      </m:r>
                      <m:r>
                        <a:rPr lang="en-IN" sz="2800" b="0" i="1" smtClean="0">
                          <a:solidFill>
                            <a:srgbClr val="0070C0"/>
                          </a:solidFill>
                          <a:latin typeface="Cambria Math" panose="02040503050406030204" pitchFamily="18" charset="0"/>
                        </a:rPr>
                        <m:t>)+</m:t>
                      </m:r>
                      <m:sSubSup>
                        <m:sSubSupPr>
                          <m:ctrlPr>
                            <a:rPr lang="en-IN" sz="2800" i="1" smtClean="0">
                              <a:solidFill>
                                <a:srgbClr val="0070C0"/>
                              </a:solidFill>
                              <a:latin typeface="Cambria Math" panose="02040503050406030204" pitchFamily="18" charset="0"/>
                            </a:rPr>
                          </m:ctrlPr>
                        </m:sSubSupPr>
                        <m:e>
                          <m:r>
                            <a:rPr lang="en-IN" sz="2800" b="0" i="1" smtClean="0">
                              <a:solidFill>
                                <a:srgbClr val="0070C0"/>
                              </a:solidFill>
                              <a:latin typeface="Cambria Math" panose="02040503050406030204" pitchFamily="18" charset="0"/>
                            </a:rPr>
                            <m:t>𝑘</m:t>
                          </m:r>
                        </m:e>
                        <m:sub>
                          <m:r>
                            <a:rPr lang="en-IN" sz="2800" b="0" i="1" smtClean="0">
                              <a:solidFill>
                                <a:srgbClr val="0070C0"/>
                              </a:solidFill>
                              <a:latin typeface="Cambria Math" panose="02040503050406030204" pitchFamily="18" charset="0"/>
                            </a:rPr>
                            <m:t>0</m:t>
                          </m:r>
                        </m:sub>
                        <m:sup>
                          <m:r>
                            <a:rPr lang="en-IN" sz="2800" b="0" i="1" smtClean="0">
                              <a:solidFill>
                                <a:srgbClr val="0070C0"/>
                              </a:solidFill>
                              <a:latin typeface="Cambria Math" panose="02040503050406030204" pitchFamily="18" charset="0"/>
                            </a:rPr>
                            <m:t>2</m:t>
                          </m:r>
                        </m:sup>
                      </m:sSubSup>
                      <m:sSub>
                        <m:sSubPr>
                          <m:ctrlPr>
                            <a:rPr lang="en-IN" sz="2800" i="1">
                              <a:solidFill>
                                <a:srgbClr val="0070C0"/>
                              </a:solidFill>
                              <a:latin typeface="Cambria Math" panose="02040503050406030204" pitchFamily="18" charset="0"/>
                            </a:rPr>
                          </m:ctrlPr>
                        </m:sSubPr>
                        <m:e>
                          <m:r>
                            <a:rPr lang="en-IN" sz="2800" i="1">
                              <a:solidFill>
                                <a:srgbClr val="0070C0"/>
                              </a:solidFill>
                              <a:latin typeface="Cambria Math" panose="02040503050406030204" pitchFamily="18" charset="0"/>
                            </a:rPr>
                            <m:t>𝐸</m:t>
                          </m:r>
                        </m:e>
                        <m:sub>
                          <m:r>
                            <a:rPr lang="en-IN" sz="2800" b="0" i="1" smtClean="0">
                              <a:solidFill>
                                <a:srgbClr val="0070C0"/>
                              </a:solidFill>
                              <a:latin typeface="Cambria Math" panose="02040503050406030204" pitchFamily="18" charset="0"/>
                            </a:rPr>
                            <m:t>𝑥</m:t>
                          </m:r>
                        </m:sub>
                      </m:sSub>
                      <m:r>
                        <a:rPr lang="en-IN" sz="2800" b="0" i="1" smtClean="0">
                          <a:solidFill>
                            <a:srgbClr val="0070C0"/>
                          </a:solidFill>
                          <a:latin typeface="Cambria Math" panose="02040503050406030204" pitchFamily="18" charset="0"/>
                        </a:rPr>
                        <m:t>(</m:t>
                      </m:r>
                      <m:r>
                        <a:rPr lang="en-IN" sz="2800" b="0" i="1" smtClean="0">
                          <a:solidFill>
                            <a:srgbClr val="0070C0"/>
                          </a:solidFill>
                          <a:latin typeface="Cambria Math" panose="02040503050406030204" pitchFamily="18" charset="0"/>
                        </a:rPr>
                        <m:t>𝑧</m:t>
                      </m:r>
                      <m:r>
                        <a:rPr lang="en-IN" sz="2800" b="0" i="1" smtClean="0">
                          <a:solidFill>
                            <a:srgbClr val="0070C0"/>
                          </a:solidFill>
                          <a:latin typeface="Cambria Math" panose="02040503050406030204" pitchFamily="18" charset="0"/>
                        </a:rPr>
                        <m:t>)=0</m:t>
                      </m:r>
                    </m:oMath>
                  </m:oMathPara>
                </a14:m>
                <a:endParaRPr lang="en-IN" sz="2800" dirty="0">
                  <a:solidFill>
                    <a:srgbClr val="0070C0"/>
                  </a:solidFill>
                </a:endParaRPr>
              </a:p>
            </p:txBody>
          </p:sp>
        </mc:Choice>
        <mc:Fallback xmlns="">
          <p:sp>
            <p:nvSpPr>
              <p:cNvPr id="2" name="Object 7">
                <a:extLst>
                  <a:ext uri="{FF2B5EF4-FFF2-40B4-BE49-F238E27FC236}">
                    <a16:creationId xmlns:a16="http://schemas.microsoft.com/office/drawing/2014/main" id="{C026DADF-9CE4-7D6F-017A-CB04358B4450}"/>
                  </a:ext>
                </a:extLst>
              </p:cNvPr>
              <p:cNvSpPr txBox="1">
                <a:spLocks noRot="1" noChangeAspect="1" noMove="1" noResize="1" noEditPoints="1" noAdjustHandles="1" noChangeArrowheads="1" noChangeShapeType="1" noTextEdit="1"/>
              </p:cNvSpPr>
              <p:nvPr/>
            </p:nvSpPr>
            <p:spPr bwMode="auto">
              <a:xfrm>
                <a:off x="6334644" y="966095"/>
                <a:ext cx="4170324" cy="641350"/>
              </a:xfrm>
              <a:prstGeom prst="rect">
                <a:avLst/>
              </a:prstGeom>
              <a:blipFill>
                <a:blip r:embed="rId2"/>
                <a:stretch>
                  <a:fillRect/>
                </a:stretch>
              </a:blipFill>
              <a:ln>
                <a:noFill/>
              </a:ln>
              <a:effectLst/>
            </p:spPr>
            <p:txBody>
              <a:bodyPr/>
              <a:lstStyle/>
              <a:p>
                <a:r>
                  <a:rPr lang="en-IN">
                    <a:noFill/>
                  </a:rPr>
                  <a:t> </a:t>
                </a:r>
              </a:p>
            </p:txBody>
          </p:sp>
        </mc:Fallback>
      </mc:AlternateContent>
      <p:pic>
        <p:nvPicPr>
          <p:cNvPr id="3" name="Picture 2">
            <a:extLst>
              <a:ext uri="{FF2B5EF4-FFF2-40B4-BE49-F238E27FC236}">
                <a16:creationId xmlns:a16="http://schemas.microsoft.com/office/drawing/2014/main" id="{BF3003A2-937C-580E-F824-63AFE9C61E87}"/>
              </a:ext>
            </a:extLst>
          </p:cNvPr>
          <p:cNvPicPr>
            <a:picLocks noChangeAspect="1"/>
          </p:cNvPicPr>
          <p:nvPr/>
        </p:nvPicPr>
        <p:blipFill>
          <a:blip r:embed="rId3"/>
          <a:stretch>
            <a:fillRect/>
          </a:stretch>
        </p:blipFill>
        <p:spPr>
          <a:xfrm>
            <a:off x="182114" y="404268"/>
            <a:ext cx="4717755" cy="3488759"/>
          </a:xfrm>
          <a:prstGeom prst="rect">
            <a:avLst/>
          </a:prstGeom>
        </p:spPr>
      </p:pic>
      <mc:AlternateContent xmlns:mc="http://schemas.openxmlformats.org/markup-compatibility/2006" xmlns:a14="http://schemas.microsoft.com/office/drawing/2010/main">
        <mc:Choice Requires="a14">
          <p:sp>
            <p:nvSpPr>
              <p:cNvPr id="4" name="Object 7">
                <a:extLst>
                  <a:ext uri="{FF2B5EF4-FFF2-40B4-BE49-F238E27FC236}">
                    <a16:creationId xmlns:a16="http://schemas.microsoft.com/office/drawing/2014/main" id="{71B2C534-CE27-C2A3-ABED-707AA8B70EA2}"/>
                  </a:ext>
                </a:extLst>
              </p:cNvPr>
              <p:cNvSpPr txBox="1"/>
              <p:nvPr/>
            </p:nvSpPr>
            <p:spPr bwMode="auto">
              <a:xfrm>
                <a:off x="6914118" y="2276238"/>
                <a:ext cx="3011375" cy="64135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en-IN" sz="2800" i="1" smtClean="0">
                              <a:solidFill>
                                <a:srgbClr val="0070C0"/>
                              </a:solidFill>
                              <a:latin typeface="Cambria Math" panose="02040503050406030204" pitchFamily="18" charset="0"/>
                            </a:rPr>
                          </m:ctrlPr>
                        </m:sSubPr>
                        <m:e>
                          <m:r>
                            <a:rPr lang="en-IN" sz="2800" i="1">
                              <a:solidFill>
                                <a:srgbClr val="0070C0"/>
                              </a:solidFill>
                              <a:latin typeface="Cambria Math" panose="02040503050406030204" pitchFamily="18" charset="0"/>
                            </a:rPr>
                            <m:t>𝐸</m:t>
                          </m:r>
                        </m:e>
                        <m:sub>
                          <m:r>
                            <a:rPr lang="en-IN" sz="2800" b="0" i="1" smtClean="0">
                              <a:solidFill>
                                <a:srgbClr val="0070C0"/>
                              </a:solidFill>
                              <a:latin typeface="Cambria Math" panose="02040503050406030204" pitchFamily="18" charset="0"/>
                            </a:rPr>
                            <m:t>𝑥</m:t>
                          </m:r>
                        </m:sub>
                      </m:sSub>
                      <m:r>
                        <a:rPr lang="en-IN" sz="2800" b="0" i="1" smtClean="0">
                          <a:solidFill>
                            <a:srgbClr val="0070C0"/>
                          </a:solidFill>
                          <a:latin typeface="Cambria Math" panose="02040503050406030204" pitchFamily="18" charset="0"/>
                        </a:rPr>
                        <m:t>(</m:t>
                      </m:r>
                      <m:r>
                        <a:rPr lang="en-IN" sz="2800" b="0" i="1" smtClean="0">
                          <a:solidFill>
                            <a:srgbClr val="0070C0"/>
                          </a:solidFill>
                          <a:latin typeface="Cambria Math" panose="02040503050406030204" pitchFamily="18" charset="0"/>
                        </a:rPr>
                        <m:t>𝑧</m:t>
                      </m:r>
                      <m:r>
                        <a:rPr lang="en-IN" sz="2800" b="0" i="1" smtClean="0">
                          <a:solidFill>
                            <a:srgbClr val="0070C0"/>
                          </a:solidFill>
                          <a:latin typeface="Cambria Math" panose="02040503050406030204" pitchFamily="18" charset="0"/>
                        </a:rPr>
                        <m:t>)=</m:t>
                      </m:r>
                      <m:r>
                        <a:rPr lang="en-IN" sz="2800" b="0" i="1" smtClean="0">
                          <a:solidFill>
                            <a:srgbClr val="0070C0"/>
                          </a:solidFill>
                          <a:latin typeface="Cambria Math" panose="02040503050406030204" pitchFamily="18" charset="0"/>
                        </a:rPr>
                        <m:t>𝐸</m:t>
                      </m:r>
                      <m:r>
                        <a:rPr lang="en-IN" sz="2800" b="0" i="1" baseline="-25000" smtClean="0">
                          <a:solidFill>
                            <a:srgbClr val="0070C0"/>
                          </a:solidFill>
                          <a:latin typeface="Cambria Math" panose="02040503050406030204" pitchFamily="18" charset="0"/>
                        </a:rPr>
                        <m:t>0</m:t>
                      </m:r>
                      <m:sSup>
                        <m:sSupPr>
                          <m:ctrlPr>
                            <a:rPr lang="en-IN" sz="2800" b="0" i="1" smtClean="0">
                              <a:solidFill>
                                <a:srgbClr val="0070C0"/>
                              </a:solidFill>
                              <a:latin typeface="Cambria Math" panose="02040503050406030204" pitchFamily="18" charset="0"/>
                            </a:rPr>
                          </m:ctrlPr>
                        </m:sSupPr>
                        <m:e>
                          <m:r>
                            <a:rPr lang="en-IN" sz="2800" b="0" i="1" smtClean="0">
                              <a:solidFill>
                                <a:srgbClr val="0070C0"/>
                              </a:solidFill>
                              <a:latin typeface="Cambria Math" panose="02040503050406030204" pitchFamily="18" charset="0"/>
                            </a:rPr>
                            <m:t>𝑒</m:t>
                          </m:r>
                        </m:e>
                        <m:sup>
                          <m:r>
                            <a:rPr lang="en-IN" sz="2800" b="0" i="1" smtClean="0">
                              <a:solidFill>
                                <a:srgbClr val="0070C0"/>
                              </a:solidFill>
                              <a:latin typeface="Cambria Math" panose="02040503050406030204" pitchFamily="18" charset="0"/>
                            </a:rPr>
                            <m:t>−</m:t>
                          </m:r>
                          <m:r>
                            <a:rPr lang="en-IN" sz="2800" b="0" i="1" smtClean="0">
                              <a:solidFill>
                                <a:srgbClr val="0070C0"/>
                              </a:solidFill>
                              <a:latin typeface="Cambria Math" panose="02040503050406030204" pitchFamily="18" charset="0"/>
                            </a:rPr>
                            <m:t>𝑗𝑘</m:t>
                          </m:r>
                          <m:r>
                            <a:rPr lang="en-IN" sz="2800" b="0" i="1" baseline="-25000" smtClean="0">
                              <a:solidFill>
                                <a:srgbClr val="0070C0"/>
                              </a:solidFill>
                              <a:latin typeface="Cambria Math" panose="02040503050406030204" pitchFamily="18" charset="0"/>
                            </a:rPr>
                            <m:t>0</m:t>
                          </m:r>
                          <m:r>
                            <a:rPr lang="en-IN" sz="2800" b="0" i="1" smtClean="0">
                              <a:solidFill>
                                <a:srgbClr val="0070C0"/>
                              </a:solidFill>
                              <a:latin typeface="Cambria Math" panose="02040503050406030204" pitchFamily="18" charset="0"/>
                            </a:rPr>
                            <m:t>𝑧</m:t>
                          </m:r>
                        </m:sup>
                      </m:sSup>
                    </m:oMath>
                  </m:oMathPara>
                </a14:m>
                <a:endParaRPr lang="en-IN" sz="2800" dirty="0">
                  <a:solidFill>
                    <a:srgbClr val="0070C0"/>
                  </a:solidFill>
                </a:endParaRPr>
              </a:p>
            </p:txBody>
          </p:sp>
        </mc:Choice>
        <mc:Fallback xmlns="">
          <p:sp>
            <p:nvSpPr>
              <p:cNvPr id="4" name="Object 7">
                <a:extLst>
                  <a:ext uri="{FF2B5EF4-FFF2-40B4-BE49-F238E27FC236}">
                    <a16:creationId xmlns:a16="http://schemas.microsoft.com/office/drawing/2014/main" id="{71B2C534-CE27-C2A3-ABED-707AA8B70EA2}"/>
                  </a:ext>
                </a:extLst>
              </p:cNvPr>
              <p:cNvSpPr txBox="1">
                <a:spLocks noRot="1" noChangeAspect="1" noMove="1" noResize="1" noEditPoints="1" noAdjustHandles="1" noChangeArrowheads="1" noChangeShapeType="1" noTextEdit="1"/>
              </p:cNvSpPr>
              <p:nvPr/>
            </p:nvSpPr>
            <p:spPr bwMode="auto">
              <a:xfrm>
                <a:off x="6914118" y="2276238"/>
                <a:ext cx="3011375" cy="641350"/>
              </a:xfrm>
              <a:prstGeom prst="rect">
                <a:avLst/>
              </a:prstGeom>
              <a:blipFill>
                <a:blip r:embed="rId4"/>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bject 7">
                <a:extLst>
                  <a:ext uri="{FF2B5EF4-FFF2-40B4-BE49-F238E27FC236}">
                    <a16:creationId xmlns:a16="http://schemas.microsoft.com/office/drawing/2014/main" id="{AB144E10-8C10-BA0E-F017-30A754DBA937}"/>
                  </a:ext>
                </a:extLst>
              </p:cNvPr>
              <p:cNvSpPr txBox="1"/>
              <p:nvPr/>
            </p:nvSpPr>
            <p:spPr bwMode="auto">
              <a:xfrm>
                <a:off x="7051454" y="3108325"/>
                <a:ext cx="3304658" cy="64135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m:rPr>
                          <m:sty m:val="p"/>
                        </m:rPr>
                        <a:rPr lang="en-IN" sz="2800" i="1" smtClean="0">
                          <a:solidFill>
                            <a:srgbClr val="0070C0"/>
                          </a:solidFill>
                          <a:latin typeface="Cambria Math" panose="02040503050406030204" pitchFamily="18" charset="0"/>
                          <a:ea typeface="Cambria Math" panose="02040503050406030204" pitchFamily="18" charset="0"/>
                        </a:rPr>
                        <m:t>∇</m:t>
                      </m:r>
                      <m:r>
                        <a:rPr lang="en-IN" sz="2800" b="0" i="1" smtClean="0">
                          <a:solidFill>
                            <a:srgbClr val="0070C0"/>
                          </a:solidFill>
                          <a:latin typeface="Cambria Math" panose="02040503050406030204" pitchFamily="18" charset="0"/>
                          <a:ea typeface="Cambria Math" panose="02040503050406030204" pitchFamily="18" charset="0"/>
                        </a:rPr>
                        <m:t>×</m:t>
                      </m:r>
                      <m:r>
                        <a:rPr lang="en-IN" sz="2800" b="0" i="1" smtClean="0">
                          <a:solidFill>
                            <a:srgbClr val="0070C0"/>
                          </a:solidFill>
                          <a:latin typeface="Cambria Math" panose="02040503050406030204" pitchFamily="18" charset="0"/>
                          <a:ea typeface="Cambria Math" panose="02040503050406030204" pitchFamily="18" charset="0"/>
                        </a:rPr>
                        <m:t>𝐸</m:t>
                      </m:r>
                      <m:r>
                        <a:rPr lang="en-IN" sz="2800" i="1">
                          <a:solidFill>
                            <a:srgbClr val="0070C0"/>
                          </a:solidFill>
                          <a:latin typeface="Cambria Math" panose="02040503050406030204" pitchFamily="18" charset="0"/>
                        </a:rPr>
                        <m:t>=</m:t>
                      </m:r>
                      <m:r>
                        <a:rPr lang="en-IN" sz="2800" b="0" i="1" smtClean="0">
                          <a:solidFill>
                            <a:srgbClr val="0070C0"/>
                          </a:solidFill>
                          <a:latin typeface="Cambria Math" panose="02040503050406030204" pitchFamily="18" charset="0"/>
                        </a:rPr>
                        <m:t>𝑗</m:t>
                      </m:r>
                      <m:r>
                        <a:rPr lang="en-IN" sz="2800" b="0" i="1" smtClean="0">
                          <a:solidFill>
                            <a:srgbClr val="0070C0"/>
                          </a:solidFill>
                          <a:latin typeface="Cambria Math" panose="02040503050406030204" pitchFamily="18" charset="0"/>
                        </a:rPr>
                        <m:t>𝜔𝜇</m:t>
                      </m:r>
                      <m:r>
                        <a:rPr lang="en-IN" sz="2800" b="0" i="1" baseline="-25000" smtClean="0">
                          <a:solidFill>
                            <a:srgbClr val="0070C0"/>
                          </a:solidFill>
                          <a:latin typeface="Cambria Math" panose="02040503050406030204" pitchFamily="18" charset="0"/>
                        </a:rPr>
                        <m:t>0</m:t>
                      </m:r>
                      <m:r>
                        <a:rPr lang="en-IN" sz="2800" b="0" i="1" smtClean="0">
                          <a:solidFill>
                            <a:srgbClr val="0070C0"/>
                          </a:solidFill>
                          <a:latin typeface="Cambria Math" panose="02040503050406030204" pitchFamily="18" charset="0"/>
                        </a:rPr>
                        <m:t>𝐻</m:t>
                      </m:r>
                    </m:oMath>
                  </m:oMathPara>
                </a14:m>
                <a:endParaRPr lang="en-IN" sz="2800" dirty="0">
                  <a:solidFill>
                    <a:srgbClr val="0070C0"/>
                  </a:solidFill>
                </a:endParaRPr>
              </a:p>
            </p:txBody>
          </p:sp>
        </mc:Choice>
        <mc:Fallback xmlns="">
          <p:sp>
            <p:nvSpPr>
              <p:cNvPr id="5" name="Object 7">
                <a:extLst>
                  <a:ext uri="{FF2B5EF4-FFF2-40B4-BE49-F238E27FC236}">
                    <a16:creationId xmlns:a16="http://schemas.microsoft.com/office/drawing/2014/main" id="{AB144E10-8C10-BA0E-F017-30A754DBA937}"/>
                  </a:ext>
                </a:extLst>
              </p:cNvPr>
              <p:cNvSpPr txBox="1">
                <a:spLocks noRot="1" noChangeAspect="1" noMove="1" noResize="1" noEditPoints="1" noAdjustHandles="1" noChangeArrowheads="1" noChangeShapeType="1" noTextEdit="1"/>
              </p:cNvSpPr>
              <p:nvPr/>
            </p:nvSpPr>
            <p:spPr bwMode="auto">
              <a:xfrm>
                <a:off x="7051454" y="3108325"/>
                <a:ext cx="3304658" cy="641350"/>
              </a:xfrm>
              <a:prstGeom prst="rect">
                <a:avLst/>
              </a:prstGeom>
              <a:blipFill>
                <a:blip r:embed="rId5"/>
                <a:stretch>
                  <a:fillRect/>
                </a:stretch>
              </a:blipFill>
              <a:ln>
                <a:noFill/>
              </a:ln>
              <a:effectLst/>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Object 7">
                <a:extLst>
                  <a:ext uri="{FF2B5EF4-FFF2-40B4-BE49-F238E27FC236}">
                    <a16:creationId xmlns:a16="http://schemas.microsoft.com/office/drawing/2014/main" id="{E382B20C-42B7-DF0A-DF9F-681273EA5941}"/>
                  </a:ext>
                </a:extLst>
              </p:cNvPr>
              <p:cNvSpPr txBox="1"/>
              <p:nvPr/>
            </p:nvSpPr>
            <p:spPr bwMode="auto">
              <a:xfrm>
                <a:off x="6914118" y="3777118"/>
                <a:ext cx="4070202" cy="64135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en-IN" sz="2800" i="1" smtClean="0">
                              <a:solidFill>
                                <a:srgbClr val="0070C0"/>
                              </a:solidFill>
                              <a:latin typeface="Cambria Math" panose="02040503050406030204" pitchFamily="18" charset="0"/>
                            </a:rPr>
                          </m:ctrlPr>
                        </m:sSubPr>
                        <m:e>
                          <m:r>
                            <a:rPr lang="en-IN" sz="2800" i="1">
                              <a:solidFill>
                                <a:srgbClr val="0070C0"/>
                              </a:solidFill>
                              <a:latin typeface="Cambria Math" panose="02040503050406030204" pitchFamily="18" charset="0"/>
                            </a:rPr>
                            <m:t>𝐸</m:t>
                          </m:r>
                        </m:e>
                        <m:sub>
                          <m:r>
                            <a:rPr lang="en-US" sz="2800" b="0" i="1" smtClean="0">
                              <a:solidFill>
                                <a:srgbClr val="0070C0"/>
                              </a:solidFill>
                              <a:latin typeface="Cambria Math" panose="02040503050406030204" pitchFamily="18" charset="0"/>
                            </a:rPr>
                            <m:t>𝑥</m:t>
                          </m:r>
                        </m:sub>
                      </m:sSub>
                      <m:r>
                        <a:rPr lang="en-IN" sz="2800" b="0" i="1" smtClean="0">
                          <a:solidFill>
                            <a:srgbClr val="0070C0"/>
                          </a:solidFill>
                          <a:latin typeface="Cambria Math" panose="02040503050406030204" pitchFamily="18" charset="0"/>
                        </a:rPr>
                        <m:t>(</m:t>
                      </m:r>
                      <m:r>
                        <a:rPr lang="en-IN" sz="2800" b="0" i="1" smtClean="0">
                          <a:solidFill>
                            <a:srgbClr val="0070C0"/>
                          </a:solidFill>
                          <a:latin typeface="Cambria Math" panose="02040503050406030204" pitchFamily="18" charset="0"/>
                        </a:rPr>
                        <m:t>𝑧</m:t>
                      </m:r>
                      <m:r>
                        <a:rPr lang="en-IN" sz="2800" b="0" i="1" smtClean="0">
                          <a:solidFill>
                            <a:srgbClr val="0070C0"/>
                          </a:solidFill>
                          <a:latin typeface="Cambria Math" panose="02040503050406030204" pitchFamily="18" charset="0"/>
                        </a:rPr>
                        <m:t>)=</m:t>
                      </m:r>
                      <m:f>
                        <m:fPr>
                          <m:ctrlPr>
                            <a:rPr lang="en-IN" sz="2800" i="1" smtClean="0">
                              <a:solidFill>
                                <a:srgbClr val="0070C0"/>
                              </a:solidFill>
                              <a:latin typeface="Cambria Math" panose="02040503050406030204" pitchFamily="18" charset="0"/>
                            </a:rPr>
                          </m:ctrlPr>
                        </m:fPr>
                        <m:num>
                          <m:r>
                            <a:rPr lang="en-IN" sz="2800" b="0" i="1" smtClean="0">
                              <a:solidFill>
                                <a:srgbClr val="0070C0"/>
                              </a:solidFill>
                              <a:latin typeface="Cambria Math" panose="02040503050406030204" pitchFamily="18" charset="0"/>
                            </a:rPr>
                            <m:t>𝑘</m:t>
                          </m:r>
                          <m:r>
                            <a:rPr lang="en-IN" sz="2800" b="0" i="1" baseline="-25000" smtClean="0">
                              <a:solidFill>
                                <a:srgbClr val="0070C0"/>
                              </a:solidFill>
                              <a:latin typeface="Cambria Math" panose="02040503050406030204" pitchFamily="18" charset="0"/>
                            </a:rPr>
                            <m:t>0</m:t>
                          </m:r>
                        </m:num>
                        <m:den>
                          <m:r>
                            <a:rPr lang="en-IN" sz="2800" b="0" i="1" smtClean="0">
                              <a:solidFill>
                                <a:srgbClr val="0070C0"/>
                              </a:solidFill>
                              <a:latin typeface="Cambria Math" panose="02040503050406030204" pitchFamily="18" charset="0"/>
                            </a:rPr>
                            <m:t>𝜔𝜇</m:t>
                          </m:r>
                          <m:r>
                            <a:rPr lang="en-IN" sz="2800" b="0" i="1" baseline="-25000" smtClean="0">
                              <a:solidFill>
                                <a:srgbClr val="0070C0"/>
                              </a:solidFill>
                              <a:latin typeface="Cambria Math" panose="02040503050406030204" pitchFamily="18" charset="0"/>
                            </a:rPr>
                            <m:t>0</m:t>
                          </m:r>
                        </m:den>
                      </m:f>
                      <m:sSub>
                        <m:sSubPr>
                          <m:ctrlPr>
                            <a:rPr lang="en-IN" sz="2800" i="1" smtClean="0">
                              <a:solidFill>
                                <a:srgbClr val="0070C0"/>
                              </a:solidFill>
                              <a:latin typeface="Cambria Math" panose="02040503050406030204" pitchFamily="18" charset="0"/>
                            </a:rPr>
                          </m:ctrlPr>
                        </m:sSubPr>
                        <m:e>
                          <m:r>
                            <a:rPr lang="en-US" sz="2800" b="0" i="1" smtClean="0">
                              <a:solidFill>
                                <a:srgbClr val="0070C0"/>
                              </a:solidFill>
                              <a:latin typeface="Cambria Math" panose="02040503050406030204" pitchFamily="18" charset="0"/>
                            </a:rPr>
                            <m:t>𝐻</m:t>
                          </m:r>
                        </m:e>
                        <m:sub>
                          <m:r>
                            <a:rPr lang="en-US" sz="2800" b="0" i="1" smtClean="0">
                              <a:solidFill>
                                <a:srgbClr val="0070C0"/>
                              </a:solidFill>
                              <a:latin typeface="Cambria Math" panose="02040503050406030204" pitchFamily="18" charset="0"/>
                            </a:rPr>
                            <m:t>𝑦</m:t>
                          </m:r>
                        </m:sub>
                      </m:sSub>
                      <m:r>
                        <a:rPr lang="en-IN" sz="2800" b="0" i="1" smtClean="0">
                          <a:solidFill>
                            <a:srgbClr val="0070C0"/>
                          </a:solidFill>
                          <a:latin typeface="Cambria Math" panose="02040503050406030204" pitchFamily="18" charset="0"/>
                        </a:rPr>
                        <m:t>(</m:t>
                      </m:r>
                      <m:r>
                        <a:rPr lang="en-IN" sz="2800" b="0" i="1" smtClean="0">
                          <a:solidFill>
                            <a:srgbClr val="0070C0"/>
                          </a:solidFill>
                          <a:latin typeface="Cambria Math" panose="02040503050406030204" pitchFamily="18" charset="0"/>
                        </a:rPr>
                        <m:t>𝑧</m:t>
                      </m:r>
                      <m:r>
                        <a:rPr lang="en-IN" sz="2800" b="0" i="1" smtClean="0">
                          <a:solidFill>
                            <a:srgbClr val="0070C0"/>
                          </a:solidFill>
                          <a:latin typeface="Cambria Math" panose="02040503050406030204" pitchFamily="18" charset="0"/>
                        </a:rPr>
                        <m:t>)</m:t>
                      </m:r>
                    </m:oMath>
                  </m:oMathPara>
                </a14:m>
                <a:endParaRPr lang="en-IN" sz="2800" dirty="0">
                  <a:solidFill>
                    <a:srgbClr val="0070C0"/>
                  </a:solidFill>
                </a:endParaRPr>
              </a:p>
            </p:txBody>
          </p:sp>
        </mc:Choice>
        <mc:Fallback>
          <p:sp>
            <p:nvSpPr>
              <p:cNvPr id="6" name="Object 7">
                <a:extLst>
                  <a:ext uri="{FF2B5EF4-FFF2-40B4-BE49-F238E27FC236}">
                    <a16:creationId xmlns:a16="http://schemas.microsoft.com/office/drawing/2014/main" id="{E382B20C-42B7-DF0A-DF9F-681273EA5941}"/>
                  </a:ext>
                </a:extLst>
              </p:cNvPr>
              <p:cNvSpPr txBox="1">
                <a:spLocks noRot="1" noChangeAspect="1" noMove="1" noResize="1" noEditPoints="1" noAdjustHandles="1" noChangeArrowheads="1" noChangeShapeType="1" noTextEdit="1"/>
              </p:cNvSpPr>
              <p:nvPr/>
            </p:nvSpPr>
            <p:spPr bwMode="auto">
              <a:xfrm>
                <a:off x="6914118" y="3777118"/>
                <a:ext cx="4070202" cy="641350"/>
              </a:xfrm>
              <a:prstGeom prst="rect">
                <a:avLst/>
              </a:prstGeom>
              <a:blipFill>
                <a:blip r:embed="rId6"/>
                <a:stretch>
                  <a:fillRect b="-46667"/>
                </a:stretch>
              </a:blipFill>
              <a:ln>
                <a:noFill/>
              </a:ln>
              <a:effectLst/>
            </p:spPr>
            <p:txBody>
              <a:bodyPr/>
              <a:lstStyle/>
              <a:p>
                <a:r>
                  <a:rPr lang="en-IN">
                    <a:noFill/>
                  </a:rPr>
                  <a:t> </a:t>
                </a:r>
              </a:p>
            </p:txBody>
          </p:sp>
        </mc:Fallback>
      </mc:AlternateContent>
    </p:spTree>
    <p:extLst>
      <p:ext uri="{BB962C8B-B14F-4D97-AF65-F5344CB8AC3E}">
        <p14:creationId xmlns:p14="http://schemas.microsoft.com/office/powerpoint/2010/main" val="3171487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0" name="Text Box 4">
            <a:extLst>
              <a:ext uri="{FF2B5EF4-FFF2-40B4-BE49-F238E27FC236}">
                <a16:creationId xmlns:a16="http://schemas.microsoft.com/office/drawing/2014/main" id="{3CDC9EFD-5D9E-7152-8E9E-66DB685CA4D3}"/>
              </a:ext>
            </a:extLst>
          </p:cNvPr>
          <p:cNvSpPr txBox="1">
            <a:spLocks noChangeArrowheads="1"/>
          </p:cNvSpPr>
          <p:nvPr/>
        </p:nvSpPr>
        <p:spPr bwMode="auto">
          <a:xfrm>
            <a:off x="266700" y="237579"/>
            <a:ext cx="899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dirty="0">
                <a:solidFill>
                  <a:srgbClr val="00B050"/>
                </a:solidFill>
              </a:rPr>
              <a:t>Wave Propagation along Uniform Guiding structures:</a:t>
            </a:r>
          </a:p>
        </p:txBody>
      </p:sp>
      <p:sp>
        <p:nvSpPr>
          <p:cNvPr id="301061" name="Text Box 5">
            <a:extLst>
              <a:ext uri="{FF2B5EF4-FFF2-40B4-BE49-F238E27FC236}">
                <a16:creationId xmlns:a16="http://schemas.microsoft.com/office/drawing/2014/main" id="{D1F34264-DCE8-1BC8-5546-E414B754BC72}"/>
              </a:ext>
            </a:extLst>
          </p:cNvPr>
          <p:cNvSpPr txBox="1">
            <a:spLocks noChangeArrowheads="1"/>
          </p:cNvSpPr>
          <p:nvPr/>
        </p:nvSpPr>
        <p:spPr bwMode="auto">
          <a:xfrm>
            <a:off x="1344133" y="2931239"/>
            <a:ext cx="5410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rgbClr val="00B050"/>
                </a:solidFill>
              </a:rPr>
              <a:t>Assuming wave propagate in + z direction</a:t>
            </a:r>
          </a:p>
        </p:txBody>
      </p:sp>
      <mc:AlternateContent xmlns:mc="http://schemas.openxmlformats.org/markup-compatibility/2006" xmlns:a14="http://schemas.microsoft.com/office/drawing/2010/main">
        <mc:Choice Requires="a14">
          <p:sp>
            <p:nvSpPr>
              <p:cNvPr id="301062" name="Object 6">
                <a:extLst>
                  <a:ext uri="{FF2B5EF4-FFF2-40B4-BE49-F238E27FC236}">
                    <a16:creationId xmlns:a16="http://schemas.microsoft.com/office/drawing/2014/main" id="{9C848DF7-2473-0E6E-CFF2-63993C3A28D5}"/>
                  </a:ext>
                </a:extLst>
              </p:cNvPr>
              <p:cNvSpPr txBox="1"/>
              <p:nvPr/>
            </p:nvSpPr>
            <p:spPr bwMode="auto">
              <a:xfrm>
                <a:off x="3162300" y="3526603"/>
                <a:ext cx="6096000" cy="69056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p>
                        <m:sSupPr>
                          <m:ctrlPr>
                            <a:rPr lang="en-IN" sz="2800" i="1" smtClean="0">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𝑒</m:t>
                          </m:r>
                        </m:e>
                        <m:sup>
                          <m:r>
                            <a:rPr lang="en-IN" sz="2800" i="1">
                              <a:solidFill>
                                <a:srgbClr val="0070C0"/>
                              </a:solidFill>
                              <a:latin typeface="Cambria Math" panose="02040503050406030204" pitchFamily="18" charset="0"/>
                            </a:rPr>
                            <m:t>−</m:t>
                          </m:r>
                          <m:r>
                            <a:rPr lang="en-IN" sz="2800" i="1">
                              <a:solidFill>
                                <a:srgbClr val="0070C0"/>
                              </a:solidFill>
                              <a:latin typeface="Cambria Math" panose="02040503050406030204" pitchFamily="18" charset="0"/>
                            </a:rPr>
                            <m:t>𝛾</m:t>
                          </m:r>
                          <m:r>
                            <a:rPr lang="en-IN" sz="2800" i="1">
                              <a:solidFill>
                                <a:srgbClr val="0070C0"/>
                              </a:solidFill>
                              <a:latin typeface="Cambria Math" panose="02040503050406030204" pitchFamily="18" charset="0"/>
                            </a:rPr>
                            <m:t>𝑧</m:t>
                          </m:r>
                        </m:sup>
                      </m:sSup>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𝑒</m:t>
                          </m:r>
                        </m:e>
                        <m:sup>
                          <m:r>
                            <a:rPr lang="en-IN" sz="2800" i="1">
                              <a:solidFill>
                                <a:srgbClr val="0070C0"/>
                              </a:solidFill>
                              <a:latin typeface="Cambria Math" panose="02040503050406030204" pitchFamily="18" charset="0"/>
                            </a:rPr>
                            <m:t>𝑗</m:t>
                          </m:r>
                          <m:r>
                            <a:rPr lang="en-IN" sz="2800" i="1">
                              <a:solidFill>
                                <a:srgbClr val="0070C0"/>
                              </a:solidFill>
                              <a:latin typeface="Cambria Math" panose="02040503050406030204" pitchFamily="18" charset="0"/>
                            </a:rPr>
                            <m:t>𝜔</m:t>
                          </m:r>
                          <m:r>
                            <a:rPr lang="en-IN" sz="2800" i="1">
                              <a:solidFill>
                                <a:srgbClr val="0070C0"/>
                              </a:solidFill>
                              <a:latin typeface="Cambria Math" panose="02040503050406030204" pitchFamily="18" charset="0"/>
                            </a:rPr>
                            <m:t>𝑡</m:t>
                          </m:r>
                        </m:sup>
                      </m:sSup>
                      <m:r>
                        <a:rPr lang="en-IN" sz="2800" i="1">
                          <a:solidFill>
                            <a:srgbClr val="0070C0"/>
                          </a:solidFill>
                          <a:latin typeface="Cambria Math" panose="02040503050406030204" pitchFamily="18" charset="0"/>
                        </a:rPr>
                        <m:t>=</m:t>
                      </m:r>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𝑒</m:t>
                          </m:r>
                        </m:e>
                        <m:sup>
                          <m:d>
                            <m:dPr>
                              <m:ctrlPr>
                                <a:rPr lang="en-IN" sz="2800" i="1">
                                  <a:solidFill>
                                    <a:srgbClr val="0070C0"/>
                                  </a:solidFill>
                                  <a:latin typeface="Cambria Math" panose="02040503050406030204" pitchFamily="18" charset="0"/>
                                </a:rPr>
                              </m:ctrlPr>
                            </m:dPr>
                            <m:e>
                              <m:r>
                                <a:rPr lang="en-IN" sz="2800" i="1">
                                  <a:solidFill>
                                    <a:srgbClr val="0070C0"/>
                                  </a:solidFill>
                                  <a:latin typeface="Cambria Math" panose="02040503050406030204" pitchFamily="18" charset="0"/>
                                </a:rPr>
                                <m:t>𝑗</m:t>
                              </m:r>
                              <m:r>
                                <a:rPr lang="en-IN" sz="2800" i="1">
                                  <a:solidFill>
                                    <a:srgbClr val="0070C0"/>
                                  </a:solidFill>
                                  <a:latin typeface="Cambria Math" panose="02040503050406030204" pitchFamily="18" charset="0"/>
                                </a:rPr>
                                <m:t>𝜔</m:t>
                              </m:r>
                              <m:r>
                                <a:rPr lang="en-IN" sz="2800" i="1">
                                  <a:solidFill>
                                    <a:srgbClr val="0070C0"/>
                                  </a:solidFill>
                                  <a:latin typeface="Cambria Math" panose="02040503050406030204" pitchFamily="18" charset="0"/>
                                </a:rPr>
                                <m:t>𝑡</m:t>
                              </m:r>
                              <m:r>
                                <a:rPr lang="en-IN" sz="2800" i="1">
                                  <a:solidFill>
                                    <a:srgbClr val="0070C0"/>
                                  </a:solidFill>
                                  <a:latin typeface="Cambria Math" panose="02040503050406030204" pitchFamily="18" charset="0"/>
                                </a:rPr>
                                <m:t>−</m:t>
                              </m:r>
                              <m:r>
                                <a:rPr lang="en-IN" sz="2800" i="1">
                                  <a:solidFill>
                                    <a:srgbClr val="0070C0"/>
                                  </a:solidFill>
                                  <a:latin typeface="Cambria Math" panose="02040503050406030204" pitchFamily="18" charset="0"/>
                                </a:rPr>
                                <m:t>𝛾</m:t>
                              </m:r>
                              <m:r>
                                <a:rPr lang="en-IN" sz="2800" i="1">
                                  <a:solidFill>
                                    <a:srgbClr val="0070C0"/>
                                  </a:solidFill>
                                  <a:latin typeface="Cambria Math" panose="02040503050406030204" pitchFamily="18" charset="0"/>
                                </a:rPr>
                                <m:t>𝑧</m:t>
                              </m:r>
                            </m:e>
                          </m:d>
                        </m:sup>
                      </m:sSup>
                      <m:r>
                        <a:rPr lang="en-IN" sz="2800" i="1">
                          <a:solidFill>
                            <a:srgbClr val="0070C0"/>
                          </a:solidFill>
                          <a:latin typeface="Cambria Math" panose="02040503050406030204" pitchFamily="18" charset="0"/>
                        </a:rPr>
                        <m:t>=</m:t>
                      </m:r>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𝑒</m:t>
                          </m:r>
                        </m:e>
                        <m:sup>
                          <m:r>
                            <a:rPr lang="en-IN" sz="2800" i="1">
                              <a:solidFill>
                                <a:srgbClr val="0070C0"/>
                              </a:solidFill>
                              <a:latin typeface="Cambria Math" panose="02040503050406030204" pitchFamily="18" charset="0"/>
                            </a:rPr>
                            <m:t>−</m:t>
                          </m:r>
                          <m:r>
                            <a:rPr lang="en-IN" sz="2800" i="1">
                              <a:solidFill>
                                <a:srgbClr val="0070C0"/>
                              </a:solidFill>
                              <a:latin typeface="Cambria Math" panose="02040503050406030204" pitchFamily="18" charset="0"/>
                            </a:rPr>
                            <m:t>𝛼</m:t>
                          </m:r>
                          <m:r>
                            <a:rPr lang="en-IN" sz="2800" i="1">
                              <a:solidFill>
                                <a:srgbClr val="0070C0"/>
                              </a:solidFill>
                              <a:latin typeface="Cambria Math" panose="02040503050406030204" pitchFamily="18" charset="0"/>
                            </a:rPr>
                            <m:t>𝑧</m:t>
                          </m:r>
                        </m:sup>
                      </m:sSup>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𝑒</m:t>
                          </m:r>
                        </m:e>
                        <m:sup>
                          <m:r>
                            <a:rPr lang="en-IN" sz="2800" i="1">
                              <a:solidFill>
                                <a:srgbClr val="0070C0"/>
                              </a:solidFill>
                              <a:latin typeface="Cambria Math" panose="02040503050406030204" pitchFamily="18" charset="0"/>
                            </a:rPr>
                            <m:t>𝑗</m:t>
                          </m:r>
                          <m:d>
                            <m:dPr>
                              <m:ctrlPr>
                                <a:rPr lang="en-IN" sz="2800" i="1">
                                  <a:solidFill>
                                    <a:srgbClr val="0070C0"/>
                                  </a:solidFill>
                                  <a:latin typeface="Cambria Math" panose="02040503050406030204" pitchFamily="18" charset="0"/>
                                </a:rPr>
                              </m:ctrlPr>
                            </m:dPr>
                            <m:e>
                              <m:r>
                                <a:rPr lang="en-IN" sz="2800" i="1">
                                  <a:solidFill>
                                    <a:srgbClr val="0070C0"/>
                                  </a:solidFill>
                                  <a:latin typeface="Cambria Math" panose="02040503050406030204" pitchFamily="18" charset="0"/>
                                </a:rPr>
                                <m:t>𝜔</m:t>
                              </m:r>
                              <m:r>
                                <a:rPr lang="en-IN" sz="2800" i="1">
                                  <a:solidFill>
                                    <a:srgbClr val="0070C0"/>
                                  </a:solidFill>
                                  <a:latin typeface="Cambria Math" panose="02040503050406030204" pitchFamily="18" charset="0"/>
                                </a:rPr>
                                <m:t>𝑡</m:t>
                              </m:r>
                              <m:r>
                                <a:rPr lang="en-IN" sz="2800" i="1">
                                  <a:solidFill>
                                    <a:srgbClr val="0070C0"/>
                                  </a:solidFill>
                                  <a:latin typeface="Cambria Math" panose="02040503050406030204" pitchFamily="18" charset="0"/>
                                </a:rPr>
                                <m:t>−</m:t>
                              </m:r>
                              <m:r>
                                <a:rPr lang="en-IN" sz="2800" i="1">
                                  <a:solidFill>
                                    <a:srgbClr val="0070C0"/>
                                  </a:solidFill>
                                  <a:latin typeface="Cambria Math" panose="02040503050406030204" pitchFamily="18" charset="0"/>
                                </a:rPr>
                                <m:t>𝛽</m:t>
                              </m:r>
                              <m:r>
                                <a:rPr lang="en-IN" sz="2800" i="1">
                                  <a:solidFill>
                                    <a:srgbClr val="0070C0"/>
                                  </a:solidFill>
                                  <a:latin typeface="Cambria Math" panose="02040503050406030204" pitchFamily="18" charset="0"/>
                                </a:rPr>
                                <m:t>𝑧</m:t>
                              </m:r>
                            </m:e>
                          </m:d>
                        </m:sup>
                      </m:sSup>
                    </m:oMath>
                  </m:oMathPara>
                </a14:m>
                <a:endParaRPr lang="en-IN" sz="2800" dirty="0">
                  <a:solidFill>
                    <a:srgbClr val="0070C0"/>
                  </a:solidFill>
                </a:endParaRPr>
              </a:p>
            </p:txBody>
          </p:sp>
        </mc:Choice>
        <mc:Fallback xmlns="">
          <p:sp>
            <p:nvSpPr>
              <p:cNvPr id="301062" name="Object 6">
                <a:extLst>
                  <a:ext uri="{FF2B5EF4-FFF2-40B4-BE49-F238E27FC236}">
                    <a16:creationId xmlns:a16="http://schemas.microsoft.com/office/drawing/2014/main" id="{9C848DF7-2473-0E6E-CFF2-63993C3A28D5}"/>
                  </a:ext>
                </a:extLst>
              </p:cNvPr>
              <p:cNvSpPr txBox="1">
                <a:spLocks noRot="1" noChangeAspect="1" noMove="1" noResize="1" noEditPoints="1" noAdjustHandles="1" noChangeArrowheads="1" noChangeShapeType="1" noTextEdit="1"/>
              </p:cNvSpPr>
              <p:nvPr/>
            </p:nvSpPr>
            <p:spPr bwMode="auto">
              <a:xfrm>
                <a:off x="3162300" y="3526603"/>
                <a:ext cx="6096000" cy="690563"/>
              </a:xfrm>
              <a:prstGeom prst="rect">
                <a:avLst/>
              </a:prstGeom>
              <a:blipFill>
                <a:blip r:embed="rId2"/>
                <a:stretch>
                  <a:fillRect/>
                </a:stretch>
              </a:blipFill>
              <a:ln>
                <a:noFill/>
              </a:ln>
              <a:effectLst/>
            </p:spPr>
            <p:txBody>
              <a:bodyPr/>
              <a:lstStyle/>
              <a:p>
                <a:r>
                  <a:rPr lang="en-IN">
                    <a:noFill/>
                  </a:rPr>
                  <a:t> </a:t>
                </a:r>
              </a:p>
            </p:txBody>
          </p:sp>
        </mc:Fallback>
      </mc:AlternateContent>
      <p:pic>
        <p:nvPicPr>
          <p:cNvPr id="301063" name="Picture 7">
            <a:extLst>
              <a:ext uri="{FF2B5EF4-FFF2-40B4-BE49-F238E27FC236}">
                <a16:creationId xmlns:a16="http://schemas.microsoft.com/office/drawing/2014/main" id="{7D37B9BB-53BB-66F0-D19E-936E93E4DB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981"/>
          <a:stretch/>
        </p:blipFill>
        <p:spPr bwMode="auto">
          <a:xfrm>
            <a:off x="6316662" y="807701"/>
            <a:ext cx="4114800" cy="1772485"/>
          </a:xfrm>
          <a:prstGeom prst="rect">
            <a:avLst/>
          </a:prstGeom>
          <a:noFill/>
          <a:extLst>
            <a:ext uri="{909E8E84-426E-40DD-AFC4-6F175D3DCCD1}">
              <a14:hiddenFill xmlns:a14="http://schemas.microsoft.com/office/drawing/2010/main">
                <a:solidFill>
                  <a:srgbClr val="FFFFFF"/>
                </a:solidFill>
              </a14:hiddenFill>
            </a:ext>
          </a:extLst>
        </p:spPr>
      </p:pic>
      <p:sp>
        <p:nvSpPr>
          <p:cNvPr id="301065" name="Text Box 9">
            <a:extLst>
              <a:ext uri="{FF2B5EF4-FFF2-40B4-BE49-F238E27FC236}">
                <a16:creationId xmlns:a16="http://schemas.microsoft.com/office/drawing/2014/main" id="{9DF71EA2-6AAE-EDFA-7EFD-323B9E31E92A}"/>
              </a:ext>
            </a:extLst>
          </p:cNvPr>
          <p:cNvSpPr txBox="1">
            <a:spLocks noChangeArrowheads="1"/>
          </p:cNvSpPr>
          <p:nvPr/>
        </p:nvSpPr>
        <p:spPr bwMode="auto">
          <a:xfrm>
            <a:off x="6493835" y="2620094"/>
            <a:ext cx="4953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u="sng" dirty="0"/>
              <a:t>Uniform Waveguide with arbitrary section</a:t>
            </a:r>
          </a:p>
        </p:txBody>
      </p:sp>
      <mc:AlternateContent xmlns:mc="http://schemas.openxmlformats.org/markup-compatibility/2006" xmlns:a14="http://schemas.microsoft.com/office/drawing/2010/main">
        <mc:Choice Requires="a14">
          <p:sp>
            <p:nvSpPr>
              <p:cNvPr id="301066" name="Object 10">
                <a:extLst>
                  <a:ext uri="{FF2B5EF4-FFF2-40B4-BE49-F238E27FC236}">
                    <a16:creationId xmlns:a16="http://schemas.microsoft.com/office/drawing/2014/main" id="{C382E69B-C8DD-5648-F3B0-D3B8FFE7AB68}"/>
                  </a:ext>
                </a:extLst>
              </p:cNvPr>
              <p:cNvSpPr txBox="1"/>
              <p:nvPr/>
            </p:nvSpPr>
            <p:spPr bwMode="auto">
              <a:xfrm>
                <a:off x="3162300" y="4191219"/>
                <a:ext cx="6308725" cy="690563"/>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en-IN" sz="3200" i="1" smtClean="0">
                          <a:solidFill>
                            <a:srgbClr val="0070C0"/>
                          </a:solidFill>
                          <a:latin typeface="Cambria Math" panose="02040503050406030204" pitchFamily="18" charset="0"/>
                        </a:rPr>
                        <m:t>𝐸</m:t>
                      </m:r>
                      <m:d>
                        <m:dPr>
                          <m:ctrlPr>
                            <a:rPr lang="en-IN" sz="3200" i="1">
                              <a:solidFill>
                                <a:srgbClr val="0070C0"/>
                              </a:solidFill>
                              <a:latin typeface="Cambria Math" panose="02040503050406030204" pitchFamily="18" charset="0"/>
                            </a:rPr>
                          </m:ctrlPr>
                        </m:dPr>
                        <m:e>
                          <m:r>
                            <a:rPr lang="en-IN" sz="3200" i="1">
                              <a:solidFill>
                                <a:srgbClr val="0070C0"/>
                              </a:solidFill>
                              <a:latin typeface="Cambria Math" panose="02040503050406030204" pitchFamily="18" charset="0"/>
                            </a:rPr>
                            <m:t>𝑥</m:t>
                          </m:r>
                          <m:r>
                            <a:rPr lang="en-IN" sz="3200" i="1">
                              <a:solidFill>
                                <a:srgbClr val="0070C0"/>
                              </a:solidFill>
                              <a:latin typeface="Cambria Math" panose="02040503050406030204" pitchFamily="18" charset="0"/>
                            </a:rPr>
                            <m:t>,</m:t>
                          </m:r>
                          <m:r>
                            <a:rPr lang="en-IN" sz="3200" i="1">
                              <a:solidFill>
                                <a:srgbClr val="0070C0"/>
                              </a:solidFill>
                              <a:latin typeface="Cambria Math" panose="02040503050406030204" pitchFamily="18" charset="0"/>
                            </a:rPr>
                            <m:t>𝑦</m:t>
                          </m:r>
                          <m:r>
                            <a:rPr lang="en-IN" sz="3200" i="1">
                              <a:solidFill>
                                <a:srgbClr val="0070C0"/>
                              </a:solidFill>
                              <a:latin typeface="Cambria Math" panose="02040503050406030204" pitchFamily="18" charset="0"/>
                            </a:rPr>
                            <m:t>,</m:t>
                          </m:r>
                          <m:r>
                            <a:rPr lang="en-IN" sz="3200" i="1">
                              <a:solidFill>
                                <a:srgbClr val="0070C0"/>
                              </a:solidFill>
                              <a:latin typeface="Cambria Math" panose="02040503050406030204" pitchFamily="18" charset="0"/>
                            </a:rPr>
                            <m:t>𝑧</m:t>
                          </m:r>
                          <m:r>
                            <a:rPr lang="en-IN" sz="3200" i="1">
                              <a:solidFill>
                                <a:srgbClr val="0070C0"/>
                              </a:solidFill>
                              <a:latin typeface="Cambria Math" panose="02040503050406030204" pitchFamily="18" charset="0"/>
                            </a:rPr>
                            <m:t>;</m:t>
                          </m:r>
                          <m:r>
                            <a:rPr lang="en-IN" sz="3200" i="1">
                              <a:solidFill>
                                <a:srgbClr val="0070C0"/>
                              </a:solidFill>
                              <a:latin typeface="Cambria Math" panose="02040503050406030204" pitchFamily="18" charset="0"/>
                            </a:rPr>
                            <m:t>𝑡</m:t>
                          </m:r>
                        </m:e>
                      </m:d>
                      <m:r>
                        <a:rPr lang="en-IN" sz="3200" i="1">
                          <a:solidFill>
                            <a:srgbClr val="0070C0"/>
                          </a:solidFill>
                          <a:latin typeface="Cambria Math" panose="02040503050406030204" pitchFamily="18" charset="0"/>
                        </a:rPr>
                        <m:t>=</m:t>
                      </m:r>
                      <m:func>
                        <m:funcPr>
                          <m:ctrlPr>
                            <a:rPr lang="en-IN" sz="3200" i="1">
                              <a:solidFill>
                                <a:srgbClr val="0070C0"/>
                              </a:solidFill>
                              <a:latin typeface="Cambria Math" panose="02040503050406030204" pitchFamily="18" charset="0"/>
                            </a:rPr>
                          </m:ctrlPr>
                        </m:funcPr>
                        <m:fName>
                          <m:r>
                            <m:rPr>
                              <m:sty m:val="p"/>
                            </m:rPr>
                            <a:rPr lang="en-IN" sz="3200" i="0">
                              <a:solidFill>
                                <a:srgbClr val="0070C0"/>
                              </a:solidFill>
                              <a:latin typeface="Cambria Math" panose="02040503050406030204" pitchFamily="18" charset="0"/>
                            </a:rPr>
                            <m:t>Re</m:t>
                          </m:r>
                        </m:fName>
                        <m:e>
                          <m:d>
                            <m:dPr>
                              <m:begChr m:val="["/>
                              <m:endChr m:val="]"/>
                              <m:ctrlPr>
                                <a:rPr lang="en-IN" sz="3200" i="1">
                                  <a:solidFill>
                                    <a:srgbClr val="0070C0"/>
                                  </a:solidFill>
                                  <a:latin typeface="Cambria Math" panose="02040503050406030204" pitchFamily="18" charset="0"/>
                                </a:rPr>
                              </m:ctrlPr>
                            </m:dPr>
                            <m:e>
                              <m:sSup>
                                <m:sSupPr>
                                  <m:ctrlPr>
                                    <a:rPr lang="en-IN" sz="3200" i="1">
                                      <a:solidFill>
                                        <a:srgbClr val="0070C0"/>
                                      </a:solidFill>
                                      <a:latin typeface="Cambria Math" panose="02040503050406030204" pitchFamily="18" charset="0"/>
                                    </a:rPr>
                                  </m:ctrlPr>
                                </m:sSupPr>
                                <m:e>
                                  <m:r>
                                    <a:rPr lang="en-IN" sz="3200" i="1">
                                      <a:solidFill>
                                        <a:srgbClr val="0070C0"/>
                                      </a:solidFill>
                                      <a:latin typeface="Cambria Math" panose="02040503050406030204" pitchFamily="18" charset="0"/>
                                    </a:rPr>
                                    <m:t>𝐸</m:t>
                                  </m:r>
                                </m:e>
                                <m:sup>
                                  <m:r>
                                    <a:rPr lang="en-IN" sz="3200" i="1">
                                      <a:solidFill>
                                        <a:srgbClr val="0070C0"/>
                                      </a:solidFill>
                                      <a:latin typeface="Cambria Math" panose="02040503050406030204" pitchFamily="18" charset="0"/>
                                    </a:rPr>
                                    <m:t>0</m:t>
                                  </m:r>
                                </m:sup>
                              </m:sSup>
                              <m:d>
                                <m:dPr>
                                  <m:ctrlPr>
                                    <a:rPr lang="en-IN" sz="3200" i="1">
                                      <a:solidFill>
                                        <a:srgbClr val="0070C0"/>
                                      </a:solidFill>
                                      <a:latin typeface="Cambria Math" panose="02040503050406030204" pitchFamily="18" charset="0"/>
                                    </a:rPr>
                                  </m:ctrlPr>
                                </m:dPr>
                                <m:e>
                                  <m:r>
                                    <a:rPr lang="en-IN" sz="3200" i="1">
                                      <a:solidFill>
                                        <a:srgbClr val="0070C0"/>
                                      </a:solidFill>
                                      <a:latin typeface="Cambria Math" panose="02040503050406030204" pitchFamily="18" charset="0"/>
                                    </a:rPr>
                                    <m:t>𝑥</m:t>
                                  </m:r>
                                  <m:r>
                                    <a:rPr lang="en-IN" sz="3200" i="1">
                                      <a:solidFill>
                                        <a:srgbClr val="0070C0"/>
                                      </a:solidFill>
                                      <a:latin typeface="Cambria Math" panose="02040503050406030204" pitchFamily="18" charset="0"/>
                                    </a:rPr>
                                    <m:t>,</m:t>
                                  </m:r>
                                  <m:r>
                                    <a:rPr lang="en-IN" sz="3200" i="1">
                                      <a:solidFill>
                                        <a:srgbClr val="0070C0"/>
                                      </a:solidFill>
                                      <a:latin typeface="Cambria Math" panose="02040503050406030204" pitchFamily="18" charset="0"/>
                                    </a:rPr>
                                    <m:t>𝑦</m:t>
                                  </m:r>
                                </m:e>
                              </m:d>
                              <m:sSup>
                                <m:sSupPr>
                                  <m:ctrlPr>
                                    <a:rPr lang="en-IN" sz="3200" i="1">
                                      <a:solidFill>
                                        <a:srgbClr val="0070C0"/>
                                      </a:solidFill>
                                      <a:latin typeface="Cambria Math" panose="02040503050406030204" pitchFamily="18" charset="0"/>
                                    </a:rPr>
                                  </m:ctrlPr>
                                </m:sSupPr>
                                <m:e>
                                  <m:r>
                                    <a:rPr lang="en-IN" sz="3200" i="1">
                                      <a:solidFill>
                                        <a:srgbClr val="0070C0"/>
                                      </a:solidFill>
                                      <a:latin typeface="Cambria Math" panose="02040503050406030204" pitchFamily="18" charset="0"/>
                                    </a:rPr>
                                    <m:t>𝑒</m:t>
                                  </m:r>
                                </m:e>
                                <m:sup>
                                  <m:d>
                                    <m:dPr>
                                      <m:ctrlPr>
                                        <a:rPr lang="en-IN" sz="3200" i="1">
                                          <a:solidFill>
                                            <a:srgbClr val="0070C0"/>
                                          </a:solidFill>
                                          <a:latin typeface="Cambria Math" panose="02040503050406030204" pitchFamily="18" charset="0"/>
                                        </a:rPr>
                                      </m:ctrlPr>
                                    </m:dPr>
                                    <m:e>
                                      <m:r>
                                        <a:rPr lang="en-IN" sz="3200" i="1">
                                          <a:solidFill>
                                            <a:srgbClr val="0070C0"/>
                                          </a:solidFill>
                                          <a:latin typeface="Cambria Math" panose="02040503050406030204" pitchFamily="18" charset="0"/>
                                        </a:rPr>
                                        <m:t>𝑗</m:t>
                                      </m:r>
                                      <m:r>
                                        <a:rPr lang="en-IN" sz="3200" i="1">
                                          <a:solidFill>
                                            <a:srgbClr val="0070C0"/>
                                          </a:solidFill>
                                          <a:latin typeface="Cambria Math" panose="02040503050406030204" pitchFamily="18" charset="0"/>
                                        </a:rPr>
                                        <m:t>𝜔</m:t>
                                      </m:r>
                                      <m:r>
                                        <a:rPr lang="en-IN" sz="3200" i="1">
                                          <a:solidFill>
                                            <a:srgbClr val="0070C0"/>
                                          </a:solidFill>
                                          <a:latin typeface="Cambria Math" panose="02040503050406030204" pitchFamily="18" charset="0"/>
                                        </a:rPr>
                                        <m:t>𝑡</m:t>
                                      </m:r>
                                      <m:r>
                                        <a:rPr lang="en-IN" sz="3200" i="1">
                                          <a:solidFill>
                                            <a:srgbClr val="0070C0"/>
                                          </a:solidFill>
                                          <a:latin typeface="Cambria Math" panose="02040503050406030204" pitchFamily="18" charset="0"/>
                                        </a:rPr>
                                        <m:t>−</m:t>
                                      </m:r>
                                      <m:r>
                                        <a:rPr lang="en-IN" sz="3200" i="1">
                                          <a:solidFill>
                                            <a:srgbClr val="0070C0"/>
                                          </a:solidFill>
                                          <a:latin typeface="Cambria Math" panose="02040503050406030204" pitchFamily="18" charset="0"/>
                                        </a:rPr>
                                        <m:t>𝛾</m:t>
                                      </m:r>
                                      <m:r>
                                        <a:rPr lang="en-IN" sz="3200" i="1">
                                          <a:solidFill>
                                            <a:srgbClr val="0070C0"/>
                                          </a:solidFill>
                                          <a:latin typeface="Cambria Math" panose="02040503050406030204" pitchFamily="18" charset="0"/>
                                        </a:rPr>
                                        <m:t>𝑧</m:t>
                                      </m:r>
                                    </m:e>
                                  </m:d>
                                </m:sup>
                              </m:sSup>
                            </m:e>
                          </m:d>
                        </m:e>
                      </m:func>
                    </m:oMath>
                  </m:oMathPara>
                </a14:m>
                <a:endParaRPr lang="en-IN" dirty="0">
                  <a:solidFill>
                    <a:srgbClr val="0070C0"/>
                  </a:solidFill>
                </a:endParaRPr>
              </a:p>
            </p:txBody>
          </p:sp>
        </mc:Choice>
        <mc:Fallback xmlns="">
          <p:sp>
            <p:nvSpPr>
              <p:cNvPr id="301066" name="Object 10">
                <a:extLst>
                  <a:ext uri="{FF2B5EF4-FFF2-40B4-BE49-F238E27FC236}">
                    <a16:creationId xmlns:a16="http://schemas.microsoft.com/office/drawing/2014/main" id="{C382E69B-C8DD-5648-F3B0-D3B8FFE7AB68}"/>
                  </a:ext>
                </a:extLst>
              </p:cNvPr>
              <p:cNvSpPr txBox="1">
                <a:spLocks noRot="1" noChangeAspect="1" noMove="1" noResize="1" noEditPoints="1" noAdjustHandles="1" noChangeArrowheads="1" noChangeShapeType="1" noTextEdit="1"/>
              </p:cNvSpPr>
              <p:nvPr/>
            </p:nvSpPr>
            <p:spPr bwMode="auto">
              <a:xfrm>
                <a:off x="3162300" y="4191219"/>
                <a:ext cx="6308725" cy="690563"/>
              </a:xfrm>
              <a:prstGeom prst="rect">
                <a:avLst/>
              </a:prstGeom>
              <a:blipFill>
                <a:blip r:embed="rId4"/>
                <a:stretch>
                  <a:fillRect/>
                </a:stretch>
              </a:blipFill>
              <a:ln>
                <a:noFill/>
              </a:ln>
              <a:effectLst/>
            </p:spPr>
            <p:txBody>
              <a:bodyPr/>
              <a:lstStyle/>
              <a:p>
                <a:r>
                  <a:rPr lang="en-IN">
                    <a:noFill/>
                  </a:rPr>
                  <a:t> </a:t>
                </a:r>
              </a:p>
            </p:txBody>
          </p:sp>
        </mc:Fallback>
      </mc:AlternateContent>
      <p:sp>
        <p:nvSpPr>
          <p:cNvPr id="301067" name="Text Box 11">
            <a:extLst>
              <a:ext uri="{FF2B5EF4-FFF2-40B4-BE49-F238E27FC236}">
                <a16:creationId xmlns:a16="http://schemas.microsoft.com/office/drawing/2014/main" id="{6DCBF01D-C303-D59E-FE63-15CFC9341633}"/>
              </a:ext>
            </a:extLst>
          </p:cNvPr>
          <p:cNvSpPr txBox="1">
            <a:spLocks noChangeArrowheads="1"/>
          </p:cNvSpPr>
          <p:nvPr/>
        </p:nvSpPr>
        <p:spPr bwMode="auto">
          <a:xfrm>
            <a:off x="1350777" y="5943731"/>
            <a:ext cx="102533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dirty="0"/>
              <a:t>E</a:t>
            </a:r>
            <a:r>
              <a:rPr lang="en-US" altLang="en-US" b="1" baseline="30000" dirty="0"/>
              <a:t>0</a:t>
            </a:r>
            <a:r>
              <a:rPr lang="en-US" altLang="en-US" b="1" dirty="0"/>
              <a:t>(x , y) is two-dimensional vector phasor that depends only on cross-sectional coordinates</a:t>
            </a:r>
            <a:endParaRPr lang="en-US" altLang="en-US" b="1" baseline="30000" dirty="0"/>
          </a:p>
        </p:txBody>
      </p:sp>
      <mc:AlternateContent xmlns:mc="http://schemas.openxmlformats.org/markup-compatibility/2006" xmlns:a14="http://schemas.microsoft.com/office/drawing/2010/main">
        <mc:Choice Requires="a14">
          <p:sp>
            <p:nvSpPr>
              <p:cNvPr id="2" name="Text Box 5">
                <a:extLst>
                  <a:ext uri="{FF2B5EF4-FFF2-40B4-BE49-F238E27FC236}">
                    <a16:creationId xmlns:a16="http://schemas.microsoft.com/office/drawing/2014/main" id="{09D2F411-F36E-6DF3-F46E-C3EE99EFF87F}"/>
                  </a:ext>
                </a:extLst>
              </p:cNvPr>
              <p:cNvSpPr txBox="1">
                <a:spLocks noChangeArrowheads="1"/>
              </p:cNvSpPr>
              <p:nvPr/>
            </p:nvSpPr>
            <p:spPr bwMode="auto">
              <a:xfrm>
                <a:off x="1350335" y="5006443"/>
                <a:ext cx="1009650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solidFill>
                      <a:srgbClr val="00B050"/>
                    </a:solidFill>
                  </a:rPr>
                  <a:t>When working with phasors we can drop the time and z-dependence as shown in exponential variation. We can simply replace partial differentials with z and t by multiplying with -𝛾 and </a:t>
                </a:r>
                <a14:m>
                  <m:oMath xmlns:m="http://schemas.openxmlformats.org/officeDocument/2006/math">
                    <m:r>
                      <m:rPr>
                        <m:sty m:val="p"/>
                      </m:rPr>
                      <a:rPr lang="en-US" altLang="en-US">
                        <a:solidFill>
                          <a:srgbClr val="00B050"/>
                        </a:solidFill>
                        <a:latin typeface="Cambria Math" panose="02040503050406030204" pitchFamily="18" charset="0"/>
                      </a:rPr>
                      <m:t>j</m:t>
                    </m:r>
                    <m:r>
                      <a:rPr lang="en-US" altLang="en-US" b="0" i="1" smtClean="0">
                        <a:solidFill>
                          <a:srgbClr val="00B050"/>
                        </a:solidFill>
                        <a:latin typeface="Cambria Math" panose="02040503050406030204" pitchFamily="18" charset="0"/>
                      </a:rPr>
                      <m:t>𝜔</m:t>
                    </m:r>
                  </m:oMath>
                </a14:m>
                <a:r>
                  <a:rPr lang="en-US" altLang="en-US" dirty="0">
                    <a:solidFill>
                      <a:srgbClr val="00B050"/>
                    </a:solidFill>
                  </a:rPr>
                  <a:t> </a:t>
                </a:r>
              </a:p>
            </p:txBody>
          </p:sp>
        </mc:Choice>
        <mc:Fallback xmlns="">
          <p:sp>
            <p:nvSpPr>
              <p:cNvPr id="2" name="Text Box 5">
                <a:extLst>
                  <a:ext uri="{FF2B5EF4-FFF2-40B4-BE49-F238E27FC236}">
                    <a16:creationId xmlns:a16="http://schemas.microsoft.com/office/drawing/2014/main" id="{09D2F411-F36E-6DF3-F46E-C3EE99EFF87F}"/>
                  </a:ext>
                </a:extLst>
              </p:cNvPr>
              <p:cNvSpPr txBox="1">
                <a:spLocks noRot="1" noChangeAspect="1" noMove="1" noResize="1" noEditPoints="1" noAdjustHandles="1" noChangeArrowheads="1" noChangeShapeType="1" noTextEdit="1"/>
              </p:cNvSpPr>
              <p:nvPr/>
            </p:nvSpPr>
            <p:spPr bwMode="auto">
              <a:xfrm>
                <a:off x="1350335" y="5006443"/>
                <a:ext cx="10096500" cy="646331"/>
              </a:xfrm>
              <a:prstGeom prst="rect">
                <a:avLst/>
              </a:prstGeom>
              <a:blipFill>
                <a:blip r:embed="rId5"/>
                <a:stretch>
                  <a:fillRect l="-543" t="-3774" b="-1509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cxnSp>
        <p:nvCxnSpPr>
          <p:cNvPr id="9" name="Straight Arrow Connector 8">
            <a:extLst>
              <a:ext uri="{FF2B5EF4-FFF2-40B4-BE49-F238E27FC236}">
                <a16:creationId xmlns:a16="http://schemas.microsoft.com/office/drawing/2014/main" id="{A44A44FD-6C23-4C8C-967E-FBB21C12424D}"/>
              </a:ext>
            </a:extLst>
          </p:cNvPr>
          <p:cNvCxnSpPr/>
          <p:nvPr/>
        </p:nvCxnSpPr>
        <p:spPr>
          <a:xfrm>
            <a:off x="5915246" y="2083981"/>
            <a:ext cx="121920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 Box 5">
            <a:extLst>
              <a:ext uri="{FF2B5EF4-FFF2-40B4-BE49-F238E27FC236}">
                <a16:creationId xmlns:a16="http://schemas.microsoft.com/office/drawing/2014/main" id="{CC162DEE-96D4-16C8-6D69-18F9D2D33680}"/>
              </a:ext>
            </a:extLst>
          </p:cNvPr>
          <p:cNvSpPr txBox="1">
            <a:spLocks noChangeArrowheads="1"/>
          </p:cNvSpPr>
          <p:nvPr/>
        </p:nvSpPr>
        <p:spPr bwMode="auto">
          <a:xfrm>
            <a:off x="4399220" y="1893639"/>
            <a:ext cx="1696780" cy="369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solidFill>
                  <a:srgbClr val="00B050"/>
                </a:solidFill>
              </a:rPr>
              <a:t>Cross-section</a:t>
            </a:r>
          </a:p>
        </p:txBody>
      </p:sp>
      <p:sp>
        <p:nvSpPr>
          <p:cNvPr id="11" name="Text Box 5">
            <a:extLst>
              <a:ext uri="{FF2B5EF4-FFF2-40B4-BE49-F238E27FC236}">
                <a16:creationId xmlns:a16="http://schemas.microsoft.com/office/drawing/2014/main" id="{D0F6721E-999B-349B-B9A7-6E908EB06E81}"/>
              </a:ext>
            </a:extLst>
          </p:cNvPr>
          <p:cNvSpPr txBox="1">
            <a:spLocks noChangeArrowheads="1"/>
          </p:cNvSpPr>
          <p:nvPr/>
        </p:nvSpPr>
        <p:spPr bwMode="auto">
          <a:xfrm rot="20786361">
            <a:off x="9786227" y="1248570"/>
            <a:ext cx="23958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solidFill>
                  <a:srgbClr val="00B050"/>
                </a:solidFill>
              </a:rPr>
              <a:t>Propagation along z</a:t>
            </a:r>
          </a:p>
        </p:txBody>
      </p:sp>
      <p:sp>
        <p:nvSpPr>
          <p:cNvPr id="12" name="Text Box 5">
            <a:extLst>
              <a:ext uri="{FF2B5EF4-FFF2-40B4-BE49-F238E27FC236}">
                <a16:creationId xmlns:a16="http://schemas.microsoft.com/office/drawing/2014/main" id="{547BA133-1DE6-3EC7-EE36-F9C32911FFDD}"/>
              </a:ext>
            </a:extLst>
          </p:cNvPr>
          <p:cNvSpPr txBox="1">
            <a:spLocks noChangeArrowheads="1"/>
          </p:cNvSpPr>
          <p:nvPr/>
        </p:nvSpPr>
        <p:spPr bwMode="auto">
          <a:xfrm rot="20786361">
            <a:off x="7778527" y="1110087"/>
            <a:ext cx="1456779" cy="369332"/>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50000"/>
              </a:spcBef>
            </a:pPr>
            <a:r>
              <a:rPr lang="en-US" altLang="en-US" b="1" dirty="0">
                <a:solidFill>
                  <a:srgbClr val="0070C0"/>
                </a:solidFill>
              </a:rPr>
              <a:t>Conductor</a:t>
            </a:r>
          </a:p>
        </p:txBody>
      </p:sp>
      <p:sp>
        <p:nvSpPr>
          <p:cNvPr id="13" name="Text Box 5">
            <a:extLst>
              <a:ext uri="{FF2B5EF4-FFF2-40B4-BE49-F238E27FC236}">
                <a16:creationId xmlns:a16="http://schemas.microsoft.com/office/drawing/2014/main" id="{0F936194-162C-3DE2-C2E7-183877D6B13B}"/>
              </a:ext>
            </a:extLst>
          </p:cNvPr>
          <p:cNvSpPr txBox="1">
            <a:spLocks noChangeArrowheads="1"/>
          </p:cNvSpPr>
          <p:nvPr/>
        </p:nvSpPr>
        <p:spPr bwMode="auto">
          <a:xfrm rot="20786361">
            <a:off x="8026085" y="1564833"/>
            <a:ext cx="1543766" cy="46166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en-US" sz="1200" b="1" dirty="0">
                <a:solidFill>
                  <a:srgbClr val="0070C0"/>
                </a:solidFill>
              </a:rPr>
              <a:t>Dielectric filled or hollow</a:t>
            </a:r>
          </a:p>
        </p:txBody>
      </p:sp>
      <p:sp>
        <p:nvSpPr>
          <p:cNvPr id="14" name="Text Box 11">
            <a:extLst>
              <a:ext uri="{FF2B5EF4-FFF2-40B4-BE49-F238E27FC236}">
                <a16:creationId xmlns:a16="http://schemas.microsoft.com/office/drawing/2014/main" id="{4FAF76C8-5B98-D7AC-37D4-C26739CF655D}"/>
              </a:ext>
            </a:extLst>
          </p:cNvPr>
          <p:cNvSpPr txBox="1">
            <a:spLocks noChangeArrowheads="1"/>
          </p:cNvSpPr>
          <p:nvPr/>
        </p:nvSpPr>
        <p:spPr bwMode="auto">
          <a:xfrm>
            <a:off x="1367612" y="6263066"/>
            <a:ext cx="102533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dirty="0"/>
              <a:t>We can write H (x, y, z, t) in a similar manner</a:t>
            </a:r>
            <a:endParaRPr lang="en-US" altLang="en-US" b="1" baseline="30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431" name="Picture 39" descr="Fig 7"/>
          <p:cNvPicPr>
            <a:picLocks noChangeAspect="1" noChangeArrowheads="1"/>
          </p:cNvPicPr>
          <p:nvPr/>
        </p:nvPicPr>
        <p:blipFill>
          <a:blip r:embed="rId2" cstate="print">
            <a:extLst>
              <a:ext uri="{28A0092B-C50C-407E-A947-70E740481C1C}">
                <a14:useLocalDpi xmlns:a14="http://schemas.microsoft.com/office/drawing/2010/main" val="0"/>
              </a:ext>
            </a:extLst>
          </a:blip>
          <a:srcRect t="9642" b="29625"/>
          <a:stretch>
            <a:fillRect/>
          </a:stretch>
        </p:blipFill>
        <p:spPr bwMode="auto">
          <a:xfrm>
            <a:off x="7086600" y="1096963"/>
            <a:ext cx="30099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9398" name="Object 6"/>
          <p:cNvGraphicFramePr>
            <a:graphicFrameLocks noChangeAspect="1"/>
          </p:cNvGraphicFramePr>
          <p:nvPr/>
        </p:nvGraphicFramePr>
        <p:xfrm>
          <a:off x="4724400" y="2438401"/>
          <a:ext cx="1524000" cy="925513"/>
        </p:xfrm>
        <a:graphic>
          <a:graphicData uri="http://schemas.openxmlformats.org/presentationml/2006/ole">
            <mc:AlternateContent xmlns:mc="http://schemas.openxmlformats.org/markup-compatibility/2006">
              <mc:Choice xmlns:v="urn:schemas-microsoft-com:vml" Requires="v">
                <p:oleObj name="Equation" r:id="rId3" imgW="1066680" imgH="647640" progId="Equation.DSMT4">
                  <p:embed/>
                </p:oleObj>
              </mc:Choice>
              <mc:Fallback>
                <p:oleObj name="Equation" r:id="rId3" imgW="1066680" imgH="647640" progId="Equation.DSMT4">
                  <p:embed/>
                  <p:pic>
                    <p:nvPicPr>
                      <p:cNvPr id="5939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438401"/>
                        <a:ext cx="1524000"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9" name="Rectangle 7"/>
          <p:cNvSpPr>
            <a:spLocks noChangeArrowheads="1"/>
          </p:cNvSpPr>
          <p:nvPr/>
        </p:nvSpPr>
        <p:spPr bwMode="auto">
          <a:xfrm>
            <a:off x="-244511" y="67348"/>
            <a:ext cx="8702712"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altLang="en-US" sz="3600" dirty="0">
                <a:solidFill>
                  <a:srgbClr val="00B050"/>
                </a:solidFill>
              </a:rPr>
              <a:t> Wave Propagation inside the waveguide</a:t>
            </a:r>
          </a:p>
        </p:txBody>
      </p:sp>
      <p:graphicFrame>
        <p:nvGraphicFramePr>
          <p:cNvPr id="59401" name="Object 9"/>
          <p:cNvGraphicFramePr>
            <a:graphicFrameLocks noChangeAspect="1"/>
          </p:cNvGraphicFramePr>
          <p:nvPr/>
        </p:nvGraphicFramePr>
        <p:xfrm>
          <a:off x="2362200" y="3505201"/>
          <a:ext cx="3943350" cy="487363"/>
        </p:xfrm>
        <a:graphic>
          <a:graphicData uri="http://schemas.openxmlformats.org/presentationml/2006/ole">
            <mc:AlternateContent xmlns:mc="http://schemas.openxmlformats.org/markup-compatibility/2006">
              <mc:Choice xmlns:v="urn:schemas-microsoft-com:vml" Requires="v">
                <p:oleObj name="Equation" r:id="rId5" imgW="2463480" imgH="304560" progId="Equation.DSMT4">
                  <p:embed/>
                </p:oleObj>
              </mc:Choice>
              <mc:Fallback>
                <p:oleObj name="Equation" r:id="rId5" imgW="2463480" imgH="304560" progId="Equation.DSMT4">
                  <p:embed/>
                  <p:pic>
                    <p:nvPicPr>
                      <p:cNvPr id="59401"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3505201"/>
                        <a:ext cx="3943350"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03" name="Object 11"/>
          <p:cNvGraphicFramePr>
            <a:graphicFrameLocks noChangeAspect="1"/>
          </p:cNvGraphicFramePr>
          <p:nvPr/>
        </p:nvGraphicFramePr>
        <p:xfrm>
          <a:off x="2362200" y="2590801"/>
          <a:ext cx="965200" cy="593725"/>
        </p:xfrm>
        <a:graphic>
          <a:graphicData uri="http://schemas.openxmlformats.org/presentationml/2006/ole">
            <mc:AlternateContent xmlns:mc="http://schemas.openxmlformats.org/markup-compatibility/2006">
              <mc:Choice xmlns:v="urn:schemas-microsoft-com:vml" Requires="v">
                <p:oleObj name="Equation" r:id="rId7" imgW="634680" imgH="393480" progId="Equation.DSMT4">
                  <p:embed/>
                </p:oleObj>
              </mc:Choice>
              <mc:Fallback>
                <p:oleObj name="Equation" r:id="rId7" imgW="634680" imgH="393480" progId="Equation.DSMT4">
                  <p:embed/>
                  <p:pic>
                    <p:nvPicPr>
                      <p:cNvPr id="59403"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2590801"/>
                        <a:ext cx="965200"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04" name="AutoShape 12"/>
          <p:cNvSpPr>
            <a:spLocks noChangeArrowheads="1"/>
          </p:cNvSpPr>
          <p:nvPr/>
        </p:nvSpPr>
        <p:spPr bwMode="auto">
          <a:xfrm>
            <a:off x="3505200" y="2743200"/>
            <a:ext cx="990600" cy="228600"/>
          </a:xfrm>
          <a:prstGeom prst="rightArrow">
            <a:avLst>
              <a:gd name="adj1" fmla="val 50000"/>
              <a:gd name="adj2" fmla="val 10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5" name="Rectangle 13"/>
          <p:cNvSpPr>
            <a:spLocks noChangeArrowheads="1"/>
          </p:cNvSpPr>
          <p:nvPr/>
        </p:nvSpPr>
        <p:spPr bwMode="auto">
          <a:xfrm>
            <a:off x="1828800" y="2209800"/>
            <a:ext cx="30774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The </a:t>
            </a:r>
            <a:r>
              <a:rPr lang="en-US" altLang="en-US" i="1">
                <a:solidFill>
                  <a:srgbClr val="CC0000"/>
                </a:solidFill>
              </a:rPr>
              <a:t>Phase velocity</a:t>
            </a:r>
            <a:r>
              <a:rPr lang="en-US" altLang="en-US"/>
              <a:t> is given by</a:t>
            </a:r>
          </a:p>
        </p:txBody>
      </p:sp>
      <p:sp>
        <p:nvSpPr>
          <p:cNvPr id="59406" name="AutoShape 14"/>
          <p:cNvSpPr>
            <a:spLocks noChangeArrowheads="1"/>
          </p:cNvSpPr>
          <p:nvPr/>
        </p:nvSpPr>
        <p:spPr bwMode="auto">
          <a:xfrm>
            <a:off x="3810000" y="3048000"/>
            <a:ext cx="152400" cy="381000"/>
          </a:xfrm>
          <a:prstGeom prst="up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9407" name="Rectangle 15"/>
          <p:cNvSpPr>
            <a:spLocks noChangeArrowheads="1"/>
          </p:cNvSpPr>
          <p:nvPr/>
        </p:nvSpPr>
        <p:spPr bwMode="auto">
          <a:xfrm>
            <a:off x="3962400" y="3048001"/>
            <a:ext cx="730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using</a:t>
            </a:r>
          </a:p>
        </p:txBody>
      </p:sp>
      <p:graphicFrame>
        <p:nvGraphicFramePr>
          <p:cNvPr id="59414" name="Object 22"/>
          <p:cNvGraphicFramePr>
            <a:graphicFrameLocks noChangeAspect="1"/>
          </p:cNvGraphicFramePr>
          <p:nvPr/>
        </p:nvGraphicFramePr>
        <p:xfrm>
          <a:off x="2438400" y="4800600"/>
          <a:ext cx="1352550" cy="406400"/>
        </p:xfrm>
        <a:graphic>
          <a:graphicData uri="http://schemas.openxmlformats.org/presentationml/2006/ole">
            <mc:AlternateContent xmlns:mc="http://schemas.openxmlformats.org/markup-compatibility/2006">
              <mc:Choice xmlns:v="urn:schemas-microsoft-com:vml" Requires="v">
                <p:oleObj name="Equation" r:id="rId9" imgW="761760" imgH="228600" progId="Equation.DSMT4">
                  <p:embed/>
                </p:oleObj>
              </mc:Choice>
              <mc:Fallback>
                <p:oleObj name="Equation" r:id="rId9" imgW="761760" imgH="228600" progId="Equation.DSMT4">
                  <p:embed/>
                  <p:pic>
                    <p:nvPicPr>
                      <p:cNvPr id="59414"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8400" y="4800600"/>
                        <a:ext cx="135255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18" name="Object 26"/>
          <p:cNvGraphicFramePr>
            <a:graphicFrameLocks noChangeAspect="1"/>
          </p:cNvGraphicFramePr>
          <p:nvPr/>
        </p:nvGraphicFramePr>
        <p:xfrm>
          <a:off x="2438400" y="5410201"/>
          <a:ext cx="1981200" cy="766763"/>
        </p:xfrm>
        <a:graphic>
          <a:graphicData uri="http://schemas.openxmlformats.org/presentationml/2006/ole">
            <mc:AlternateContent xmlns:mc="http://schemas.openxmlformats.org/markup-compatibility/2006">
              <mc:Choice xmlns:v="urn:schemas-microsoft-com:vml" Requires="v">
                <p:oleObj name="Equation" r:id="rId11" imgW="1180800" imgH="457200" progId="Equation.DSMT4">
                  <p:embed/>
                </p:oleObj>
              </mc:Choice>
              <mc:Fallback>
                <p:oleObj name="Equation" r:id="rId11" imgW="1180800" imgH="457200" progId="Equation.DSMT4">
                  <p:embed/>
                  <p:pic>
                    <p:nvPicPr>
                      <p:cNvPr id="59418"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38400" y="5410201"/>
                        <a:ext cx="1981200"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419" name="Rectangle 27"/>
          <p:cNvSpPr>
            <a:spLocks noChangeArrowheads="1"/>
          </p:cNvSpPr>
          <p:nvPr/>
        </p:nvSpPr>
        <p:spPr bwMode="auto">
          <a:xfrm>
            <a:off x="1828800" y="4265891"/>
            <a:ext cx="30777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a:t>The </a:t>
            </a:r>
            <a:r>
              <a:rPr lang="en-US" altLang="en-US" i="1">
                <a:solidFill>
                  <a:schemeClr val="accent2"/>
                </a:solidFill>
              </a:rPr>
              <a:t>Group velocity</a:t>
            </a:r>
            <a:r>
              <a:rPr lang="en-US" altLang="en-US"/>
              <a:t> is given by</a:t>
            </a:r>
          </a:p>
        </p:txBody>
      </p:sp>
      <p:sp>
        <p:nvSpPr>
          <p:cNvPr id="59437" name="Rectangle 45"/>
          <p:cNvSpPr>
            <a:spLocks noChangeArrowheads="1"/>
          </p:cNvSpPr>
          <p:nvPr/>
        </p:nvSpPr>
        <p:spPr bwMode="auto">
          <a:xfrm>
            <a:off x="1828801" y="838200"/>
            <a:ext cx="30071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The </a:t>
            </a:r>
            <a:r>
              <a:rPr lang="en-US" altLang="en-US" i="1">
                <a:solidFill>
                  <a:schemeClr val="hlink"/>
                </a:solidFill>
              </a:rPr>
              <a:t>Wave velocity</a:t>
            </a:r>
            <a:r>
              <a:rPr lang="en-US" altLang="en-US"/>
              <a:t> is given by</a:t>
            </a:r>
          </a:p>
        </p:txBody>
      </p:sp>
      <p:graphicFrame>
        <p:nvGraphicFramePr>
          <p:cNvPr id="59439" name="Object 47"/>
          <p:cNvGraphicFramePr>
            <a:graphicFrameLocks noChangeAspect="1"/>
          </p:cNvGraphicFramePr>
          <p:nvPr/>
        </p:nvGraphicFramePr>
        <p:xfrm>
          <a:off x="2012950" y="1295400"/>
          <a:ext cx="4171950" cy="641350"/>
        </p:xfrm>
        <a:graphic>
          <a:graphicData uri="http://schemas.openxmlformats.org/presentationml/2006/ole">
            <mc:AlternateContent xmlns:mc="http://schemas.openxmlformats.org/markup-compatibility/2006">
              <mc:Choice xmlns:v="urn:schemas-microsoft-com:vml" Requires="v">
                <p:oleObj name="Equation" r:id="rId13" imgW="2997000" imgH="457200" progId="Equation.DSMT4">
                  <p:embed/>
                </p:oleObj>
              </mc:Choice>
              <mc:Fallback>
                <p:oleObj name="Equation" r:id="rId13" imgW="2997000" imgH="457200" progId="Equation.DSMT4">
                  <p:embed/>
                  <p:pic>
                    <p:nvPicPr>
                      <p:cNvPr id="59439" name="Object 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12950" y="1295400"/>
                        <a:ext cx="417195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40" name="Object 48"/>
          <p:cNvGraphicFramePr>
            <a:graphicFrameLocks noChangeAspect="1"/>
          </p:cNvGraphicFramePr>
          <p:nvPr/>
        </p:nvGraphicFramePr>
        <p:xfrm>
          <a:off x="4953001" y="1981200"/>
          <a:ext cx="1838325" cy="285750"/>
        </p:xfrm>
        <a:graphic>
          <a:graphicData uri="http://schemas.openxmlformats.org/presentationml/2006/ole">
            <mc:AlternateContent xmlns:mc="http://schemas.openxmlformats.org/markup-compatibility/2006">
              <mc:Choice xmlns:v="urn:schemas-microsoft-com:vml" Requires="v">
                <p:oleObj name="Equation" r:id="rId15" imgW="1320480" imgH="203040" progId="Equation.DSMT4">
                  <p:embed/>
                </p:oleObj>
              </mc:Choice>
              <mc:Fallback>
                <p:oleObj name="Equation" r:id="rId15" imgW="1320480" imgH="203040" progId="Equation.DSMT4">
                  <p:embed/>
                  <p:pic>
                    <p:nvPicPr>
                      <p:cNvPr id="59440" name="Object 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53001" y="1981200"/>
                        <a:ext cx="1838325"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41" name="Oval 49"/>
          <p:cNvSpPr>
            <a:spLocks noChangeArrowheads="1"/>
          </p:cNvSpPr>
          <p:nvPr/>
        </p:nvSpPr>
        <p:spPr bwMode="auto">
          <a:xfrm>
            <a:off x="8743950" y="1295400"/>
            <a:ext cx="304800" cy="304800"/>
          </a:xfrm>
          <a:prstGeom prst="ellipse">
            <a:avLst/>
          </a:pr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42" name="Rectangle 50"/>
          <p:cNvSpPr>
            <a:spLocks noChangeArrowheads="1"/>
          </p:cNvSpPr>
          <p:nvPr/>
        </p:nvSpPr>
        <p:spPr bwMode="auto">
          <a:xfrm>
            <a:off x="8972551" y="1314450"/>
            <a:ext cx="1279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i="1">
                <a:solidFill>
                  <a:schemeClr val="hlink"/>
                </a:solidFill>
              </a:rPr>
              <a:t>Wave velocity</a:t>
            </a:r>
            <a:endParaRPr lang="en-US" altLang="en-US" sz="1400"/>
          </a:p>
        </p:txBody>
      </p:sp>
      <p:sp>
        <p:nvSpPr>
          <p:cNvPr id="59444" name="Rectangle 52"/>
          <p:cNvSpPr>
            <a:spLocks noChangeArrowheads="1"/>
          </p:cNvSpPr>
          <p:nvPr/>
        </p:nvSpPr>
        <p:spPr bwMode="auto">
          <a:xfrm>
            <a:off x="7886700" y="990600"/>
            <a:ext cx="1328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i="1">
                <a:solidFill>
                  <a:srgbClr val="CC0000"/>
                </a:solidFill>
              </a:rPr>
              <a:t>Phase velocity</a:t>
            </a:r>
            <a:endParaRPr lang="en-US" altLang="en-US" sz="1400"/>
          </a:p>
        </p:txBody>
      </p:sp>
      <p:sp>
        <p:nvSpPr>
          <p:cNvPr id="59445" name="Oval 53"/>
          <p:cNvSpPr>
            <a:spLocks noChangeArrowheads="1"/>
          </p:cNvSpPr>
          <p:nvPr/>
        </p:nvSpPr>
        <p:spPr bwMode="auto">
          <a:xfrm>
            <a:off x="7848600" y="1247775"/>
            <a:ext cx="228600" cy="2286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46" name="Line 54"/>
          <p:cNvSpPr>
            <a:spLocks noChangeShapeType="1"/>
          </p:cNvSpPr>
          <p:nvPr/>
        </p:nvSpPr>
        <p:spPr bwMode="auto">
          <a:xfrm>
            <a:off x="8045450" y="1411288"/>
            <a:ext cx="228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59447" name="Object 55"/>
          <p:cNvGraphicFramePr>
            <a:graphicFrameLocks noChangeAspect="1"/>
          </p:cNvGraphicFramePr>
          <p:nvPr/>
        </p:nvGraphicFramePr>
        <p:xfrm>
          <a:off x="8207376" y="1314450"/>
          <a:ext cx="250825" cy="363538"/>
        </p:xfrm>
        <a:graphic>
          <a:graphicData uri="http://schemas.openxmlformats.org/presentationml/2006/ole">
            <mc:AlternateContent xmlns:mc="http://schemas.openxmlformats.org/markup-compatibility/2006">
              <mc:Choice xmlns:v="urn:schemas-microsoft-com:vml" Requires="v">
                <p:oleObj name="Equation" r:id="rId17" imgW="164880" imgH="241200" progId="Equation.DSMT4">
                  <p:embed/>
                </p:oleObj>
              </mc:Choice>
              <mc:Fallback>
                <p:oleObj name="Equation" r:id="rId17" imgW="164880" imgH="241200" progId="Equation.DSMT4">
                  <p:embed/>
                  <p:pic>
                    <p:nvPicPr>
                      <p:cNvPr id="59447" name="Object 5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07376" y="1314450"/>
                        <a:ext cx="250825"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48" name="Oval 56"/>
          <p:cNvSpPr>
            <a:spLocks noChangeArrowheads="1"/>
          </p:cNvSpPr>
          <p:nvPr/>
        </p:nvSpPr>
        <p:spPr bwMode="auto">
          <a:xfrm>
            <a:off x="8743950" y="1666875"/>
            <a:ext cx="304800" cy="304800"/>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49" name="Rectangle 57"/>
          <p:cNvSpPr>
            <a:spLocks noChangeArrowheads="1"/>
          </p:cNvSpPr>
          <p:nvPr/>
        </p:nvSpPr>
        <p:spPr bwMode="auto">
          <a:xfrm>
            <a:off x="8963026" y="1647825"/>
            <a:ext cx="13176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i="1">
                <a:solidFill>
                  <a:schemeClr val="accent2"/>
                </a:solidFill>
              </a:rPr>
              <a:t>Group velocity</a:t>
            </a:r>
            <a:endParaRPr lang="en-US" altLang="en-US" sz="1400"/>
          </a:p>
        </p:txBody>
      </p:sp>
      <p:sp>
        <p:nvSpPr>
          <p:cNvPr id="59450" name="Rectangle 58"/>
          <p:cNvSpPr>
            <a:spLocks noChangeArrowheads="1"/>
          </p:cNvSpPr>
          <p:nvPr/>
        </p:nvSpPr>
        <p:spPr bwMode="auto">
          <a:xfrm>
            <a:off x="7239000" y="3276600"/>
            <a:ext cx="3200400" cy="762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51" name="Rectangle 59"/>
          <p:cNvSpPr>
            <a:spLocks noChangeArrowheads="1"/>
          </p:cNvSpPr>
          <p:nvPr/>
        </p:nvSpPr>
        <p:spPr bwMode="auto">
          <a:xfrm>
            <a:off x="7239000" y="4038600"/>
            <a:ext cx="3200400" cy="26670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52" name="Freeform 60"/>
          <p:cNvSpPr>
            <a:spLocks/>
          </p:cNvSpPr>
          <p:nvPr/>
        </p:nvSpPr>
        <p:spPr bwMode="auto">
          <a:xfrm>
            <a:off x="7594600" y="4041775"/>
            <a:ext cx="1079500" cy="1549400"/>
          </a:xfrm>
          <a:custGeom>
            <a:avLst/>
            <a:gdLst>
              <a:gd name="T0" fmla="*/ 16 w 680"/>
              <a:gd name="T1" fmla="*/ 16 h 976"/>
              <a:gd name="T2" fmla="*/ 64 w 680"/>
              <a:gd name="T3" fmla="*/ 16 h 976"/>
              <a:gd name="T4" fmla="*/ 400 w 680"/>
              <a:gd name="T5" fmla="*/ 112 h 976"/>
              <a:gd name="T6" fmla="*/ 640 w 680"/>
              <a:gd name="T7" fmla="*/ 352 h 976"/>
              <a:gd name="T8" fmla="*/ 640 w 680"/>
              <a:gd name="T9" fmla="*/ 688 h 976"/>
              <a:gd name="T10" fmla="*/ 400 w 680"/>
              <a:gd name="T11" fmla="*/ 976 h 976"/>
            </a:gdLst>
            <a:ahLst/>
            <a:cxnLst>
              <a:cxn ang="0">
                <a:pos x="T0" y="T1"/>
              </a:cxn>
              <a:cxn ang="0">
                <a:pos x="T2" y="T3"/>
              </a:cxn>
              <a:cxn ang="0">
                <a:pos x="T4" y="T5"/>
              </a:cxn>
              <a:cxn ang="0">
                <a:pos x="T6" y="T7"/>
              </a:cxn>
              <a:cxn ang="0">
                <a:pos x="T8" y="T9"/>
              </a:cxn>
              <a:cxn ang="0">
                <a:pos x="T10" y="T11"/>
              </a:cxn>
            </a:cxnLst>
            <a:rect l="0" t="0" r="r" b="b"/>
            <a:pathLst>
              <a:path w="680" h="976">
                <a:moveTo>
                  <a:pt x="16" y="16"/>
                </a:moveTo>
                <a:cubicBezTo>
                  <a:pt x="8" y="8"/>
                  <a:pt x="0" y="0"/>
                  <a:pt x="64" y="16"/>
                </a:cubicBezTo>
                <a:cubicBezTo>
                  <a:pt x="128" y="32"/>
                  <a:pt x="304" y="56"/>
                  <a:pt x="400" y="112"/>
                </a:cubicBezTo>
                <a:cubicBezTo>
                  <a:pt x="496" y="168"/>
                  <a:pt x="600" y="256"/>
                  <a:pt x="640" y="352"/>
                </a:cubicBezTo>
                <a:cubicBezTo>
                  <a:pt x="680" y="448"/>
                  <a:pt x="680" y="584"/>
                  <a:pt x="640" y="688"/>
                </a:cubicBezTo>
                <a:cubicBezTo>
                  <a:pt x="600" y="792"/>
                  <a:pt x="500" y="884"/>
                  <a:pt x="400" y="976"/>
                </a:cubicBezTo>
              </a:path>
            </a:pathLst>
          </a:cu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53" name="Freeform 61"/>
          <p:cNvSpPr>
            <a:spLocks/>
          </p:cNvSpPr>
          <p:nvPr/>
        </p:nvSpPr>
        <p:spPr bwMode="auto">
          <a:xfrm rot="1800000">
            <a:off x="7759700" y="5105400"/>
            <a:ext cx="1079500" cy="1524000"/>
          </a:xfrm>
          <a:custGeom>
            <a:avLst/>
            <a:gdLst>
              <a:gd name="T0" fmla="*/ 0 w 680"/>
              <a:gd name="T1" fmla="*/ 0 h 960"/>
              <a:gd name="T2" fmla="*/ 576 w 680"/>
              <a:gd name="T3" fmla="*/ 288 h 960"/>
              <a:gd name="T4" fmla="*/ 624 w 680"/>
              <a:gd name="T5" fmla="*/ 672 h 960"/>
              <a:gd name="T6" fmla="*/ 288 w 680"/>
              <a:gd name="T7" fmla="*/ 960 h 960"/>
            </a:gdLst>
            <a:ahLst/>
            <a:cxnLst>
              <a:cxn ang="0">
                <a:pos x="T0" y="T1"/>
              </a:cxn>
              <a:cxn ang="0">
                <a:pos x="T2" y="T3"/>
              </a:cxn>
              <a:cxn ang="0">
                <a:pos x="T4" y="T5"/>
              </a:cxn>
              <a:cxn ang="0">
                <a:pos x="T6" y="T7"/>
              </a:cxn>
            </a:cxnLst>
            <a:rect l="0" t="0" r="r" b="b"/>
            <a:pathLst>
              <a:path w="680" h="960">
                <a:moveTo>
                  <a:pt x="0" y="0"/>
                </a:moveTo>
                <a:cubicBezTo>
                  <a:pt x="236" y="88"/>
                  <a:pt x="472" y="176"/>
                  <a:pt x="576" y="288"/>
                </a:cubicBezTo>
                <a:cubicBezTo>
                  <a:pt x="680" y="400"/>
                  <a:pt x="672" y="560"/>
                  <a:pt x="624" y="672"/>
                </a:cubicBezTo>
                <a:cubicBezTo>
                  <a:pt x="576" y="784"/>
                  <a:pt x="432" y="872"/>
                  <a:pt x="288" y="960"/>
                </a:cubicBezTo>
              </a:path>
            </a:pathLst>
          </a:cu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54" name="Line 62"/>
          <p:cNvSpPr>
            <a:spLocks noChangeShapeType="1"/>
          </p:cNvSpPr>
          <p:nvPr/>
        </p:nvSpPr>
        <p:spPr bwMode="auto">
          <a:xfrm flipV="1">
            <a:off x="8610600" y="4495800"/>
            <a:ext cx="228600" cy="1524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55" name="Line 63"/>
          <p:cNvSpPr>
            <a:spLocks noChangeShapeType="1"/>
          </p:cNvSpPr>
          <p:nvPr/>
        </p:nvSpPr>
        <p:spPr bwMode="auto">
          <a:xfrm>
            <a:off x="8686800" y="6096000"/>
            <a:ext cx="304800" cy="1524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56" name="Line 64"/>
          <p:cNvSpPr>
            <a:spLocks noChangeShapeType="1"/>
          </p:cNvSpPr>
          <p:nvPr/>
        </p:nvSpPr>
        <p:spPr bwMode="auto">
          <a:xfrm flipV="1">
            <a:off x="8515350" y="5305425"/>
            <a:ext cx="3048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57" name="Text Box 65"/>
          <p:cNvSpPr txBox="1">
            <a:spLocks noChangeArrowheads="1"/>
          </p:cNvSpPr>
          <p:nvPr/>
        </p:nvSpPr>
        <p:spPr bwMode="auto">
          <a:xfrm>
            <a:off x="9525000" y="3276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Beach</a:t>
            </a:r>
          </a:p>
        </p:txBody>
      </p:sp>
      <p:sp>
        <p:nvSpPr>
          <p:cNvPr id="59458" name="Text Box 66"/>
          <p:cNvSpPr txBox="1">
            <a:spLocks noChangeArrowheads="1"/>
          </p:cNvSpPr>
          <p:nvPr/>
        </p:nvSpPr>
        <p:spPr bwMode="auto">
          <a:xfrm>
            <a:off x="7315200" y="6324601"/>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Ocean</a:t>
            </a:r>
          </a:p>
        </p:txBody>
      </p:sp>
      <p:sp>
        <p:nvSpPr>
          <p:cNvPr id="59459" name="Rectangle 67"/>
          <p:cNvSpPr>
            <a:spLocks noChangeArrowheads="1"/>
          </p:cNvSpPr>
          <p:nvPr/>
        </p:nvSpPr>
        <p:spPr bwMode="auto">
          <a:xfrm>
            <a:off x="8010525" y="3800475"/>
            <a:ext cx="1328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i="1">
                <a:solidFill>
                  <a:srgbClr val="CC0000"/>
                </a:solidFill>
              </a:rPr>
              <a:t>Phase velocity</a:t>
            </a:r>
            <a:endParaRPr lang="en-US" altLang="en-US" sz="1400"/>
          </a:p>
        </p:txBody>
      </p:sp>
      <p:graphicFrame>
        <p:nvGraphicFramePr>
          <p:cNvPr id="59460" name="Object 68"/>
          <p:cNvGraphicFramePr>
            <a:graphicFrameLocks noChangeAspect="1"/>
          </p:cNvGraphicFramePr>
          <p:nvPr/>
        </p:nvGraphicFramePr>
        <p:xfrm>
          <a:off x="7848601" y="3751264"/>
          <a:ext cx="250825" cy="363537"/>
        </p:xfrm>
        <a:graphic>
          <a:graphicData uri="http://schemas.openxmlformats.org/presentationml/2006/ole">
            <mc:AlternateContent xmlns:mc="http://schemas.openxmlformats.org/markup-compatibility/2006">
              <mc:Choice xmlns:v="urn:schemas-microsoft-com:vml" Requires="v">
                <p:oleObj name="Equation" r:id="rId19" imgW="164880" imgH="241200" progId="Equation.DSMT4">
                  <p:embed/>
                </p:oleObj>
              </mc:Choice>
              <mc:Fallback>
                <p:oleObj name="Equation" r:id="rId19" imgW="164880" imgH="241200" progId="Equation.DSMT4">
                  <p:embed/>
                  <p:pic>
                    <p:nvPicPr>
                      <p:cNvPr id="59460" name="Object 6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48601" y="3751264"/>
                        <a:ext cx="250825" cy="36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61" name="Oval 69"/>
          <p:cNvSpPr>
            <a:spLocks noChangeArrowheads="1"/>
          </p:cNvSpPr>
          <p:nvPr/>
        </p:nvSpPr>
        <p:spPr bwMode="auto">
          <a:xfrm>
            <a:off x="7620000" y="3962400"/>
            <a:ext cx="152400" cy="1524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62" name="Line 70"/>
          <p:cNvSpPr>
            <a:spLocks noChangeShapeType="1"/>
          </p:cNvSpPr>
          <p:nvPr/>
        </p:nvSpPr>
        <p:spPr bwMode="auto">
          <a:xfrm>
            <a:off x="7667625" y="4057650"/>
            <a:ext cx="228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59463" name="Object 71"/>
          <p:cNvGraphicFramePr>
            <a:graphicFrameLocks noChangeAspect="1"/>
          </p:cNvGraphicFramePr>
          <p:nvPr/>
        </p:nvGraphicFramePr>
        <p:xfrm>
          <a:off x="8839201" y="4352925"/>
          <a:ext cx="250825" cy="344488"/>
        </p:xfrm>
        <a:graphic>
          <a:graphicData uri="http://schemas.openxmlformats.org/presentationml/2006/ole">
            <mc:AlternateContent xmlns:mc="http://schemas.openxmlformats.org/markup-compatibility/2006">
              <mc:Choice xmlns:v="urn:schemas-microsoft-com:vml" Requires="v">
                <p:oleObj name="Equation" r:id="rId20" imgW="164880" imgH="228600" progId="Equation.DSMT4">
                  <p:embed/>
                </p:oleObj>
              </mc:Choice>
              <mc:Fallback>
                <p:oleObj name="Equation" r:id="rId20" imgW="164880" imgH="228600" progId="Equation.DSMT4">
                  <p:embed/>
                  <p:pic>
                    <p:nvPicPr>
                      <p:cNvPr id="59463" name="Object 7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839201" y="4352925"/>
                        <a:ext cx="250825"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64" name="Rectangle 72"/>
          <p:cNvSpPr>
            <a:spLocks noChangeArrowheads="1"/>
          </p:cNvSpPr>
          <p:nvPr/>
        </p:nvSpPr>
        <p:spPr bwMode="auto">
          <a:xfrm>
            <a:off x="8610601" y="4114800"/>
            <a:ext cx="1279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i="1">
                <a:solidFill>
                  <a:schemeClr val="hlink"/>
                </a:solidFill>
              </a:rPr>
              <a:t>Wave velocity</a:t>
            </a:r>
            <a:endParaRPr lang="en-US" altLang="en-US" sz="1400"/>
          </a:p>
        </p:txBody>
      </p:sp>
      <p:graphicFrame>
        <p:nvGraphicFramePr>
          <p:cNvPr id="59465" name="Object 73"/>
          <p:cNvGraphicFramePr>
            <a:graphicFrameLocks noChangeAspect="1"/>
          </p:cNvGraphicFramePr>
          <p:nvPr/>
        </p:nvGraphicFramePr>
        <p:xfrm>
          <a:off x="8991601" y="6096000"/>
          <a:ext cx="250825" cy="344488"/>
        </p:xfrm>
        <a:graphic>
          <a:graphicData uri="http://schemas.openxmlformats.org/presentationml/2006/ole">
            <mc:AlternateContent xmlns:mc="http://schemas.openxmlformats.org/markup-compatibility/2006">
              <mc:Choice xmlns:v="urn:schemas-microsoft-com:vml" Requires="v">
                <p:oleObj name="Equation" r:id="rId22" imgW="164880" imgH="228600" progId="Equation.DSMT4">
                  <p:embed/>
                </p:oleObj>
              </mc:Choice>
              <mc:Fallback>
                <p:oleObj name="Equation" r:id="rId22" imgW="164880" imgH="228600" progId="Equation.DSMT4">
                  <p:embed/>
                  <p:pic>
                    <p:nvPicPr>
                      <p:cNvPr id="59465" name="Object 7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991601" y="6096000"/>
                        <a:ext cx="250825"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66" name="Object 74"/>
          <p:cNvGraphicFramePr>
            <a:graphicFrameLocks noChangeAspect="1"/>
          </p:cNvGraphicFramePr>
          <p:nvPr/>
        </p:nvGraphicFramePr>
        <p:xfrm>
          <a:off x="8848726" y="5114925"/>
          <a:ext cx="269875" cy="344488"/>
        </p:xfrm>
        <a:graphic>
          <a:graphicData uri="http://schemas.openxmlformats.org/presentationml/2006/ole">
            <mc:AlternateContent xmlns:mc="http://schemas.openxmlformats.org/markup-compatibility/2006">
              <mc:Choice xmlns:v="urn:schemas-microsoft-com:vml" Requires="v">
                <p:oleObj name="Equation" r:id="rId23" imgW="177480" imgH="228600" progId="Equation.DSMT4">
                  <p:embed/>
                </p:oleObj>
              </mc:Choice>
              <mc:Fallback>
                <p:oleObj name="Equation" r:id="rId23" imgW="177480" imgH="228600" progId="Equation.DSMT4">
                  <p:embed/>
                  <p:pic>
                    <p:nvPicPr>
                      <p:cNvPr id="59466" name="Object 7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848726" y="5114925"/>
                        <a:ext cx="269875"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67" name="Rectangle 75"/>
          <p:cNvSpPr>
            <a:spLocks noChangeArrowheads="1"/>
          </p:cNvSpPr>
          <p:nvPr/>
        </p:nvSpPr>
        <p:spPr bwMode="auto">
          <a:xfrm>
            <a:off x="9064626" y="5162550"/>
            <a:ext cx="13176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i="1">
                <a:solidFill>
                  <a:schemeClr val="accent2"/>
                </a:solidFill>
              </a:rPr>
              <a:t>Group velocity</a:t>
            </a:r>
            <a:endParaRPr lang="en-US" altLang="en-US" sz="1400"/>
          </a:p>
        </p:txBody>
      </p:sp>
      <p:sp>
        <p:nvSpPr>
          <p:cNvPr id="59468" name="Freeform 76"/>
          <p:cNvSpPr>
            <a:spLocks/>
          </p:cNvSpPr>
          <p:nvPr/>
        </p:nvSpPr>
        <p:spPr bwMode="auto">
          <a:xfrm rot="1800000">
            <a:off x="7772400" y="5280026"/>
            <a:ext cx="850900" cy="1228725"/>
          </a:xfrm>
          <a:custGeom>
            <a:avLst/>
            <a:gdLst>
              <a:gd name="T0" fmla="*/ 0 w 680"/>
              <a:gd name="T1" fmla="*/ 0 h 960"/>
              <a:gd name="T2" fmla="*/ 576 w 680"/>
              <a:gd name="T3" fmla="*/ 288 h 960"/>
              <a:gd name="T4" fmla="*/ 624 w 680"/>
              <a:gd name="T5" fmla="*/ 672 h 960"/>
              <a:gd name="T6" fmla="*/ 288 w 680"/>
              <a:gd name="T7" fmla="*/ 960 h 960"/>
            </a:gdLst>
            <a:ahLst/>
            <a:cxnLst>
              <a:cxn ang="0">
                <a:pos x="T0" y="T1"/>
              </a:cxn>
              <a:cxn ang="0">
                <a:pos x="T2" y="T3"/>
              </a:cxn>
              <a:cxn ang="0">
                <a:pos x="T4" y="T5"/>
              </a:cxn>
              <a:cxn ang="0">
                <a:pos x="T6" y="T7"/>
              </a:cxn>
            </a:cxnLst>
            <a:rect l="0" t="0" r="r" b="b"/>
            <a:pathLst>
              <a:path w="680" h="960">
                <a:moveTo>
                  <a:pt x="0" y="0"/>
                </a:moveTo>
                <a:cubicBezTo>
                  <a:pt x="236" y="88"/>
                  <a:pt x="472" y="176"/>
                  <a:pt x="576" y="288"/>
                </a:cubicBezTo>
                <a:cubicBezTo>
                  <a:pt x="680" y="400"/>
                  <a:pt x="672" y="560"/>
                  <a:pt x="624" y="672"/>
                </a:cubicBezTo>
                <a:cubicBezTo>
                  <a:pt x="576" y="784"/>
                  <a:pt x="432" y="872"/>
                  <a:pt x="288" y="960"/>
                </a:cubicBezTo>
              </a:path>
            </a:pathLst>
          </a:cu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69" name="Freeform 77"/>
          <p:cNvSpPr>
            <a:spLocks/>
          </p:cNvSpPr>
          <p:nvPr/>
        </p:nvSpPr>
        <p:spPr bwMode="auto">
          <a:xfrm rot="1800000">
            <a:off x="7566025" y="5267325"/>
            <a:ext cx="850900" cy="1143000"/>
          </a:xfrm>
          <a:custGeom>
            <a:avLst/>
            <a:gdLst>
              <a:gd name="T0" fmla="*/ 0 w 680"/>
              <a:gd name="T1" fmla="*/ 0 h 960"/>
              <a:gd name="T2" fmla="*/ 576 w 680"/>
              <a:gd name="T3" fmla="*/ 288 h 960"/>
              <a:gd name="T4" fmla="*/ 624 w 680"/>
              <a:gd name="T5" fmla="*/ 672 h 960"/>
              <a:gd name="T6" fmla="*/ 288 w 680"/>
              <a:gd name="T7" fmla="*/ 960 h 960"/>
            </a:gdLst>
            <a:ahLst/>
            <a:cxnLst>
              <a:cxn ang="0">
                <a:pos x="T0" y="T1"/>
              </a:cxn>
              <a:cxn ang="0">
                <a:pos x="T2" y="T3"/>
              </a:cxn>
              <a:cxn ang="0">
                <a:pos x="T4" y="T5"/>
              </a:cxn>
              <a:cxn ang="0">
                <a:pos x="T6" y="T7"/>
              </a:cxn>
            </a:cxnLst>
            <a:rect l="0" t="0" r="r" b="b"/>
            <a:pathLst>
              <a:path w="680" h="960">
                <a:moveTo>
                  <a:pt x="0" y="0"/>
                </a:moveTo>
                <a:cubicBezTo>
                  <a:pt x="236" y="88"/>
                  <a:pt x="472" y="176"/>
                  <a:pt x="576" y="288"/>
                </a:cubicBezTo>
                <a:cubicBezTo>
                  <a:pt x="680" y="400"/>
                  <a:pt x="672" y="560"/>
                  <a:pt x="624" y="672"/>
                </a:cubicBezTo>
                <a:cubicBezTo>
                  <a:pt x="576" y="784"/>
                  <a:pt x="432" y="872"/>
                  <a:pt x="288" y="960"/>
                </a:cubicBezTo>
              </a:path>
            </a:pathLst>
          </a:cu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70" name="Freeform 78"/>
          <p:cNvSpPr>
            <a:spLocks/>
          </p:cNvSpPr>
          <p:nvPr/>
        </p:nvSpPr>
        <p:spPr bwMode="auto">
          <a:xfrm>
            <a:off x="7505700" y="4152900"/>
            <a:ext cx="990600" cy="1371600"/>
          </a:xfrm>
          <a:custGeom>
            <a:avLst/>
            <a:gdLst>
              <a:gd name="T0" fmla="*/ 16 w 680"/>
              <a:gd name="T1" fmla="*/ 16 h 976"/>
              <a:gd name="T2" fmla="*/ 64 w 680"/>
              <a:gd name="T3" fmla="*/ 16 h 976"/>
              <a:gd name="T4" fmla="*/ 400 w 680"/>
              <a:gd name="T5" fmla="*/ 112 h 976"/>
              <a:gd name="T6" fmla="*/ 640 w 680"/>
              <a:gd name="T7" fmla="*/ 352 h 976"/>
              <a:gd name="T8" fmla="*/ 640 w 680"/>
              <a:gd name="T9" fmla="*/ 688 h 976"/>
              <a:gd name="T10" fmla="*/ 400 w 680"/>
              <a:gd name="T11" fmla="*/ 976 h 976"/>
            </a:gdLst>
            <a:ahLst/>
            <a:cxnLst>
              <a:cxn ang="0">
                <a:pos x="T0" y="T1"/>
              </a:cxn>
              <a:cxn ang="0">
                <a:pos x="T2" y="T3"/>
              </a:cxn>
              <a:cxn ang="0">
                <a:pos x="T4" y="T5"/>
              </a:cxn>
              <a:cxn ang="0">
                <a:pos x="T6" y="T7"/>
              </a:cxn>
              <a:cxn ang="0">
                <a:pos x="T8" y="T9"/>
              </a:cxn>
              <a:cxn ang="0">
                <a:pos x="T10" y="T11"/>
              </a:cxn>
            </a:cxnLst>
            <a:rect l="0" t="0" r="r" b="b"/>
            <a:pathLst>
              <a:path w="680" h="976">
                <a:moveTo>
                  <a:pt x="16" y="16"/>
                </a:moveTo>
                <a:cubicBezTo>
                  <a:pt x="8" y="8"/>
                  <a:pt x="0" y="0"/>
                  <a:pt x="64" y="16"/>
                </a:cubicBezTo>
                <a:cubicBezTo>
                  <a:pt x="128" y="32"/>
                  <a:pt x="304" y="56"/>
                  <a:pt x="400" y="112"/>
                </a:cubicBezTo>
                <a:cubicBezTo>
                  <a:pt x="496" y="168"/>
                  <a:pt x="600" y="256"/>
                  <a:pt x="640" y="352"/>
                </a:cubicBezTo>
                <a:cubicBezTo>
                  <a:pt x="680" y="448"/>
                  <a:pt x="680" y="584"/>
                  <a:pt x="640" y="688"/>
                </a:cubicBezTo>
                <a:cubicBezTo>
                  <a:pt x="600" y="792"/>
                  <a:pt x="500" y="884"/>
                  <a:pt x="400" y="976"/>
                </a:cubicBezTo>
              </a:path>
            </a:pathLst>
          </a:cu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71" name="Freeform 79"/>
          <p:cNvSpPr>
            <a:spLocks/>
          </p:cNvSpPr>
          <p:nvPr/>
        </p:nvSpPr>
        <p:spPr bwMode="auto">
          <a:xfrm>
            <a:off x="7315200" y="4191000"/>
            <a:ext cx="990600" cy="1371600"/>
          </a:xfrm>
          <a:custGeom>
            <a:avLst/>
            <a:gdLst>
              <a:gd name="T0" fmla="*/ 16 w 680"/>
              <a:gd name="T1" fmla="*/ 16 h 976"/>
              <a:gd name="T2" fmla="*/ 64 w 680"/>
              <a:gd name="T3" fmla="*/ 16 h 976"/>
              <a:gd name="T4" fmla="*/ 400 w 680"/>
              <a:gd name="T5" fmla="*/ 112 h 976"/>
              <a:gd name="T6" fmla="*/ 640 w 680"/>
              <a:gd name="T7" fmla="*/ 352 h 976"/>
              <a:gd name="T8" fmla="*/ 640 w 680"/>
              <a:gd name="T9" fmla="*/ 688 h 976"/>
              <a:gd name="T10" fmla="*/ 400 w 680"/>
              <a:gd name="T11" fmla="*/ 976 h 976"/>
            </a:gdLst>
            <a:ahLst/>
            <a:cxnLst>
              <a:cxn ang="0">
                <a:pos x="T0" y="T1"/>
              </a:cxn>
              <a:cxn ang="0">
                <a:pos x="T2" y="T3"/>
              </a:cxn>
              <a:cxn ang="0">
                <a:pos x="T4" y="T5"/>
              </a:cxn>
              <a:cxn ang="0">
                <a:pos x="T6" y="T7"/>
              </a:cxn>
              <a:cxn ang="0">
                <a:pos x="T8" y="T9"/>
              </a:cxn>
              <a:cxn ang="0">
                <a:pos x="T10" y="T11"/>
              </a:cxn>
            </a:cxnLst>
            <a:rect l="0" t="0" r="r" b="b"/>
            <a:pathLst>
              <a:path w="680" h="976">
                <a:moveTo>
                  <a:pt x="16" y="16"/>
                </a:moveTo>
                <a:cubicBezTo>
                  <a:pt x="8" y="8"/>
                  <a:pt x="0" y="0"/>
                  <a:pt x="64" y="16"/>
                </a:cubicBezTo>
                <a:cubicBezTo>
                  <a:pt x="128" y="32"/>
                  <a:pt x="304" y="56"/>
                  <a:pt x="400" y="112"/>
                </a:cubicBezTo>
                <a:cubicBezTo>
                  <a:pt x="496" y="168"/>
                  <a:pt x="600" y="256"/>
                  <a:pt x="640" y="352"/>
                </a:cubicBezTo>
                <a:cubicBezTo>
                  <a:pt x="680" y="448"/>
                  <a:pt x="680" y="584"/>
                  <a:pt x="640" y="688"/>
                </a:cubicBezTo>
                <a:cubicBezTo>
                  <a:pt x="600" y="792"/>
                  <a:pt x="500" y="884"/>
                  <a:pt x="400" y="976"/>
                </a:cubicBezTo>
              </a:path>
            </a:pathLst>
          </a:cu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72" name="Rectangle 80"/>
          <p:cNvSpPr>
            <a:spLocks noChangeArrowheads="1"/>
          </p:cNvSpPr>
          <p:nvPr/>
        </p:nvSpPr>
        <p:spPr bwMode="auto">
          <a:xfrm>
            <a:off x="8299450" y="2895601"/>
            <a:ext cx="1073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Analogy!</a:t>
            </a:r>
          </a:p>
        </p:txBody>
      </p:sp>
      <p:sp>
        <p:nvSpPr>
          <p:cNvPr id="59473" name="Rectangle 81"/>
          <p:cNvSpPr>
            <a:spLocks noChangeArrowheads="1"/>
          </p:cNvSpPr>
          <p:nvPr/>
        </p:nvSpPr>
        <p:spPr bwMode="auto">
          <a:xfrm>
            <a:off x="7315200" y="3505200"/>
            <a:ext cx="12334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Point of contact</a:t>
            </a:r>
          </a:p>
        </p:txBody>
      </p:sp>
      <p:sp>
        <p:nvSpPr>
          <p:cNvPr id="59474" name="Line 82"/>
          <p:cNvSpPr>
            <a:spLocks noChangeShapeType="1"/>
          </p:cNvSpPr>
          <p:nvPr/>
        </p:nvSpPr>
        <p:spPr bwMode="auto">
          <a:xfrm>
            <a:off x="7696200" y="3733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2" name="Text Box 4">
            <a:extLst>
              <a:ext uri="{FF2B5EF4-FFF2-40B4-BE49-F238E27FC236}">
                <a16:creationId xmlns:a16="http://schemas.microsoft.com/office/drawing/2014/main" id="{E70EF922-0E12-D910-75F3-6685D833AD22}"/>
              </a:ext>
            </a:extLst>
          </p:cNvPr>
          <p:cNvSpPr txBox="1">
            <a:spLocks noChangeArrowheads="1"/>
          </p:cNvSpPr>
          <p:nvPr/>
        </p:nvSpPr>
        <p:spPr bwMode="auto">
          <a:xfrm>
            <a:off x="444795" y="193676"/>
            <a:ext cx="624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dirty="0">
                <a:solidFill>
                  <a:srgbClr val="00B050"/>
                </a:solidFill>
                <a:sym typeface="Symbol" panose="05050102010706020507" pitchFamily="18" charset="2"/>
              </a:rPr>
              <a:t>- </a:t>
            </a:r>
            <a:r>
              <a:rPr lang="en-US" altLang="en-US" sz="2400" b="1" dirty="0">
                <a:solidFill>
                  <a:srgbClr val="00B050"/>
                </a:solidFill>
              </a:rPr>
              <a:t>diagram for waveguide</a:t>
            </a:r>
          </a:p>
        </p:txBody>
      </p:sp>
      <p:pic>
        <p:nvPicPr>
          <p:cNvPr id="324613" name="Picture 5">
            <a:extLst>
              <a:ext uri="{FF2B5EF4-FFF2-40B4-BE49-F238E27FC236}">
                <a16:creationId xmlns:a16="http://schemas.microsoft.com/office/drawing/2014/main" id="{610D7AB0-7E45-E334-9C57-F20CCF1C3D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9408" y="572813"/>
            <a:ext cx="4772247" cy="3209406"/>
          </a:xfrm>
          <a:prstGeom prst="rect">
            <a:avLst/>
          </a:prstGeom>
          <a:noFill/>
          <a:extLst>
            <a:ext uri="{909E8E84-426E-40DD-AFC4-6F175D3DCCD1}">
              <a14:hiddenFill xmlns:a14="http://schemas.microsoft.com/office/drawing/2010/main">
                <a:solidFill>
                  <a:srgbClr val="FFFFFF"/>
                </a:solidFill>
              </a14:hiddenFill>
            </a:ext>
          </a:extLst>
        </p:spPr>
      </p:pic>
      <p:sp>
        <p:nvSpPr>
          <p:cNvPr id="324614" name="Text Box 6">
            <a:extLst>
              <a:ext uri="{FF2B5EF4-FFF2-40B4-BE49-F238E27FC236}">
                <a16:creationId xmlns:a16="http://schemas.microsoft.com/office/drawing/2014/main" id="{F34C2299-D391-3912-EFB6-136B6E19DDCF}"/>
              </a:ext>
            </a:extLst>
          </p:cNvPr>
          <p:cNvSpPr txBox="1">
            <a:spLocks noChangeArrowheads="1"/>
          </p:cNvSpPr>
          <p:nvPr/>
        </p:nvSpPr>
        <p:spPr bwMode="auto">
          <a:xfrm>
            <a:off x="808075" y="1066800"/>
            <a:ext cx="3200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rgbClr val="CC3300"/>
                </a:solidFill>
              </a:rPr>
              <a:t>For TEM:</a:t>
            </a:r>
            <a:r>
              <a:rPr lang="en-US" altLang="en-US" sz="2000">
                <a:solidFill>
                  <a:srgbClr val="3333FF"/>
                </a:solidFill>
              </a:rPr>
              <a:t> Constant slope;                                            </a:t>
            </a:r>
          </a:p>
        </p:txBody>
      </p:sp>
      <p:graphicFrame>
        <p:nvGraphicFramePr>
          <p:cNvPr id="324615" name="Object 7">
            <a:extLst>
              <a:ext uri="{FF2B5EF4-FFF2-40B4-BE49-F238E27FC236}">
                <a16:creationId xmlns:a16="http://schemas.microsoft.com/office/drawing/2014/main" id="{5D156EE0-032F-7691-9C09-52CE3F5665AB}"/>
              </a:ext>
            </a:extLst>
          </p:cNvPr>
          <p:cNvGraphicFramePr>
            <a:graphicFrameLocks noChangeAspect="1"/>
          </p:cNvGraphicFramePr>
          <p:nvPr>
            <p:extLst>
              <p:ext uri="{D42A27DB-BD31-4B8C-83A1-F6EECF244321}">
                <p14:modId xmlns:p14="http://schemas.microsoft.com/office/powerpoint/2010/main" val="28232832"/>
              </p:ext>
            </p:extLst>
          </p:nvPr>
        </p:nvGraphicFramePr>
        <p:xfrm>
          <a:off x="2255875" y="1600200"/>
          <a:ext cx="1879600" cy="407988"/>
        </p:xfrm>
        <a:graphic>
          <a:graphicData uri="http://schemas.openxmlformats.org/presentationml/2006/ole">
            <mc:AlternateContent xmlns:mc="http://schemas.openxmlformats.org/markup-compatibility/2006">
              <mc:Choice xmlns:v="urn:schemas-microsoft-com:vml" Requires="v">
                <p:oleObj name="Equation" r:id="rId3" imgW="1168200" imgH="253800" progId="Equation.DSMT4">
                  <p:embed/>
                </p:oleObj>
              </mc:Choice>
              <mc:Fallback>
                <p:oleObj name="Equation" r:id="rId3" imgW="1168200" imgH="253800" progId="Equation.DSMT4">
                  <p:embed/>
                  <p:pic>
                    <p:nvPicPr>
                      <p:cNvPr id="324615" name="Object 7">
                        <a:extLst>
                          <a:ext uri="{FF2B5EF4-FFF2-40B4-BE49-F238E27FC236}">
                            <a16:creationId xmlns:a16="http://schemas.microsoft.com/office/drawing/2014/main" id="{5D156EE0-032F-7691-9C09-52CE3F5665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5875" y="1600200"/>
                        <a:ext cx="1879600" cy="407988"/>
                      </a:xfrm>
                      <a:prstGeom prst="rect">
                        <a:avLst/>
                      </a:prstGeom>
                      <a:noFill/>
                      <a:ln>
                        <a:noFill/>
                      </a:ln>
                      <a:effectLst/>
                    </p:spPr>
                  </p:pic>
                </p:oleObj>
              </mc:Fallback>
            </mc:AlternateContent>
          </a:graphicData>
        </a:graphic>
      </p:graphicFrame>
      <p:sp>
        <p:nvSpPr>
          <p:cNvPr id="324616" name="Text Box 8">
            <a:extLst>
              <a:ext uri="{FF2B5EF4-FFF2-40B4-BE49-F238E27FC236}">
                <a16:creationId xmlns:a16="http://schemas.microsoft.com/office/drawing/2014/main" id="{C59D19D3-D4E4-A382-2C84-06872A7EB652}"/>
              </a:ext>
            </a:extLst>
          </p:cNvPr>
          <p:cNvSpPr txBox="1">
            <a:spLocks noChangeArrowheads="1"/>
          </p:cNvSpPr>
          <p:nvPr/>
        </p:nvSpPr>
        <p:spPr bwMode="auto">
          <a:xfrm>
            <a:off x="731874" y="2133600"/>
            <a:ext cx="497780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olidFill>
                  <a:srgbClr val="3333FF"/>
                </a:solidFill>
              </a:rPr>
              <a:t>Same as velocity of light in an unbounded dielectric medium with constitutive parameters </a:t>
            </a:r>
            <a:r>
              <a:rPr lang="en-US" altLang="en-US" sz="2000" dirty="0">
                <a:solidFill>
                  <a:srgbClr val="3333FF"/>
                </a:solidFill>
                <a:sym typeface="Symbol" panose="05050102010706020507" pitchFamily="18" charset="2"/>
              </a:rPr>
              <a:t> and </a:t>
            </a:r>
          </a:p>
        </p:txBody>
      </p:sp>
      <p:sp>
        <p:nvSpPr>
          <p:cNvPr id="324617" name="Text Box 9">
            <a:extLst>
              <a:ext uri="{FF2B5EF4-FFF2-40B4-BE49-F238E27FC236}">
                <a16:creationId xmlns:a16="http://schemas.microsoft.com/office/drawing/2014/main" id="{0A59755E-941C-95FF-C91C-0084024B4DAF}"/>
              </a:ext>
            </a:extLst>
          </p:cNvPr>
          <p:cNvSpPr txBox="1">
            <a:spLocks noChangeArrowheads="1"/>
          </p:cNvSpPr>
          <p:nvPr/>
        </p:nvSpPr>
        <p:spPr bwMode="auto">
          <a:xfrm>
            <a:off x="808075" y="3810000"/>
            <a:ext cx="5638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rgbClr val="CC3300"/>
                </a:solidFill>
              </a:rPr>
              <a:t>For TE or TM: </a:t>
            </a:r>
            <a:r>
              <a:rPr lang="en-US" altLang="en-US" sz="2000">
                <a:solidFill>
                  <a:srgbClr val="3333FF"/>
                </a:solidFill>
              </a:rPr>
              <a:t>slope is not constant</a:t>
            </a:r>
          </a:p>
        </p:txBody>
      </p:sp>
      <p:graphicFrame>
        <p:nvGraphicFramePr>
          <p:cNvPr id="324618" name="Object 10">
            <a:extLst>
              <a:ext uri="{FF2B5EF4-FFF2-40B4-BE49-F238E27FC236}">
                <a16:creationId xmlns:a16="http://schemas.microsoft.com/office/drawing/2014/main" id="{9DD21583-D92D-1605-CC31-D39F928FCAA7}"/>
              </a:ext>
            </a:extLst>
          </p:cNvPr>
          <p:cNvGraphicFramePr>
            <a:graphicFrameLocks noChangeAspect="1"/>
          </p:cNvGraphicFramePr>
          <p:nvPr>
            <p:extLst>
              <p:ext uri="{D42A27DB-BD31-4B8C-83A1-F6EECF244321}">
                <p14:modId xmlns:p14="http://schemas.microsoft.com/office/powerpoint/2010/main" val="3990887320"/>
              </p:ext>
            </p:extLst>
          </p:nvPr>
        </p:nvGraphicFramePr>
        <p:xfrm>
          <a:off x="2865475" y="4343401"/>
          <a:ext cx="1949450" cy="879475"/>
        </p:xfrm>
        <a:graphic>
          <a:graphicData uri="http://schemas.openxmlformats.org/presentationml/2006/ole">
            <mc:AlternateContent xmlns:mc="http://schemas.openxmlformats.org/markup-compatibility/2006">
              <mc:Choice xmlns:v="urn:schemas-microsoft-com:vml" Requires="v">
                <p:oleObj name="Equation" r:id="rId5" imgW="1155600" imgH="520560" progId="Equation.DSMT4">
                  <p:embed/>
                </p:oleObj>
              </mc:Choice>
              <mc:Fallback>
                <p:oleObj name="Equation" r:id="rId5" imgW="1155600" imgH="520560" progId="Equation.DSMT4">
                  <p:embed/>
                  <p:pic>
                    <p:nvPicPr>
                      <p:cNvPr id="324618" name="Object 10">
                        <a:extLst>
                          <a:ext uri="{FF2B5EF4-FFF2-40B4-BE49-F238E27FC236}">
                            <a16:creationId xmlns:a16="http://schemas.microsoft.com/office/drawing/2014/main" id="{9DD21583-D92D-1605-CC31-D39F928FCA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5475" y="4343401"/>
                        <a:ext cx="1949450" cy="879475"/>
                      </a:xfrm>
                      <a:prstGeom prst="rect">
                        <a:avLst/>
                      </a:prstGeom>
                      <a:noFill/>
                      <a:ln>
                        <a:noFill/>
                      </a:ln>
                      <a:effectLst/>
                    </p:spPr>
                  </p:pic>
                </p:oleObj>
              </mc:Fallback>
            </mc:AlternateContent>
          </a:graphicData>
        </a:graphic>
      </p:graphicFrame>
      <p:graphicFrame>
        <p:nvGraphicFramePr>
          <p:cNvPr id="324619" name="Object 11">
            <a:extLst>
              <a:ext uri="{FF2B5EF4-FFF2-40B4-BE49-F238E27FC236}">
                <a16:creationId xmlns:a16="http://schemas.microsoft.com/office/drawing/2014/main" id="{7F270582-B8C8-787D-054A-B862F3C0E0A0}"/>
              </a:ext>
            </a:extLst>
          </p:cNvPr>
          <p:cNvGraphicFramePr>
            <a:graphicFrameLocks noChangeAspect="1"/>
          </p:cNvGraphicFramePr>
          <p:nvPr>
            <p:extLst>
              <p:ext uri="{D42A27DB-BD31-4B8C-83A1-F6EECF244321}">
                <p14:modId xmlns:p14="http://schemas.microsoft.com/office/powerpoint/2010/main" val="1400636155"/>
              </p:ext>
            </p:extLst>
          </p:nvPr>
        </p:nvGraphicFramePr>
        <p:xfrm>
          <a:off x="7589875" y="4210110"/>
          <a:ext cx="2438400" cy="858838"/>
        </p:xfrm>
        <a:graphic>
          <a:graphicData uri="http://schemas.openxmlformats.org/presentationml/2006/ole">
            <mc:AlternateContent xmlns:mc="http://schemas.openxmlformats.org/markup-compatibility/2006">
              <mc:Choice xmlns:v="urn:schemas-microsoft-com:vml" Requires="v">
                <p:oleObj name="Equation" r:id="rId7" imgW="1473120" imgH="520560" progId="Equation.DSMT4">
                  <p:embed/>
                </p:oleObj>
              </mc:Choice>
              <mc:Fallback>
                <p:oleObj name="Equation" r:id="rId7" imgW="1473120" imgH="520560" progId="Equation.DSMT4">
                  <p:embed/>
                  <p:pic>
                    <p:nvPicPr>
                      <p:cNvPr id="324619" name="Object 11">
                        <a:extLst>
                          <a:ext uri="{FF2B5EF4-FFF2-40B4-BE49-F238E27FC236}">
                            <a16:creationId xmlns:a16="http://schemas.microsoft.com/office/drawing/2014/main" id="{7F270582-B8C8-787D-054A-B862F3C0E0A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89875" y="4210110"/>
                        <a:ext cx="2438400"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4620" name="Text Box 12">
            <a:extLst>
              <a:ext uri="{FF2B5EF4-FFF2-40B4-BE49-F238E27FC236}">
                <a16:creationId xmlns:a16="http://schemas.microsoft.com/office/drawing/2014/main" id="{4B4D3F25-299B-C4E4-2614-89CC4B2E685F}"/>
              </a:ext>
            </a:extLst>
          </p:cNvPr>
          <p:cNvSpPr txBox="1">
            <a:spLocks noChangeArrowheads="1"/>
          </p:cNvSpPr>
          <p:nvPr/>
        </p:nvSpPr>
        <p:spPr bwMode="auto">
          <a:xfrm>
            <a:off x="960475" y="5410200"/>
            <a:ext cx="8534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It intersects the </a:t>
            </a:r>
            <a:r>
              <a:rPr lang="en-US" altLang="en-US" sz="2000">
                <a:sym typeface="Symbol" panose="05050102010706020507" pitchFamily="18" charset="2"/>
              </a:rPr>
              <a:t> axis (=0) at  = </a:t>
            </a:r>
            <a:r>
              <a:rPr lang="en-US" altLang="en-US" sz="2000" baseline="-25000">
                <a:sym typeface="Symbol" panose="05050102010706020507" pitchFamily="18" charset="2"/>
              </a:rPr>
              <a:t>c</a:t>
            </a:r>
          </a:p>
        </p:txBody>
      </p:sp>
      <p:sp>
        <p:nvSpPr>
          <p:cNvPr id="324621" name="Text Box 13">
            <a:extLst>
              <a:ext uri="{FF2B5EF4-FFF2-40B4-BE49-F238E27FC236}">
                <a16:creationId xmlns:a16="http://schemas.microsoft.com/office/drawing/2014/main" id="{23A9E950-70AE-40B3-6067-286BFD40B797}"/>
              </a:ext>
            </a:extLst>
          </p:cNvPr>
          <p:cNvSpPr txBox="1">
            <a:spLocks noChangeArrowheads="1"/>
          </p:cNvSpPr>
          <p:nvPr/>
        </p:nvSpPr>
        <p:spPr bwMode="auto">
          <a:xfrm>
            <a:off x="960475" y="5942072"/>
            <a:ext cx="6629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OP slope represents the phase velocity at that point P.</a:t>
            </a:r>
          </a:p>
        </p:txBody>
      </p:sp>
      <p:sp>
        <p:nvSpPr>
          <p:cNvPr id="2" name="Text Box 13">
            <a:extLst>
              <a:ext uri="{FF2B5EF4-FFF2-40B4-BE49-F238E27FC236}">
                <a16:creationId xmlns:a16="http://schemas.microsoft.com/office/drawing/2014/main" id="{2BB38D83-9461-73CC-35D5-0B7380C3AD1A}"/>
              </a:ext>
            </a:extLst>
          </p:cNvPr>
          <p:cNvSpPr txBox="1">
            <a:spLocks noChangeArrowheads="1"/>
          </p:cNvSpPr>
          <p:nvPr/>
        </p:nvSpPr>
        <p:spPr bwMode="auto">
          <a:xfrm>
            <a:off x="960475" y="6342182"/>
            <a:ext cx="6629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Local slope represents the group velocity at point P.</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ChangeArrowheads="1"/>
          </p:cNvSpPr>
          <p:nvPr/>
        </p:nvSpPr>
        <p:spPr bwMode="auto">
          <a:xfrm>
            <a:off x="383817" y="454355"/>
            <a:ext cx="15226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800" dirty="0">
                <a:solidFill>
                  <a:srgbClr val="00B050"/>
                </a:solidFill>
              </a:rPr>
              <a:t>Example</a:t>
            </a:r>
          </a:p>
        </p:txBody>
      </p:sp>
      <p:sp>
        <p:nvSpPr>
          <p:cNvPr id="63493" name="Rectangle 5"/>
          <p:cNvSpPr>
            <a:spLocks noChangeArrowheads="1"/>
          </p:cNvSpPr>
          <p:nvPr/>
        </p:nvSpPr>
        <p:spPr bwMode="auto">
          <a:xfrm>
            <a:off x="1905000" y="152401"/>
            <a:ext cx="8229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altLang="en-US" sz="2800">
                <a:solidFill>
                  <a:srgbClr val="00B050"/>
                </a:solidFill>
              </a:rPr>
              <a:t>Rectangular Waveguide</a:t>
            </a:r>
          </a:p>
        </p:txBody>
      </p:sp>
      <p:sp>
        <p:nvSpPr>
          <p:cNvPr id="63494" name="Rectangle 6"/>
          <p:cNvSpPr>
            <a:spLocks noChangeArrowheads="1"/>
          </p:cNvSpPr>
          <p:nvPr/>
        </p:nvSpPr>
        <p:spPr bwMode="auto">
          <a:xfrm>
            <a:off x="304800" y="1040021"/>
            <a:ext cx="11688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en-US" sz="2000" dirty="0"/>
              <a:t>Let’s determine the TE mode impedance looking into a 20 cm long section of shorted WR90 waveguide operating at 10 GHz.</a:t>
            </a:r>
          </a:p>
        </p:txBody>
      </p:sp>
      <p:sp>
        <p:nvSpPr>
          <p:cNvPr id="63497" name="Rectangle 9"/>
          <p:cNvSpPr>
            <a:spLocks noChangeArrowheads="1"/>
          </p:cNvSpPr>
          <p:nvPr/>
        </p:nvSpPr>
        <p:spPr bwMode="auto">
          <a:xfrm>
            <a:off x="1524001" y="29014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3509" name="Rectangle 21"/>
          <p:cNvSpPr>
            <a:spLocks noChangeArrowheads="1"/>
          </p:cNvSpPr>
          <p:nvPr/>
        </p:nvSpPr>
        <p:spPr bwMode="auto">
          <a:xfrm>
            <a:off x="383817" y="1828800"/>
            <a:ext cx="99793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dirty="0"/>
              <a:t>From the Waveguide Table 7.1, a = 0.9 inch (or) 2.286 cm and b =  0.450 inch (or) 1.143 cm.</a:t>
            </a:r>
          </a:p>
        </p:txBody>
      </p:sp>
      <mc:AlternateContent xmlns:mc="http://schemas.openxmlformats.org/markup-compatibility/2006" xmlns:a14="http://schemas.microsoft.com/office/drawing/2010/main">
        <mc:Choice Requires="a14">
          <p:sp>
            <p:nvSpPr>
              <p:cNvPr id="63523" name="Object 35"/>
              <p:cNvSpPr txBox="1"/>
              <p:nvPr/>
            </p:nvSpPr>
            <p:spPr bwMode="auto">
              <a:xfrm>
                <a:off x="448413" y="2723664"/>
                <a:ext cx="3666387" cy="7112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𝑓</m:t>
                          </m:r>
                        </m:e>
                        <m:sub>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𝑐</m:t>
                              </m:r>
                            </m:e>
                            <m:sub>
                              <m:r>
                                <a:rPr lang="en-IN" sz="2400" i="1">
                                  <a:solidFill>
                                    <a:srgbClr val="000000"/>
                                  </a:solidFill>
                                  <a:latin typeface="Cambria Math" panose="02040503050406030204" pitchFamily="18" charset="0"/>
                                </a:rPr>
                                <m:t>𝑚𝑛</m:t>
                              </m:r>
                            </m:sub>
                          </m:sSub>
                        </m:sub>
                      </m:sSub>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𝑐</m:t>
                          </m:r>
                        </m:num>
                        <m:den>
                          <m:r>
                            <a:rPr lang="en-IN" sz="2400" i="1">
                              <a:solidFill>
                                <a:srgbClr val="000000"/>
                              </a:solidFill>
                              <a:latin typeface="Cambria Math" panose="02040503050406030204" pitchFamily="18" charset="0"/>
                            </a:rPr>
                            <m:t>2</m:t>
                          </m:r>
                        </m:den>
                      </m:f>
                      <m:rad>
                        <m:radPr>
                          <m:degHide m:val="on"/>
                          <m:ctrlPr>
                            <a:rPr lang="en-IN" sz="2400" i="1">
                              <a:solidFill>
                                <a:srgbClr val="000000"/>
                              </a:solidFill>
                              <a:latin typeface="Cambria Math" panose="02040503050406030204" pitchFamily="18" charset="0"/>
                            </a:rPr>
                          </m:ctrlPr>
                        </m:radPr>
                        <m:deg/>
                        <m:e>
                          <m:sSup>
                            <m:sSupPr>
                              <m:ctrlPr>
                                <a:rPr lang="en-IN" sz="2400" i="1">
                                  <a:solidFill>
                                    <a:srgbClr val="000000"/>
                                  </a:solidFill>
                                  <a:latin typeface="Cambria Math" panose="02040503050406030204" pitchFamily="18" charset="0"/>
                                </a:rPr>
                              </m:ctrlPr>
                            </m:sSupPr>
                            <m:e>
                              <m:d>
                                <m:dPr>
                                  <m:ctrlPr>
                                    <a:rPr lang="en-IN" sz="2400" i="1">
                                      <a:solidFill>
                                        <a:srgbClr val="000000"/>
                                      </a:solidFill>
                                      <a:latin typeface="Cambria Math" panose="02040503050406030204" pitchFamily="18" charset="0"/>
                                    </a:rPr>
                                  </m:ctrlPr>
                                </m:dPr>
                                <m:e>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𝑚</m:t>
                                      </m:r>
                                    </m:num>
                                    <m:den>
                                      <m:r>
                                        <a:rPr lang="en-IN" sz="2400" i="1">
                                          <a:solidFill>
                                            <a:srgbClr val="000000"/>
                                          </a:solidFill>
                                          <a:latin typeface="Cambria Math" panose="02040503050406030204" pitchFamily="18" charset="0"/>
                                        </a:rPr>
                                        <m:t>𝑎</m:t>
                                      </m:r>
                                    </m:den>
                                  </m:f>
                                </m:e>
                              </m:d>
                            </m:e>
                            <m:sup>
                              <m:r>
                                <a:rPr lang="en-IN" sz="2400" i="1">
                                  <a:solidFill>
                                    <a:srgbClr val="000000"/>
                                  </a:solidFill>
                                  <a:latin typeface="Cambria Math" panose="02040503050406030204" pitchFamily="18" charset="0"/>
                                </a:rPr>
                                <m:t>2</m:t>
                              </m:r>
                            </m:sup>
                          </m:sSup>
                          <m:r>
                            <a:rPr lang="en-IN" sz="2400" i="1">
                              <a:solidFill>
                                <a:srgbClr val="000000"/>
                              </a:solidFill>
                              <a:latin typeface="Cambria Math" panose="02040503050406030204" pitchFamily="18" charset="0"/>
                            </a:rPr>
                            <m:t>+</m:t>
                          </m:r>
                          <m:sSup>
                            <m:sSupPr>
                              <m:ctrlPr>
                                <a:rPr lang="en-IN" sz="2400" i="1">
                                  <a:solidFill>
                                    <a:srgbClr val="000000"/>
                                  </a:solidFill>
                                  <a:latin typeface="Cambria Math" panose="02040503050406030204" pitchFamily="18" charset="0"/>
                                </a:rPr>
                              </m:ctrlPr>
                            </m:sSupPr>
                            <m:e>
                              <m:d>
                                <m:dPr>
                                  <m:ctrlPr>
                                    <a:rPr lang="en-IN" sz="2400" i="1">
                                      <a:solidFill>
                                        <a:srgbClr val="000000"/>
                                      </a:solidFill>
                                      <a:latin typeface="Cambria Math" panose="02040503050406030204" pitchFamily="18" charset="0"/>
                                    </a:rPr>
                                  </m:ctrlPr>
                                </m:dPr>
                                <m:e>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𝑛</m:t>
                                      </m:r>
                                    </m:num>
                                    <m:den>
                                      <m:r>
                                        <a:rPr lang="en-IN" sz="2400" i="1">
                                          <a:solidFill>
                                            <a:srgbClr val="000000"/>
                                          </a:solidFill>
                                          <a:latin typeface="Cambria Math" panose="02040503050406030204" pitchFamily="18" charset="0"/>
                                        </a:rPr>
                                        <m:t>𝑏</m:t>
                                      </m:r>
                                    </m:den>
                                  </m:f>
                                </m:e>
                              </m:d>
                            </m:e>
                            <m:sup>
                              <m:r>
                                <a:rPr lang="en-IN" sz="2400" i="1">
                                  <a:solidFill>
                                    <a:srgbClr val="000000"/>
                                  </a:solidFill>
                                  <a:latin typeface="Cambria Math" panose="02040503050406030204" pitchFamily="18" charset="0"/>
                                </a:rPr>
                                <m:t>2</m:t>
                              </m:r>
                            </m:sup>
                          </m:sSup>
                        </m:e>
                      </m:rad>
                    </m:oMath>
                  </m:oMathPara>
                </a14:m>
                <a:endParaRPr lang="en-IN" sz="2400" dirty="0"/>
              </a:p>
            </p:txBody>
          </p:sp>
        </mc:Choice>
        <mc:Fallback xmlns="">
          <p:sp>
            <p:nvSpPr>
              <p:cNvPr id="63523" name="Object 35"/>
              <p:cNvSpPr txBox="1">
                <a:spLocks noRot="1" noChangeAspect="1" noMove="1" noResize="1" noEditPoints="1" noAdjustHandles="1" noChangeArrowheads="1" noChangeShapeType="1" noTextEdit="1"/>
              </p:cNvSpPr>
              <p:nvPr/>
            </p:nvSpPr>
            <p:spPr bwMode="auto">
              <a:xfrm>
                <a:off x="448413" y="2723664"/>
                <a:ext cx="3666387" cy="711200"/>
              </a:xfrm>
              <a:prstGeom prst="rect">
                <a:avLst/>
              </a:prstGeom>
              <a:blipFill>
                <a:blip r:embed="rId2"/>
                <a:stretch>
                  <a:fillRect b="-59483"/>
                </a:stretch>
              </a:blipFill>
            </p:spPr>
            <p:txBody>
              <a:bodyPr/>
              <a:lstStyle/>
              <a:p>
                <a:r>
                  <a:rPr lang="en-IN">
                    <a:noFill/>
                  </a:rPr>
                  <a:t> </a:t>
                </a:r>
              </a:p>
            </p:txBody>
          </p:sp>
        </mc:Fallback>
      </mc:AlternateContent>
      <p:sp>
        <p:nvSpPr>
          <p:cNvPr id="63524" name="Rectangle 36"/>
          <p:cNvSpPr>
            <a:spLocks noChangeArrowheads="1"/>
          </p:cNvSpPr>
          <p:nvPr/>
        </p:nvSpPr>
        <p:spPr bwMode="auto">
          <a:xfrm>
            <a:off x="4886326" y="2832070"/>
            <a:ext cx="6335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a:solidFill>
                  <a:schemeClr val="hlink"/>
                </a:solidFill>
              </a:rPr>
              <a:t>TE</a:t>
            </a:r>
            <a:r>
              <a:rPr lang="en-US" altLang="en-US" sz="2000" baseline="-25000">
                <a:solidFill>
                  <a:schemeClr val="hlink"/>
                </a:solidFill>
              </a:rPr>
              <a:t>10</a:t>
            </a:r>
            <a:endParaRPr lang="en-US" altLang="en-US" sz="2000">
              <a:solidFill>
                <a:schemeClr val="hlink"/>
              </a:solidFill>
            </a:endParaRPr>
          </a:p>
        </p:txBody>
      </p:sp>
      <p:sp>
        <p:nvSpPr>
          <p:cNvPr id="63525" name="Rectangle 37"/>
          <p:cNvSpPr>
            <a:spLocks noChangeArrowheads="1"/>
          </p:cNvSpPr>
          <p:nvPr/>
        </p:nvSpPr>
        <p:spPr bwMode="auto">
          <a:xfrm>
            <a:off x="5876926" y="2832070"/>
            <a:ext cx="11945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a:t>6.56 GHz</a:t>
            </a:r>
          </a:p>
        </p:txBody>
      </p:sp>
      <p:sp>
        <p:nvSpPr>
          <p:cNvPr id="63526" name="Rectangle 38"/>
          <p:cNvSpPr>
            <a:spLocks noChangeArrowheads="1"/>
          </p:cNvSpPr>
          <p:nvPr/>
        </p:nvSpPr>
        <p:spPr bwMode="auto">
          <a:xfrm>
            <a:off x="4879975" y="2451070"/>
            <a:ext cx="806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a:t>Mode</a:t>
            </a:r>
          </a:p>
        </p:txBody>
      </p:sp>
      <p:sp>
        <p:nvSpPr>
          <p:cNvPr id="63527" name="Rectangle 39"/>
          <p:cNvSpPr>
            <a:spLocks noChangeArrowheads="1"/>
          </p:cNvSpPr>
          <p:nvPr/>
        </p:nvSpPr>
        <p:spPr bwMode="auto">
          <a:xfrm>
            <a:off x="5572126" y="2451070"/>
            <a:ext cx="20973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a:t>Cutoff Frequency</a:t>
            </a:r>
          </a:p>
        </p:txBody>
      </p:sp>
      <p:sp>
        <p:nvSpPr>
          <p:cNvPr id="63528" name="Rectangle 40"/>
          <p:cNvSpPr>
            <a:spLocks noChangeArrowheads="1"/>
          </p:cNvSpPr>
          <p:nvPr/>
        </p:nvSpPr>
        <p:spPr bwMode="auto">
          <a:xfrm>
            <a:off x="4879976" y="3181320"/>
            <a:ext cx="6335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a:solidFill>
                  <a:schemeClr val="hlink"/>
                </a:solidFill>
              </a:rPr>
              <a:t>TE</a:t>
            </a:r>
            <a:r>
              <a:rPr lang="en-US" altLang="en-US" sz="2000" baseline="-25000">
                <a:solidFill>
                  <a:schemeClr val="hlink"/>
                </a:solidFill>
              </a:rPr>
              <a:t>01</a:t>
            </a:r>
            <a:endParaRPr lang="en-US" altLang="en-US" sz="2000">
              <a:solidFill>
                <a:schemeClr val="hlink"/>
              </a:solidFill>
            </a:endParaRPr>
          </a:p>
        </p:txBody>
      </p:sp>
      <p:sp>
        <p:nvSpPr>
          <p:cNvPr id="63529" name="Rectangle 41"/>
          <p:cNvSpPr>
            <a:spLocks noChangeArrowheads="1"/>
          </p:cNvSpPr>
          <p:nvPr/>
        </p:nvSpPr>
        <p:spPr bwMode="auto">
          <a:xfrm>
            <a:off x="5754689" y="3181320"/>
            <a:ext cx="13308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a:t>13.12 GHz</a:t>
            </a:r>
          </a:p>
        </p:txBody>
      </p:sp>
      <p:sp>
        <p:nvSpPr>
          <p:cNvPr id="63530" name="Rectangle 42"/>
          <p:cNvSpPr>
            <a:spLocks noChangeArrowheads="1"/>
          </p:cNvSpPr>
          <p:nvPr/>
        </p:nvSpPr>
        <p:spPr bwMode="auto">
          <a:xfrm>
            <a:off x="4879976" y="3562320"/>
            <a:ext cx="6335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a:solidFill>
                  <a:schemeClr val="hlink"/>
                </a:solidFill>
              </a:rPr>
              <a:t>TE</a:t>
            </a:r>
            <a:r>
              <a:rPr lang="en-US" altLang="en-US" sz="2000" baseline="-25000">
                <a:solidFill>
                  <a:schemeClr val="hlink"/>
                </a:solidFill>
              </a:rPr>
              <a:t>11</a:t>
            </a:r>
            <a:endParaRPr lang="en-US" altLang="en-US" sz="2000">
              <a:solidFill>
                <a:schemeClr val="hlink"/>
              </a:solidFill>
            </a:endParaRPr>
          </a:p>
        </p:txBody>
      </p:sp>
      <p:sp>
        <p:nvSpPr>
          <p:cNvPr id="63531" name="Rectangle 43"/>
          <p:cNvSpPr>
            <a:spLocks noChangeArrowheads="1"/>
          </p:cNvSpPr>
          <p:nvPr/>
        </p:nvSpPr>
        <p:spPr bwMode="auto">
          <a:xfrm>
            <a:off x="5784851" y="3562320"/>
            <a:ext cx="13308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a:t>14.67 GHz</a:t>
            </a:r>
          </a:p>
        </p:txBody>
      </p:sp>
      <p:sp>
        <p:nvSpPr>
          <p:cNvPr id="63532" name="Rectangle 44"/>
          <p:cNvSpPr>
            <a:spLocks noChangeArrowheads="1"/>
          </p:cNvSpPr>
          <p:nvPr/>
        </p:nvSpPr>
        <p:spPr bwMode="auto">
          <a:xfrm>
            <a:off x="4889501" y="3943320"/>
            <a:ext cx="6335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a:solidFill>
                  <a:schemeClr val="hlink"/>
                </a:solidFill>
              </a:rPr>
              <a:t>TE</a:t>
            </a:r>
            <a:r>
              <a:rPr lang="en-US" altLang="en-US" sz="2000" baseline="-25000">
                <a:solidFill>
                  <a:schemeClr val="hlink"/>
                </a:solidFill>
              </a:rPr>
              <a:t>20</a:t>
            </a:r>
            <a:endParaRPr lang="en-US" altLang="en-US" sz="2000">
              <a:solidFill>
                <a:schemeClr val="hlink"/>
              </a:solidFill>
            </a:endParaRPr>
          </a:p>
        </p:txBody>
      </p:sp>
      <p:sp>
        <p:nvSpPr>
          <p:cNvPr id="63533" name="Rectangle 45"/>
          <p:cNvSpPr>
            <a:spLocks noChangeArrowheads="1"/>
          </p:cNvSpPr>
          <p:nvPr/>
        </p:nvSpPr>
        <p:spPr bwMode="auto">
          <a:xfrm>
            <a:off x="5794376" y="3943320"/>
            <a:ext cx="13308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a:t>13.13 GHz</a:t>
            </a:r>
          </a:p>
        </p:txBody>
      </p:sp>
      <p:sp>
        <p:nvSpPr>
          <p:cNvPr id="63534" name="Rectangle 46"/>
          <p:cNvSpPr>
            <a:spLocks noChangeArrowheads="1"/>
          </p:cNvSpPr>
          <p:nvPr/>
        </p:nvSpPr>
        <p:spPr bwMode="auto">
          <a:xfrm>
            <a:off x="4902201" y="4279870"/>
            <a:ext cx="6335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a:solidFill>
                  <a:schemeClr val="hlink"/>
                </a:solidFill>
              </a:rPr>
              <a:t>TE</a:t>
            </a:r>
            <a:r>
              <a:rPr lang="en-US" altLang="en-US" sz="2000" baseline="-25000">
                <a:solidFill>
                  <a:schemeClr val="hlink"/>
                </a:solidFill>
              </a:rPr>
              <a:t>02</a:t>
            </a:r>
            <a:endParaRPr lang="en-US" altLang="en-US" sz="2000">
              <a:solidFill>
                <a:schemeClr val="hlink"/>
              </a:solidFill>
            </a:endParaRPr>
          </a:p>
        </p:txBody>
      </p:sp>
      <p:sp>
        <p:nvSpPr>
          <p:cNvPr id="63535" name="Rectangle 47"/>
          <p:cNvSpPr>
            <a:spLocks noChangeArrowheads="1"/>
          </p:cNvSpPr>
          <p:nvPr/>
        </p:nvSpPr>
        <p:spPr bwMode="auto">
          <a:xfrm>
            <a:off x="5807076" y="4279870"/>
            <a:ext cx="13308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a:t>26.25 GHz</a:t>
            </a:r>
          </a:p>
        </p:txBody>
      </p:sp>
      <p:sp>
        <p:nvSpPr>
          <p:cNvPr id="63536" name="Rectangle 48"/>
          <p:cNvSpPr>
            <a:spLocks noChangeArrowheads="1"/>
          </p:cNvSpPr>
          <p:nvPr/>
        </p:nvSpPr>
        <p:spPr bwMode="auto">
          <a:xfrm>
            <a:off x="3657600" y="6324600"/>
            <a:ext cx="449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1600"/>
              <a:t>At 10 GHz, only the TE</a:t>
            </a:r>
            <a:r>
              <a:rPr lang="en-US" altLang="en-US" sz="1600" baseline="-25000"/>
              <a:t>10</a:t>
            </a:r>
            <a:r>
              <a:rPr lang="en-US" altLang="en-US" sz="1600"/>
              <a:t> mode is supported! </a:t>
            </a:r>
          </a:p>
        </p:txBody>
      </p:sp>
      <p:sp>
        <p:nvSpPr>
          <p:cNvPr id="63555" name="Rectangle 67"/>
          <p:cNvSpPr>
            <a:spLocks noChangeArrowheads="1"/>
          </p:cNvSpPr>
          <p:nvPr/>
        </p:nvSpPr>
        <p:spPr bwMode="auto">
          <a:xfrm>
            <a:off x="9081882" y="2832070"/>
            <a:ext cx="6335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dirty="0">
                <a:solidFill>
                  <a:schemeClr val="hlink"/>
                </a:solidFill>
              </a:rPr>
              <a:t>TE</a:t>
            </a:r>
            <a:r>
              <a:rPr lang="en-US" altLang="en-US" sz="2000" baseline="-25000" dirty="0">
                <a:solidFill>
                  <a:schemeClr val="hlink"/>
                </a:solidFill>
              </a:rPr>
              <a:t>10</a:t>
            </a:r>
            <a:endParaRPr lang="en-US" altLang="en-US" sz="2000" dirty="0">
              <a:solidFill>
                <a:schemeClr val="hlink"/>
              </a:solidFill>
            </a:endParaRPr>
          </a:p>
        </p:txBody>
      </p:sp>
      <p:sp>
        <p:nvSpPr>
          <p:cNvPr id="63556" name="Rectangle 68"/>
          <p:cNvSpPr>
            <a:spLocks noChangeArrowheads="1"/>
          </p:cNvSpPr>
          <p:nvPr/>
        </p:nvSpPr>
        <p:spPr bwMode="auto">
          <a:xfrm>
            <a:off x="10072482" y="2832070"/>
            <a:ext cx="11945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dirty="0"/>
              <a:t>6.56 GHz</a:t>
            </a:r>
          </a:p>
        </p:txBody>
      </p:sp>
      <p:sp>
        <p:nvSpPr>
          <p:cNvPr id="63557" name="Rectangle 69"/>
          <p:cNvSpPr>
            <a:spLocks noChangeArrowheads="1"/>
          </p:cNvSpPr>
          <p:nvPr/>
        </p:nvSpPr>
        <p:spPr bwMode="auto">
          <a:xfrm>
            <a:off x="7851775" y="2451070"/>
            <a:ext cx="806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a:t>Mode</a:t>
            </a:r>
          </a:p>
        </p:txBody>
      </p:sp>
      <p:sp>
        <p:nvSpPr>
          <p:cNvPr id="63558" name="Rectangle 70"/>
          <p:cNvSpPr>
            <a:spLocks noChangeArrowheads="1"/>
          </p:cNvSpPr>
          <p:nvPr/>
        </p:nvSpPr>
        <p:spPr bwMode="auto">
          <a:xfrm>
            <a:off x="8543926" y="2451070"/>
            <a:ext cx="20973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a:t>Cutoff Frequency</a:t>
            </a:r>
          </a:p>
        </p:txBody>
      </p:sp>
      <p:sp>
        <p:nvSpPr>
          <p:cNvPr id="63559" name="Rectangle 71"/>
          <p:cNvSpPr>
            <a:spLocks noChangeArrowheads="1"/>
          </p:cNvSpPr>
          <p:nvPr/>
        </p:nvSpPr>
        <p:spPr bwMode="auto">
          <a:xfrm>
            <a:off x="9075532" y="3181320"/>
            <a:ext cx="6335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a:solidFill>
                  <a:schemeClr val="hlink"/>
                </a:solidFill>
              </a:rPr>
              <a:t>TE</a:t>
            </a:r>
            <a:r>
              <a:rPr lang="en-US" altLang="en-US" sz="2000" baseline="-25000">
                <a:solidFill>
                  <a:schemeClr val="hlink"/>
                </a:solidFill>
              </a:rPr>
              <a:t>01</a:t>
            </a:r>
            <a:endParaRPr lang="en-US" altLang="en-US" sz="2000">
              <a:solidFill>
                <a:schemeClr val="hlink"/>
              </a:solidFill>
            </a:endParaRPr>
          </a:p>
        </p:txBody>
      </p:sp>
      <p:sp>
        <p:nvSpPr>
          <p:cNvPr id="63560" name="Rectangle 72"/>
          <p:cNvSpPr>
            <a:spLocks noChangeArrowheads="1"/>
          </p:cNvSpPr>
          <p:nvPr/>
        </p:nvSpPr>
        <p:spPr bwMode="auto">
          <a:xfrm>
            <a:off x="9950245" y="3181320"/>
            <a:ext cx="13308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a:t>13.12 GHz</a:t>
            </a:r>
          </a:p>
        </p:txBody>
      </p:sp>
      <p:sp>
        <p:nvSpPr>
          <p:cNvPr id="63561" name="Rectangle 73"/>
          <p:cNvSpPr>
            <a:spLocks noChangeArrowheads="1"/>
          </p:cNvSpPr>
          <p:nvPr/>
        </p:nvSpPr>
        <p:spPr bwMode="auto">
          <a:xfrm>
            <a:off x="9075532" y="3863945"/>
            <a:ext cx="6335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a:solidFill>
                  <a:schemeClr val="hlink"/>
                </a:solidFill>
              </a:rPr>
              <a:t>TE</a:t>
            </a:r>
            <a:r>
              <a:rPr lang="en-US" altLang="en-US" sz="2000" baseline="-25000">
                <a:solidFill>
                  <a:schemeClr val="hlink"/>
                </a:solidFill>
              </a:rPr>
              <a:t>11</a:t>
            </a:r>
            <a:endParaRPr lang="en-US" altLang="en-US" sz="2000">
              <a:solidFill>
                <a:schemeClr val="hlink"/>
              </a:solidFill>
            </a:endParaRPr>
          </a:p>
        </p:txBody>
      </p:sp>
      <p:sp>
        <p:nvSpPr>
          <p:cNvPr id="63562" name="Rectangle 74"/>
          <p:cNvSpPr>
            <a:spLocks noChangeArrowheads="1"/>
          </p:cNvSpPr>
          <p:nvPr/>
        </p:nvSpPr>
        <p:spPr bwMode="auto">
          <a:xfrm>
            <a:off x="9980407" y="3863945"/>
            <a:ext cx="13308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a:t>14.67 GHz</a:t>
            </a:r>
          </a:p>
        </p:txBody>
      </p:sp>
      <p:sp>
        <p:nvSpPr>
          <p:cNvPr id="63563" name="Rectangle 75"/>
          <p:cNvSpPr>
            <a:spLocks noChangeArrowheads="1"/>
          </p:cNvSpPr>
          <p:nvPr/>
        </p:nvSpPr>
        <p:spPr bwMode="auto">
          <a:xfrm>
            <a:off x="9072357" y="3473420"/>
            <a:ext cx="6335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a:solidFill>
                  <a:schemeClr val="hlink"/>
                </a:solidFill>
              </a:rPr>
              <a:t>TE</a:t>
            </a:r>
            <a:r>
              <a:rPr lang="en-US" altLang="en-US" sz="2000" baseline="-25000">
                <a:solidFill>
                  <a:schemeClr val="hlink"/>
                </a:solidFill>
              </a:rPr>
              <a:t>20</a:t>
            </a:r>
            <a:endParaRPr lang="en-US" altLang="en-US" sz="2000">
              <a:solidFill>
                <a:schemeClr val="hlink"/>
              </a:solidFill>
            </a:endParaRPr>
          </a:p>
        </p:txBody>
      </p:sp>
      <p:sp>
        <p:nvSpPr>
          <p:cNvPr id="63564" name="Rectangle 76"/>
          <p:cNvSpPr>
            <a:spLocks noChangeArrowheads="1"/>
          </p:cNvSpPr>
          <p:nvPr/>
        </p:nvSpPr>
        <p:spPr bwMode="auto">
          <a:xfrm>
            <a:off x="9977232" y="3473420"/>
            <a:ext cx="13308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dirty="0"/>
              <a:t>13.13 GHz</a:t>
            </a:r>
          </a:p>
        </p:txBody>
      </p:sp>
      <p:sp>
        <p:nvSpPr>
          <p:cNvPr id="63565" name="Rectangle 77"/>
          <p:cNvSpPr>
            <a:spLocks noChangeArrowheads="1"/>
          </p:cNvSpPr>
          <p:nvPr/>
        </p:nvSpPr>
        <p:spPr bwMode="auto">
          <a:xfrm>
            <a:off x="9097757" y="4279870"/>
            <a:ext cx="6335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a:solidFill>
                  <a:schemeClr val="hlink"/>
                </a:solidFill>
              </a:rPr>
              <a:t>TE</a:t>
            </a:r>
            <a:r>
              <a:rPr lang="en-US" altLang="en-US" sz="2000" baseline="-25000">
                <a:solidFill>
                  <a:schemeClr val="hlink"/>
                </a:solidFill>
              </a:rPr>
              <a:t>02</a:t>
            </a:r>
            <a:endParaRPr lang="en-US" altLang="en-US" sz="2000">
              <a:solidFill>
                <a:schemeClr val="hlink"/>
              </a:solidFill>
            </a:endParaRPr>
          </a:p>
        </p:txBody>
      </p:sp>
      <p:sp>
        <p:nvSpPr>
          <p:cNvPr id="63566" name="Rectangle 78"/>
          <p:cNvSpPr>
            <a:spLocks noChangeArrowheads="1"/>
          </p:cNvSpPr>
          <p:nvPr/>
        </p:nvSpPr>
        <p:spPr bwMode="auto">
          <a:xfrm>
            <a:off x="10002632" y="4279870"/>
            <a:ext cx="13308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a:t>26.25 GHz</a:t>
            </a:r>
          </a:p>
        </p:txBody>
      </p:sp>
      <p:sp>
        <p:nvSpPr>
          <p:cNvPr id="63567" name="AutoShape 79"/>
          <p:cNvSpPr>
            <a:spLocks noChangeArrowheads="1"/>
          </p:cNvSpPr>
          <p:nvPr/>
        </p:nvSpPr>
        <p:spPr bwMode="auto">
          <a:xfrm>
            <a:off x="7944393" y="3475008"/>
            <a:ext cx="381000" cy="228600"/>
          </a:xfrm>
          <a:prstGeom prst="rightArrow">
            <a:avLst>
              <a:gd name="adj1" fmla="val 50000"/>
              <a:gd name="adj2" fmla="val 4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3568" name="Line 80"/>
          <p:cNvSpPr>
            <a:spLocks noChangeShapeType="1"/>
          </p:cNvSpPr>
          <p:nvPr/>
        </p:nvSpPr>
        <p:spPr bwMode="auto">
          <a:xfrm>
            <a:off x="3657600" y="5557838"/>
            <a:ext cx="4114800" cy="476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69" name="Line 81"/>
          <p:cNvSpPr>
            <a:spLocks noChangeShapeType="1"/>
          </p:cNvSpPr>
          <p:nvPr/>
        </p:nvSpPr>
        <p:spPr bwMode="auto">
          <a:xfrm>
            <a:off x="4114800" y="5481638"/>
            <a:ext cx="0" cy="2286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70" name="Rectangle 82"/>
          <p:cNvSpPr>
            <a:spLocks noChangeArrowheads="1"/>
          </p:cNvSpPr>
          <p:nvPr/>
        </p:nvSpPr>
        <p:spPr bwMode="auto">
          <a:xfrm>
            <a:off x="3810000" y="5099328"/>
            <a:ext cx="5870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a:solidFill>
                  <a:schemeClr val="hlink"/>
                </a:solidFill>
              </a:rPr>
              <a:t>TE</a:t>
            </a:r>
            <a:r>
              <a:rPr lang="en-US" altLang="en-US" baseline="-25000">
                <a:solidFill>
                  <a:schemeClr val="hlink"/>
                </a:solidFill>
              </a:rPr>
              <a:t>10</a:t>
            </a:r>
            <a:endParaRPr lang="en-US" altLang="en-US">
              <a:solidFill>
                <a:schemeClr val="hlink"/>
              </a:solidFill>
            </a:endParaRPr>
          </a:p>
        </p:txBody>
      </p:sp>
      <p:sp>
        <p:nvSpPr>
          <p:cNvPr id="63571" name="Rectangle 83"/>
          <p:cNvSpPr>
            <a:spLocks noChangeArrowheads="1"/>
          </p:cNvSpPr>
          <p:nvPr/>
        </p:nvSpPr>
        <p:spPr bwMode="auto">
          <a:xfrm>
            <a:off x="5070475" y="5099328"/>
            <a:ext cx="5870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a:solidFill>
                  <a:schemeClr val="hlink"/>
                </a:solidFill>
              </a:rPr>
              <a:t>TE</a:t>
            </a:r>
            <a:r>
              <a:rPr lang="en-US" altLang="en-US" baseline="-25000">
                <a:solidFill>
                  <a:schemeClr val="hlink"/>
                </a:solidFill>
              </a:rPr>
              <a:t>20</a:t>
            </a:r>
            <a:endParaRPr lang="en-US" altLang="en-US">
              <a:solidFill>
                <a:schemeClr val="hlink"/>
              </a:solidFill>
            </a:endParaRPr>
          </a:p>
        </p:txBody>
      </p:sp>
      <p:sp>
        <p:nvSpPr>
          <p:cNvPr id="63572" name="Rectangle 84"/>
          <p:cNvSpPr>
            <a:spLocks noChangeArrowheads="1"/>
          </p:cNvSpPr>
          <p:nvPr/>
        </p:nvSpPr>
        <p:spPr bwMode="auto">
          <a:xfrm>
            <a:off x="4572000" y="5099328"/>
            <a:ext cx="5870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a:solidFill>
                  <a:schemeClr val="hlink"/>
                </a:solidFill>
              </a:rPr>
              <a:t>TE</a:t>
            </a:r>
            <a:r>
              <a:rPr lang="en-US" altLang="en-US" baseline="-25000">
                <a:solidFill>
                  <a:schemeClr val="hlink"/>
                </a:solidFill>
              </a:rPr>
              <a:t>01</a:t>
            </a:r>
            <a:endParaRPr lang="en-US" altLang="en-US">
              <a:solidFill>
                <a:schemeClr val="hlink"/>
              </a:solidFill>
            </a:endParaRPr>
          </a:p>
        </p:txBody>
      </p:sp>
      <p:sp>
        <p:nvSpPr>
          <p:cNvPr id="63573" name="Rectangle 85"/>
          <p:cNvSpPr>
            <a:spLocks noChangeArrowheads="1"/>
          </p:cNvSpPr>
          <p:nvPr/>
        </p:nvSpPr>
        <p:spPr bwMode="auto">
          <a:xfrm>
            <a:off x="5638800" y="5099328"/>
            <a:ext cx="5870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a:solidFill>
                  <a:schemeClr val="hlink"/>
                </a:solidFill>
              </a:rPr>
              <a:t>TE</a:t>
            </a:r>
            <a:r>
              <a:rPr lang="en-US" altLang="en-US" baseline="-25000">
                <a:solidFill>
                  <a:schemeClr val="hlink"/>
                </a:solidFill>
              </a:rPr>
              <a:t>11</a:t>
            </a:r>
            <a:endParaRPr lang="en-US" altLang="en-US">
              <a:solidFill>
                <a:schemeClr val="hlink"/>
              </a:solidFill>
            </a:endParaRPr>
          </a:p>
        </p:txBody>
      </p:sp>
      <p:sp>
        <p:nvSpPr>
          <p:cNvPr id="63575" name="Line 87"/>
          <p:cNvSpPr>
            <a:spLocks noChangeShapeType="1"/>
          </p:cNvSpPr>
          <p:nvPr/>
        </p:nvSpPr>
        <p:spPr bwMode="auto">
          <a:xfrm>
            <a:off x="4953000" y="5448300"/>
            <a:ext cx="0" cy="2286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77" name="Line 89"/>
          <p:cNvSpPr>
            <a:spLocks noChangeShapeType="1"/>
          </p:cNvSpPr>
          <p:nvPr/>
        </p:nvSpPr>
        <p:spPr bwMode="auto">
          <a:xfrm>
            <a:off x="5029200" y="5462588"/>
            <a:ext cx="0" cy="2286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79" name="Line 91"/>
          <p:cNvSpPr>
            <a:spLocks noChangeShapeType="1"/>
          </p:cNvSpPr>
          <p:nvPr/>
        </p:nvSpPr>
        <p:spPr bwMode="auto">
          <a:xfrm>
            <a:off x="5867400" y="5481638"/>
            <a:ext cx="0" cy="2286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81" name="Rectangle 93"/>
          <p:cNvSpPr>
            <a:spLocks noChangeArrowheads="1"/>
          </p:cNvSpPr>
          <p:nvPr/>
        </p:nvSpPr>
        <p:spPr bwMode="auto">
          <a:xfrm>
            <a:off x="5619750" y="4794528"/>
            <a:ext cx="6415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a:solidFill>
                  <a:srgbClr val="FF3300"/>
                </a:solidFill>
              </a:rPr>
              <a:t>TM</a:t>
            </a:r>
            <a:r>
              <a:rPr lang="en-US" altLang="en-US" baseline="-25000">
                <a:solidFill>
                  <a:srgbClr val="FF3300"/>
                </a:solidFill>
              </a:rPr>
              <a:t>11</a:t>
            </a:r>
            <a:endParaRPr lang="en-US" altLang="en-US">
              <a:solidFill>
                <a:srgbClr val="FF3300"/>
              </a:solidFill>
            </a:endParaRPr>
          </a:p>
        </p:txBody>
      </p:sp>
      <p:sp>
        <p:nvSpPr>
          <p:cNvPr id="63582" name="Rectangle 94"/>
          <p:cNvSpPr>
            <a:spLocks noChangeArrowheads="1"/>
          </p:cNvSpPr>
          <p:nvPr/>
        </p:nvSpPr>
        <p:spPr bwMode="auto">
          <a:xfrm>
            <a:off x="3681414" y="5743983"/>
            <a:ext cx="79060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200"/>
              <a:t>6.56 GHz</a:t>
            </a:r>
          </a:p>
        </p:txBody>
      </p:sp>
      <p:sp>
        <p:nvSpPr>
          <p:cNvPr id="63583" name="Rectangle 95"/>
          <p:cNvSpPr>
            <a:spLocks noChangeArrowheads="1"/>
          </p:cNvSpPr>
          <p:nvPr/>
        </p:nvSpPr>
        <p:spPr bwMode="auto">
          <a:xfrm>
            <a:off x="4419601" y="5743983"/>
            <a:ext cx="87235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200"/>
              <a:t>13.12 GHz</a:t>
            </a:r>
          </a:p>
        </p:txBody>
      </p:sp>
      <p:sp>
        <p:nvSpPr>
          <p:cNvPr id="63585" name="Rectangle 97"/>
          <p:cNvSpPr>
            <a:spLocks noChangeArrowheads="1"/>
          </p:cNvSpPr>
          <p:nvPr/>
        </p:nvSpPr>
        <p:spPr bwMode="auto">
          <a:xfrm>
            <a:off x="7173914" y="5148848"/>
            <a:ext cx="54373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solidFill>
                  <a:schemeClr val="hlink"/>
                </a:solidFill>
              </a:rPr>
              <a:t>TE</a:t>
            </a:r>
            <a:r>
              <a:rPr lang="en-US" altLang="en-US" sz="1600" baseline="-25000">
                <a:solidFill>
                  <a:schemeClr val="hlink"/>
                </a:solidFill>
              </a:rPr>
              <a:t>02</a:t>
            </a:r>
            <a:endParaRPr lang="en-US" altLang="en-US" sz="1600">
              <a:solidFill>
                <a:schemeClr val="hlink"/>
              </a:solidFill>
            </a:endParaRPr>
          </a:p>
        </p:txBody>
      </p:sp>
      <p:sp>
        <p:nvSpPr>
          <p:cNvPr id="63586" name="Line 98"/>
          <p:cNvSpPr>
            <a:spLocks noChangeShapeType="1"/>
          </p:cNvSpPr>
          <p:nvPr/>
        </p:nvSpPr>
        <p:spPr bwMode="auto">
          <a:xfrm>
            <a:off x="7467600" y="5486400"/>
            <a:ext cx="0" cy="2286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87" name="Rectangle 99"/>
          <p:cNvSpPr>
            <a:spLocks noChangeArrowheads="1"/>
          </p:cNvSpPr>
          <p:nvPr/>
        </p:nvSpPr>
        <p:spPr bwMode="auto">
          <a:xfrm>
            <a:off x="6692901" y="5712233"/>
            <a:ext cx="87235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200"/>
              <a:t>26.25 GHz</a:t>
            </a:r>
          </a:p>
        </p:txBody>
      </p:sp>
      <p:sp>
        <p:nvSpPr>
          <p:cNvPr id="63588" name="Rectangle 100"/>
          <p:cNvSpPr>
            <a:spLocks noChangeArrowheads="1"/>
          </p:cNvSpPr>
          <p:nvPr/>
        </p:nvSpPr>
        <p:spPr bwMode="auto">
          <a:xfrm>
            <a:off x="5486401" y="5743983"/>
            <a:ext cx="87235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200"/>
              <a:t>14.67 GHz</a:t>
            </a:r>
          </a:p>
        </p:txBody>
      </p:sp>
      <p:sp>
        <p:nvSpPr>
          <p:cNvPr id="63590" name="Rectangle 102"/>
          <p:cNvSpPr>
            <a:spLocks noChangeArrowheads="1"/>
          </p:cNvSpPr>
          <p:nvPr/>
        </p:nvSpPr>
        <p:spPr bwMode="auto">
          <a:xfrm>
            <a:off x="7487194" y="3138428"/>
            <a:ext cx="13117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dirty="0"/>
              <a:t>Rearrange</a:t>
            </a:r>
          </a:p>
        </p:txBody>
      </p:sp>
      <p:sp>
        <p:nvSpPr>
          <p:cNvPr id="63591" name="Rectangle 103"/>
          <p:cNvSpPr>
            <a:spLocks noChangeArrowheads="1"/>
          </p:cNvSpPr>
          <p:nvPr/>
        </p:nvSpPr>
        <p:spPr bwMode="auto">
          <a:xfrm>
            <a:off x="4724401" y="5972583"/>
            <a:ext cx="87235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200"/>
              <a:t>13.13 GHz</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392972" y="719794"/>
            <a:ext cx="15226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800" dirty="0">
                <a:solidFill>
                  <a:srgbClr val="00B050"/>
                </a:solidFill>
              </a:rPr>
              <a:t>Example</a:t>
            </a:r>
          </a:p>
        </p:txBody>
      </p:sp>
      <p:sp>
        <p:nvSpPr>
          <p:cNvPr id="65539" name="Rectangle 3"/>
          <p:cNvSpPr>
            <a:spLocks noChangeArrowheads="1"/>
          </p:cNvSpPr>
          <p:nvPr/>
        </p:nvSpPr>
        <p:spPr bwMode="auto">
          <a:xfrm>
            <a:off x="-340243" y="68632"/>
            <a:ext cx="6041065"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altLang="en-US" sz="3200">
                <a:solidFill>
                  <a:srgbClr val="00B050"/>
                </a:solidFill>
              </a:rPr>
              <a:t>Rectangular Waveguide</a:t>
            </a:r>
          </a:p>
        </p:txBody>
      </p:sp>
      <p:sp>
        <p:nvSpPr>
          <p:cNvPr id="65542" name="Rectangle 6"/>
          <p:cNvSpPr>
            <a:spLocks noChangeArrowheads="1"/>
          </p:cNvSpPr>
          <p:nvPr/>
        </p:nvSpPr>
        <p:spPr bwMode="auto">
          <a:xfrm>
            <a:off x="1524001" y="28860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000"/>
          </a:p>
        </p:txBody>
      </p:sp>
      <mc:AlternateContent xmlns:mc="http://schemas.openxmlformats.org/markup-compatibility/2006" xmlns:a14="http://schemas.microsoft.com/office/drawing/2010/main">
        <mc:Choice Requires="a14">
          <p:sp>
            <p:nvSpPr>
              <p:cNvPr id="65543" name="Object 7"/>
              <p:cNvSpPr txBox="1"/>
              <p:nvPr/>
            </p:nvSpPr>
            <p:spPr bwMode="auto">
              <a:xfrm>
                <a:off x="478033" y="2175141"/>
                <a:ext cx="3891516" cy="1357341"/>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sSubSup>
                        <m:sSubSupPr>
                          <m:ctrlPr>
                            <a:rPr lang="en-IN" sz="2200" i="1">
                              <a:solidFill>
                                <a:srgbClr val="000000"/>
                              </a:solidFill>
                              <a:latin typeface="Cambria Math" panose="02040503050406030204" pitchFamily="18" charset="0"/>
                            </a:rPr>
                          </m:ctrlPr>
                        </m:sSubSupPr>
                        <m:e>
                          <m:r>
                            <a:rPr lang="en-IN" sz="2200" i="1">
                              <a:solidFill>
                                <a:srgbClr val="000000"/>
                              </a:solidFill>
                              <a:latin typeface="Cambria Math" panose="02040503050406030204" pitchFamily="18" charset="0"/>
                            </a:rPr>
                            <m:t>𝑍</m:t>
                          </m:r>
                        </m:e>
                        <m:sub>
                          <m:r>
                            <a:rPr lang="en-IN" sz="2200" i="1">
                              <a:solidFill>
                                <a:srgbClr val="000000"/>
                              </a:solidFill>
                              <a:latin typeface="Cambria Math" panose="02040503050406030204" pitchFamily="18" charset="0"/>
                            </a:rPr>
                            <m:t>10</m:t>
                          </m:r>
                        </m:sub>
                        <m:sup>
                          <m:r>
                            <a:rPr lang="en-IN" sz="2200" i="1">
                              <a:solidFill>
                                <a:srgbClr val="000000"/>
                              </a:solidFill>
                              <a:latin typeface="Cambria Math" panose="02040503050406030204" pitchFamily="18" charset="0"/>
                            </a:rPr>
                            <m:t>𝑇𝐸</m:t>
                          </m:r>
                        </m:sup>
                      </m:sSubSup>
                      <m:r>
                        <a:rPr lang="en-IN" sz="2200" i="1">
                          <a:solidFill>
                            <a:srgbClr val="000000"/>
                          </a:solidFill>
                          <a:latin typeface="Cambria Math" panose="02040503050406030204" pitchFamily="18" charset="0"/>
                        </a:rPr>
                        <m:t>=</m:t>
                      </m:r>
                      <m:f>
                        <m:fPr>
                          <m:ctrlPr>
                            <a:rPr lang="en-IN" sz="2200" i="1">
                              <a:solidFill>
                                <a:srgbClr val="000000"/>
                              </a:solidFill>
                              <a:latin typeface="Cambria Math" panose="02040503050406030204" pitchFamily="18" charset="0"/>
                            </a:rPr>
                          </m:ctrlPr>
                        </m:fPr>
                        <m:num>
                          <m:r>
                            <a:rPr lang="en-IN" sz="2200" i="1">
                              <a:solidFill>
                                <a:srgbClr val="000000"/>
                              </a:solidFill>
                              <a:latin typeface="Cambria Math" panose="02040503050406030204" pitchFamily="18" charset="0"/>
                            </a:rPr>
                            <m:t>120</m:t>
                          </m:r>
                          <m:r>
                            <a:rPr lang="en-IN" sz="2200" i="1">
                              <a:solidFill>
                                <a:srgbClr val="000000"/>
                              </a:solidFill>
                              <a:latin typeface="Cambria Math" panose="02040503050406030204" pitchFamily="18" charset="0"/>
                            </a:rPr>
                            <m:t>𝜋</m:t>
                          </m:r>
                          <m:r>
                            <a:rPr lang="en-IN" sz="2200" i="0">
                              <a:solidFill>
                                <a:srgbClr val="000000"/>
                              </a:solidFill>
                              <a:latin typeface="Cambria Math" panose="02040503050406030204" pitchFamily="18" charset="0"/>
                            </a:rPr>
                            <m:t> </m:t>
                          </m:r>
                          <m:r>
                            <m:rPr>
                              <m:sty m:val="p"/>
                            </m:rPr>
                            <a:rPr lang="en-IN" sz="2200" i="1">
                              <a:solidFill>
                                <a:srgbClr val="000000"/>
                              </a:solidFill>
                              <a:latin typeface="Cambria Math" panose="02040503050406030204" pitchFamily="18" charset="0"/>
                            </a:rPr>
                            <m:t>Ω</m:t>
                          </m:r>
                        </m:num>
                        <m:den>
                          <m:rad>
                            <m:radPr>
                              <m:degHide m:val="on"/>
                              <m:ctrlPr>
                                <a:rPr lang="en-IN" sz="2200" i="1">
                                  <a:solidFill>
                                    <a:srgbClr val="000000"/>
                                  </a:solidFill>
                                  <a:latin typeface="Cambria Math" panose="02040503050406030204" pitchFamily="18" charset="0"/>
                                </a:rPr>
                              </m:ctrlPr>
                            </m:radPr>
                            <m:deg/>
                            <m:e>
                              <m:r>
                                <m:rPr>
                                  <m:nor/>
                                </m:rPr>
                                <a:rPr lang="en-IN" sz="2200" i="0">
                                  <a:solidFill>
                                    <a:srgbClr val="000000"/>
                                  </a:solidFill>
                                  <a:latin typeface="Cambria Math" panose="02040503050406030204" pitchFamily="18" charset="0"/>
                                </a:rPr>
                                <m:t>1−</m:t>
                              </m:r>
                              <m:sSup>
                                <m:sSupPr>
                                  <m:ctrlPr>
                                    <a:rPr lang="en-IN" sz="2200" i="1">
                                      <a:solidFill>
                                        <a:srgbClr val="000000"/>
                                      </a:solidFill>
                                      <a:latin typeface="Cambria Math" panose="02040503050406030204" pitchFamily="18" charset="0"/>
                                    </a:rPr>
                                  </m:ctrlPr>
                                </m:sSupPr>
                                <m:e>
                                  <m:d>
                                    <m:dPr>
                                      <m:ctrlPr>
                                        <a:rPr lang="en-IN" sz="2200" i="1">
                                          <a:solidFill>
                                            <a:srgbClr val="000000"/>
                                          </a:solidFill>
                                          <a:latin typeface="Cambria Math" panose="02040503050406030204" pitchFamily="18" charset="0"/>
                                        </a:rPr>
                                      </m:ctrlPr>
                                    </m:dPr>
                                    <m:e>
                                      <m:f>
                                        <m:fPr>
                                          <m:ctrlPr>
                                            <a:rPr lang="en-IN" sz="2200" i="1">
                                              <a:solidFill>
                                                <a:srgbClr val="000000"/>
                                              </a:solidFill>
                                              <a:latin typeface="Cambria Math" panose="02040503050406030204" pitchFamily="18" charset="0"/>
                                            </a:rPr>
                                          </m:ctrlPr>
                                        </m:fPr>
                                        <m:num>
                                          <m:r>
                                            <m:rPr>
                                              <m:nor/>
                                            </m:rPr>
                                            <a:rPr lang="en-IN" sz="2200" i="0">
                                              <a:solidFill>
                                                <a:srgbClr val="000000"/>
                                              </a:solidFill>
                                              <a:latin typeface="Cambria Math" panose="02040503050406030204" pitchFamily="18" charset="0"/>
                                            </a:rPr>
                                            <m:t>6.56</m:t>
                                          </m:r>
                                          <m:r>
                                            <m:rPr>
                                              <m:nor/>
                                            </m:rPr>
                                            <a:rPr lang="en-IN" sz="2200" i="0">
                                              <a:solidFill>
                                                <a:srgbClr val="000000"/>
                                              </a:solidFill>
                                              <a:latin typeface="Cambria Math" panose="02040503050406030204" pitchFamily="18" charset="0"/>
                                            </a:rPr>
                                            <m:t>GHz</m:t>
                                          </m:r>
                                        </m:num>
                                        <m:den>
                                          <m:r>
                                            <m:rPr>
                                              <m:nor/>
                                            </m:rPr>
                                            <a:rPr lang="en-IN" sz="2200" i="0">
                                              <a:solidFill>
                                                <a:srgbClr val="000000"/>
                                              </a:solidFill>
                                              <a:latin typeface="Cambria Math" panose="02040503050406030204" pitchFamily="18" charset="0"/>
                                            </a:rPr>
                                            <m:t>10</m:t>
                                          </m:r>
                                          <m:r>
                                            <m:rPr>
                                              <m:nor/>
                                            </m:rPr>
                                            <a:rPr lang="en-IN" sz="2200" i="0">
                                              <a:solidFill>
                                                <a:srgbClr val="000000"/>
                                              </a:solidFill>
                                              <a:latin typeface="Cambria Math" panose="02040503050406030204" pitchFamily="18" charset="0"/>
                                            </a:rPr>
                                            <m:t>GHz</m:t>
                                          </m:r>
                                        </m:den>
                                      </m:f>
                                    </m:e>
                                  </m:d>
                                </m:e>
                                <m:sup>
                                  <m:r>
                                    <a:rPr lang="en-IN" sz="2200" i="1">
                                      <a:solidFill>
                                        <a:srgbClr val="000000"/>
                                      </a:solidFill>
                                      <a:latin typeface="Cambria Math" panose="02040503050406030204" pitchFamily="18" charset="0"/>
                                    </a:rPr>
                                    <m:t>2</m:t>
                                  </m:r>
                                </m:sup>
                              </m:sSup>
                            </m:e>
                          </m:rad>
                        </m:den>
                      </m:f>
                      <m:r>
                        <a:rPr lang="en-IN" sz="2200" i="1">
                          <a:solidFill>
                            <a:srgbClr val="000000"/>
                          </a:solidFill>
                          <a:latin typeface="Cambria Math" panose="02040503050406030204" pitchFamily="18" charset="0"/>
                        </a:rPr>
                        <m:t>=500</m:t>
                      </m:r>
                      <m:r>
                        <m:rPr>
                          <m:sty m:val="p"/>
                        </m:rPr>
                        <a:rPr lang="en-IN" sz="2200" i="1">
                          <a:solidFill>
                            <a:srgbClr val="000000"/>
                          </a:solidFill>
                          <a:latin typeface="Cambria Math" panose="02040503050406030204" pitchFamily="18" charset="0"/>
                        </a:rPr>
                        <m:t>Ω</m:t>
                      </m:r>
                      <m:r>
                        <a:rPr lang="en-IN" sz="2200" i="1">
                          <a:solidFill>
                            <a:srgbClr val="000000"/>
                          </a:solidFill>
                          <a:latin typeface="Cambria Math" panose="02040503050406030204" pitchFamily="18" charset="0"/>
                        </a:rPr>
                        <m:t>.</m:t>
                      </m:r>
                    </m:oMath>
                  </m:oMathPara>
                </a14:m>
                <a:endParaRPr lang="en-IN" dirty="0"/>
              </a:p>
            </p:txBody>
          </p:sp>
        </mc:Choice>
        <mc:Fallback xmlns="">
          <p:sp>
            <p:nvSpPr>
              <p:cNvPr id="65543" name="Object 7"/>
              <p:cNvSpPr txBox="1">
                <a:spLocks noRot="1" noChangeAspect="1" noMove="1" noResize="1" noEditPoints="1" noAdjustHandles="1" noChangeArrowheads="1" noChangeShapeType="1" noTextEdit="1"/>
              </p:cNvSpPr>
              <p:nvPr/>
            </p:nvSpPr>
            <p:spPr bwMode="auto">
              <a:xfrm>
                <a:off x="478033" y="2175141"/>
                <a:ext cx="3891516" cy="1357341"/>
              </a:xfrm>
              <a:prstGeom prst="rect">
                <a:avLst/>
              </a:prstGeom>
              <a:blipFill>
                <a:blip r:embed="rId2"/>
                <a:stretch>
                  <a:fillRect/>
                </a:stretch>
              </a:blipFill>
            </p:spPr>
            <p:txBody>
              <a:bodyPr/>
              <a:lstStyle/>
              <a:p>
                <a:r>
                  <a:rPr lang="en-IN">
                    <a:noFill/>
                  </a:rPr>
                  <a:t> </a:t>
                </a:r>
              </a:p>
            </p:txBody>
          </p:sp>
        </mc:Fallback>
      </mc:AlternateContent>
      <p:sp>
        <p:nvSpPr>
          <p:cNvPr id="65544" name="Rectangle 8"/>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000"/>
          </a:p>
        </p:txBody>
      </p:sp>
      <p:sp>
        <p:nvSpPr>
          <p:cNvPr id="65547" name="Rectangle 11"/>
          <p:cNvSpPr>
            <a:spLocks noChangeArrowheads="1"/>
          </p:cNvSpPr>
          <p:nvPr/>
        </p:nvSpPr>
        <p:spPr bwMode="auto">
          <a:xfrm>
            <a:off x="392972" y="1489341"/>
            <a:ext cx="42441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solidFill>
                  <a:srgbClr val="00B050"/>
                </a:solidFill>
              </a:rPr>
              <a:t>The TE</a:t>
            </a:r>
            <a:r>
              <a:rPr lang="en-US" altLang="en-US" sz="2400" baseline="-25000" dirty="0">
                <a:solidFill>
                  <a:srgbClr val="00B050"/>
                </a:solidFill>
              </a:rPr>
              <a:t>10</a:t>
            </a:r>
            <a:r>
              <a:rPr lang="en-US" altLang="en-US" sz="2400" dirty="0">
                <a:solidFill>
                  <a:srgbClr val="00B050"/>
                </a:solidFill>
              </a:rPr>
              <a:t> mode impedance</a:t>
            </a:r>
          </a:p>
        </p:txBody>
      </p:sp>
      <mc:AlternateContent xmlns:mc="http://schemas.openxmlformats.org/markup-compatibility/2006" xmlns:a14="http://schemas.microsoft.com/office/drawing/2010/main">
        <mc:Choice Requires="a14">
          <p:sp>
            <p:nvSpPr>
              <p:cNvPr id="65548" name="Object 12"/>
              <p:cNvSpPr txBox="1"/>
              <p:nvPr/>
            </p:nvSpPr>
            <p:spPr bwMode="auto">
              <a:xfrm>
                <a:off x="6273800" y="2091469"/>
                <a:ext cx="5189278" cy="14605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IN" i="1" smtClean="0">
                          <a:solidFill>
                            <a:srgbClr val="000000"/>
                          </a:solidFill>
                          <a:latin typeface="Cambria Math" panose="02040503050406030204" pitchFamily="18" charset="0"/>
                        </a:rPr>
                        <m:t>𝛽</m:t>
                      </m:r>
                      <m:r>
                        <a:rPr lang="en-IN" i="1" smtClean="0">
                          <a:solidFill>
                            <a:srgbClr val="000000"/>
                          </a:solidFill>
                          <a:latin typeface="Cambria Math" panose="02040503050406030204" pitchFamily="18" charset="0"/>
                        </a:rPr>
                        <m:t>=</m:t>
                      </m:r>
                      <m:r>
                        <a:rPr lang="en-IN" b="0" i="1" smtClean="0">
                          <a:solidFill>
                            <a:srgbClr val="000000"/>
                          </a:solidFill>
                          <a:latin typeface="Cambria Math" panose="02040503050406030204" pitchFamily="18" charset="0"/>
                        </a:rPr>
                        <m:t>𝑘</m:t>
                      </m:r>
                      <m:rad>
                        <m:radPr>
                          <m:degHide m:val="on"/>
                          <m:ctrlPr>
                            <a:rPr lang="en-IN" i="1">
                              <a:solidFill>
                                <a:srgbClr val="000000"/>
                              </a:solidFill>
                              <a:latin typeface="Cambria Math" panose="02040503050406030204" pitchFamily="18" charset="0"/>
                            </a:rPr>
                          </m:ctrlPr>
                        </m:radPr>
                        <m:deg/>
                        <m:e>
                          <m:r>
                            <a:rPr lang="en-IN" i="1">
                              <a:solidFill>
                                <a:srgbClr val="000000"/>
                              </a:solidFill>
                              <a:latin typeface="Cambria Math" panose="02040503050406030204" pitchFamily="18" charset="0"/>
                            </a:rPr>
                            <m:t>1−</m:t>
                          </m:r>
                          <m:sSup>
                            <m:sSupPr>
                              <m:ctrlPr>
                                <a:rPr lang="en-IN" i="1">
                                  <a:solidFill>
                                    <a:srgbClr val="000000"/>
                                  </a:solidFill>
                                  <a:latin typeface="Cambria Math" panose="02040503050406030204" pitchFamily="18" charset="0"/>
                                </a:rPr>
                              </m:ctrlPr>
                            </m:sSupPr>
                            <m:e>
                              <m:d>
                                <m:dPr>
                                  <m:ctrlPr>
                                    <a:rPr lang="en-IN" i="1">
                                      <a:solidFill>
                                        <a:srgbClr val="000000"/>
                                      </a:solidFill>
                                      <a:latin typeface="Cambria Math" panose="02040503050406030204" pitchFamily="18" charset="0"/>
                                    </a:rPr>
                                  </m:ctrlPr>
                                </m:dPr>
                                <m:e>
                                  <m:f>
                                    <m:fPr>
                                      <m:ctrlPr>
                                        <a:rPr lang="en-IN" i="1">
                                          <a:solidFill>
                                            <a:srgbClr val="000000"/>
                                          </a:solidFill>
                                          <a:latin typeface="Cambria Math" panose="02040503050406030204" pitchFamily="18" charset="0"/>
                                        </a:rPr>
                                      </m:ctrlPr>
                                    </m:fPr>
                                    <m:num>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𝑓</m:t>
                                          </m:r>
                                        </m:e>
                                        <m:sub>
                                          <m:r>
                                            <a:rPr lang="en-IN" i="1">
                                              <a:solidFill>
                                                <a:srgbClr val="000000"/>
                                              </a:solidFill>
                                              <a:latin typeface="Cambria Math" panose="02040503050406030204" pitchFamily="18" charset="0"/>
                                            </a:rPr>
                                            <m:t>𝑐</m:t>
                                          </m:r>
                                        </m:sub>
                                      </m:sSub>
                                    </m:num>
                                    <m:den>
                                      <m:r>
                                        <a:rPr lang="en-IN" i="1">
                                          <a:solidFill>
                                            <a:srgbClr val="000000"/>
                                          </a:solidFill>
                                          <a:latin typeface="Cambria Math" panose="02040503050406030204" pitchFamily="18" charset="0"/>
                                        </a:rPr>
                                        <m:t>𝑓</m:t>
                                      </m:r>
                                    </m:den>
                                  </m:f>
                                </m:e>
                              </m:d>
                            </m:e>
                            <m:sup>
                              <m:r>
                                <a:rPr lang="en-IN" i="1">
                                  <a:solidFill>
                                    <a:srgbClr val="000000"/>
                                  </a:solidFill>
                                  <a:latin typeface="Cambria Math" panose="02040503050406030204" pitchFamily="18" charset="0"/>
                                </a:rPr>
                                <m:t>2</m:t>
                              </m:r>
                            </m:sup>
                          </m:sSup>
                        </m:e>
                      </m:rad>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2</m:t>
                          </m:r>
                          <m:r>
                            <a:rPr lang="en-IN" i="1">
                              <a:solidFill>
                                <a:srgbClr val="000000"/>
                              </a:solidFill>
                              <a:latin typeface="Cambria Math" panose="02040503050406030204" pitchFamily="18" charset="0"/>
                            </a:rPr>
                            <m:t>𝜋</m:t>
                          </m:r>
                          <m:r>
                            <a:rPr lang="en-IN" i="1">
                              <a:solidFill>
                                <a:srgbClr val="000000"/>
                              </a:solidFill>
                              <a:latin typeface="Cambria Math" panose="02040503050406030204" pitchFamily="18" charset="0"/>
                            </a:rPr>
                            <m:t>𝑓</m:t>
                          </m:r>
                        </m:num>
                        <m:den>
                          <m:r>
                            <a:rPr lang="en-IN" i="1">
                              <a:solidFill>
                                <a:srgbClr val="000000"/>
                              </a:solidFill>
                              <a:latin typeface="Cambria Math" panose="02040503050406030204" pitchFamily="18" charset="0"/>
                            </a:rPr>
                            <m:t>𝑐</m:t>
                          </m:r>
                        </m:den>
                      </m:f>
                      <m:rad>
                        <m:radPr>
                          <m:degHide m:val="on"/>
                          <m:ctrlPr>
                            <a:rPr lang="en-IN" i="1">
                              <a:solidFill>
                                <a:srgbClr val="000000"/>
                              </a:solidFill>
                              <a:latin typeface="Cambria Math" panose="02040503050406030204" pitchFamily="18" charset="0"/>
                            </a:rPr>
                          </m:ctrlPr>
                        </m:radPr>
                        <m:deg/>
                        <m:e>
                          <m:r>
                            <a:rPr lang="en-IN" i="1">
                              <a:solidFill>
                                <a:srgbClr val="000000"/>
                              </a:solidFill>
                              <a:latin typeface="Cambria Math" panose="02040503050406030204" pitchFamily="18" charset="0"/>
                            </a:rPr>
                            <m:t>1−</m:t>
                          </m:r>
                          <m:sSup>
                            <m:sSupPr>
                              <m:ctrlPr>
                                <a:rPr lang="en-IN" i="1">
                                  <a:solidFill>
                                    <a:srgbClr val="000000"/>
                                  </a:solidFill>
                                  <a:latin typeface="Cambria Math" panose="02040503050406030204" pitchFamily="18" charset="0"/>
                                </a:rPr>
                              </m:ctrlPr>
                            </m:sSupPr>
                            <m:e>
                              <m:d>
                                <m:dPr>
                                  <m:ctrlPr>
                                    <a:rPr lang="en-IN" i="1">
                                      <a:solidFill>
                                        <a:srgbClr val="000000"/>
                                      </a:solidFill>
                                      <a:latin typeface="Cambria Math" panose="02040503050406030204" pitchFamily="18" charset="0"/>
                                    </a:rPr>
                                  </m:ctrlPr>
                                </m:dPr>
                                <m:e>
                                  <m:f>
                                    <m:fPr>
                                      <m:ctrlPr>
                                        <a:rPr lang="en-IN" i="1">
                                          <a:solidFill>
                                            <a:srgbClr val="000000"/>
                                          </a:solidFill>
                                          <a:latin typeface="Cambria Math" panose="02040503050406030204" pitchFamily="18" charset="0"/>
                                        </a:rPr>
                                      </m:ctrlPr>
                                    </m:fPr>
                                    <m:num>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𝑓</m:t>
                                          </m:r>
                                        </m:e>
                                        <m:sub>
                                          <m:r>
                                            <a:rPr lang="en-IN" i="1">
                                              <a:solidFill>
                                                <a:srgbClr val="000000"/>
                                              </a:solidFill>
                                              <a:latin typeface="Cambria Math" panose="02040503050406030204" pitchFamily="18" charset="0"/>
                                            </a:rPr>
                                            <m:t>𝑐</m:t>
                                          </m:r>
                                        </m:sub>
                                      </m:sSub>
                                    </m:num>
                                    <m:den>
                                      <m:r>
                                        <a:rPr lang="en-IN" i="1">
                                          <a:solidFill>
                                            <a:srgbClr val="000000"/>
                                          </a:solidFill>
                                          <a:latin typeface="Cambria Math" panose="02040503050406030204" pitchFamily="18" charset="0"/>
                                        </a:rPr>
                                        <m:t>𝑓</m:t>
                                      </m:r>
                                    </m:den>
                                  </m:f>
                                </m:e>
                              </m:d>
                            </m:e>
                            <m:sup>
                              <m:r>
                                <a:rPr lang="en-IN" i="1">
                                  <a:solidFill>
                                    <a:srgbClr val="000000"/>
                                  </a:solidFill>
                                  <a:latin typeface="Cambria Math" panose="02040503050406030204" pitchFamily="18" charset="0"/>
                                </a:rPr>
                                <m:t>2</m:t>
                              </m:r>
                            </m:sup>
                          </m:sSup>
                        </m:e>
                      </m:rad>
                    </m:oMath>
                    <m:oMath xmlns:m="http://schemas.openxmlformats.org/officeDocument/2006/math">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2</m:t>
                          </m:r>
                          <m:r>
                            <a:rPr lang="en-IN" i="1">
                              <a:solidFill>
                                <a:srgbClr val="000000"/>
                              </a:solidFill>
                              <a:latin typeface="Cambria Math" panose="02040503050406030204" pitchFamily="18" charset="0"/>
                            </a:rPr>
                            <m:t>𝜋</m:t>
                          </m:r>
                          <m:d>
                            <m:dPr>
                              <m:ctrlPr>
                                <a:rPr lang="en-IN" i="1">
                                  <a:solidFill>
                                    <a:srgbClr val="000000"/>
                                  </a:solidFill>
                                  <a:latin typeface="Cambria Math" panose="02040503050406030204" pitchFamily="18" charset="0"/>
                                </a:rPr>
                              </m:ctrlPr>
                            </m:dPr>
                            <m:e>
                              <m:r>
                                <a:rPr lang="en-IN" i="1">
                                  <a:solidFill>
                                    <a:srgbClr val="000000"/>
                                  </a:solidFill>
                                  <a:latin typeface="Cambria Math" panose="02040503050406030204" pitchFamily="18" charset="0"/>
                                </a:rPr>
                                <m:t>10</m:t>
                              </m:r>
                              <m:r>
                                <a:rPr lang="en-IN" i="1">
                                  <a:solidFill>
                                    <a:srgbClr val="000000"/>
                                  </a:solidFill>
                                  <a:latin typeface="Cambria Math" panose="02040503050406030204" pitchFamily="18" charset="0"/>
                                </a:rPr>
                                <m:t>𝑥</m:t>
                              </m:r>
                              <m:r>
                                <a:rPr lang="en-IN" i="1">
                                  <a:solidFill>
                                    <a:srgbClr val="000000"/>
                                  </a:solidFill>
                                  <a:latin typeface="Cambria Math" panose="02040503050406030204" pitchFamily="18" charset="0"/>
                                </a:rPr>
                                <m:t>1</m:t>
                              </m:r>
                              <m:sSup>
                                <m:sSupPr>
                                  <m:ctrlPr>
                                    <a:rPr lang="en-IN" i="1">
                                      <a:solidFill>
                                        <a:srgbClr val="000000"/>
                                      </a:solidFill>
                                      <a:latin typeface="Cambria Math" panose="02040503050406030204" pitchFamily="18" charset="0"/>
                                    </a:rPr>
                                  </m:ctrlPr>
                                </m:sSupPr>
                                <m:e>
                                  <m:r>
                                    <a:rPr lang="en-IN" i="1">
                                      <a:solidFill>
                                        <a:srgbClr val="000000"/>
                                      </a:solidFill>
                                      <a:latin typeface="Cambria Math" panose="02040503050406030204" pitchFamily="18" charset="0"/>
                                    </a:rPr>
                                    <m:t>0</m:t>
                                  </m:r>
                                </m:e>
                                <m:sup>
                                  <m:r>
                                    <a:rPr lang="en-IN" i="1">
                                      <a:solidFill>
                                        <a:srgbClr val="000000"/>
                                      </a:solidFill>
                                      <a:latin typeface="Cambria Math" panose="02040503050406030204" pitchFamily="18" charset="0"/>
                                    </a:rPr>
                                    <m:t>9</m:t>
                                  </m:r>
                                </m:sup>
                              </m:sSup>
                              <m:r>
                                <a:rPr lang="en-IN" i="1">
                                  <a:solidFill>
                                    <a:srgbClr val="000000"/>
                                  </a:solidFill>
                                  <a:latin typeface="Cambria Math" panose="02040503050406030204" pitchFamily="18" charset="0"/>
                                </a:rPr>
                                <m:t>𝐻𝑧</m:t>
                              </m:r>
                            </m:e>
                          </m:d>
                        </m:num>
                        <m:den>
                          <m:r>
                            <a:rPr lang="en-IN" i="1">
                              <a:solidFill>
                                <a:srgbClr val="000000"/>
                              </a:solidFill>
                              <a:latin typeface="Cambria Math" panose="02040503050406030204" pitchFamily="18" charset="0"/>
                            </a:rPr>
                            <m:t>3</m:t>
                          </m:r>
                          <m:r>
                            <a:rPr lang="en-IN" i="1">
                              <a:solidFill>
                                <a:srgbClr val="000000"/>
                              </a:solidFill>
                              <a:latin typeface="Cambria Math" panose="02040503050406030204" pitchFamily="18" charset="0"/>
                            </a:rPr>
                            <m:t>𝑥</m:t>
                          </m:r>
                          <m:r>
                            <a:rPr lang="en-IN" i="1">
                              <a:solidFill>
                                <a:srgbClr val="000000"/>
                              </a:solidFill>
                              <a:latin typeface="Cambria Math" panose="02040503050406030204" pitchFamily="18" charset="0"/>
                            </a:rPr>
                            <m:t>1</m:t>
                          </m:r>
                          <m:sSup>
                            <m:sSupPr>
                              <m:ctrlPr>
                                <a:rPr lang="en-IN" i="1">
                                  <a:solidFill>
                                    <a:srgbClr val="000000"/>
                                  </a:solidFill>
                                  <a:latin typeface="Cambria Math" panose="02040503050406030204" pitchFamily="18" charset="0"/>
                                </a:rPr>
                              </m:ctrlPr>
                            </m:sSupPr>
                            <m:e>
                              <m:r>
                                <a:rPr lang="en-IN" i="1">
                                  <a:solidFill>
                                    <a:srgbClr val="000000"/>
                                  </a:solidFill>
                                  <a:latin typeface="Cambria Math" panose="02040503050406030204" pitchFamily="18" charset="0"/>
                                </a:rPr>
                                <m:t>0</m:t>
                              </m:r>
                            </m:e>
                            <m:sup>
                              <m:r>
                                <a:rPr lang="en-IN" i="1">
                                  <a:solidFill>
                                    <a:srgbClr val="000000"/>
                                  </a:solidFill>
                                  <a:latin typeface="Cambria Math" panose="02040503050406030204" pitchFamily="18" charset="0"/>
                                </a:rPr>
                                <m:t>8</m:t>
                              </m:r>
                            </m:sup>
                          </m:sSup>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𝑚</m:t>
                              </m:r>
                            </m:num>
                            <m:den>
                              <m:r>
                                <a:rPr lang="en-IN" i="1">
                                  <a:solidFill>
                                    <a:srgbClr val="000000"/>
                                  </a:solidFill>
                                  <a:latin typeface="Cambria Math" panose="02040503050406030204" pitchFamily="18" charset="0"/>
                                </a:rPr>
                                <m:t>𝑠</m:t>
                              </m:r>
                            </m:den>
                          </m:f>
                        </m:den>
                      </m:f>
                      <m:rad>
                        <m:radPr>
                          <m:degHide m:val="on"/>
                          <m:ctrlPr>
                            <a:rPr lang="en-IN" i="1">
                              <a:solidFill>
                                <a:srgbClr val="000000"/>
                              </a:solidFill>
                              <a:latin typeface="Cambria Math" panose="02040503050406030204" pitchFamily="18" charset="0"/>
                            </a:rPr>
                          </m:ctrlPr>
                        </m:radPr>
                        <m:deg/>
                        <m:e>
                          <m:r>
                            <a:rPr lang="en-IN" i="1">
                              <a:solidFill>
                                <a:srgbClr val="000000"/>
                              </a:solidFill>
                              <a:latin typeface="Cambria Math" panose="02040503050406030204" pitchFamily="18" charset="0"/>
                            </a:rPr>
                            <m:t>1−</m:t>
                          </m:r>
                          <m:sSup>
                            <m:sSupPr>
                              <m:ctrlPr>
                                <a:rPr lang="en-IN" i="1">
                                  <a:solidFill>
                                    <a:srgbClr val="000000"/>
                                  </a:solidFill>
                                  <a:latin typeface="Cambria Math" panose="02040503050406030204" pitchFamily="18" charset="0"/>
                                </a:rPr>
                              </m:ctrlPr>
                            </m:sSupPr>
                            <m:e>
                              <m:d>
                                <m:dPr>
                                  <m:ctrlPr>
                                    <a:rPr lang="en-IN" i="1">
                                      <a:solidFill>
                                        <a:srgbClr val="000000"/>
                                      </a:solidFill>
                                      <a:latin typeface="Cambria Math" panose="02040503050406030204" pitchFamily="18" charset="0"/>
                                    </a:rPr>
                                  </m:ctrlPr>
                                </m:dPr>
                                <m:e>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6.56</m:t>
                                      </m:r>
                                      <m:r>
                                        <a:rPr lang="en-IN" i="1">
                                          <a:solidFill>
                                            <a:srgbClr val="000000"/>
                                          </a:solidFill>
                                          <a:latin typeface="Cambria Math" panose="02040503050406030204" pitchFamily="18" charset="0"/>
                                        </a:rPr>
                                        <m:t>𝐺𝐻𝑧</m:t>
                                      </m:r>
                                    </m:num>
                                    <m:den>
                                      <m:r>
                                        <a:rPr lang="en-IN" i="1">
                                          <a:solidFill>
                                            <a:srgbClr val="000000"/>
                                          </a:solidFill>
                                          <a:latin typeface="Cambria Math" panose="02040503050406030204" pitchFamily="18" charset="0"/>
                                        </a:rPr>
                                        <m:t>10</m:t>
                                      </m:r>
                                      <m:r>
                                        <a:rPr lang="en-IN" i="1">
                                          <a:solidFill>
                                            <a:srgbClr val="000000"/>
                                          </a:solidFill>
                                          <a:latin typeface="Cambria Math" panose="02040503050406030204" pitchFamily="18" charset="0"/>
                                        </a:rPr>
                                        <m:t>𝐺𝐻𝑧</m:t>
                                      </m:r>
                                    </m:den>
                                  </m:f>
                                </m:e>
                              </m:d>
                            </m:e>
                            <m:sup>
                              <m:r>
                                <a:rPr lang="en-IN" i="1">
                                  <a:solidFill>
                                    <a:srgbClr val="000000"/>
                                  </a:solidFill>
                                  <a:latin typeface="Cambria Math" panose="02040503050406030204" pitchFamily="18" charset="0"/>
                                </a:rPr>
                                <m:t>2</m:t>
                              </m:r>
                            </m:sup>
                          </m:sSup>
                        </m:e>
                      </m:rad>
                      <m:r>
                        <a:rPr lang="en-IN" i="1">
                          <a:solidFill>
                            <a:srgbClr val="000000"/>
                          </a:solidFill>
                          <a:latin typeface="Cambria Math" panose="02040503050406030204" pitchFamily="18" charset="0"/>
                        </a:rPr>
                        <m:t>=158</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𝑟𝑎𝑑</m:t>
                          </m:r>
                        </m:num>
                        <m:den>
                          <m:r>
                            <a:rPr lang="en-IN" i="1">
                              <a:solidFill>
                                <a:srgbClr val="000000"/>
                              </a:solidFill>
                              <a:latin typeface="Cambria Math" panose="02040503050406030204" pitchFamily="18" charset="0"/>
                            </a:rPr>
                            <m:t>𝑚</m:t>
                          </m:r>
                        </m:den>
                      </m:f>
                    </m:oMath>
                  </m:oMathPara>
                </a14:m>
                <a:endParaRPr lang="en-IN" dirty="0"/>
              </a:p>
            </p:txBody>
          </p:sp>
        </mc:Choice>
        <mc:Fallback xmlns="">
          <p:sp>
            <p:nvSpPr>
              <p:cNvPr id="65548" name="Object 12"/>
              <p:cNvSpPr txBox="1">
                <a:spLocks noRot="1" noChangeAspect="1" noMove="1" noResize="1" noEditPoints="1" noAdjustHandles="1" noChangeArrowheads="1" noChangeShapeType="1" noTextEdit="1"/>
              </p:cNvSpPr>
              <p:nvPr/>
            </p:nvSpPr>
            <p:spPr bwMode="auto">
              <a:xfrm>
                <a:off x="6273800" y="2091469"/>
                <a:ext cx="5189278" cy="1460500"/>
              </a:xfrm>
              <a:prstGeom prst="rect">
                <a:avLst/>
              </a:prstGeom>
              <a:blipFill>
                <a:blip r:embed="rId3"/>
                <a:stretch>
                  <a:fillRect b="-17917"/>
                </a:stretch>
              </a:blipFill>
            </p:spPr>
            <p:txBody>
              <a:bodyPr/>
              <a:lstStyle/>
              <a:p>
                <a:r>
                  <a:rPr lang="en-IN">
                    <a:noFill/>
                  </a:rPr>
                  <a:t> </a:t>
                </a:r>
              </a:p>
            </p:txBody>
          </p:sp>
        </mc:Fallback>
      </mc:AlternateContent>
      <p:sp>
        <p:nvSpPr>
          <p:cNvPr id="65549" name="Rectangle 13"/>
          <p:cNvSpPr>
            <a:spLocks noChangeArrowheads="1"/>
          </p:cNvSpPr>
          <p:nvPr/>
        </p:nvSpPr>
        <p:spPr bwMode="auto">
          <a:xfrm>
            <a:off x="5599814" y="1457216"/>
            <a:ext cx="60410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solidFill>
                  <a:srgbClr val="00B050"/>
                </a:solidFill>
              </a:rPr>
              <a:t>The TE</a:t>
            </a:r>
            <a:r>
              <a:rPr lang="en-US" altLang="en-US" sz="2400" baseline="-25000" dirty="0">
                <a:solidFill>
                  <a:srgbClr val="00B050"/>
                </a:solidFill>
              </a:rPr>
              <a:t>10</a:t>
            </a:r>
            <a:r>
              <a:rPr lang="en-US" altLang="en-US" sz="2400" dirty="0">
                <a:solidFill>
                  <a:srgbClr val="00B050"/>
                </a:solidFill>
              </a:rPr>
              <a:t> mode propagation constant is:</a:t>
            </a:r>
          </a:p>
        </p:txBody>
      </p:sp>
      <p:sp>
        <p:nvSpPr>
          <p:cNvPr id="65551" name="Rectangle 15"/>
          <p:cNvSpPr>
            <a:spLocks noChangeArrowheads="1"/>
          </p:cNvSpPr>
          <p:nvPr/>
        </p:nvSpPr>
        <p:spPr bwMode="auto">
          <a:xfrm>
            <a:off x="1524001" y="4143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000"/>
          </a:p>
        </p:txBody>
      </p:sp>
      <p:grpSp>
        <p:nvGrpSpPr>
          <p:cNvPr id="6" name="Group 5">
            <a:extLst>
              <a:ext uri="{FF2B5EF4-FFF2-40B4-BE49-F238E27FC236}">
                <a16:creationId xmlns:a16="http://schemas.microsoft.com/office/drawing/2014/main" id="{F136D411-D30C-0E88-D08A-0936E3154112}"/>
              </a:ext>
            </a:extLst>
          </p:cNvPr>
          <p:cNvGrpSpPr/>
          <p:nvPr/>
        </p:nvGrpSpPr>
        <p:grpSpPr>
          <a:xfrm>
            <a:off x="2844208" y="4143345"/>
            <a:ext cx="7823791" cy="2317750"/>
            <a:chOff x="1904999" y="1471614"/>
            <a:chExt cx="7823791" cy="2317750"/>
          </a:xfrm>
        </p:grpSpPr>
        <p:graphicFrame>
          <p:nvGraphicFramePr>
            <p:cNvPr id="65545" name="Object 9"/>
            <p:cNvGraphicFramePr>
              <a:graphicFrameLocks noChangeAspect="1"/>
            </p:cNvGraphicFramePr>
            <p:nvPr>
              <p:extLst>
                <p:ext uri="{D42A27DB-BD31-4B8C-83A1-F6EECF244321}">
                  <p14:modId xmlns:p14="http://schemas.microsoft.com/office/powerpoint/2010/main" val="613772877"/>
                </p:ext>
              </p:extLst>
            </p:nvPr>
          </p:nvGraphicFramePr>
          <p:xfrm>
            <a:off x="2141539" y="2146300"/>
            <a:ext cx="2117725" cy="431800"/>
          </p:xfrm>
          <a:graphic>
            <a:graphicData uri="http://schemas.openxmlformats.org/presentationml/2006/ole">
              <mc:AlternateContent xmlns:mc="http://schemas.openxmlformats.org/markup-compatibility/2006">
                <mc:Choice xmlns:v="urn:schemas-microsoft-com:vml" Requires="v">
                  <p:oleObj name="Equation" r:id="rId4" imgW="1180800" imgH="241200" progId="Equation.DSMT4">
                    <p:embed/>
                  </p:oleObj>
                </mc:Choice>
                <mc:Fallback>
                  <p:oleObj name="Equation" r:id="rId4" imgW="1180800" imgH="241200" progId="Equation.DSMT4">
                    <p:embed/>
                    <p:pic>
                      <p:nvPicPr>
                        <p:cNvPr id="65545"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1539" y="2146300"/>
                          <a:ext cx="21177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6" name="Rectangle 10"/>
            <p:cNvSpPr>
              <a:spLocks noChangeArrowheads="1"/>
            </p:cNvSpPr>
            <p:nvPr/>
          </p:nvSpPr>
          <p:spPr bwMode="auto">
            <a:xfrm>
              <a:off x="1904999" y="1471614"/>
              <a:ext cx="78237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solidFill>
                    <a:srgbClr val="00B050"/>
                  </a:solidFill>
                </a:rPr>
                <a:t>The impedance looking into a short circuit is given by</a:t>
              </a:r>
            </a:p>
          </p:txBody>
        </p:sp>
        <p:graphicFrame>
          <p:nvGraphicFramePr>
            <p:cNvPr id="65552" name="Object 16"/>
            <p:cNvGraphicFramePr>
              <a:graphicFrameLocks noChangeAspect="1"/>
            </p:cNvGraphicFramePr>
            <p:nvPr>
              <p:extLst>
                <p:ext uri="{D42A27DB-BD31-4B8C-83A1-F6EECF244321}">
                  <p14:modId xmlns:p14="http://schemas.microsoft.com/office/powerpoint/2010/main" val="2917225234"/>
                </p:ext>
              </p:extLst>
            </p:nvPr>
          </p:nvGraphicFramePr>
          <p:xfrm>
            <a:off x="2012951" y="3405189"/>
            <a:ext cx="3363913" cy="384175"/>
          </p:xfrm>
          <a:graphic>
            <a:graphicData uri="http://schemas.openxmlformats.org/presentationml/2006/ole">
              <mc:AlternateContent xmlns:mc="http://schemas.openxmlformats.org/markup-compatibility/2006">
                <mc:Choice xmlns:v="urn:schemas-microsoft-com:vml" Requires="v">
                  <p:oleObj name="Equation" r:id="rId6" imgW="2006280" imgH="228600" progId="Equation.DSMT4">
                    <p:embed/>
                  </p:oleObj>
                </mc:Choice>
                <mc:Fallback>
                  <p:oleObj name="Equation" r:id="rId6" imgW="2006280" imgH="228600" progId="Equation.DSMT4">
                    <p:embed/>
                    <p:pic>
                      <p:nvPicPr>
                        <p:cNvPr id="65552"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2951" y="3405189"/>
                          <a:ext cx="3363913"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63" name="Object 27"/>
            <p:cNvGraphicFramePr>
              <a:graphicFrameLocks noChangeAspect="1"/>
            </p:cNvGraphicFramePr>
            <p:nvPr>
              <p:extLst>
                <p:ext uri="{D42A27DB-BD31-4B8C-83A1-F6EECF244321}">
                  <p14:modId xmlns:p14="http://schemas.microsoft.com/office/powerpoint/2010/main" val="1290204930"/>
                </p:ext>
              </p:extLst>
            </p:nvPr>
          </p:nvGraphicFramePr>
          <p:xfrm>
            <a:off x="2006600" y="2625725"/>
            <a:ext cx="3556000" cy="725488"/>
          </p:xfrm>
          <a:graphic>
            <a:graphicData uri="http://schemas.openxmlformats.org/presentationml/2006/ole">
              <mc:AlternateContent xmlns:mc="http://schemas.openxmlformats.org/markup-compatibility/2006">
                <mc:Choice xmlns:v="urn:schemas-microsoft-com:vml" Requires="v">
                  <p:oleObj name="Equation" r:id="rId8" imgW="2120760" imgH="431640" progId="Equation.DSMT4">
                    <p:embed/>
                  </p:oleObj>
                </mc:Choice>
                <mc:Fallback>
                  <p:oleObj name="Equation" r:id="rId8" imgW="2120760" imgH="431640" progId="Equation.DSMT4">
                    <p:embed/>
                    <p:pic>
                      <p:nvPicPr>
                        <p:cNvPr id="65563"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6600" y="2625725"/>
                          <a:ext cx="3556000"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AD6909-9DA5-F92D-3C8D-F41A1DF24199}"/>
              </a:ext>
            </a:extLst>
          </p:cNvPr>
          <p:cNvSpPr txBox="1"/>
          <p:nvPr/>
        </p:nvSpPr>
        <p:spPr>
          <a:xfrm>
            <a:off x="132701" y="218751"/>
            <a:ext cx="11713948" cy="1015663"/>
          </a:xfrm>
          <a:prstGeom prst="rect">
            <a:avLst/>
          </a:prstGeom>
          <a:noFill/>
        </p:spPr>
        <p:txBody>
          <a:bodyPr wrap="square" rtlCol="0">
            <a:spAutoFit/>
          </a:bodyPr>
          <a:lstStyle/>
          <a:p>
            <a:r>
              <a:rPr lang="en-IN" sz="2000" u="sng" dirty="0">
                <a:solidFill>
                  <a:srgbClr val="00B050"/>
                </a:solidFill>
              </a:rPr>
              <a:t>Example: </a:t>
            </a:r>
            <a:r>
              <a:rPr lang="en-IN" sz="2000" dirty="0">
                <a:solidFill>
                  <a:srgbClr val="00B050"/>
                </a:solidFill>
              </a:rPr>
              <a:t>Determine (a) the wave impedance and guided wavelength at a frequency equal to twice the cutoff frequency  in a waveguide for TEM, TE and TM modes.  </a:t>
            </a:r>
          </a:p>
          <a:p>
            <a:r>
              <a:rPr lang="en-IN" sz="2000" dirty="0">
                <a:solidFill>
                  <a:srgbClr val="00B050"/>
                </a:solidFill>
              </a:rPr>
              <a:t>(b) Repeat the same calculations when the operating frequency is half the cutoff frequency.</a:t>
            </a:r>
          </a:p>
        </p:txBody>
      </p:sp>
      <mc:AlternateContent xmlns:mc="http://schemas.openxmlformats.org/markup-compatibility/2006" xmlns:a14="http://schemas.microsoft.com/office/drawing/2010/main">
        <mc:Choice Requires="a14">
          <p:sp>
            <p:nvSpPr>
              <p:cNvPr id="5" name="Object 6">
                <a:extLst>
                  <a:ext uri="{FF2B5EF4-FFF2-40B4-BE49-F238E27FC236}">
                    <a16:creationId xmlns:a16="http://schemas.microsoft.com/office/drawing/2014/main" id="{D7E74135-C78E-C141-57B4-D9523791A42E}"/>
                  </a:ext>
                </a:extLst>
              </p:cNvPr>
              <p:cNvSpPr txBox="1"/>
              <p:nvPr/>
            </p:nvSpPr>
            <p:spPr bwMode="auto">
              <a:xfrm>
                <a:off x="442224" y="3338328"/>
                <a:ext cx="5139513" cy="114935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sSub>
                        <m:sSubPr>
                          <m:ctrlPr>
                            <a:rPr lang="en-IN" sz="2000" i="1" smtClean="0">
                              <a:solidFill>
                                <a:srgbClr val="FF0000"/>
                              </a:solidFill>
                              <a:latin typeface="Cambria Math" panose="02040503050406030204" pitchFamily="18" charset="0"/>
                            </a:rPr>
                          </m:ctrlPr>
                        </m:sSubPr>
                        <m:e>
                          <m:r>
                            <a:rPr lang="en-IN" sz="2000" i="1">
                              <a:solidFill>
                                <a:srgbClr val="FF0000"/>
                              </a:solidFill>
                              <a:latin typeface="Cambria Math" panose="02040503050406030204" pitchFamily="18" charset="0"/>
                            </a:rPr>
                            <m:t>𝑍</m:t>
                          </m:r>
                        </m:e>
                        <m:sub>
                          <m:r>
                            <a:rPr lang="en-IN" sz="2000" i="1">
                              <a:solidFill>
                                <a:srgbClr val="FF0000"/>
                              </a:solidFill>
                              <a:latin typeface="Cambria Math" panose="02040503050406030204" pitchFamily="18" charset="0"/>
                            </a:rPr>
                            <m:t>𝑇𝐸</m:t>
                          </m:r>
                        </m:sub>
                      </m:sSub>
                      <m:r>
                        <a:rPr lang="en-IN" sz="2000" i="1">
                          <a:solidFill>
                            <a:srgbClr val="FF0000"/>
                          </a:solidFill>
                          <a:latin typeface="Cambria Math" panose="02040503050406030204" pitchFamily="18" charset="0"/>
                        </a:rPr>
                        <m:t>=</m:t>
                      </m:r>
                      <m:f>
                        <m:fPr>
                          <m:ctrlPr>
                            <a:rPr lang="en-IN" sz="2000" i="1">
                              <a:solidFill>
                                <a:srgbClr val="000000"/>
                              </a:solidFill>
                              <a:latin typeface="Cambria Math" panose="02040503050406030204" pitchFamily="18" charset="0"/>
                            </a:rPr>
                          </m:ctrlPr>
                        </m:fPr>
                        <m:num>
                          <m:sSubSup>
                            <m:sSubSupPr>
                              <m:ctrlPr>
                                <a:rPr lang="en-IN" sz="2000" i="1">
                                  <a:solidFill>
                                    <a:srgbClr val="000000"/>
                                  </a:solidFill>
                                  <a:latin typeface="Cambria Math" panose="02040503050406030204" pitchFamily="18" charset="0"/>
                                </a:rPr>
                              </m:ctrlPr>
                            </m:sSubSupPr>
                            <m:e>
                              <m:r>
                                <a:rPr lang="en-IN" sz="2000" i="1">
                                  <a:solidFill>
                                    <a:srgbClr val="000000"/>
                                  </a:solidFill>
                                  <a:latin typeface="Cambria Math" panose="02040503050406030204" pitchFamily="18" charset="0"/>
                                </a:rPr>
                                <m:t>𝐸</m:t>
                              </m:r>
                            </m:e>
                            <m:sub>
                              <m:r>
                                <a:rPr lang="en-IN" sz="2000" i="1">
                                  <a:solidFill>
                                    <a:srgbClr val="000000"/>
                                  </a:solidFill>
                                  <a:latin typeface="Cambria Math" panose="02040503050406030204" pitchFamily="18" charset="0"/>
                                </a:rPr>
                                <m:t>𝑥</m:t>
                              </m:r>
                            </m:sub>
                            <m:sup>
                              <m:r>
                                <a:rPr lang="en-IN" sz="2000" i="1">
                                  <a:solidFill>
                                    <a:srgbClr val="000000"/>
                                  </a:solidFill>
                                  <a:latin typeface="Cambria Math" panose="02040503050406030204" pitchFamily="18" charset="0"/>
                                </a:rPr>
                                <m:t>0</m:t>
                              </m:r>
                            </m:sup>
                          </m:sSubSup>
                        </m:num>
                        <m:den>
                          <m:sSubSup>
                            <m:sSubSupPr>
                              <m:ctrlPr>
                                <a:rPr lang="en-IN" sz="2000" i="1">
                                  <a:solidFill>
                                    <a:srgbClr val="000000"/>
                                  </a:solidFill>
                                  <a:latin typeface="Cambria Math" panose="02040503050406030204" pitchFamily="18" charset="0"/>
                                </a:rPr>
                              </m:ctrlPr>
                            </m:sSubSupPr>
                            <m:e>
                              <m:r>
                                <a:rPr lang="en-IN" sz="2000" i="1">
                                  <a:solidFill>
                                    <a:srgbClr val="000000"/>
                                  </a:solidFill>
                                  <a:latin typeface="Cambria Math" panose="02040503050406030204" pitchFamily="18" charset="0"/>
                                </a:rPr>
                                <m:t>𝐻</m:t>
                              </m:r>
                            </m:e>
                            <m:sub>
                              <m:r>
                                <a:rPr lang="en-IN" sz="2000" i="1">
                                  <a:solidFill>
                                    <a:srgbClr val="000000"/>
                                  </a:solidFill>
                                  <a:latin typeface="Cambria Math" panose="02040503050406030204" pitchFamily="18" charset="0"/>
                                </a:rPr>
                                <m:t>𝑦</m:t>
                              </m:r>
                            </m:sub>
                            <m:sup>
                              <m:r>
                                <a:rPr lang="en-IN" sz="2000" i="1">
                                  <a:solidFill>
                                    <a:srgbClr val="000000"/>
                                  </a:solidFill>
                                  <a:latin typeface="Cambria Math" panose="02040503050406030204" pitchFamily="18" charset="0"/>
                                </a:rPr>
                                <m:t>0</m:t>
                              </m:r>
                            </m:sup>
                          </m:sSubSup>
                        </m:den>
                      </m:f>
                      <m:r>
                        <a:rPr lang="en-IN" sz="2000" i="1">
                          <a:solidFill>
                            <a:srgbClr val="000000"/>
                          </a:solidFill>
                          <a:latin typeface="Cambria Math" panose="02040503050406030204" pitchFamily="18" charset="0"/>
                        </a:rPr>
                        <m:t>=−</m:t>
                      </m:r>
                      <m:f>
                        <m:fPr>
                          <m:ctrlPr>
                            <a:rPr lang="en-IN" sz="2000" i="1">
                              <a:solidFill>
                                <a:srgbClr val="000000"/>
                              </a:solidFill>
                              <a:latin typeface="Cambria Math" panose="02040503050406030204" pitchFamily="18" charset="0"/>
                            </a:rPr>
                          </m:ctrlPr>
                        </m:fPr>
                        <m:num>
                          <m:sSubSup>
                            <m:sSubSupPr>
                              <m:ctrlPr>
                                <a:rPr lang="en-IN" sz="2000" i="1">
                                  <a:solidFill>
                                    <a:srgbClr val="000000"/>
                                  </a:solidFill>
                                  <a:latin typeface="Cambria Math" panose="02040503050406030204" pitchFamily="18" charset="0"/>
                                </a:rPr>
                              </m:ctrlPr>
                            </m:sSubSupPr>
                            <m:e>
                              <m:r>
                                <a:rPr lang="en-IN" sz="2000" i="1">
                                  <a:solidFill>
                                    <a:srgbClr val="000000"/>
                                  </a:solidFill>
                                  <a:latin typeface="Cambria Math" panose="02040503050406030204" pitchFamily="18" charset="0"/>
                                </a:rPr>
                                <m:t>𝐸</m:t>
                              </m:r>
                            </m:e>
                            <m:sub>
                              <m:r>
                                <a:rPr lang="en-IN" sz="2000" i="1">
                                  <a:solidFill>
                                    <a:srgbClr val="000000"/>
                                  </a:solidFill>
                                  <a:latin typeface="Cambria Math" panose="02040503050406030204" pitchFamily="18" charset="0"/>
                                </a:rPr>
                                <m:t>𝑦</m:t>
                              </m:r>
                            </m:sub>
                            <m:sup>
                              <m:r>
                                <a:rPr lang="en-IN" sz="2000" i="1">
                                  <a:solidFill>
                                    <a:srgbClr val="000000"/>
                                  </a:solidFill>
                                  <a:latin typeface="Cambria Math" panose="02040503050406030204" pitchFamily="18" charset="0"/>
                                </a:rPr>
                                <m:t>0</m:t>
                              </m:r>
                            </m:sup>
                          </m:sSubSup>
                        </m:num>
                        <m:den>
                          <m:sSubSup>
                            <m:sSubSupPr>
                              <m:ctrlPr>
                                <a:rPr lang="en-IN" sz="2000" i="1">
                                  <a:solidFill>
                                    <a:srgbClr val="000000"/>
                                  </a:solidFill>
                                  <a:latin typeface="Cambria Math" panose="02040503050406030204" pitchFamily="18" charset="0"/>
                                </a:rPr>
                              </m:ctrlPr>
                            </m:sSubSupPr>
                            <m:e>
                              <m:r>
                                <a:rPr lang="en-IN" sz="2000" i="1">
                                  <a:solidFill>
                                    <a:srgbClr val="000000"/>
                                  </a:solidFill>
                                  <a:latin typeface="Cambria Math" panose="02040503050406030204" pitchFamily="18" charset="0"/>
                                </a:rPr>
                                <m:t>𝐻</m:t>
                              </m:r>
                            </m:e>
                            <m:sub>
                              <m:r>
                                <a:rPr lang="en-IN" sz="2000" i="1">
                                  <a:solidFill>
                                    <a:srgbClr val="000000"/>
                                  </a:solidFill>
                                  <a:latin typeface="Cambria Math" panose="02040503050406030204" pitchFamily="18" charset="0"/>
                                </a:rPr>
                                <m:t>𝑥</m:t>
                              </m:r>
                            </m:sub>
                            <m:sup>
                              <m:r>
                                <a:rPr lang="en-IN" sz="2000" i="1">
                                  <a:solidFill>
                                    <a:srgbClr val="000000"/>
                                  </a:solidFill>
                                  <a:latin typeface="Cambria Math" panose="02040503050406030204" pitchFamily="18" charset="0"/>
                                </a:rPr>
                                <m:t>0</m:t>
                              </m:r>
                            </m:sup>
                          </m:sSubSup>
                        </m:den>
                      </m:f>
                      <m:r>
                        <a:rPr lang="en-IN" sz="2000" i="1">
                          <a:solidFill>
                            <a:srgbClr val="000000"/>
                          </a:solidFill>
                          <a:latin typeface="Cambria Math" panose="02040503050406030204" pitchFamily="18" charset="0"/>
                        </a:rPr>
                        <m:t>=</m:t>
                      </m:r>
                      <m:f>
                        <m:fPr>
                          <m:ctrlPr>
                            <a:rPr lang="en-IN" sz="2000" i="1">
                              <a:solidFill>
                                <a:srgbClr val="000000"/>
                              </a:solidFill>
                              <a:latin typeface="Cambria Math" panose="02040503050406030204" pitchFamily="18" charset="0"/>
                            </a:rPr>
                          </m:ctrlPr>
                        </m:fPr>
                        <m:num>
                          <m:r>
                            <a:rPr lang="en-IN" sz="2000" b="0" i="1" smtClean="0">
                              <a:solidFill>
                                <a:srgbClr val="000000"/>
                              </a:solidFill>
                              <a:latin typeface="Cambria Math" panose="02040503050406030204" pitchFamily="18" charset="0"/>
                            </a:rPr>
                            <m:t>𝑗</m:t>
                          </m:r>
                          <m:r>
                            <a:rPr lang="en-IN" sz="2000" b="0" i="1" smtClean="0">
                              <a:solidFill>
                                <a:srgbClr val="000000"/>
                              </a:solidFill>
                              <a:latin typeface="Cambria Math" panose="02040503050406030204" pitchFamily="18" charset="0"/>
                            </a:rPr>
                            <m:t>𝜔𝜇</m:t>
                          </m:r>
                        </m:num>
                        <m:den>
                          <m:r>
                            <a:rPr lang="en-IN" sz="2000" b="0" i="1" smtClean="0">
                              <a:solidFill>
                                <a:srgbClr val="000000"/>
                              </a:solidFill>
                              <a:latin typeface="Cambria Math" panose="02040503050406030204" pitchFamily="18" charset="0"/>
                            </a:rPr>
                            <m:t>𝛾</m:t>
                          </m:r>
                        </m:den>
                      </m:f>
                      <m:r>
                        <a:rPr lang="en-IN" sz="2000" i="1">
                          <a:solidFill>
                            <a:srgbClr val="000000"/>
                          </a:solidFill>
                          <a:latin typeface="Cambria Math" panose="02040503050406030204" pitchFamily="18" charset="0"/>
                        </a:rPr>
                        <m:t>=</m:t>
                      </m:r>
                      <m:f>
                        <m:fPr>
                          <m:ctrlPr>
                            <a:rPr lang="en-IN" sz="2000" i="1" smtClean="0">
                              <a:solidFill>
                                <a:schemeClr val="tx1"/>
                              </a:solidFill>
                              <a:latin typeface="Cambria Math" panose="02040503050406030204" pitchFamily="18" charset="0"/>
                            </a:rPr>
                          </m:ctrlPr>
                        </m:fPr>
                        <m:num>
                          <m:r>
                            <a:rPr lang="en-IN" sz="2000" i="1">
                              <a:solidFill>
                                <a:schemeClr val="tx1"/>
                              </a:solidFill>
                              <a:latin typeface="Cambria Math" panose="02040503050406030204" pitchFamily="18" charset="0"/>
                            </a:rPr>
                            <m:t>𝜂</m:t>
                          </m:r>
                        </m:num>
                        <m:den>
                          <m:rad>
                            <m:radPr>
                              <m:degHide m:val="on"/>
                              <m:ctrlPr>
                                <a:rPr lang="en-IN" sz="2000" i="1">
                                  <a:solidFill>
                                    <a:schemeClr val="tx1"/>
                                  </a:solidFill>
                                  <a:latin typeface="Cambria Math" panose="02040503050406030204" pitchFamily="18" charset="0"/>
                                </a:rPr>
                              </m:ctrlPr>
                            </m:radPr>
                            <m:deg/>
                            <m:e>
                              <m:r>
                                <a:rPr lang="en-IN" sz="2000" i="1">
                                  <a:solidFill>
                                    <a:schemeClr val="tx1"/>
                                  </a:solidFill>
                                  <a:latin typeface="Cambria Math" panose="02040503050406030204" pitchFamily="18" charset="0"/>
                                </a:rPr>
                                <m:t>1−</m:t>
                              </m:r>
                              <m:sSup>
                                <m:sSupPr>
                                  <m:ctrlPr>
                                    <a:rPr lang="en-IN" sz="2000" i="1">
                                      <a:solidFill>
                                        <a:schemeClr val="tx1"/>
                                      </a:solidFill>
                                      <a:latin typeface="Cambria Math" panose="02040503050406030204" pitchFamily="18" charset="0"/>
                                    </a:rPr>
                                  </m:ctrlPr>
                                </m:sSupPr>
                                <m:e>
                                  <m:d>
                                    <m:dPr>
                                      <m:ctrlPr>
                                        <a:rPr lang="en-IN" sz="2000" i="1">
                                          <a:solidFill>
                                            <a:schemeClr val="tx1"/>
                                          </a:solidFill>
                                          <a:latin typeface="Cambria Math" panose="02040503050406030204" pitchFamily="18" charset="0"/>
                                        </a:rPr>
                                      </m:ctrlPr>
                                    </m:dPr>
                                    <m:e>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𝑓</m:t>
                                          </m:r>
                                        </m:e>
                                        <m:sub>
                                          <m:r>
                                            <a:rPr lang="en-IN" sz="2000" i="1">
                                              <a:solidFill>
                                                <a:schemeClr val="tx1"/>
                                              </a:solidFill>
                                              <a:latin typeface="Cambria Math" panose="02040503050406030204" pitchFamily="18" charset="0"/>
                                            </a:rPr>
                                            <m:t>𝑐</m:t>
                                          </m:r>
                                        </m:sub>
                                      </m:sSub>
                                      <m:r>
                                        <a:rPr lang="en-IN" sz="2000" i="1">
                                          <a:solidFill>
                                            <a:schemeClr val="tx1"/>
                                          </a:solidFill>
                                          <a:latin typeface="Cambria Math" panose="02040503050406030204" pitchFamily="18" charset="0"/>
                                        </a:rPr>
                                        <m:t>/</m:t>
                                      </m:r>
                                      <m:r>
                                        <a:rPr lang="en-IN" sz="2000" i="1">
                                          <a:solidFill>
                                            <a:schemeClr val="tx1"/>
                                          </a:solidFill>
                                          <a:latin typeface="Cambria Math" panose="02040503050406030204" pitchFamily="18" charset="0"/>
                                        </a:rPr>
                                        <m:t>𝑓</m:t>
                                      </m:r>
                                    </m:e>
                                  </m:d>
                                </m:e>
                                <m:sup>
                                  <m:r>
                                    <a:rPr lang="en-IN" sz="2000" i="1">
                                      <a:solidFill>
                                        <a:schemeClr val="tx1"/>
                                      </a:solidFill>
                                      <a:latin typeface="Cambria Math" panose="02040503050406030204" pitchFamily="18" charset="0"/>
                                    </a:rPr>
                                    <m:t>2</m:t>
                                  </m:r>
                                </m:sup>
                              </m:sSup>
                            </m:e>
                          </m:rad>
                        </m:den>
                      </m:f>
                    </m:oMath>
                  </m:oMathPara>
                </a14:m>
                <a:endParaRPr lang="en-IN" sz="2000" dirty="0"/>
              </a:p>
            </p:txBody>
          </p:sp>
        </mc:Choice>
        <mc:Fallback xmlns="">
          <p:sp>
            <p:nvSpPr>
              <p:cNvPr id="5" name="Object 6">
                <a:extLst>
                  <a:ext uri="{FF2B5EF4-FFF2-40B4-BE49-F238E27FC236}">
                    <a16:creationId xmlns:a16="http://schemas.microsoft.com/office/drawing/2014/main" id="{D7E74135-C78E-C141-57B4-D9523791A42E}"/>
                  </a:ext>
                </a:extLst>
              </p:cNvPr>
              <p:cNvSpPr txBox="1">
                <a:spLocks noRot="1" noChangeAspect="1" noMove="1" noResize="1" noEditPoints="1" noAdjustHandles="1" noChangeArrowheads="1" noChangeShapeType="1" noTextEdit="1"/>
              </p:cNvSpPr>
              <p:nvPr/>
            </p:nvSpPr>
            <p:spPr bwMode="auto">
              <a:xfrm>
                <a:off x="442224" y="3338328"/>
                <a:ext cx="5139513" cy="1149350"/>
              </a:xfrm>
              <a:prstGeom prst="rect">
                <a:avLst/>
              </a:prstGeom>
              <a:blipFill>
                <a:blip r:embed="rId2"/>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bject 5">
                <a:extLst>
                  <a:ext uri="{FF2B5EF4-FFF2-40B4-BE49-F238E27FC236}">
                    <a16:creationId xmlns:a16="http://schemas.microsoft.com/office/drawing/2014/main" id="{8F7B30BB-58CC-77AA-296A-651A55FE5541}"/>
                  </a:ext>
                </a:extLst>
              </p:cNvPr>
              <p:cNvSpPr txBox="1"/>
              <p:nvPr/>
            </p:nvSpPr>
            <p:spPr bwMode="auto">
              <a:xfrm>
                <a:off x="442224" y="4490096"/>
                <a:ext cx="5182399" cy="1015663"/>
              </a:xfrm>
              <a:prstGeom prst="rect">
                <a:avLst/>
              </a:prstGeom>
              <a:ln>
                <a:noFill/>
              </a:ln>
            </p:spPr>
            <p:style>
              <a:lnRef idx="2">
                <a:schemeClr val="accent1"/>
              </a:lnRef>
              <a:fillRef idx="1">
                <a:schemeClr val="lt1"/>
              </a:fillRef>
              <a:effectRef idx="0">
                <a:schemeClr val="accent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sSub>
                        <m:sSubPr>
                          <m:ctrlPr>
                            <a:rPr lang="en-IN" sz="2000" i="1">
                              <a:solidFill>
                                <a:srgbClr val="FF0000"/>
                              </a:solidFill>
                              <a:latin typeface="Cambria Math" panose="02040503050406030204" pitchFamily="18" charset="0"/>
                            </a:rPr>
                          </m:ctrlPr>
                        </m:sSubPr>
                        <m:e>
                          <m:r>
                            <a:rPr lang="en-IN" sz="2000" i="1">
                              <a:solidFill>
                                <a:srgbClr val="FF0000"/>
                              </a:solidFill>
                              <a:latin typeface="Cambria Math" panose="02040503050406030204" pitchFamily="18" charset="0"/>
                            </a:rPr>
                            <m:t>𝑍</m:t>
                          </m:r>
                        </m:e>
                        <m:sub>
                          <m:r>
                            <a:rPr lang="en-IN" sz="2000" i="1">
                              <a:solidFill>
                                <a:srgbClr val="FF0000"/>
                              </a:solidFill>
                              <a:latin typeface="Cambria Math" panose="02040503050406030204" pitchFamily="18" charset="0"/>
                            </a:rPr>
                            <m:t>𝑇𝑀</m:t>
                          </m:r>
                        </m:sub>
                      </m:sSub>
                      <m:r>
                        <a:rPr lang="en-IN" sz="2000" i="1">
                          <a:solidFill>
                            <a:srgbClr val="FF0000"/>
                          </a:solidFill>
                          <a:latin typeface="Cambria Math" panose="02040503050406030204" pitchFamily="18" charset="0"/>
                        </a:rPr>
                        <m:t>=</m:t>
                      </m:r>
                      <m:f>
                        <m:fPr>
                          <m:ctrlPr>
                            <a:rPr lang="en-IN" sz="2000" i="1">
                              <a:solidFill>
                                <a:srgbClr val="000000"/>
                              </a:solidFill>
                              <a:latin typeface="Cambria Math" panose="02040503050406030204" pitchFamily="18" charset="0"/>
                            </a:rPr>
                          </m:ctrlPr>
                        </m:fPr>
                        <m:num>
                          <m:sSubSup>
                            <m:sSubSupPr>
                              <m:ctrlPr>
                                <a:rPr lang="en-IN" sz="2000" i="1">
                                  <a:solidFill>
                                    <a:srgbClr val="000000"/>
                                  </a:solidFill>
                                  <a:latin typeface="Cambria Math" panose="02040503050406030204" pitchFamily="18" charset="0"/>
                                </a:rPr>
                              </m:ctrlPr>
                            </m:sSubSupPr>
                            <m:e>
                              <m:r>
                                <a:rPr lang="en-IN" sz="2000" i="1">
                                  <a:solidFill>
                                    <a:srgbClr val="000000"/>
                                  </a:solidFill>
                                  <a:latin typeface="Cambria Math" panose="02040503050406030204" pitchFamily="18" charset="0"/>
                                </a:rPr>
                                <m:t>𝐸</m:t>
                              </m:r>
                            </m:e>
                            <m:sub>
                              <m:r>
                                <a:rPr lang="en-IN" sz="2000" i="1">
                                  <a:solidFill>
                                    <a:srgbClr val="000000"/>
                                  </a:solidFill>
                                  <a:latin typeface="Cambria Math" panose="02040503050406030204" pitchFamily="18" charset="0"/>
                                </a:rPr>
                                <m:t>𝑥</m:t>
                              </m:r>
                            </m:sub>
                            <m:sup>
                              <m:r>
                                <a:rPr lang="en-IN" sz="2000" i="1">
                                  <a:solidFill>
                                    <a:srgbClr val="000000"/>
                                  </a:solidFill>
                                  <a:latin typeface="Cambria Math" panose="02040503050406030204" pitchFamily="18" charset="0"/>
                                </a:rPr>
                                <m:t>0</m:t>
                              </m:r>
                            </m:sup>
                          </m:sSubSup>
                        </m:num>
                        <m:den>
                          <m:sSubSup>
                            <m:sSubSupPr>
                              <m:ctrlPr>
                                <a:rPr lang="en-IN" sz="2000" i="1">
                                  <a:solidFill>
                                    <a:srgbClr val="000000"/>
                                  </a:solidFill>
                                  <a:latin typeface="Cambria Math" panose="02040503050406030204" pitchFamily="18" charset="0"/>
                                </a:rPr>
                              </m:ctrlPr>
                            </m:sSubSupPr>
                            <m:e>
                              <m:r>
                                <a:rPr lang="en-IN" sz="2000" i="1">
                                  <a:solidFill>
                                    <a:srgbClr val="000000"/>
                                  </a:solidFill>
                                  <a:latin typeface="Cambria Math" panose="02040503050406030204" pitchFamily="18" charset="0"/>
                                </a:rPr>
                                <m:t>𝐻</m:t>
                              </m:r>
                            </m:e>
                            <m:sub>
                              <m:r>
                                <a:rPr lang="en-IN" sz="2000" i="1">
                                  <a:solidFill>
                                    <a:srgbClr val="000000"/>
                                  </a:solidFill>
                                  <a:latin typeface="Cambria Math" panose="02040503050406030204" pitchFamily="18" charset="0"/>
                                </a:rPr>
                                <m:t>𝑦</m:t>
                              </m:r>
                            </m:sub>
                            <m:sup>
                              <m:r>
                                <a:rPr lang="en-IN" sz="2000" i="1">
                                  <a:solidFill>
                                    <a:srgbClr val="000000"/>
                                  </a:solidFill>
                                  <a:latin typeface="Cambria Math" panose="02040503050406030204" pitchFamily="18" charset="0"/>
                                </a:rPr>
                                <m:t>0</m:t>
                              </m:r>
                            </m:sup>
                          </m:sSubSup>
                        </m:den>
                      </m:f>
                      <m:r>
                        <a:rPr lang="en-IN" sz="2000" i="1">
                          <a:solidFill>
                            <a:srgbClr val="000000"/>
                          </a:solidFill>
                          <a:latin typeface="Cambria Math" panose="02040503050406030204" pitchFamily="18" charset="0"/>
                        </a:rPr>
                        <m:t>=−</m:t>
                      </m:r>
                      <m:f>
                        <m:fPr>
                          <m:ctrlPr>
                            <a:rPr lang="en-IN" sz="2000" i="1">
                              <a:solidFill>
                                <a:srgbClr val="000000"/>
                              </a:solidFill>
                              <a:latin typeface="Cambria Math" panose="02040503050406030204" pitchFamily="18" charset="0"/>
                            </a:rPr>
                          </m:ctrlPr>
                        </m:fPr>
                        <m:num>
                          <m:sSubSup>
                            <m:sSubSupPr>
                              <m:ctrlPr>
                                <a:rPr lang="en-IN" sz="2000" i="1">
                                  <a:solidFill>
                                    <a:srgbClr val="000000"/>
                                  </a:solidFill>
                                  <a:latin typeface="Cambria Math" panose="02040503050406030204" pitchFamily="18" charset="0"/>
                                </a:rPr>
                              </m:ctrlPr>
                            </m:sSubSupPr>
                            <m:e>
                              <m:r>
                                <a:rPr lang="en-IN" sz="2000" i="1">
                                  <a:solidFill>
                                    <a:srgbClr val="000000"/>
                                  </a:solidFill>
                                  <a:latin typeface="Cambria Math" panose="02040503050406030204" pitchFamily="18" charset="0"/>
                                </a:rPr>
                                <m:t>𝐸</m:t>
                              </m:r>
                            </m:e>
                            <m:sub>
                              <m:r>
                                <a:rPr lang="en-IN" sz="2000" i="1">
                                  <a:solidFill>
                                    <a:srgbClr val="000000"/>
                                  </a:solidFill>
                                  <a:latin typeface="Cambria Math" panose="02040503050406030204" pitchFamily="18" charset="0"/>
                                </a:rPr>
                                <m:t>𝑦</m:t>
                              </m:r>
                            </m:sub>
                            <m:sup>
                              <m:r>
                                <a:rPr lang="en-IN" sz="2000" i="1">
                                  <a:solidFill>
                                    <a:srgbClr val="000000"/>
                                  </a:solidFill>
                                  <a:latin typeface="Cambria Math" panose="02040503050406030204" pitchFamily="18" charset="0"/>
                                </a:rPr>
                                <m:t>0</m:t>
                              </m:r>
                            </m:sup>
                          </m:sSubSup>
                        </m:num>
                        <m:den>
                          <m:sSubSup>
                            <m:sSubSupPr>
                              <m:ctrlPr>
                                <a:rPr lang="en-IN" sz="2000" i="1">
                                  <a:solidFill>
                                    <a:srgbClr val="000000"/>
                                  </a:solidFill>
                                  <a:latin typeface="Cambria Math" panose="02040503050406030204" pitchFamily="18" charset="0"/>
                                </a:rPr>
                              </m:ctrlPr>
                            </m:sSubSupPr>
                            <m:e>
                              <m:r>
                                <a:rPr lang="en-IN" sz="2000" i="1">
                                  <a:solidFill>
                                    <a:srgbClr val="000000"/>
                                  </a:solidFill>
                                  <a:latin typeface="Cambria Math" panose="02040503050406030204" pitchFamily="18" charset="0"/>
                                </a:rPr>
                                <m:t>𝐻</m:t>
                              </m:r>
                            </m:e>
                            <m:sub>
                              <m:r>
                                <a:rPr lang="en-IN" sz="2000" i="1">
                                  <a:solidFill>
                                    <a:srgbClr val="000000"/>
                                  </a:solidFill>
                                  <a:latin typeface="Cambria Math" panose="02040503050406030204" pitchFamily="18" charset="0"/>
                                </a:rPr>
                                <m:t>𝑥</m:t>
                              </m:r>
                            </m:sub>
                            <m:sup>
                              <m:r>
                                <a:rPr lang="en-IN" sz="2000" i="1">
                                  <a:solidFill>
                                    <a:srgbClr val="000000"/>
                                  </a:solidFill>
                                  <a:latin typeface="Cambria Math" panose="02040503050406030204" pitchFamily="18" charset="0"/>
                                </a:rPr>
                                <m:t>0</m:t>
                              </m:r>
                            </m:sup>
                          </m:sSubSup>
                        </m:den>
                      </m:f>
                      <m:r>
                        <a:rPr lang="en-IN" sz="2000" i="1">
                          <a:solidFill>
                            <a:srgbClr val="000000"/>
                          </a:solidFill>
                          <a:latin typeface="Cambria Math" panose="02040503050406030204" pitchFamily="18" charset="0"/>
                        </a:rPr>
                        <m:t>=</m:t>
                      </m:r>
                      <m:f>
                        <m:fPr>
                          <m:ctrlPr>
                            <a:rPr lang="en-IN" sz="2000" i="1">
                              <a:solidFill>
                                <a:srgbClr val="000000"/>
                              </a:solidFill>
                              <a:latin typeface="Cambria Math" panose="02040503050406030204" pitchFamily="18" charset="0"/>
                            </a:rPr>
                          </m:ctrlPr>
                        </m:fPr>
                        <m:num>
                          <m:r>
                            <a:rPr lang="en-IN" sz="2000" i="1">
                              <a:solidFill>
                                <a:srgbClr val="000000"/>
                              </a:solidFill>
                              <a:latin typeface="Cambria Math" panose="02040503050406030204" pitchFamily="18" charset="0"/>
                            </a:rPr>
                            <m:t>𝛾</m:t>
                          </m:r>
                        </m:num>
                        <m:den>
                          <m:r>
                            <a:rPr lang="en-IN" sz="2000" i="1">
                              <a:solidFill>
                                <a:srgbClr val="000000"/>
                              </a:solidFill>
                              <a:latin typeface="Cambria Math" panose="02040503050406030204" pitchFamily="18" charset="0"/>
                            </a:rPr>
                            <m:t>𝑗</m:t>
                          </m:r>
                          <m:r>
                            <a:rPr lang="en-IN" sz="2000" i="1">
                              <a:solidFill>
                                <a:srgbClr val="000000"/>
                              </a:solidFill>
                              <a:latin typeface="Cambria Math" panose="02040503050406030204" pitchFamily="18" charset="0"/>
                            </a:rPr>
                            <m:t>𝜔𝜀</m:t>
                          </m:r>
                        </m:den>
                      </m:f>
                      <m:r>
                        <a:rPr lang="en-IN" sz="2000" i="1">
                          <a:solidFill>
                            <a:srgbClr val="000000"/>
                          </a:solidFill>
                          <a:latin typeface="Cambria Math" panose="02040503050406030204" pitchFamily="18" charset="0"/>
                        </a:rPr>
                        <m:t>=</m:t>
                      </m:r>
                      <m:r>
                        <a:rPr lang="en-IN" sz="2000" i="1" smtClean="0">
                          <a:solidFill>
                            <a:schemeClr val="tx1"/>
                          </a:solidFill>
                          <a:latin typeface="Cambria Math" panose="02040503050406030204" pitchFamily="18" charset="0"/>
                        </a:rPr>
                        <m:t>𝜂</m:t>
                      </m:r>
                      <m:rad>
                        <m:radPr>
                          <m:degHide m:val="on"/>
                          <m:ctrlPr>
                            <a:rPr lang="en-IN" sz="2000" i="1">
                              <a:solidFill>
                                <a:schemeClr val="tx1"/>
                              </a:solidFill>
                              <a:latin typeface="Cambria Math" panose="02040503050406030204" pitchFamily="18" charset="0"/>
                            </a:rPr>
                          </m:ctrlPr>
                        </m:radPr>
                        <m:deg/>
                        <m:e>
                          <m:r>
                            <a:rPr lang="en-IN" sz="2000" i="1">
                              <a:solidFill>
                                <a:schemeClr val="tx1"/>
                              </a:solidFill>
                              <a:latin typeface="Cambria Math" panose="02040503050406030204" pitchFamily="18" charset="0"/>
                            </a:rPr>
                            <m:t>1−</m:t>
                          </m:r>
                          <m:sSup>
                            <m:sSupPr>
                              <m:ctrlPr>
                                <a:rPr lang="en-IN" sz="2000" i="1">
                                  <a:solidFill>
                                    <a:schemeClr val="tx1"/>
                                  </a:solidFill>
                                  <a:latin typeface="Cambria Math" panose="02040503050406030204" pitchFamily="18" charset="0"/>
                                </a:rPr>
                              </m:ctrlPr>
                            </m:sSupPr>
                            <m:e>
                              <m:d>
                                <m:dPr>
                                  <m:ctrlPr>
                                    <a:rPr lang="en-IN" sz="2000" i="1">
                                      <a:solidFill>
                                        <a:schemeClr val="tx1"/>
                                      </a:solidFill>
                                      <a:latin typeface="Cambria Math" panose="02040503050406030204" pitchFamily="18" charset="0"/>
                                    </a:rPr>
                                  </m:ctrlPr>
                                </m:dPr>
                                <m:e>
                                  <m:f>
                                    <m:fPr>
                                      <m:ctrlPr>
                                        <a:rPr lang="en-IN" sz="2000" i="1">
                                          <a:solidFill>
                                            <a:schemeClr val="tx1"/>
                                          </a:solidFill>
                                          <a:latin typeface="Cambria Math" panose="02040503050406030204" pitchFamily="18" charset="0"/>
                                        </a:rPr>
                                      </m:ctrlPr>
                                    </m:fPr>
                                    <m:num>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𝑓</m:t>
                                          </m:r>
                                        </m:e>
                                        <m:sub>
                                          <m:r>
                                            <a:rPr lang="en-IN" sz="2000" i="1">
                                              <a:solidFill>
                                                <a:schemeClr val="tx1"/>
                                              </a:solidFill>
                                              <a:latin typeface="Cambria Math" panose="02040503050406030204" pitchFamily="18" charset="0"/>
                                            </a:rPr>
                                            <m:t>𝑐</m:t>
                                          </m:r>
                                        </m:sub>
                                      </m:sSub>
                                    </m:num>
                                    <m:den>
                                      <m:r>
                                        <a:rPr lang="en-IN" sz="2000" i="1">
                                          <a:solidFill>
                                            <a:schemeClr val="tx1"/>
                                          </a:solidFill>
                                          <a:latin typeface="Cambria Math" panose="02040503050406030204" pitchFamily="18" charset="0"/>
                                        </a:rPr>
                                        <m:t>𝑓</m:t>
                                      </m:r>
                                    </m:den>
                                  </m:f>
                                </m:e>
                              </m:d>
                            </m:e>
                            <m:sup>
                              <m:r>
                                <a:rPr lang="en-IN" sz="2000" i="1">
                                  <a:solidFill>
                                    <a:schemeClr val="tx1"/>
                                  </a:solidFill>
                                  <a:latin typeface="Cambria Math" panose="02040503050406030204" pitchFamily="18" charset="0"/>
                                </a:rPr>
                                <m:t>2</m:t>
                              </m:r>
                            </m:sup>
                          </m:sSup>
                        </m:e>
                      </m:rad>
                    </m:oMath>
                  </m:oMathPara>
                </a14:m>
                <a:endParaRPr lang="en-IN" sz="2000" dirty="0"/>
              </a:p>
            </p:txBody>
          </p:sp>
        </mc:Choice>
        <mc:Fallback xmlns="">
          <p:sp>
            <p:nvSpPr>
              <p:cNvPr id="6" name="Object 5">
                <a:extLst>
                  <a:ext uri="{FF2B5EF4-FFF2-40B4-BE49-F238E27FC236}">
                    <a16:creationId xmlns:a16="http://schemas.microsoft.com/office/drawing/2014/main" id="{8F7B30BB-58CC-77AA-296A-651A55FE5541}"/>
                  </a:ext>
                </a:extLst>
              </p:cNvPr>
              <p:cNvSpPr txBox="1">
                <a:spLocks noRot="1" noChangeAspect="1" noMove="1" noResize="1" noEditPoints="1" noAdjustHandles="1" noChangeArrowheads="1" noChangeShapeType="1" noTextEdit="1"/>
              </p:cNvSpPr>
              <p:nvPr/>
            </p:nvSpPr>
            <p:spPr bwMode="auto">
              <a:xfrm>
                <a:off x="442224" y="4490096"/>
                <a:ext cx="5182399" cy="1015663"/>
              </a:xfrm>
              <a:prstGeom prst="rect">
                <a:avLst/>
              </a:prstGeom>
              <a:blipFill>
                <a:blip r:embed="rId3"/>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bject 7">
                <a:extLst>
                  <a:ext uri="{FF2B5EF4-FFF2-40B4-BE49-F238E27FC236}">
                    <a16:creationId xmlns:a16="http://schemas.microsoft.com/office/drawing/2014/main" id="{BBB809E3-1E94-DBAA-A31E-2508F8765817}"/>
                  </a:ext>
                </a:extLst>
              </p:cNvPr>
              <p:cNvSpPr txBox="1"/>
              <p:nvPr/>
            </p:nvSpPr>
            <p:spPr bwMode="auto">
              <a:xfrm>
                <a:off x="1159541" y="5609498"/>
                <a:ext cx="3379787" cy="974725"/>
              </a:xfrm>
              <a:prstGeom prst="rect">
                <a:avLst/>
              </a:prstGeom>
              <a:ln>
                <a:noFill/>
              </a:ln>
            </p:spPr>
            <p:style>
              <a:lnRef idx="2">
                <a:schemeClr val="accent1"/>
              </a:lnRef>
              <a:fillRef idx="1">
                <a:schemeClr val="lt1"/>
              </a:fillRef>
              <a:effectRef idx="0">
                <a:schemeClr val="accent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sSub>
                        <m:sSubPr>
                          <m:ctrlPr>
                            <a:rPr lang="en-IN" sz="2400" i="1">
                              <a:solidFill>
                                <a:srgbClr val="FF0000"/>
                              </a:solidFill>
                              <a:latin typeface="Cambria Math" panose="02040503050406030204" pitchFamily="18" charset="0"/>
                            </a:rPr>
                          </m:ctrlPr>
                        </m:sSubPr>
                        <m:e>
                          <m:r>
                            <a:rPr lang="en-IN" sz="2400" i="1">
                              <a:solidFill>
                                <a:srgbClr val="FF0000"/>
                              </a:solidFill>
                              <a:latin typeface="Cambria Math" panose="02040503050406030204" pitchFamily="18" charset="0"/>
                            </a:rPr>
                            <m:t>𝜆</m:t>
                          </m:r>
                        </m:e>
                        <m:sub>
                          <m:r>
                            <a:rPr lang="en-IN" sz="2400" i="1">
                              <a:solidFill>
                                <a:srgbClr val="FF0000"/>
                              </a:solidFill>
                              <a:latin typeface="Cambria Math" panose="02040503050406030204" pitchFamily="18" charset="0"/>
                            </a:rPr>
                            <m:t>𝑔</m:t>
                          </m:r>
                        </m:sub>
                      </m:sSub>
                      <m:r>
                        <a:rPr lang="en-IN" sz="2400" i="1" smtClean="0">
                          <a:solidFill>
                            <a:schemeClr val="tx1"/>
                          </a:solidFill>
                          <a:latin typeface="Cambria Math" panose="02040503050406030204" pitchFamily="18" charset="0"/>
                        </a:rPr>
                        <m:t>=</m:t>
                      </m:r>
                      <m:f>
                        <m:fPr>
                          <m:ctrlPr>
                            <a:rPr lang="en-IN" sz="2400" i="1">
                              <a:solidFill>
                                <a:schemeClr val="tx1"/>
                              </a:solidFill>
                              <a:latin typeface="Cambria Math" panose="02040503050406030204" pitchFamily="18" charset="0"/>
                            </a:rPr>
                          </m:ctrlPr>
                        </m:fPr>
                        <m:num>
                          <m:r>
                            <a:rPr lang="en-IN" sz="2400" i="1">
                              <a:solidFill>
                                <a:schemeClr val="tx1"/>
                              </a:solidFill>
                              <a:latin typeface="Cambria Math" panose="02040503050406030204" pitchFamily="18" charset="0"/>
                            </a:rPr>
                            <m:t>2</m:t>
                          </m:r>
                          <m:r>
                            <a:rPr lang="en-IN" sz="2400" i="1">
                              <a:solidFill>
                                <a:schemeClr val="tx1"/>
                              </a:solidFill>
                              <a:latin typeface="Cambria Math" panose="02040503050406030204" pitchFamily="18" charset="0"/>
                            </a:rPr>
                            <m:t>𝜋</m:t>
                          </m:r>
                        </m:num>
                        <m:den>
                          <m:r>
                            <a:rPr lang="en-IN" sz="2400" i="1">
                              <a:solidFill>
                                <a:schemeClr val="tx1"/>
                              </a:solidFill>
                              <a:latin typeface="Cambria Math" panose="02040503050406030204" pitchFamily="18" charset="0"/>
                            </a:rPr>
                            <m:t>𝛽</m:t>
                          </m:r>
                        </m:den>
                      </m:f>
                      <m:r>
                        <a:rPr lang="en-IN" sz="2400" i="1">
                          <a:solidFill>
                            <a:schemeClr val="tx1"/>
                          </a:solidFill>
                          <a:latin typeface="Cambria Math" panose="02040503050406030204" pitchFamily="18" charset="0"/>
                        </a:rPr>
                        <m:t>=</m:t>
                      </m:r>
                      <m:f>
                        <m:fPr>
                          <m:ctrlPr>
                            <a:rPr lang="en-IN" sz="2400" i="1">
                              <a:solidFill>
                                <a:schemeClr val="tx1"/>
                              </a:solidFill>
                              <a:latin typeface="Cambria Math" panose="02040503050406030204" pitchFamily="18" charset="0"/>
                            </a:rPr>
                          </m:ctrlPr>
                        </m:fPr>
                        <m:num>
                          <m:r>
                            <a:rPr lang="en-IN" sz="2400" i="1">
                              <a:solidFill>
                                <a:schemeClr val="tx1"/>
                              </a:solidFill>
                              <a:latin typeface="Cambria Math" panose="02040503050406030204" pitchFamily="18" charset="0"/>
                            </a:rPr>
                            <m:t>𝜆</m:t>
                          </m:r>
                        </m:num>
                        <m:den>
                          <m:rad>
                            <m:radPr>
                              <m:degHide m:val="on"/>
                              <m:ctrlPr>
                                <a:rPr lang="en-IN" sz="2400" i="1">
                                  <a:solidFill>
                                    <a:schemeClr val="tx1"/>
                                  </a:solidFill>
                                  <a:latin typeface="Cambria Math" panose="02040503050406030204" pitchFamily="18" charset="0"/>
                                </a:rPr>
                              </m:ctrlPr>
                            </m:radPr>
                            <m:deg/>
                            <m:e>
                              <m:r>
                                <a:rPr lang="en-IN" sz="2400" i="1">
                                  <a:solidFill>
                                    <a:schemeClr val="tx1"/>
                                  </a:solidFill>
                                  <a:latin typeface="Cambria Math" panose="02040503050406030204" pitchFamily="18" charset="0"/>
                                </a:rPr>
                                <m:t>1−</m:t>
                              </m:r>
                              <m:sSup>
                                <m:sSupPr>
                                  <m:ctrlPr>
                                    <a:rPr lang="en-IN" sz="2400" i="1">
                                      <a:solidFill>
                                        <a:schemeClr val="tx1"/>
                                      </a:solidFill>
                                      <a:latin typeface="Cambria Math" panose="02040503050406030204" pitchFamily="18" charset="0"/>
                                    </a:rPr>
                                  </m:ctrlPr>
                                </m:sSupPr>
                                <m:e>
                                  <m:d>
                                    <m:dPr>
                                      <m:ctrlPr>
                                        <a:rPr lang="en-IN" sz="2400" i="1">
                                          <a:solidFill>
                                            <a:schemeClr val="tx1"/>
                                          </a:solidFill>
                                          <a:latin typeface="Cambria Math" panose="02040503050406030204" pitchFamily="18" charset="0"/>
                                        </a:rPr>
                                      </m:ctrlPr>
                                    </m:dPr>
                                    <m:e>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𝑓</m:t>
                                          </m:r>
                                        </m:e>
                                        <m:sub>
                                          <m:r>
                                            <a:rPr lang="en-IN" sz="2400" i="1">
                                              <a:solidFill>
                                                <a:schemeClr val="tx1"/>
                                              </a:solidFill>
                                              <a:latin typeface="Cambria Math" panose="02040503050406030204" pitchFamily="18" charset="0"/>
                                            </a:rPr>
                                            <m:t>𝑐</m:t>
                                          </m:r>
                                        </m:sub>
                                      </m:sSub>
                                      <m:r>
                                        <a:rPr lang="en-IN" sz="2400" i="1">
                                          <a:solidFill>
                                            <a:schemeClr val="tx1"/>
                                          </a:solidFill>
                                          <a:latin typeface="Cambria Math" panose="02040503050406030204" pitchFamily="18" charset="0"/>
                                        </a:rPr>
                                        <m:t>/</m:t>
                                      </m:r>
                                      <m:r>
                                        <a:rPr lang="en-IN" sz="2400" i="1">
                                          <a:solidFill>
                                            <a:schemeClr val="tx1"/>
                                          </a:solidFill>
                                          <a:latin typeface="Cambria Math" panose="02040503050406030204" pitchFamily="18" charset="0"/>
                                        </a:rPr>
                                        <m:t>𝑓</m:t>
                                      </m:r>
                                    </m:e>
                                  </m:d>
                                </m:e>
                                <m:sup>
                                  <m:r>
                                    <a:rPr lang="en-IN" sz="2400" i="1">
                                      <a:solidFill>
                                        <a:schemeClr val="tx1"/>
                                      </a:solidFill>
                                      <a:latin typeface="Cambria Math" panose="02040503050406030204" pitchFamily="18" charset="0"/>
                                    </a:rPr>
                                    <m:t>2</m:t>
                                  </m:r>
                                </m:sup>
                              </m:sSup>
                            </m:e>
                          </m:rad>
                        </m:den>
                      </m:f>
                    </m:oMath>
                  </m:oMathPara>
                </a14:m>
                <a:endParaRPr lang="en-IN" sz="2400" dirty="0"/>
              </a:p>
            </p:txBody>
          </p:sp>
        </mc:Choice>
        <mc:Fallback xmlns="">
          <p:sp>
            <p:nvSpPr>
              <p:cNvPr id="9" name="Object 7">
                <a:extLst>
                  <a:ext uri="{FF2B5EF4-FFF2-40B4-BE49-F238E27FC236}">
                    <a16:creationId xmlns:a16="http://schemas.microsoft.com/office/drawing/2014/main" id="{BBB809E3-1E94-DBAA-A31E-2508F8765817}"/>
                  </a:ext>
                </a:extLst>
              </p:cNvPr>
              <p:cNvSpPr txBox="1">
                <a:spLocks noRot="1" noChangeAspect="1" noMove="1" noResize="1" noEditPoints="1" noAdjustHandles="1" noChangeArrowheads="1" noChangeShapeType="1" noTextEdit="1"/>
              </p:cNvSpPr>
              <p:nvPr/>
            </p:nvSpPr>
            <p:spPr bwMode="auto">
              <a:xfrm>
                <a:off x="1159541" y="5609498"/>
                <a:ext cx="3379787" cy="974725"/>
              </a:xfrm>
              <a:prstGeom prst="rect">
                <a:avLst/>
              </a:prstGeom>
              <a:blipFill>
                <a:blip r:embed="rId4"/>
                <a:stretch>
                  <a:fillRect/>
                </a:stretch>
              </a:blipFill>
              <a:ln>
                <a:noFill/>
              </a:ln>
            </p:spPr>
            <p:txBody>
              <a:bodyPr/>
              <a:lstStyle/>
              <a:p>
                <a:r>
                  <a:rPr lang="en-IN">
                    <a:noFill/>
                  </a:rPr>
                  <a:t> </a:t>
                </a:r>
              </a:p>
            </p:txBody>
          </p:sp>
        </mc:Fallback>
      </mc:AlternateContent>
      <p:sp>
        <p:nvSpPr>
          <p:cNvPr id="10" name="Arrow: Right 9">
            <a:extLst>
              <a:ext uri="{FF2B5EF4-FFF2-40B4-BE49-F238E27FC236}">
                <a16:creationId xmlns:a16="http://schemas.microsoft.com/office/drawing/2014/main" id="{34C2E903-929B-8708-505E-F93DC9CA434D}"/>
              </a:ext>
            </a:extLst>
          </p:cNvPr>
          <p:cNvSpPr/>
          <p:nvPr/>
        </p:nvSpPr>
        <p:spPr>
          <a:xfrm>
            <a:off x="5411973" y="3519378"/>
            <a:ext cx="577702" cy="3796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48C305B5-25E1-7F95-2333-F8E252013EF4}"/>
              </a:ext>
            </a:extLst>
          </p:cNvPr>
          <p:cNvSpPr/>
          <p:nvPr/>
        </p:nvSpPr>
        <p:spPr>
          <a:xfrm>
            <a:off x="5415517" y="4808119"/>
            <a:ext cx="577702" cy="3796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27AA60C2-A053-6823-56A4-5609075E8E12}"/>
              </a:ext>
            </a:extLst>
          </p:cNvPr>
          <p:cNvSpPr/>
          <p:nvPr/>
        </p:nvSpPr>
        <p:spPr>
          <a:xfrm>
            <a:off x="4539328" y="5907052"/>
            <a:ext cx="577702" cy="3796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3" name="Object 6">
                <a:extLst>
                  <a:ext uri="{FF2B5EF4-FFF2-40B4-BE49-F238E27FC236}">
                    <a16:creationId xmlns:a16="http://schemas.microsoft.com/office/drawing/2014/main" id="{E7D1EE4E-DD05-F47C-9E1B-60E70AE488BD}"/>
                  </a:ext>
                </a:extLst>
              </p:cNvPr>
              <p:cNvSpPr txBox="1"/>
              <p:nvPr/>
            </p:nvSpPr>
            <p:spPr bwMode="auto">
              <a:xfrm>
                <a:off x="6474785" y="3224766"/>
                <a:ext cx="3679308" cy="795279"/>
              </a:xfrm>
              <a:prstGeom prst="rect">
                <a:avLst/>
              </a:prstGeom>
              <a:ln>
                <a:noFill/>
              </a:ln>
            </p:spPr>
            <p:style>
              <a:lnRef idx="2">
                <a:schemeClr val="accent1"/>
              </a:lnRef>
              <a:fillRef idx="1">
                <a:schemeClr val="lt1"/>
              </a:fillRef>
              <a:effectRef idx="0">
                <a:schemeClr val="accent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sSub>
                        <m:sSubPr>
                          <m:ctrlPr>
                            <a:rPr lang="en-IN" sz="2000" i="1" smtClean="0">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𝑍</m:t>
                          </m:r>
                        </m:e>
                        <m:sub>
                          <m:r>
                            <a:rPr lang="en-IN" sz="2000" i="1">
                              <a:solidFill>
                                <a:schemeClr val="tx1"/>
                              </a:solidFill>
                              <a:latin typeface="Cambria Math" panose="02040503050406030204" pitchFamily="18" charset="0"/>
                            </a:rPr>
                            <m:t>𝑇𝐸</m:t>
                          </m:r>
                        </m:sub>
                      </m:sSub>
                      <m:r>
                        <a:rPr lang="en-IN" sz="2000" i="1">
                          <a:solidFill>
                            <a:schemeClr val="tx1"/>
                          </a:solidFill>
                          <a:latin typeface="Cambria Math" panose="02040503050406030204" pitchFamily="18" charset="0"/>
                        </a:rPr>
                        <m:t>=</m:t>
                      </m:r>
                      <m:f>
                        <m:fPr>
                          <m:ctrlPr>
                            <a:rPr lang="en-IN" sz="2000" i="1">
                              <a:solidFill>
                                <a:schemeClr val="tx1"/>
                              </a:solidFill>
                              <a:latin typeface="Cambria Math" panose="02040503050406030204" pitchFamily="18" charset="0"/>
                            </a:rPr>
                          </m:ctrlPr>
                        </m:fPr>
                        <m:num>
                          <m:r>
                            <a:rPr lang="en-IN" sz="2000" i="1" smtClean="0">
                              <a:solidFill>
                                <a:schemeClr val="tx1"/>
                              </a:solidFill>
                              <a:latin typeface="Cambria Math" panose="02040503050406030204" pitchFamily="18" charset="0"/>
                            </a:rPr>
                            <m:t>𝜂</m:t>
                          </m:r>
                          <m:r>
                            <m:rPr>
                              <m:sty m:val="p"/>
                            </m:rPr>
                            <a:rPr lang="en-IN" sz="2000" b="0" i="0" smtClean="0">
                              <a:solidFill>
                                <a:schemeClr val="tx1"/>
                              </a:solidFill>
                              <a:latin typeface="Cambria Math" panose="02040503050406030204" pitchFamily="18" charset="0"/>
                            </a:rPr>
                            <m:t>Ω</m:t>
                          </m:r>
                        </m:num>
                        <m:den>
                          <m:rad>
                            <m:radPr>
                              <m:degHide m:val="on"/>
                              <m:ctrlPr>
                                <a:rPr lang="en-IN" sz="2000" i="1">
                                  <a:solidFill>
                                    <a:schemeClr val="tx1"/>
                                  </a:solidFill>
                                  <a:latin typeface="Cambria Math" panose="02040503050406030204" pitchFamily="18" charset="0"/>
                                </a:rPr>
                              </m:ctrlPr>
                            </m:radPr>
                            <m:deg/>
                            <m:e>
                              <m:r>
                                <a:rPr lang="en-IN" sz="2000" i="1">
                                  <a:solidFill>
                                    <a:schemeClr val="tx1"/>
                                  </a:solidFill>
                                  <a:latin typeface="Cambria Math" panose="02040503050406030204" pitchFamily="18" charset="0"/>
                                </a:rPr>
                                <m:t>1−</m:t>
                              </m:r>
                              <m:sSup>
                                <m:sSupPr>
                                  <m:ctrlPr>
                                    <a:rPr lang="en-IN" sz="2000" i="1">
                                      <a:solidFill>
                                        <a:schemeClr val="tx1"/>
                                      </a:solidFill>
                                      <a:latin typeface="Cambria Math" panose="02040503050406030204" pitchFamily="18" charset="0"/>
                                    </a:rPr>
                                  </m:ctrlPr>
                                </m:sSupPr>
                                <m:e>
                                  <m:d>
                                    <m:dPr>
                                      <m:ctrlPr>
                                        <a:rPr lang="en-IN" sz="2000" i="1">
                                          <a:solidFill>
                                            <a:schemeClr val="tx1"/>
                                          </a:solidFill>
                                          <a:latin typeface="Cambria Math" panose="02040503050406030204" pitchFamily="18" charset="0"/>
                                        </a:rPr>
                                      </m:ctrlPr>
                                    </m:dPr>
                                    <m:e>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𝑓</m:t>
                                          </m:r>
                                        </m:e>
                                        <m:sub>
                                          <m:r>
                                            <a:rPr lang="en-IN" sz="2000" i="1">
                                              <a:solidFill>
                                                <a:schemeClr val="tx1"/>
                                              </a:solidFill>
                                              <a:latin typeface="Cambria Math" panose="02040503050406030204" pitchFamily="18" charset="0"/>
                                            </a:rPr>
                                            <m:t>𝑐</m:t>
                                          </m:r>
                                        </m:sub>
                                      </m:sSub>
                                      <m:r>
                                        <a:rPr lang="en-IN" sz="2000" i="1">
                                          <a:solidFill>
                                            <a:schemeClr val="tx1"/>
                                          </a:solidFill>
                                          <a:latin typeface="Cambria Math" panose="02040503050406030204" pitchFamily="18" charset="0"/>
                                        </a:rPr>
                                        <m:t>/</m:t>
                                      </m:r>
                                      <m:r>
                                        <a:rPr lang="en-IN" sz="2000" i="1">
                                          <a:solidFill>
                                            <a:schemeClr val="tx1"/>
                                          </a:solidFill>
                                          <a:latin typeface="Cambria Math" panose="02040503050406030204" pitchFamily="18" charset="0"/>
                                        </a:rPr>
                                        <m:t>𝑓</m:t>
                                      </m:r>
                                    </m:e>
                                  </m:d>
                                </m:e>
                                <m:sup>
                                  <m:r>
                                    <a:rPr lang="en-IN" sz="2000" i="1">
                                      <a:solidFill>
                                        <a:schemeClr val="tx1"/>
                                      </a:solidFill>
                                      <a:latin typeface="Cambria Math" panose="02040503050406030204" pitchFamily="18" charset="0"/>
                                    </a:rPr>
                                    <m:t>2</m:t>
                                  </m:r>
                                </m:sup>
                              </m:sSup>
                            </m:e>
                          </m:rad>
                        </m:den>
                      </m:f>
                      <m:r>
                        <a:rPr lang="en-IN" sz="2000" b="0" i="1" smtClean="0">
                          <a:solidFill>
                            <a:schemeClr val="tx1"/>
                          </a:solidFill>
                          <a:latin typeface="Cambria Math" panose="02040503050406030204" pitchFamily="18" charset="0"/>
                        </a:rPr>
                        <m:t>=1.155</m:t>
                      </m:r>
                      <m:r>
                        <a:rPr lang="en-IN" sz="2000" i="1" smtClean="0">
                          <a:solidFill>
                            <a:schemeClr val="tx1"/>
                          </a:solidFill>
                          <a:latin typeface="Cambria Math" panose="02040503050406030204" pitchFamily="18" charset="0"/>
                        </a:rPr>
                        <m:t>𝜂</m:t>
                      </m:r>
                    </m:oMath>
                  </m:oMathPara>
                </a14:m>
                <a:endParaRPr lang="en-IN" sz="2000" dirty="0"/>
              </a:p>
            </p:txBody>
          </p:sp>
        </mc:Choice>
        <mc:Fallback xmlns="">
          <p:sp>
            <p:nvSpPr>
              <p:cNvPr id="13" name="Object 6">
                <a:extLst>
                  <a:ext uri="{FF2B5EF4-FFF2-40B4-BE49-F238E27FC236}">
                    <a16:creationId xmlns:a16="http://schemas.microsoft.com/office/drawing/2014/main" id="{E7D1EE4E-DD05-F47C-9E1B-60E70AE488BD}"/>
                  </a:ext>
                </a:extLst>
              </p:cNvPr>
              <p:cNvSpPr txBox="1">
                <a:spLocks noRot="1" noChangeAspect="1" noMove="1" noResize="1" noEditPoints="1" noAdjustHandles="1" noChangeArrowheads="1" noChangeShapeType="1" noTextEdit="1"/>
              </p:cNvSpPr>
              <p:nvPr/>
            </p:nvSpPr>
            <p:spPr bwMode="auto">
              <a:xfrm>
                <a:off x="6474785" y="3224766"/>
                <a:ext cx="3679308" cy="795279"/>
              </a:xfrm>
              <a:prstGeom prst="rect">
                <a:avLst/>
              </a:prstGeom>
              <a:blipFill>
                <a:blip r:embed="rId5"/>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7C86A11-8F23-94F3-20BF-FFC16D74BEC3}"/>
                  </a:ext>
                </a:extLst>
              </p:cNvPr>
              <p:cNvSpPr txBox="1"/>
              <p:nvPr/>
            </p:nvSpPr>
            <p:spPr>
              <a:xfrm>
                <a:off x="442224" y="2632167"/>
                <a:ext cx="3066520" cy="461665"/>
              </a:xfrm>
              <a:prstGeom prst="rect">
                <a:avLst/>
              </a:prstGeom>
              <a:noFill/>
            </p:spPr>
            <p:txBody>
              <a:bodyPr wrap="square" rtlCol="0">
                <a:spAutoFit/>
              </a:bodyPr>
              <a:lstStyle/>
              <a:p>
                <a:r>
                  <a:rPr lang="en-IN" sz="2400" dirty="0"/>
                  <a:t>Case 1: </a:t>
                </a:r>
                <a14:m>
                  <m:oMath xmlns:m="http://schemas.openxmlformats.org/officeDocument/2006/math">
                    <m:sSup>
                      <m:sSupPr>
                        <m:ctrlPr>
                          <a:rPr lang="en-IN" sz="2400" i="1" smtClean="0">
                            <a:solidFill>
                              <a:srgbClr val="FF0000"/>
                            </a:solidFill>
                            <a:latin typeface="Cambria Math" panose="02040503050406030204" pitchFamily="18" charset="0"/>
                          </a:rPr>
                        </m:ctrlPr>
                      </m:sSupPr>
                      <m:e>
                        <m:d>
                          <m:dPr>
                            <m:ctrlPr>
                              <a:rPr lang="en-IN" sz="2400" i="1">
                                <a:solidFill>
                                  <a:srgbClr val="FF0000"/>
                                </a:solidFill>
                                <a:latin typeface="Cambria Math" panose="02040503050406030204" pitchFamily="18" charset="0"/>
                              </a:rPr>
                            </m:ctrlPr>
                          </m:dPr>
                          <m:e>
                            <m:sSub>
                              <m:sSubPr>
                                <m:ctrlPr>
                                  <a:rPr lang="en-IN" sz="2400" i="1">
                                    <a:solidFill>
                                      <a:srgbClr val="FF0000"/>
                                    </a:solidFill>
                                    <a:latin typeface="Cambria Math" panose="02040503050406030204" pitchFamily="18" charset="0"/>
                                  </a:rPr>
                                </m:ctrlPr>
                              </m:sSubPr>
                              <m:e>
                                <m:r>
                                  <a:rPr lang="en-IN" sz="2400" i="1">
                                    <a:solidFill>
                                      <a:srgbClr val="FF0000"/>
                                    </a:solidFill>
                                    <a:latin typeface="Cambria Math" panose="02040503050406030204" pitchFamily="18" charset="0"/>
                                  </a:rPr>
                                  <m:t>𝑓</m:t>
                                </m:r>
                              </m:e>
                              <m:sub>
                                <m:r>
                                  <a:rPr lang="en-IN" sz="2400" i="1">
                                    <a:solidFill>
                                      <a:srgbClr val="FF0000"/>
                                    </a:solidFill>
                                    <a:latin typeface="Cambria Math" panose="02040503050406030204" pitchFamily="18" charset="0"/>
                                  </a:rPr>
                                  <m:t>𝑐</m:t>
                                </m:r>
                              </m:sub>
                            </m:sSub>
                            <m:r>
                              <a:rPr lang="en-IN" sz="2400" i="1">
                                <a:solidFill>
                                  <a:srgbClr val="FF0000"/>
                                </a:solidFill>
                                <a:latin typeface="Cambria Math" panose="02040503050406030204" pitchFamily="18" charset="0"/>
                              </a:rPr>
                              <m:t>/</m:t>
                            </m:r>
                            <m:r>
                              <a:rPr lang="en-IN" sz="2400" i="1">
                                <a:solidFill>
                                  <a:srgbClr val="FF0000"/>
                                </a:solidFill>
                                <a:latin typeface="Cambria Math" panose="02040503050406030204" pitchFamily="18" charset="0"/>
                              </a:rPr>
                              <m:t>𝑓</m:t>
                            </m:r>
                          </m:e>
                        </m:d>
                      </m:e>
                      <m:sup>
                        <m:r>
                          <a:rPr lang="en-IN" sz="2400" i="1">
                            <a:solidFill>
                              <a:srgbClr val="FF0000"/>
                            </a:solidFill>
                            <a:latin typeface="Cambria Math" panose="02040503050406030204" pitchFamily="18" charset="0"/>
                          </a:rPr>
                          <m:t>2</m:t>
                        </m:r>
                      </m:sup>
                    </m:sSup>
                  </m:oMath>
                </a14:m>
                <a:r>
                  <a:rPr lang="en-IN" sz="2400" dirty="0"/>
                  <a:t> = 1/4</a:t>
                </a:r>
              </a:p>
            </p:txBody>
          </p:sp>
        </mc:Choice>
        <mc:Fallback xmlns="">
          <p:sp>
            <p:nvSpPr>
              <p:cNvPr id="14" name="TextBox 13">
                <a:extLst>
                  <a:ext uri="{FF2B5EF4-FFF2-40B4-BE49-F238E27FC236}">
                    <a16:creationId xmlns:a16="http://schemas.microsoft.com/office/drawing/2014/main" id="{C7C86A11-8F23-94F3-20BF-FFC16D74BEC3}"/>
                  </a:ext>
                </a:extLst>
              </p:cNvPr>
              <p:cNvSpPr txBox="1">
                <a:spLocks noRot="1" noChangeAspect="1" noMove="1" noResize="1" noEditPoints="1" noAdjustHandles="1" noChangeArrowheads="1" noChangeShapeType="1" noTextEdit="1"/>
              </p:cNvSpPr>
              <p:nvPr/>
            </p:nvSpPr>
            <p:spPr>
              <a:xfrm>
                <a:off x="442224" y="2632167"/>
                <a:ext cx="3066520" cy="461665"/>
              </a:xfrm>
              <a:prstGeom prst="rect">
                <a:avLst/>
              </a:prstGeom>
              <a:blipFill>
                <a:blip r:embed="rId6"/>
                <a:stretch>
                  <a:fillRect l="-3181" t="-9211" b="-3026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Object 6">
                <a:extLst>
                  <a:ext uri="{FF2B5EF4-FFF2-40B4-BE49-F238E27FC236}">
                    <a16:creationId xmlns:a16="http://schemas.microsoft.com/office/drawing/2014/main" id="{3304343C-7937-B385-5666-EC6F274F96F7}"/>
                  </a:ext>
                </a:extLst>
              </p:cNvPr>
              <p:cNvSpPr txBox="1"/>
              <p:nvPr/>
            </p:nvSpPr>
            <p:spPr bwMode="auto">
              <a:xfrm>
                <a:off x="3940691" y="1594642"/>
                <a:ext cx="2704657" cy="795279"/>
              </a:xfrm>
              <a:prstGeom prst="rect">
                <a:avLst/>
              </a:prstGeom>
              <a:ln>
                <a:noFill/>
              </a:ln>
            </p:spPr>
            <p:style>
              <a:lnRef idx="2">
                <a:schemeClr val="accent1"/>
              </a:lnRef>
              <a:fillRef idx="1">
                <a:schemeClr val="lt1"/>
              </a:fillRef>
              <a:effectRef idx="0">
                <a:schemeClr val="accent1"/>
              </a:effectRef>
              <a:fontRef idx="minor">
                <a:schemeClr val="dk1"/>
              </a:fontRef>
            </p:style>
            <p:txBody>
              <a:bodyPr>
                <a:normAutofit/>
              </a:bodyPr>
              <a:lstStyle/>
              <a:p>
                <a14:m>
                  <m:oMath xmlns:m="http://schemas.openxmlformats.org/officeDocument/2006/math">
                    <m:sSub>
                      <m:sSubPr>
                        <m:ctrlPr>
                          <a:rPr lang="en-IN" sz="2000" i="1" smtClean="0">
                            <a:solidFill>
                              <a:srgbClr val="FF0000"/>
                            </a:solidFill>
                            <a:latin typeface="Cambria Math" panose="02040503050406030204" pitchFamily="18" charset="0"/>
                          </a:rPr>
                        </m:ctrlPr>
                      </m:sSubPr>
                      <m:e>
                        <m:r>
                          <a:rPr lang="en-IN" sz="2000" i="1">
                            <a:solidFill>
                              <a:srgbClr val="FF0000"/>
                            </a:solidFill>
                            <a:latin typeface="Cambria Math" panose="02040503050406030204" pitchFamily="18" charset="0"/>
                          </a:rPr>
                          <m:t>𝑍</m:t>
                        </m:r>
                      </m:e>
                      <m:sub>
                        <m:r>
                          <a:rPr lang="en-IN" sz="2000" i="1">
                            <a:solidFill>
                              <a:srgbClr val="FF0000"/>
                            </a:solidFill>
                            <a:latin typeface="Cambria Math" panose="02040503050406030204" pitchFamily="18" charset="0"/>
                          </a:rPr>
                          <m:t>𝑇𝐸</m:t>
                        </m:r>
                        <m:r>
                          <a:rPr lang="en-IN" sz="2000" b="0" i="1" smtClean="0">
                            <a:solidFill>
                              <a:srgbClr val="FF0000"/>
                            </a:solidFill>
                            <a:latin typeface="Cambria Math" panose="02040503050406030204" pitchFamily="18" charset="0"/>
                          </a:rPr>
                          <m:t>𝑀</m:t>
                        </m:r>
                      </m:sub>
                    </m:sSub>
                    <m:r>
                      <a:rPr lang="en-IN" sz="2000" i="1">
                        <a:solidFill>
                          <a:srgbClr val="FF0000"/>
                        </a:solidFill>
                        <a:latin typeface="Cambria Math" panose="02040503050406030204" pitchFamily="18" charset="0"/>
                      </a:rPr>
                      <m:t>=</m:t>
                    </m:r>
                    <m:f>
                      <m:fPr>
                        <m:ctrlPr>
                          <a:rPr lang="en-IN" sz="2000" i="1">
                            <a:solidFill>
                              <a:srgbClr val="000000"/>
                            </a:solidFill>
                            <a:latin typeface="Cambria Math" panose="02040503050406030204" pitchFamily="18" charset="0"/>
                          </a:rPr>
                        </m:ctrlPr>
                      </m:fPr>
                      <m:num>
                        <m:sSubSup>
                          <m:sSubSupPr>
                            <m:ctrlPr>
                              <a:rPr lang="en-IN" sz="2000" i="1">
                                <a:solidFill>
                                  <a:srgbClr val="000000"/>
                                </a:solidFill>
                                <a:latin typeface="Cambria Math" panose="02040503050406030204" pitchFamily="18" charset="0"/>
                              </a:rPr>
                            </m:ctrlPr>
                          </m:sSubSupPr>
                          <m:e>
                            <m:r>
                              <a:rPr lang="en-IN" sz="2000" i="1">
                                <a:solidFill>
                                  <a:srgbClr val="000000"/>
                                </a:solidFill>
                                <a:latin typeface="Cambria Math" panose="02040503050406030204" pitchFamily="18" charset="0"/>
                              </a:rPr>
                              <m:t>𝐸</m:t>
                            </m:r>
                          </m:e>
                          <m:sub>
                            <m:r>
                              <a:rPr lang="en-IN" sz="2000" i="1">
                                <a:solidFill>
                                  <a:srgbClr val="000000"/>
                                </a:solidFill>
                                <a:latin typeface="Cambria Math" panose="02040503050406030204" pitchFamily="18" charset="0"/>
                              </a:rPr>
                              <m:t>𝑥</m:t>
                            </m:r>
                          </m:sub>
                          <m:sup>
                            <m:r>
                              <a:rPr lang="en-IN" sz="2000" i="1">
                                <a:solidFill>
                                  <a:srgbClr val="000000"/>
                                </a:solidFill>
                                <a:latin typeface="Cambria Math" panose="02040503050406030204" pitchFamily="18" charset="0"/>
                              </a:rPr>
                              <m:t>0</m:t>
                            </m:r>
                          </m:sup>
                        </m:sSubSup>
                      </m:num>
                      <m:den>
                        <m:sSubSup>
                          <m:sSubSupPr>
                            <m:ctrlPr>
                              <a:rPr lang="en-IN" sz="2000" i="1">
                                <a:solidFill>
                                  <a:srgbClr val="000000"/>
                                </a:solidFill>
                                <a:latin typeface="Cambria Math" panose="02040503050406030204" pitchFamily="18" charset="0"/>
                              </a:rPr>
                            </m:ctrlPr>
                          </m:sSubSupPr>
                          <m:e>
                            <m:r>
                              <a:rPr lang="en-IN" sz="2000" i="1">
                                <a:solidFill>
                                  <a:srgbClr val="000000"/>
                                </a:solidFill>
                                <a:latin typeface="Cambria Math" panose="02040503050406030204" pitchFamily="18" charset="0"/>
                              </a:rPr>
                              <m:t>𝐻</m:t>
                            </m:r>
                          </m:e>
                          <m:sub>
                            <m:r>
                              <a:rPr lang="en-IN" sz="2000" i="1">
                                <a:solidFill>
                                  <a:srgbClr val="000000"/>
                                </a:solidFill>
                                <a:latin typeface="Cambria Math" panose="02040503050406030204" pitchFamily="18" charset="0"/>
                              </a:rPr>
                              <m:t>𝑦</m:t>
                            </m:r>
                          </m:sub>
                          <m:sup>
                            <m:r>
                              <a:rPr lang="en-IN" sz="2000" i="1">
                                <a:solidFill>
                                  <a:srgbClr val="000000"/>
                                </a:solidFill>
                                <a:latin typeface="Cambria Math" panose="02040503050406030204" pitchFamily="18" charset="0"/>
                              </a:rPr>
                              <m:t>0</m:t>
                            </m:r>
                          </m:sup>
                        </m:sSubSup>
                      </m:den>
                    </m:f>
                    <m:r>
                      <a:rPr lang="en-IN" sz="2000" i="1">
                        <a:solidFill>
                          <a:srgbClr val="000000"/>
                        </a:solidFill>
                        <a:latin typeface="Cambria Math" panose="02040503050406030204" pitchFamily="18" charset="0"/>
                      </a:rPr>
                      <m:t>=−</m:t>
                    </m:r>
                    <m:f>
                      <m:fPr>
                        <m:ctrlPr>
                          <a:rPr lang="en-IN" sz="2000" i="1">
                            <a:solidFill>
                              <a:srgbClr val="000000"/>
                            </a:solidFill>
                            <a:latin typeface="Cambria Math" panose="02040503050406030204" pitchFamily="18" charset="0"/>
                          </a:rPr>
                        </m:ctrlPr>
                      </m:fPr>
                      <m:num>
                        <m:sSubSup>
                          <m:sSubSupPr>
                            <m:ctrlPr>
                              <a:rPr lang="en-IN" sz="2000" i="1">
                                <a:solidFill>
                                  <a:srgbClr val="000000"/>
                                </a:solidFill>
                                <a:latin typeface="Cambria Math" panose="02040503050406030204" pitchFamily="18" charset="0"/>
                              </a:rPr>
                            </m:ctrlPr>
                          </m:sSubSupPr>
                          <m:e>
                            <m:r>
                              <a:rPr lang="en-IN" sz="2000" i="1">
                                <a:solidFill>
                                  <a:srgbClr val="000000"/>
                                </a:solidFill>
                                <a:latin typeface="Cambria Math" panose="02040503050406030204" pitchFamily="18" charset="0"/>
                              </a:rPr>
                              <m:t>𝐸</m:t>
                            </m:r>
                          </m:e>
                          <m:sub>
                            <m:r>
                              <a:rPr lang="en-IN" sz="2000" i="1">
                                <a:solidFill>
                                  <a:srgbClr val="000000"/>
                                </a:solidFill>
                                <a:latin typeface="Cambria Math" panose="02040503050406030204" pitchFamily="18" charset="0"/>
                              </a:rPr>
                              <m:t>𝑦</m:t>
                            </m:r>
                          </m:sub>
                          <m:sup>
                            <m:r>
                              <a:rPr lang="en-IN" sz="2000" i="1">
                                <a:solidFill>
                                  <a:srgbClr val="000000"/>
                                </a:solidFill>
                                <a:latin typeface="Cambria Math" panose="02040503050406030204" pitchFamily="18" charset="0"/>
                              </a:rPr>
                              <m:t>0</m:t>
                            </m:r>
                          </m:sup>
                        </m:sSubSup>
                      </m:num>
                      <m:den>
                        <m:sSubSup>
                          <m:sSubSupPr>
                            <m:ctrlPr>
                              <a:rPr lang="en-IN" sz="2000" i="1">
                                <a:solidFill>
                                  <a:srgbClr val="000000"/>
                                </a:solidFill>
                                <a:latin typeface="Cambria Math" panose="02040503050406030204" pitchFamily="18" charset="0"/>
                              </a:rPr>
                            </m:ctrlPr>
                          </m:sSubSupPr>
                          <m:e>
                            <m:r>
                              <a:rPr lang="en-IN" sz="2000" i="1">
                                <a:solidFill>
                                  <a:srgbClr val="000000"/>
                                </a:solidFill>
                                <a:latin typeface="Cambria Math" panose="02040503050406030204" pitchFamily="18" charset="0"/>
                              </a:rPr>
                              <m:t>𝐻</m:t>
                            </m:r>
                          </m:e>
                          <m:sub>
                            <m:r>
                              <a:rPr lang="en-IN" sz="2000" i="1">
                                <a:solidFill>
                                  <a:srgbClr val="000000"/>
                                </a:solidFill>
                                <a:latin typeface="Cambria Math" panose="02040503050406030204" pitchFamily="18" charset="0"/>
                              </a:rPr>
                              <m:t>𝑥</m:t>
                            </m:r>
                          </m:sub>
                          <m:sup>
                            <m:r>
                              <a:rPr lang="en-IN" sz="2000" i="1">
                                <a:solidFill>
                                  <a:srgbClr val="000000"/>
                                </a:solidFill>
                                <a:latin typeface="Cambria Math" panose="02040503050406030204" pitchFamily="18" charset="0"/>
                              </a:rPr>
                              <m:t>0</m:t>
                            </m:r>
                          </m:sup>
                        </m:sSubSup>
                      </m:den>
                    </m:f>
                    <m:r>
                      <a:rPr lang="en-IN" sz="2000" i="1">
                        <a:solidFill>
                          <a:srgbClr val="000000"/>
                        </a:solidFill>
                        <a:latin typeface="Cambria Math" panose="02040503050406030204" pitchFamily="18" charset="0"/>
                      </a:rPr>
                      <m:t>=</m:t>
                    </m:r>
                  </m:oMath>
                </a14:m>
                <a:r>
                  <a:rPr lang="en-IN" sz="2000" dirty="0">
                    <a:solidFill>
                      <a:srgbClr val="FF0000"/>
                    </a:solidFill>
                  </a:rPr>
                  <a:t> </a:t>
                </a:r>
                <a14:m>
                  <m:oMath xmlns:m="http://schemas.openxmlformats.org/officeDocument/2006/math">
                    <m:r>
                      <a:rPr lang="en-IN" sz="2000" i="1">
                        <a:solidFill>
                          <a:srgbClr val="FF0000"/>
                        </a:solidFill>
                        <a:latin typeface="Cambria Math" panose="02040503050406030204" pitchFamily="18" charset="0"/>
                      </a:rPr>
                      <m:t>𝜂</m:t>
                    </m:r>
                  </m:oMath>
                </a14:m>
                <a:endParaRPr lang="en-IN" sz="2000" dirty="0"/>
              </a:p>
            </p:txBody>
          </p:sp>
        </mc:Choice>
        <mc:Fallback xmlns="">
          <p:sp>
            <p:nvSpPr>
              <p:cNvPr id="15" name="Object 6">
                <a:extLst>
                  <a:ext uri="{FF2B5EF4-FFF2-40B4-BE49-F238E27FC236}">
                    <a16:creationId xmlns:a16="http://schemas.microsoft.com/office/drawing/2014/main" id="{3304343C-7937-B385-5666-EC6F274F96F7}"/>
                  </a:ext>
                </a:extLst>
              </p:cNvPr>
              <p:cNvSpPr txBox="1">
                <a:spLocks noRot="1" noChangeAspect="1" noMove="1" noResize="1" noEditPoints="1" noAdjustHandles="1" noChangeArrowheads="1" noChangeShapeType="1" noTextEdit="1"/>
              </p:cNvSpPr>
              <p:nvPr/>
            </p:nvSpPr>
            <p:spPr bwMode="auto">
              <a:xfrm>
                <a:off x="3940691" y="1594642"/>
                <a:ext cx="2704657" cy="795279"/>
              </a:xfrm>
              <a:prstGeom prst="rect">
                <a:avLst/>
              </a:prstGeom>
              <a:blipFill>
                <a:blip r:embed="rId7"/>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Object 7">
                <a:extLst>
                  <a:ext uri="{FF2B5EF4-FFF2-40B4-BE49-F238E27FC236}">
                    <a16:creationId xmlns:a16="http://schemas.microsoft.com/office/drawing/2014/main" id="{C2898F26-B38E-CC67-89FB-3FE17E29A07B}"/>
                  </a:ext>
                </a:extLst>
              </p:cNvPr>
              <p:cNvSpPr txBox="1"/>
              <p:nvPr/>
            </p:nvSpPr>
            <p:spPr bwMode="auto">
              <a:xfrm>
                <a:off x="6952560" y="1561428"/>
                <a:ext cx="1883098" cy="828493"/>
              </a:xfrm>
              <a:prstGeom prst="rect">
                <a:avLst/>
              </a:prstGeom>
              <a:ln>
                <a:noFill/>
              </a:ln>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en-IN" sz="2400" i="1" smtClean="0">
                              <a:solidFill>
                                <a:srgbClr val="FF0000"/>
                              </a:solidFill>
                              <a:latin typeface="Cambria Math" panose="02040503050406030204" pitchFamily="18" charset="0"/>
                            </a:rPr>
                          </m:ctrlPr>
                        </m:sSubPr>
                        <m:e>
                          <m:r>
                            <a:rPr lang="en-IN" sz="2400" i="1">
                              <a:solidFill>
                                <a:srgbClr val="FF0000"/>
                              </a:solidFill>
                              <a:latin typeface="Cambria Math" panose="02040503050406030204" pitchFamily="18" charset="0"/>
                            </a:rPr>
                            <m:t>𝜆</m:t>
                          </m:r>
                        </m:e>
                        <m:sub>
                          <m:r>
                            <a:rPr lang="en-IN" sz="2400" b="0" i="1" smtClean="0">
                              <a:solidFill>
                                <a:srgbClr val="FF0000"/>
                              </a:solidFill>
                              <a:latin typeface="Cambria Math" panose="02040503050406030204" pitchFamily="18" charset="0"/>
                            </a:rPr>
                            <m:t>𝑇𝐸𝑀</m:t>
                          </m:r>
                        </m:sub>
                      </m:sSub>
                      <m:r>
                        <a:rPr lang="en-IN" sz="2400" i="1">
                          <a:solidFill>
                            <a:srgbClr val="FF0000"/>
                          </a:solidFill>
                          <a:latin typeface="Cambria Math" panose="02040503050406030204" pitchFamily="18" charset="0"/>
                        </a:rPr>
                        <m:t>=</m:t>
                      </m:r>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2</m:t>
                          </m:r>
                          <m:r>
                            <a:rPr lang="en-IN" sz="2400" i="1">
                              <a:solidFill>
                                <a:srgbClr val="FF0000"/>
                              </a:solidFill>
                              <a:latin typeface="Cambria Math" panose="02040503050406030204" pitchFamily="18" charset="0"/>
                            </a:rPr>
                            <m:t>𝜋</m:t>
                          </m:r>
                        </m:num>
                        <m:den>
                          <m:r>
                            <a:rPr lang="en-IN" sz="2400" i="1">
                              <a:solidFill>
                                <a:srgbClr val="FF0000"/>
                              </a:solidFill>
                              <a:latin typeface="Cambria Math" panose="02040503050406030204" pitchFamily="18" charset="0"/>
                            </a:rPr>
                            <m:t>𝛽</m:t>
                          </m:r>
                        </m:den>
                      </m:f>
                      <m:r>
                        <a:rPr lang="en-IN" sz="2400" i="1">
                          <a:solidFill>
                            <a:srgbClr val="FF0000"/>
                          </a:solidFill>
                          <a:latin typeface="Cambria Math" panose="02040503050406030204" pitchFamily="18" charset="0"/>
                        </a:rPr>
                        <m:t>=</m:t>
                      </m:r>
                      <m:r>
                        <a:rPr lang="en-IN" sz="2400" b="0" i="1" smtClean="0">
                          <a:solidFill>
                            <a:srgbClr val="FF0000"/>
                          </a:solidFill>
                          <a:latin typeface="Cambria Math" panose="02040503050406030204" pitchFamily="18" charset="0"/>
                        </a:rPr>
                        <m:t>𝜆</m:t>
                      </m:r>
                    </m:oMath>
                  </m:oMathPara>
                </a14:m>
                <a:endParaRPr lang="en-IN" sz="2400" dirty="0"/>
              </a:p>
            </p:txBody>
          </p:sp>
        </mc:Choice>
        <mc:Fallback xmlns="">
          <p:sp>
            <p:nvSpPr>
              <p:cNvPr id="16" name="Object 7">
                <a:extLst>
                  <a:ext uri="{FF2B5EF4-FFF2-40B4-BE49-F238E27FC236}">
                    <a16:creationId xmlns:a16="http://schemas.microsoft.com/office/drawing/2014/main" id="{C2898F26-B38E-CC67-89FB-3FE17E29A07B}"/>
                  </a:ext>
                </a:extLst>
              </p:cNvPr>
              <p:cNvSpPr txBox="1">
                <a:spLocks noRot="1" noChangeAspect="1" noMove="1" noResize="1" noEditPoints="1" noAdjustHandles="1" noChangeArrowheads="1" noChangeShapeType="1" noTextEdit="1"/>
              </p:cNvSpPr>
              <p:nvPr/>
            </p:nvSpPr>
            <p:spPr bwMode="auto">
              <a:xfrm>
                <a:off x="6952560" y="1561428"/>
                <a:ext cx="1883098" cy="828493"/>
              </a:xfrm>
              <a:prstGeom prst="rect">
                <a:avLst/>
              </a:prstGeom>
              <a:blipFill>
                <a:blip r:embed="rId8"/>
                <a:stretch>
                  <a:fillRect/>
                </a:stretch>
              </a:blipFill>
              <a:ln>
                <a:noFill/>
              </a:ln>
            </p:spPr>
            <p:txBody>
              <a:bodyPr/>
              <a:lstStyle/>
              <a:p>
                <a:r>
                  <a:rPr lang="en-IN">
                    <a:noFill/>
                  </a:rPr>
                  <a:t> </a:t>
                </a:r>
              </a:p>
            </p:txBody>
          </p:sp>
        </mc:Fallback>
      </mc:AlternateContent>
      <p:sp>
        <p:nvSpPr>
          <p:cNvPr id="18" name="TextBox 17">
            <a:extLst>
              <a:ext uri="{FF2B5EF4-FFF2-40B4-BE49-F238E27FC236}">
                <a16:creationId xmlns:a16="http://schemas.microsoft.com/office/drawing/2014/main" id="{FE0EB077-2564-E562-BE87-8D475A4E8107}"/>
              </a:ext>
            </a:extLst>
          </p:cNvPr>
          <p:cNvSpPr txBox="1"/>
          <p:nvPr/>
        </p:nvSpPr>
        <p:spPr>
          <a:xfrm>
            <a:off x="2495993" y="1594642"/>
            <a:ext cx="874528" cy="461665"/>
          </a:xfrm>
          <a:prstGeom prst="rect">
            <a:avLst/>
          </a:prstGeom>
          <a:noFill/>
        </p:spPr>
        <p:txBody>
          <a:bodyPr wrap="square">
            <a:spAutoFit/>
          </a:bodyPr>
          <a:lstStyle/>
          <a:p>
            <a:r>
              <a:rPr lang="en-IN" sz="2400" dirty="0">
                <a:solidFill>
                  <a:srgbClr val="00B050"/>
                </a:solidFill>
              </a:rPr>
              <a:t> TEM</a:t>
            </a:r>
          </a:p>
        </p:txBody>
      </p:sp>
      <mc:AlternateContent xmlns:mc="http://schemas.openxmlformats.org/markup-compatibility/2006" xmlns:a14="http://schemas.microsoft.com/office/drawing/2010/main">
        <mc:Choice Requires="a14">
          <p:sp>
            <p:nvSpPr>
              <p:cNvPr id="19" name="Object 6">
                <a:extLst>
                  <a:ext uri="{FF2B5EF4-FFF2-40B4-BE49-F238E27FC236}">
                    <a16:creationId xmlns:a16="http://schemas.microsoft.com/office/drawing/2014/main" id="{122339D7-849C-1EC5-0422-BEE313698F3A}"/>
                  </a:ext>
                </a:extLst>
              </p:cNvPr>
              <p:cNvSpPr txBox="1"/>
              <p:nvPr/>
            </p:nvSpPr>
            <p:spPr bwMode="auto">
              <a:xfrm>
                <a:off x="6474785" y="4571823"/>
                <a:ext cx="3679308" cy="795279"/>
              </a:xfrm>
              <a:prstGeom prst="rect">
                <a:avLst/>
              </a:prstGeom>
              <a:ln>
                <a:noFill/>
              </a:ln>
            </p:spPr>
            <p:style>
              <a:lnRef idx="2">
                <a:schemeClr val="accent1"/>
              </a:lnRef>
              <a:fillRef idx="1">
                <a:schemeClr val="lt1"/>
              </a:fillRef>
              <a:effectRef idx="0">
                <a:schemeClr val="accent1"/>
              </a:effectRef>
              <a:fontRef idx="minor">
                <a:schemeClr val="dk1"/>
              </a:fontRef>
            </p:style>
            <p:txBody>
              <a:bodyPr>
                <a:normAutofit fontScale="92500"/>
              </a:bodyPr>
              <a:lstStyle/>
              <a:p>
                <a:pPr/>
                <a14:m>
                  <m:oMathPara xmlns:m="http://schemas.openxmlformats.org/officeDocument/2006/math">
                    <m:oMathParaPr>
                      <m:jc m:val="left"/>
                    </m:oMathParaPr>
                    <m:oMath xmlns:m="http://schemas.openxmlformats.org/officeDocument/2006/math">
                      <m:sSub>
                        <m:sSubPr>
                          <m:ctrlPr>
                            <a:rPr lang="en-IN" sz="2000" i="1" smtClean="0">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𝑍</m:t>
                          </m:r>
                        </m:e>
                        <m:sub>
                          <m:r>
                            <a:rPr lang="en-IN" sz="2000" i="1">
                              <a:solidFill>
                                <a:schemeClr val="tx1"/>
                              </a:solidFill>
                              <a:latin typeface="Cambria Math" panose="02040503050406030204" pitchFamily="18" charset="0"/>
                            </a:rPr>
                            <m:t>𝑇</m:t>
                          </m:r>
                          <m:r>
                            <a:rPr lang="en-IN" sz="2000" b="0" i="1" smtClean="0">
                              <a:solidFill>
                                <a:schemeClr val="tx1"/>
                              </a:solidFill>
                              <a:latin typeface="Cambria Math" panose="02040503050406030204" pitchFamily="18" charset="0"/>
                            </a:rPr>
                            <m:t>𝑀</m:t>
                          </m:r>
                        </m:sub>
                      </m:sSub>
                      <m:r>
                        <a:rPr lang="en-IN" sz="2000" i="1">
                          <a:solidFill>
                            <a:schemeClr val="tx1"/>
                          </a:solidFill>
                          <a:latin typeface="Cambria Math" panose="02040503050406030204" pitchFamily="18" charset="0"/>
                        </a:rPr>
                        <m:t>=</m:t>
                      </m:r>
                      <m:f>
                        <m:fPr>
                          <m:ctrlPr>
                            <a:rPr lang="en-IN" sz="2000" i="1">
                              <a:solidFill>
                                <a:schemeClr val="tx1"/>
                              </a:solidFill>
                              <a:latin typeface="Cambria Math" panose="02040503050406030204" pitchFamily="18" charset="0"/>
                            </a:rPr>
                          </m:ctrlPr>
                        </m:fPr>
                        <m:num>
                          <m:r>
                            <a:rPr lang="en-IN" sz="2000" i="1" smtClean="0">
                              <a:solidFill>
                                <a:schemeClr val="tx1"/>
                              </a:solidFill>
                              <a:latin typeface="Cambria Math" panose="02040503050406030204" pitchFamily="18" charset="0"/>
                            </a:rPr>
                            <m:t>𝜂</m:t>
                          </m:r>
                          <m:rad>
                            <m:radPr>
                              <m:degHide m:val="on"/>
                              <m:ctrlPr>
                                <a:rPr lang="en-IN" sz="2000" i="1" smtClean="0">
                                  <a:solidFill>
                                    <a:schemeClr val="tx1"/>
                                  </a:solidFill>
                                  <a:latin typeface="Cambria Math" panose="02040503050406030204" pitchFamily="18" charset="0"/>
                                </a:rPr>
                              </m:ctrlPr>
                            </m:radPr>
                            <m:deg/>
                            <m:e>
                              <m:r>
                                <a:rPr lang="en-IN" sz="2000" i="1">
                                  <a:solidFill>
                                    <a:schemeClr val="tx1"/>
                                  </a:solidFill>
                                  <a:latin typeface="Cambria Math" panose="02040503050406030204" pitchFamily="18" charset="0"/>
                                </a:rPr>
                                <m:t>1−</m:t>
                              </m:r>
                              <m:sSup>
                                <m:sSupPr>
                                  <m:ctrlPr>
                                    <a:rPr lang="en-IN" sz="2000" i="1">
                                      <a:solidFill>
                                        <a:schemeClr val="tx1"/>
                                      </a:solidFill>
                                      <a:latin typeface="Cambria Math" panose="02040503050406030204" pitchFamily="18" charset="0"/>
                                    </a:rPr>
                                  </m:ctrlPr>
                                </m:sSupPr>
                                <m:e>
                                  <m:d>
                                    <m:dPr>
                                      <m:ctrlPr>
                                        <a:rPr lang="en-IN" sz="2000" i="1">
                                          <a:solidFill>
                                            <a:schemeClr val="tx1"/>
                                          </a:solidFill>
                                          <a:latin typeface="Cambria Math" panose="02040503050406030204" pitchFamily="18" charset="0"/>
                                        </a:rPr>
                                      </m:ctrlPr>
                                    </m:dPr>
                                    <m:e>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𝑓</m:t>
                                          </m:r>
                                        </m:e>
                                        <m:sub>
                                          <m:r>
                                            <a:rPr lang="en-IN" sz="2000" i="1">
                                              <a:solidFill>
                                                <a:schemeClr val="tx1"/>
                                              </a:solidFill>
                                              <a:latin typeface="Cambria Math" panose="02040503050406030204" pitchFamily="18" charset="0"/>
                                            </a:rPr>
                                            <m:t>𝑐</m:t>
                                          </m:r>
                                        </m:sub>
                                      </m:sSub>
                                      <m:r>
                                        <a:rPr lang="en-IN" sz="2000" i="1">
                                          <a:solidFill>
                                            <a:schemeClr val="tx1"/>
                                          </a:solidFill>
                                          <a:latin typeface="Cambria Math" panose="02040503050406030204" pitchFamily="18" charset="0"/>
                                        </a:rPr>
                                        <m:t>/</m:t>
                                      </m:r>
                                      <m:r>
                                        <a:rPr lang="en-IN" sz="2000" i="1">
                                          <a:solidFill>
                                            <a:schemeClr val="tx1"/>
                                          </a:solidFill>
                                          <a:latin typeface="Cambria Math" panose="02040503050406030204" pitchFamily="18" charset="0"/>
                                        </a:rPr>
                                        <m:t>𝑓</m:t>
                                      </m:r>
                                    </m:e>
                                  </m:d>
                                </m:e>
                                <m:sup>
                                  <m:r>
                                    <a:rPr lang="en-IN" sz="2000" i="1">
                                      <a:solidFill>
                                        <a:schemeClr val="tx1"/>
                                      </a:solidFill>
                                      <a:latin typeface="Cambria Math" panose="02040503050406030204" pitchFamily="18" charset="0"/>
                                    </a:rPr>
                                    <m:t>2</m:t>
                                  </m:r>
                                </m:sup>
                              </m:sSup>
                            </m:e>
                          </m:rad>
                          <m:r>
                            <m:rPr>
                              <m:sty m:val="p"/>
                            </m:rPr>
                            <a:rPr lang="en-IN" sz="2000" b="0" i="0" smtClean="0">
                              <a:solidFill>
                                <a:schemeClr val="tx1"/>
                              </a:solidFill>
                              <a:latin typeface="Cambria Math" panose="02040503050406030204" pitchFamily="18" charset="0"/>
                            </a:rPr>
                            <m:t>Ω</m:t>
                          </m:r>
                        </m:num>
                        <m:den>
                          <m:r>
                            <a:rPr lang="en-IN" sz="2000" b="0" i="1" smtClean="0">
                              <a:solidFill>
                                <a:schemeClr val="tx1"/>
                              </a:solidFill>
                              <a:latin typeface="Cambria Math" panose="02040503050406030204" pitchFamily="18" charset="0"/>
                            </a:rPr>
                            <m:t>1</m:t>
                          </m:r>
                        </m:den>
                      </m:f>
                      <m:r>
                        <a:rPr lang="en-IN" sz="2000" b="0" i="1" smtClean="0">
                          <a:solidFill>
                            <a:schemeClr val="tx1"/>
                          </a:solidFill>
                          <a:latin typeface="Cambria Math" panose="02040503050406030204" pitchFamily="18" charset="0"/>
                        </a:rPr>
                        <m:t>=0.866</m:t>
                      </m:r>
                      <m:r>
                        <a:rPr lang="en-IN" sz="2000" i="1" smtClean="0">
                          <a:solidFill>
                            <a:schemeClr val="tx1"/>
                          </a:solidFill>
                          <a:latin typeface="Cambria Math" panose="02040503050406030204" pitchFamily="18" charset="0"/>
                        </a:rPr>
                        <m:t>𝜂</m:t>
                      </m:r>
                    </m:oMath>
                  </m:oMathPara>
                </a14:m>
                <a:endParaRPr lang="en-IN" sz="2000" dirty="0">
                  <a:solidFill>
                    <a:schemeClr val="tx1"/>
                  </a:solidFill>
                </a:endParaRPr>
              </a:p>
            </p:txBody>
          </p:sp>
        </mc:Choice>
        <mc:Fallback xmlns="">
          <p:sp>
            <p:nvSpPr>
              <p:cNvPr id="19" name="Object 6">
                <a:extLst>
                  <a:ext uri="{FF2B5EF4-FFF2-40B4-BE49-F238E27FC236}">
                    <a16:creationId xmlns:a16="http://schemas.microsoft.com/office/drawing/2014/main" id="{122339D7-849C-1EC5-0422-BEE313698F3A}"/>
                  </a:ext>
                </a:extLst>
              </p:cNvPr>
              <p:cNvSpPr txBox="1">
                <a:spLocks noRot="1" noChangeAspect="1" noMove="1" noResize="1" noEditPoints="1" noAdjustHandles="1" noChangeArrowheads="1" noChangeShapeType="1" noTextEdit="1"/>
              </p:cNvSpPr>
              <p:nvPr/>
            </p:nvSpPr>
            <p:spPr bwMode="auto">
              <a:xfrm>
                <a:off x="6474785" y="4571823"/>
                <a:ext cx="3679308" cy="795279"/>
              </a:xfrm>
              <a:prstGeom prst="rect">
                <a:avLst/>
              </a:prstGeom>
              <a:blipFill>
                <a:blip r:embed="rId9"/>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Object 7">
                <a:extLst>
                  <a:ext uri="{FF2B5EF4-FFF2-40B4-BE49-F238E27FC236}">
                    <a16:creationId xmlns:a16="http://schemas.microsoft.com/office/drawing/2014/main" id="{524EC77F-7050-7954-19EA-3C6F91FA302A}"/>
                  </a:ext>
                </a:extLst>
              </p:cNvPr>
              <p:cNvSpPr txBox="1"/>
              <p:nvPr/>
            </p:nvSpPr>
            <p:spPr bwMode="auto">
              <a:xfrm>
                <a:off x="7074972" y="5857984"/>
                <a:ext cx="2212015" cy="504224"/>
              </a:xfrm>
              <a:prstGeom prst="rect">
                <a:avLst/>
              </a:prstGeom>
              <a:ln>
                <a:noFill/>
              </a:ln>
            </p:spPr>
            <p:style>
              <a:lnRef idx="2">
                <a:schemeClr val="accent1"/>
              </a:lnRef>
              <a:fillRef idx="1">
                <a:schemeClr val="lt1"/>
              </a:fillRef>
              <a:effectRef idx="0">
                <a:schemeClr val="accent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sSub>
                        <m:sSubPr>
                          <m:ctrlPr>
                            <a:rPr lang="en-IN" sz="2400" i="1" smtClean="0">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𝜆</m:t>
                          </m:r>
                        </m:e>
                        <m:sub>
                          <m:r>
                            <a:rPr lang="en-IN" sz="2400" b="0" i="1" smtClean="0">
                              <a:solidFill>
                                <a:schemeClr val="tx1"/>
                              </a:solidFill>
                              <a:latin typeface="Cambria Math" panose="02040503050406030204" pitchFamily="18" charset="0"/>
                            </a:rPr>
                            <m:t>𝑇𝑀</m:t>
                          </m:r>
                        </m:sub>
                      </m:sSub>
                      <m:r>
                        <a:rPr lang="en-IN" sz="2400" i="1">
                          <a:solidFill>
                            <a:schemeClr val="tx1"/>
                          </a:solidFill>
                          <a:latin typeface="Cambria Math" panose="02040503050406030204" pitchFamily="18" charset="0"/>
                        </a:rPr>
                        <m:t>=</m:t>
                      </m:r>
                      <m:r>
                        <m:rPr>
                          <m:nor/>
                        </m:rPr>
                        <a:rPr lang="en-IN" sz="2400" dirty="0" smtClean="0">
                          <a:solidFill>
                            <a:schemeClr val="tx1"/>
                          </a:solidFill>
                        </a:rPr>
                        <m:t>1.155</m:t>
                      </m:r>
                      <m:r>
                        <m:rPr>
                          <m:sty m:val="p"/>
                        </m:rPr>
                        <a:rPr lang="en-IN" sz="2400" b="0" i="1" dirty="0" smtClean="0">
                          <a:solidFill>
                            <a:schemeClr val="tx1"/>
                          </a:solidFill>
                          <a:latin typeface="Cambria Math" panose="02040503050406030204" pitchFamily="18" charset="0"/>
                        </a:rPr>
                        <m:t>λ</m:t>
                      </m:r>
                    </m:oMath>
                  </m:oMathPara>
                </a14:m>
                <a:endParaRPr lang="en-IN" sz="2400" dirty="0">
                  <a:solidFill>
                    <a:srgbClr val="FF0000"/>
                  </a:solidFill>
                </a:endParaRPr>
              </a:p>
            </p:txBody>
          </p:sp>
        </mc:Choice>
        <mc:Fallback xmlns="">
          <p:sp>
            <p:nvSpPr>
              <p:cNvPr id="22" name="Object 7">
                <a:extLst>
                  <a:ext uri="{FF2B5EF4-FFF2-40B4-BE49-F238E27FC236}">
                    <a16:creationId xmlns:a16="http://schemas.microsoft.com/office/drawing/2014/main" id="{524EC77F-7050-7954-19EA-3C6F91FA302A}"/>
                  </a:ext>
                </a:extLst>
              </p:cNvPr>
              <p:cNvSpPr txBox="1">
                <a:spLocks noRot="1" noChangeAspect="1" noMove="1" noResize="1" noEditPoints="1" noAdjustHandles="1" noChangeArrowheads="1" noChangeShapeType="1" noTextEdit="1"/>
              </p:cNvSpPr>
              <p:nvPr/>
            </p:nvSpPr>
            <p:spPr bwMode="auto">
              <a:xfrm>
                <a:off x="7074972" y="5857984"/>
                <a:ext cx="2212015" cy="504224"/>
              </a:xfrm>
              <a:prstGeom prst="rect">
                <a:avLst/>
              </a:prstGeom>
              <a:blipFill>
                <a:blip r:embed="rId10"/>
                <a:stretch>
                  <a:fillRect l="-829"/>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2477966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59D55-E60B-9B3C-305E-EF5DD8D2B13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C700938-7A3D-107F-5E3D-FA35F6D9CBE2}"/>
              </a:ext>
            </a:extLst>
          </p:cNvPr>
          <p:cNvSpPr txBox="1"/>
          <p:nvPr/>
        </p:nvSpPr>
        <p:spPr>
          <a:xfrm>
            <a:off x="122068" y="232710"/>
            <a:ext cx="11713948" cy="400110"/>
          </a:xfrm>
          <a:prstGeom prst="rect">
            <a:avLst/>
          </a:prstGeom>
          <a:noFill/>
        </p:spPr>
        <p:txBody>
          <a:bodyPr wrap="square" rtlCol="0">
            <a:spAutoFit/>
          </a:bodyPr>
          <a:lstStyle/>
          <a:p>
            <a:r>
              <a:rPr lang="en-IN" sz="2000" dirty="0">
                <a:solidFill>
                  <a:srgbClr val="00B050"/>
                </a:solidFill>
              </a:rPr>
              <a:t>(b) Repeat the same calculations when the operating frequency is half the cutoff frequency.</a:t>
            </a:r>
          </a:p>
        </p:txBody>
      </p:sp>
      <mc:AlternateContent xmlns:mc="http://schemas.openxmlformats.org/markup-compatibility/2006" xmlns:a14="http://schemas.microsoft.com/office/drawing/2010/main">
        <mc:Choice Requires="a14">
          <p:sp>
            <p:nvSpPr>
              <p:cNvPr id="5" name="Object 6">
                <a:extLst>
                  <a:ext uri="{FF2B5EF4-FFF2-40B4-BE49-F238E27FC236}">
                    <a16:creationId xmlns:a16="http://schemas.microsoft.com/office/drawing/2014/main" id="{572718CD-2DB8-9526-3BC7-71C7F7ED8C1F}"/>
                  </a:ext>
                </a:extLst>
              </p:cNvPr>
              <p:cNvSpPr txBox="1"/>
              <p:nvPr/>
            </p:nvSpPr>
            <p:spPr bwMode="auto">
              <a:xfrm>
                <a:off x="431591" y="3083146"/>
                <a:ext cx="5139513" cy="1149350"/>
              </a:xfrm>
              <a:prstGeom prst="rect">
                <a:avLst/>
              </a:prstGeom>
              <a:ln>
                <a:noFill/>
              </a:ln>
            </p:spPr>
            <p:style>
              <a:lnRef idx="2">
                <a:schemeClr val="accent1"/>
              </a:lnRef>
              <a:fillRef idx="1">
                <a:schemeClr val="lt1"/>
              </a:fillRef>
              <a:effectRef idx="0">
                <a:schemeClr val="accent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sSub>
                        <m:sSubPr>
                          <m:ctrlPr>
                            <a:rPr lang="en-IN" sz="2000" i="1" smtClean="0">
                              <a:solidFill>
                                <a:srgbClr val="FF0000"/>
                              </a:solidFill>
                              <a:latin typeface="Cambria Math" panose="02040503050406030204" pitchFamily="18" charset="0"/>
                            </a:rPr>
                          </m:ctrlPr>
                        </m:sSubPr>
                        <m:e>
                          <m:r>
                            <a:rPr lang="en-IN" sz="2000" i="1">
                              <a:solidFill>
                                <a:srgbClr val="FF0000"/>
                              </a:solidFill>
                              <a:latin typeface="Cambria Math" panose="02040503050406030204" pitchFamily="18" charset="0"/>
                            </a:rPr>
                            <m:t>𝑍</m:t>
                          </m:r>
                        </m:e>
                        <m:sub>
                          <m:r>
                            <a:rPr lang="en-IN" sz="2000" i="1">
                              <a:solidFill>
                                <a:srgbClr val="FF0000"/>
                              </a:solidFill>
                              <a:latin typeface="Cambria Math" panose="02040503050406030204" pitchFamily="18" charset="0"/>
                            </a:rPr>
                            <m:t>𝑇𝐸</m:t>
                          </m:r>
                        </m:sub>
                      </m:sSub>
                      <m:r>
                        <a:rPr lang="en-IN" sz="2000" i="1">
                          <a:solidFill>
                            <a:srgbClr val="FF0000"/>
                          </a:solidFill>
                          <a:latin typeface="Cambria Math" panose="02040503050406030204" pitchFamily="18" charset="0"/>
                        </a:rPr>
                        <m:t>=</m:t>
                      </m:r>
                      <m:f>
                        <m:fPr>
                          <m:ctrlPr>
                            <a:rPr lang="en-IN" sz="2000" i="1">
                              <a:solidFill>
                                <a:srgbClr val="000000"/>
                              </a:solidFill>
                              <a:latin typeface="Cambria Math" panose="02040503050406030204" pitchFamily="18" charset="0"/>
                            </a:rPr>
                          </m:ctrlPr>
                        </m:fPr>
                        <m:num>
                          <m:sSubSup>
                            <m:sSubSupPr>
                              <m:ctrlPr>
                                <a:rPr lang="en-IN" sz="2000" i="1">
                                  <a:solidFill>
                                    <a:srgbClr val="000000"/>
                                  </a:solidFill>
                                  <a:latin typeface="Cambria Math" panose="02040503050406030204" pitchFamily="18" charset="0"/>
                                </a:rPr>
                              </m:ctrlPr>
                            </m:sSubSupPr>
                            <m:e>
                              <m:r>
                                <a:rPr lang="en-IN" sz="2000" i="1">
                                  <a:solidFill>
                                    <a:srgbClr val="000000"/>
                                  </a:solidFill>
                                  <a:latin typeface="Cambria Math" panose="02040503050406030204" pitchFamily="18" charset="0"/>
                                </a:rPr>
                                <m:t>𝐸</m:t>
                              </m:r>
                            </m:e>
                            <m:sub>
                              <m:r>
                                <a:rPr lang="en-IN" sz="2000" i="1">
                                  <a:solidFill>
                                    <a:srgbClr val="000000"/>
                                  </a:solidFill>
                                  <a:latin typeface="Cambria Math" panose="02040503050406030204" pitchFamily="18" charset="0"/>
                                </a:rPr>
                                <m:t>𝑥</m:t>
                              </m:r>
                            </m:sub>
                            <m:sup>
                              <m:r>
                                <a:rPr lang="en-IN" sz="2000" i="1">
                                  <a:solidFill>
                                    <a:srgbClr val="000000"/>
                                  </a:solidFill>
                                  <a:latin typeface="Cambria Math" panose="02040503050406030204" pitchFamily="18" charset="0"/>
                                </a:rPr>
                                <m:t>0</m:t>
                              </m:r>
                            </m:sup>
                          </m:sSubSup>
                        </m:num>
                        <m:den>
                          <m:sSubSup>
                            <m:sSubSupPr>
                              <m:ctrlPr>
                                <a:rPr lang="en-IN" sz="2000" i="1">
                                  <a:solidFill>
                                    <a:srgbClr val="000000"/>
                                  </a:solidFill>
                                  <a:latin typeface="Cambria Math" panose="02040503050406030204" pitchFamily="18" charset="0"/>
                                </a:rPr>
                              </m:ctrlPr>
                            </m:sSubSupPr>
                            <m:e>
                              <m:r>
                                <a:rPr lang="en-IN" sz="2000" i="1">
                                  <a:solidFill>
                                    <a:srgbClr val="000000"/>
                                  </a:solidFill>
                                  <a:latin typeface="Cambria Math" panose="02040503050406030204" pitchFamily="18" charset="0"/>
                                </a:rPr>
                                <m:t>𝐻</m:t>
                              </m:r>
                            </m:e>
                            <m:sub>
                              <m:r>
                                <a:rPr lang="en-IN" sz="2000" i="1">
                                  <a:solidFill>
                                    <a:srgbClr val="000000"/>
                                  </a:solidFill>
                                  <a:latin typeface="Cambria Math" panose="02040503050406030204" pitchFamily="18" charset="0"/>
                                </a:rPr>
                                <m:t>𝑦</m:t>
                              </m:r>
                            </m:sub>
                            <m:sup>
                              <m:r>
                                <a:rPr lang="en-IN" sz="2000" i="1">
                                  <a:solidFill>
                                    <a:srgbClr val="000000"/>
                                  </a:solidFill>
                                  <a:latin typeface="Cambria Math" panose="02040503050406030204" pitchFamily="18" charset="0"/>
                                </a:rPr>
                                <m:t>0</m:t>
                              </m:r>
                            </m:sup>
                          </m:sSubSup>
                        </m:den>
                      </m:f>
                      <m:r>
                        <a:rPr lang="en-IN" sz="2000" i="1">
                          <a:solidFill>
                            <a:srgbClr val="000000"/>
                          </a:solidFill>
                          <a:latin typeface="Cambria Math" panose="02040503050406030204" pitchFamily="18" charset="0"/>
                        </a:rPr>
                        <m:t>=−</m:t>
                      </m:r>
                      <m:f>
                        <m:fPr>
                          <m:ctrlPr>
                            <a:rPr lang="en-IN" sz="2000" i="1">
                              <a:solidFill>
                                <a:srgbClr val="000000"/>
                              </a:solidFill>
                              <a:latin typeface="Cambria Math" panose="02040503050406030204" pitchFamily="18" charset="0"/>
                            </a:rPr>
                          </m:ctrlPr>
                        </m:fPr>
                        <m:num>
                          <m:sSubSup>
                            <m:sSubSupPr>
                              <m:ctrlPr>
                                <a:rPr lang="en-IN" sz="2000" i="1">
                                  <a:solidFill>
                                    <a:srgbClr val="000000"/>
                                  </a:solidFill>
                                  <a:latin typeface="Cambria Math" panose="02040503050406030204" pitchFamily="18" charset="0"/>
                                </a:rPr>
                              </m:ctrlPr>
                            </m:sSubSupPr>
                            <m:e>
                              <m:r>
                                <a:rPr lang="en-IN" sz="2000" i="1">
                                  <a:solidFill>
                                    <a:srgbClr val="000000"/>
                                  </a:solidFill>
                                  <a:latin typeface="Cambria Math" panose="02040503050406030204" pitchFamily="18" charset="0"/>
                                </a:rPr>
                                <m:t>𝐸</m:t>
                              </m:r>
                            </m:e>
                            <m:sub>
                              <m:r>
                                <a:rPr lang="en-IN" sz="2000" i="1">
                                  <a:solidFill>
                                    <a:srgbClr val="000000"/>
                                  </a:solidFill>
                                  <a:latin typeface="Cambria Math" panose="02040503050406030204" pitchFamily="18" charset="0"/>
                                </a:rPr>
                                <m:t>𝑦</m:t>
                              </m:r>
                            </m:sub>
                            <m:sup>
                              <m:r>
                                <a:rPr lang="en-IN" sz="2000" i="1">
                                  <a:solidFill>
                                    <a:srgbClr val="000000"/>
                                  </a:solidFill>
                                  <a:latin typeface="Cambria Math" panose="02040503050406030204" pitchFamily="18" charset="0"/>
                                </a:rPr>
                                <m:t>0</m:t>
                              </m:r>
                            </m:sup>
                          </m:sSubSup>
                        </m:num>
                        <m:den>
                          <m:sSubSup>
                            <m:sSubSupPr>
                              <m:ctrlPr>
                                <a:rPr lang="en-IN" sz="2000" i="1">
                                  <a:solidFill>
                                    <a:srgbClr val="000000"/>
                                  </a:solidFill>
                                  <a:latin typeface="Cambria Math" panose="02040503050406030204" pitchFamily="18" charset="0"/>
                                </a:rPr>
                              </m:ctrlPr>
                            </m:sSubSupPr>
                            <m:e>
                              <m:r>
                                <a:rPr lang="en-IN" sz="2000" i="1">
                                  <a:solidFill>
                                    <a:srgbClr val="000000"/>
                                  </a:solidFill>
                                  <a:latin typeface="Cambria Math" panose="02040503050406030204" pitchFamily="18" charset="0"/>
                                </a:rPr>
                                <m:t>𝐻</m:t>
                              </m:r>
                            </m:e>
                            <m:sub>
                              <m:r>
                                <a:rPr lang="en-IN" sz="2000" i="1">
                                  <a:solidFill>
                                    <a:srgbClr val="000000"/>
                                  </a:solidFill>
                                  <a:latin typeface="Cambria Math" panose="02040503050406030204" pitchFamily="18" charset="0"/>
                                </a:rPr>
                                <m:t>𝑥</m:t>
                              </m:r>
                            </m:sub>
                            <m:sup>
                              <m:r>
                                <a:rPr lang="en-IN" sz="2000" i="1">
                                  <a:solidFill>
                                    <a:srgbClr val="000000"/>
                                  </a:solidFill>
                                  <a:latin typeface="Cambria Math" panose="02040503050406030204" pitchFamily="18" charset="0"/>
                                </a:rPr>
                                <m:t>0</m:t>
                              </m:r>
                            </m:sup>
                          </m:sSubSup>
                        </m:den>
                      </m:f>
                      <m:r>
                        <a:rPr lang="en-IN" sz="2000" i="1">
                          <a:solidFill>
                            <a:srgbClr val="000000"/>
                          </a:solidFill>
                          <a:latin typeface="Cambria Math" panose="02040503050406030204" pitchFamily="18" charset="0"/>
                        </a:rPr>
                        <m:t>=</m:t>
                      </m:r>
                      <m:f>
                        <m:fPr>
                          <m:ctrlPr>
                            <a:rPr lang="en-IN" sz="2000" i="1">
                              <a:solidFill>
                                <a:srgbClr val="000000"/>
                              </a:solidFill>
                              <a:latin typeface="Cambria Math" panose="02040503050406030204" pitchFamily="18" charset="0"/>
                            </a:rPr>
                          </m:ctrlPr>
                        </m:fPr>
                        <m:num>
                          <m:r>
                            <a:rPr lang="en-IN" sz="2000" b="0" i="1" smtClean="0">
                              <a:solidFill>
                                <a:srgbClr val="000000"/>
                              </a:solidFill>
                              <a:latin typeface="Cambria Math" panose="02040503050406030204" pitchFamily="18" charset="0"/>
                            </a:rPr>
                            <m:t>𝑗</m:t>
                          </m:r>
                          <m:r>
                            <a:rPr lang="en-IN" sz="2000" b="0" i="1" smtClean="0">
                              <a:solidFill>
                                <a:srgbClr val="000000"/>
                              </a:solidFill>
                              <a:latin typeface="Cambria Math" panose="02040503050406030204" pitchFamily="18" charset="0"/>
                            </a:rPr>
                            <m:t>𝜔𝜇</m:t>
                          </m:r>
                        </m:num>
                        <m:den>
                          <m:r>
                            <a:rPr lang="en-IN" sz="2000" b="0" i="1" smtClean="0">
                              <a:solidFill>
                                <a:srgbClr val="000000"/>
                              </a:solidFill>
                              <a:latin typeface="Cambria Math" panose="02040503050406030204" pitchFamily="18" charset="0"/>
                            </a:rPr>
                            <m:t>𝛾</m:t>
                          </m:r>
                        </m:den>
                      </m:f>
                      <m:r>
                        <a:rPr lang="en-IN" sz="2000" i="1">
                          <a:solidFill>
                            <a:srgbClr val="000000"/>
                          </a:solidFill>
                          <a:latin typeface="Cambria Math" panose="02040503050406030204" pitchFamily="18" charset="0"/>
                        </a:rPr>
                        <m:t>=</m:t>
                      </m:r>
                      <m:f>
                        <m:fPr>
                          <m:ctrlPr>
                            <a:rPr lang="en-IN" sz="2000" i="1" smtClean="0">
                              <a:solidFill>
                                <a:schemeClr val="tx1"/>
                              </a:solidFill>
                              <a:latin typeface="Cambria Math" panose="02040503050406030204" pitchFamily="18" charset="0"/>
                            </a:rPr>
                          </m:ctrlPr>
                        </m:fPr>
                        <m:num>
                          <m:r>
                            <a:rPr lang="en-IN" sz="2000" b="0" i="1" smtClean="0">
                              <a:solidFill>
                                <a:schemeClr val="tx1"/>
                              </a:solidFill>
                              <a:latin typeface="Cambria Math" panose="02040503050406030204" pitchFamily="18" charset="0"/>
                            </a:rPr>
                            <m:t>𝑗</m:t>
                          </m:r>
                          <m:r>
                            <a:rPr lang="en-IN" sz="2000" b="0" i="1" smtClean="0">
                              <a:solidFill>
                                <a:schemeClr val="tx1"/>
                              </a:solidFill>
                              <a:latin typeface="Cambria Math" panose="02040503050406030204" pitchFamily="18" charset="0"/>
                            </a:rPr>
                            <m:t>𝜔𝜇</m:t>
                          </m:r>
                        </m:num>
                        <m:den>
                          <m:r>
                            <a:rPr lang="en-IN" sz="2000" b="0" i="1" smtClean="0">
                              <a:solidFill>
                                <a:schemeClr val="tx1"/>
                              </a:solidFill>
                              <a:latin typeface="Cambria Math" panose="02040503050406030204" pitchFamily="18" charset="0"/>
                            </a:rPr>
                            <m:t>h</m:t>
                          </m:r>
                          <m:rad>
                            <m:radPr>
                              <m:degHide m:val="on"/>
                              <m:ctrlPr>
                                <a:rPr lang="en-IN" sz="2000" i="1">
                                  <a:solidFill>
                                    <a:schemeClr val="tx1"/>
                                  </a:solidFill>
                                  <a:latin typeface="Cambria Math" panose="02040503050406030204" pitchFamily="18" charset="0"/>
                                </a:rPr>
                              </m:ctrlPr>
                            </m:radPr>
                            <m:deg/>
                            <m:e>
                              <m:r>
                                <a:rPr lang="en-IN" sz="2000" i="1">
                                  <a:solidFill>
                                    <a:schemeClr val="tx1"/>
                                  </a:solidFill>
                                  <a:latin typeface="Cambria Math" panose="02040503050406030204" pitchFamily="18" charset="0"/>
                                </a:rPr>
                                <m:t>1−</m:t>
                              </m:r>
                              <m:sSup>
                                <m:sSupPr>
                                  <m:ctrlPr>
                                    <a:rPr lang="en-IN" sz="2000" i="1">
                                      <a:solidFill>
                                        <a:schemeClr val="tx1"/>
                                      </a:solidFill>
                                      <a:latin typeface="Cambria Math" panose="02040503050406030204" pitchFamily="18" charset="0"/>
                                    </a:rPr>
                                  </m:ctrlPr>
                                </m:sSupPr>
                                <m:e>
                                  <m:d>
                                    <m:dPr>
                                      <m:ctrlPr>
                                        <a:rPr lang="en-IN" sz="2000" i="1">
                                          <a:solidFill>
                                            <a:schemeClr val="tx1"/>
                                          </a:solidFill>
                                          <a:latin typeface="Cambria Math" panose="02040503050406030204" pitchFamily="18" charset="0"/>
                                        </a:rPr>
                                      </m:ctrlPr>
                                    </m:dPr>
                                    <m:e>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𝑓</m:t>
                                          </m:r>
                                        </m:e>
                                        <m:sub>
                                          <m:r>
                                            <a:rPr lang="en-IN" sz="2000" i="1">
                                              <a:solidFill>
                                                <a:schemeClr val="tx1"/>
                                              </a:solidFill>
                                              <a:latin typeface="Cambria Math" panose="02040503050406030204" pitchFamily="18" charset="0"/>
                                            </a:rPr>
                                            <m:t>𝑐</m:t>
                                          </m:r>
                                        </m:sub>
                                      </m:sSub>
                                      <m:r>
                                        <a:rPr lang="en-IN" sz="2000" i="1">
                                          <a:solidFill>
                                            <a:schemeClr val="tx1"/>
                                          </a:solidFill>
                                          <a:latin typeface="Cambria Math" panose="02040503050406030204" pitchFamily="18" charset="0"/>
                                        </a:rPr>
                                        <m:t>/</m:t>
                                      </m:r>
                                      <m:r>
                                        <a:rPr lang="en-IN" sz="2000" i="1">
                                          <a:solidFill>
                                            <a:schemeClr val="tx1"/>
                                          </a:solidFill>
                                          <a:latin typeface="Cambria Math" panose="02040503050406030204" pitchFamily="18" charset="0"/>
                                        </a:rPr>
                                        <m:t>𝑓</m:t>
                                      </m:r>
                                    </m:e>
                                  </m:d>
                                </m:e>
                                <m:sup>
                                  <m:r>
                                    <a:rPr lang="en-IN" sz="2000" i="1">
                                      <a:solidFill>
                                        <a:schemeClr val="tx1"/>
                                      </a:solidFill>
                                      <a:latin typeface="Cambria Math" panose="02040503050406030204" pitchFamily="18" charset="0"/>
                                    </a:rPr>
                                    <m:t>2</m:t>
                                  </m:r>
                                </m:sup>
                              </m:sSup>
                            </m:e>
                          </m:rad>
                        </m:den>
                      </m:f>
                    </m:oMath>
                  </m:oMathPara>
                </a14:m>
                <a:endParaRPr lang="en-IN" sz="2000" dirty="0"/>
              </a:p>
            </p:txBody>
          </p:sp>
        </mc:Choice>
        <mc:Fallback xmlns="">
          <p:sp>
            <p:nvSpPr>
              <p:cNvPr id="5" name="Object 6">
                <a:extLst>
                  <a:ext uri="{FF2B5EF4-FFF2-40B4-BE49-F238E27FC236}">
                    <a16:creationId xmlns:a16="http://schemas.microsoft.com/office/drawing/2014/main" id="{572718CD-2DB8-9526-3BC7-71C7F7ED8C1F}"/>
                  </a:ext>
                </a:extLst>
              </p:cNvPr>
              <p:cNvSpPr txBox="1">
                <a:spLocks noRot="1" noChangeAspect="1" noMove="1" noResize="1" noEditPoints="1" noAdjustHandles="1" noChangeArrowheads="1" noChangeShapeType="1" noTextEdit="1"/>
              </p:cNvSpPr>
              <p:nvPr/>
            </p:nvSpPr>
            <p:spPr bwMode="auto">
              <a:xfrm>
                <a:off x="431591" y="3083146"/>
                <a:ext cx="5139513" cy="1149350"/>
              </a:xfrm>
              <a:prstGeom prst="rect">
                <a:avLst/>
              </a:prstGeom>
              <a:blipFill>
                <a:blip r:embed="rId3"/>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bject 5">
                <a:extLst>
                  <a:ext uri="{FF2B5EF4-FFF2-40B4-BE49-F238E27FC236}">
                    <a16:creationId xmlns:a16="http://schemas.microsoft.com/office/drawing/2014/main" id="{5FDAE275-78E1-412F-B5B2-803C60247ADE}"/>
                  </a:ext>
                </a:extLst>
              </p:cNvPr>
              <p:cNvSpPr txBox="1"/>
              <p:nvPr/>
            </p:nvSpPr>
            <p:spPr bwMode="auto">
              <a:xfrm>
                <a:off x="431591" y="4234914"/>
                <a:ext cx="5182399" cy="1015663"/>
              </a:xfrm>
              <a:prstGeom prst="rect">
                <a:avLst/>
              </a:prstGeom>
              <a:ln>
                <a:noFill/>
              </a:ln>
            </p:spPr>
            <p:style>
              <a:lnRef idx="2">
                <a:schemeClr val="accent1"/>
              </a:lnRef>
              <a:fillRef idx="1">
                <a:schemeClr val="lt1"/>
              </a:fillRef>
              <a:effectRef idx="0">
                <a:schemeClr val="accent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sSub>
                        <m:sSubPr>
                          <m:ctrlPr>
                            <a:rPr lang="en-IN" sz="2000" i="1" smtClean="0">
                              <a:solidFill>
                                <a:srgbClr val="FF0000"/>
                              </a:solidFill>
                              <a:latin typeface="Cambria Math" panose="02040503050406030204" pitchFamily="18" charset="0"/>
                            </a:rPr>
                          </m:ctrlPr>
                        </m:sSubPr>
                        <m:e>
                          <m:r>
                            <a:rPr lang="en-IN" sz="2000" i="1">
                              <a:solidFill>
                                <a:srgbClr val="FF0000"/>
                              </a:solidFill>
                              <a:latin typeface="Cambria Math" panose="02040503050406030204" pitchFamily="18" charset="0"/>
                            </a:rPr>
                            <m:t>𝑍</m:t>
                          </m:r>
                        </m:e>
                        <m:sub>
                          <m:r>
                            <a:rPr lang="en-IN" sz="2000" i="1">
                              <a:solidFill>
                                <a:srgbClr val="FF0000"/>
                              </a:solidFill>
                              <a:latin typeface="Cambria Math" panose="02040503050406030204" pitchFamily="18" charset="0"/>
                            </a:rPr>
                            <m:t>𝑇𝑀</m:t>
                          </m:r>
                        </m:sub>
                      </m:sSub>
                      <m:r>
                        <a:rPr lang="en-IN" sz="2000" i="1">
                          <a:solidFill>
                            <a:srgbClr val="FF0000"/>
                          </a:solidFill>
                          <a:latin typeface="Cambria Math" panose="02040503050406030204" pitchFamily="18" charset="0"/>
                        </a:rPr>
                        <m:t>=</m:t>
                      </m:r>
                      <m:f>
                        <m:fPr>
                          <m:ctrlPr>
                            <a:rPr lang="en-IN" sz="2000" i="1">
                              <a:solidFill>
                                <a:srgbClr val="000000"/>
                              </a:solidFill>
                              <a:latin typeface="Cambria Math" panose="02040503050406030204" pitchFamily="18" charset="0"/>
                            </a:rPr>
                          </m:ctrlPr>
                        </m:fPr>
                        <m:num>
                          <m:sSubSup>
                            <m:sSubSupPr>
                              <m:ctrlPr>
                                <a:rPr lang="en-IN" sz="2000" i="1">
                                  <a:solidFill>
                                    <a:srgbClr val="000000"/>
                                  </a:solidFill>
                                  <a:latin typeface="Cambria Math" panose="02040503050406030204" pitchFamily="18" charset="0"/>
                                </a:rPr>
                              </m:ctrlPr>
                            </m:sSubSupPr>
                            <m:e>
                              <m:r>
                                <a:rPr lang="en-IN" sz="2000" i="1">
                                  <a:solidFill>
                                    <a:srgbClr val="000000"/>
                                  </a:solidFill>
                                  <a:latin typeface="Cambria Math" panose="02040503050406030204" pitchFamily="18" charset="0"/>
                                </a:rPr>
                                <m:t>𝐸</m:t>
                              </m:r>
                            </m:e>
                            <m:sub>
                              <m:r>
                                <a:rPr lang="en-IN" sz="2000" i="1">
                                  <a:solidFill>
                                    <a:srgbClr val="000000"/>
                                  </a:solidFill>
                                  <a:latin typeface="Cambria Math" panose="02040503050406030204" pitchFamily="18" charset="0"/>
                                </a:rPr>
                                <m:t>𝑥</m:t>
                              </m:r>
                            </m:sub>
                            <m:sup>
                              <m:r>
                                <a:rPr lang="en-IN" sz="2000" i="1">
                                  <a:solidFill>
                                    <a:srgbClr val="000000"/>
                                  </a:solidFill>
                                  <a:latin typeface="Cambria Math" panose="02040503050406030204" pitchFamily="18" charset="0"/>
                                </a:rPr>
                                <m:t>0</m:t>
                              </m:r>
                            </m:sup>
                          </m:sSubSup>
                        </m:num>
                        <m:den>
                          <m:sSubSup>
                            <m:sSubSupPr>
                              <m:ctrlPr>
                                <a:rPr lang="en-IN" sz="2000" i="1">
                                  <a:solidFill>
                                    <a:srgbClr val="000000"/>
                                  </a:solidFill>
                                  <a:latin typeface="Cambria Math" panose="02040503050406030204" pitchFamily="18" charset="0"/>
                                </a:rPr>
                              </m:ctrlPr>
                            </m:sSubSupPr>
                            <m:e>
                              <m:r>
                                <a:rPr lang="en-IN" sz="2000" i="1">
                                  <a:solidFill>
                                    <a:srgbClr val="000000"/>
                                  </a:solidFill>
                                  <a:latin typeface="Cambria Math" panose="02040503050406030204" pitchFamily="18" charset="0"/>
                                </a:rPr>
                                <m:t>𝐻</m:t>
                              </m:r>
                            </m:e>
                            <m:sub>
                              <m:r>
                                <a:rPr lang="en-IN" sz="2000" i="1">
                                  <a:solidFill>
                                    <a:srgbClr val="000000"/>
                                  </a:solidFill>
                                  <a:latin typeface="Cambria Math" panose="02040503050406030204" pitchFamily="18" charset="0"/>
                                </a:rPr>
                                <m:t>𝑦</m:t>
                              </m:r>
                            </m:sub>
                            <m:sup>
                              <m:r>
                                <a:rPr lang="en-IN" sz="2000" i="1">
                                  <a:solidFill>
                                    <a:srgbClr val="000000"/>
                                  </a:solidFill>
                                  <a:latin typeface="Cambria Math" panose="02040503050406030204" pitchFamily="18" charset="0"/>
                                </a:rPr>
                                <m:t>0</m:t>
                              </m:r>
                            </m:sup>
                          </m:sSubSup>
                        </m:den>
                      </m:f>
                      <m:r>
                        <a:rPr lang="en-IN" sz="2000" i="1">
                          <a:solidFill>
                            <a:srgbClr val="000000"/>
                          </a:solidFill>
                          <a:latin typeface="Cambria Math" panose="02040503050406030204" pitchFamily="18" charset="0"/>
                        </a:rPr>
                        <m:t>=−</m:t>
                      </m:r>
                      <m:f>
                        <m:fPr>
                          <m:ctrlPr>
                            <a:rPr lang="en-IN" sz="2000" i="1">
                              <a:solidFill>
                                <a:srgbClr val="000000"/>
                              </a:solidFill>
                              <a:latin typeface="Cambria Math" panose="02040503050406030204" pitchFamily="18" charset="0"/>
                            </a:rPr>
                          </m:ctrlPr>
                        </m:fPr>
                        <m:num>
                          <m:sSubSup>
                            <m:sSubSupPr>
                              <m:ctrlPr>
                                <a:rPr lang="en-IN" sz="2000" i="1">
                                  <a:solidFill>
                                    <a:srgbClr val="000000"/>
                                  </a:solidFill>
                                  <a:latin typeface="Cambria Math" panose="02040503050406030204" pitchFamily="18" charset="0"/>
                                </a:rPr>
                              </m:ctrlPr>
                            </m:sSubSupPr>
                            <m:e>
                              <m:r>
                                <a:rPr lang="en-IN" sz="2000" i="1">
                                  <a:solidFill>
                                    <a:srgbClr val="000000"/>
                                  </a:solidFill>
                                  <a:latin typeface="Cambria Math" panose="02040503050406030204" pitchFamily="18" charset="0"/>
                                </a:rPr>
                                <m:t>𝐸</m:t>
                              </m:r>
                            </m:e>
                            <m:sub>
                              <m:r>
                                <a:rPr lang="en-IN" sz="2000" i="1">
                                  <a:solidFill>
                                    <a:srgbClr val="000000"/>
                                  </a:solidFill>
                                  <a:latin typeface="Cambria Math" panose="02040503050406030204" pitchFamily="18" charset="0"/>
                                </a:rPr>
                                <m:t>𝑦</m:t>
                              </m:r>
                            </m:sub>
                            <m:sup>
                              <m:r>
                                <a:rPr lang="en-IN" sz="2000" i="1">
                                  <a:solidFill>
                                    <a:srgbClr val="000000"/>
                                  </a:solidFill>
                                  <a:latin typeface="Cambria Math" panose="02040503050406030204" pitchFamily="18" charset="0"/>
                                </a:rPr>
                                <m:t>0</m:t>
                              </m:r>
                            </m:sup>
                          </m:sSubSup>
                        </m:num>
                        <m:den>
                          <m:sSubSup>
                            <m:sSubSupPr>
                              <m:ctrlPr>
                                <a:rPr lang="en-IN" sz="2000" i="1">
                                  <a:solidFill>
                                    <a:srgbClr val="000000"/>
                                  </a:solidFill>
                                  <a:latin typeface="Cambria Math" panose="02040503050406030204" pitchFamily="18" charset="0"/>
                                </a:rPr>
                              </m:ctrlPr>
                            </m:sSubSupPr>
                            <m:e>
                              <m:r>
                                <a:rPr lang="en-IN" sz="2000" i="1">
                                  <a:solidFill>
                                    <a:srgbClr val="000000"/>
                                  </a:solidFill>
                                  <a:latin typeface="Cambria Math" panose="02040503050406030204" pitchFamily="18" charset="0"/>
                                </a:rPr>
                                <m:t>𝐻</m:t>
                              </m:r>
                            </m:e>
                            <m:sub>
                              <m:r>
                                <a:rPr lang="en-IN" sz="2000" i="1">
                                  <a:solidFill>
                                    <a:srgbClr val="000000"/>
                                  </a:solidFill>
                                  <a:latin typeface="Cambria Math" panose="02040503050406030204" pitchFamily="18" charset="0"/>
                                </a:rPr>
                                <m:t>𝑥</m:t>
                              </m:r>
                            </m:sub>
                            <m:sup>
                              <m:r>
                                <a:rPr lang="en-IN" sz="2000" i="1">
                                  <a:solidFill>
                                    <a:srgbClr val="000000"/>
                                  </a:solidFill>
                                  <a:latin typeface="Cambria Math" panose="02040503050406030204" pitchFamily="18" charset="0"/>
                                </a:rPr>
                                <m:t>0</m:t>
                              </m:r>
                            </m:sup>
                          </m:sSubSup>
                        </m:den>
                      </m:f>
                      <m:r>
                        <a:rPr lang="en-IN" sz="2000" i="1">
                          <a:solidFill>
                            <a:srgbClr val="000000"/>
                          </a:solidFill>
                          <a:latin typeface="Cambria Math" panose="02040503050406030204" pitchFamily="18" charset="0"/>
                        </a:rPr>
                        <m:t>=</m:t>
                      </m:r>
                      <m:f>
                        <m:fPr>
                          <m:ctrlPr>
                            <a:rPr lang="en-IN" sz="2000" i="1">
                              <a:solidFill>
                                <a:srgbClr val="000000"/>
                              </a:solidFill>
                              <a:latin typeface="Cambria Math" panose="02040503050406030204" pitchFamily="18" charset="0"/>
                            </a:rPr>
                          </m:ctrlPr>
                        </m:fPr>
                        <m:num>
                          <m:r>
                            <a:rPr lang="en-IN" sz="2000" i="1">
                              <a:solidFill>
                                <a:srgbClr val="000000"/>
                              </a:solidFill>
                              <a:latin typeface="Cambria Math" panose="02040503050406030204" pitchFamily="18" charset="0"/>
                            </a:rPr>
                            <m:t>𝛾</m:t>
                          </m:r>
                        </m:num>
                        <m:den>
                          <m:r>
                            <a:rPr lang="en-IN" sz="2000" i="1">
                              <a:solidFill>
                                <a:srgbClr val="000000"/>
                              </a:solidFill>
                              <a:latin typeface="Cambria Math" panose="02040503050406030204" pitchFamily="18" charset="0"/>
                            </a:rPr>
                            <m:t>𝑗</m:t>
                          </m:r>
                          <m:r>
                            <a:rPr lang="en-IN" sz="2000" i="1">
                              <a:solidFill>
                                <a:srgbClr val="000000"/>
                              </a:solidFill>
                              <a:latin typeface="Cambria Math" panose="02040503050406030204" pitchFamily="18" charset="0"/>
                            </a:rPr>
                            <m:t>𝜔𝜀</m:t>
                          </m:r>
                        </m:den>
                      </m:f>
                      <m:r>
                        <a:rPr lang="en-IN" sz="2000" i="1">
                          <a:solidFill>
                            <a:srgbClr val="000000"/>
                          </a:solidFill>
                          <a:latin typeface="Cambria Math" panose="02040503050406030204" pitchFamily="18" charset="0"/>
                        </a:rPr>
                        <m:t>=</m:t>
                      </m:r>
                      <m:f>
                        <m:fPr>
                          <m:ctrlPr>
                            <a:rPr lang="en-IN" sz="2000" i="1" smtClean="0">
                              <a:solidFill>
                                <a:srgbClr val="000000"/>
                              </a:solidFill>
                              <a:latin typeface="Cambria Math" panose="02040503050406030204" pitchFamily="18" charset="0"/>
                            </a:rPr>
                          </m:ctrlPr>
                        </m:fPr>
                        <m:num>
                          <m:r>
                            <a:rPr lang="en-IN" sz="2000" b="0" i="1" smtClean="0">
                              <a:solidFill>
                                <a:srgbClr val="000000"/>
                              </a:solidFill>
                              <a:latin typeface="Cambria Math" panose="02040503050406030204" pitchFamily="18" charset="0"/>
                            </a:rPr>
                            <m:t>−</m:t>
                          </m:r>
                          <m:r>
                            <a:rPr lang="en-IN" sz="2000" b="0" i="1" smtClean="0">
                              <a:solidFill>
                                <a:srgbClr val="000000"/>
                              </a:solidFill>
                              <a:latin typeface="Cambria Math" panose="02040503050406030204" pitchFamily="18" charset="0"/>
                            </a:rPr>
                            <m:t>𝑗h</m:t>
                          </m:r>
                        </m:num>
                        <m:den>
                          <m:r>
                            <a:rPr lang="en-IN" sz="2000" i="1">
                              <a:solidFill>
                                <a:srgbClr val="000000"/>
                              </a:solidFill>
                              <a:latin typeface="Cambria Math" panose="02040503050406030204" pitchFamily="18" charset="0"/>
                            </a:rPr>
                            <m:t>𝜔𝜀</m:t>
                          </m:r>
                        </m:den>
                      </m:f>
                      <m:rad>
                        <m:radPr>
                          <m:degHide m:val="on"/>
                          <m:ctrlPr>
                            <a:rPr lang="en-IN" sz="2000" i="1" smtClean="0">
                              <a:solidFill>
                                <a:schemeClr val="tx1"/>
                              </a:solidFill>
                              <a:latin typeface="Cambria Math" panose="02040503050406030204" pitchFamily="18" charset="0"/>
                            </a:rPr>
                          </m:ctrlPr>
                        </m:radPr>
                        <m:deg/>
                        <m:e>
                          <m:r>
                            <a:rPr lang="en-IN" sz="2000" i="1">
                              <a:solidFill>
                                <a:schemeClr val="tx1"/>
                              </a:solidFill>
                              <a:latin typeface="Cambria Math" panose="02040503050406030204" pitchFamily="18" charset="0"/>
                            </a:rPr>
                            <m:t>1−</m:t>
                          </m:r>
                          <m:sSup>
                            <m:sSupPr>
                              <m:ctrlPr>
                                <a:rPr lang="en-IN" sz="2000" i="1">
                                  <a:solidFill>
                                    <a:schemeClr val="tx1"/>
                                  </a:solidFill>
                                  <a:latin typeface="Cambria Math" panose="02040503050406030204" pitchFamily="18" charset="0"/>
                                </a:rPr>
                              </m:ctrlPr>
                            </m:sSupPr>
                            <m:e>
                              <m:d>
                                <m:dPr>
                                  <m:ctrlPr>
                                    <a:rPr lang="en-IN" sz="2000" i="1">
                                      <a:solidFill>
                                        <a:schemeClr val="tx1"/>
                                      </a:solidFill>
                                      <a:latin typeface="Cambria Math" panose="02040503050406030204" pitchFamily="18" charset="0"/>
                                    </a:rPr>
                                  </m:ctrlPr>
                                </m:dPr>
                                <m:e>
                                  <m:f>
                                    <m:fPr>
                                      <m:ctrlPr>
                                        <a:rPr lang="en-IN" sz="2000" i="1">
                                          <a:solidFill>
                                            <a:schemeClr val="tx1"/>
                                          </a:solidFill>
                                          <a:latin typeface="Cambria Math" panose="02040503050406030204" pitchFamily="18" charset="0"/>
                                        </a:rPr>
                                      </m:ctrlPr>
                                    </m:fPr>
                                    <m:num>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𝑓</m:t>
                                          </m:r>
                                        </m:e>
                                        <m:sub>
                                          <m:r>
                                            <a:rPr lang="en-IN" sz="2000" i="1">
                                              <a:solidFill>
                                                <a:schemeClr val="tx1"/>
                                              </a:solidFill>
                                              <a:latin typeface="Cambria Math" panose="02040503050406030204" pitchFamily="18" charset="0"/>
                                            </a:rPr>
                                            <m:t>𝑐</m:t>
                                          </m:r>
                                        </m:sub>
                                      </m:sSub>
                                    </m:num>
                                    <m:den>
                                      <m:r>
                                        <a:rPr lang="en-IN" sz="2000" i="1">
                                          <a:solidFill>
                                            <a:schemeClr val="tx1"/>
                                          </a:solidFill>
                                          <a:latin typeface="Cambria Math" panose="02040503050406030204" pitchFamily="18" charset="0"/>
                                        </a:rPr>
                                        <m:t>𝑓</m:t>
                                      </m:r>
                                    </m:den>
                                  </m:f>
                                </m:e>
                              </m:d>
                            </m:e>
                            <m:sup>
                              <m:r>
                                <a:rPr lang="en-IN" sz="2000" i="1">
                                  <a:solidFill>
                                    <a:schemeClr val="tx1"/>
                                  </a:solidFill>
                                  <a:latin typeface="Cambria Math" panose="02040503050406030204" pitchFamily="18" charset="0"/>
                                </a:rPr>
                                <m:t>2</m:t>
                              </m:r>
                            </m:sup>
                          </m:sSup>
                        </m:e>
                      </m:rad>
                    </m:oMath>
                  </m:oMathPara>
                </a14:m>
                <a:endParaRPr lang="en-IN" sz="2000" dirty="0"/>
              </a:p>
            </p:txBody>
          </p:sp>
        </mc:Choice>
        <mc:Fallback xmlns="">
          <p:sp>
            <p:nvSpPr>
              <p:cNvPr id="6" name="Object 5">
                <a:extLst>
                  <a:ext uri="{FF2B5EF4-FFF2-40B4-BE49-F238E27FC236}">
                    <a16:creationId xmlns:a16="http://schemas.microsoft.com/office/drawing/2014/main" id="{5FDAE275-78E1-412F-B5B2-803C60247ADE}"/>
                  </a:ext>
                </a:extLst>
              </p:cNvPr>
              <p:cNvSpPr txBox="1">
                <a:spLocks noRot="1" noChangeAspect="1" noMove="1" noResize="1" noEditPoints="1" noAdjustHandles="1" noChangeArrowheads="1" noChangeShapeType="1" noTextEdit="1"/>
              </p:cNvSpPr>
              <p:nvPr/>
            </p:nvSpPr>
            <p:spPr bwMode="auto">
              <a:xfrm>
                <a:off x="431591" y="4234914"/>
                <a:ext cx="5182399" cy="1015663"/>
              </a:xfrm>
              <a:prstGeom prst="rect">
                <a:avLst/>
              </a:prstGeom>
              <a:blipFill>
                <a:blip r:embed="rId4"/>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bject 7">
                <a:extLst>
                  <a:ext uri="{FF2B5EF4-FFF2-40B4-BE49-F238E27FC236}">
                    <a16:creationId xmlns:a16="http://schemas.microsoft.com/office/drawing/2014/main" id="{F3A698BF-C4EB-ABCA-5474-962460FB62AF}"/>
                  </a:ext>
                </a:extLst>
              </p:cNvPr>
              <p:cNvSpPr txBox="1"/>
              <p:nvPr/>
            </p:nvSpPr>
            <p:spPr bwMode="auto">
              <a:xfrm>
                <a:off x="1148908" y="5354316"/>
                <a:ext cx="3379787" cy="974725"/>
              </a:xfrm>
              <a:prstGeom prst="rect">
                <a:avLst/>
              </a:prstGeom>
              <a:ln>
                <a:noFill/>
              </a:ln>
            </p:spPr>
            <p:style>
              <a:lnRef idx="2">
                <a:schemeClr val="accent1"/>
              </a:lnRef>
              <a:fillRef idx="1">
                <a:schemeClr val="lt1"/>
              </a:fillRef>
              <a:effectRef idx="0">
                <a:schemeClr val="accent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sSub>
                        <m:sSubPr>
                          <m:ctrlPr>
                            <a:rPr lang="en-IN" sz="2400" i="1" smtClean="0">
                              <a:solidFill>
                                <a:srgbClr val="FF0000"/>
                              </a:solidFill>
                              <a:latin typeface="Cambria Math" panose="02040503050406030204" pitchFamily="18" charset="0"/>
                            </a:rPr>
                          </m:ctrlPr>
                        </m:sSubPr>
                        <m:e>
                          <m:r>
                            <a:rPr lang="en-IN" sz="2400" i="1">
                              <a:solidFill>
                                <a:srgbClr val="FF0000"/>
                              </a:solidFill>
                              <a:latin typeface="Cambria Math" panose="02040503050406030204" pitchFamily="18" charset="0"/>
                            </a:rPr>
                            <m:t>𝜆</m:t>
                          </m:r>
                        </m:e>
                        <m:sub>
                          <m:r>
                            <a:rPr lang="en-IN" sz="2400" i="1">
                              <a:solidFill>
                                <a:srgbClr val="FF0000"/>
                              </a:solidFill>
                              <a:latin typeface="Cambria Math" panose="02040503050406030204" pitchFamily="18" charset="0"/>
                            </a:rPr>
                            <m:t>𝑔</m:t>
                          </m:r>
                        </m:sub>
                      </m:sSub>
                      <m:r>
                        <a:rPr lang="en-IN" sz="2400" i="1">
                          <a:solidFill>
                            <a:schemeClr val="tx1"/>
                          </a:solidFill>
                          <a:latin typeface="Cambria Math" panose="02040503050406030204" pitchFamily="18" charset="0"/>
                        </a:rPr>
                        <m:t>=</m:t>
                      </m:r>
                      <m:f>
                        <m:fPr>
                          <m:ctrlPr>
                            <a:rPr lang="en-IN" sz="2400" i="1">
                              <a:solidFill>
                                <a:schemeClr val="tx1"/>
                              </a:solidFill>
                              <a:latin typeface="Cambria Math" panose="02040503050406030204" pitchFamily="18" charset="0"/>
                            </a:rPr>
                          </m:ctrlPr>
                        </m:fPr>
                        <m:num>
                          <m:r>
                            <a:rPr lang="en-IN" sz="2400" i="1">
                              <a:solidFill>
                                <a:schemeClr val="tx1"/>
                              </a:solidFill>
                              <a:latin typeface="Cambria Math" panose="02040503050406030204" pitchFamily="18" charset="0"/>
                            </a:rPr>
                            <m:t>2</m:t>
                          </m:r>
                          <m:r>
                            <a:rPr lang="en-IN" sz="2400" i="1">
                              <a:solidFill>
                                <a:schemeClr val="tx1"/>
                              </a:solidFill>
                              <a:latin typeface="Cambria Math" panose="02040503050406030204" pitchFamily="18" charset="0"/>
                            </a:rPr>
                            <m:t>𝜋</m:t>
                          </m:r>
                        </m:num>
                        <m:den>
                          <m:r>
                            <a:rPr lang="en-IN" sz="2400" i="1">
                              <a:solidFill>
                                <a:schemeClr val="tx1"/>
                              </a:solidFill>
                              <a:latin typeface="Cambria Math" panose="02040503050406030204" pitchFamily="18" charset="0"/>
                            </a:rPr>
                            <m:t>𝛽</m:t>
                          </m:r>
                        </m:den>
                      </m:f>
                      <m:r>
                        <a:rPr lang="en-IN" sz="2400" i="1">
                          <a:solidFill>
                            <a:schemeClr val="tx1"/>
                          </a:solidFill>
                          <a:latin typeface="Cambria Math" panose="02040503050406030204" pitchFamily="18" charset="0"/>
                        </a:rPr>
                        <m:t>=</m:t>
                      </m:r>
                      <m:f>
                        <m:fPr>
                          <m:ctrlPr>
                            <a:rPr lang="en-IN" sz="2400" i="1">
                              <a:solidFill>
                                <a:schemeClr val="tx1"/>
                              </a:solidFill>
                              <a:latin typeface="Cambria Math" panose="02040503050406030204" pitchFamily="18" charset="0"/>
                            </a:rPr>
                          </m:ctrlPr>
                        </m:fPr>
                        <m:num>
                          <m:r>
                            <a:rPr lang="en-IN" sz="2400" i="1">
                              <a:solidFill>
                                <a:schemeClr val="tx1"/>
                              </a:solidFill>
                              <a:latin typeface="Cambria Math" panose="02040503050406030204" pitchFamily="18" charset="0"/>
                            </a:rPr>
                            <m:t>𝜆</m:t>
                          </m:r>
                        </m:num>
                        <m:den>
                          <m:rad>
                            <m:radPr>
                              <m:degHide m:val="on"/>
                              <m:ctrlPr>
                                <a:rPr lang="en-IN" sz="2400" i="1">
                                  <a:solidFill>
                                    <a:schemeClr val="tx1"/>
                                  </a:solidFill>
                                  <a:latin typeface="Cambria Math" panose="02040503050406030204" pitchFamily="18" charset="0"/>
                                </a:rPr>
                              </m:ctrlPr>
                            </m:radPr>
                            <m:deg/>
                            <m:e>
                              <m:r>
                                <a:rPr lang="en-IN" sz="2400" i="1">
                                  <a:solidFill>
                                    <a:schemeClr val="tx1"/>
                                  </a:solidFill>
                                  <a:latin typeface="Cambria Math" panose="02040503050406030204" pitchFamily="18" charset="0"/>
                                </a:rPr>
                                <m:t>1−</m:t>
                              </m:r>
                              <m:sSup>
                                <m:sSupPr>
                                  <m:ctrlPr>
                                    <a:rPr lang="en-IN" sz="2400" i="1">
                                      <a:solidFill>
                                        <a:schemeClr val="tx1"/>
                                      </a:solidFill>
                                      <a:latin typeface="Cambria Math" panose="02040503050406030204" pitchFamily="18" charset="0"/>
                                    </a:rPr>
                                  </m:ctrlPr>
                                </m:sSupPr>
                                <m:e>
                                  <m:d>
                                    <m:dPr>
                                      <m:ctrlPr>
                                        <a:rPr lang="en-IN" sz="2400" i="1">
                                          <a:solidFill>
                                            <a:schemeClr val="tx1"/>
                                          </a:solidFill>
                                          <a:latin typeface="Cambria Math" panose="02040503050406030204" pitchFamily="18" charset="0"/>
                                        </a:rPr>
                                      </m:ctrlPr>
                                    </m:dPr>
                                    <m:e>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𝑓</m:t>
                                          </m:r>
                                        </m:e>
                                        <m:sub>
                                          <m:r>
                                            <a:rPr lang="en-IN" sz="2400" i="1">
                                              <a:solidFill>
                                                <a:schemeClr val="tx1"/>
                                              </a:solidFill>
                                              <a:latin typeface="Cambria Math" panose="02040503050406030204" pitchFamily="18" charset="0"/>
                                            </a:rPr>
                                            <m:t>𝑐</m:t>
                                          </m:r>
                                        </m:sub>
                                      </m:sSub>
                                      <m:r>
                                        <a:rPr lang="en-IN" sz="2400" i="1">
                                          <a:solidFill>
                                            <a:schemeClr val="tx1"/>
                                          </a:solidFill>
                                          <a:latin typeface="Cambria Math" panose="02040503050406030204" pitchFamily="18" charset="0"/>
                                        </a:rPr>
                                        <m:t>/</m:t>
                                      </m:r>
                                      <m:r>
                                        <a:rPr lang="en-IN" sz="2400" i="1">
                                          <a:solidFill>
                                            <a:schemeClr val="tx1"/>
                                          </a:solidFill>
                                          <a:latin typeface="Cambria Math" panose="02040503050406030204" pitchFamily="18" charset="0"/>
                                        </a:rPr>
                                        <m:t>𝑓</m:t>
                                      </m:r>
                                    </m:e>
                                  </m:d>
                                </m:e>
                                <m:sup>
                                  <m:r>
                                    <a:rPr lang="en-IN" sz="2400" i="1">
                                      <a:solidFill>
                                        <a:schemeClr val="tx1"/>
                                      </a:solidFill>
                                      <a:latin typeface="Cambria Math" panose="02040503050406030204" pitchFamily="18" charset="0"/>
                                    </a:rPr>
                                    <m:t>2</m:t>
                                  </m:r>
                                </m:sup>
                              </m:sSup>
                            </m:e>
                          </m:rad>
                        </m:den>
                      </m:f>
                    </m:oMath>
                  </m:oMathPara>
                </a14:m>
                <a:endParaRPr lang="en-IN" sz="2400" dirty="0"/>
              </a:p>
            </p:txBody>
          </p:sp>
        </mc:Choice>
        <mc:Fallback xmlns="">
          <p:sp>
            <p:nvSpPr>
              <p:cNvPr id="9" name="Object 7">
                <a:extLst>
                  <a:ext uri="{FF2B5EF4-FFF2-40B4-BE49-F238E27FC236}">
                    <a16:creationId xmlns:a16="http://schemas.microsoft.com/office/drawing/2014/main" id="{F3A698BF-C4EB-ABCA-5474-962460FB62AF}"/>
                  </a:ext>
                </a:extLst>
              </p:cNvPr>
              <p:cNvSpPr txBox="1">
                <a:spLocks noRot="1" noChangeAspect="1" noMove="1" noResize="1" noEditPoints="1" noAdjustHandles="1" noChangeArrowheads="1" noChangeShapeType="1" noTextEdit="1"/>
              </p:cNvSpPr>
              <p:nvPr/>
            </p:nvSpPr>
            <p:spPr bwMode="auto">
              <a:xfrm>
                <a:off x="1148908" y="5354316"/>
                <a:ext cx="3379787" cy="974725"/>
              </a:xfrm>
              <a:prstGeom prst="rect">
                <a:avLst/>
              </a:prstGeom>
              <a:blipFill>
                <a:blip r:embed="rId5"/>
                <a:stretch>
                  <a:fillRect/>
                </a:stretch>
              </a:blipFill>
              <a:ln>
                <a:noFill/>
              </a:ln>
            </p:spPr>
            <p:txBody>
              <a:bodyPr/>
              <a:lstStyle/>
              <a:p>
                <a:r>
                  <a:rPr lang="en-IN">
                    <a:noFill/>
                  </a:rPr>
                  <a:t> </a:t>
                </a:r>
              </a:p>
            </p:txBody>
          </p:sp>
        </mc:Fallback>
      </mc:AlternateContent>
      <p:sp>
        <p:nvSpPr>
          <p:cNvPr id="10" name="Arrow: Right 9">
            <a:extLst>
              <a:ext uri="{FF2B5EF4-FFF2-40B4-BE49-F238E27FC236}">
                <a16:creationId xmlns:a16="http://schemas.microsoft.com/office/drawing/2014/main" id="{CB132609-3F97-1383-DC16-E436B9673615}"/>
              </a:ext>
            </a:extLst>
          </p:cNvPr>
          <p:cNvSpPr/>
          <p:nvPr/>
        </p:nvSpPr>
        <p:spPr>
          <a:xfrm>
            <a:off x="5401340" y="3264196"/>
            <a:ext cx="577702" cy="3796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04CFF9D1-75BD-D8D3-45FC-3FB6977DC78B}"/>
              </a:ext>
            </a:extLst>
          </p:cNvPr>
          <p:cNvSpPr/>
          <p:nvPr/>
        </p:nvSpPr>
        <p:spPr>
          <a:xfrm>
            <a:off x="5404884" y="4552937"/>
            <a:ext cx="577702" cy="3796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78CA703E-B6C4-A53F-C2EC-F902D538034E}"/>
              </a:ext>
            </a:extLst>
          </p:cNvPr>
          <p:cNvSpPr/>
          <p:nvPr/>
        </p:nvSpPr>
        <p:spPr>
          <a:xfrm>
            <a:off x="4528695" y="5651870"/>
            <a:ext cx="577702" cy="3796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3" name="Object 6">
                <a:extLst>
                  <a:ext uri="{FF2B5EF4-FFF2-40B4-BE49-F238E27FC236}">
                    <a16:creationId xmlns:a16="http://schemas.microsoft.com/office/drawing/2014/main" id="{9ECED9BD-B01A-EE1B-744A-491E0F8986CB}"/>
                  </a:ext>
                </a:extLst>
              </p:cNvPr>
              <p:cNvSpPr txBox="1"/>
              <p:nvPr/>
            </p:nvSpPr>
            <p:spPr bwMode="auto">
              <a:xfrm>
                <a:off x="6941927" y="4455298"/>
                <a:ext cx="3679308" cy="795279"/>
              </a:xfrm>
              <a:prstGeom prst="rect">
                <a:avLst/>
              </a:prstGeom>
              <a:ln>
                <a:noFill/>
              </a:ln>
            </p:spPr>
            <p:style>
              <a:lnRef idx="2">
                <a:schemeClr val="accent1"/>
              </a:lnRef>
              <a:fillRef idx="1">
                <a:schemeClr val="lt1"/>
              </a:fillRef>
              <a:effectRef idx="0">
                <a:schemeClr val="accent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sSub>
                        <m:sSubPr>
                          <m:ctrlPr>
                            <a:rPr lang="en-IN" sz="2000" i="1" smtClean="0">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𝑍</m:t>
                          </m:r>
                        </m:e>
                        <m:sub>
                          <m:r>
                            <a:rPr lang="en-IN" sz="2000" i="1">
                              <a:solidFill>
                                <a:schemeClr val="tx1"/>
                              </a:solidFill>
                              <a:latin typeface="Cambria Math" panose="02040503050406030204" pitchFamily="18" charset="0"/>
                            </a:rPr>
                            <m:t>𝑇</m:t>
                          </m:r>
                          <m:r>
                            <a:rPr lang="en-IN" sz="2000" b="0" i="1" smtClean="0">
                              <a:solidFill>
                                <a:schemeClr val="tx1"/>
                              </a:solidFill>
                              <a:latin typeface="Cambria Math" panose="02040503050406030204" pitchFamily="18" charset="0"/>
                            </a:rPr>
                            <m:t>𝑀</m:t>
                          </m:r>
                        </m:sub>
                      </m:sSub>
                      <m:r>
                        <a:rPr lang="en-IN" sz="2000" i="1">
                          <a:solidFill>
                            <a:schemeClr val="tx1"/>
                          </a:solidFill>
                          <a:latin typeface="Cambria Math" panose="02040503050406030204" pitchFamily="18" charset="0"/>
                        </a:rPr>
                        <m:t>=</m:t>
                      </m:r>
                      <m:f>
                        <m:fPr>
                          <m:ctrlPr>
                            <a:rPr lang="en-IN" sz="2000" i="1">
                              <a:solidFill>
                                <a:schemeClr val="tx1"/>
                              </a:solidFill>
                              <a:latin typeface="Cambria Math" panose="02040503050406030204" pitchFamily="18" charset="0"/>
                            </a:rPr>
                          </m:ctrlPr>
                        </m:fPr>
                        <m:num>
                          <m:r>
                            <a:rPr lang="en-IN" sz="2000" b="0" i="1" smtClean="0">
                              <a:solidFill>
                                <a:schemeClr val="tx1"/>
                              </a:solidFill>
                              <a:latin typeface="Cambria Math" panose="02040503050406030204" pitchFamily="18" charset="0"/>
                            </a:rPr>
                            <m:t>−</m:t>
                          </m:r>
                          <m:r>
                            <a:rPr lang="en-IN" sz="2000" b="0" i="1" smtClean="0">
                              <a:solidFill>
                                <a:schemeClr val="tx1"/>
                              </a:solidFill>
                              <a:latin typeface="Cambria Math" panose="02040503050406030204" pitchFamily="18" charset="0"/>
                            </a:rPr>
                            <m:t>𝑗</m:t>
                          </m:r>
                          <m:r>
                            <a:rPr lang="en-IN" sz="2000" i="1" smtClean="0">
                              <a:solidFill>
                                <a:schemeClr val="tx1"/>
                              </a:solidFill>
                              <a:latin typeface="Cambria Math" panose="02040503050406030204" pitchFamily="18" charset="0"/>
                            </a:rPr>
                            <m:t>0</m:t>
                          </m:r>
                          <m:r>
                            <a:rPr lang="en-IN" sz="2000" b="0" i="1" smtClean="0">
                              <a:solidFill>
                                <a:schemeClr val="tx1"/>
                              </a:solidFill>
                              <a:latin typeface="Cambria Math" panose="02040503050406030204" pitchFamily="18" charset="0"/>
                            </a:rPr>
                            <m:t>.276</m:t>
                          </m:r>
                          <m:r>
                            <a:rPr lang="en-IN" sz="2000" b="0" i="1" smtClean="0">
                              <a:solidFill>
                                <a:schemeClr val="tx1"/>
                              </a:solidFill>
                              <a:latin typeface="Cambria Math" panose="02040503050406030204" pitchFamily="18" charset="0"/>
                            </a:rPr>
                            <m:t>h</m:t>
                          </m:r>
                        </m:num>
                        <m:den>
                          <m:r>
                            <a:rPr lang="en-IN" sz="2000" b="0" i="1" smtClean="0">
                              <a:solidFill>
                                <a:schemeClr val="tx1"/>
                              </a:solidFill>
                              <a:latin typeface="Cambria Math" panose="02040503050406030204" pitchFamily="18" charset="0"/>
                            </a:rPr>
                            <m:t>𝑓</m:t>
                          </m:r>
                          <m:r>
                            <a:rPr lang="en-IN" sz="2000" b="0" i="1" baseline="-25000" smtClean="0">
                              <a:solidFill>
                                <a:schemeClr val="tx1"/>
                              </a:solidFill>
                              <a:latin typeface="Cambria Math" panose="02040503050406030204" pitchFamily="18" charset="0"/>
                            </a:rPr>
                            <m:t>𝑐</m:t>
                          </m:r>
                          <m:r>
                            <a:rPr lang="en-IN" sz="2000" b="0" i="1" smtClean="0">
                              <a:solidFill>
                                <a:schemeClr val="tx1"/>
                              </a:solidFill>
                              <a:latin typeface="Cambria Math" panose="02040503050406030204" pitchFamily="18" charset="0"/>
                            </a:rPr>
                            <m:t>𝜖</m:t>
                          </m:r>
                        </m:den>
                      </m:f>
                    </m:oMath>
                  </m:oMathPara>
                </a14:m>
                <a:endParaRPr lang="en-IN" sz="2000" dirty="0">
                  <a:solidFill>
                    <a:schemeClr val="tx1"/>
                  </a:solidFill>
                </a:endParaRPr>
              </a:p>
            </p:txBody>
          </p:sp>
        </mc:Choice>
        <mc:Fallback xmlns="">
          <p:sp>
            <p:nvSpPr>
              <p:cNvPr id="13" name="Object 6">
                <a:extLst>
                  <a:ext uri="{FF2B5EF4-FFF2-40B4-BE49-F238E27FC236}">
                    <a16:creationId xmlns:a16="http://schemas.microsoft.com/office/drawing/2014/main" id="{9ECED9BD-B01A-EE1B-744A-491E0F8986CB}"/>
                  </a:ext>
                </a:extLst>
              </p:cNvPr>
              <p:cNvSpPr txBox="1">
                <a:spLocks noRot="1" noChangeAspect="1" noMove="1" noResize="1" noEditPoints="1" noAdjustHandles="1" noChangeArrowheads="1" noChangeShapeType="1" noTextEdit="1"/>
              </p:cNvSpPr>
              <p:nvPr/>
            </p:nvSpPr>
            <p:spPr bwMode="auto">
              <a:xfrm>
                <a:off x="6941927" y="4455298"/>
                <a:ext cx="3679308" cy="795279"/>
              </a:xfrm>
              <a:prstGeom prst="rect">
                <a:avLst/>
              </a:prstGeom>
              <a:blipFill>
                <a:blip r:embed="rId6"/>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F6D5132-0063-7868-F1CE-9FFE29D7407E}"/>
                  </a:ext>
                </a:extLst>
              </p:cNvPr>
              <p:cNvSpPr txBox="1"/>
              <p:nvPr/>
            </p:nvSpPr>
            <p:spPr>
              <a:xfrm>
                <a:off x="431591" y="2376985"/>
                <a:ext cx="5274992" cy="461665"/>
              </a:xfrm>
              <a:prstGeom prst="rect">
                <a:avLst/>
              </a:prstGeom>
              <a:noFill/>
            </p:spPr>
            <p:txBody>
              <a:bodyPr wrap="square" rtlCol="0">
                <a:spAutoFit/>
              </a:bodyPr>
              <a:lstStyle/>
              <a:p>
                <a:r>
                  <a:rPr lang="en-IN" sz="2400" dirty="0"/>
                  <a:t>Case 2: </a:t>
                </a:r>
                <a14:m>
                  <m:oMath xmlns:m="http://schemas.openxmlformats.org/officeDocument/2006/math">
                    <m:sSup>
                      <m:sSupPr>
                        <m:ctrlPr>
                          <a:rPr lang="en-IN" sz="2400" i="1" smtClean="0">
                            <a:solidFill>
                              <a:srgbClr val="FF0000"/>
                            </a:solidFill>
                            <a:latin typeface="Cambria Math" panose="02040503050406030204" pitchFamily="18" charset="0"/>
                          </a:rPr>
                        </m:ctrlPr>
                      </m:sSupPr>
                      <m:e>
                        <m:d>
                          <m:dPr>
                            <m:ctrlPr>
                              <a:rPr lang="en-IN" sz="2400" i="1">
                                <a:solidFill>
                                  <a:srgbClr val="FF0000"/>
                                </a:solidFill>
                                <a:latin typeface="Cambria Math" panose="02040503050406030204" pitchFamily="18" charset="0"/>
                              </a:rPr>
                            </m:ctrlPr>
                          </m:dPr>
                          <m:e>
                            <m:sSub>
                              <m:sSubPr>
                                <m:ctrlPr>
                                  <a:rPr lang="en-IN" sz="2400" i="1">
                                    <a:solidFill>
                                      <a:srgbClr val="FF0000"/>
                                    </a:solidFill>
                                    <a:latin typeface="Cambria Math" panose="02040503050406030204" pitchFamily="18" charset="0"/>
                                  </a:rPr>
                                </m:ctrlPr>
                              </m:sSubPr>
                              <m:e>
                                <m:r>
                                  <a:rPr lang="en-IN" sz="2400" i="1">
                                    <a:solidFill>
                                      <a:srgbClr val="FF0000"/>
                                    </a:solidFill>
                                    <a:latin typeface="Cambria Math" panose="02040503050406030204" pitchFamily="18" charset="0"/>
                                  </a:rPr>
                                  <m:t>𝑓</m:t>
                                </m:r>
                              </m:e>
                              <m:sub>
                                <m:r>
                                  <a:rPr lang="en-IN" sz="2400" i="1">
                                    <a:solidFill>
                                      <a:srgbClr val="FF0000"/>
                                    </a:solidFill>
                                    <a:latin typeface="Cambria Math" panose="02040503050406030204" pitchFamily="18" charset="0"/>
                                  </a:rPr>
                                  <m:t>𝑐</m:t>
                                </m:r>
                              </m:sub>
                            </m:sSub>
                            <m:r>
                              <a:rPr lang="en-IN" sz="2400" i="1">
                                <a:solidFill>
                                  <a:srgbClr val="FF0000"/>
                                </a:solidFill>
                                <a:latin typeface="Cambria Math" panose="02040503050406030204" pitchFamily="18" charset="0"/>
                              </a:rPr>
                              <m:t>/</m:t>
                            </m:r>
                            <m:r>
                              <a:rPr lang="en-IN" sz="2400" i="1">
                                <a:solidFill>
                                  <a:srgbClr val="FF0000"/>
                                </a:solidFill>
                                <a:latin typeface="Cambria Math" panose="02040503050406030204" pitchFamily="18" charset="0"/>
                              </a:rPr>
                              <m:t>𝑓</m:t>
                            </m:r>
                          </m:e>
                        </m:d>
                      </m:e>
                      <m:sup>
                        <m:r>
                          <a:rPr lang="en-IN" sz="2400" i="1">
                            <a:solidFill>
                              <a:srgbClr val="FF0000"/>
                            </a:solidFill>
                            <a:latin typeface="Cambria Math" panose="02040503050406030204" pitchFamily="18" charset="0"/>
                          </a:rPr>
                          <m:t>2</m:t>
                        </m:r>
                      </m:sup>
                    </m:sSup>
                  </m:oMath>
                </a14:m>
                <a:r>
                  <a:rPr lang="en-IN" sz="2400" dirty="0"/>
                  <a:t> = 4; evanescent wave</a:t>
                </a:r>
              </a:p>
            </p:txBody>
          </p:sp>
        </mc:Choice>
        <mc:Fallback xmlns="">
          <p:sp>
            <p:nvSpPr>
              <p:cNvPr id="14" name="TextBox 13">
                <a:extLst>
                  <a:ext uri="{FF2B5EF4-FFF2-40B4-BE49-F238E27FC236}">
                    <a16:creationId xmlns:a16="http://schemas.microsoft.com/office/drawing/2014/main" id="{9F6D5132-0063-7868-F1CE-9FFE29D7407E}"/>
                  </a:ext>
                </a:extLst>
              </p:cNvPr>
              <p:cNvSpPr txBox="1">
                <a:spLocks noRot="1" noChangeAspect="1" noMove="1" noResize="1" noEditPoints="1" noAdjustHandles="1" noChangeArrowheads="1" noChangeShapeType="1" noTextEdit="1"/>
              </p:cNvSpPr>
              <p:nvPr/>
            </p:nvSpPr>
            <p:spPr>
              <a:xfrm>
                <a:off x="431591" y="2376985"/>
                <a:ext cx="5274992" cy="461665"/>
              </a:xfrm>
              <a:prstGeom prst="rect">
                <a:avLst/>
              </a:prstGeom>
              <a:blipFill>
                <a:blip r:embed="rId7"/>
                <a:stretch>
                  <a:fillRect l="-1850" t="-9211" b="-3026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Object 6">
                <a:extLst>
                  <a:ext uri="{FF2B5EF4-FFF2-40B4-BE49-F238E27FC236}">
                    <a16:creationId xmlns:a16="http://schemas.microsoft.com/office/drawing/2014/main" id="{99B589ED-3A14-6115-05F2-FE20A23DDF01}"/>
                  </a:ext>
                </a:extLst>
              </p:cNvPr>
              <p:cNvSpPr txBox="1"/>
              <p:nvPr/>
            </p:nvSpPr>
            <p:spPr bwMode="auto">
              <a:xfrm>
                <a:off x="3976355" y="1208680"/>
                <a:ext cx="3427672" cy="795279"/>
              </a:xfrm>
              <a:prstGeom prst="rect">
                <a:avLst/>
              </a:prstGeom>
              <a:ln>
                <a:noFill/>
              </a:ln>
            </p:spPr>
            <p:style>
              <a:lnRef idx="2">
                <a:schemeClr val="accent1"/>
              </a:lnRef>
              <a:fillRef idx="1">
                <a:schemeClr val="lt1"/>
              </a:fillRef>
              <a:effectRef idx="0">
                <a:schemeClr val="accent1"/>
              </a:effectRef>
              <a:fontRef idx="minor">
                <a:schemeClr val="dk1"/>
              </a:fontRef>
            </p:style>
            <p:txBody>
              <a:bodyPr>
                <a:noAutofit/>
              </a:bodyPr>
              <a:lstStyle/>
              <a:p>
                <a14:m>
                  <m:oMath xmlns:m="http://schemas.openxmlformats.org/officeDocument/2006/math">
                    <m:sSub>
                      <m:sSubPr>
                        <m:ctrlPr>
                          <a:rPr lang="en-IN" sz="2400" i="1" smtClean="0">
                            <a:solidFill>
                              <a:srgbClr val="FF0000"/>
                            </a:solidFill>
                            <a:latin typeface="Cambria Math" panose="02040503050406030204" pitchFamily="18" charset="0"/>
                          </a:rPr>
                        </m:ctrlPr>
                      </m:sSubPr>
                      <m:e>
                        <m:r>
                          <a:rPr lang="en-IN" sz="2400" i="1">
                            <a:solidFill>
                              <a:srgbClr val="FF0000"/>
                            </a:solidFill>
                            <a:latin typeface="Cambria Math" panose="02040503050406030204" pitchFamily="18" charset="0"/>
                          </a:rPr>
                          <m:t>𝑍</m:t>
                        </m:r>
                      </m:e>
                      <m:sub>
                        <m:r>
                          <a:rPr lang="en-IN" sz="2400" i="1">
                            <a:solidFill>
                              <a:srgbClr val="FF0000"/>
                            </a:solidFill>
                            <a:latin typeface="Cambria Math" panose="02040503050406030204" pitchFamily="18" charset="0"/>
                          </a:rPr>
                          <m:t>𝑇𝐸</m:t>
                        </m:r>
                        <m:r>
                          <a:rPr lang="en-IN" sz="2400" b="0" i="1" smtClean="0">
                            <a:solidFill>
                              <a:srgbClr val="FF0000"/>
                            </a:solidFill>
                            <a:latin typeface="Cambria Math" panose="02040503050406030204" pitchFamily="18" charset="0"/>
                          </a:rPr>
                          <m:t>𝑀</m:t>
                        </m:r>
                      </m:sub>
                    </m:sSub>
                    <m:r>
                      <a:rPr lang="en-IN" sz="2400" i="1">
                        <a:solidFill>
                          <a:srgbClr val="FF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sSubSup>
                          <m:sSubSupPr>
                            <m:ctrlPr>
                              <a:rPr lang="en-IN" sz="2400" i="1">
                                <a:solidFill>
                                  <a:srgbClr val="000000"/>
                                </a:solidFill>
                                <a:latin typeface="Cambria Math" panose="02040503050406030204" pitchFamily="18" charset="0"/>
                              </a:rPr>
                            </m:ctrlPr>
                          </m:sSubSupPr>
                          <m:e>
                            <m:r>
                              <a:rPr lang="en-IN" sz="2400" i="1">
                                <a:solidFill>
                                  <a:srgbClr val="000000"/>
                                </a:solidFill>
                                <a:latin typeface="Cambria Math" panose="02040503050406030204" pitchFamily="18" charset="0"/>
                              </a:rPr>
                              <m:t>𝐸</m:t>
                            </m:r>
                          </m:e>
                          <m:sub>
                            <m:r>
                              <a:rPr lang="en-IN" sz="2400" i="1">
                                <a:solidFill>
                                  <a:srgbClr val="000000"/>
                                </a:solidFill>
                                <a:latin typeface="Cambria Math" panose="02040503050406030204" pitchFamily="18" charset="0"/>
                              </a:rPr>
                              <m:t>𝑥</m:t>
                            </m:r>
                          </m:sub>
                          <m:sup>
                            <m:r>
                              <a:rPr lang="en-IN" sz="2400" i="1">
                                <a:solidFill>
                                  <a:srgbClr val="000000"/>
                                </a:solidFill>
                                <a:latin typeface="Cambria Math" panose="02040503050406030204" pitchFamily="18" charset="0"/>
                              </a:rPr>
                              <m:t>0</m:t>
                            </m:r>
                          </m:sup>
                        </m:sSubSup>
                      </m:num>
                      <m:den>
                        <m:sSubSup>
                          <m:sSubSupPr>
                            <m:ctrlPr>
                              <a:rPr lang="en-IN" sz="2400" i="1">
                                <a:solidFill>
                                  <a:srgbClr val="000000"/>
                                </a:solidFill>
                                <a:latin typeface="Cambria Math" panose="02040503050406030204" pitchFamily="18" charset="0"/>
                              </a:rPr>
                            </m:ctrlPr>
                          </m:sSubSupPr>
                          <m:e>
                            <m:r>
                              <a:rPr lang="en-IN" sz="2400" i="1">
                                <a:solidFill>
                                  <a:srgbClr val="000000"/>
                                </a:solidFill>
                                <a:latin typeface="Cambria Math" panose="02040503050406030204" pitchFamily="18" charset="0"/>
                              </a:rPr>
                              <m:t>𝐻</m:t>
                            </m:r>
                          </m:e>
                          <m:sub>
                            <m:r>
                              <a:rPr lang="en-IN" sz="2400" i="1">
                                <a:solidFill>
                                  <a:srgbClr val="000000"/>
                                </a:solidFill>
                                <a:latin typeface="Cambria Math" panose="02040503050406030204" pitchFamily="18" charset="0"/>
                              </a:rPr>
                              <m:t>𝑦</m:t>
                            </m:r>
                          </m:sub>
                          <m:sup>
                            <m:r>
                              <a:rPr lang="en-IN" sz="2400" i="1">
                                <a:solidFill>
                                  <a:srgbClr val="000000"/>
                                </a:solidFill>
                                <a:latin typeface="Cambria Math" panose="02040503050406030204" pitchFamily="18" charset="0"/>
                              </a:rPr>
                              <m:t>0</m:t>
                            </m:r>
                          </m:sup>
                        </m:sSubSup>
                      </m:den>
                    </m:f>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sSubSup>
                          <m:sSubSupPr>
                            <m:ctrlPr>
                              <a:rPr lang="en-IN" sz="2400" i="1">
                                <a:solidFill>
                                  <a:srgbClr val="000000"/>
                                </a:solidFill>
                                <a:latin typeface="Cambria Math" panose="02040503050406030204" pitchFamily="18" charset="0"/>
                              </a:rPr>
                            </m:ctrlPr>
                          </m:sSubSupPr>
                          <m:e>
                            <m:r>
                              <a:rPr lang="en-IN" sz="2400" i="1">
                                <a:solidFill>
                                  <a:srgbClr val="000000"/>
                                </a:solidFill>
                                <a:latin typeface="Cambria Math" panose="02040503050406030204" pitchFamily="18" charset="0"/>
                              </a:rPr>
                              <m:t>𝐸</m:t>
                            </m:r>
                          </m:e>
                          <m:sub>
                            <m:r>
                              <a:rPr lang="en-IN" sz="2400" i="1">
                                <a:solidFill>
                                  <a:srgbClr val="000000"/>
                                </a:solidFill>
                                <a:latin typeface="Cambria Math" panose="02040503050406030204" pitchFamily="18" charset="0"/>
                              </a:rPr>
                              <m:t>𝑦</m:t>
                            </m:r>
                          </m:sub>
                          <m:sup>
                            <m:r>
                              <a:rPr lang="en-IN" sz="2400" i="1">
                                <a:solidFill>
                                  <a:srgbClr val="000000"/>
                                </a:solidFill>
                                <a:latin typeface="Cambria Math" panose="02040503050406030204" pitchFamily="18" charset="0"/>
                              </a:rPr>
                              <m:t>0</m:t>
                            </m:r>
                          </m:sup>
                        </m:sSubSup>
                      </m:num>
                      <m:den>
                        <m:sSubSup>
                          <m:sSubSupPr>
                            <m:ctrlPr>
                              <a:rPr lang="en-IN" sz="2400" i="1">
                                <a:solidFill>
                                  <a:srgbClr val="000000"/>
                                </a:solidFill>
                                <a:latin typeface="Cambria Math" panose="02040503050406030204" pitchFamily="18" charset="0"/>
                              </a:rPr>
                            </m:ctrlPr>
                          </m:sSubSupPr>
                          <m:e>
                            <m:r>
                              <a:rPr lang="en-IN" sz="2400" i="1">
                                <a:solidFill>
                                  <a:srgbClr val="000000"/>
                                </a:solidFill>
                                <a:latin typeface="Cambria Math" panose="02040503050406030204" pitchFamily="18" charset="0"/>
                              </a:rPr>
                              <m:t>𝐻</m:t>
                            </m:r>
                          </m:e>
                          <m:sub>
                            <m:r>
                              <a:rPr lang="en-IN" sz="2400" i="1">
                                <a:solidFill>
                                  <a:srgbClr val="000000"/>
                                </a:solidFill>
                                <a:latin typeface="Cambria Math" panose="02040503050406030204" pitchFamily="18" charset="0"/>
                              </a:rPr>
                              <m:t>𝑥</m:t>
                            </m:r>
                          </m:sub>
                          <m:sup>
                            <m:r>
                              <a:rPr lang="en-IN" sz="2400" i="1">
                                <a:solidFill>
                                  <a:srgbClr val="000000"/>
                                </a:solidFill>
                                <a:latin typeface="Cambria Math" panose="02040503050406030204" pitchFamily="18" charset="0"/>
                              </a:rPr>
                              <m:t>0</m:t>
                            </m:r>
                          </m:sup>
                        </m:sSubSup>
                      </m:den>
                    </m:f>
                    <m:r>
                      <a:rPr lang="en-IN" sz="2400" i="1">
                        <a:solidFill>
                          <a:srgbClr val="000000"/>
                        </a:solidFill>
                        <a:latin typeface="Cambria Math" panose="02040503050406030204" pitchFamily="18" charset="0"/>
                      </a:rPr>
                      <m:t>=</m:t>
                    </m:r>
                  </m:oMath>
                </a14:m>
                <a:r>
                  <a:rPr lang="en-IN" sz="2400" dirty="0">
                    <a:solidFill>
                      <a:srgbClr val="FF0000"/>
                    </a:solidFill>
                  </a:rPr>
                  <a:t> </a:t>
                </a:r>
                <a14:m>
                  <m:oMath xmlns:m="http://schemas.openxmlformats.org/officeDocument/2006/math">
                    <m:r>
                      <a:rPr lang="en-IN" sz="2400" i="1">
                        <a:solidFill>
                          <a:srgbClr val="FF0000"/>
                        </a:solidFill>
                        <a:latin typeface="Cambria Math" panose="02040503050406030204" pitchFamily="18" charset="0"/>
                      </a:rPr>
                      <m:t>𝜂</m:t>
                    </m:r>
                  </m:oMath>
                </a14:m>
                <a:endParaRPr lang="en-IN" sz="2400" dirty="0"/>
              </a:p>
            </p:txBody>
          </p:sp>
        </mc:Choice>
        <mc:Fallback xmlns="">
          <p:sp>
            <p:nvSpPr>
              <p:cNvPr id="15" name="Object 6">
                <a:extLst>
                  <a:ext uri="{FF2B5EF4-FFF2-40B4-BE49-F238E27FC236}">
                    <a16:creationId xmlns:a16="http://schemas.microsoft.com/office/drawing/2014/main" id="{99B589ED-3A14-6115-05F2-FE20A23DDF01}"/>
                  </a:ext>
                </a:extLst>
              </p:cNvPr>
              <p:cNvSpPr txBox="1">
                <a:spLocks noRot="1" noChangeAspect="1" noMove="1" noResize="1" noEditPoints="1" noAdjustHandles="1" noChangeArrowheads="1" noChangeShapeType="1" noTextEdit="1"/>
              </p:cNvSpPr>
              <p:nvPr/>
            </p:nvSpPr>
            <p:spPr bwMode="auto">
              <a:xfrm>
                <a:off x="3976355" y="1208680"/>
                <a:ext cx="3427672" cy="795279"/>
              </a:xfrm>
              <a:prstGeom prst="rect">
                <a:avLst/>
              </a:prstGeom>
              <a:blipFill>
                <a:blip r:embed="rId8"/>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Object 7">
                <a:extLst>
                  <a:ext uri="{FF2B5EF4-FFF2-40B4-BE49-F238E27FC236}">
                    <a16:creationId xmlns:a16="http://schemas.microsoft.com/office/drawing/2014/main" id="{4591E632-D403-D65C-CD63-537F251067BC}"/>
                  </a:ext>
                </a:extLst>
              </p:cNvPr>
              <p:cNvSpPr txBox="1"/>
              <p:nvPr/>
            </p:nvSpPr>
            <p:spPr bwMode="auto">
              <a:xfrm>
                <a:off x="7626169" y="1175466"/>
                <a:ext cx="2551382" cy="828493"/>
              </a:xfrm>
              <a:prstGeom prst="rect">
                <a:avLst/>
              </a:prstGeom>
              <a:ln>
                <a:noFill/>
              </a:ln>
            </p:spPr>
            <p:style>
              <a:lnRef idx="2">
                <a:schemeClr val="accent1"/>
              </a:lnRef>
              <a:fillRef idx="1">
                <a:schemeClr val="lt1"/>
              </a:fillRef>
              <a:effectRef idx="0">
                <a:schemeClr val="accent1"/>
              </a:effectRef>
              <a:fontRef idx="minor">
                <a:schemeClr val="dk1"/>
              </a:fontRef>
            </p:style>
            <p:txBody>
              <a:bodyPr>
                <a:noAutofit/>
              </a:bodyPr>
              <a:lstStyle/>
              <a:p>
                <a:pPr/>
                <a14:m>
                  <m:oMathPara xmlns:m="http://schemas.openxmlformats.org/officeDocument/2006/math">
                    <m:oMathParaPr>
                      <m:jc m:val="left"/>
                    </m:oMathParaPr>
                    <m:oMath xmlns:m="http://schemas.openxmlformats.org/officeDocument/2006/math">
                      <m:sSub>
                        <m:sSubPr>
                          <m:ctrlPr>
                            <a:rPr lang="en-IN" sz="2400" i="1" smtClean="0">
                              <a:solidFill>
                                <a:srgbClr val="FF0000"/>
                              </a:solidFill>
                              <a:latin typeface="Cambria Math" panose="02040503050406030204" pitchFamily="18" charset="0"/>
                            </a:rPr>
                          </m:ctrlPr>
                        </m:sSubPr>
                        <m:e>
                          <m:r>
                            <a:rPr lang="en-IN" sz="2400" i="1">
                              <a:solidFill>
                                <a:srgbClr val="FF0000"/>
                              </a:solidFill>
                              <a:latin typeface="Cambria Math" panose="02040503050406030204" pitchFamily="18" charset="0"/>
                            </a:rPr>
                            <m:t>𝜆</m:t>
                          </m:r>
                        </m:e>
                        <m:sub>
                          <m:r>
                            <a:rPr lang="en-IN" sz="2400" b="0" i="1" smtClean="0">
                              <a:solidFill>
                                <a:srgbClr val="FF0000"/>
                              </a:solidFill>
                              <a:latin typeface="Cambria Math" panose="02040503050406030204" pitchFamily="18" charset="0"/>
                            </a:rPr>
                            <m:t>𝑇𝐸𝑀</m:t>
                          </m:r>
                        </m:sub>
                      </m:sSub>
                      <m:r>
                        <a:rPr lang="en-IN" sz="2400" i="1">
                          <a:solidFill>
                            <a:srgbClr val="FF0000"/>
                          </a:solidFill>
                          <a:latin typeface="Cambria Math" panose="02040503050406030204" pitchFamily="18" charset="0"/>
                        </a:rPr>
                        <m:t>=</m:t>
                      </m:r>
                      <m:f>
                        <m:fPr>
                          <m:ctrlPr>
                            <a:rPr lang="en-IN" sz="2400" i="1">
                              <a:solidFill>
                                <a:srgbClr val="FF0000"/>
                              </a:solidFill>
                              <a:latin typeface="Cambria Math" panose="02040503050406030204" pitchFamily="18" charset="0"/>
                            </a:rPr>
                          </m:ctrlPr>
                        </m:fPr>
                        <m:num>
                          <m:r>
                            <a:rPr lang="en-IN" sz="2400" i="1">
                              <a:solidFill>
                                <a:srgbClr val="FF0000"/>
                              </a:solidFill>
                              <a:latin typeface="Cambria Math" panose="02040503050406030204" pitchFamily="18" charset="0"/>
                            </a:rPr>
                            <m:t>2</m:t>
                          </m:r>
                          <m:r>
                            <a:rPr lang="en-IN" sz="2400" i="1">
                              <a:solidFill>
                                <a:srgbClr val="FF0000"/>
                              </a:solidFill>
                              <a:latin typeface="Cambria Math" panose="02040503050406030204" pitchFamily="18" charset="0"/>
                            </a:rPr>
                            <m:t>𝜋</m:t>
                          </m:r>
                        </m:num>
                        <m:den>
                          <m:r>
                            <a:rPr lang="en-IN" sz="2400" i="1">
                              <a:solidFill>
                                <a:srgbClr val="FF0000"/>
                              </a:solidFill>
                              <a:latin typeface="Cambria Math" panose="02040503050406030204" pitchFamily="18" charset="0"/>
                            </a:rPr>
                            <m:t>𝛽</m:t>
                          </m:r>
                        </m:den>
                      </m:f>
                      <m:r>
                        <a:rPr lang="en-IN" sz="2400" i="1">
                          <a:solidFill>
                            <a:srgbClr val="FF0000"/>
                          </a:solidFill>
                          <a:latin typeface="Cambria Math" panose="02040503050406030204" pitchFamily="18" charset="0"/>
                        </a:rPr>
                        <m:t>=</m:t>
                      </m:r>
                      <m:r>
                        <a:rPr lang="en-IN" sz="2400" b="0" i="1" smtClean="0">
                          <a:solidFill>
                            <a:srgbClr val="FF0000"/>
                          </a:solidFill>
                          <a:latin typeface="Cambria Math" panose="02040503050406030204" pitchFamily="18" charset="0"/>
                        </a:rPr>
                        <m:t>𝜆</m:t>
                      </m:r>
                    </m:oMath>
                  </m:oMathPara>
                </a14:m>
                <a:endParaRPr lang="en-IN" sz="2400" dirty="0"/>
              </a:p>
            </p:txBody>
          </p:sp>
        </mc:Choice>
        <mc:Fallback xmlns="">
          <p:sp>
            <p:nvSpPr>
              <p:cNvPr id="16" name="Object 7">
                <a:extLst>
                  <a:ext uri="{FF2B5EF4-FFF2-40B4-BE49-F238E27FC236}">
                    <a16:creationId xmlns:a16="http://schemas.microsoft.com/office/drawing/2014/main" id="{4591E632-D403-D65C-CD63-537F251067BC}"/>
                  </a:ext>
                </a:extLst>
              </p:cNvPr>
              <p:cNvSpPr txBox="1">
                <a:spLocks noRot="1" noChangeAspect="1" noMove="1" noResize="1" noEditPoints="1" noAdjustHandles="1" noChangeArrowheads="1" noChangeShapeType="1" noTextEdit="1"/>
              </p:cNvSpPr>
              <p:nvPr/>
            </p:nvSpPr>
            <p:spPr bwMode="auto">
              <a:xfrm>
                <a:off x="7626169" y="1175466"/>
                <a:ext cx="2551382" cy="828493"/>
              </a:xfrm>
              <a:prstGeom prst="rect">
                <a:avLst/>
              </a:prstGeom>
              <a:blipFill>
                <a:blip r:embed="rId9"/>
                <a:stretch>
                  <a:fillRect/>
                </a:stretch>
              </a:blipFill>
              <a:ln>
                <a:noFill/>
              </a:ln>
            </p:spPr>
            <p:txBody>
              <a:bodyPr/>
              <a:lstStyle/>
              <a:p>
                <a:r>
                  <a:rPr lang="en-IN">
                    <a:noFill/>
                  </a:rPr>
                  <a:t> </a:t>
                </a:r>
              </a:p>
            </p:txBody>
          </p:sp>
        </mc:Fallback>
      </mc:AlternateContent>
      <p:sp>
        <p:nvSpPr>
          <p:cNvPr id="18" name="TextBox 17">
            <a:extLst>
              <a:ext uri="{FF2B5EF4-FFF2-40B4-BE49-F238E27FC236}">
                <a16:creationId xmlns:a16="http://schemas.microsoft.com/office/drawing/2014/main" id="{D0B74A11-EE5A-ACB9-0643-CC4E69B38115}"/>
              </a:ext>
            </a:extLst>
          </p:cNvPr>
          <p:cNvSpPr txBox="1"/>
          <p:nvPr/>
        </p:nvSpPr>
        <p:spPr>
          <a:xfrm>
            <a:off x="2485360" y="1339460"/>
            <a:ext cx="874528" cy="461665"/>
          </a:xfrm>
          <a:prstGeom prst="rect">
            <a:avLst/>
          </a:prstGeom>
          <a:noFill/>
        </p:spPr>
        <p:txBody>
          <a:bodyPr wrap="square">
            <a:spAutoFit/>
          </a:bodyPr>
          <a:lstStyle/>
          <a:p>
            <a:r>
              <a:rPr lang="en-IN" sz="2400" dirty="0">
                <a:solidFill>
                  <a:srgbClr val="00B050"/>
                </a:solidFill>
              </a:rPr>
              <a:t> TEM</a:t>
            </a:r>
          </a:p>
        </p:txBody>
      </p:sp>
      <mc:AlternateContent xmlns:mc="http://schemas.openxmlformats.org/markup-compatibility/2006" xmlns:a14="http://schemas.microsoft.com/office/drawing/2010/main">
        <mc:Choice Requires="a14">
          <p:sp>
            <p:nvSpPr>
              <p:cNvPr id="22" name="Object 7">
                <a:extLst>
                  <a:ext uri="{FF2B5EF4-FFF2-40B4-BE49-F238E27FC236}">
                    <a16:creationId xmlns:a16="http://schemas.microsoft.com/office/drawing/2014/main" id="{7025BEED-DBD9-65C5-A100-2F15EE571FE2}"/>
                  </a:ext>
                </a:extLst>
              </p:cNvPr>
              <p:cNvSpPr txBox="1"/>
              <p:nvPr/>
            </p:nvSpPr>
            <p:spPr bwMode="auto">
              <a:xfrm>
                <a:off x="6941927" y="5727430"/>
                <a:ext cx="2212015" cy="504224"/>
              </a:xfrm>
              <a:prstGeom prst="rect">
                <a:avLst/>
              </a:prstGeom>
              <a:ln>
                <a:noFill/>
              </a:ln>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a14:m>
                  <m:oMathPara xmlns:m="http://schemas.openxmlformats.org/officeDocument/2006/math">
                    <m:oMathParaPr>
                      <m:jc m:val="left"/>
                    </m:oMathParaPr>
                    <m:oMath xmlns:m="http://schemas.openxmlformats.org/officeDocument/2006/math">
                      <m:sSub>
                        <m:sSubPr>
                          <m:ctrlPr>
                            <a:rPr lang="en-IN" sz="2400" i="1" smtClean="0">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𝜆</m:t>
                          </m:r>
                        </m:e>
                        <m:sub>
                          <m:r>
                            <a:rPr lang="en-IN" sz="2400" b="0" i="1" smtClean="0">
                              <a:solidFill>
                                <a:schemeClr val="tx1"/>
                              </a:solidFill>
                              <a:latin typeface="Cambria Math" panose="02040503050406030204" pitchFamily="18" charset="0"/>
                            </a:rPr>
                            <m:t>𝑇𝑀</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𝑇𝐸</m:t>
                          </m:r>
                        </m:sub>
                      </m:sSub>
                      <m:r>
                        <a:rPr lang="en-IN" sz="2400" i="1">
                          <a:solidFill>
                            <a:schemeClr val="tx1"/>
                          </a:solidFill>
                          <a:latin typeface="Cambria Math" panose="02040503050406030204" pitchFamily="18" charset="0"/>
                        </a:rPr>
                        <m:t>=</m:t>
                      </m:r>
                      <m:r>
                        <a:rPr lang="en-IN" sz="2400" i="1" dirty="0" smtClean="0">
                          <a:solidFill>
                            <a:schemeClr val="tx1"/>
                          </a:solidFill>
                          <a:latin typeface="Cambria Math" panose="02040503050406030204" pitchFamily="18" charset="0"/>
                        </a:rPr>
                        <m:t>𝑛</m:t>
                      </m:r>
                      <m:r>
                        <a:rPr lang="en-IN" sz="2400" b="0" i="1" dirty="0" smtClean="0">
                          <a:solidFill>
                            <a:schemeClr val="tx1"/>
                          </a:solidFill>
                          <a:latin typeface="Cambria Math" panose="02040503050406030204" pitchFamily="18" charset="0"/>
                        </a:rPr>
                        <m:t>𝑜𝑡</m:t>
                      </m:r>
                      <m:r>
                        <a:rPr lang="en-IN" sz="2400" b="0" i="1" dirty="0" smtClean="0">
                          <a:solidFill>
                            <a:schemeClr val="tx1"/>
                          </a:solidFill>
                          <a:latin typeface="Cambria Math" panose="02040503050406030204" pitchFamily="18" charset="0"/>
                        </a:rPr>
                        <m:t> </m:t>
                      </m:r>
                      <m:r>
                        <a:rPr lang="en-IN" sz="2400" b="0" i="1" dirty="0" smtClean="0">
                          <a:solidFill>
                            <a:schemeClr val="tx1"/>
                          </a:solidFill>
                          <a:latin typeface="Cambria Math" panose="02040503050406030204" pitchFamily="18" charset="0"/>
                        </a:rPr>
                        <m:t>𝑣𝑎𝑙𝑖𝑑</m:t>
                      </m:r>
                    </m:oMath>
                  </m:oMathPara>
                </a14:m>
                <a:endParaRPr lang="en-IN" sz="2400" dirty="0">
                  <a:solidFill>
                    <a:schemeClr val="tx1"/>
                  </a:solidFill>
                </a:endParaRPr>
              </a:p>
            </p:txBody>
          </p:sp>
        </mc:Choice>
        <mc:Fallback xmlns="">
          <p:sp>
            <p:nvSpPr>
              <p:cNvPr id="22" name="Object 7">
                <a:extLst>
                  <a:ext uri="{FF2B5EF4-FFF2-40B4-BE49-F238E27FC236}">
                    <a16:creationId xmlns:a16="http://schemas.microsoft.com/office/drawing/2014/main" id="{7025BEED-DBD9-65C5-A100-2F15EE571FE2}"/>
                  </a:ext>
                </a:extLst>
              </p:cNvPr>
              <p:cNvSpPr txBox="1">
                <a:spLocks noRot="1" noChangeAspect="1" noMove="1" noResize="1" noEditPoints="1" noAdjustHandles="1" noChangeArrowheads="1" noChangeShapeType="1" noTextEdit="1"/>
              </p:cNvSpPr>
              <p:nvPr/>
            </p:nvSpPr>
            <p:spPr bwMode="auto">
              <a:xfrm>
                <a:off x="6941927" y="5727430"/>
                <a:ext cx="2212015" cy="504224"/>
              </a:xfrm>
              <a:prstGeom prst="rect">
                <a:avLst/>
              </a:prstGeom>
              <a:blipFill>
                <a:blip r:embed="rId10"/>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Object 6">
                <a:extLst>
                  <a:ext uri="{FF2B5EF4-FFF2-40B4-BE49-F238E27FC236}">
                    <a16:creationId xmlns:a16="http://schemas.microsoft.com/office/drawing/2014/main" id="{E7F2A2EF-7DC1-03D4-1CE6-0D4482A4D8A5}"/>
                  </a:ext>
                </a:extLst>
              </p:cNvPr>
              <p:cNvSpPr txBox="1"/>
              <p:nvPr/>
            </p:nvSpPr>
            <p:spPr bwMode="auto">
              <a:xfrm>
                <a:off x="6941927" y="3054564"/>
                <a:ext cx="2044993" cy="795279"/>
              </a:xfrm>
              <a:prstGeom prst="rect">
                <a:avLst/>
              </a:prstGeom>
              <a:ln>
                <a:noFill/>
              </a:ln>
            </p:spPr>
            <p:style>
              <a:lnRef idx="2">
                <a:schemeClr val="accent1"/>
              </a:lnRef>
              <a:fillRef idx="1">
                <a:schemeClr val="lt1"/>
              </a:fillRef>
              <a:effectRef idx="0">
                <a:schemeClr val="accent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sSub>
                        <m:sSubPr>
                          <m:ctrlPr>
                            <a:rPr lang="en-IN" sz="2000" i="1" smtClean="0">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𝑍</m:t>
                          </m:r>
                        </m:e>
                        <m:sub>
                          <m:r>
                            <a:rPr lang="en-IN" sz="2000" i="1">
                              <a:solidFill>
                                <a:schemeClr val="tx1"/>
                              </a:solidFill>
                              <a:latin typeface="Cambria Math" panose="02040503050406030204" pitchFamily="18" charset="0"/>
                            </a:rPr>
                            <m:t>𝑇</m:t>
                          </m:r>
                          <m:r>
                            <a:rPr lang="en-IN" sz="2000" b="0" i="1" smtClean="0">
                              <a:solidFill>
                                <a:schemeClr val="tx1"/>
                              </a:solidFill>
                              <a:latin typeface="Cambria Math" panose="02040503050406030204" pitchFamily="18" charset="0"/>
                            </a:rPr>
                            <m:t>𝐸</m:t>
                          </m:r>
                        </m:sub>
                      </m:sSub>
                      <m:r>
                        <a:rPr lang="en-IN" sz="2000" i="1">
                          <a:solidFill>
                            <a:schemeClr val="tx1"/>
                          </a:solidFill>
                          <a:latin typeface="Cambria Math" panose="02040503050406030204" pitchFamily="18" charset="0"/>
                        </a:rPr>
                        <m:t>=</m:t>
                      </m:r>
                      <m:f>
                        <m:fPr>
                          <m:ctrlPr>
                            <a:rPr lang="en-IN" sz="2000" i="1" smtClean="0">
                              <a:solidFill>
                                <a:schemeClr val="tx1"/>
                              </a:solidFill>
                              <a:latin typeface="Cambria Math" panose="02040503050406030204" pitchFamily="18" charset="0"/>
                            </a:rPr>
                          </m:ctrlPr>
                        </m:fPr>
                        <m:num>
                          <m:r>
                            <a:rPr lang="en-IN" sz="2000" b="0" i="1" smtClean="0">
                              <a:solidFill>
                                <a:schemeClr val="tx1"/>
                              </a:solidFill>
                              <a:latin typeface="Cambria Math" panose="02040503050406030204" pitchFamily="18" charset="0"/>
                            </a:rPr>
                            <m:t>𝑗</m:t>
                          </m:r>
                          <m:r>
                            <a:rPr lang="en-IN" sz="2000" b="0" i="1" smtClean="0">
                              <a:solidFill>
                                <a:schemeClr val="tx1"/>
                              </a:solidFill>
                              <a:latin typeface="Cambria Math" panose="02040503050406030204" pitchFamily="18" charset="0"/>
                            </a:rPr>
                            <m:t>3.63</m:t>
                          </m:r>
                          <m:r>
                            <a:rPr lang="en-IN" sz="2000" b="0" i="1" smtClean="0">
                              <a:solidFill>
                                <a:schemeClr val="tx1"/>
                              </a:solidFill>
                              <a:latin typeface="Cambria Math" panose="02040503050406030204" pitchFamily="18" charset="0"/>
                            </a:rPr>
                            <m:t>𝑓𝑐</m:t>
                          </m:r>
                          <m:r>
                            <a:rPr lang="en-IN" sz="2000" b="0" i="1" smtClean="0">
                              <a:solidFill>
                                <a:schemeClr val="tx1"/>
                              </a:solidFill>
                              <a:latin typeface="Cambria Math" panose="02040503050406030204" pitchFamily="18" charset="0"/>
                            </a:rPr>
                            <m:t>𝜇</m:t>
                          </m:r>
                        </m:num>
                        <m:den>
                          <m:r>
                            <a:rPr lang="en-IN" sz="2000" b="0" i="1" smtClean="0">
                              <a:solidFill>
                                <a:schemeClr val="tx1"/>
                              </a:solidFill>
                              <a:latin typeface="Cambria Math" panose="02040503050406030204" pitchFamily="18" charset="0"/>
                            </a:rPr>
                            <m:t>h</m:t>
                          </m:r>
                        </m:den>
                      </m:f>
                    </m:oMath>
                  </m:oMathPara>
                </a14:m>
                <a:endParaRPr lang="en-IN" sz="2000" dirty="0">
                  <a:solidFill>
                    <a:schemeClr val="tx1"/>
                  </a:solidFill>
                </a:endParaRPr>
              </a:p>
            </p:txBody>
          </p:sp>
        </mc:Choice>
        <mc:Fallback xmlns="">
          <p:sp>
            <p:nvSpPr>
              <p:cNvPr id="2" name="Object 6">
                <a:extLst>
                  <a:ext uri="{FF2B5EF4-FFF2-40B4-BE49-F238E27FC236}">
                    <a16:creationId xmlns:a16="http://schemas.microsoft.com/office/drawing/2014/main" id="{E7F2A2EF-7DC1-03D4-1CE6-0D4482A4D8A5}"/>
                  </a:ext>
                </a:extLst>
              </p:cNvPr>
              <p:cNvSpPr txBox="1">
                <a:spLocks noRot="1" noChangeAspect="1" noMove="1" noResize="1" noEditPoints="1" noAdjustHandles="1" noChangeArrowheads="1" noChangeShapeType="1" noTextEdit="1"/>
              </p:cNvSpPr>
              <p:nvPr/>
            </p:nvSpPr>
            <p:spPr bwMode="auto">
              <a:xfrm>
                <a:off x="6941927" y="3054564"/>
                <a:ext cx="2044993" cy="795279"/>
              </a:xfrm>
              <a:prstGeom prst="rect">
                <a:avLst/>
              </a:prstGeom>
              <a:blipFill>
                <a:blip r:embed="rId11"/>
                <a:stretch>
                  <a:fillRect/>
                </a:stretch>
              </a:blipFill>
              <a:ln>
                <a:noFill/>
              </a:ln>
            </p:spPr>
            <p:txBody>
              <a:bodyPr/>
              <a:lstStyle/>
              <a:p>
                <a:r>
                  <a:rPr lang="en-IN">
                    <a:noFill/>
                  </a:rPr>
                  <a:t> </a:t>
                </a:r>
              </a:p>
            </p:txBody>
          </p:sp>
        </mc:Fallback>
      </mc:AlternateContent>
      <p:graphicFrame>
        <p:nvGraphicFramePr>
          <p:cNvPr id="3" name="Object 12">
            <a:extLst>
              <a:ext uri="{FF2B5EF4-FFF2-40B4-BE49-F238E27FC236}">
                <a16:creationId xmlns:a16="http://schemas.microsoft.com/office/drawing/2014/main" id="{FD1845CB-AEA1-F3FF-0DC7-699A54563CF8}"/>
              </a:ext>
            </a:extLst>
          </p:cNvPr>
          <p:cNvGraphicFramePr>
            <a:graphicFrameLocks noChangeAspect="1"/>
          </p:cNvGraphicFramePr>
          <p:nvPr>
            <p:extLst>
              <p:ext uri="{D42A27DB-BD31-4B8C-83A1-F6EECF244321}">
                <p14:modId xmlns:p14="http://schemas.microsoft.com/office/powerpoint/2010/main" val="3689508661"/>
              </p:ext>
            </p:extLst>
          </p:nvPr>
        </p:nvGraphicFramePr>
        <p:xfrm>
          <a:off x="9493309" y="3978445"/>
          <a:ext cx="2455863" cy="873125"/>
        </p:xfrm>
        <a:graphic>
          <a:graphicData uri="http://schemas.openxmlformats.org/presentationml/2006/ole">
            <mc:AlternateContent xmlns:mc="http://schemas.openxmlformats.org/markup-compatibility/2006">
              <mc:Choice xmlns:v="urn:schemas-microsoft-com:vml" Requires="v">
                <p:oleObj name="Equation" r:id="rId12" imgW="1320480" imgH="469800" progId="Equation.DSMT4">
                  <p:embed/>
                </p:oleObj>
              </mc:Choice>
              <mc:Fallback>
                <p:oleObj name="Equation" r:id="rId12" imgW="1320480" imgH="469800" progId="Equation.DSMT4">
                  <p:embed/>
                  <p:pic>
                    <p:nvPicPr>
                      <p:cNvPr id="313356" name="Object 12">
                        <a:extLst>
                          <a:ext uri="{FF2B5EF4-FFF2-40B4-BE49-F238E27FC236}">
                            <a16:creationId xmlns:a16="http://schemas.microsoft.com/office/drawing/2014/main" id="{5B0A6D73-6CC4-7474-9B8B-3B867AACA0E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493309" y="3978445"/>
                        <a:ext cx="2455863"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861588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rectangular object with several colored circles">
            <a:extLst>
              <a:ext uri="{FF2B5EF4-FFF2-40B4-BE49-F238E27FC236}">
                <a16:creationId xmlns:a16="http://schemas.microsoft.com/office/drawing/2014/main" id="{C790BEF2-3DF1-E563-BB8E-8F08F4B89A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1" y="1371600"/>
            <a:ext cx="6773333" cy="3962400"/>
          </a:xfrm>
          <a:prstGeom prst="rect">
            <a:avLst/>
          </a:prstGeom>
        </p:spPr>
      </p:pic>
      <p:sp>
        <p:nvSpPr>
          <p:cNvPr id="4" name="TextBox 3">
            <a:extLst>
              <a:ext uri="{FF2B5EF4-FFF2-40B4-BE49-F238E27FC236}">
                <a16:creationId xmlns:a16="http://schemas.microsoft.com/office/drawing/2014/main" id="{B1E3C6F0-7ADC-F96A-D294-0BD82ECC2845}"/>
              </a:ext>
            </a:extLst>
          </p:cNvPr>
          <p:cNvSpPr txBox="1"/>
          <p:nvPr/>
        </p:nvSpPr>
        <p:spPr>
          <a:xfrm>
            <a:off x="8610600" y="3810000"/>
            <a:ext cx="1905000"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Port1</a:t>
            </a:r>
            <a:endParaRPr lang="en-IN"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8F5719E5-9C3E-1FE6-E7DE-84D9529C1E8D}"/>
              </a:ext>
            </a:extLst>
          </p:cNvPr>
          <p:cNvSpPr txBox="1"/>
          <p:nvPr/>
        </p:nvSpPr>
        <p:spPr>
          <a:xfrm>
            <a:off x="3657600" y="2743200"/>
            <a:ext cx="1905000"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Port2</a:t>
            </a:r>
            <a:endParaRPr lang="en-IN" dirty="0">
              <a:latin typeface="Calibri" panose="020F0502020204030204" pitchFamily="34" charset="0"/>
              <a:cs typeface="Calibri" panose="020F0502020204030204" pitchFamily="34" charset="0"/>
            </a:endParaRPr>
          </a:p>
        </p:txBody>
      </p:sp>
      <p:sp>
        <p:nvSpPr>
          <p:cNvPr id="7" name="Title 6">
            <a:extLst>
              <a:ext uri="{FF2B5EF4-FFF2-40B4-BE49-F238E27FC236}">
                <a16:creationId xmlns:a16="http://schemas.microsoft.com/office/drawing/2014/main" id="{841D61B9-21AA-3139-2038-DF0E1A8C0522}"/>
              </a:ext>
            </a:extLst>
          </p:cNvPr>
          <p:cNvSpPr>
            <a:spLocks noGrp="1"/>
          </p:cNvSpPr>
          <p:nvPr>
            <p:ph type="title"/>
          </p:nvPr>
        </p:nvSpPr>
        <p:spPr>
          <a:xfrm>
            <a:off x="1828800" y="198438"/>
            <a:ext cx="7886700" cy="988497"/>
          </a:xfrm>
        </p:spPr>
        <p:txBody>
          <a:bodyPr/>
          <a:lstStyle/>
          <a:p>
            <a:r>
              <a:rPr lang="en-US" dirty="0">
                <a:solidFill>
                  <a:srgbClr val="00B050"/>
                </a:solidFill>
                <a:latin typeface="Calibri" panose="020F0502020204030204" pitchFamily="34" charset="0"/>
                <a:cs typeface="Calibri" panose="020F0502020204030204" pitchFamily="34" charset="0"/>
              </a:rPr>
              <a:t>Propagation inside a Waveguide </a:t>
            </a:r>
            <a:endParaRPr lang="en-IN" dirty="0">
              <a:solidFill>
                <a:srgbClr val="00B050"/>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AFD247C-615F-4A88-6750-7C9F8F88D49C}"/>
              </a:ext>
            </a:extLst>
          </p:cNvPr>
          <p:cNvSpPr txBox="1"/>
          <p:nvPr/>
        </p:nvSpPr>
        <p:spPr>
          <a:xfrm>
            <a:off x="3429000" y="5301734"/>
            <a:ext cx="6000750" cy="369332"/>
          </a:xfrm>
          <a:prstGeom prst="rect">
            <a:avLst/>
          </a:prstGeom>
          <a:noFill/>
        </p:spPr>
        <p:txBody>
          <a:bodyPr wrap="square">
            <a:spAutoFit/>
          </a:bodyPr>
          <a:lstStyle/>
          <a:p>
            <a:r>
              <a:rPr lang="fr-FR" dirty="0">
                <a:solidFill>
                  <a:srgbClr val="000000"/>
                </a:solidFill>
                <a:latin typeface="Calibri" panose="020F0502020204030204" pitchFamily="34" charset="0"/>
                <a:cs typeface="Calibri" panose="020F0502020204030204" pitchFamily="34" charset="0"/>
              </a:rPr>
              <a:t>TE10 mode propagation in a rectangular Waveguide</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51244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84" name="Picture 4">
            <a:extLst>
              <a:ext uri="{FF2B5EF4-FFF2-40B4-BE49-F238E27FC236}">
                <a16:creationId xmlns:a16="http://schemas.microsoft.com/office/drawing/2014/main" id="{00EC22BF-A6F6-BF35-708D-979A0D9DE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4661" y="448799"/>
            <a:ext cx="7370692" cy="4299098"/>
          </a:xfrm>
          <a:prstGeom prst="rect">
            <a:avLst/>
          </a:prstGeom>
          <a:noFill/>
          <a:extLst>
            <a:ext uri="{909E8E84-426E-40DD-AFC4-6F175D3DCCD1}">
              <a14:hiddenFill xmlns:a14="http://schemas.microsoft.com/office/drawing/2010/main">
                <a:solidFill>
                  <a:srgbClr val="FFFFFF"/>
                </a:solidFill>
              </a14:hiddenFill>
            </a:ext>
          </a:extLst>
        </p:spPr>
      </p:pic>
      <p:sp>
        <p:nvSpPr>
          <p:cNvPr id="327685" name="Text Box 5">
            <a:extLst>
              <a:ext uri="{FF2B5EF4-FFF2-40B4-BE49-F238E27FC236}">
                <a16:creationId xmlns:a16="http://schemas.microsoft.com/office/drawing/2014/main" id="{FDBC1D6D-BF4C-4A12-1B7D-6010FAD88137}"/>
              </a:ext>
            </a:extLst>
          </p:cNvPr>
          <p:cNvSpPr txBox="1">
            <a:spLocks noChangeArrowheads="1"/>
          </p:cNvSpPr>
          <p:nvPr/>
        </p:nvSpPr>
        <p:spPr bwMode="auto">
          <a:xfrm>
            <a:off x="342014" y="217967"/>
            <a:ext cx="8229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rgbClr val="00B050"/>
                </a:solidFill>
              </a:rPr>
              <a:t>Surface Currents on guide wall for TE</a:t>
            </a:r>
            <a:r>
              <a:rPr lang="en-US" altLang="en-US" sz="2400" baseline="-25000">
                <a:solidFill>
                  <a:srgbClr val="00B050"/>
                </a:solidFill>
              </a:rPr>
              <a:t>10</a:t>
            </a:r>
            <a:r>
              <a:rPr lang="en-US" altLang="en-US" sz="2400">
                <a:solidFill>
                  <a:srgbClr val="00B050"/>
                </a:solidFill>
              </a:rPr>
              <a:t> mode</a:t>
            </a:r>
          </a:p>
        </p:txBody>
      </p:sp>
      <p:graphicFrame>
        <p:nvGraphicFramePr>
          <p:cNvPr id="327686" name="Object 6">
            <a:extLst>
              <a:ext uri="{FF2B5EF4-FFF2-40B4-BE49-F238E27FC236}">
                <a16:creationId xmlns:a16="http://schemas.microsoft.com/office/drawing/2014/main" id="{592693E7-E8B6-A777-A3D1-0C201F6E43AF}"/>
              </a:ext>
            </a:extLst>
          </p:cNvPr>
          <p:cNvGraphicFramePr>
            <a:graphicFrameLocks noChangeAspect="1"/>
          </p:cNvGraphicFramePr>
          <p:nvPr>
            <p:extLst>
              <p:ext uri="{D42A27DB-BD31-4B8C-83A1-F6EECF244321}">
                <p14:modId xmlns:p14="http://schemas.microsoft.com/office/powerpoint/2010/main" val="391698139"/>
              </p:ext>
            </p:extLst>
          </p:nvPr>
        </p:nvGraphicFramePr>
        <p:xfrm>
          <a:off x="5484628" y="5270204"/>
          <a:ext cx="2362200" cy="814388"/>
        </p:xfrm>
        <a:graphic>
          <a:graphicData uri="http://schemas.openxmlformats.org/presentationml/2006/ole">
            <mc:AlternateContent xmlns:mc="http://schemas.openxmlformats.org/markup-compatibility/2006">
              <mc:Choice xmlns:v="urn:schemas-microsoft-com:vml" Requires="v">
                <p:oleObj name="Equation" r:id="rId3" imgW="736560" imgH="253800" progId="Equation.DSMT4">
                  <p:embed/>
                </p:oleObj>
              </mc:Choice>
              <mc:Fallback>
                <p:oleObj name="Equation" r:id="rId3" imgW="736560" imgH="253800" progId="Equation.DSMT4">
                  <p:embed/>
                  <p:pic>
                    <p:nvPicPr>
                      <p:cNvPr id="327686" name="Object 6">
                        <a:extLst>
                          <a:ext uri="{FF2B5EF4-FFF2-40B4-BE49-F238E27FC236}">
                            <a16:creationId xmlns:a16="http://schemas.microsoft.com/office/drawing/2014/main" id="{592693E7-E8B6-A777-A3D1-0C201F6E43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4628" y="5270204"/>
                        <a:ext cx="2362200"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8109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084" name="Picture 4">
            <a:extLst>
              <a:ext uri="{FF2B5EF4-FFF2-40B4-BE49-F238E27FC236}">
                <a16:creationId xmlns:a16="http://schemas.microsoft.com/office/drawing/2014/main" id="{F725F043-489A-AB14-5645-C949BB3FA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2735" y="1424543"/>
            <a:ext cx="4114800" cy="2060575"/>
          </a:xfrm>
          <a:prstGeom prst="rect">
            <a:avLst/>
          </a:prstGeom>
          <a:noFill/>
          <a:extLst>
            <a:ext uri="{909E8E84-426E-40DD-AFC4-6F175D3DCCD1}">
              <a14:hiddenFill xmlns:a14="http://schemas.microsoft.com/office/drawing/2010/main">
                <a:solidFill>
                  <a:srgbClr val="FFFFFF"/>
                </a:solidFill>
              </a14:hiddenFill>
            </a:ext>
          </a:extLst>
        </p:spPr>
      </p:pic>
      <p:sp>
        <p:nvSpPr>
          <p:cNvPr id="302085" name="Text Box 5">
            <a:extLst>
              <a:ext uri="{FF2B5EF4-FFF2-40B4-BE49-F238E27FC236}">
                <a16:creationId xmlns:a16="http://schemas.microsoft.com/office/drawing/2014/main" id="{878D59B0-AAC8-15D8-0A17-93FF640247C2}"/>
              </a:ext>
            </a:extLst>
          </p:cNvPr>
          <p:cNvSpPr txBox="1">
            <a:spLocks noChangeArrowheads="1"/>
          </p:cNvSpPr>
          <p:nvPr/>
        </p:nvSpPr>
        <p:spPr bwMode="auto">
          <a:xfrm>
            <a:off x="7402735" y="3524548"/>
            <a:ext cx="4953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u="sng"/>
              <a:t>Uniform Waveguide with arbitrary section</a:t>
            </a:r>
          </a:p>
        </p:txBody>
      </p:sp>
      <p:sp>
        <p:nvSpPr>
          <p:cNvPr id="302086" name="Text Box 6">
            <a:extLst>
              <a:ext uri="{FF2B5EF4-FFF2-40B4-BE49-F238E27FC236}">
                <a16:creationId xmlns:a16="http://schemas.microsoft.com/office/drawing/2014/main" id="{F379C9D3-6DFD-88B3-6E06-997F2A99DF46}"/>
              </a:ext>
            </a:extLst>
          </p:cNvPr>
          <p:cNvSpPr txBox="1">
            <a:spLocks noChangeArrowheads="1"/>
          </p:cNvSpPr>
          <p:nvPr/>
        </p:nvSpPr>
        <p:spPr bwMode="auto">
          <a:xfrm>
            <a:off x="602512" y="228601"/>
            <a:ext cx="109869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Consider a straight waveguide in form of a dielectric filled metal tube having an arbitrary cross-section </a:t>
            </a:r>
          </a:p>
        </p:txBody>
      </p:sp>
      <p:sp>
        <p:nvSpPr>
          <p:cNvPr id="302087" name="Text Box 7">
            <a:extLst>
              <a:ext uri="{FF2B5EF4-FFF2-40B4-BE49-F238E27FC236}">
                <a16:creationId xmlns:a16="http://schemas.microsoft.com/office/drawing/2014/main" id="{81325787-A3E8-A649-43CD-A6F7A34B9B07}"/>
              </a:ext>
            </a:extLst>
          </p:cNvPr>
          <p:cNvSpPr txBox="1">
            <a:spLocks noChangeArrowheads="1"/>
          </p:cNvSpPr>
          <p:nvPr/>
        </p:nvSpPr>
        <p:spPr bwMode="auto">
          <a:xfrm>
            <a:off x="602512" y="1409333"/>
            <a:ext cx="7010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For charge free region: </a:t>
            </a:r>
          </a:p>
        </p:txBody>
      </p:sp>
      <mc:AlternateContent xmlns:mc="http://schemas.openxmlformats.org/markup-compatibility/2006" xmlns:a14="http://schemas.microsoft.com/office/drawing/2010/main">
        <mc:Choice Requires="a14">
          <p:sp>
            <p:nvSpPr>
              <p:cNvPr id="302088" name="Object 8">
                <a:extLst>
                  <a:ext uri="{FF2B5EF4-FFF2-40B4-BE49-F238E27FC236}">
                    <a16:creationId xmlns:a16="http://schemas.microsoft.com/office/drawing/2014/main" id="{B8604ACC-0667-125D-08D3-6EA7B6FB2D90}"/>
                  </a:ext>
                </a:extLst>
              </p:cNvPr>
              <p:cNvSpPr txBox="1"/>
              <p:nvPr/>
            </p:nvSpPr>
            <p:spPr bwMode="auto">
              <a:xfrm>
                <a:off x="4051300" y="2133600"/>
                <a:ext cx="2514600" cy="114617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p>
                        <m:sSupPr>
                          <m:ctrlPr>
                            <a:rPr lang="en-IN" sz="2800" i="1" smtClean="0">
                              <a:solidFill>
                                <a:srgbClr val="0070C0"/>
                              </a:solidFill>
                              <a:latin typeface="Cambria Math" panose="02040503050406030204" pitchFamily="18" charset="0"/>
                            </a:rPr>
                          </m:ctrlPr>
                        </m:sSupPr>
                        <m:e>
                          <m:r>
                            <m:rPr>
                              <m:sty m:val="p"/>
                            </m:rPr>
                            <a:rPr lang="en-IN" sz="2800" i="1">
                              <a:solidFill>
                                <a:srgbClr val="0070C0"/>
                              </a:solidFill>
                              <a:latin typeface="Cambria Math" panose="02040503050406030204" pitchFamily="18" charset="0"/>
                            </a:rPr>
                            <m:t>∇</m:t>
                          </m:r>
                        </m:e>
                        <m:sup>
                          <m:r>
                            <a:rPr lang="en-IN" sz="2800" i="1">
                              <a:solidFill>
                                <a:srgbClr val="0070C0"/>
                              </a:solidFill>
                              <a:latin typeface="Cambria Math" panose="02040503050406030204" pitchFamily="18" charset="0"/>
                            </a:rPr>
                            <m:t>2</m:t>
                          </m:r>
                        </m:sup>
                      </m:sSup>
                      <m:r>
                        <a:rPr lang="en-US" sz="2800" b="0" i="1" smtClean="0">
                          <a:solidFill>
                            <a:srgbClr val="0070C0"/>
                          </a:solidFill>
                          <a:latin typeface="Cambria Math" panose="02040503050406030204" pitchFamily="18" charset="0"/>
                        </a:rPr>
                        <m:t>𝐸</m:t>
                      </m:r>
                      <m:r>
                        <a:rPr lang="en-IN" sz="2800" i="1">
                          <a:solidFill>
                            <a:srgbClr val="0070C0"/>
                          </a:solidFill>
                          <a:latin typeface="Cambria Math" panose="02040503050406030204" pitchFamily="18" charset="0"/>
                        </a:rPr>
                        <m:t>+</m:t>
                      </m:r>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𝑘</m:t>
                          </m:r>
                        </m:e>
                        <m:sup>
                          <m:r>
                            <a:rPr lang="en-IN" sz="2800" i="1">
                              <a:solidFill>
                                <a:srgbClr val="0070C0"/>
                              </a:solidFill>
                              <a:latin typeface="Cambria Math" panose="02040503050406030204" pitchFamily="18" charset="0"/>
                            </a:rPr>
                            <m:t>2</m:t>
                          </m:r>
                        </m:sup>
                      </m:sSup>
                      <m:r>
                        <a:rPr lang="en-US" sz="2800" b="0" i="1" smtClean="0">
                          <a:solidFill>
                            <a:srgbClr val="0070C0"/>
                          </a:solidFill>
                          <a:latin typeface="Cambria Math" panose="02040503050406030204" pitchFamily="18" charset="0"/>
                        </a:rPr>
                        <m:t>𝐸</m:t>
                      </m:r>
                      <m:r>
                        <a:rPr lang="en-IN" sz="2800" i="1">
                          <a:solidFill>
                            <a:srgbClr val="0070C0"/>
                          </a:solidFill>
                          <a:latin typeface="Cambria Math" panose="02040503050406030204" pitchFamily="18" charset="0"/>
                        </a:rPr>
                        <m:t>=0</m:t>
                      </m:r>
                    </m:oMath>
                    <m:oMath xmlns:m="http://schemas.openxmlformats.org/officeDocument/2006/math">
                      <m:sSup>
                        <m:sSupPr>
                          <m:ctrlPr>
                            <a:rPr lang="en-IN" sz="2800" i="1">
                              <a:solidFill>
                                <a:srgbClr val="0070C0"/>
                              </a:solidFill>
                              <a:latin typeface="Cambria Math" panose="02040503050406030204" pitchFamily="18" charset="0"/>
                            </a:rPr>
                          </m:ctrlPr>
                        </m:sSupPr>
                        <m:e>
                          <m:r>
                            <m:rPr>
                              <m:sty m:val="p"/>
                            </m:rPr>
                            <a:rPr lang="en-IN" sz="2800" i="1">
                              <a:solidFill>
                                <a:srgbClr val="0070C0"/>
                              </a:solidFill>
                              <a:latin typeface="Cambria Math" panose="02040503050406030204" pitchFamily="18" charset="0"/>
                            </a:rPr>
                            <m:t>∇</m:t>
                          </m:r>
                        </m:e>
                        <m:sup>
                          <m:r>
                            <a:rPr lang="en-IN" sz="2800" i="1">
                              <a:solidFill>
                                <a:srgbClr val="0070C0"/>
                              </a:solidFill>
                              <a:latin typeface="Cambria Math" panose="02040503050406030204" pitchFamily="18" charset="0"/>
                            </a:rPr>
                            <m:t>2</m:t>
                          </m:r>
                        </m:sup>
                      </m:sSup>
                      <m:r>
                        <a:rPr lang="en-US" sz="2800" b="0" i="1" smtClean="0">
                          <a:solidFill>
                            <a:srgbClr val="0070C0"/>
                          </a:solidFill>
                          <a:latin typeface="Cambria Math" panose="02040503050406030204" pitchFamily="18" charset="0"/>
                        </a:rPr>
                        <m:t>𝐸</m:t>
                      </m:r>
                      <m:r>
                        <a:rPr lang="en-IN" sz="2800" i="1">
                          <a:solidFill>
                            <a:srgbClr val="0070C0"/>
                          </a:solidFill>
                          <a:latin typeface="Cambria Math" panose="02040503050406030204" pitchFamily="18" charset="0"/>
                        </a:rPr>
                        <m:t>+</m:t>
                      </m:r>
                      <m:sSup>
                        <m:sSupPr>
                          <m:ctrlPr>
                            <a:rPr lang="en-IN" sz="2800" i="1">
                              <a:solidFill>
                                <a:srgbClr val="0070C0"/>
                              </a:solidFill>
                              <a:latin typeface="Cambria Math" panose="02040503050406030204" pitchFamily="18" charset="0"/>
                            </a:rPr>
                          </m:ctrlPr>
                        </m:sSupPr>
                        <m:e>
                          <m:r>
                            <a:rPr lang="en-IN" sz="2800" i="1">
                              <a:solidFill>
                                <a:srgbClr val="0070C0"/>
                              </a:solidFill>
                              <a:latin typeface="Cambria Math" panose="02040503050406030204" pitchFamily="18" charset="0"/>
                            </a:rPr>
                            <m:t>𝑘</m:t>
                          </m:r>
                        </m:e>
                        <m:sup>
                          <m:r>
                            <a:rPr lang="en-IN" sz="2800" i="1">
                              <a:solidFill>
                                <a:srgbClr val="0070C0"/>
                              </a:solidFill>
                              <a:latin typeface="Cambria Math" panose="02040503050406030204" pitchFamily="18" charset="0"/>
                            </a:rPr>
                            <m:t>2</m:t>
                          </m:r>
                        </m:sup>
                      </m:sSup>
                      <m:r>
                        <a:rPr lang="en-US" sz="2800" b="0" i="1" smtClean="0">
                          <a:solidFill>
                            <a:srgbClr val="0070C0"/>
                          </a:solidFill>
                          <a:latin typeface="Cambria Math" panose="02040503050406030204" pitchFamily="18" charset="0"/>
                        </a:rPr>
                        <m:t>𝐸</m:t>
                      </m:r>
                      <m:r>
                        <a:rPr lang="en-IN" sz="2800" i="1">
                          <a:solidFill>
                            <a:srgbClr val="0070C0"/>
                          </a:solidFill>
                          <a:latin typeface="Cambria Math" panose="02040503050406030204" pitchFamily="18" charset="0"/>
                        </a:rPr>
                        <m:t>=0</m:t>
                      </m:r>
                    </m:oMath>
                  </m:oMathPara>
                </a14:m>
                <a:endParaRPr lang="en-IN" sz="2800" dirty="0">
                  <a:solidFill>
                    <a:srgbClr val="0070C0"/>
                  </a:solidFill>
                </a:endParaRPr>
              </a:p>
            </p:txBody>
          </p:sp>
        </mc:Choice>
        <mc:Fallback xmlns="">
          <p:sp>
            <p:nvSpPr>
              <p:cNvPr id="302088" name="Object 8">
                <a:extLst>
                  <a:ext uri="{FF2B5EF4-FFF2-40B4-BE49-F238E27FC236}">
                    <a16:creationId xmlns:a16="http://schemas.microsoft.com/office/drawing/2014/main" id="{B8604ACC-0667-125D-08D3-6EA7B6FB2D90}"/>
                  </a:ext>
                </a:extLst>
              </p:cNvPr>
              <p:cNvSpPr txBox="1">
                <a:spLocks noRot="1" noChangeAspect="1" noMove="1" noResize="1" noEditPoints="1" noAdjustHandles="1" noChangeArrowheads="1" noChangeShapeType="1" noTextEdit="1"/>
              </p:cNvSpPr>
              <p:nvPr/>
            </p:nvSpPr>
            <p:spPr bwMode="auto">
              <a:xfrm>
                <a:off x="4051300" y="2133600"/>
                <a:ext cx="2514600" cy="1146175"/>
              </a:xfrm>
              <a:prstGeom prst="rect">
                <a:avLst/>
              </a:prstGeom>
              <a:blipFill>
                <a:blip r:embed="rId3"/>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2089" name="Object 9">
                <a:extLst>
                  <a:ext uri="{FF2B5EF4-FFF2-40B4-BE49-F238E27FC236}">
                    <a16:creationId xmlns:a16="http://schemas.microsoft.com/office/drawing/2014/main" id="{55C60DC6-B252-45BF-6D3F-7B1DE0D46327}"/>
                  </a:ext>
                </a:extLst>
              </p:cNvPr>
              <p:cNvSpPr txBox="1"/>
              <p:nvPr/>
            </p:nvSpPr>
            <p:spPr bwMode="auto">
              <a:xfrm>
                <a:off x="3721396" y="5102562"/>
                <a:ext cx="4423144" cy="1158140"/>
              </a:xfrm>
              <a:prstGeom prst="rect">
                <a:avLst/>
              </a:prstGeom>
              <a:ln/>
            </p:spPr>
            <p:style>
              <a:lnRef idx="2">
                <a:schemeClr val="accent1"/>
              </a:lnRef>
              <a:fillRef idx="1">
                <a:schemeClr val="lt1"/>
              </a:fillRef>
              <a:effectRef idx="0">
                <a:schemeClr val="accent1"/>
              </a:effectRef>
              <a:fontRef idx="minor">
                <a:schemeClr val="dk1"/>
              </a:fontRef>
            </p:style>
            <p:txBody>
              <a:bodyPr>
                <a:noAutofit/>
              </a:bodyPr>
              <a:lstStyle/>
              <a:p>
                <a:pPr/>
                <a14:m>
                  <m:oMathPara xmlns:m="http://schemas.openxmlformats.org/officeDocument/2006/math">
                    <m:oMathParaPr>
                      <m:jc m:val="left"/>
                    </m:oMathParaPr>
                    <m:oMath xmlns:m="http://schemas.openxmlformats.org/officeDocument/2006/math">
                      <m:sSubSup>
                        <m:sSubSupPr>
                          <m:ctrlPr>
                            <a:rPr lang="en-IN" sz="3200" i="1" smtClean="0">
                              <a:solidFill>
                                <a:srgbClr val="0070C0"/>
                              </a:solidFill>
                              <a:latin typeface="Cambria Math" panose="02040503050406030204" pitchFamily="18" charset="0"/>
                            </a:rPr>
                          </m:ctrlPr>
                        </m:sSubSupPr>
                        <m:e>
                          <m:r>
                            <m:rPr>
                              <m:sty m:val="p"/>
                            </m:rPr>
                            <a:rPr lang="en-IN" sz="3200" i="1">
                              <a:solidFill>
                                <a:srgbClr val="0070C0"/>
                              </a:solidFill>
                              <a:latin typeface="Cambria Math" panose="02040503050406030204" pitchFamily="18" charset="0"/>
                            </a:rPr>
                            <m:t>∇</m:t>
                          </m:r>
                        </m:e>
                        <m:sub>
                          <m:r>
                            <a:rPr lang="en-IN" sz="3200" i="1">
                              <a:solidFill>
                                <a:srgbClr val="0070C0"/>
                              </a:solidFill>
                              <a:latin typeface="Cambria Math" panose="02040503050406030204" pitchFamily="18" charset="0"/>
                            </a:rPr>
                            <m:t>𝑥𝑦</m:t>
                          </m:r>
                        </m:sub>
                        <m:sup>
                          <m:r>
                            <a:rPr lang="en-IN" sz="3200" i="1">
                              <a:solidFill>
                                <a:srgbClr val="0070C0"/>
                              </a:solidFill>
                              <a:latin typeface="Cambria Math" panose="02040503050406030204" pitchFamily="18" charset="0"/>
                            </a:rPr>
                            <m:t>2</m:t>
                          </m:r>
                        </m:sup>
                      </m:sSubSup>
                      <m:r>
                        <a:rPr lang="en-US" sz="3200" b="0" i="1" smtClean="0">
                          <a:solidFill>
                            <a:srgbClr val="0070C0"/>
                          </a:solidFill>
                          <a:latin typeface="Cambria Math" panose="02040503050406030204" pitchFamily="18" charset="0"/>
                        </a:rPr>
                        <m:t>𝐸</m:t>
                      </m:r>
                      <m:r>
                        <a:rPr lang="en-IN" sz="3200" i="1">
                          <a:solidFill>
                            <a:srgbClr val="0070C0"/>
                          </a:solidFill>
                          <a:latin typeface="Cambria Math" panose="02040503050406030204" pitchFamily="18" charset="0"/>
                        </a:rPr>
                        <m:t>+</m:t>
                      </m:r>
                      <m:d>
                        <m:dPr>
                          <m:ctrlPr>
                            <a:rPr lang="en-IN" sz="3200" i="1">
                              <a:solidFill>
                                <a:srgbClr val="0070C0"/>
                              </a:solidFill>
                              <a:latin typeface="Cambria Math" panose="02040503050406030204" pitchFamily="18" charset="0"/>
                            </a:rPr>
                          </m:ctrlPr>
                        </m:dPr>
                        <m:e>
                          <m:sSup>
                            <m:sSupPr>
                              <m:ctrlPr>
                                <a:rPr lang="en-IN" sz="3200" i="1">
                                  <a:solidFill>
                                    <a:srgbClr val="0070C0"/>
                                  </a:solidFill>
                                  <a:latin typeface="Cambria Math" panose="02040503050406030204" pitchFamily="18" charset="0"/>
                                </a:rPr>
                              </m:ctrlPr>
                            </m:sSupPr>
                            <m:e>
                              <m:r>
                                <a:rPr lang="en-IN" sz="3200" i="1">
                                  <a:solidFill>
                                    <a:srgbClr val="0070C0"/>
                                  </a:solidFill>
                                  <a:latin typeface="Cambria Math" panose="02040503050406030204" pitchFamily="18" charset="0"/>
                                </a:rPr>
                                <m:t>𝛾</m:t>
                              </m:r>
                            </m:e>
                            <m:sup>
                              <m:r>
                                <a:rPr lang="en-IN" sz="3200" i="1">
                                  <a:solidFill>
                                    <a:srgbClr val="0070C0"/>
                                  </a:solidFill>
                                  <a:latin typeface="Cambria Math" panose="02040503050406030204" pitchFamily="18" charset="0"/>
                                </a:rPr>
                                <m:t>2</m:t>
                              </m:r>
                            </m:sup>
                          </m:sSup>
                          <m:r>
                            <a:rPr lang="en-IN" sz="3200" i="1">
                              <a:solidFill>
                                <a:srgbClr val="0070C0"/>
                              </a:solidFill>
                              <a:latin typeface="Cambria Math" panose="02040503050406030204" pitchFamily="18" charset="0"/>
                            </a:rPr>
                            <m:t>+</m:t>
                          </m:r>
                          <m:sSup>
                            <m:sSupPr>
                              <m:ctrlPr>
                                <a:rPr lang="en-IN" sz="3200" i="1">
                                  <a:solidFill>
                                    <a:srgbClr val="0070C0"/>
                                  </a:solidFill>
                                  <a:latin typeface="Cambria Math" panose="02040503050406030204" pitchFamily="18" charset="0"/>
                                </a:rPr>
                              </m:ctrlPr>
                            </m:sSupPr>
                            <m:e>
                              <m:r>
                                <a:rPr lang="en-IN" sz="3200" i="1">
                                  <a:solidFill>
                                    <a:srgbClr val="0070C0"/>
                                  </a:solidFill>
                                  <a:latin typeface="Cambria Math" panose="02040503050406030204" pitchFamily="18" charset="0"/>
                                </a:rPr>
                                <m:t>𝑘</m:t>
                              </m:r>
                            </m:e>
                            <m:sup>
                              <m:r>
                                <a:rPr lang="en-IN" sz="3200" i="1">
                                  <a:solidFill>
                                    <a:srgbClr val="0070C0"/>
                                  </a:solidFill>
                                  <a:latin typeface="Cambria Math" panose="02040503050406030204" pitchFamily="18" charset="0"/>
                                </a:rPr>
                                <m:t>2</m:t>
                              </m:r>
                            </m:sup>
                          </m:sSup>
                        </m:e>
                      </m:d>
                      <m:r>
                        <a:rPr lang="en-US" sz="3200" b="0" i="1" smtClean="0">
                          <a:solidFill>
                            <a:srgbClr val="0070C0"/>
                          </a:solidFill>
                          <a:latin typeface="Cambria Math" panose="02040503050406030204" pitchFamily="18" charset="0"/>
                        </a:rPr>
                        <m:t>𝐸</m:t>
                      </m:r>
                      <m:r>
                        <a:rPr lang="en-IN" sz="3200" i="1">
                          <a:solidFill>
                            <a:srgbClr val="0070C0"/>
                          </a:solidFill>
                          <a:latin typeface="Cambria Math" panose="02040503050406030204" pitchFamily="18" charset="0"/>
                        </a:rPr>
                        <m:t>=0</m:t>
                      </m:r>
                    </m:oMath>
                    <m:oMath xmlns:m="http://schemas.openxmlformats.org/officeDocument/2006/math">
                      <m:sSubSup>
                        <m:sSubSupPr>
                          <m:ctrlPr>
                            <a:rPr lang="en-IN" sz="3200" i="1">
                              <a:solidFill>
                                <a:srgbClr val="0070C0"/>
                              </a:solidFill>
                              <a:latin typeface="Cambria Math" panose="02040503050406030204" pitchFamily="18" charset="0"/>
                            </a:rPr>
                          </m:ctrlPr>
                        </m:sSubSupPr>
                        <m:e>
                          <m:r>
                            <m:rPr>
                              <m:sty m:val="p"/>
                            </m:rPr>
                            <a:rPr lang="en-IN" sz="3200" i="1">
                              <a:solidFill>
                                <a:srgbClr val="0070C0"/>
                              </a:solidFill>
                              <a:latin typeface="Cambria Math" panose="02040503050406030204" pitchFamily="18" charset="0"/>
                            </a:rPr>
                            <m:t>∇</m:t>
                          </m:r>
                        </m:e>
                        <m:sub>
                          <m:r>
                            <a:rPr lang="en-IN" sz="3200" i="1">
                              <a:solidFill>
                                <a:srgbClr val="0070C0"/>
                              </a:solidFill>
                              <a:latin typeface="Cambria Math" panose="02040503050406030204" pitchFamily="18" charset="0"/>
                            </a:rPr>
                            <m:t>𝑥𝑦</m:t>
                          </m:r>
                        </m:sub>
                        <m:sup>
                          <m:r>
                            <a:rPr lang="en-IN" sz="3200" i="1">
                              <a:solidFill>
                                <a:srgbClr val="0070C0"/>
                              </a:solidFill>
                              <a:latin typeface="Cambria Math" panose="02040503050406030204" pitchFamily="18" charset="0"/>
                            </a:rPr>
                            <m:t>2</m:t>
                          </m:r>
                        </m:sup>
                      </m:sSubSup>
                      <m:r>
                        <a:rPr lang="en-US" sz="3200" b="0" i="1" smtClean="0">
                          <a:solidFill>
                            <a:srgbClr val="0070C0"/>
                          </a:solidFill>
                          <a:latin typeface="Cambria Math" panose="02040503050406030204" pitchFamily="18" charset="0"/>
                        </a:rPr>
                        <m:t>𝐻</m:t>
                      </m:r>
                      <m:r>
                        <a:rPr lang="en-IN" sz="3200" i="1">
                          <a:solidFill>
                            <a:srgbClr val="0070C0"/>
                          </a:solidFill>
                          <a:latin typeface="Cambria Math" panose="02040503050406030204" pitchFamily="18" charset="0"/>
                        </a:rPr>
                        <m:t>+</m:t>
                      </m:r>
                      <m:d>
                        <m:dPr>
                          <m:ctrlPr>
                            <a:rPr lang="en-IN" sz="3200" i="1">
                              <a:solidFill>
                                <a:srgbClr val="0070C0"/>
                              </a:solidFill>
                              <a:latin typeface="Cambria Math" panose="02040503050406030204" pitchFamily="18" charset="0"/>
                            </a:rPr>
                          </m:ctrlPr>
                        </m:dPr>
                        <m:e>
                          <m:sSup>
                            <m:sSupPr>
                              <m:ctrlPr>
                                <a:rPr lang="en-IN" sz="3200" i="1">
                                  <a:solidFill>
                                    <a:srgbClr val="0070C0"/>
                                  </a:solidFill>
                                  <a:latin typeface="Cambria Math" panose="02040503050406030204" pitchFamily="18" charset="0"/>
                                </a:rPr>
                              </m:ctrlPr>
                            </m:sSupPr>
                            <m:e>
                              <m:r>
                                <a:rPr lang="en-IN" sz="3200" i="1">
                                  <a:solidFill>
                                    <a:srgbClr val="0070C0"/>
                                  </a:solidFill>
                                  <a:latin typeface="Cambria Math" panose="02040503050406030204" pitchFamily="18" charset="0"/>
                                </a:rPr>
                                <m:t>𝛾</m:t>
                              </m:r>
                            </m:e>
                            <m:sup>
                              <m:r>
                                <a:rPr lang="en-IN" sz="3200" i="1">
                                  <a:solidFill>
                                    <a:srgbClr val="0070C0"/>
                                  </a:solidFill>
                                  <a:latin typeface="Cambria Math" panose="02040503050406030204" pitchFamily="18" charset="0"/>
                                </a:rPr>
                                <m:t>2</m:t>
                              </m:r>
                            </m:sup>
                          </m:sSup>
                          <m:r>
                            <a:rPr lang="en-IN" sz="3200" i="1">
                              <a:solidFill>
                                <a:srgbClr val="0070C0"/>
                              </a:solidFill>
                              <a:latin typeface="Cambria Math" panose="02040503050406030204" pitchFamily="18" charset="0"/>
                            </a:rPr>
                            <m:t>+</m:t>
                          </m:r>
                          <m:sSup>
                            <m:sSupPr>
                              <m:ctrlPr>
                                <a:rPr lang="en-IN" sz="3200" i="1">
                                  <a:solidFill>
                                    <a:srgbClr val="0070C0"/>
                                  </a:solidFill>
                                  <a:latin typeface="Cambria Math" panose="02040503050406030204" pitchFamily="18" charset="0"/>
                                </a:rPr>
                              </m:ctrlPr>
                            </m:sSupPr>
                            <m:e>
                              <m:r>
                                <a:rPr lang="en-IN" sz="3200" i="1">
                                  <a:solidFill>
                                    <a:srgbClr val="0070C0"/>
                                  </a:solidFill>
                                  <a:latin typeface="Cambria Math" panose="02040503050406030204" pitchFamily="18" charset="0"/>
                                </a:rPr>
                                <m:t>𝑘</m:t>
                              </m:r>
                            </m:e>
                            <m:sup>
                              <m:r>
                                <a:rPr lang="en-IN" sz="3200" i="1">
                                  <a:solidFill>
                                    <a:srgbClr val="0070C0"/>
                                  </a:solidFill>
                                  <a:latin typeface="Cambria Math" panose="02040503050406030204" pitchFamily="18" charset="0"/>
                                </a:rPr>
                                <m:t>2</m:t>
                              </m:r>
                            </m:sup>
                          </m:sSup>
                        </m:e>
                      </m:d>
                      <m:r>
                        <a:rPr lang="en-US" sz="3200" b="0" i="1" smtClean="0">
                          <a:solidFill>
                            <a:srgbClr val="0070C0"/>
                          </a:solidFill>
                          <a:latin typeface="Cambria Math" panose="02040503050406030204" pitchFamily="18" charset="0"/>
                        </a:rPr>
                        <m:t>𝐻</m:t>
                      </m:r>
                      <m:r>
                        <a:rPr lang="en-IN" sz="3200" i="1">
                          <a:solidFill>
                            <a:srgbClr val="0070C0"/>
                          </a:solidFill>
                          <a:latin typeface="Cambria Math" panose="02040503050406030204" pitchFamily="18" charset="0"/>
                        </a:rPr>
                        <m:t>=0</m:t>
                      </m:r>
                    </m:oMath>
                  </m:oMathPara>
                </a14:m>
                <a:endParaRPr lang="en-IN" sz="3200" dirty="0">
                  <a:solidFill>
                    <a:srgbClr val="0070C0"/>
                  </a:solidFill>
                </a:endParaRPr>
              </a:p>
            </p:txBody>
          </p:sp>
        </mc:Choice>
        <mc:Fallback xmlns="">
          <p:sp>
            <p:nvSpPr>
              <p:cNvPr id="302089" name="Object 9">
                <a:extLst>
                  <a:ext uri="{FF2B5EF4-FFF2-40B4-BE49-F238E27FC236}">
                    <a16:creationId xmlns:a16="http://schemas.microsoft.com/office/drawing/2014/main" id="{55C60DC6-B252-45BF-6D3F-7B1DE0D46327}"/>
                  </a:ext>
                </a:extLst>
              </p:cNvPr>
              <p:cNvSpPr txBox="1">
                <a:spLocks noRot="1" noChangeAspect="1" noMove="1" noResize="1" noEditPoints="1" noAdjustHandles="1" noChangeArrowheads="1" noChangeShapeType="1" noTextEdit="1"/>
              </p:cNvSpPr>
              <p:nvPr/>
            </p:nvSpPr>
            <p:spPr bwMode="auto">
              <a:xfrm>
                <a:off x="3721396" y="5102562"/>
                <a:ext cx="4423144" cy="1158140"/>
              </a:xfrm>
              <a:prstGeom prst="rect">
                <a:avLst/>
              </a:prstGeom>
              <a:blipFill>
                <a:blip r:embed="rId4"/>
                <a:stretch>
                  <a:fillRect/>
                </a:stretch>
              </a:blipFill>
              <a:ln/>
            </p:spPr>
            <p:txBody>
              <a:bodyPr/>
              <a:lstStyle/>
              <a:p>
                <a:r>
                  <a:rPr lang="en-IN">
                    <a:noFill/>
                  </a:rPr>
                  <a:t> </a:t>
                </a:r>
              </a:p>
            </p:txBody>
          </p:sp>
        </mc:Fallback>
      </mc:AlternateContent>
      <p:sp>
        <p:nvSpPr>
          <p:cNvPr id="2" name="Text Box 6">
            <a:extLst>
              <a:ext uri="{FF2B5EF4-FFF2-40B4-BE49-F238E27FC236}">
                <a16:creationId xmlns:a16="http://schemas.microsoft.com/office/drawing/2014/main" id="{D7B74EA5-7CB4-9FE3-DB9F-15F9DB6A05F4}"/>
              </a:ext>
            </a:extLst>
          </p:cNvPr>
          <p:cNvSpPr txBox="1">
            <a:spLocks noChangeArrowheads="1"/>
          </p:cNvSpPr>
          <p:nvPr/>
        </p:nvSpPr>
        <p:spPr bwMode="auto">
          <a:xfrm>
            <a:off x="602512" y="831115"/>
            <a:ext cx="99130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We can write the homogenous vector Helmholtz’s equations as follows:</a:t>
            </a:r>
          </a:p>
        </p:txBody>
      </p:sp>
      <p:sp>
        <p:nvSpPr>
          <p:cNvPr id="3" name="Text Box 7">
            <a:extLst>
              <a:ext uri="{FF2B5EF4-FFF2-40B4-BE49-F238E27FC236}">
                <a16:creationId xmlns:a16="http://schemas.microsoft.com/office/drawing/2014/main" id="{14AA2564-4269-AEA8-FD43-ED7575297E8A}"/>
              </a:ext>
            </a:extLst>
          </p:cNvPr>
          <p:cNvSpPr txBox="1">
            <a:spLocks noChangeArrowheads="1"/>
          </p:cNvSpPr>
          <p:nvPr/>
        </p:nvSpPr>
        <p:spPr bwMode="auto">
          <a:xfrm>
            <a:off x="701748" y="3975179"/>
            <a:ext cx="87186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Where E and H are 3-dimensional vector phasors, </a:t>
            </a:r>
            <a:r>
              <a:rPr lang="en-US" altLang="en-US" i="1" dirty="0"/>
              <a:t>k </a:t>
            </a:r>
            <a:r>
              <a:rPr lang="en-US" altLang="en-US" dirty="0"/>
              <a:t> is the wave number</a:t>
            </a:r>
          </a:p>
        </p:txBody>
      </p:sp>
      <mc:AlternateContent xmlns:mc="http://schemas.openxmlformats.org/markup-compatibility/2006" xmlns:a14="http://schemas.microsoft.com/office/drawing/2010/main">
        <mc:Choice Requires="a14">
          <p:sp>
            <p:nvSpPr>
              <p:cNvPr id="4" name="Text Box 7">
                <a:extLst>
                  <a:ext uri="{FF2B5EF4-FFF2-40B4-BE49-F238E27FC236}">
                    <a16:creationId xmlns:a16="http://schemas.microsoft.com/office/drawing/2014/main" id="{32C3B16C-9174-86F2-42CB-F2ABAF80591D}"/>
                  </a:ext>
                </a:extLst>
              </p:cNvPr>
              <p:cNvSpPr txBox="1">
                <a:spLocks noChangeArrowheads="1"/>
              </p:cNvSpPr>
              <p:nvPr/>
            </p:nvSpPr>
            <p:spPr bwMode="auto">
              <a:xfrm>
                <a:off x="701748" y="4367766"/>
                <a:ext cx="10621926" cy="49956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solidFill>
                      <a:srgbClr val="00B050"/>
                    </a:solidFill>
                  </a:rPr>
                  <a:t>Expanding in rectangular coordinates, and using </a:t>
                </a:r>
                <a14:m>
                  <m:oMath xmlns:m="http://schemas.openxmlformats.org/officeDocument/2006/math">
                    <m:f>
                      <m:fPr>
                        <m:ctrlPr>
                          <a:rPr lang="en-US" altLang="en-US" i="1" smtClean="0">
                            <a:solidFill>
                              <a:srgbClr val="00B050"/>
                            </a:solidFill>
                            <a:latin typeface="Cambria Math" panose="02040503050406030204" pitchFamily="18" charset="0"/>
                          </a:rPr>
                        </m:ctrlPr>
                      </m:fPr>
                      <m:num>
                        <m:r>
                          <a:rPr lang="en-US" altLang="en-US" i="1" smtClean="0">
                            <a:solidFill>
                              <a:srgbClr val="00B050"/>
                            </a:solidFill>
                            <a:latin typeface="Cambria Math" panose="02040503050406030204" pitchFamily="18" charset="0"/>
                          </a:rPr>
                          <m:t>𝜕</m:t>
                        </m:r>
                        <m:r>
                          <a:rPr lang="en-US" altLang="en-US" b="0" i="1" smtClean="0">
                            <a:solidFill>
                              <a:srgbClr val="00B050"/>
                            </a:solidFill>
                            <a:latin typeface="Cambria Math" panose="02040503050406030204" pitchFamily="18" charset="0"/>
                          </a:rPr>
                          <m:t>𝐸</m:t>
                        </m:r>
                      </m:num>
                      <m:den>
                        <m:r>
                          <a:rPr lang="en-US" altLang="en-US" i="1" smtClean="0">
                            <a:solidFill>
                              <a:srgbClr val="00B050"/>
                            </a:solidFill>
                            <a:latin typeface="Cambria Math" panose="02040503050406030204" pitchFamily="18" charset="0"/>
                          </a:rPr>
                          <m:t>𝜕</m:t>
                        </m:r>
                        <m:r>
                          <a:rPr lang="en-US" altLang="en-US" b="0" i="1" smtClean="0">
                            <a:solidFill>
                              <a:srgbClr val="00B050"/>
                            </a:solidFill>
                            <a:latin typeface="Cambria Math" panose="02040503050406030204" pitchFamily="18" charset="0"/>
                          </a:rPr>
                          <m:t>𝑧</m:t>
                        </m:r>
                      </m:den>
                    </m:f>
                    <m:r>
                      <a:rPr lang="en-US" altLang="en-US" b="0" i="1" smtClean="0">
                        <a:solidFill>
                          <a:srgbClr val="00B050"/>
                        </a:solidFill>
                        <a:latin typeface="Cambria Math" panose="02040503050406030204" pitchFamily="18" charset="0"/>
                      </a:rPr>
                      <m:t>=−</m:t>
                    </m:r>
                    <m:r>
                      <a:rPr lang="en-US" altLang="en-US" b="0" i="1" smtClean="0">
                        <a:solidFill>
                          <a:srgbClr val="00B050"/>
                        </a:solidFill>
                        <a:latin typeface="Cambria Math" panose="02040503050406030204" pitchFamily="18" charset="0"/>
                      </a:rPr>
                      <m:t>𝛾</m:t>
                    </m:r>
                  </m:oMath>
                </a14:m>
                <a:r>
                  <a:rPr lang="en-US" altLang="en-US" dirty="0">
                    <a:solidFill>
                      <a:srgbClr val="00B050"/>
                    </a:solidFill>
                  </a:rPr>
                  <a:t> while removing time dependence, we have </a:t>
                </a:r>
              </a:p>
            </p:txBody>
          </p:sp>
        </mc:Choice>
        <mc:Fallback xmlns="">
          <p:sp>
            <p:nvSpPr>
              <p:cNvPr id="4" name="Text Box 7">
                <a:extLst>
                  <a:ext uri="{FF2B5EF4-FFF2-40B4-BE49-F238E27FC236}">
                    <a16:creationId xmlns:a16="http://schemas.microsoft.com/office/drawing/2014/main" id="{32C3B16C-9174-86F2-42CB-F2ABAF80591D}"/>
                  </a:ext>
                </a:extLst>
              </p:cNvPr>
              <p:cNvSpPr txBox="1">
                <a:spLocks noRot="1" noChangeAspect="1" noMove="1" noResize="1" noEditPoints="1" noAdjustHandles="1" noChangeArrowheads="1" noChangeShapeType="1" noTextEdit="1"/>
              </p:cNvSpPr>
              <p:nvPr/>
            </p:nvSpPr>
            <p:spPr bwMode="auto">
              <a:xfrm>
                <a:off x="701748" y="4367766"/>
                <a:ext cx="10621926" cy="499560"/>
              </a:xfrm>
              <a:prstGeom prst="rect">
                <a:avLst/>
              </a:prstGeom>
              <a:blipFill>
                <a:blip r:embed="rId5"/>
                <a:stretch>
                  <a:fillRect l="-459" b="-853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bject 11">
                <a:extLst>
                  <a:ext uri="{FF2B5EF4-FFF2-40B4-BE49-F238E27FC236}">
                    <a16:creationId xmlns:a16="http://schemas.microsoft.com/office/drawing/2014/main" id="{9CA529D2-1FBD-4D0B-3DA3-2E9CBAA688F9}"/>
                  </a:ext>
                </a:extLst>
              </p:cNvPr>
              <p:cNvSpPr txBox="1"/>
              <p:nvPr/>
            </p:nvSpPr>
            <p:spPr bwMode="auto">
              <a:xfrm>
                <a:off x="4433978" y="3184238"/>
                <a:ext cx="2030616" cy="369332"/>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IN" sz="2400" i="1">
                          <a:solidFill>
                            <a:srgbClr val="000000"/>
                          </a:solidFill>
                          <a:latin typeface="Cambria Math" panose="02040503050406030204" pitchFamily="18" charset="0"/>
                        </a:rPr>
                        <m:t>𝑘</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𝜔</m:t>
                      </m:r>
                      <m:rad>
                        <m:radPr>
                          <m:degHide m:val="on"/>
                          <m:ctrlPr>
                            <a:rPr lang="en-IN" sz="2400" i="1">
                              <a:solidFill>
                                <a:srgbClr val="000000"/>
                              </a:solidFill>
                              <a:latin typeface="Cambria Math" panose="02040503050406030204" pitchFamily="18" charset="0"/>
                            </a:rPr>
                          </m:ctrlPr>
                        </m:radPr>
                        <m:deg/>
                        <m:e>
                          <m:r>
                            <a:rPr lang="en-IN" sz="2400" i="1">
                              <a:solidFill>
                                <a:srgbClr val="000000"/>
                              </a:solidFill>
                              <a:latin typeface="Cambria Math" panose="02040503050406030204" pitchFamily="18" charset="0"/>
                            </a:rPr>
                            <m:t>𝜇𝜀</m:t>
                          </m:r>
                        </m:e>
                      </m:rad>
                    </m:oMath>
                  </m:oMathPara>
                </a14:m>
                <a:endParaRPr lang="en-IN" sz="2400" dirty="0"/>
              </a:p>
            </p:txBody>
          </p:sp>
        </mc:Choice>
        <mc:Fallback xmlns="">
          <p:sp>
            <p:nvSpPr>
              <p:cNvPr id="9" name="Object 11">
                <a:extLst>
                  <a:ext uri="{FF2B5EF4-FFF2-40B4-BE49-F238E27FC236}">
                    <a16:creationId xmlns:a16="http://schemas.microsoft.com/office/drawing/2014/main" id="{9CA529D2-1FBD-4D0B-3DA3-2E9CBAA688F9}"/>
                  </a:ext>
                </a:extLst>
              </p:cNvPr>
              <p:cNvSpPr txBox="1">
                <a:spLocks noRot="1" noChangeAspect="1" noMove="1" noResize="1" noEditPoints="1" noAdjustHandles="1" noChangeArrowheads="1" noChangeShapeType="1" noTextEdit="1"/>
              </p:cNvSpPr>
              <p:nvPr/>
            </p:nvSpPr>
            <p:spPr bwMode="auto">
              <a:xfrm>
                <a:off x="4433978" y="3184238"/>
                <a:ext cx="2030616" cy="369332"/>
              </a:xfrm>
              <a:prstGeom prst="rect">
                <a:avLst/>
              </a:prstGeom>
              <a:blipFill>
                <a:blip r:embed="rId6"/>
                <a:stretch>
                  <a:fillRect l="-901" b="-34426"/>
                </a:stretch>
              </a:blipFill>
              <a:ln>
                <a:noFill/>
              </a:ln>
              <a:effectLst/>
            </p:spPr>
            <p:txBody>
              <a:bodyPr/>
              <a:lstStyle/>
              <a:p>
                <a:r>
                  <a:rPr lang="en-IN">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8" name="Text Box 4">
            <a:extLst>
              <a:ext uri="{FF2B5EF4-FFF2-40B4-BE49-F238E27FC236}">
                <a16:creationId xmlns:a16="http://schemas.microsoft.com/office/drawing/2014/main" id="{0426C5EA-B52D-4725-FE76-CE030D46891A}"/>
              </a:ext>
            </a:extLst>
          </p:cNvPr>
          <p:cNvSpPr txBox="1">
            <a:spLocks noChangeArrowheads="1"/>
          </p:cNvSpPr>
          <p:nvPr/>
        </p:nvSpPr>
        <p:spPr bwMode="auto">
          <a:xfrm>
            <a:off x="1752599" y="304800"/>
            <a:ext cx="58496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olidFill>
                  <a:srgbClr val="00B050"/>
                </a:solidFill>
              </a:rPr>
              <a:t>Recalling Maxwell’s Equation, we have</a:t>
            </a:r>
          </a:p>
        </p:txBody>
      </p:sp>
      <p:graphicFrame>
        <p:nvGraphicFramePr>
          <p:cNvPr id="303109" name="Object 5">
            <a:extLst>
              <a:ext uri="{FF2B5EF4-FFF2-40B4-BE49-F238E27FC236}">
                <a16:creationId xmlns:a16="http://schemas.microsoft.com/office/drawing/2014/main" id="{D72944F6-5929-CD14-C705-D785E89C5AF6}"/>
              </a:ext>
            </a:extLst>
          </p:cNvPr>
          <p:cNvGraphicFramePr>
            <a:graphicFrameLocks noChangeAspect="1"/>
          </p:cNvGraphicFramePr>
          <p:nvPr>
            <p:extLst>
              <p:ext uri="{D42A27DB-BD31-4B8C-83A1-F6EECF244321}">
                <p14:modId xmlns:p14="http://schemas.microsoft.com/office/powerpoint/2010/main" val="1437717125"/>
              </p:ext>
            </p:extLst>
          </p:nvPr>
        </p:nvGraphicFramePr>
        <p:xfrm>
          <a:off x="2025502" y="2460844"/>
          <a:ext cx="2895600" cy="2649538"/>
        </p:xfrm>
        <a:graphic>
          <a:graphicData uri="http://schemas.openxmlformats.org/presentationml/2006/ole">
            <mc:AlternateContent xmlns:mc="http://schemas.openxmlformats.org/markup-compatibility/2006">
              <mc:Choice xmlns:v="urn:schemas-microsoft-com:vml" Requires="v">
                <p:oleObj name="Equation" r:id="rId2" imgW="1485720" imgH="1358640" progId="Equation.DSMT4">
                  <p:embed/>
                </p:oleObj>
              </mc:Choice>
              <mc:Fallback>
                <p:oleObj name="Equation" r:id="rId2" imgW="1485720" imgH="1358640" progId="Equation.DSMT4">
                  <p:embed/>
                  <p:pic>
                    <p:nvPicPr>
                      <p:cNvPr id="303109" name="Object 5">
                        <a:extLst>
                          <a:ext uri="{FF2B5EF4-FFF2-40B4-BE49-F238E27FC236}">
                            <a16:creationId xmlns:a16="http://schemas.microsoft.com/office/drawing/2014/main" id="{D72944F6-5929-CD14-C705-D785E89C5A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502" y="2460844"/>
                        <a:ext cx="2895600" cy="2649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303110" name="Object 6">
                <a:extLst>
                  <a:ext uri="{FF2B5EF4-FFF2-40B4-BE49-F238E27FC236}">
                    <a16:creationId xmlns:a16="http://schemas.microsoft.com/office/drawing/2014/main" id="{433CF6E5-5495-7BEB-B7E9-53D0CD3AE54C}"/>
                  </a:ext>
                </a:extLst>
              </p:cNvPr>
              <p:cNvSpPr txBox="1"/>
              <p:nvPr/>
            </p:nvSpPr>
            <p:spPr bwMode="auto">
              <a:xfrm>
                <a:off x="1905000" y="1066800"/>
                <a:ext cx="3200400" cy="75247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m:rPr>
                          <m:sty m:val="p"/>
                        </m:rPr>
                        <a:rPr lang="en-IN" sz="2800" i="1" smtClean="0">
                          <a:solidFill>
                            <a:srgbClr val="0000FF"/>
                          </a:solidFill>
                          <a:latin typeface="Cambria Math" panose="02040503050406030204" pitchFamily="18" charset="0"/>
                          <a:ea typeface="Cambria Math" panose="02040503050406030204" pitchFamily="18" charset="0"/>
                        </a:rPr>
                        <m:t>∇</m:t>
                      </m:r>
                      <m:r>
                        <a:rPr lang="en-IN" sz="2800" i="1">
                          <a:solidFill>
                            <a:srgbClr val="0000FF"/>
                          </a:solidFill>
                          <a:latin typeface="Cambria Math" panose="02040503050406030204" pitchFamily="18" charset="0"/>
                        </a:rPr>
                        <m:t>×</m:t>
                      </m:r>
                      <m:r>
                        <a:rPr lang="en-US" sz="2800" b="0" i="1" smtClean="0">
                          <a:solidFill>
                            <a:srgbClr val="0000FF"/>
                          </a:solidFill>
                          <a:latin typeface="Cambria Math" panose="02040503050406030204" pitchFamily="18" charset="0"/>
                        </a:rPr>
                        <m:t>𝐸</m:t>
                      </m:r>
                      <m:r>
                        <a:rPr lang="en-IN" sz="2800" i="1">
                          <a:solidFill>
                            <a:srgbClr val="0000FF"/>
                          </a:solidFill>
                          <a:latin typeface="Cambria Math" panose="02040503050406030204" pitchFamily="18" charset="0"/>
                        </a:rPr>
                        <m:t>=−</m:t>
                      </m:r>
                      <m:r>
                        <a:rPr lang="en-IN" sz="2800" i="1">
                          <a:solidFill>
                            <a:srgbClr val="0000FF"/>
                          </a:solidFill>
                          <a:latin typeface="Cambria Math" panose="02040503050406030204" pitchFamily="18" charset="0"/>
                        </a:rPr>
                        <m:t>𝑗</m:t>
                      </m:r>
                      <m:r>
                        <a:rPr lang="en-IN" sz="2800" i="1">
                          <a:solidFill>
                            <a:srgbClr val="0000FF"/>
                          </a:solidFill>
                          <a:latin typeface="Cambria Math" panose="02040503050406030204" pitchFamily="18" charset="0"/>
                        </a:rPr>
                        <m:t>𝜔𝜇</m:t>
                      </m:r>
                      <m:r>
                        <a:rPr lang="en-US" sz="2800" b="0" i="1" smtClean="0">
                          <a:solidFill>
                            <a:srgbClr val="0000FF"/>
                          </a:solidFill>
                          <a:latin typeface="Cambria Math" panose="02040503050406030204" pitchFamily="18" charset="0"/>
                        </a:rPr>
                        <m:t>𝐻</m:t>
                      </m:r>
                    </m:oMath>
                  </m:oMathPara>
                </a14:m>
                <a:endParaRPr lang="en-IN" sz="2800" dirty="0"/>
              </a:p>
            </p:txBody>
          </p:sp>
        </mc:Choice>
        <mc:Fallback xmlns="">
          <p:sp>
            <p:nvSpPr>
              <p:cNvPr id="303110" name="Object 6">
                <a:extLst>
                  <a:ext uri="{FF2B5EF4-FFF2-40B4-BE49-F238E27FC236}">
                    <a16:creationId xmlns:a16="http://schemas.microsoft.com/office/drawing/2014/main" id="{433CF6E5-5495-7BEB-B7E9-53D0CD3AE54C}"/>
                  </a:ext>
                </a:extLst>
              </p:cNvPr>
              <p:cNvSpPr txBox="1">
                <a:spLocks noRot="1" noChangeAspect="1" noMove="1" noResize="1" noEditPoints="1" noAdjustHandles="1" noChangeArrowheads="1" noChangeShapeType="1" noTextEdit="1"/>
              </p:cNvSpPr>
              <p:nvPr/>
            </p:nvSpPr>
            <p:spPr bwMode="auto">
              <a:xfrm>
                <a:off x="1905000" y="1066800"/>
                <a:ext cx="3200400" cy="752475"/>
              </a:xfrm>
              <a:prstGeom prst="rect">
                <a:avLst/>
              </a:prstGeom>
              <a:blipFill>
                <a:blip r:embed="rId4"/>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3111" name="Object 7">
                <a:extLst>
                  <a:ext uri="{FF2B5EF4-FFF2-40B4-BE49-F238E27FC236}">
                    <a16:creationId xmlns:a16="http://schemas.microsoft.com/office/drawing/2014/main" id="{FE95E27B-9467-6E95-6C11-A59EC64C65A9}"/>
                  </a:ext>
                </a:extLst>
              </p:cNvPr>
              <p:cNvSpPr txBox="1"/>
              <p:nvPr/>
            </p:nvSpPr>
            <p:spPr bwMode="auto">
              <a:xfrm>
                <a:off x="7179967" y="1066800"/>
                <a:ext cx="2884487" cy="75247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m:rPr>
                          <m:sty m:val="p"/>
                        </m:rPr>
                        <a:rPr lang="en-IN" sz="2800" i="1" smtClean="0">
                          <a:solidFill>
                            <a:srgbClr val="0000FF"/>
                          </a:solidFill>
                          <a:latin typeface="Cambria Math" panose="02040503050406030204" pitchFamily="18" charset="0"/>
                          <a:ea typeface="Cambria Math" panose="02040503050406030204" pitchFamily="18" charset="0"/>
                        </a:rPr>
                        <m:t>∇</m:t>
                      </m:r>
                      <m:r>
                        <a:rPr lang="en-IN" sz="2800" i="1">
                          <a:solidFill>
                            <a:srgbClr val="0000FF"/>
                          </a:solidFill>
                          <a:latin typeface="Cambria Math" panose="02040503050406030204" pitchFamily="18" charset="0"/>
                        </a:rPr>
                        <m:t>×</m:t>
                      </m:r>
                      <m:r>
                        <a:rPr lang="en-US" sz="2800" b="0" i="1" smtClean="0">
                          <a:solidFill>
                            <a:srgbClr val="0000FF"/>
                          </a:solidFill>
                          <a:latin typeface="Cambria Math" panose="02040503050406030204" pitchFamily="18" charset="0"/>
                        </a:rPr>
                        <m:t>𝐻</m:t>
                      </m:r>
                      <m:r>
                        <a:rPr lang="en-IN" sz="2800" i="1">
                          <a:solidFill>
                            <a:srgbClr val="0000FF"/>
                          </a:solidFill>
                          <a:latin typeface="Cambria Math" panose="02040503050406030204" pitchFamily="18" charset="0"/>
                        </a:rPr>
                        <m:t>=</m:t>
                      </m:r>
                      <m:r>
                        <a:rPr lang="en-IN" sz="2800" i="1">
                          <a:solidFill>
                            <a:srgbClr val="0000FF"/>
                          </a:solidFill>
                          <a:latin typeface="Cambria Math" panose="02040503050406030204" pitchFamily="18" charset="0"/>
                        </a:rPr>
                        <m:t>𝑗</m:t>
                      </m:r>
                      <m:r>
                        <a:rPr lang="en-IN" sz="2800" i="1">
                          <a:solidFill>
                            <a:srgbClr val="0000FF"/>
                          </a:solidFill>
                          <a:latin typeface="Cambria Math" panose="02040503050406030204" pitchFamily="18" charset="0"/>
                        </a:rPr>
                        <m:t>𝜔𝜀</m:t>
                      </m:r>
                      <m:r>
                        <a:rPr lang="en-US" sz="2800" b="0" i="1" smtClean="0">
                          <a:solidFill>
                            <a:srgbClr val="0000FF"/>
                          </a:solidFill>
                          <a:latin typeface="Cambria Math" panose="02040503050406030204" pitchFamily="18" charset="0"/>
                        </a:rPr>
                        <m:t>𝐸</m:t>
                      </m:r>
                    </m:oMath>
                  </m:oMathPara>
                </a14:m>
                <a:endParaRPr lang="en-IN" sz="2800" dirty="0"/>
              </a:p>
            </p:txBody>
          </p:sp>
        </mc:Choice>
        <mc:Fallback xmlns="">
          <p:sp>
            <p:nvSpPr>
              <p:cNvPr id="303111" name="Object 7">
                <a:extLst>
                  <a:ext uri="{FF2B5EF4-FFF2-40B4-BE49-F238E27FC236}">
                    <a16:creationId xmlns:a16="http://schemas.microsoft.com/office/drawing/2014/main" id="{FE95E27B-9467-6E95-6C11-A59EC64C65A9}"/>
                  </a:ext>
                </a:extLst>
              </p:cNvPr>
              <p:cNvSpPr txBox="1">
                <a:spLocks noRot="1" noChangeAspect="1" noMove="1" noResize="1" noEditPoints="1" noAdjustHandles="1" noChangeArrowheads="1" noChangeShapeType="1" noTextEdit="1"/>
              </p:cNvSpPr>
              <p:nvPr/>
            </p:nvSpPr>
            <p:spPr bwMode="auto">
              <a:xfrm>
                <a:off x="7179967" y="1066800"/>
                <a:ext cx="2884487" cy="752475"/>
              </a:xfrm>
              <a:prstGeom prst="rect">
                <a:avLst/>
              </a:prstGeom>
              <a:blipFill>
                <a:blip r:embed="rId5"/>
                <a:stretch>
                  <a:fillRect/>
                </a:stretch>
              </a:blipFill>
              <a:ln>
                <a:noFill/>
              </a:ln>
              <a:effectLst/>
            </p:spPr>
            <p:txBody>
              <a:bodyPr/>
              <a:lstStyle/>
              <a:p>
                <a:r>
                  <a:rPr lang="en-IN">
                    <a:noFill/>
                  </a:rPr>
                  <a:t> </a:t>
                </a:r>
              </a:p>
            </p:txBody>
          </p:sp>
        </mc:Fallback>
      </mc:AlternateContent>
      <p:graphicFrame>
        <p:nvGraphicFramePr>
          <p:cNvPr id="303112" name="Object 8">
            <a:extLst>
              <a:ext uri="{FF2B5EF4-FFF2-40B4-BE49-F238E27FC236}">
                <a16:creationId xmlns:a16="http://schemas.microsoft.com/office/drawing/2014/main" id="{CFA6FB46-3C5D-FA9B-6D69-708E721B4B5B}"/>
              </a:ext>
            </a:extLst>
          </p:cNvPr>
          <p:cNvGraphicFramePr>
            <a:graphicFrameLocks noChangeAspect="1"/>
          </p:cNvGraphicFramePr>
          <p:nvPr>
            <p:extLst>
              <p:ext uri="{D42A27DB-BD31-4B8C-83A1-F6EECF244321}">
                <p14:modId xmlns:p14="http://schemas.microsoft.com/office/powerpoint/2010/main" val="1226833708"/>
              </p:ext>
            </p:extLst>
          </p:nvPr>
        </p:nvGraphicFramePr>
        <p:xfrm>
          <a:off x="6749902" y="2460844"/>
          <a:ext cx="2909888" cy="2781300"/>
        </p:xfrm>
        <a:graphic>
          <a:graphicData uri="http://schemas.openxmlformats.org/presentationml/2006/ole">
            <mc:AlternateContent xmlns:mc="http://schemas.openxmlformats.org/markup-compatibility/2006">
              <mc:Choice xmlns:v="urn:schemas-microsoft-com:vml" Requires="v">
                <p:oleObj name="Equation" r:id="rId6" imgW="1422360" imgH="1358640" progId="Equation.DSMT4">
                  <p:embed/>
                </p:oleObj>
              </mc:Choice>
              <mc:Fallback>
                <p:oleObj name="Equation" r:id="rId6" imgW="1422360" imgH="1358640" progId="Equation.DSMT4">
                  <p:embed/>
                  <p:pic>
                    <p:nvPicPr>
                      <p:cNvPr id="303112" name="Object 8">
                        <a:extLst>
                          <a:ext uri="{FF2B5EF4-FFF2-40B4-BE49-F238E27FC236}">
                            <a16:creationId xmlns:a16="http://schemas.microsoft.com/office/drawing/2014/main" id="{CFA6FB46-3C5D-FA9B-6D69-708E721B4B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49902" y="2460844"/>
                        <a:ext cx="2909888" cy="278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3113" name="Object 9">
            <a:extLst>
              <a:ext uri="{FF2B5EF4-FFF2-40B4-BE49-F238E27FC236}">
                <a16:creationId xmlns:a16="http://schemas.microsoft.com/office/drawing/2014/main" id="{6D067F04-0FBE-4A8E-0573-EDF0A3DD5AF0}"/>
              </a:ext>
            </a:extLst>
          </p:cNvPr>
          <p:cNvGraphicFramePr>
            <a:graphicFrameLocks noChangeAspect="1"/>
          </p:cNvGraphicFramePr>
          <p:nvPr>
            <p:extLst>
              <p:ext uri="{D42A27DB-BD31-4B8C-83A1-F6EECF244321}">
                <p14:modId xmlns:p14="http://schemas.microsoft.com/office/powerpoint/2010/main" val="653907029"/>
              </p:ext>
            </p:extLst>
          </p:nvPr>
        </p:nvGraphicFramePr>
        <p:xfrm>
          <a:off x="3485153" y="5623837"/>
          <a:ext cx="4479925" cy="842963"/>
        </p:xfrm>
        <a:graphic>
          <a:graphicData uri="http://schemas.openxmlformats.org/presentationml/2006/ole">
            <mc:AlternateContent xmlns:mc="http://schemas.openxmlformats.org/markup-compatibility/2006">
              <mc:Choice xmlns:v="urn:schemas-microsoft-com:vml" Requires="v">
                <p:oleObj name="Equation" r:id="rId8" imgW="2298600" imgH="431640" progId="Equation.DSMT4">
                  <p:embed/>
                </p:oleObj>
              </mc:Choice>
              <mc:Fallback>
                <p:oleObj name="Equation" r:id="rId8" imgW="2298600" imgH="431640" progId="Equation.DSMT4">
                  <p:embed/>
                  <p:pic>
                    <p:nvPicPr>
                      <p:cNvPr id="303113" name="Object 9">
                        <a:extLst>
                          <a:ext uri="{FF2B5EF4-FFF2-40B4-BE49-F238E27FC236}">
                            <a16:creationId xmlns:a16="http://schemas.microsoft.com/office/drawing/2014/main" id="{6D067F04-0FBE-4A8E-0573-EDF0A3DD5A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85153" y="5623837"/>
                        <a:ext cx="4479925"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7" name="Straight Connector 6">
            <a:extLst>
              <a:ext uri="{FF2B5EF4-FFF2-40B4-BE49-F238E27FC236}">
                <a16:creationId xmlns:a16="http://schemas.microsoft.com/office/drawing/2014/main" id="{E0FAE233-5EA7-B670-EBA9-DA7C0E8D67F6}"/>
              </a:ext>
            </a:extLst>
          </p:cNvPr>
          <p:cNvCxnSpPr/>
          <p:nvPr/>
        </p:nvCxnSpPr>
        <p:spPr>
          <a:xfrm>
            <a:off x="5932967" y="988828"/>
            <a:ext cx="0" cy="4306186"/>
          </a:xfrm>
          <a:prstGeom prst="line">
            <a:avLst/>
          </a:prstGeom>
          <a:ln w="38100">
            <a:solidFill>
              <a:srgbClr val="FF0000"/>
            </a:solidFill>
          </a:ln>
        </p:spPr>
        <p:style>
          <a:lnRef idx="1">
            <a:schemeClr val="accent6"/>
          </a:lnRef>
          <a:fillRef idx="0">
            <a:schemeClr val="accent6"/>
          </a:fillRef>
          <a:effectRef idx="0">
            <a:schemeClr val="accent6"/>
          </a:effectRef>
          <a:fontRef idx="minor">
            <a:schemeClr val="tx1"/>
          </a:fontRef>
        </p:style>
      </p:cxnSp>
      <p:sp>
        <p:nvSpPr>
          <p:cNvPr id="8" name="Text Box 4">
            <a:extLst>
              <a:ext uri="{FF2B5EF4-FFF2-40B4-BE49-F238E27FC236}">
                <a16:creationId xmlns:a16="http://schemas.microsoft.com/office/drawing/2014/main" id="{9BAB9DB5-356D-86FC-B93E-A4E4136AA5A1}"/>
              </a:ext>
            </a:extLst>
          </p:cNvPr>
          <p:cNvSpPr txBox="1">
            <a:spLocks noChangeArrowheads="1"/>
          </p:cNvSpPr>
          <p:nvPr/>
        </p:nvSpPr>
        <p:spPr bwMode="auto">
          <a:xfrm>
            <a:off x="3439633" y="1739949"/>
            <a:ext cx="4986668" cy="40011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50000"/>
              </a:spcBef>
            </a:pPr>
            <a:r>
              <a:rPr lang="en-US" altLang="en-US" sz="2000" dirty="0">
                <a:solidFill>
                  <a:srgbClr val="00B050"/>
                </a:solidFill>
              </a:rPr>
              <a:t>Expanding curls and separating, we get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4132" name="Object 4">
            <a:extLst>
              <a:ext uri="{FF2B5EF4-FFF2-40B4-BE49-F238E27FC236}">
                <a16:creationId xmlns:a16="http://schemas.microsoft.com/office/drawing/2014/main" id="{C3746D52-285F-2E7C-ED65-AAD0FB44AE78}"/>
              </a:ext>
            </a:extLst>
          </p:cNvPr>
          <p:cNvGraphicFramePr>
            <a:graphicFrameLocks noChangeAspect="1"/>
          </p:cNvGraphicFramePr>
          <p:nvPr>
            <p:extLst>
              <p:ext uri="{D42A27DB-BD31-4B8C-83A1-F6EECF244321}">
                <p14:modId xmlns:p14="http://schemas.microsoft.com/office/powerpoint/2010/main" val="499331227"/>
              </p:ext>
            </p:extLst>
          </p:nvPr>
        </p:nvGraphicFramePr>
        <p:xfrm>
          <a:off x="1752601" y="313459"/>
          <a:ext cx="2722563" cy="865188"/>
        </p:xfrm>
        <a:graphic>
          <a:graphicData uri="http://schemas.openxmlformats.org/presentationml/2006/ole">
            <mc:AlternateContent xmlns:mc="http://schemas.openxmlformats.org/markup-compatibility/2006">
              <mc:Choice xmlns:v="urn:schemas-microsoft-com:vml" Requires="v">
                <p:oleObj name="Equation" r:id="rId2" imgW="1396800" imgH="444240" progId="Equation.DSMT4">
                  <p:embed/>
                </p:oleObj>
              </mc:Choice>
              <mc:Fallback>
                <p:oleObj name="Equation" r:id="rId2" imgW="1396800" imgH="444240" progId="Equation.DSMT4">
                  <p:embed/>
                  <p:pic>
                    <p:nvPicPr>
                      <p:cNvPr id="304132" name="Object 4">
                        <a:extLst>
                          <a:ext uri="{FF2B5EF4-FFF2-40B4-BE49-F238E27FC236}">
                            <a16:creationId xmlns:a16="http://schemas.microsoft.com/office/drawing/2014/main" id="{C3746D52-285F-2E7C-ED65-AAD0FB44A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313459"/>
                        <a:ext cx="2722563"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4133" name="Object 5">
            <a:extLst>
              <a:ext uri="{FF2B5EF4-FFF2-40B4-BE49-F238E27FC236}">
                <a16:creationId xmlns:a16="http://schemas.microsoft.com/office/drawing/2014/main" id="{ACEF3DE7-F031-A41A-FF79-B153C2DCB334}"/>
              </a:ext>
            </a:extLst>
          </p:cNvPr>
          <p:cNvGraphicFramePr>
            <a:graphicFrameLocks noChangeAspect="1"/>
          </p:cNvGraphicFramePr>
          <p:nvPr>
            <p:extLst>
              <p:ext uri="{D42A27DB-BD31-4B8C-83A1-F6EECF244321}">
                <p14:modId xmlns:p14="http://schemas.microsoft.com/office/powerpoint/2010/main" val="637236913"/>
              </p:ext>
            </p:extLst>
          </p:nvPr>
        </p:nvGraphicFramePr>
        <p:xfrm>
          <a:off x="6096000" y="313459"/>
          <a:ext cx="2882900" cy="857250"/>
        </p:xfrm>
        <a:graphic>
          <a:graphicData uri="http://schemas.openxmlformats.org/presentationml/2006/ole">
            <mc:AlternateContent xmlns:mc="http://schemas.openxmlformats.org/markup-compatibility/2006">
              <mc:Choice xmlns:v="urn:schemas-microsoft-com:vml" Requires="v">
                <p:oleObj name="Equation" r:id="rId4" imgW="1409400" imgH="419040" progId="Equation.DSMT4">
                  <p:embed/>
                </p:oleObj>
              </mc:Choice>
              <mc:Fallback>
                <p:oleObj name="Equation" r:id="rId4" imgW="1409400" imgH="419040" progId="Equation.DSMT4">
                  <p:embed/>
                  <p:pic>
                    <p:nvPicPr>
                      <p:cNvPr id="304133" name="Object 5">
                        <a:extLst>
                          <a:ext uri="{FF2B5EF4-FFF2-40B4-BE49-F238E27FC236}">
                            <a16:creationId xmlns:a16="http://schemas.microsoft.com/office/drawing/2014/main" id="{ACEF3DE7-F031-A41A-FF79-B153C2DCB3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13459"/>
                        <a:ext cx="28829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4134" name="Text Box 6">
            <a:extLst>
              <a:ext uri="{FF2B5EF4-FFF2-40B4-BE49-F238E27FC236}">
                <a16:creationId xmlns:a16="http://schemas.microsoft.com/office/drawing/2014/main" id="{0C99A8AD-6C6D-A506-2304-006410932D88}"/>
              </a:ext>
            </a:extLst>
          </p:cNvPr>
          <p:cNvSpPr txBox="1">
            <a:spLocks noChangeArrowheads="1"/>
          </p:cNvSpPr>
          <p:nvPr/>
        </p:nvSpPr>
        <p:spPr bwMode="auto">
          <a:xfrm>
            <a:off x="1295401" y="1298241"/>
            <a:ext cx="8996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Putting the value of E</a:t>
            </a:r>
            <a:r>
              <a:rPr lang="en-US" altLang="en-US" baseline="-25000" dirty="0"/>
              <a:t>y</a:t>
            </a:r>
            <a:r>
              <a:rPr lang="en-US" altLang="en-US" baseline="30000" dirty="0"/>
              <a:t>0</a:t>
            </a:r>
            <a:r>
              <a:rPr lang="en-US" altLang="en-US" dirty="0"/>
              <a:t> from second expression on the Right side into first equation, we get</a:t>
            </a:r>
          </a:p>
        </p:txBody>
      </p:sp>
      <p:graphicFrame>
        <p:nvGraphicFramePr>
          <p:cNvPr id="304135" name="Object 7">
            <a:extLst>
              <a:ext uri="{FF2B5EF4-FFF2-40B4-BE49-F238E27FC236}">
                <a16:creationId xmlns:a16="http://schemas.microsoft.com/office/drawing/2014/main" id="{1D6791D4-ABF4-DF4F-E49D-462D58C7CE50}"/>
              </a:ext>
            </a:extLst>
          </p:cNvPr>
          <p:cNvGraphicFramePr>
            <a:graphicFrameLocks noChangeAspect="1"/>
          </p:cNvGraphicFramePr>
          <p:nvPr>
            <p:extLst>
              <p:ext uri="{D42A27DB-BD31-4B8C-83A1-F6EECF244321}">
                <p14:modId xmlns:p14="http://schemas.microsoft.com/office/powerpoint/2010/main" val="3707137500"/>
              </p:ext>
            </p:extLst>
          </p:nvPr>
        </p:nvGraphicFramePr>
        <p:xfrm>
          <a:off x="3276600" y="1748136"/>
          <a:ext cx="4951413" cy="938213"/>
        </p:xfrm>
        <a:graphic>
          <a:graphicData uri="http://schemas.openxmlformats.org/presentationml/2006/ole">
            <mc:AlternateContent xmlns:mc="http://schemas.openxmlformats.org/markup-compatibility/2006">
              <mc:Choice xmlns:v="urn:schemas-microsoft-com:vml" Requires="v">
                <p:oleObj name="Equation" r:id="rId6" imgW="2539800" imgH="482400" progId="Equation.DSMT4">
                  <p:embed/>
                </p:oleObj>
              </mc:Choice>
              <mc:Fallback>
                <p:oleObj name="Equation" r:id="rId6" imgW="2539800" imgH="482400" progId="Equation.DSMT4">
                  <p:embed/>
                  <p:pic>
                    <p:nvPicPr>
                      <p:cNvPr id="304135" name="Object 7">
                        <a:extLst>
                          <a:ext uri="{FF2B5EF4-FFF2-40B4-BE49-F238E27FC236}">
                            <a16:creationId xmlns:a16="http://schemas.microsoft.com/office/drawing/2014/main" id="{1D6791D4-ABF4-DF4F-E49D-462D58C7CE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1748136"/>
                        <a:ext cx="4951413"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4136" name="Object 8">
            <a:extLst>
              <a:ext uri="{FF2B5EF4-FFF2-40B4-BE49-F238E27FC236}">
                <a16:creationId xmlns:a16="http://schemas.microsoft.com/office/drawing/2014/main" id="{A16B9A03-F295-965F-8519-319D4B50CDAA}"/>
              </a:ext>
            </a:extLst>
          </p:cNvPr>
          <p:cNvGraphicFramePr>
            <a:graphicFrameLocks noChangeAspect="1"/>
          </p:cNvGraphicFramePr>
          <p:nvPr>
            <p:extLst>
              <p:ext uri="{D42A27DB-BD31-4B8C-83A1-F6EECF244321}">
                <p14:modId xmlns:p14="http://schemas.microsoft.com/office/powerpoint/2010/main" val="2781857225"/>
              </p:ext>
            </p:extLst>
          </p:nvPr>
        </p:nvGraphicFramePr>
        <p:xfrm>
          <a:off x="3548505" y="2823699"/>
          <a:ext cx="4481513" cy="938213"/>
        </p:xfrm>
        <a:graphic>
          <a:graphicData uri="http://schemas.openxmlformats.org/presentationml/2006/ole">
            <mc:AlternateContent xmlns:mc="http://schemas.openxmlformats.org/markup-compatibility/2006">
              <mc:Choice xmlns:v="urn:schemas-microsoft-com:vml" Requires="v">
                <p:oleObj name="Equation" r:id="rId8" imgW="2298600" imgH="482400" progId="Equation.DSMT4">
                  <p:embed/>
                </p:oleObj>
              </mc:Choice>
              <mc:Fallback>
                <p:oleObj name="Equation" r:id="rId8" imgW="2298600" imgH="482400" progId="Equation.DSMT4">
                  <p:embed/>
                  <p:pic>
                    <p:nvPicPr>
                      <p:cNvPr id="304136" name="Object 8">
                        <a:extLst>
                          <a:ext uri="{FF2B5EF4-FFF2-40B4-BE49-F238E27FC236}">
                            <a16:creationId xmlns:a16="http://schemas.microsoft.com/office/drawing/2014/main" id="{A16B9A03-F295-965F-8519-319D4B50CDA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8505" y="2823699"/>
                        <a:ext cx="4481513"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4137" name="Object 9">
            <a:extLst>
              <a:ext uri="{FF2B5EF4-FFF2-40B4-BE49-F238E27FC236}">
                <a16:creationId xmlns:a16="http://schemas.microsoft.com/office/drawing/2014/main" id="{B08C7C8B-A825-2B3B-7333-E11143B160B2}"/>
              </a:ext>
            </a:extLst>
          </p:cNvPr>
          <p:cNvGraphicFramePr>
            <a:graphicFrameLocks noChangeAspect="1"/>
          </p:cNvGraphicFramePr>
          <p:nvPr>
            <p:extLst>
              <p:ext uri="{D42A27DB-BD31-4B8C-83A1-F6EECF244321}">
                <p14:modId xmlns:p14="http://schemas.microsoft.com/office/powerpoint/2010/main" val="107725596"/>
              </p:ext>
            </p:extLst>
          </p:nvPr>
        </p:nvGraphicFramePr>
        <p:xfrm>
          <a:off x="3733799" y="3881506"/>
          <a:ext cx="4037013" cy="865188"/>
        </p:xfrm>
        <a:graphic>
          <a:graphicData uri="http://schemas.openxmlformats.org/presentationml/2006/ole">
            <mc:AlternateContent xmlns:mc="http://schemas.openxmlformats.org/markup-compatibility/2006">
              <mc:Choice xmlns:v="urn:schemas-microsoft-com:vml" Requires="v">
                <p:oleObj name="Equation" r:id="rId10" imgW="2070000" imgH="444240" progId="Equation.DSMT4">
                  <p:embed/>
                </p:oleObj>
              </mc:Choice>
              <mc:Fallback>
                <p:oleObj name="Equation" r:id="rId10" imgW="2070000" imgH="444240" progId="Equation.DSMT4">
                  <p:embed/>
                  <p:pic>
                    <p:nvPicPr>
                      <p:cNvPr id="304137" name="Object 9">
                        <a:extLst>
                          <a:ext uri="{FF2B5EF4-FFF2-40B4-BE49-F238E27FC236}">
                            <a16:creationId xmlns:a16="http://schemas.microsoft.com/office/drawing/2014/main" id="{B08C7C8B-A825-2B3B-7333-E11143B160B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33799" y="3881506"/>
                        <a:ext cx="4037013"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4138" name="Object 10">
            <a:extLst>
              <a:ext uri="{FF2B5EF4-FFF2-40B4-BE49-F238E27FC236}">
                <a16:creationId xmlns:a16="http://schemas.microsoft.com/office/drawing/2014/main" id="{0E772979-4653-A51C-5506-53070088A59B}"/>
              </a:ext>
            </a:extLst>
          </p:cNvPr>
          <p:cNvGraphicFramePr>
            <a:graphicFrameLocks noChangeAspect="1"/>
          </p:cNvGraphicFramePr>
          <p:nvPr>
            <p:extLst>
              <p:ext uri="{D42A27DB-BD31-4B8C-83A1-F6EECF244321}">
                <p14:modId xmlns:p14="http://schemas.microsoft.com/office/powerpoint/2010/main" val="487364551"/>
              </p:ext>
            </p:extLst>
          </p:nvPr>
        </p:nvGraphicFramePr>
        <p:xfrm>
          <a:off x="2590876" y="4779305"/>
          <a:ext cx="3813175" cy="939800"/>
        </p:xfrm>
        <a:graphic>
          <a:graphicData uri="http://schemas.openxmlformats.org/presentationml/2006/ole">
            <mc:AlternateContent xmlns:mc="http://schemas.openxmlformats.org/markup-compatibility/2006">
              <mc:Choice xmlns:v="urn:schemas-microsoft-com:vml" Requires="v">
                <p:oleObj name="Equation" r:id="rId12" imgW="1955520" imgH="482400" progId="Equation.DSMT4">
                  <p:embed/>
                </p:oleObj>
              </mc:Choice>
              <mc:Fallback>
                <p:oleObj name="Equation" r:id="rId12" imgW="1955520" imgH="482400" progId="Equation.DSMT4">
                  <p:embed/>
                  <p:pic>
                    <p:nvPicPr>
                      <p:cNvPr id="304138" name="Object 10">
                        <a:extLst>
                          <a:ext uri="{FF2B5EF4-FFF2-40B4-BE49-F238E27FC236}">
                            <a16:creationId xmlns:a16="http://schemas.microsoft.com/office/drawing/2014/main" id="{0E772979-4653-A51C-5506-53070088A59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90876" y="4779305"/>
                        <a:ext cx="3813175"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4139" name="Object 11">
            <a:extLst>
              <a:ext uri="{FF2B5EF4-FFF2-40B4-BE49-F238E27FC236}">
                <a16:creationId xmlns:a16="http://schemas.microsoft.com/office/drawing/2014/main" id="{ACBE754E-AC86-EDDE-BD96-29F46D492017}"/>
              </a:ext>
            </a:extLst>
          </p:cNvPr>
          <p:cNvGraphicFramePr>
            <a:graphicFrameLocks noChangeAspect="1"/>
          </p:cNvGraphicFramePr>
          <p:nvPr>
            <p:extLst>
              <p:ext uri="{D42A27DB-BD31-4B8C-83A1-F6EECF244321}">
                <p14:modId xmlns:p14="http://schemas.microsoft.com/office/powerpoint/2010/main" val="4205784019"/>
              </p:ext>
            </p:extLst>
          </p:nvPr>
        </p:nvGraphicFramePr>
        <p:xfrm>
          <a:off x="6989763" y="4941157"/>
          <a:ext cx="2476500" cy="444500"/>
        </p:xfrm>
        <a:graphic>
          <a:graphicData uri="http://schemas.openxmlformats.org/presentationml/2006/ole">
            <mc:AlternateContent xmlns:mc="http://schemas.openxmlformats.org/markup-compatibility/2006">
              <mc:Choice xmlns:v="urn:schemas-microsoft-com:vml" Requires="v">
                <p:oleObj name="Equation" r:id="rId14" imgW="1269720" imgH="228600" progId="Equation.DSMT4">
                  <p:embed/>
                </p:oleObj>
              </mc:Choice>
              <mc:Fallback>
                <p:oleObj name="Equation" r:id="rId14" imgW="1269720" imgH="228600" progId="Equation.DSMT4">
                  <p:embed/>
                  <p:pic>
                    <p:nvPicPr>
                      <p:cNvPr id="304139" name="Object 11">
                        <a:extLst>
                          <a:ext uri="{FF2B5EF4-FFF2-40B4-BE49-F238E27FC236}">
                            <a16:creationId xmlns:a16="http://schemas.microsoft.com/office/drawing/2014/main" id="{ACBE754E-AC86-EDDE-BD96-29F46D49201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89763" y="4941157"/>
                        <a:ext cx="24765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 Box 7">
            <a:extLst>
              <a:ext uri="{FF2B5EF4-FFF2-40B4-BE49-F238E27FC236}">
                <a16:creationId xmlns:a16="http://schemas.microsoft.com/office/drawing/2014/main" id="{ACCB9A7E-DB33-7840-CF17-D18721964973}"/>
              </a:ext>
            </a:extLst>
          </p:cNvPr>
          <p:cNvSpPr txBox="1">
            <a:spLocks noChangeArrowheads="1"/>
          </p:cNvSpPr>
          <p:nvPr/>
        </p:nvSpPr>
        <p:spPr bwMode="auto">
          <a:xfrm>
            <a:off x="1191732" y="5765470"/>
            <a:ext cx="10113335" cy="40011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50000"/>
              </a:spcBef>
            </a:pPr>
            <a:r>
              <a:rPr lang="en-US" altLang="en-US" sz="2000" dirty="0">
                <a:solidFill>
                  <a:srgbClr val="00B050"/>
                </a:solidFill>
              </a:rPr>
              <a:t>We have derived expressions for one component of </a:t>
            </a:r>
            <a:r>
              <a:rPr lang="en-US" altLang="en-US" sz="2000" i="1" dirty="0">
                <a:solidFill>
                  <a:srgbClr val="00B050"/>
                </a:solidFill>
              </a:rPr>
              <a:t>H </a:t>
            </a:r>
            <a:r>
              <a:rPr lang="en-US" altLang="en-US" sz="2000" dirty="0">
                <a:solidFill>
                  <a:srgbClr val="00B050"/>
                </a:solidFill>
              </a:rPr>
              <a:t> in terms of H</a:t>
            </a:r>
            <a:r>
              <a:rPr lang="en-US" altLang="en-US" sz="2000" baseline="-25000" dirty="0">
                <a:solidFill>
                  <a:srgbClr val="00B050"/>
                </a:solidFill>
              </a:rPr>
              <a:t>z</a:t>
            </a:r>
            <a:r>
              <a:rPr lang="en-US" altLang="en-US" sz="2000" dirty="0">
                <a:solidFill>
                  <a:srgbClr val="00B050"/>
                </a:solidFill>
              </a:rPr>
              <a:t> and E</a:t>
            </a:r>
            <a:r>
              <a:rPr lang="en-US" altLang="en-US" sz="2000" baseline="-25000" dirty="0">
                <a:solidFill>
                  <a:srgbClr val="00B050"/>
                </a:solidFill>
              </a:rPr>
              <a:t>z</a:t>
            </a:r>
            <a:endParaRPr lang="en-US" altLang="en-US" sz="2000" i="1" baseline="-25000" dirty="0">
              <a:solidFill>
                <a:srgbClr val="00B050"/>
              </a:solidFill>
            </a:endParaRPr>
          </a:p>
        </p:txBody>
      </p:sp>
      <p:sp>
        <p:nvSpPr>
          <p:cNvPr id="4" name="Text Box 7">
            <a:extLst>
              <a:ext uri="{FF2B5EF4-FFF2-40B4-BE49-F238E27FC236}">
                <a16:creationId xmlns:a16="http://schemas.microsoft.com/office/drawing/2014/main" id="{0B6F20F9-C6E1-45A7-89FB-DF10ADAEB7A5}"/>
              </a:ext>
            </a:extLst>
          </p:cNvPr>
          <p:cNvSpPr txBox="1">
            <a:spLocks noChangeArrowheads="1"/>
          </p:cNvSpPr>
          <p:nvPr/>
        </p:nvSpPr>
        <p:spPr bwMode="auto">
          <a:xfrm>
            <a:off x="565741" y="6269724"/>
            <a:ext cx="11060517" cy="40011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50000"/>
              </a:spcBef>
            </a:pPr>
            <a:r>
              <a:rPr lang="en-US" altLang="en-US" sz="2000" dirty="0">
                <a:solidFill>
                  <a:srgbClr val="00B050"/>
                </a:solidFill>
              </a:rPr>
              <a:t>But why, So that we can define wave propagation mode using H</a:t>
            </a:r>
            <a:r>
              <a:rPr lang="en-US" altLang="en-US" sz="2000" baseline="-25000" dirty="0">
                <a:solidFill>
                  <a:srgbClr val="00B050"/>
                </a:solidFill>
              </a:rPr>
              <a:t>z</a:t>
            </a:r>
            <a:r>
              <a:rPr lang="en-US" altLang="en-US" sz="2000" dirty="0">
                <a:solidFill>
                  <a:srgbClr val="00B050"/>
                </a:solidFill>
              </a:rPr>
              <a:t> and E</a:t>
            </a:r>
            <a:r>
              <a:rPr lang="en-US" altLang="en-US" sz="2000" baseline="-25000" dirty="0">
                <a:solidFill>
                  <a:srgbClr val="00B050"/>
                </a:solidFill>
              </a:rPr>
              <a:t>z, </a:t>
            </a:r>
            <a:r>
              <a:rPr lang="en-US" altLang="en-US" sz="2000" dirty="0">
                <a:solidFill>
                  <a:srgbClr val="00B050"/>
                </a:solidFill>
              </a:rPr>
              <a:t> and their characteristics </a:t>
            </a:r>
            <a:endParaRPr lang="en-US" altLang="en-US" sz="2000" i="1" baseline="-25000" dirty="0">
              <a:solidFill>
                <a:srgbClr val="00B050"/>
              </a:solidFill>
            </a:endParaRPr>
          </a:p>
        </p:txBody>
      </p:sp>
      <p:sp>
        <p:nvSpPr>
          <p:cNvPr id="5" name="TextBox 4">
            <a:extLst>
              <a:ext uri="{FF2B5EF4-FFF2-40B4-BE49-F238E27FC236}">
                <a16:creationId xmlns:a16="http://schemas.microsoft.com/office/drawing/2014/main" id="{D27742D2-6A45-6A54-7F17-F69F860697FD}"/>
              </a:ext>
            </a:extLst>
          </p:cNvPr>
          <p:cNvSpPr txBox="1"/>
          <p:nvPr/>
        </p:nvSpPr>
        <p:spPr>
          <a:xfrm>
            <a:off x="2360429" y="4746694"/>
            <a:ext cx="7304567" cy="938213"/>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8BDCFB-6FC1-BB4A-8FBB-2FE234017758}"/>
              </a:ext>
            </a:extLst>
          </p:cNvPr>
          <p:cNvSpPr txBox="1"/>
          <p:nvPr/>
        </p:nvSpPr>
        <p:spPr>
          <a:xfrm>
            <a:off x="627319" y="762807"/>
            <a:ext cx="10643193" cy="5016758"/>
          </a:xfrm>
          <a:prstGeom prst="rect">
            <a:avLst/>
          </a:prstGeom>
          <a:noFill/>
        </p:spPr>
        <p:txBody>
          <a:bodyPr wrap="square">
            <a:spAutoFit/>
          </a:bodyPr>
          <a:lstStyle/>
          <a:p>
            <a:endParaRPr lang="en-IN" sz="2000" dirty="0"/>
          </a:p>
          <a:p>
            <a:r>
              <a:rPr lang="en-IN" sz="2000" dirty="0"/>
              <a:t>It is convenient to classify the propagating waves in a uniform waveguide into three types according to whether </a:t>
            </a:r>
            <a:r>
              <a:rPr lang="en-US" altLang="en-US" sz="2000" dirty="0">
                <a:solidFill>
                  <a:srgbClr val="00B050"/>
                </a:solidFill>
              </a:rPr>
              <a:t>H</a:t>
            </a:r>
            <a:r>
              <a:rPr lang="en-US" altLang="en-US" sz="2000" baseline="-25000" dirty="0">
                <a:solidFill>
                  <a:srgbClr val="00B050"/>
                </a:solidFill>
              </a:rPr>
              <a:t>z</a:t>
            </a:r>
            <a:r>
              <a:rPr lang="en-US" altLang="en-US" sz="2000" dirty="0">
                <a:solidFill>
                  <a:srgbClr val="00B050"/>
                </a:solidFill>
              </a:rPr>
              <a:t> and/or E</a:t>
            </a:r>
            <a:r>
              <a:rPr lang="en-US" altLang="en-US" sz="2000" baseline="-25000" dirty="0">
                <a:solidFill>
                  <a:srgbClr val="00B050"/>
                </a:solidFill>
              </a:rPr>
              <a:t>z </a:t>
            </a:r>
            <a:r>
              <a:rPr lang="en-IN" sz="2000" dirty="0"/>
              <a:t>exists.</a:t>
            </a:r>
          </a:p>
          <a:p>
            <a:endParaRPr lang="en-IN" sz="2000" dirty="0"/>
          </a:p>
          <a:p>
            <a:pPr marL="342900" indent="-342900">
              <a:buAutoNum type="arabicPeriod"/>
            </a:pPr>
            <a:r>
              <a:rPr lang="en-IN" sz="2000" dirty="0"/>
              <a:t>Transverse Electromagnetic (</a:t>
            </a:r>
            <a:r>
              <a:rPr lang="en-IN" sz="2000" dirty="0">
                <a:solidFill>
                  <a:srgbClr val="00B050"/>
                </a:solidFill>
              </a:rPr>
              <a:t>TEM</a:t>
            </a:r>
            <a:r>
              <a:rPr lang="en-IN" sz="2000" dirty="0"/>
              <a:t>) Waves. These are waves that contain </a:t>
            </a:r>
            <a:r>
              <a:rPr lang="en-IN" sz="2000" b="1" dirty="0">
                <a:solidFill>
                  <a:srgbClr val="00B050"/>
                </a:solidFill>
              </a:rPr>
              <a:t>neither </a:t>
            </a:r>
            <a:r>
              <a:rPr lang="en-US" altLang="en-US" sz="2000" b="1" dirty="0">
                <a:solidFill>
                  <a:srgbClr val="00B050"/>
                </a:solidFill>
              </a:rPr>
              <a:t>H</a:t>
            </a:r>
            <a:r>
              <a:rPr lang="en-US" altLang="en-US" sz="2000" b="1" baseline="-25000" dirty="0">
                <a:solidFill>
                  <a:srgbClr val="00B050"/>
                </a:solidFill>
              </a:rPr>
              <a:t>z</a:t>
            </a:r>
            <a:r>
              <a:rPr lang="en-US" altLang="en-US" sz="2000" b="1" dirty="0">
                <a:solidFill>
                  <a:srgbClr val="00B050"/>
                </a:solidFill>
              </a:rPr>
              <a:t> nor E</a:t>
            </a:r>
            <a:r>
              <a:rPr lang="en-US" altLang="en-US" sz="2000" b="1" baseline="-25000" dirty="0">
                <a:solidFill>
                  <a:srgbClr val="00B050"/>
                </a:solidFill>
              </a:rPr>
              <a:t>z</a:t>
            </a:r>
            <a:r>
              <a:rPr lang="en-IN" sz="2000" dirty="0"/>
              <a:t>.</a:t>
            </a:r>
          </a:p>
          <a:p>
            <a:r>
              <a:rPr lang="en-IN" sz="2000" dirty="0"/>
              <a:t> </a:t>
            </a:r>
          </a:p>
          <a:p>
            <a:pPr marL="342900" indent="-342900">
              <a:buAutoNum type="arabicPeriod"/>
            </a:pPr>
            <a:endParaRPr lang="en-IN" sz="2000" dirty="0"/>
          </a:p>
          <a:p>
            <a:r>
              <a:rPr lang="en-IN" sz="2000" dirty="0"/>
              <a:t>2. Transverse Magnetic (</a:t>
            </a:r>
            <a:r>
              <a:rPr lang="en-IN" sz="2000" dirty="0">
                <a:solidFill>
                  <a:srgbClr val="00B050"/>
                </a:solidFill>
              </a:rPr>
              <a:t>TM</a:t>
            </a:r>
            <a:r>
              <a:rPr lang="en-IN" sz="2000" dirty="0"/>
              <a:t>) Waves. These are waves that contain a </a:t>
            </a:r>
            <a:r>
              <a:rPr lang="en-IN" sz="2000" b="1" dirty="0">
                <a:solidFill>
                  <a:srgbClr val="00B050"/>
                </a:solidFill>
              </a:rPr>
              <a:t>nonzero </a:t>
            </a:r>
            <a:r>
              <a:rPr lang="en-US" altLang="en-US" sz="2000" b="1" dirty="0">
                <a:solidFill>
                  <a:srgbClr val="00B050"/>
                </a:solidFill>
              </a:rPr>
              <a:t>E</a:t>
            </a:r>
            <a:r>
              <a:rPr lang="en-US" altLang="en-US" sz="2000" b="1" baseline="-25000" dirty="0">
                <a:solidFill>
                  <a:srgbClr val="00B050"/>
                </a:solidFill>
              </a:rPr>
              <a:t>z</a:t>
            </a:r>
            <a:r>
              <a:rPr lang="en-US" altLang="en-US" sz="2000" b="1" dirty="0">
                <a:solidFill>
                  <a:srgbClr val="00B050"/>
                </a:solidFill>
              </a:rPr>
              <a:t> but H</a:t>
            </a:r>
            <a:r>
              <a:rPr lang="en-US" altLang="en-US" sz="2000" b="1" baseline="-25000" dirty="0">
                <a:solidFill>
                  <a:srgbClr val="00B050"/>
                </a:solidFill>
              </a:rPr>
              <a:t>z</a:t>
            </a:r>
            <a:r>
              <a:rPr lang="en-US" altLang="en-US" sz="2000" b="1" dirty="0">
                <a:solidFill>
                  <a:srgbClr val="00B050"/>
                </a:solidFill>
              </a:rPr>
              <a:t> =0.</a:t>
            </a:r>
          </a:p>
          <a:p>
            <a:endParaRPr lang="en-US" altLang="en-US" sz="2000" b="1" dirty="0">
              <a:solidFill>
                <a:srgbClr val="00B050"/>
              </a:solidFill>
            </a:endParaRPr>
          </a:p>
          <a:p>
            <a:r>
              <a:rPr lang="en-US" altLang="en-US" sz="2000" dirty="0">
                <a:solidFill>
                  <a:srgbClr val="00B050"/>
                </a:solidFill>
              </a:rPr>
              <a:t> </a:t>
            </a:r>
            <a:endParaRPr lang="en-IN" sz="2000" dirty="0"/>
          </a:p>
          <a:p>
            <a:r>
              <a:rPr lang="en-IN" sz="2000" dirty="0"/>
              <a:t>3. Transverse Electric (</a:t>
            </a:r>
            <a:r>
              <a:rPr lang="en-IN" sz="2000" dirty="0">
                <a:solidFill>
                  <a:srgbClr val="00B050"/>
                </a:solidFill>
              </a:rPr>
              <a:t>TE</a:t>
            </a:r>
            <a:r>
              <a:rPr lang="en-IN" sz="2000" dirty="0"/>
              <a:t>) Waves. These are waves that contain a </a:t>
            </a:r>
            <a:r>
              <a:rPr lang="en-IN" sz="2000" b="1" dirty="0">
                <a:solidFill>
                  <a:srgbClr val="00B050"/>
                </a:solidFill>
              </a:rPr>
              <a:t>nonzero </a:t>
            </a:r>
            <a:r>
              <a:rPr lang="en-US" altLang="en-US" sz="2000" b="1" dirty="0">
                <a:solidFill>
                  <a:srgbClr val="00B050"/>
                </a:solidFill>
              </a:rPr>
              <a:t>H</a:t>
            </a:r>
            <a:r>
              <a:rPr lang="en-US" altLang="en-US" sz="2000" b="1" baseline="-25000" dirty="0">
                <a:solidFill>
                  <a:srgbClr val="00B050"/>
                </a:solidFill>
              </a:rPr>
              <a:t>z</a:t>
            </a:r>
            <a:r>
              <a:rPr lang="en-US" altLang="en-US" sz="2000" b="1" dirty="0">
                <a:solidFill>
                  <a:srgbClr val="00B050"/>
                </a:solidFill>
              </a:rPr>
              <a:t> </a:t>
            </a:r>
            <a:r>
              <a:rPr lang="en-IN" sz="2000" b="1" dirty="0">
                <a:solidFill>
                  <a:srgbClr val="00B050"/>
                </a:solidFill>
              </a:rPr>
              <a:t>but </a:t>
            </a:r>
            <a:r>
              <a:rPr lang="en-US" altLang="en-US" sz="2000" b="1" dirty="0">
                <a:solidFill>
                  <a:srgbClr val="00B050"/>
                </a:solidFill>
              </a:rPr>
              <a:t> E</a:t>
            </a:r>
            <a:r>
              <a:rPr lang="en-US" altLang="en-US" sz="2000" b="1" baseline="-25000" dirty="0">
                <a:solidFill>
                  <a:srgbClr val="00B050"/>
                </a:solidFill>
              </a:rPr>
              <a:t>z</a:t>
            </a:r>
            <a:r>
              <a:rPr lang="en-IN" sz="2000" b="1" dirty="0">
                <a:solidFill>
                  <a:srgbClr val="00B050"/>
                </a:solidFill>
              </a:rPr>
              <a:t>= 0.</a:t>
            </a:r>
          </a:p>
          <a:p>
            <a:endParaRPr lang="en-IN" sz="2000" b="1" dirty="0">
              <a:solidFill>
                <a:srgbClr val="00B050"/>
              </a:solidFill>
            </a:endParaRPr>
          </a:p>
          <a:p>
            <a:endParaRPr lang="en-IN" sz="2000" dirty="0"/>
          </a:p>
          <a:p>
            <a:endParaRPr lang="en-IN" sz="2000" dirty="0"/>
          </a:p>
          <a:p>
            <a:r>
              <a:rPr lang="en-IN" sz="2000" dirty="0">
                <a:solidFill>
                  <a:srgbClr val="FF0000"/>
                </a:solidFill>
              </a:rPr>
              <a:t>The propagation characteristics of the various types of waves are different; they will be discussed in subsequent subsections.</a:t>
            </a:r>
          </a:p>
        </p:txBody>
      </p:sp>
    </p:spTree>
    <p:extLst>
      <p:ext uri="{BB962C8B-B14F-4D97-AF65-F5344CB8AC3E}">
        <p14:creationId xmlns:p14="http://schemas.microsoft.com/office/powerpoint/2010/main" val="1384350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5156" name="Object 4">
            <a:extLst>
              <a:ext uri="{FF2B5EF4-FFF2-40B4-BE49-F238E27FC236}">
                <a16:creationId xmlns:a16="http://schemas.microsoft.com/office/drawing/2014/main" id="{CD721B94-A89F-3449-40E5-8DDA22AA5B8D}"/>
              </a:ext>
            </a:extLst>
          </p:cNvPr>
          <p:cNvGraphicFramePr>
            <a:graphicFrameLocks noChangeAspect="1"/>
          </p:cNvGraphicFramePr>
          <p:nvPr>
            <p:extLst>
              <p:ext uri="{D42A27DB-BD31-4B8C-83A1-F6EECF244321}">
                <p14:modId xmlns:p14="http://schemas.microsoft.com/office/powerpoint/2010/main" val="1226202432"/>
              </p:ext>
            </p:extLst>
          </p:nvPr>
        </p:nvGraphicFramePr>
        <p:xfrm>
          <a:off x="2052158" y="811471"/>
          <a:ext cx="3813175" cy="939800"/>
        </p:xfrm>
        <a:graphic>
          <a:graphicData uri="http://schemas.openxmlformats.org/presentationml/2006/ole">
            <mc:AlternateContent xmlns:mc="http://schemas.openxmlformats.org/markup-compatibility/2006">
              <mc:Choice xmlns:v="urn:schemas-microsoft-com:vml" Requires="v">
                <p:oleObj name="Equation" r:id="rId2" imgW="1955520" imgH="482400" progId="Equation.DSMT4">
                  <p:embed/>
                </p:oleObj>
              </mc:Choice>
              <mc:Fallback>
                <p:oleObj name="Equation" r:id="rId2" imgW="1955520" imgH="482400" progId="Equation.DSMT4">
                  <p:embed/>
                  <p:pic>
                    <p:nvPicPr>
                      <p:cNvPr id="305156" name="Object 4">
                        <a:extLst>
                          <a:ext uri="{FF2B5EF4-FFF2-40B4-BE49-F238E27FC236}">
                            <a16:creationId xmlns:a16="http://schemas.microsoft.com/office/drawing/2014/main" id="{CD721B94-A89F-3449-40E5-8DDA22AA5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158" y="811471"/>
                        <a:ext cx="3813175"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5157" name="Object 5">
            <a:extLst>
              <a:ext uri="{FF2B5EF4-FFF2-40B4-BE49-F238E27FC236}">
                <a16:creationId xmlns:a16="http://schemas.microsoft.com/office/drawing/2014/main" id="{3E8482FF-A73C-CF32-CF53-0D192269394E}"/>
              </a:ext>
            </a:extLst>
          </p:cNvPr>
          <p:cNvGraphicFramePr>
            <a:graphicFrameLocks noChangeAspect="1"/>
          </p:cNvGraphicFramePr>
          <p:nvPr>
            <p:extLst>
              <p:ext uri="{D42A27DB-BD31-4B8C-83A1-F6EECF244321}">
                <p14:modId xmlns:p14="http://schemas.microsoft.com/office/powerpoint/2010/main" val="672810542"/>
              </p:ext>
            </p:extLst>
          </p:nvPr>
        </p:nvGraphicFramePr>
        <p:xfrm>
          <a:off x="2052158" y="1914182"/>
          <a:ext cx="3836987" cy="939800"/>
        </p:xfrm>
        <a:graphic>
          <a:graphicData uri="http://schemas.openxmlformats.org/presentationml/2006/ole">
            <mc:AlternateContent xmlns:mc="http://schemas.openxmlformats.org/markup-compatibility/2006">
              <mc:Choice xmlns:v="urn:schemas-microsoft-com:vml" Requires="v">
                <p:oleObj name="Equation" r:id="rId4" imgW="1968480" imgH="482400" progId="Equation.DSMT4">
                  <p:embed/>
                </p:oleObj>
              </mc:Choice>
              <mc:Fallback>
                <p:oleObj name="Equation" r:id="rId4" imgW="1968480" imgH="482400" progId="Equation.DSMT4">
                  <p:embed/>
                  <p:pic>
                    <p:nvPicPr>
                      <p:cNvPr id="305157" name="Object 5">
                        <a:extLst>
                          <a:ext uri="{FF2B5EF4-FFF2-40B4-BE49-F238E27FC236}">
                            <a16:creationId xmlns:a16="http://schemas.microsoft.com/office/drawing/2014/main" id="{3E8482FF-A73C-CF32-CF53-0D19226939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2158" y="1914182"/>
                        <a:ext cx="3836987"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5158" name="Object 6">
            <a:extLst>
              <a:ext uri="{FF2B5EF4-FFF2-40B4-BE49-F238E27FC236}">
                <a16:creationId xmlns:a16="http://schemas.microsoft.com/office/drawing/2014/main" id="{C5E04E71-2BB5-2061-E4C4-6BF2CD37F760}"/>
              </a:ext>
            </a:extLst>
          </p:cNvPr>
          <p:cNvGraphicFramePr>
            <a:graphicFrameLocks noChangeAspect="1"/>
          </p:cNvGraphicFramePr>
          <p:nvPr>
            <p:extLst>
              <p:ext uri="{D42A27DB-BD31-4B8C-83A1-F6EECF244321}">
                <p14:modId xmlns:p14="http://schemas.microsoft.com/office/powerpoint/2010/main" val="3783024185"/>
              </p:ext>
            </p:extLst>
          </p:nvPr>
        </p:nvGraphicFramePr>
        <p:xfrm>
          <a:off x="6482870" y="811471"/>
          <a:ext cx="3789362" cy="939800"/>
        </p:xfrm>
        <a:graphic>
          <a:graphicData uri="http://schemas.openxmlformats.org/presentationml/2006/ole">
            <mc:AlternateContent xmlns:mc="http://schemas.openxmlformats.org/markup-compatibility/2006">
              <mc:Choice xmlns:v="urn:schemas-microsoft-com:vml" Requires="v">
                <p:oleObj name="Equation" r:id="rId6" imgW="1942920" imgH="482400" progId="Equation.DSMT4">
                  <p:embed/>
                </p:oleObj>
              </mc:Choice>
              <mc:Fallback>
                <p:oleObj name="Equation" r:id="rId6" imgW="1942920" imgH="482400" progId="Equation.DSMT4">
                  <p:embed/>
                  <p:pic>
                    <p:nvPicPr>
                      <p:cNvPr id="305158" name="Object 6">
                        <a:extLst>
                          <a:ext uri="{FF2B5EF4-FFF2-40B4-BE49-F238E27FC236}">
                            <a16:creationId xmlns:a16="http://schemas.microsoft.com/office/drawing/2014/main" id="{C5E04E71-2BB5-2061-E4C4-6BF2CD37F7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2870" y="811471"/>
                        <a:ext cx="3789362"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5159" name="Object 7">
            <a:extLst>
              <a:ext uri="{FF2B5EF4-FFF2-40B4-BE49-F238E27FC236}">
                <a16:creationId xmlns:a16="http://schemas.microsoft.com/office/drawing/2014/main" id="{A345D6A6-F8EE-5649-6273-BB83635041E1}"/>
              </a:ext>
            </a:extLst>
          </p:cNvPr>
          <p:cNvGraphicFramePr>
            <a:graphicFrameLocks noChangeAspect="1"/>
          </p:cNvGraphicFramePr>
          <p:nvPr>
            <p:extLst>
              <p:ext uri="{D42A27DB-BD31-4B8C-83A1-F6EECF244321}">
                <p14:modId xmlns:p14="http://schemas.microsoft.com/office/powerpoint/2010/main" val="2042900398"/>
              </p:ext>
            </p:extLst>
          </p:nvPr>
        </p:nvGraphicFramePr>
        <p:xfrm>
          <a:off x="6482869" y="1985062"/>
          <a:ext cx="3789363" cy="939800"/>
        </p:xfrm>
        <a:graphic>
          <a:graphicData uri="http://schemas.openxmlformats.org/presentationml/2006/ole">
            <mc:AlternateContent xmlns:mc="http://schemas.openxmlformats.org/markup-compatibility/2006">
              <mc:Choice xmlns:v="urn:schemas-microsoft-com:vml" Requires="v">
                <p:oleObj name="Equation" r:id="rId8" imgW="1942920" imgH="482400" progId="Equation.DSMT4">
                  <p:embed/>
                </p:oleObj>
              </mc:Choice>
              <mc:Fallback>
                <p:oleObj name="Equation" r:id="rId8" imgW="1942920" imgH="482400" progId="Equation.DSMT4">
                  <p:embed/>
                  <p:pic>
                    <p:nvPicPr>
                      <p:cNvPr id="305159" name="Object 7">
                        <a:extLst>
                          <a:ext uri="{FF2B5EF4-FFF2-40B4-BE49-F238E27FC236}">
                            <a16:creationId xmlns:a16="http://schemas.microsoft.com/office/drawing/2014/main" id="{A345D6A6-F8EE-5649-6273-BB83635041E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82869" y="1985062"/>
                        <a:ext cx="3789363"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5160" name="Object 8">
            <a:extLst>
              <a:ext uri="{FF2B5EF4-FFF2-40B4-BE49-F238E27FC236}">
                <a16:creationId xmlns:a16="http://schemas.microsoft.com/office/drawing/2014/main" id="{CFB3049B-3161-1486-B0BD-7187AA8B3374}"/>
              </a:ext>
            </a:extLst>
          </p:cNvPr>
          <p:cNvGraphicFramePr>
            <a:graphicFrameLocks noChangeAspect="1"/>
          </p:cNvGraphicFramePr>
          <p:nvPr>
            <p:extLst>
              <p:ext uri="{D42A27DB-BD31-4B8C-83A1-F6EECF244321}">
                <p14:modId xmlns:p14="http://schemas.microsoft.com/office/powerpoint/2010/main" val="2293343252"/>
              </p:ext>
            </p:extLst>
          </p:nvPr>
        </p:nvGraphicFramePr>
        <p:xfrm>
          <a:off x="4650895" y="3007259"/>
          <a:ext cx="2476500" cy="444500"/>
        </p:xfrm>
        <a:graphic>
          <a:graphicData uri="http://schemas.openxmlformats.org/presentationml/2006/ole">
            <mc:AlternateContent xmlns:mc="http://schemas.openxmlformats.org/markup-compatibility/2006">
              <mc:Choice xmlns:v="urn:schemas-microsoft-com:vml" Requires="v">
                <p:oleObj name="Equation" r:id="rId10" imgW="1269720" imgH="228600" progId="Equation.DSMT4">
                  <p:embed/>
                </p:oleObj>
              </mc:Choice>
              <mc:Fallback>
                <p:oleObj name="Equation" r:id="rId10" imgW="1269720" imgH="228600" progId="Equation.DSMT4">
                  <p:embed/>
                  <p:pic>
                    <p:nvPicPr>
                      <p:cNvPr id="305160" name="Object 8">
                        <a:extLst>
                          <a:ext uri="{FF2B5EF4-FFF2-40B4-BE49-F238E27FC236}">
                            <a16:creationId xmlns:a16="http://schemas.microsoft.com/office/drawing/2014/main" id="{CFB3049B-3161-1486-B0BD-7187AA8B337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50895" y="3007259"/>
                        <a:ext cx="24765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305161" name="Text Box 9">
                <a:extLst>
                  <a:ext uri="{FF2B5EF4-FFF2-40B4-BE49-F238E27FC236}">
                    <a16:creationId xmlns:a16="http://schemas.microsoft.com/office/drawing/2014/main" id="{889A6B42-3D07-1F5D-6776-57468D9B532B}"/>
                  </a:ext>
                </a:extLst>
              </p:cNvPr>
              <p:cNvSpPr txBox="1">
                <a:spLocks noChangeArrowheads="1"/>
              </p:cNvSpPr>
              <p:nvPr/>
            </p:nvSpPr>
            <p:spPr bwMode="auto">
              <a:xfrm>
                <a:off x="423531" y="3585781"/>
                <a:ext cx="11694041" cy="16635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gn="just">
                  <a:spcBef>
                    <a:spcPct val="50000"/>
                  </a:spcBef>
                </a:pPr>
                <a:r>
                  <a:rPr lang="en-US" altLang="en-US" sz="2400" dirty="0">
                    <a:solidFill>
                      <a:srgbClr val="00B050"/>
                    </a:solidFill>
                  </a:rPr>
                  <a:t>For TEM Wave: </a:t>
                </a:r>
                <a:r>
                  <a:rPr lang="en-US" altLang="en-US" sz="2400" i="1" dirty="0"/>
                  <a:t>H</a:t>
                </a:r>
                <a:r>
                  <a:rPr lang="en-US" altLang="en-US" sz="2400" i="1" baseline="-25000" dirty="0"/>
                  <a:t>z</a:t>
                </a:r>
                <a:r>
                  <a:rPr lang="en-US" altLang="en-US" sz="2400" dirty="0"/>
                  <a:t> and </a:t>
                </a:r>
                <a:r>
                  <a:rPr lang="en-US" altLang="en-US" sz="2400" i="1" dirty="0"/>
                  <a:t>E</a:t>
                </a:r>
                <a:r>
                  <a:rPr lang="en-US" altLang="en-US" sz="2400" i="1" baseline="-25000" dirty="0"/>
                  <a:t>z</a:t>
                </a:r>
                <a:r>
                  <a:rPr lang="en-US" altLang="en-US" sz="2400" dirty="0"/>
                  <a:t> </a:t>
                </a:r>
                <a:r>
                  <a:rPr lang="en-US" altLang="en-US" sz="2400" dirty="0">
                    <a:solidFill>
                      <a:srgbClr val="00B050"/>
                    </a:solidFill>
                  </a:rPr>
                  <a:t>will be zero, therefore all the above equations constitute a set of trivial solutions (all field components vanish).</a:t>
                </a:r>
              </a:p>
              <a:p>
                <a:pPr algn="just">
                  <a:spcBef>
                    <a:spcPct val="50000"/>
                  </a:spcBef>
                </a:pPr>
                <a:r>
                  <a:rPr lang="en-US" altLang="en-US" sz="2400" dirty="0">
                    <a:solidFill>
                      <a:srgbClr val="00B050"/>
                    </a:solidFill>
                  </a:rPr>
                  <a:t>unless the denominator h</a:t>
                </a:r>
                <a:r>
                  <a:rPr lang="en-US" altLang="en-US" sz="2400" baseline="30000" dirty="0">
                    <a:solidFill>
                      <a:srgbClr val="00B050"/>
                    </a:solidFill>
                  </a:rPr>
                  <a:t>2</a:t>
                </a:r>
                <a:r>
                  <a:rPr lang="en-US" altLang="en-US" sz="2400" dirty="0">
                    <a:solidFill>
                      <a:srgbClr val="00B050"/>
                    </a:solidFill>
                  </a:rPr>
                  <a:t> also equals zero (</a:t>
                </a:r>
                <a14:m>
                  <m:oMath xmlns:m="http://schemas.openxmlformats.org/officeDocument/2006/math">
                    <m:f>
                      <m:fPr>
                        <m:ctrlPr>
                          <a:rPr lang="en-US" altLang="en-US" sz="2400" i="1" smtClean="0">
                            <a:solidFill>
                              <a:srgbClr val="00B050"/>
                            </a:solidFill>
                            <a:latin typeface="Cambria Math" panose="02040503050406030204" pitchFamily="18" charset="0"/>
                          </a:rPr>
                        </m:ctrlPr>
                      </m:fPr>
                      <m:num>
                        <m:r>
                          <a:rPr lang="en-US" altLang="en-US" sz="2400" b="0" i="1" smtClean="0">
                            <a:solidFill>
                              <a:srgbClr val="00B050"/>
                            </a:solidFill>
                            <a:latin typeface="Cambria Math" panose="02040503050406030204" pitchFamily="18" charset="0"/>
                          </a:rPr>
                          <m:t>0</m:t>
                        </m:r>
                      </m:num>
                      <m:den>
                        <m:r>
                          <a:rPr lang="en-US" altLang="en-US" sz="2400" b="0" i="1" smtClean="0">
                            <a:solidFill>
                              <a:srgbClr val="00B050"/>
                            </a:solidFill>
                            <a:latin typeface="Cambria Math" panose="02040503050406030204" pitchFamily="18" charset="0"/>
                          </a:rPr>
                          <m:t>0</m:t>
                        </m:r>
                      </m:den>
                    </m:f>
                    <m:r>
                      <a:rPr lang="en-US" altLang="en-US" sz="2400" b="0" i="1" smtClean="0">
                        <a:solidFill>
                          <a:srgbClr val="00B050"/>
                        </a:solidFill>
                        <a:latin typeface="Cambria Math" panose="02040503050406030204" pitchFamily="18" charset="0"/>
                      </a:rPr>
                      <m:t> </m:t>
                    </m:r>
                    <m:r>
                      <a:rPr lang="en-US" altLang="en-US" sz="2400" b="0" i="1" smtClean="0">
                        <a:solidFill>
                          <a:srgbClr val="00B050"/>
                        </a:solidFill>
                        <a:latin typeface="Cambria Math" panose="02040503050406030204" pitchFamily="18" charset="0"/>
                      </a:rPr>
                      <m:t>𝑓𝑜𝑟𝑚</m:t>
                    </m:r>
                  </m:oMath>
                </a14:m>
                <a:r>
                  <a:rPr lang="en-US" altLang="en-US" sz="2400" dirty="0">
                    <a:solidFill>
                      <a:srgbClr val="00B050"/>
                    </a:solidFill>
                  </a:rPr>
                  <a:t>).</a:t>
                </a:r>
              </a:p>
            </p:txBody>
          </p:sp>
        </mc:Choice>
        <mc:Fallback xmlns="">
          <p:sp>
            <p:nvSpPr>
              <p:cNvPr id="305161" name="Text Box 9">
                <a:extLst>
                  <a:ext uri="{FF2B5EF4-FFF2-40B4-BE49-F238E27FC236}">
                    <a16:creationId xmlns:a16="http://schemas.microsoft.com/office/drawing/2014/main" id="{889A6B42-3D07-1F5D-6776-57468D9B532B}"/>
                  </a:ext>
                </a:extLst>
              </p:cNvPr>
              <p:cNvSpPr txBox="1">
                <a:spLocks noRot="1" noChangeAspect="1" noMove="1" noResize="1" noEditPoints="1" noAdjustHandles="1" noChangeArrowheads="1" noChangeShapeType="1" noTextEdit="1"/>
              </p:cNvSpPr>
              <p:nvPr/>
            </p:nvSpPr>
            <p:spPr bwMode="auto">
              <a:xfrm>
                <a:off x="423531" y="3585781"/>
                <a:ext cx="11694041" cy="1663532"/>
              </a:xfrm>
              <a:prstGeom prst="rect">
                <a:avLst/>
              </a:prstGeom>
              <a:blipFill>
                <a:blip r:embed="rId12"/>
                <a:stretch>
                  <a:fillRect l="-782" t="-2930" r="-782" b="-36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aphicFrame>
        <p:nvGraphicFramePr>
          <p:cNvPr id="305162" name="Object 10">
            <a:extLst>
              <a:ext uri="{FF2B5EF4-FFF2-40B4-BE49-F238E27FC236}">
                <a16:creationId xmlns:a16="http://schemas.microsoft.com/office/drawing/2014/main" id="{F9547D74-398C-12A0-BE51-F3EAF32117A6}"/>
              </a:ext>
            </a:extLst>
          </p:cNvPr>
          <p:cNvGraphicFramePr>
            <a:graphicFrameLocks noChangeAspect="1"/>
          </p:cNvGraphicFramePr>
          <p:nvPr>
            <p:extLst>
              <p:ext uri="{D42A27DB-BD31-4B8C-83A1-F6EECF244321}">
                <p14:modId xmlns:p14="http://schemas.microsoft.com/office/powerpoint/2010/main" val="4165515147"/>
              </p:ext>
            </p:extLst>
          </p:nvPr>
        </p:nvGraphicFramePr>
        <p:xfrm>
          <a:off x="4727889" y="5259321"/>
          <a:ext cx="2322512" cy="668338"/>
        </p:xfrm>
        <a:graphic>
          <a:graphicData uri="http://schemas.openxmlformats.org/presentationml/2006/ole">
            <mc:AlternateContent xmlns:mc="http://schemas.openxmlformats.org/markup-compatibility/2006">
              <mc:Choice xmlns:v="urn:schemas-microsoft-com:vml" Requires="v">
                <p:oleObj name="Equation" r:id="rId13" imgW="838080" imgH="241200" progId="Equation.DSMT4">
                  <p:embed/>
                </p:oleObj>
              </mc:Choice>
              <mc:Fallback>
                <p:oleObj name="Equation" r:id="rId13" imgW="838080" imgH="241200" progId="Equation.DSMT4">
                  <p:embed/>
                  <p:pic>
                    <p:nvPicPr>
                      <p:cNvPr id="305162" name="Object 10">
                        <a:extLst>
                          <a:ext uri="{FF2B5EF4-FFF2-40B4-BE49-F238E27FC236}">
                            <a16:creationId xmlns:a16="http://schemas.microsoft.com/office/drawing/2014/main" id="{F9547D74-398C-12A0-BE51-F3EAF32117A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7889" y="5259321"/>
                        <a:ext cx="2322512" cy="66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5163" name="Object 11">
            <a:extLst>
              <a:ext uri="{FF2B5EF4-FFF2-40B4-BE49-F238E27FC236}">
                <a16:creationId xmlns:a16="http://schemas.microsoft.com/office/drawing/2014/main" id="{FE1A222D-092E-6756-693C-47F68656E070}"/>
              </a:ext>
            </a:extLst>
          </p:cNvPr>
          <p:cNvGraphicFramePr>
            <a:graphicFrameLocks noChangeAspect="1"/>
          </p:cNvGraphicFramePr>
          <p:nvPr>
            <p:extLst>
              <p:ext uri="{D42A27DB-BD31-4B8C-83A1-F6EECF244321}">
                <p14:modId xmlns:p14="http://schemas.microsoft.com/office/powerpoint/2010/main" val="1276823986"/>
              </p:ext>
            </p:extLst>
          </p:nvPr>
        </p:nvGraphicFramePr>
        <p:xfrm>
          <a:off x="4317520" y="6018817"/>
          <a:ext cx="3095625" cy="625475"/>
        </p:xfrm>
        <a:graphic>
          <a:graphicData uri="http://schemas.openxmlformats.org/presentationml/2006/ole">
            <mc:AlternateContent xmlns:mc="http://schemas.openxmlformats.org/markup-compatibility/2006">
              <mc:Choice xmlns:v="urn:schemas-microsoft-com:vml" Requires="v">
                <p:oleObj name="Equation" r:id="rId15" imgW="1257120" imgH="253800" progId="Equation.DSMT4">
                  <p:embed/>
                </p:oleObj>
              </mc:Choice>
              <mc:Fallback>
                <p:oleObj name="Equation" r:id="rId15" imgW="1257120" imgH="253800" progId="Equation.DSMT4">
                  <p:embed/>
                  <p:pic>
                    <p:nvPicPr>
                      <p:cNvPr id="305163" name="Object 11">
                        <a:extLst>
                          <a:ext uri="{FF2B5EF4-FFF2-40B4-BE49-F238E27FC236}">
                            <a16:creationId xmlns:a16="http://schemas.microsoft.com/office/drawing/2014/main" id="{FE1A222D-092E-6756-693C-47F68656E07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17520" y="6018817"/>
                        <a:ext cx="3095625"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 Box 6">
            <a:extLst>
              <a:ext uri="{FF2B5EF4-FFF2-40B4-BE49-F238E27FC236}">
                <a16:creationId xmlns:a16="http://schemas.microsoft.com/office/drawing/2014/main" id="{D350D949-3002-7513-B8BA-F33A30B1BE85}"/>
              </a:ext>
            </a:extLst>
          </p:cNvPr>
          <p:cNvSpPr txBox="1">
            <a:spLocks noChangeArrowheads="1"/>
          </p:cNvSpPr>
          <p:nvPr/>
        </p:nvSpPr>
        <p:spPr bwMode="auto">
          <a:xfrm>
            <a:off x="508592" y="232588"/>
            <a:ext cx="8996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Similarly, we can get, other components in terms of </a:t>
            </a:r>
            <a:r>
              <a:rPr lang="en-US" altLang="en-US" i="1" dirty="0"/>
              <a:t>H</a:t>
            </a:r>
            <a:r>
              <a:rPr lang="en-US" altLang="en-US" i="1" baseline="-25000" dirty="0"/>
              <a:t>z</a:t>
            </a:r>
            <a:r>
              <a:rPr lang="en-US" altLang="en-US" dirty="0"/>
              <a:t> and </a:t>
            </a:r>
            <a:r>
              <a:rPr lang="en-US" altLang="en-US" i="1" dirty="0"/>
              <a:t>E</a:t>
            </a:r>
            <a:r>
              <a:rPr lang="en-US" altLang="en-US" i="1" baseline="-25000" dirty="0"/>
              <a:t>z</a:t>
            </a:r>
            <a:r>
              <a:rPr lang="en-US" altLang="en-US" dirty="0"/>
              <a:t> </a:t>
            </a:r>
          </a:p>
        </p:txBody>
      </p:sp>
      <p:sp>
        <p:nvSpPr>
          <p:cNvPr id="5" name="Text Box 9">
            <a:extLst>
              <a:ext uri="{FF2B5EF4-FFF2-40B4-BE49-F238E27FC236}">
                <a16:creationId xmlns:a16="http://schemas.microsoft.com/office/drawing/2014/main" id="{877F155A-7387-30F3-B6CB-1FBBF733A9A4}"/>
              </a:ext>
            </a:extLst>
          </p:cNvPr>
          <p:cNvSpPr txBox="1">
            <a:spLocks noChangeArrowheads="1"/>
          </p:cNvSpPr>
          <p:nvPr/>
        </p:nvSpPr>
        <p:spPr bwMode="auto">
          <a:xfrm>
            <a:off x="7734505" y="5887867"/>
            <a:ext cx="41805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dirty="0">
                <a:solidFill>
                  <a:srgbClr val="00B050"/>
                </a:solidFill>
              </a:rPr>
              <a:t>Same as plane wave in unbounded medium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7574</TotalTime>
  <Words>2906</Words>
  <Application>Microsoft Office PowerPoint</Application>
  <PresentationFormat>Widescreen</PresentationFormat>
  <Paragraphs>405</Paragraphs>
  <Slides>48</Slides>
  <Notes>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60" baseType="lpstr">
      <vt:lpstr>Aptos</vt:lpstr>
      <vt:lpstr>Aptos Display</vt:lpstr>
      <vt:lpstr>Arial</vt:lpstr>
      <vt:lpstr>Calibri</vt:lpstr>
      <vt:lpstr>Cambria Math</vt:lpstr>
      <vt:lpstr>ComicSansMS</vt:lpstr>
      <vt:lpstr>ComicSansMS-Bold</vt:lpstr>
      <vt:lpstr>Symbol</vt:lpstr>
      <vt:lpstr>SymbolMT</vt:lpstr>
      <vt:lpstr>Wingdings</vt:lpstr>
      <vt:lpstr>Office Theme</vt:lpstr>
      <vt:lpstr>Equation</vt:lpstr>
      <vt:lpstr>Waveguides</vt:lpstr>
      <vt:lpstr>Waveguides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Rectangular waveguide Analysis</vt:lpstr>
      <vt:lpstr>PowerPoint Presentation</vt:lpstr>
      <vt:lpstr>TEM mode does not exist in rectangular waveguides….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Uniform Plane waves</vt:lpstr>
      <vt:lpstr>Uniform Plane waves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Propagation inside a Waveguide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Singh</dc:creator>
  <cp:lastModifiedBy>Aditya Singh</cp:lastModifiedBy>
  <cp:revision>7</cp:revision>
  <dcterms:created xsi:type="dcterms:W3CDTF">2024-11-07T00:31:29Z</dcterms:created>
  <dcterms:modified xsi:type="dcterms:W3CDTF">2024-11-17T08:19:48Z</dcterms:modified>
</cp:coreProperties>
</file>