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2" r:id="rId5"/>
    <p:sldId id="280" r:id="rId6"/>
    <p:sldId id="263" r:id="rId7"/>
    <p:sldId id="286" r:id="rId8"/>
    <p:sldId id="281" r:id="rId9"/>
    <p:sldId id="282" r:id="rId10"/>
    <p:sldId id="279" r:id="rId11"/>
    <p:sldId id="284" r:id="rId12"/>
    <p:sldId id="264" r:id="rId13"/>
    <p:sldId id="285" r:id="rId14"/>
    <p:sldId id="28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F5E1-A272-9319-6EC8-E827EC4755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0458EA-60BA-CCA0-317C-A2849C2EC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820ED-286A-4256-D966-F4073FD60293}"/>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10E46874-0081-008E-96F0-2985B573A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11C78-35AF-F6C3-943C-F947E4182B10}"/>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194588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5DCA-BCEE-0E15-3932-BBE29C14E5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A6255F-92C3-0EB3-A2A4-784E9DB9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7356A2-B1F0-DCA6-8387-56661065A167}"/>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65EBF37D-0DCA-3D9D-ADC4-2B3B8F640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F8118A-B36F-ADA6-64DE-6F09E92BEBB6}"/>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418302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85500-63D6-270E-C04A-50A3965C1A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D3641-4F61-4F56-D17E-CA2A6E873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1E823-BC77-A32F-C706-6CEC46EA3282}"/>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3379DE9A-7673-7BAB-B9B7-7BBB5CCDA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0C759-CD31-BBF3-992E-570D3527CC66}"/>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370722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921D-0417-D8E6-A1D0-0708B63E54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8948D-D9B8-02FD-4C69-82DEB0875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4D9DF-5FD6-C214-3975-C5A6813DE962}"/>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54A5ECDA-3F53-A6B9-D859-AA0B647A3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DC3E7-F1EA-BCD3-90FC-E3D81B0ECB0B}"/>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347144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C2C6-7600-6DA8-32C3-7B3A795E3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55501C-71F5-99F6-845F-D6810FF272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3C3723-E49C-3F1F-37DE-27AD8583D75F}"/>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0A5BCF09-F341-6E87-458C-5EFDB55E8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FCA78-6DF5-782E-F4F5-53D86C37E264}"/>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155924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8595-3064-D800-3C7A-2925D96C5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39F584-1BEA-0B5F-4598-6CE0704A91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6E977-0AB7-E0F3-7909-E43F7CAFD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03C2B8-E3B2-140C-DFFA-C6F26A343E70}"/>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6" name="Footer Placeholder 5">
            <a:extLst>
              <a:ext uri="{FF2B5EF4-FFF2-40B4-BE49-F238E27FC236}">
                <a16:creationId xmlns:a16="http://schemas.microsoft.com/office/drawing/2014/main" id="{9B1D4DC6-4AC6-6436-BCB2-114DCF384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56DACE-A245-F240-CC0B-00E211E68B3C}"/>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226337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EAD8-5D98-61A1-69D3-5A105CA2F4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A7183-FE44-20A4-6AFB-A3CE13DE6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DD2F4-E5C3-1F43-F4AF-4BE887B1DB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D2AD09-BA92-BA22-561E-9473A80B2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2640B-9886-F6DA-35C7-8A3F9FC17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2104ED-A3D3-1798-6A64-D48DAE01258B}"/>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8" name="Footer Placeholder 7">
            <a:extLst>
              <a:ext uri="{FF2B5EF4-FFF2-40B4-BE49-F238E27FC236}">
                <a16:creationId xmlns:a16="http://schemas.microsoft.com/office/drawing/2014/main" id="{D320F853-98D0-5B9C-297E-B8F8A8FA08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87CAF7-D499-F0DE-4F71-B87CFA598732}"/>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292664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2E17-6A77-5AC1-B844-563BA3A60F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E8F5A9-8620-3615-7D90-F82F8FC30570}"/>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4" name="Footer Placeholder 3">
            <a:extLst>
              <a:ext uri="{FF2B5EF4-FFF2-40B4-BE49-F238E27FC236}">
                <a16:creationId xmlns:a16="http://schemas.microsoft.com/office/drawing/2014/main" id="{F606C206-22BE-1586-ED85-EBBF89B90F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D02739-4595-F7AB-9CDF-0F6CA9FD7C17}"/>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217533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8908C-30F7-4EA0-DD8D-742D0ACFE3FC}"/>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3" name="Footer Placeholder 2">
            <a:extLst>
              <a:ext uri="{FF2B5EF4-FFF2-40B4-BE49-F238E27FC236}">
                <a16:creationId xmlns:a16="http://schemas.microsoft.com/office/drawing/2014/main" id="{2EEF031B-BAB0-67BE-0463-A9AC0B630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4CA8EB-A89D-7A02-D045-489EB1A2D868}"/>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388923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864C-63A3-0FB3-FD84-4425A5E5E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36A39D-338D-3EB3-0DB9-A3DBFCAAE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7587E7-D841-0633-37BF-9D97A6F0F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BB7B8-1EEA-308C-6C30-DE727A4C6020}"/>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6" name="Footer Placeholder 5">
            <a:extLst>
              <a:ext uri="{FF2B5EF4-FFF2-40B4-BE49-F238E27FC236}">
                <a16:creationId xmlns:a16="http://schemas.microsoft.com/office/drawing/2014/main" id="{C241CF52-7D80-C07E-C3AF-8C3BFDC787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9AD95-2503-AA69-4DCD-66C0079DDDCA}"/>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196167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3D43-0956-4E72-9FB4-B1B6EFC9C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761BFA-6E86-852E-7E18-A437C48AD0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F03E10-0815-C73E-45BE-CF239AAA0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029A8-8365-216C-2475-022C433526D3}"/>
              </a:ext>
            </a:extLst>
          </p:cNvPr>
          <p:cNvSpPr>
            <a:spLocks noGrp="1"/>
          </p:cNvSpPr>
          <p:nvPr>
            <p:ph type="dt" sz="half" idx="10"/>
          </p:nvPr>
        </p:nvSpPr>
        <p:spPr/>
        <p:txBody>
          <a:bodyPr/>
          <a:lstStyle/>
          <a:p>
            <a:fld id="{D63337FE-840C-4C72-A309-4EED2525501C}" type="datetimeFigureOut">
              <a:rPr lang="en-IN" smtClean="0"/>
              <a:t>21-11-2024</a:t>
            </a:fld>
            <a:endParaRPr lang="en-IN"/>
          </a:p>
        </p:txBody>
      </p:sp>
      <p:sp>
        <p:nvSpPr>
          <p:cNvPr id="6" name="Footer Placeholder 5">
            <a:extLst>
              <a:ext uri="{FF2B5EF4-FFF2-40B4-BE49-F238E27FC236}">
                <a16:creationId xmlns:a16="http://schemas.microsoft.com/office/drawing/2014/main" id="{F0F06769-1D8E-B224-741A-E9D2B9918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FF5C4-7594-88B8-5FE3-FA4FEC9B18A2}"/>
              </a:ext>
            </a:extLst>
          </p:cNvPr>
          <p:cNvSpPr>
            <a:spLocks noGrp="1"/>
          </p:cNvSpPr>
          <p:nvPr>
            <p:ph type="sldNum" sz="quarter" idx="12"/>
          </p:nvPr>
        </p:nvSpPr>
        <p:spPr/>
        <p:txBody>
          <a:bodyPr/>
          <a:lstStyle/>
          <a:p>
            <a:fld id="{79AECE2F-7C31-42EF-BDB9-189D3537FF3A}" type="slidenum">
              <a:rPr lang="en-IN" smtClean="0"/>
              <a:t>‹#›</a:t>
            </a:fld>
            <a:endParaRPr lang="en-IN"/>
          </a:p>
        </p:txBody>
      </p:sp>
    </p:spTree>
    <p:extLst>
      <p:ext uri="{BB962C8B-B14F-4D97-AF65-F5344CB8AC3E}">
        <p14:creationId xmlns:p14="http://schemas.microsoft.com/office/powerpoint/2010/main" val="213093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739DF-795D-14EC-009C-BF4703572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308E58-0305-E623-E164-7D156ECF9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0C1CF-E4D7-B16A-0FB3-B3BFB5EC8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3337FE-840C-4C72-A309-4EED2525501C}" type="datetimeFigureOut">
              <a:rPr lang="en-IN" smtClean="0"/>
              <a:t>21-11-2024</a:t>
            </a:fld>
            <a:endParaRPr lang="en-IN"/>
          </a:p>
        </p:txBody>
      </p:sp>
      <p:sp>
        <p:nvSpPr>
          <p:cNvPr id="5" name="Footer Placeholder 4">
            <a:extLst>
              <a:ext uri="{FF2B5EF4-FFF2-40B4-BE49-F238E27FC236}">
                <a16:creationId xmlns:a16="http://schemas.microsoft.com/office/drawing/2014/main" id="{477A2D03-118B-9F38-C436-590A4E67E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902C8D-4DB8-FAA2-CA6B-9E5A574E3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AECE2F-7C31-42EF-BDB9-189D3537FF3A}" type="slidenum">
              <a:rPr lang="en-IN" smtClean="0"/>
              <a:t>‹#›</a:t>
            </a:fld>
            <a:endParaRPr lang="en-IN"/>
          </a:p>
        </p:txBody>
      </p:sp>
    </p:spTree>
    <p:extLst>
      <p:ext uri="{BB962C8B-B14F-4D97-AF65-F5344CB8AC3E}">
        <p14:creationId xmlns:p14="http://schemas.microsoft.com/office/powerpoint/2010/main" val="3596678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7.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43FF646C-2C30-5689-82B9-022A4343043D}"/>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A4B42F8D-39A0-07F2-2072-64FD655962C8}"/>
              </a:ext>
            </a:extLst>
          </p:cNvPr>
          <p:cNvSpPr>
            <a:spLocks noGrp="1"/>
          </p:cNvSpPr>
          <p:nvPr>
            <p:ph type="title"/>
          </p:nvPr>
        </p:nvSpPr>
        <p:spPr>
          <a:xfrm>
            <a:off x="838200" y="914402"/>
            <a:ext cx="10515600" cy="2985923"/>
          </a:xfrm>
        </p:spPr>
        <p:txBody>
          <a:bodyPr vert="horz" lIns="91440" tIns="45720" rIns="91440" bIns="45720" rtlCol="0" anchor="b">
            <a:normAutofit/>
          </a:bodyPr>
          <a:lstStyle/>
          <a:p>
            <a:pPr algn="ctr"/>
            <a:r>
              <a:rPr lang="en-US" sz="5200" dirty="0">
                <a:solidFill>
                  <a:srgbClr val="FFFFFF"/>
                </a:solidFill>
              </a:rPr>
              <a:t>Antennas</a:t>
            </a:r>
          </a:p>
        </p:txBody>
      </p:sp>
      <p:sp>
        <p:nvSpPr>
          <p:cNvPr id="3" name="Content Placeholder 2">
            <a:extLst>
              <a:ext uri="{FF2B5EF4-FFF2-40B4-BE49-F238E27FC236}">
                <a16:creationId xmlns:a16="http://schemas.microsoft.com/office/drawing/2014/main" id="{65B8FA98-D762-ACC1-7C54-2D016787F7C3}"/>
              </a:ext>
            </a:extLst>
          </p:cNvPr>
          <p:cNvSpPr>
            <a:spLocks noGrp="1"/>
          </p:cNvSpPr>
          <p:nvPr>
            <p:ph idx="1"/>
          </p:nvPr>
        </p:nvSpPr>
        <p:spPr>
          <a:xfrm>
            <a:off x="838200" y="4072040"/>
            <a:ext cx="10515600" cy="1384310"/>
          </a:xfrm>
        </p:spPr>
        <p:txBody>
          <a:bodyPr vert="horz" lIns="91440" tIns="45720" rIns="91440" bIns="45720" rtlCol="0">
            <a:normAutofit/>
          </a:bodyPr>
          <a:lstStyle/>
          <a:p>
            <a:pPr marL="0" indent="0" algn="ctr">
              <a:buNone/>
            </a:pPr>
            <a:r>
              <a:rPr lang="en-US" sz="2400" dirty="0">
                <a:solidFill>
                  <a:srgbClr val="FFFFFF"/>
                </a:solidFill>
              </a:rPr>
              <a:t>Antennas radiate EM wave (power) or receive EM wave (power).</a:t>
            </a:r>
          </a:p>
          <a:p>
            <a:pPr marL="0" indent="0" algn="ctr">
              <a:buNone/>
            </a:pPr>
            <a:endParaRPr lang="en-US" sz="2400" dirty="0">
              <a:solidFill>
                <a:srgbClr val="FFFFFF"/>
              </a:solidFill>
            </a:endParaRPr>
          </a:p>
          <a:p>
            <a:pPr marL="0" indent="0" algn="ctr">
              <a:buNone/>
            </a:pPr>
            <a:r>
              <a:rPr lang="en-US" sz="2400" dirty="0">
                <a:solidFill>
                  <a:srgbClr val="FFFFFF"/>
                </a:solidFill>
              </a:rPr>
              <a:t>  </a:t>
            </a:r>
          </a:p>
        </p:txBody>
      </p:sp>
    </p:spTree>
    <p:extLst>
      <p:ext uri="{BB962C8B-B14F-4D97-AF65-F5344CB8AC3E}">
        <p14:creationId xmlns:p14="http://schemas.microsoft.com/office/powerpoint/2010/main" val="152272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wire connected to a wire&#10;&#10;Description automatically generated with medium confidence">
            <a:extLst>
              <a:ext uri="{FF2B5EF4-FFF2-40B4-BE49-F238E27FC236}">
                <a16:creationId xmlns:a16="http://schemas.microsoft.com/office/drawing/2014/main" id="{570B5102-8408-E89D-CB38-7E8285605AC1}"/>
              </a:ext>
            </a:extLst>
          </p:cNvPr>
          <p:cNvPicPr>
            <a:picLocks noChangeAspect="1"/>
          </p:cNvPicPr>
          <p:nvPr/>
        </p:nvPicPr>
        <p:blipFill>
          <a:blip r:embed="rId2"/>
          <a:srcRect b="39026"/>
          <a:stretch/>
        </p:blipFill>
        <p:spPr>
          <a:xfrm>
            <a:off x="2157305" y="1188287"/>
            <a:ext cx="3520039" cy="4107771"/>
          </a:xfrm>
          <a:prstGeom prst="rect">
            <a:avLst/>
          </a:prstGeom>
        </p:spPr>
      </p:pic>
      <p:pic>
        <p:nvPicPr>
          <p:cNvPr id="9" name="Picture 8">
            <a:extLst>
              <a:ext uri="{FF2B5EF4-FFF2-40B4-BE49-F238E27FC236}">
                <a16:creationId xmlns:a16="http://schemas.microsoft.com/office/drawing/2014/main" id="{05D516B3-C4C6-F0E4-61DD-283531B7E00D}"/>
              </a:ext>
            </a:extLst>
          </p:cNvPr>
          <p:cNvPicPr>
            <a:picLocks noChangeAspect="1"/>
          </p:cNvPicPr>
          <p:nvPr/>
        </p:nvPicPr>
        <p:blipFill>
          <a:blip r:embed="rId3"/>
          <a:stretch>
            <a:fillRect/>
          </a:stretch>
        </p:blipFill>
        <p:spPr>
          <a:xfrm>
            <a:off x="7068767" y="203697"/>
            <a:ext cx="3838575" cy="6076950"/>
          </a:xfrm>
          <a:prstGeom prst="rect">
            <a:avLst/>
          </a:prstGeom>
        </p:spPr>
      </p:pic>
      <p:sp>
        <p:nvSpPr>
          <p:cNvPr id="10" name="Title 1">
            <a:extLst>
              <a:ext uri="{FF2B5EF4-FFF2-40B4-BE49-F238E27FC236}">
                <a16:creationId xmlns:a16="http://schemas.microsoft.com/office/drawing/2014/main" id="{F8BAC8E0-F406-0FD8-836B-6B9FA7ECB7B1}"/>
              </a:ext>
            </a:extLst>
          </p:cNvPr>
          <p:cNvSpPr txBox="1">
            <a:spLocks/>
          </p:cNvSpPr>
          <p:nvPr/>
        </p:nvSpPr>
        <p:spPr>
          <a:xfrm>
            <a:off x="274675" y="-4212"/>
            <a:ext cx="10515600" cy="7406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Discontinuities and radiation</a:t>
            </a:r>
          </a:p>
        </p:txBody>
      </p:sp>
      <p:sp>
        <p:nvSpPr>
          <p:cNvPr id="11" name="TextBox 10">
            <a:extLst>
              <a:ext uri="{FF2B5EF4-FFF2-40B4-BE49-F238E27FC236}">
                <a16:creationId xmlns:a16="http://schemas.microsoft.com/office/drawing/2014/main" id="{9E7FBEBD-58BF-DA0B-FD83-6E472A52E7C5}"/>
              </a:ext>
            </a:extLst>
          </p:cNvPr>
          <p:cNvSpPr txBox="1"/>
          <p:nvPr/>
        </p:nvSpPr>
        <p:spPr>
          <a:xfrm>
            <a:off x="680484" y="5669713"/>
            <a:ext cx="6226887" cy="830997"/>
          </a:xfrm>
          <a:prstGeom prst="rect">
            <a:avLst/>
          </a:prstGeom>
          <a:noFill/>
        </p:spPr>
        <p:txBody>
          <a:bodyPr wrap="square" rtlCol="0">
            <a:spAutoFit/>
          </a:bodyPr>
          <a:lstStyle/>
          <a:p>
            <a:pPr algn="ctr"/>
            <a:r>
              <a:rPr lang="en-US" sz="2400" dirty="0">
                <a:solidFill>
                  <a:srgbClr val="00B050"/>
                </a:solidFill>
              </a:rPr>
              <a:t>Discontinuities accelerate charges and accelerated charges generate radiation</a:t>
            </a:r>
            <a:endParaRPr lang="en-IN" sz="2400" dirty="0">
              <a:solidFill>
                <a:srgbClr val="00B050"/>
              </a:solidFill>
            </a:endParaRPr>
          </a:p>
        </p:txBody>
      </p:sp>
      <p:sp>
        <p:nvSpPr>
          <p:cNvPr id="12" name="Oval 11">
            <a:extLst>
              <a:ext uri="{FF2B5EF4-FFF2-40B4-BE49-F238E27FC236}">
                <a16:creationId xmlns:a16="http://schemas.microsoft.com/office/drawing/2014/main" id="{4337C93E-EE83-602B-2CF2-49795D3327D2}"/>
              </a:ext>
            </a:extLst>
          </p:cNvPr>
          <p:cNvSpPr/>
          <p:nvPr/>
        </p:nvSpPr>
        <p:spPr>
          <a:xfrm>
            <a:off x="9396741" y="4178596"/>
            <a:ext cx="1031358" cy="201699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F88377F1-945B-3412-9858-978F931FA6B1}"/>
              </a:ext>
            </a:extLst>
          </p:cNvPr>
          <p:cNvSpPr txBox="1"/>
          <p:nvPr/>
        </p:nvSpPr>
        <p:spPr>
          <a:xfrm>
            <a:off x="9686505" y="6027003"/>
            <a:ext cx="2764465" cy="830997"/>
          </a:xfrm>
          <a:prstGeom prst="rect">
            <a:avLst/>
          </a:prstGeom>
          <a:noFill/>
        </p:spPr>
        <p:txBody>
          <a:bodyPr wrap="square" rtlCol="0">
            <a:spAutoFit/>
          </a:bodyPr>
          <a:lstStyle/>
          <a:p>
            <a:pPr algn="ctr"/>
            <a:r>
              <a:rPr lang="en-US" sz="2400" dirty="0">
                <a:solidFill>
                  <a:srgbClr val="00B050"/>
                </a:solidFill>
              </a:rPr>
              <a:t>Analyze small current filament</a:t>
            </a:r>
            <a:endParaRPr lang="en-IN" sz="2400" dirty="0">
              <a:solidFill>
                <a:srgbClr val="00B050"/>
              </a:solidFill>
            </a:endParaRPr>
          </a:p>
        </p:txBody>
      </p:sp>
    </p:spTree>
    <p:extLst>
      <p:ext uri="{BB962C8B-B14F-4D97-AF65-F5344CB8AC3E}">
        <p14:creationId xmlns:p14="http://schemas.microsoft.com/office/powerpoint/2010/main" val="27182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811A1-278B-10C2-CB39-442FF500D030}"/>
              </a:ext>
            </a:extLst>
          </p:cNvPr>
          <p:cNvPicPr>
            <a:picLocks noChangeAspect="1"/>
          </p:cNvPicPr>
          <p:nvPr/>
        </p:nvPicPr>
        <p:blipFill>
          <a:blip r:embed="rId2"/>
          <a:stretch>
            <a:fillRect/>
          </a:stretch>
        </p:blipFill>
        <p:spPr>
          <a:xfrm>
            <a:off x="174662" y="763550"/>
            <a:ext cx="5229225" cy="3714750"/>
          </a:xfrm>
          <a:prstGeom prst="rect">
            <a:avLst/>
          </a:prstGeom>
        </p:spPr>
      </p:pic>
      <p:sp>
        <p:nvSpPr>
          <p:cNvPr id="4" name="TextBox 3">
            <a:extLst>
              <a:ext uri="{FF2B5EF4-FFF2-40B4-BE49-F238E27FC236}">
                <a16:creationId xmlns:a16="http://schemas.microsoft.com/office/drawing/2014/main" id="{1B5EFC81-4A6A-AF7D-F43C-D4D9DB25F3F0}"/>
              </a:ext>
            </a:extLst>
          </p:cNvPr>
          <p:cNvSpPr txBox="1"/>
          <p:nvPr/>
        </p:nvSpPr>
        <p:spPr>
          <a:xfrm>
            <a:off x="584792" y="4478300"/>
            <a:ext cx="4199860" cy="461665"/>
          </a:xfrm>
          <a:prstGeom prst="rect">
            <a:avLst/>
          </a:prstGeom>
          <a:noFill/>
        </p:spPr>
        <p:txBody>
          <a:bodyPr wrap="square" rtlCol="0">
            <a:spAutoFit/>
          </a:bodyPr>
          <a:lstStyle/>
          <a:p>
            <a:pPr algn="ctr"/>
            <a:r>
              <a:rPr lang="en-US" sz="2400" dirty="0">
                <a:solidFill>
                  <a:srgbClr val="00B050"/>
                </a:solidFill>
              </a:rPr>
              <a:t>Small dipole l&lt;&lt;</a:t>
            </a:r>
            <a:r>
              <a:rPr lang="el-GR" sz="2400" dirty="0">
                <a:solidFill>
                  <a:srgbClr val="00B050"/>
                </a:solidFill>
              </a:rPr>
              <a:t>λ</a:t>
            </a:r>
            <a:endParaRPr lang="en-IN" sz="2400" dirty="0">
              <a:solidFill>
                <a:srgbClr val="00B050"/>
              </a:solidFill>
            </a:endParaRPr>
          </a:p>
        </p:txBody>
      </p:sp>
      <p:sp>
        <p:nvSpPr>
          <p:cNvPr id="5" name="TextBox 4">
            <a:extLst>
              <a:ext uri="{FF2B5EF4-FFF2-40B4-BE49-F238E27FC236}">
                <a16:creationId xmlns:a16="http://schemas.microsoft.com/office/drawing/2014/main" id="{87F66905-592C-739D-E9C5-DAC8762D5E50}"/>
              </a:ext>
            </a:extLst>
          </p:cNvPr>
          <p:cNvSpPr txBox="1"/>
          <p:nvPr/>
        </p:nvSpPr>
        <p:spPr>
          <a:xfrm>
            <a:off x="358741" y="5077268"/>
            <a:ext cx="5045146" cy="461665"/>
          </a:xfrm>
          <a:prstGeom prst="rect">
            <a:avLst/>
          </a:prstGeom>
          <a:noFill/>
        </p:spPr>
        <p:txBody>
          <a:bodyPr wrap="square" rtlCol="0">
            <a:spAutoFit/>
          </a:bodyPr>
          <a:lstStyle/>
          <a:p>
            <a:pPr algn="ctr"/>
            <a:r>
              <a:rPr lang="en-US" sz="2400" dirty="0">
                <a:solidFill>
                  <a:srgbClr val="00B050"/>
                </a:solidFill>
              </a:rPr>
              <a:t>Placed symmetrically around origin</a:t>
            </a:r>
            <a:endParaRPr lang="en-IN" sz="2400" dirty="0">
              <a:solidFill>
                <a:srgbClr val="00B05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4B7256-18B8-5C5E-0017-6AB323A71474}"/>
                  </a:ext>
                </a:extLst>
              </p:cNvPr>
              <p:cNvSpPr txBox="1"/>
              <p:nvPr/>
            </p:nvSpPr>
            <p:spPr>
              <a:xfrm>
                <a:off x="75206" y="301885"/>
                <a:ext cx="5045146" cy="461665"/>
              </a:xfrm>
              <a:prstGeom prst="rect">
                <a:avLst/>
              </a:prstGeom>
              <a:noFill/>
            </p:spPr>
            <p:txBody>
              <a:bodyPr wrap="square" rtlCol="0">
                <a:spAutoFit/>
              </a:bodyPr>
              <a:lstStyle/>
              <a:p>
                <a:pPr algn="ctr"/>
                <a:r>
                  <a:rPr lang="en-US" sz="2400" dirty="0">
                    <a:solidFill>
                      <a:srgbClr val="00B050"/>
                    </a:solidFill>
                  </a:rPr>
                  <a:t>Spherical coordinates (r, </a:t>
                </a:r>
                <a14:m>
                  <m:oMath xmlns:m="http://schemas.openxmlformats.org/officeDocument/2006/math">
                    <m:r>
                      <a:rPr lang="en-US" sz="2400" b="0" i="1" smtClean="0">
                        <a:solidFill>
                          <a:srgbClr val="00B050"/>
                        </a:solidFill>
                        <a:latin typeface="Cambria Math" panose="02040503050406030204" pitchFamily="18" charset="0"/>
                      </a:rPr>
                      <m:t>𝜃</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𝜙</m:t>
                    </m:r>
                    <m:r>
                      <a:rPr lang="en-US" sz="2400" b="0" i="1" smtClean="0">
                        <a:solidFill>
                          <a:srgbClr val="00B050"/>
                        </a:solidFill>
                        <a:latin typeface="Cambria Math" panose="02040503050406030204" pitchFamily="18" charset="0"/>
                      </a:rPr>
                      <m:t>)</m:t>
                    </m:r>
                  </m:oMath>
                </a14:m>
                <a:endParaRPr lang="en-IN" sz="2400" dirty="0">
                  <a:solidFill>
                    <a:srgbClr val="00B050"/>
                  </a:solidFill>
                </a:endParaRPr>
              </a:p>
            </p:txBody>
          </p:sp>
        </mc:Choice>
        <mc:Fallback xmlns="">
          <p:sp>
            <p:nvSpPr>
              <p:cNvPr id="6" name="TextBox 5">
                <a:extLst>
                  <a:ext uri="{FF2B5EF4-FFF2-40B4-BE49-F238E27FC236}">
                    <a16:creationId xmlns:a16="http://schemas.microsoft.com/office/drawing/2014/main" id="{E44B7256-18B8-5C5E-0017-6AB323A71474}"/>
                  </a:ext>
                </a:extLst>
              </p:cNvPr>
              <p:cNvSpPr txBox="1">
                <a:spLocks noRot="1" noChangeAspect="1" noMove="1" noResize="1" noEditPoints="1" noAdjustHandles="1" noChangeArrowheads="1" noChangeShapeType="1" noTextEdit="1"/>
              </p:cNvSpPr>
              <p:nvPr/>
            </p:nvSpPr>
            <p:spPr>
              <a:xfrm>
                <a:off x="75206" y="301885"/>
                <a:ext cx="5045146" cy="461665"/>
              </a:xfrm>
              <a:prstGeom prst="rect">
                <a:avLst/>
              </a:prstGeom>
              <a:blipFill>
                <a:blip r:embed="rId3"/>
                <a:stretch>
                  <a:fillRect t="-10667" b="-30667"/>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3CB075F2-1F0F-4B6D-A2BC-E09EB6C3420B}"/>
              </a:ext>
            </a:extLst>
          </p:cNvPr>
          <p:cNvSpPr txBox="1"/>
          <p:nvPr/>
        </p:nvSpPr>
        <p:spPr>
          <a:xfrm>
            <a:off x="358741" y="5676236"/>
            <a:ext cx="5045146" cy="461665"/>
          </a:xfrm>
          <a:prstGeom prst="rect">
            <a:avLst/>
          </a:prstGeom>
          <a:noFill/>
        </p:spPr>
        <p:txBody>
          <a:bodyPr wrap="square" rtlCol="0">
            <a:spAutoFit/>
          </a:bodyPr>
          <a:lstStyle/>
          <a:p>
            <a:pPr algn="ctr"/>
            <a:r>
              <a:rPr lang="en-US" sz="2400" dirty="0">
                <a:solidFill>
                  <a:srgbClr val="00B050"/>
                </a:solidFill>
              </a:rPr>
              <a:t>Uniform current I(z) = I</a:t>
            </a:r>
            <a:r>
              <a:rPr lang="en-US" sz="2400" baseline="-25000" dirty="0">
                <a:solidFill>
                  <a:srgbClr val="00B050"/>
                </a:solidFill>
              </a:rPr>
              <a:t>0</a:t>
            </a:r>
            <a:r>
              <a:rPr lang="en-US" sz="2400" dirty="0">
                <a:solidFill>
                  <a:srgbClr val="00B050"/>
                </a:solidFill>
              </a:rPr>
              <a:t>a</a:t>
            </a:r>
            <a:r>
              <a:rPr lang="en-US" sz="2400" baseline="-25000" dirty="0">
                <a:solidFill>
                  <a:srgbClr val="00B050"/>
                </a:solidFill>
              </a:rPr>
              <a:t>z</a:t>
            </a:r>
            <a:endParaRPr lang="en-IN" sz="2400" baseline="-25000" dirty="0">
              <a:solidFill>
                <a:srgbClr val="00B050"/>
              </a:solidFill>
            </a:endParaRPr>
          </a:p>
        </p:txBody>
      </p:sp>
      <p:sp>
        <p:nvSpPr>
          <p:cNvPr id="8" name="TextBox 7">
            <a:extLst>
              <a:ext uri="{FF2B5EF4-FFF2-40B4-BE49-F238E27FC236}">
                <a16:creationId xmlns:a16="http://schemas.microsoft.com/office/drawing/2014/main" id="{6E690C53-6831-B062-FC90-EC9433BD5E4E}"/>
              </a:ext>
            </a:extLst>
          </p:cNvPr>
          <p:cNvSpPr txBox="1"/>
          <p:nvPr/>
        </p:nvSpPr>
        <p:spPr>
          <a:xfrm>
            <a:off x="5806156" y="348051"/>
            <a:ext cx="5045146" cy="830997"/>
          </a:xfrm>
          <a:prstGeom prst="rect">
            <a:avLst/>
          </a:prstGeom>
          <a:noFill/>
        </p:spPr>
        <p:txBody>
          <a:bodyPr wrap="square" rtlCol="0">
            <a:spAutoFit/>
          </a:bodyPr>
          <a:lstStyle/>
          <a:p>
            <a:r>
              <a:rPr lang="en-US" sz="2400" dirty="0"/>
              <a:t>Analysis of dipole is done using retarded vector potential (A) </a:t>
            </a:r>
            <a:endParaRPr lang="en-IN" sz="2400" baseline="-25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847A21-F3C0-3A89-69B2-3A1FE7E31C4B}"/>
                  </a:ext>
                </a:extLst>
              </p:cNvPr>
              <p:cNvSpPr txBox="1"/>
              <p:nvPr/>
            </p:nvSpPr>
            <p:spPr>
              <a:xfrm>
                <a:off x="5806156" y="1179048"/>
                <a:ext cx="5847128" cy="461665"/>
              </a:xfrm>
              <a:prstGeom prst="rect">
                <a:avLst/>
              </a:prstGeom>
              <a:noFill/>
            </p:spPr>
            <p:txBody>
              <a:bodyPr wrap="square" rtlCol="0">
                <a:spAutoFit/>
              </a:bodyPr>
              <a:lstStyle/>
              <a:p>
                <a:r>
                  <a:rPr lang="en-US" sz="2400" dirty="0">
                    <a:solidFill>
                      <a:schemeClr val="tx1"/>
                    </a:solidFill>
                  </a:rPr>
                  <a:t>Once A is obtained, we have </a:t>
                </a:r>
                <a14:m>
                  <m:oMath xmlns:m="http://schemas.openxmlformats.org/officeDocument/2006/math">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𝐴</m:t>
                    </m:r>
                  </m:oMath>
                </a14:m>
                <a:endParaRPr lang="en-IN" sz="2400" baseline="-25000" dirty="0">
                  <a:solidFill>
                    <a:schemeClr val="tx1"/>
                  </a:solidFill>
                </a:endParaRPr>
              </a:p>
            </p:txBody>
          </p:sp>
        </mc:Choice>
        <mc:Fallback xmlns="">
          <p:sp>
            <p:nvSpPr>
              <p:cNvPr id="9" name="TextBox 8">
                <a:extLst>
                  <a:ext uri="{FF2B5EF4-FFF2-40B4-BE49-F238E27FC236}">
                    <a16:creationId xmlns:a16="http://schemas.microsoft.com/office/drawing/2014/main" id="{00847A21-F3C0-3A89-69B2-3A1FE7E31C4B}"/>
                  </a:ext>
                </a:extLst>
              </p:cNvPr>
              <p:cNvSpPr txBox="1">
                <a:spLocks noRot="1" noChangeAspect="1" noMove="1" noResize="1" noEditPoints="1" noAdjustHandles="1" noChangeArrowheads="1" noChangeShapeType="1" noTextEdit="1"/>
              </p:cNvSpPr>
              <p:nvPr/>
            </p:nvSpPr>
            <p:spPr>
              <a:xfrm>
                <a:off x="5806156" y="1179048"/>
                <a:ext cx="5847128" cy="461665"/>
              </a:xfrm>
              <a:prstGeom prst="rect">
                <a:avLst/>
              </a:prstGeom>
              <a:blipFill>
                <a:blip r:embed="rId4"/>
                <a:stretch>
                  <a:fillRect l="-1563"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E28C43-744B-A248-7D5D-1EB301770BE2}"/>
                  </a:ext>
                </a:extLst>
              </p:cNvPr>
              <p:cNvSpPr txBox="1"/>
              <p:nvPr/>
            </p:nvSpPr>
            <p:spPr>
              <a:xfrm>
                <a:off x="5806156" y="1779212"/>
                <a:ext cx="5847128" cy="830997"/>
              </a:xfrm>
              <a:prstGeom prst="rect">
                <a:avLst/>
              </a:prstGeom>
              <a:noFill/>
            </p:spPr>
            <p:txBody>
              <a:bodyPr wrap="square" rtlCol="0">
                <a:spAutoFit/>
              </a:bodyPr>
              <a:lstStyle/>
              <a:p>
                <a:r>
                  <a:rPr lang="en-US" sz="2400" dirty="0">
                    <a:solidFill>
                      <a:srgbClr val="00B050"/>
                    </a:solidFill>
                  </a:rPr>
                  <a:t>Without going much intro details, the fields at the point P(r, </a:t>
                </a:r>
                <a14:m>
                  <m:oMath xmlns:m="http://schemas.openxmlformats.org/officeDocument/2006/math">
                    <m:r>
                      <a:rPr lang="en-US" sz="2400" b="0" i="1" smtClean="0">
                        <a:solidFill>
                          <a:srgbClr val="00B050"/>
                        </a:solidFill>
                        <a:latin typeface="Cambria Math" panose="02040503050406030204" pitchFamily="18" charset="0"/>
                      </a:rPr>
                      <m:t>𝜃</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𝜙</m:t>
                    </m:r>
                    <m:r>
                      <a:rPr lang="en-US" sz="2400" b="0" i="1" smtClean="0">
                        <a:solidFill>
                          <a:srgbClr val="00B050"/>
                        </a:solidFill>
                        <a:latin typeface="Cambria Math" panose="02040503050406030204" pitchFamily="18" charset="0"/>
                      </a:rPr>
                      <m:t>)</m:t>
                    </m:r>
                  </m:oMath>
                </a14:m>
                <a:r>
                  <a:rPr lang="en-IN" sz="2400" dirty="0">
                    <a:solidFill>
                      <a:srgbClr val="00B050"/>
                    </a:solidFill>
                  </a:rPr>
                  <a:t> is given as:</a:t>
                </a:r>
              </a:p>
            </p:txBody>
          </p:sp>
        </mc:Choice>
        <mc:Fallback xmlns="">
          <p:sp>
            <p:nvSpPr>
              <p:cNvPr id="10" name="TextBox 9">
                <a:extLst>
                  <a:ext uri="{FF2B5EF4-FFF2-40B4-BE49-F238E27FC236}">
                    <a16:creationId xmlns:a16="http://schemas.microsoft.com/office/drawing/2014/main" id="{C5E28C43-744B-A248-7D5D-1EB301770BE2}"/>
                  </a:ext>
                </a:extLst>
              </p:cNvPr>
              <p:cNvSpPr txBox="1">
                <a:spLocks noRot="1" noChangeAspect="1" noMove="1" noResize="1" noEditPoints="1" noAdjustHandles="1" noChangeArrowheads="1" noChangeShapeType="1" noTextEdit="1"/>
              </p:cNvSpPr>
              <p:nvPr/>
            </p:nvSpPr>
            <p:spPr>
              <a:xfrm>
                <a:off x="5806156" y="1779212"/>
                <a:ext cx="5847128" cy="830997"/>
              </a:xfrm>
              <a:prstGeom prst="rect">
                <a:avLst/>
              </a:prstGeom>
              <a:blipFill>
                <a:blip r:embed="rId5"/>
                <a:stretch>
                  <a:fillRect l="-1563" t="-5882" r="-1771"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6208C7-8197-B967-CB53-57511BBDEEF9}"/>
                  </a:ext>
                </a:extLst>
              </p:cNvPr>
              <p:cNvSpPr txBox="1"/>
              <p:nvPr/>
            </p:nvSpPr>
            <p:spPr>
              <a:xfrm>
                <a:off x="1996654" y="1255248"/>
                <a:ext cx="5045146" cy="461665"/>
              </a:xfrm>
              <a:prstGeom prst="rect">
                <a:avLst/>
              </a:prstGeom>
              <a:noFill/>
            </p:spPr>
            <p:txBody>
              <a:bodyPr wrap="square" rtlCol="0">
                <a:spAutoFit/>
              </a:bodyPr>
              <a:lstStyle/>
              <a:p>
                <a:pPr algn="ctr"/>
                <a:r>
                  <a:rPr lang="en-US" sz="2400" dirty="0">
                    <a:solidFill>
                      <a:srgbClr val="00B050"/>
                    </a:solidFill>
                  </a:rPr>
                  <a:t>P(r, </a:t>
                </a:r>
                <a14:m>
                  <m:oMath xmlns:m="http://schemas.openxmlformats.org/officeDocument/2006/math">
                    <m:r>
                      <a:rPr lang="en-US" sz="2400" b="0" i="1" smtClean="0">
                        <a:solidFill>
                          <a:srgbClr val="00B050"/>
                        </a:solidFill>
                        <a:latin typeface="Cambria Math" panose="02040503050406030204" pitchFamily="18" charset="0"/>
                      </a:rPr>
                      <m:t>𝜃</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𝜙</m:t>
                    </m:r>
                    <m:r>
                      <a:rPr lang="en-US" sz="2400" b="0" i="1" smtClean="0">
                        <a:solidFill>
                          <a:srgbClr val="00B050"/>
                        </a:solidFill>
                        <a:latin typeface="Cambria Math" panose="02040503050406030204" pitchFamily="18" charset="0"/>
                      </a:rPr>
                      <m:t>)</m:t>
                    </m:r>
                  </m:oMath>
                </a14:m>
                <a:endParaRPr lang="en-IN" sz="2400" dirty="0">
                  <a:solidFill>
                    <a:srgbClr val="00B050"/>
                  </a:solidFill>
                </a:endParaRPr>
              </a:p>
            </p:txBody>
          </p:sp>
        </mc:Choice>
        <mc:Fallback xmlns="">
          <p:sp>
            <p:nvSpPr>
              <p:cNvPr id="12" name="TextBox 11">
                <a:extLst>
                  <a:ext uri="{FF2B5EF4-FFF2-40B4-BE49-F238E27FC236}">
                    <a16:creationId xmlns:a16="http://schemas.microsoft.com/office/drawing/2014/main" id="{4C6208C7-8197-B967-CB53-57511BBDEEF9}"/>
                  </a:ext>
                </a:extLst>
              </p:cNvPr>
              <p:cNvSpPr txBox="1">
                <a:spLocks noRot="1" noChangeAspect="1" noMove="1" noResize="1" noEditPoints="1" noAdjustHandles="1" noChangeArrowheads="1" noChangeShapeType="1" noTextEdit="1"/>
              </p:cNvSpPr>
              <p:nvPr/>
            </p:nvSpPr>
            <p:spPr>
              <a:xfrm>
                <a:off x="1996654" y="1255248"/>
                <a:ext cx="5045146" cy="461665"/>
              </a:xfrm>
              <a:prstGeom prst="rect">
                <a:avLst/>
              </a:prstGeom>
              <a:blipFill>
                <a:blip r:embed="rId6"/>
                <a:stretch>
                  <a:fillRect t="-10526" b="-28947"/>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E6211711-C6D7-C0D4-5200-903CDA9028E5}"/>
              </a:ext>
            </a:extLst>
          </p:cNvPr>
          <p:cNvPicPr>
            <a:picLocks noChangeAspect="1"/>
          </p:cNvPicPr>
          <p:nvPr/>
        </p:nvPicPr>
        <p:blipFill>
          <a:blip r:embed="rId7"/>
          <a:srcRect t="4409"/>
          <a:stretch/>
        </p:blipFill>
        <p:spPr>
          <a:xfrm>
            <a:off x="5905309" y="3099779"/>
            <a:ext cx="5927950" cy="2502973"/>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544A93D-118B-0ACF-C790-AC737942BFBA}"/>
                  </a:ext>
                </a:extLst>
              </p:cNvPr>
              <p:cNvSpPr txBox="1"/>
              <p:nvPr/>
            </p:nvSpPr>
            <p:spPr>
              <a:xfrm>
                <a:off x="6207147" y="6048284"/>
                <a:ext cx="5045146" cy="461665"/>
              </a:xfrm>
              <a:prstGeom prst="rect">
                <a:avLst/>
              </a:prstGeom>
              <a:noFill/>
            </p:spPr>
            <p:txBody>
              <a:bodyPr wrap="square" rtlCol="0">
                <a:spAutoFit/>
              </a:bodyPr>
              <a:lstStyle/>
              <a:p>
                <a:r>
                  <a:rPr lang="en-US" sz="2400" dirty="0">
                    <a:solidFill>
                      <a:srgbClr val="00B050"/>
                    </a:solidFill>
                  </a:rPr>
                  <a:t>Where k = </a:t>
                </a:r>
                <a14:m>
                  <m:oMath xmlns:m="http://schemas.openxmlformats.org/officeDocument/2006/math">
                    <m:r>
                      <a:rPr lang="en-US" sz="2400" b="0" i="1" smtClean="0">
                        <a:solidFill>
                          <a:srgbClr val="00B050"/>
                        </a:solidFill>
                        <a:latin typeface="Cambria Math" panose="02040503050406030204" pitchFamily="18" charset="0"/>
                      </a:rPr>
                      <m:t>𝛽</m:t>
                    </m:r>
                    <m:r>
                      <a:rPr lang="en-US" sz="2400" b="0" i="1" smtClean="0">
                        <a:solidFill>
                          <a:srgbClr val="00B050"/>
                        </a:solidFill>
                        <a:latin typeface="Cambria Math" panose="02040503050406030204" pitchFamily="18" charset="0"/>
                      </a:rPr>
                      <m:t>= </m:t>
                    </m:r>
                  </m:oMath>
                </a14:m>
                <a:r>
                  <a:rPr lang="en-US" sz="2400" dirty="0">
                    <a:solidFill>
                      <a:srgbClr val="00B050"/>
                    </a:solidFill>
                  </a:rPr>
                  <a:t>propagation constant</a:t>
                </a:r>
                <a:endParaRPr lang="en-IN" sz="2400" dirty="0">
                  <a:solidFill>
                    <a:srgbClr val="00B050"/>
                  </a:solidFill>
                </a:endParaRPr>
              </a:p>
            </p:txBody>
          </p:sp>
        </mc:Choice>
        <mc:Fallback xmlns="">
          <p:sp>
            <p:nvSpPr>
              <p:cNvPr id="16" name="TextBox 15">
                <a:extLst>
                  <a:ext uri="{FF2B5EF4-FFF2-40B4-BE49-F238E27FC236}">
                    <a16:creationId xmlns:a16="http://schemas.microsoft.com/office/drawing/2014/main" id="{3544A93D-118B-0ACF-C790-AC737942BFBA}"/>
                  </a:ext>
                </a:extLst>
              </p:cNvPr>
              <p:cNvSpPr txBox="1">
                <a:spLocks noRot="1" noChangeAspect="1" noMove="1" noResize="1" noEditPoints="1" noAdjustHandles="1" noChangeArrowheads="1" noChangeShapeType="1" noTextEdit="1"/>
              </p:cNvSpPr>
              <p:nvPr/>
            </p:nvSpPr>
            <p:spPr>
              <a:xfrm>
                <a:off x="6207147" y="6048284"/>
                <a:ext cx="5045146" cy="461665"/>
              </a:xfrm>
              <a:prstGeom prst="rect">
                <a:avLst/>
              </a:prstGeom>
              <a:blipFill>
                <a:blip r:embed="rId8"/>
                <a:stretch>
                  <a:fillRect l="-1812" t="-10526" b="-28947"/>
                </a:stretch>
              </a:blipFill>
            </p:spPr>
            <p:txBody>
              <a:bodyPr/>
              <a:lstStyle/>
              <a:p>
                <a:r>
                  <a:rPr lang="en-IN">
                    <a:noFill/>
                  </a:rPr>
                  <a:t> </a:t>
                </a:r>
              </a:p>
            </p:txBody>
          </p:sp>
        </mc:Fallback>
      </mc:AlternateContent>
      <p:sp>
        <p:nvSpPr>
          <p:cNvPr id="17" name="Oval 16">
            <a:extLst>
              <a:ext uri="{FF2B5EF4-FFF2-40B4-BE49-F238E27FC236}">
                <a16:creationId xmlns:a16="http://schemas.microsoft.com/office/drawing/2014/main" id="{1E1A02B7-9F6A-EAFB-F7CB-F547DB19473D}"/>
              </a:ext>
            </a:extLst>
          </p:cNvPr>
          <p:cNvSpPr/>
          <p:nvPr/>
        </p:nvSpPr>
        <p:spPr>
          <a:xfrm>
            <a:off x="8365382" y="3798131"/>
            <a:ext cx="597864" cy="136033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8" name="Oval 17">
            <a:extLst>
              <a:ext uri="{FF2B5EF4-FFF2-40B4-BE49-F238E27FC236}">
                <a16:creationId xmlns:a16="http://schemas.microsoft.com/office/drawing/2014/main" id="{313D92D9-4C1D-4A6D-7706-B9B95027A23F}"/>
              </a:ext>
            </a:extLst>
          </p:cNvPr>
          <p:cNvSpPr/>
          <p:nvPr/>
        </p:nvSpPr>
        <p:spPr>
          <a:xfrm>
            <a:off x="9165736" y="3798131"/>
            <a:ext cx="597864" cy="136033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9" name="Oval 18">
            <a:extLst>
              <a:ext uri="{FF2B5EF4-FFF2-40B4-BE49-F238E27FC236}">
                <a16:creationId xmlns:a16="http://schemas.microsoft.com/office/drawing/2014/main" id="{BA07D13D-1E3A-3CE7-26F5-0C1D26F4CEC6}"/>
              </a:ext>
            </a:extLst>
          </p:cNvPr>
          <p:cNvSpPr/>
          <p:nvPr/>
        </p:nvSpPr>
        <p:spPr>
          <a:xfrm>
            <a:off x="10119184" y="3798131"/>
            <a:ext cx="597864" cy="136033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2334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875" y="227731"/>
            <a:ext cx="7576180" cy="658928"/>
          </a:xfrm>
        </p:spPr>
        <p:txBody>
          <a:bodyPr vert="horz" lIns="91440" tIns="45720" rIns="91440" bIns="45720" rtlCol="0" anchor="b">
            <a:normAutofit fontScale="90000"/>
          </a:bodyPr>
          <a:lstStyle/>
          <a:p>
            <a:pPr algn="ctr"/>
            <a:r>
              <a:rPr lang="en-US" sz="5200" dirty="0"/>
              <a:t>Near-field and far-field regions</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AC39CEEE-91A5-DABC-FA0C-27CFE65460A4}"/>
              </a:ext>
            </a:extLst>
          </p:cNvPr>
          <p:cNvPicPr>
            <a:picLocks noChangeAspect="1"/>
          </p:cNvPicPr>
          <p:nvPr/>
        </p:nvPicPr>
        <p:blipFill>
          <a:blip r:embed="rId2"/>
          <a:srcRect l="10270" t="9762" r="19620" b="5914"/>
          <a:stretch/>
        </p:blipFill>
        <p:spPr>
          <a:xfrm>
            <a:off x="332664" y="907902"/>
            <a:ext cx="5378199" cy="5142526"/>
          </a:xfrm>
          <a:prstGeom prst="rect">
            <a:avLst/>
          </a:prstGeom>
        </p:spPr>
      </p:pic>
      <p:pic>
        <p:nvPicPr>
          <p:cNvPr id="7" name="Picture 6">
            <a:extLst>
              <a:ext uri="{FF2B5EF4-FFF2-40B4-BE49-F238E27FC236}">
                <a16:creationId xmlns:a16="http://schemas.microsoft.com/office/drawing/2014/main" id="{B98F601E-CB87-F31B-E5F2-D41306D76DC4}"/>
              </a:ext>
            </a:extLst>
          </p:cNvPr>
          <p:cNvPicPr>
            <a:picLocks noChangeAspect="1"/>
          </p:cNvPicPr>
          <p:nvPr/>
        </p:nvPicPr>
        <p:blipFill>
          <a:blip r:embed="rId3"/>
          <a:stretch>
            <a:fillRect/>
          </a:stretch>
        </p:blipFill>
        <p:spPr>
          <a:xfrm>
            <a:off x="7102468" y="934506"/>
            <a:ext cx="2905125" cy="409575"/>
          </a:xfrm>
          <a:prstGeom prst="rect">
            <a:avLst/>
          </a:prstGeom>
        </p:spPr>
      </p:pic>
      <p:pic>
        <p:nvPicPr>
          <p:cNvPr id="9" name="Picture 8">
            <a:extLst>
              <a:ext uri="{FF2B5EF4-FFF2-40B4-BE49-F238E27FC236}">
                <a16:creationId xmlns:a16="http://schemas.microsoft.com/office/drawing/2014/main" id="{002049EA-8832-3FBD-7258-DC886083B1E3}"/>
              </a:ext>
            </a:extLst>
          </p:cNvPr>
          <p:cNvPicPr>
            <a:picLocks noChangeAspect="1"/>
          </p:cNvPicPr>
          <p:nvPr/>
        </p:nvPicPr>
        <p:blipFill>
          <a:blip r:embed="rId4"/>
          <a:stretch>
            <a:fillRect/>
          </a:stretch>
        </p:blipFill>
        <p:spPr>
          <a:xfrm>
            <a:off x="6650030" y="1902907"/>
            <a:ext cx="3810000" cy="438150"/>
          </a:xfrm>
          <a:prstGeom prst="rect">
            <a:avLst/>
          </a:prstGeom>
        </p:spPr>
      </p:pic>
      <p:pic>
        <p:nvPicPr>
          <p:cNvPr id="12" name="Picture 11">
            <a:extLst>
              <a:ext uri="{FF2B5EF4-FFF2-40B4-BE49-F238E27FC236}">
                <a16:creationId xmlns:a16="http://schemas.microsoft.com/office/drawing/2014/main" id="{B396DF69-B888-F602-6A76-71E2813749C9}"/>
              </a:ext>
            </a:extLst>
          </p:cNvPr>
          <p:cNvPicPr>
            <a:picLocks noChangeAspect="1"/>
          </p:cNvPicPr>
          <p:nvPr/>
        </p:nvPicPr>
        <p:blipFill>
          <a:blip r:embed="rId5"/>
          <a:stretch>
            <a:fillRect/>
          </a:stretch>
        </p:blipFill>
        <p:spPr>
          <a:xfrm>
            <a:off x="7245343" y="2912702"/>
            <a:ext cx="2762250" cy="438150"/>
          </a:xfrm>
          <a:prstGeom prst="rect">
            <a:avLst/>
          </a:prstGeom>
        </p:spPr>
      </p:pic>
      <p:sp>
        <p:nvSpPr>
          <p:cNvPr id="15" name="TextBox 14">
            <a:extLst>
              <a:ext uri="{FF2B5EF4-FFF2-40B4-BE49-F238E27FC236}">
                <a16:creationId xmlns:a16="http://schemas.microsoft.com/office/drawing/2014/main" id="{2C1EC936-099D-41F2-C476-7C8428327441}"/>
              </a:ext>
            </a:extLst>
          </p:cNvPr>
          <p:cNvSpPr txBox="1"/>
          <p:nvPr/>
        </p:nvSpPr>
        <p:spPr>
          <a:xfrm>
            <a:off x="5637402" y="1237564"/>
            <a:ext cx="5835255" cy="461665"/>
          </a:xfrm>
          <a:prstGeom prst="rect">
            <a:avLst/>
          </a:prstGeom>
          <a:noFill/>
        </p:spPr>
        <p:txBody>
          <a:bodyPr wrap="square" rtlCol="0">
            <a:spAutoFit/>
          </a:bodyPr>
          <a:lstStyle/>
          <a:p>
            <a:pPr algn="ctr"/>
            <a:r>
              <a:rPr lang="en-US" sz="2400" dirty="0">
                <a:solidFill>
                  <a:srgbClr val="00B050"/>
                </a:solidFill>
              </a:rPr>
              <a:t>Reactive energy stored around </a:t>
            </a:r>
            <a:endParaRPr lang="en-IN" sz="2400" dirty="0">
              <a:solidFill>
                <a:srgbClr val="00B050"/>
              </a:solidFill>
            </a:endParaRPr>
          </a:p>
        </p:txBody>
      </p:sp>
      <p:sp>
        <p:nvSpPr>
          <p:cNvPr id="17" name="TextBox 16">
            <a:extLst>
              <a:ext uri="{FF2B5EF4-FFF2-40B4-BE49-F238E27FC236}">
                <a16:creationId xmlns:a16="http://schemas.microsoft.com/office/drawing/2014/main" id="{457AFE09-1FF7-7DA5-6B06-931F59E90965}"/>
              </a:ext>
            </a:extLst>
          </p:cNvPr>
          <p:cNvSpPr txBox="1"/>
          <p:nvPr/>
        </p:nvSpPr>
        <p:spPr>
          <a:xfrm>
            <a:off x="6202755" y="2300313"/>
            <a:ext cx="6097772" cy="461665"/>
          </a:xfrm>
          <a:prstGeom prst="rect">
            <a:avLst/>
          </a:prstGeom>
          <a:noFill/>
        </p:spPr>
        <p:txBody>
          <a:bodyPr wrap="square">
            <a:spAutoFit/>
          </a:bodyPr>
          <a:lstStyle/>
          <a:p>
            <a:r>
              <a:rPr lang="en-US" sz="2400" dirty="0">
                <a:solidFill>
                  <a:srgbClr val="00B050"/>
                </a:solidFill>
              </a:rPr>
              <a:t>Transitions</a:t>
            </a:r>
            <a:r>
              <a:rPr lang="en-US" b="0" i="0" dirty="0">
                <a:solidFill>
                  <a:srgbClr val="001D35"/>
                </a:solidFill>
                <a:effectLst/>
                <a:latin typeface="Google Sans"/>
              </a:rPr>
              <a:t> </a:t>
            </a:r>
            <a:r>
              <a:rPr lang="en-US" sz="2400" dirty="0">
                <a:solidFill>
                  <a:srgbClr val="00B050"/>
                </a:solidFill>
              </a:rPr>
              <a:t>from</a:t>
            </a:r>
            <a:r>
              <a:rPr lang="en-US" b="0" i="0" dirty="0">
                <a:solidFill>
                  <a:srgbClr val="001D35"/>
                </a:solidFill>
                <a:effectLst/>
                <a:latin typeface="Google Sans"/>
              </a:rPr>
              <a:t> </a:t>
            </a:r>
            <a:r>
              <a:rPr lang="en-US" sz="2400" dirty="0">
                <a:solidFill>
                  <a:srgbClr val="00B050"/>
                </a:solidFill>
              </a:rPr>
              <a:t>reactive</a:t>
            </a:r>
            <a:r>
              <a:rPr lang="en-US" b="0" i="0" dirty="0">
                <a:solidFill>
                  <a:srgbClr val="001D35"/>
                </a:solidFill>
                <a:effectLst/>
                <a:latin typeface="Google Sans"/>
              </a:rPr>
              <a:t> </a:t>
            </a:r>
            <a:r>
              <a:rPr lang="en-US" sz="2400" dirty="0">
                <a:solidFill>
                  <a:srgbClr val="00B050"/>
                </a:solidFill>
              </a:rPr>
              <a:t>to</a:t>
            </a:r>
            <a:r>
              <a:rPr lang="en-US" b="0" i="0" dirty="0">
                <a:solidFill>
                  <a:srgbClr val="001D35"/>
                </a:solidFill>
                <a:effectLst/>
                <a:latin typeface="Google Sans"/>
              </a:rPr>
              <a:t> </a:t>
            </a:r>
            <a:r>
              <a:rPr lang="en-US" sz="2400" dirty="0">
                <a:solidFill>
                  <a:srgbClr val="00B050"/>
                </a:solidFill>
              </a:rPr>
              <a:t>radiative</a:t>
            </a:r>
            <a:endParaRPr lang="en-IN" sz="2400" dirty="0">
              <a:solidFill>
                <a:srgbClr val="00B050"/>
              </a:solidFill>
            </a:endParaRPr>
          </a:p>
        </p:txBody>
      </p:sp>
      <p:pic>
        <p:nvPicPr>
          <p:cNvPr id="19" name="Picture 18">
            <a:extLst>
              <a:ext uri="{FF2B5EF4-FFF2-40B4-BE49-F238E27FC236}">
                <a16:creationId xmlns:a16="http://schemas.microsoft.com/office/drawing/2014/main" id="{D7369C6D-B67C-B119-BDCA-7C9CBBBE3089}"/>
              </a:ext>
            </a:extLst>
          </p:cNvPr>
          <p:cNvPicPr>
            <a:picLocks noChangeAspect="1"/>
          </p:cNvPicPr>
          <p:nvPr/>
        </p:nvPicPr>
        <p:blipFill>
          <a:blip r:embed="rId6"/>
          <a:stretch>
            <a:fillRect/>
          </a:stretch>
        </p:blipFill>
        <p:spPr>
          <a:xfrm>
            <a:off x="6622400" y="3851543"/>
            <a:ext cx="4885618" cy="2284185"/>
          </a:xfrm>
          <a:prstGeom prst="rect">
            <a:avLst/>
          </a:prstGeom>
        </p:spPr>
        <p:style>
          <a:lnRef idx="2">
            <a:schemeClr val="accent1"/>
          </a:lnRef>
          <a:fillRef idx="1">
            <a:schemeClr val="lt1"/>
          </a:fillRef>
          <a:effectRef idx="0">
            <a:schemeClr val="accent1"/>
          </a:effectRef>
          <a:fontRef idx="minor">
            <a:schemeClr val="dk1"/>
          </a:fontRef>
        </p:style>
      </p:pic>
      <p:sp>
        <p:nvSpPr>
          <p:cNvPr id="20" name="TextBox 19">
            <a:extLst>
              <a:ext uri="{FF2B5EF4-FFF2-40B4-BE49-F238E27FC236}">
                <a16:creationId xmlns:a16="http://schemas.microsoft.com/office/drawing/2014/main" id="{CAC2EB07-0AF2-CAB8-53B1-93025FF7EE8A}"/>
              </a:ext>
            </a:extLst>
          </p:cNvPr>
          <p:cNvSpPr txBox="1"/>
          <p:nvPr/>
        </p:nvSpPr>
        <p:spPr>
          <a:xfrm>
            <a:off x="6471185" y="3248333"/>
            <a:ext cx="4724456" cy="461665"/>
          </a:xfrm>
          <a:prstGeom prst="rect">
            <a:avLst/>
          </a:prstGeom>
          <a:noFill/>
        </p:spPr>
        <p:txBody>
          <a:bodyPr wrap="square">
            <a:spAutoFit/>
          </a:bodyPr>
          <a:lstStyle/>
          <a:p>
            <a:r>
              <a:rPr lang="en-US" sz="2400" dirty="0">
                <a:solidFill>
                  <a:srgbClr val="00B050"/>
                </a:solidFill>
              </a:rPr>
              <a:t>Radiated fields in far away region</a:t>
            </a:r>
            <a:endParaRPr lang="en-IN" sz="2400" dirty="0">
              <a:solidFill>
                <a:srgbClr val="00B050"/>
              </a:solidFill>
            </a:endParaRPr>
          </a:p>
        </p:txBody>
      </p:sp>
      <p:sp>
        <p:nvSpPr>
          <p:cNvPr id="21" name="TextBox 20">
            <a:extLst>
              <a:ext uri="{FF2B5EF4-FFF2-40B4-BE49-F238E27FC236}">
                <a16:creationId xmlns:a16="http://schemas.microsoft.com/office/drawing/2014/main" id="{824D4D7F-BF7B-83D2-3323-EEE438DDDF55}"/>
              </a:ext>
            </a:extLst>
          </p:cNvPr>
          <p:cNvSpPr txBox="1"/>
          <p:nvPr/>
        </p:nvSpPr>
        <p:spPr>
          <a:xfrm>
            <a:off x="7303367" y="6237424"/>
            <a:ext cx="356679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B050"/>
                </a:solidFill>
              </a:rPr>
              <a:t>Like uniform plane waves</a:t>
            </a:r>
            <a:endParaRPr lang="en-IN" sz="2400" dirty="0">
              <a:solidFill>
                <a:srgbClr val="00B050"/>
              </a:solidFill>
            </a:endParaRPr>
          </a:p>
        </p:txBody>
      </p:sp>
      <p:grpSp>
        <p:nvGrpSpPr>
          <p:cNvPr id="24" name="Group 23">
            <a:extLst>
              <a:ext uri="{FF2B5EF4-FFF2-40B4-BE49-F238E27FC236}">
                <a16:creationId xmlns:a16="http://schemas.microsoft.com/office/drawing/2014/main" id="{AC9AD8A2-6BE3-FEE7-5643-7AFE0F31354C}"/>
              </a:ext>
            </a:extLst>
          </p:cNvPr>
          <p:cNvGrpSpPr/>
          <p:nvPr/>
        </p:nvGrpSpPr>
        <p:grpSpPr>
          <a:xfrm>
            <a:off x="5133370" y="5287163"/>
            <a:ext cx="1174894" cy="1320658"/>
            <a:chOff x="4921107" y="5480880"/>
            <a:chExt cx="1174894" cy="1320658"/>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0E3AA86-6BA5-6B4E-7842-B30EC44D4CD8}"/>
                    </a:ext>
                  </a:extLst>
                </p:cNvPr>
                <p:cNvSpPr txBox="1"/>
                <p:nvPr/>
              </p:nvSpPr>
              <p:spPr>
                <a:xfrm>
                  <a:off x="4925168" y="5480880"/>
                  <a:ext cx="1170833" cy="360804"/>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baseline="-25000" smtClean="0">
                            <a:latin typeface="Cambria Math" panose="02040503050406030204" pitchFamily="18" charset="0"/>
                          </a:rPr>
                          <m:t>𝜃</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baseline="-25000" smtClean="0">
                            <a:latin typeface="Cambria Math" panose="02040503050406030204" pitchFamily="18" charset="0"/>
                            <a:ea typeface="Cambria Math" panose="02040503050406030204" pitchFamily="18" charset="0"/>
                          </a:rPr>
                          <m:t>𝜙</m:t>
                        </m:r>
                      </m:oMath>
                    </m:oMathPara>
                  </a14:m>
                  <a:endParaRPr lang="en-IN" sz="2400" baseline="-25000" dirty="0"/>
                </a:p>
              </p:txBody>
            </p:sp>
          </mc:Choice>
          <mc:Fallback xmlns="">
            <p:sp>
              <p:nvSpPr>
                <p:cNvPr id="22" name="TextBox 21">
                  <a:extLst>
                    <a:ext uri="{FF2B5EF4-FFF2-40B4-BE49-F238E27FC236}">
                      <a16:creationId xmlns:a16="http://schemas.microsoft.com/office/drawing/2014/main" id="{60E3AA86-6BA5-6B4E-7842-B30EC44D4CD8}"/>
                    </a:ext>
                  </a:extLst>
                </p:cNvPr>
                <p:cNvSpPr txBox="1">
                  <a:spLocks noRot="1" noChangeAspect="1" noMove="1" noResize="1" noEditPoints="1" noAdjustHandles="1" noChangeArrowheads="1" noChangeShapeType="1" noTextEdit="1"/>
                </p:cNvSpPr>
                <p:nvPr/>
              </p:nvSpPr>
              <p:spPr>
                <a:xfrm>
                  <a:off x="4925168" y="5480880"/>
                  <a:ext cx="1170833" cy="360804"/>
                </a:xfrm>
                <a:prstGeom prst="rect">
                  <a:avLst/>
                </a:prstGeom>
                <a:blipFill>
                  <a:blip r:embed="rId7"/>
                  <a:stretch>
                    <a:fillRect l="-6667" r="-3590" b="-3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2B64E04-4651-65E7-5D9A-828B312A5102}"/>
                    </a:ext>
                  </a:extLst>
                </p:cNvPr>
                <p:cNvSpPr txBox="1"/>
                <p:nvPr/>
              </p:nvSpPr>
              <p:spPr>
                <a:xfrm>
                  <a:off x="4921107" y="6069415"/>
                  <a:ext cx="1155381" cy="732123"/>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r>
                              <a:rPr lang="en-US" sz="2400" b="0" i="1" baseline="-25000" smtClean="0">
                                <a:latin typeface="Cambria Math" panose="02040503050406030204" pitchFamily="18" charset="0"/>
                              </a:rPr>
                              <m:t>𝜃</m:t>
                            </m:r>
                          </m:num>
                          <m:den>
                            <m:r>
                              <a:rPr lang="en-US" sz="2400" b="0" i="1" smtClean="0">
                                <a:latin typeface="Cambria Math" panose="02040503050406030204" pitchFamily="18" charset="0"/>
                                <a:ea typeface="Cambria Math" panose="02040503050406030204" pitchFamily="18" charset="0"/>
                              </a:rPr>
                              <m:t>𝐻</m:t>
                            </m:r>
                            <m:r>
                              <a:rPr lang="en-US" sz="2400" b="0" i="1" baseline="-25000" smtClean="0">
                                <a:latin typeface="Cambria Math" panose="02040503050406030204" pitchFamily="18" charset="0"/>
                                <a:ea typeface="Cambria Math" panose="02040503050406030204" pitchFamily="18" charset="0"/>
                              </a:rPr>
                              <m:t>𝜙</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𝜂</m:t>
                        </m:r>
                        <m:r>
                          <a:rPr lang="en-US" sz="2400" b="0" i="1" baseline="-25000"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rPr>
                          <m:t> </m:t>
                        </m:r>
                      </m:oMath>
                    </m:oMathPara>
                  </a14:m>
                  <a:endParaRPr lang="en-IN" sz="2400" baseline="-25000" dirty="0"/>
                </a:p>
              </p:txBody>
            </p:sp>
          </mc:Choice>
          <mc:Fallback xmlns="">
            <p:sp>
              <p:nvSpPr>
                <p:cNvPr id="23" name="TextBox 22">
                  <a:extLst>
                    <a:ext uri="{FF2B5EF4-FFF2-40B4-BE49-F238E27FC236}">
                      <a16:creationId xmlns:a16="http://schemas.microsoft.com/office/drawing/2014/main" id="{12B64E04-4651-65E7-5D9A-828B312A5102}"/>
                    </a:ext>
                  </a:extLst>
                </p:cNvPr>
                <p:cNvSpPr txBox="1">
                  <a:spLocks noRot="1" noChangeAspect="1" noMove="1" noResize="1" noEditPoints="1" noAdjustHandles="1" noChangeArrowheads="1" noChangeShapeType="1" noTextEdit="1"/>
                </p:cNvSpPr>
                <p:nvPr/>
              </p:nvSpPr>
              <p:spPr>
                <a:xfrm>
                  <a:off x="4921107" y="6069415"/>
                  <a:ext cx="1155381" cy="732123"/>
                </a:xfrm>
                <a:prstGeom prst="rect">
                  <a:avLst/>
                </a:prstGeom>
                <a:blipFill>
                  <a:blip r:embed="rId8"/>
                  <a:stretch>
                    <a:fillRect b="-6504"/>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3CEE79E-72DA-02CE-57A1-B34227A5D640}"/>
                  </a:ext>
                </a:extLst>
              </p:cNvPr>
              <p:cNvSpPr txBox="1"/>
              <p:nvPr/>
            </p:nvSpPr>
            <p:spPr>
              <a:xfrm>
                <a:off x="8626468" y="407288"/>
                <a:ext cx="3749375" cy="369332"/>
              </a:xfrm>
              <a:prstGeom prst="rect">
                <a:avLst/>
              </a:prstGeom>
              <a:noFill/>
            </p:spPr>
            <p:txBody>
              <a:bodyPr wrap="square" rtlCol="0">
                <a:spAutoFit/>
              </a:bodyPr>
              <a:lstStyle/>
              <a:p>
                <a:pPr algn="ctr"/>
                <a:r>
                  <a:rPr lang="en-US" dirty="0">
                    <a:solidFill>
                      <a:srgbClr val="FF0000"/>
                    </a:solidFill>
                  </a:rPr>
                  <a:t>k = propagation constant</a:t>
                </a:r>
                <a14:m>
                  <m:oMath xmlns:m="http://schemas.openxmlformats.org/officeDocument/2006/math">
                    <m:r>
                      <a:rPr lang="en-US" b="0" i="1" smtClean="0">
                        <a:solidFill>
                          <a:srgbClr val="FF0000"/>
                        </a:solidFill>
                        <a:latin typeface="Cambria Math" panose="02040503050406030204" pitchFamily="18" charset="0"/>
                      </a:rPr>
                      <m:t> </m:t>
                    </m:r>
                  </m:oMath>
                </a14:m>
                <a:endParaRPr lang="en-IN" dirty="0">
                  <a:solidFill>
                    <a:srgbClr val="FF0000"/>
                  </a:solidFill>
                </a:endParaRPr>
              </a:p>
            </p:txBody>
          </p:sp>
        </mc:Choice>
        <mc:Fallback xmlns="">
          <p:sp>
            <p:nvSpPr>
              <p:cNvPr id="25" name="TextBox 24">
                <a:extLst>
                  <a:ext uri="{FF2B5EF4-FFF2-40B4-BE49-F238E27FC236}">
                    <a16:creationId xmlns:a16="http://schemas.microsoft.com/office/drawing/2014/main" id="{83CEE79E-72DA-02CE-57A1-B34227A5D640}"/>
                  </a:ext>
                </a:extLst>
              </p:cNvPr>
              <p:cNvSpPr txBox="1">
                <a:spLocks noRot="1" noChangeAspect="1" noMove="1" noResize="1" noEditPoints="1" noAdjustHandles="1" noChangeArrowheads="1" noChangeShapeType="1" noTextEdit="1"/>
              </p:cNvSpPr>
              <p:nvPr/>
            </p:nvSpPr>
            <p:spPr>
              <a:xfrm>
                <a:off x="8626468" y="407288"/>
                <a:ext cx="3749375" cy="369332"/>
              </a:xfrm>
              <a:prstGeom prst="rect">
                <a:avLst/>
              </a:prstGeom>
              <a:blipFill>
                <a:blip r:embed="rId9"/>
                <a:stretch>
                  <a:fillRect t="-8333" b="-28333"/>
                </a:stretch>
              </a:blipFill>
            </p:spPr>
            <p:txBody>
              <a:bodyPr/>
              <a:lstStyle/>
              <a:p>
                <a:r>
                  <a:rPr lang="en-IN">
                    <a:noFill/>
                  </a:rPr>
                  <a:t> </a:t>
                </a:r>
              </a:p>
            </p:txBody>
          </p:sp>
        </mc:Fallback>
      </mc:AlternateContent>
    </p:spTree>
    <p:extLst>
      <p:ext uri="{BB962C8B-B14F-4D97-AF65-F5344CB8AC3E}">
        <p14:creationId xmlns:p14="http://schemas.microsoft.com/office/powerpoint/2010/main" val="11978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F6208-2280-9992-FC48-6BA5C16B72E7}"/>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4E1CA809-86BD-4333-F19C-93A3043CED3F}"/>
              </a:ext>
            </a:extLst>
          </p:cNvPr>
          <p:cNvSpPr txBox="1">
            <a:spLocks/>
          </p:cNvSpPr>
          <p:nvPr/>
        </p:nvSpPr>
        <p:spPr>
          <a:xfrm>
            <a:off x="267339" y="242512"/>
            <a:ext cx="10515600" cy="7406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Radiated power and radiation resistance</a:t>
            </a:r>
          </a:p>
        </p:txBody>
      </p:sp>
      <p:pic>
        <p:nvPicPr>
          <p:cNvPr id="3" name="Picture 2">
            <a:extLst>
              <a:ext uri="{FF2B5EF4-FFF2-40B4-BE49-F238E27FC236}">
                <a16:creationId xmlns:a16="http://schemas.microsoft.com/office/drawing/2014/main" id="{E16C14CB-4E0F-58D3-9B57-9F34B2FE949F}"/>
              </a:ext>
            </a:extLst>
          </p:cNvPr>
          <p:cNvPicPr>
            <a:picLocks noChangeAspect="1"/>
          </p:cNvPicPr>
          <p:nvPr/>
        </p:nvPicPr>
        <p:blipFill>
          <a:blip r:embed="rId2"/>
          <a:stretch>
            <a:fillRect/>
          </a:stretch>
        </p:blipFill>
        <p:spPr>
          <a:xfrm>
            <a:off x="697598" y="3696076"/>
            <a:ext cx="3319404" cy="1438883"/>
          </a:xfrm>
          <a:prstGeom prst="rect">
            <a:avLst/>
          </a:prstGeom>
        </p:spPr>
        <p:style>
          <a:lnRef idx="2">
            <a:schemeClr val="accent1"/>
          </a:lnRef>
          <a:fillRef idx="1">
            <a:schemeClr val="lt1"/>
          </a:fillRef>
          <a:effectRef idx="0">
            <a:schemeClr val="accent1"/>
          </a:effectRef>
          <a:fontRef idx="minor">
            <a:schemeClr val="dk1"/>
          </a:fontRef>
        </p:style>
      </p:pic>
      <p:pic>
        <p:nvPicPr>
          <p:cNvPr id="5" name="Picture 4">
            <a:extLst>
              <a:ext uri="{FF2B5EF4-FFF2-40B4-BE49-F238E27FC236}">
                <a16:creationId xmlns:a16="http://schemas.microsoft.com/office/drawing/2014/main" id="{CE7DA41B-B4BD-C00A-3F2C-AFD30AA000C3}"/>
              </a:ext>
            </a:extLst>
          </p:cNvPr>
          <p:cNvPicPr>
            <a:picLocks noChangeAspect="1"/>
          </p:cNvPicPr>
          <p:nvPr/>
        </p:nvPicPr>
        <p:blipFill>
          <a:blip r:embed="rId3"/>
          <a:stretch>
            <a:fillRect/>
          </a:stretch>
        </p:blipFill>
        <p:spPr>
          <a:xfrm>
            <a:off x="6691449" y="936973"/>
            <a:ext cx="3143250" cy="819150"/>
          </a:xfrm>
          <a:prstGeom prst="rect">
            <a:avLst/>
          </a:prstGeom>
        </p:spPr>
      </p:pic>
      <p:pic>
        <p:nvPicPr>
          <p:cNvPr id="8" name="Picture 7">
            <a:extLst>
              <a:ext uri="{FF2B5EF4-FFF2-40B4-BE49-F238E27FC236}">
                <a16:creationId xmlns:a16="http://schemas.microsoft.com/office/drawing/2014/main" id="{322A5FE9-CB88-0DFC-25EA-8EE3E530361C}"/>
              </a:ext>
            </a:extLst>
          </p:cNvPr>
          <p:cNvPicPr>
            <a:picLocks noChangeAspect="1"/>
          </p:cNvPicPr>
          <p:nvPr/>
        </p:nvPicPr>
        <p:blipFill>
          <a:blip r:embed="rId4"/>
          <a:stretch>
            <a:fillRect/>
          </a:stretch>
        </p:blipFill>
        <p:spPr>
          <a:xfrm>
            <a:off x="5327341" y="2222170"/>
            <a:ext cx="5871465" cy="1337389"/>
          </a:xfrm>
          <a:prstGeom prst="rect">
            <a:avLst/>
          </a:prstGeom>
        </p:spPr>
        <p:style>
          <a:lnRef idx="2">
            <a:schemeClr val="accent1"/>
          </a:lnRef>
          <a:fillRef idx="1">
            <a:schemeClr val="lt1"/>
          </a:fillRef>
          <a:effectRef idx="0">
            <a:schemeClr val="accent1"/>
          </a:effectRef>
          <a:fontRef idx="minor">
            <a:schemeClr val="dk1"/>
          </a:fontRef>
        </p:style>
      </p:pic>
      <p:sp>
        <p:nvSpPr>
          <p:cNvPr id="14" name="TextBox 13">
            <a:extLst>
              <a:ext uri="{FF2B5EF4-FFF2-40B4-BE49-F238E27FC236}">
                <a16:creationId xmlns:a16="http://schemas.microsoft.com/office/drawing/2014/main" id="{18F38A65-9A50-58A9-00CE-4DE993F151E2}"/>
              </a:ext>
            </a:extLst>
          </p:cNvPr>
          <p:cNvSpPr txBox="1"/>
          <p:nvPr/>
        </p:nvSpPr>
        <p:spPr>
          <a:xfrm>
            <a:off x="267339" y="6027003"/>
            <a:ext cx="11924661" cy="830997"/>
          </a:xfrm>
          <a:prstGeom prst="rect">
            <a:avLst/>
          </a:prstGeom>
          <a:noFill/>
        </p:spPr>
        <p:txBody>
          <a:bodyPr wrap="square">
            <a:spAutoFit/>
          </a:bodyPr>
          <a:lstStyle/>
          <a:p>
            <a:r>
              <a:rPr lang="en-US" sz="2400" b="0" i="0" dirty="0">
                <a:solidFill>
                  <a:srgbClr val="001D35"/>
                </a:solidFill>
                <a:effectLst/>
                <a:latin typeface="Google Sans"/>
              </a:rPr>
              <a:t>The radiation resistance of an antenna is </a:t>
            </a:r>
            <a:r>
              <a:rPr lang="en-US" sz="2400" dirty="0"/>
              <a:t>the electrical resistance that represents the power radiated into space by the antenna if same current is excited into the antenna</a:t>
            </a:r>
            <a:endParaRPr lang="en-IN" sz="2400" dirty="0"/>
          </a:p>
        </p:txBody>
      </p:sp>
      <p:sp>
        <p:nvSpPr>
          <p:cNvPr id="16" name="TextBox 15">
            <a:extLst>
              <a:ext uri="{FF2B5EF4-FFF2-40B4-BE49-F238E27FC236}">
                <a16:creationId xmlns:a16="http://schemas.microsoft.com/office/drawing/2014/main" id="{F73AB844-9E76-EF0A-8C8E-460848FF3888}"/>
              </a:ext>
            </a:extLst>
          </p:cNvPr>
          <p:cNvSpPr txBox="1"/>
          <p:nvPr/>
        </p:nvSpPr>
        <p:spPr>
          <a:xfrm>
            <a:off x="5817173" y="1778530"/>
            <a:ext cx="5096010" cy="369332"/>
          </a:xfrm>
          <a:prstGeom prst="rect">
            <a:avLst/>
          </a:prstGeom>
          <a:noFill/>
        </p:spPr>
        <p:txBody>
          <a:bodyPr wrap="none" rtlCol="0">
            <a:spAutoFit/>
          </a:bodyPr>
          <a:lstStyle/>
          <a:p>
            <a:r>
              <a:rPr lang="en-US" dirty="0"/>
              <a:t>I</a:t>
            </a:r>
            <a:r>
              <a:rPr lang="en-US" baseline="-25000" dirty="0"/>
              <a:t>0</a:t>
            </a:r>
            <a:r>
              <a:rPr lang="en-US" dirty="0"/>
              <a:t> represents the maximum current in the antenna</a:t>
            </a:r>
            <a:endParaRPr lang="en-IN" dirty="0"/>
          </a:p>
        </p:txBody>
      </p:sp>
      <p:pic>
        <p:nvPicPr>
          <p:cNvPr id="17" name="Picture 16">
            <a:extLst>
              <a:ext uri="{FF2B5EF4-FFF2-40B4-BE49-F238E27FC236}">
                <a16:creationId xmlns:a16="http://schemas.microsoft.com/office/drawing/2014/main" id="{EE17A5B5-A6CD-3789-129A-D4E7C9FC2D59}"/>
              </a:ext>
            </a:extLst>
          </p:cNvPr>
          <p:cNvPicPr>
            <a:picLocks noChangeAspect="1"/>
          </p:cNvPicPr>
          <p:nvPr/>
        </p:nvPicPr>
        <p:blipFill>
          <a:blip r:embed="rId5"/>
          <a:stretch>
            <a:fillRect/>
          </a:stretch>
        </p:blipFill>
        <p:spPr>
          <a:xfrm>
            <a:off x="481234" y="894109"/>
            <a:ext cx="3752133" cy="2665450"/>
          </a:xfrm>
          <a:prstGeom prst="rect">
            <a:avLst/>
          </a:prstGeom>
        </p:spPr>
      </p:pic>
      <p:pic>
        <p:nvPicPr>
          <p:cNvPr id="19" name="Picture 18">
            <a:extLst>
              <a:ext uri="{FF2B5EF4-FFF2-40B4-BE49-F238E27FC236}">
                <a16:creationId xmlns:a16="http://schemas.microsoft.com/office/drawing/2014/main" id="{C6AEA9C9-D7DC-9FEC-ED5D-FDC052B1CBAD}"/>
              </a:ext>
            </a:extLst>
          </p:cNvPr>
          <p:cNvPicPr>
            <a:picLocks noChangeAspect="1"/>
          </p:cNvPicPr>
          <p:nvPr/>
        </p:nvPicPr>
        <p:blipFill>
          <a:blip r:embed="rId6"/>
          <a:stretch>
            <a:fillRect/>
          </a:stretch>
        </p:blipFill>
        <p:spPr>
          <a:xfrm>
            <a:off x="5327341" y="3720752"/>
            <a:ext cx="5524500" cy="2200275"/>
          </a:xfrm>
          <a:prstGeom prst="rect">
            <a:avLst/>
          </a:prstGeom>
        </p:spPr>
      </p:pic>
    </p:spTree>
    <p:extLst>
      <p:ext uri="{BB962C8B-B14F-4D97-AF65-F5344CB8AC3E}">
        <p14:creationId xmlns:p14="http://schemas.microsoft.com/office/powerpoint/2010/main" val="25899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967806-1805-B4CB-FF78-2E96477C2534}"/>
              </a:ext>
            </a:extLst>
          </p:cNvPr>
          <p:cNvSpPr txBox="1"/>
          <p:nvPr/>
        </p:nvSpPr>
        <p:spPr>
          <a:xfrm>
            <a:off x="166577" y="227326"/>
            <a:ext cx="12025423" cy="830997"/>
          </a:xfrm>
          <a:prstGeom prst="rect">
            <a:avLst/>
          </a:prstGeom>
          <a:noFill/>
        </p:spPr>
        <p:txBody>
          <a:bodyPr wrap="square" rtlCol="0">
            <a:spAutoFit/>
          </a:bodyPr>
          <a:lstStyle/>
          <a:p>
            <a:r>
              <a:rPr lang="en-US" sz="2400" dirty="0">
                <a:solidFill>
                  <a:srgbClr val="00B050"/>
                </a:solidFill>
              </a:rPr>
              <a:t>Example: A small dipole of length 0.1 </a:t>
            </a:r>
            <a:r>
              <a:rPr lang="el-GR" sz="2400" dirty="0">
                <a:solidFill>
                  <a:srgbClr val="00B050"/>
                </a:solidFill>
              </a:rPr>
              <a:t>λ</a:t>
            </a:r>
            <a:r>
              <a:rPr lang="en-US" sz="2400" dirty="0">
                <a:solidFill>
                  <a:srgbClr val="00B050"/>
                </a:solidFill>
              </a:rPr>
              <a:t> is excited with peak current of 5A. How much power will be radiated by the antenna.</a:t>
            </a:r>
            <a:endParaRPr lang="en-IN" sz="2400" dirty="0">
              <a:solidFill>
                <a:srgbClr val="00B050"/>
              </a:solidFill>
            </a:endParaRPr>
          </a:p>
        </p:txBody>
      </p:sp>
      <p:sp>
        <p:nvSpPr>
          <p:cNvPr id="5" name="TextBox 4">
            <a:extLst>
              <a:ext uri="{FF2B5EF4-FFF2-40B4-BE49-F238E27FC236}">
                <a16:creationId xmlns:a16="http://schemas.microsoft.com/office/drawing/2014/main" id="{3B2BC6C4-FD99-F0F5-17F5-3D53D19FE7FC}"/>
              </a:ext>
            </a:extLst>
          </p:cNvPr>
          <p:cNvSpPr txBox="1"/>
          <p:nvPr/>
        </p:nvSpPr>
        <p:spPr>
          <a:xfrm>
            <a:off x="166577" y="1232074"/>
            <a:ext cx="12025423" cy="461665"/>
          </a:xfrm>
          <a:prstGeom prst="rect">
            <a:avLst/>
          </a:prstGeom>
          <a:noFill/>
        </p:spPr>
        <p:txBody>
          <a:bodyPr wrap="square" rtlCol="0">
            <a:spAutoFit/>
          </a:bodyPr>
          <a:lstStyle/>
          <a:p>
            <a:r>
              <a:rPr lang="en-US" sz="2400" dirty="0">
                <a:solidFill>
                  <a:srgbClr val="00B050"/>
                </a:solidFill>
              </a:rPr>
              <a:t>Solution: </a:t>
            </a:r>
            <a:endParaRPr lang="en-IN" sz="2400" dirty="0">
              <a:solidFill>
                <a:srgbClr val="00B050"/>
              </a:solidFill>
            </a:endParaRPr>
          </a:p>
        </p:txBody>
      </p:sp>
      <p:pic>
        <p:nvPicPr>
          <p:cNvPr id="6" name="Picture 5">
            <a:extLst>
              <a:ext uri="{FF2B5EF4-FFF2-40B4-BE49-F238E27FC236}">
                <a16:creationId xmlns:a16="http://schemas.microsoft.com/office/drawing/2014/main" id="{CEA59F82-14F9-554D-1B09-FAE60A400EC1}"/>
              </a:ext>
            </a:extLst>
          </p:cNvPr>
          <p:cNvPicPr>
            <a:picLocks noChangeAspect="1"/>
          </p:cNvPicPr>
          <p:nvPr/>
        </p:nvPicPr>
        <p:blipFill>
          <a:blip r:embed="rId2"/>
          <a:stretch>
            <a:fillRect/>
          </a:stretch>
        </p:blipFill>
        <p:spPr>
          <a:xfrm>
            <a:off x="2956281" y="1867490"/>
            <a:ext cx="5871465" cy="1337389"/>
          </a:xfrm>
          <a:prstGeom prst="rect">
            <a:avLst/>
          </a:prstGeom>
        </p:spPr>
        <p:style>
          <a:lnRef idx="2">
            <a:schemeClr val="accent1"/>
          </a:lnRef>
          <a:fillRef idx="1">
            <a:schemeClr val="lt1"/>
          </a:fillRef>
          <a:effectRef idx="0">
            <a:schemeClr val="accent1"/>
          </a:effectRef>
          <a:fontRef idx="minor">
            <a:schemeClr val="dk1"/>
          </a:fontRef>
        </p:style>
      </p:pic>
      <p:pic>
        <p:nvPicPr>
          <p:cNvPr id="8" name="Picture 7">
            <a:extLst>
              <a:ext uri="{FF2B5EF4-FFF2-40B4-BE49-F238E27FC236}">
                <a16:creationId xmlns:a16="http://schemas.microsoft.com/office/drawing/2014/main" id="{3E13044A-BE0E-BE9D-644F-C3042DEDAB36}"/>
              </a:ext>
            </a:extLst>
          </p:cNvPr>
          <p:cNvPicPr>
            <a:picLocks noChangeAspect="1"/>
          </p:cNvPicPr>
          <p:nvPr/>
        </p:nvPicPr>
        <p:blipFill>
          <a:blip r:embed="rId3"/>
          <a:stretch>
            <a:fillRect/>
          </a:stretch>
        </p:blipFill>
        <p:spPr>
          <a:xfrm>
            <a:off x="3364255" y="3983997"/>
            <a:ext cx="5056313" cy="1204692"/>
          </a:xfrm>
          <a:prstGeom prst="rect">
            <a:avLst/>
          </a:prstGeom>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654512-287F-4229-04EC-413A7E78A104}"/>
                  </a:ext>
                </a:extLst>
              </p:cNvPr>
              <p:cNvSpPr txBox="1"/>
              <p:nvPr/>
            </p:nvSpPr>
            <p:spPr>
              <a:xfrm>
                <a:off x="255182" y="5967807"/>
                <a:ext cx="10079665" cy="461665"/>
              </a:xfrm>
              <a:prstGeom prst="rect">
                <a:avLst/>
              </a:prstGeom>
              <a:noFill/>
            </p:spPr>
            <p:txBody>
              <a:bodyPr wrap="square" rtlCol="0">
                <a:spAutoFit/>
              </a:bodyPr>
              <a:lstStyle/>
              <a:p>
                <a:r>
                  <a:rPr lang="en-US" sz="2400" dirty="0">
                    <a:solidFill>
                      <a:srgbClr val="00B050"/>
                    </a:solidFill>
                  </a:rPr>
                  <a:t>Answer: Radiation resistance = 0.8</a:t>
                </a:r>
                <a14:m>
                  <m:oMath xmlns:m="http://schemas.openxmlformats.org/officeDocument/2006/math">
                    <m:r>
                      <a:rPr lang="en-US" sz="2400" b="0" i="1" smtClean="0">
                        <a:solidFill>
                          <a:srgbClr val="00B050"/>
                        </a:solidFill>
                        <a:latin typeface="Cambria Math" panose="02040503050406030204" pitchFamily="18" charset="0"/>
                      </a:rPr>
                      <m:t>𝜋</m:t>
                    </m:r>
                    <m:r>
                      <a:rPr lang="en-US" sz="2400" b="0" i="1" baseline="30000" smtClean="0">
                        <a:solidFill>
                          <a:srgbClr val="00B050"/>
                        </a:solidFill>
                        <a:latin typeface="Cambria Math" panose="02040503050406030204" pitchFamily="18" charset="0"/>
                      </a:rPr>
                      <m:t>2</m:t>
                    </m:r>
                    <m:r>
                      <a:rPr lang="en-US" sz="2400" b="0" i="1" smtClean="0">
                        <a:solidFill>
                          <a:srgbClr val="00B050"/>
                        </a:solidFill>
                        <a:latin typeface="Cambria Math" panose="02040503050406030204" pitchFamily="18" charset="0"/>
                      </a:rPr>
                      <m:t> </m:t>
                    </m:r>
                    <m:r>
                      <m:rPr>
                        <m:sty m:val="p"/>
                      </m:rPr>
                      <a:rPr lang="en-US" sz="2400" b="0" i="0" smtClean="0">
                        <a:solidFill>
                          <a:srgbClr val="00B050"/>
                        </a:solidFill>
                        <a:latin typeface="Cambria Math" panose="02040503050406030204" pitchFamily="18" charset="0"/>
                      </a:rPr>
                      <m:t>Ω</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𝑎𝑛𝑑</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𝑃𝑟𝑎𝑑</m:t>
                    </m:r>
                    <m:r>
                      <a:rPr lang="en-US" sz="2400" b="0" i="1" smtClean="0">
                        <a:solidFill>
                          <a:srgbClr val="00B050"/>
                        </a:solidFill>
                        <a:latin typeface="Cambria Math" panose="02040503050406030204" pitchFamily="18" charset="0"/>
                      </a:rPr>
                      <m:t>=98.67 </m:t>
                    </m:r>
                    <m:r>
                      <a:rPr lang="en-US" sz="2400" b="0" i="1" smtClean="0">
                        <a:solidFill>
                          <a:srgbClr val="00B050"/>
                        </a:solidFill>
                        <a:latin typeface="Cambria Math" panose="02040503050406030204" pitchFamily="18" charset="0"/>
                      </a:rPr>
                      <m:t>𝑊𝑎𝑡𝑡𝑠</m:t>
                    </m:r>
                  </m:oMath>
                </a14:m>
                <a:endParaRPr lang="en-IN" sz="2400" dirty="0">
                  <a:solidFill>
                    <a:srgbClr val="00B050"/>
                  </a:solidFill>
                </a:endParaRPr>
              </a:p>
            </p:txBody>
          </p:sp>
        </mc:Choice>
        <mc:Fallback xmlns="">
          <p:sp>
            <p:nvSpPr>
              <p:cNvPr id="9" name="TextBox 8">
                <a:extLst>
                  <a:ext uri="{FF2B5EF4-FFF2-40B4-BE49-F238E27FC236}">
                    <a16:creationId xmlns:a16="http://schemas.microsoft.com/office/drawing/2014/main" id="{B6654512-287F-4229-04EC-413A7E78A104}"/>
                  </a:ext>
                </a:extLst>
              </p:cNvPr>
              <p:cNvSpPr txBox="1">
                <a:spLocks noRot="1" noChangeAspect="1" noMove="1" noResize="1" noEditPoints="1" noAdjustHandles="1" noChangeArrowheads="1" noChangeShapeType="1" noTextEdit="1"/>
              </p:cNvSpPr>
              <p:nvPr/>
            </p:nvSpPr>
            <p:spPr>
              <a:xfrm>
                <a:off x="255182" y="5967807"/>
                <a:ext cx="10079665" cy="461665"/>
              </a:xfrm>
              <a:prstGeom prst="rect">
                <a:avLst/>
              </a:prstGeom>
              <a:blipFill>
                <a:blip r:embed="rId4"/>
                <a:stretch>
                  <a:fillRect l="-968" t="-10526" b="-28947"/>
                </a:stretch>
              </a:blipFill>
            </p:spPr>
            <p:txBody>
              <a:bodyPr/>
              <a:lstStyle/>
              <a:p>
                <a:r>
                  <a:rPr lang="en-IN">
                    <a:noFill/>
                  </a:rPr>
                  <a:t> </a:t>
                </a:r>
              </a:p>
            </p:txBody>
          </p:sp>
        </mc:Fallback>
      </mc:AlternateContent>
    </p:spTree>
    <p:extLst>
      <p:ext uri="{BB962C8B-B14F-4D97-AF65-F5344CB8AC3E}">
        <p14:creationId xmlns:p14="http://schemas.microsoft.com/office/powerpoint/2010/main" val="42136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573" y="328849"/>
            <a:ext cx="5977269" cy="6273969"/>
          </a:xfrm>
        </p:spPr>
        <p:txBody>
          <a:bodyPr>
            <a:normAutofit fontScale="85000" lnSpcReduction="20000"/>
          </a:bodyPr>
          <a:lstStyle/>
          <a:p>
            <a:pPr marL="0" indent="0" algn="just">
              <a:buNone/>
            </a:pPr>
            <a:r>
              <a:rPr lang="en-US" altLang="en-US" sz="2400" dirty="0">
                <a:solidFill>
                  <a:srgbClr val="00B050"/>
                </a:solidFill>
                <a:sym typeface="Symbol" panose="05050102010706020507" pitchFamily="18" charset="2"/>
              </a:rPr>
              <a:t>Antenna Impedance</a:t>
            </a:r>
          </a:p>
          <a:p>
            <a:pPr marL="0" indent="0" algn="just">
              <a:buNone/>
            </a:pPr>
            <a:endParaRPr lang="en-US" altLang="en-US" sz="2400" dirty="0">
              <a:solidFill>
                <a:srgbClr val="00B050"/>
              </a:solidFill>
              <a:sym typeface="Symbol" panose="05050102010706020507" pitchFamily="18" charset="2"/>
            </a:endParaRPr>
          </a:p>
          <a:p>
            <a:pPr marL="990600" lvl="1" indent="-533400" algn="just">
              <a:buFontTx/>
              <a:buChar char="–"/>
            </a:pPr>
            <a:r>
              <a:rPr lang="en-US" altLang="en-US" dirty="0">
                <a:sym typeface="Symbol" panose="05050102010706020507" pitchFamily="18" charset="2"/>
              </a:rPr>
              <a:t>It may be purely resistive, or resistive with a reactive (inductive or capacitive) component.</a:t>
            </a:r>
          </a:p>
          <a:p>
            <a:pPr marL="990600" lvl="1" indent="-533400" algn="just">
              <a:buFontTx/>
              <a:buChar char="–"/>
            </a:pPr>
            <a:endParaRPr lang="en-US" altLang="en-US" dirty="0">
              <a:sym typeface="Symbol" panose="05050102010706020507" pitchFamily="18" charset="2"/>
            </a:endParaRPr>
          </a:p>
          <a:p>
            <a:pPr marL="990600" lvl="1" indent="-533400" algn="just">
              <a:buFontTx/>
              <a:buChar char="–"/>
            </a:pPr>
            <a:r>
              <a:rPr lang="en-US" altLang="en-US" dirty="0">
                <a:sym typeface="Symbol" panose="05050102010706020507" pitchFamily="18" charset="2"/>
              </a:rPr>
              <a:t>An antenna is said to be </a:t>
            </a:r>
            <a:r>
              <a:rPr lang="en-US" altLang="en-US" i="1" dirty="0">
                <a:sym typeface="Symbol" panose="05050102010706020507" pitchFamily="18" charset="2"/>
              </a:rPr>
              <a:t>resonant</a:t>
            </a:r>
            <a:r>
              <a:rPr lang="en-US" altLang="en-US" dirty="0">
                <a:sym typeface="Symbol" panose="05050102010706020507" pitchFamily="18" charset="2"/>
              </a:rPr>
              <a:t> if it displays no reactive component.  That is, its impedance is purely resistive.</a:t>
            </a:r>
          </a:p>
          <a:p>
            <a:pPr marL="990600" lvl="1" indent="-533400" algn="just">
              <a:buFontTx/>
              <a:buChar char="–"/>
            </a:pPr>
            <a:endParaRPr lang="en-US" altLang="en-US" dirty="0">
              <a:sym typeface="Symbol" panose="05050102010706020507" pitchFamily="18" charset="2"/>
            </a:endParaRPr>
          </a:p>
          <a:p>
            <a:pPr marL="990600" lvl="1" indent="-533400">
              <a:buFontTx/>
              <a:buChar char="–"/>
            </a:pPr>
            <a:r>
              <a:rPr lang="en-US" altLang="en-US" dirty="0">
                <a:sym typeface="Symbol" panose="05050102010706020507" pitchFamily="18" charset="2"/>
              </a:rPr>
              <a:t>The resistive portion of the impedance, is made up of a radiation resistance and a loss resistance.</a:t>
            </a:r>
          </a:p>
          <a:p>
            <a:pPr marL="990600" lvl="1" indent="-533400">
              <a:buFontTx/>
              <a:buChar char="–"/>
            </a:pPr>
            <a:endParaRPr lang="en-US" altLang="en-US" dirty="0">
              <a:sym typeface="Symbol" panose="05050102010706020507" pitchFamily="18" charset="2"/>
            </a:endParaRPr>
          </a:p>
          <a:p>
            <a:pPr marL="990600" lvl="1" indent="-533400">
              <a:buFontTx/>
              <a:buChar char="–"/>
            </a:pPr>
            <a:r>
              <a:rPr lang="en-US" altLang="en-US" dirty="0">
                <a:sym typeface="Symbol" panose="05050102010706020507" pitchFamily="18" charset="2"/>
              </a:rPr>
              <a:t>The </a:t>
            </a:r>
            <a:r>
              <a:rPr lang="en-US" altLang="en-US" i="1" dirty="0">
                <a:sym typeface="Symbol" panose="05050102010706020507" pitchFamily="18" charset="2"/>
              </a:rPr>
              <a:t>radiation resistance</a:t>
            </a:r>
            <a:r>
              <a:rPr lang="en-US" altLang="en-US" dirty="0">
                <a:sym typeface="Symbol" panose="05050102010706020507" pitchFamily="18" charset="2"/>
              </a:rPr>
              <a:t> is an imaginary resistance.  The power “dissipated” in this resistance is the power actually radiated from the antenna.</a:t>
            </a:r>
          </a:p>
          <a:p>
            <a:pPr marL="990600" lvl="1" indent="-533400">
              <a:buFontTx/>
              <a:buChar char="–"/>
            </a:pPr>
            <a:endParaRPr lang="en-US" altLang="en-US" dirty="0">
              <a:sym typeface="Symbol" panose="05050102010706020507" pitchFamily="18" charset="2"/>
            </a:endParaRPr>
          </a:p>
          <a:p>
            <a:pPr marL="990600" lvl="1" indent="-533400">
              <a:buFontTx/>
              <a:buChar char="–"/>
            </a:pPr>
            <a:r>
              <a:rPr lang="en-US" altLang="en-US" dirty="0">
                <a:sym typeface="Symbol" panose="05050102010706020507" pitchFamily="18" charset="2"/>
              </a:rPr>
              <a:t>The loss resistance is made up of resistances of the conductors used to make the antenna and other losses in the antenna system.  The power dissipated in these resistances is lost, wasted as heat.</a:t>
            </a:r>
          </a:p>
          <a:p>
            <a:pPr marL="990600" lvl="1" indent="-533400" algn="just">
              <a:buFontTx/>
              <a:buChar char="–"/>
            </a:pPr>
            <a:endParaRPr lang="en-US" altLang="en-US" dirty="0">
              <a:sym typeface="Symbol" panose="05050102010706020507" pitchFamily="18" charset="2"/>
            </a:endParaRPr>
          </a:p>
          <a:p>
            <a:pPr algn="just"/>
            <a:endParaRPr lang="en-US" sz="3200" dirty="0"/>
          </a:p>
        </p:txBody>
      </p:sp>
      <p:pic>
        <p:nvPicPr>
          <p:cNvPr id="5" name="Picture 4" descr="A diagram of a waveform">
            <a:extLst>
              <a:ext uri="{FF2B5EF4-FFF2-40B4-BE49-F238E27FC236}">
                <a16:creationId xmlns:a16="http://schemas.microsoft.com/office/drawing/2014/main" id="{CE716915-978D-32DE-542B-1E71338E8A6A}"/>
              </a:ext>
            </a:extLst>
          </p:cNvPr>
          <p:cNvPicPr>
            <a:picLocks noChangeAspect="1"/>
          </p:cNvPicPr>
          <p:nvPr/>
        </p:nvPicPr>
        <p:blipFill>
          <a:blip r:embed="rId2"/>
          <a:stretch>
            <a:fillRect/>
          </a:stretch>
        </p:blipFill>
        <p:spPr>
          <a:xfrm>
            <a:off x="6405721" y="2251604"/>
            <a:ext cx="5291667" cy="2354792"/>
          </a:xfrm>
          <a:prstGeom prst="rect">
            <a:avLst/>
          </a:prstGeom>
        </p:spPr>
      </p:pic>
      <p:sp>
        <p:nvSpPr>
          <p:cNvPr id="6" name="Rectangle 5">
            <a:extLst>
              <a:ext uri="{FF2B5EF4-FFF2-40B4-BE49-F238E27FC236}">
                <a16:creationId xmlns:a16="http://schemas.microsoft.com/office/drawing/2014/main" id="{0F38C4C1-37D4-8068-8262-F875B9926941}"/>
              </a:ext>
            </a:extLst>
          </p:cNvPr>
          <p:cNvSpPr/>
          <p:nvPr/>
        </p:nvSpPr>
        <p:spPr>
          <a:xfrm>
            <a:off x="10443537" y="1967024"/>
            <a:ext cx="1441890" cy="2764465"/>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AF67C5D-5F1F-1585-E284-C4E8104D90A1}"/>
              </a:ext>
            </a:extLst>
          </p:cNvPr>
          <p:cNvSpPr txBox="1"/>
          <p:nvPr/>
        </p:nvSpPr>
        <p:spPr>
          <a:xfrm>
            <a:off x="8474150" y="5773478"/>
            <a:ext cx="1846980" cy="584775"/>
          </a:xfrm>
          <a:prstGeom prst="rect">
            <a:avLst/>
          </a:prstGeom>
          <a:noFill/>
        </p:spPr>
        <p:txBody>
          <a:bodyPr wrap="none" rtlCol="0">
            <a:spAutoFit/>
          </a:bodyPr>
          <a:lstStyle/>
          <a:p>
            <a:r>
              <a:rPr lang="en-US" sz="3200" dirty="0">
                <a:solidFill>
                  <a:srgbClr val="00B050"/>
                </a:solidFill>
              </a:rPr>
              <a:t>R = R</a:t>
            </a:r>
            <a:r>
              <a:rPr lang="en-US" sz="3200" baseline="-25000" dirty="0">
                <a:solidFill>
                  <a:srgbClr val="00B050"/>
                </a:solidFill>
              </a:rPr>
              <a:t>r</a:t>
            </a:r>
            <a:r>
              <a:rPr lang="en-US" sz="3200" dirty="0">
                <a:solidFill>
                  <a:srgbClr val="00B050"/>
                </a:solidFill>
              </a:rPr>
              <a:t> +R</a:t>
            </a:r>
            <a:r>
              <a:rPr lang="en-US" sz="3200" baseline="-25000" dirty="0">
                <a:solidFill>
                  <a:srgbClr val="00B050"/>
                </a:solidFill>
              </a:rPr>
              <a:t>L</a:t>
            </a:r>
            <a:endParaRPr lang="en-IN" sz="3200" baseline="-25000" dirty="0">
              <a:solidFill>
                <a:srgbClr val="00B050"/>
              </a:solidFill>
            </a:endParaRPr>
          </a:p>
        </p:txBody>
      </p:sp>
      <p:sp>
        <p:nvSpPr>
          <p:cNvPr id="9" name="TextBox 8">
            <a:extLst>
              <a:ext uri="{FF2B5EF4-FFF2-40B4-BE49-F238E27FC236}">
                <a16:creationId xmlns:a16="http://schemas.microsoft.com/office/drawing/2014/main" id="{32BDCF02-4D1B-0C02-AE98-C58059FD6C0A}"/>
              </a:ext>
            </a:extLst>
          </p:cNvPr>
          <p:cNvSpPr txBox="1"/>
          <p:nvPr/>
        </p:nvSpPr>
        <p:spPr>
          <a:xfrm>
            <a:off x="7204574" y="5188703"/>
            <a:ext cx="1933799" cy="461665"/>
          </a:xfrm>
          <a:prstGeom prst="rect">
            <a:avLst/>
          </a:prstGeom>
          <a:noFill/>
        </p:spPr>
        <p:txBody>
          <a:bodyPr wrap="none" rtlCol="0">
            <a:spAutoFit/>
          </a:bodyPr>
          <a:lstStyle/>
          <a:p>
            <a:r>
              <a:rPr lang="en-US" sz="2400" dirty="0">
                <a:solidFill>
                  <a:srgbClr val="00B050"/>
                </a:solidFill>
              </a:rPr>
              <a:t>At resonance</a:t>
            </a:r>
            <a:endParaRPr lang="en-IN" sz="2400" baseline="-25000" dirty="0">
              <a:solidFill>
                <a:srgbClr val="00B050"/>
              </a:solidFill>
            </a:endParaRPr>
          </a:p>
        </p:txBody>
      </p:sp>
    </p:spTree>
    <p:extLst>
      <p:ext uri="{BB962C8B-B14F-4D97-AF65-F5344CB8AC3E}">
        <p14:creationId xmlns:p14="http://schemas.microsoft.com/office/powerpoint/2010/main" val="385478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10863-0A8E-837F-D1D6-3D9C385061AA}"/>
              </a:ext>
            </a:extLst>
          </p:cNvPr>
          <p:cNvSpPr txBox="1"/>
          <p:nvPr/>
        </p:nvSpPr>
        <p:spPr>
          <a:xfrm>
            <a:off x="359988" y="191640"/>
            <a:ext cx="2028889" cy="584775"/>
          </a:xfrm>
          <a:prstGeom prst="rect">
            <a:avLst/>
          </a:prstGeom>
          <a:noFill/>
        </p:spPr>
        <p:txBody>
          <a:bodyPr wrap="none" rtlCol="0">
            <a:spAutoFit/>
          </a:bodyPr>
          <a:lstStyle/>
          <a:p>
            <a:r>
              <a:rPr lang="en-US" sz="3200" dirty="0">
                <a:solidFill>
                  <a:srgbClr val="00B050"/>
                </a:solidFill>
              </a:rPr>
              <a:t>Examples:</a:t>
            </a:r>
            <a:endParaRPr lang="en-IN" sz="3200" dirty="0">
              <a:solidFill>
                <a:srgbClr val="00B050"/>
              </a:solidFill>
            </a:endParaRPr>
          </a:p>
        </p:txBody>
      </p:sp>
      <p:pic>
        <p:nvPicPr>
          <p:cNvPr id="4" name="Picture 3">
            <a:extLst>
              <a:ext uri="{FF2B5EF4-FFF2-40B4-BE49-F238E27FC236}">
                <a16:creationId xmlns:a16="http://schemas.microsoft.com/office/drawing/2014/main" id="{947045C6-1153-320E-77E1-834D344088F9}"/>
              </a:ext>
            </a:extLst>
          </p:cNvPr>
          <p:cNvPicPr>
            <a:picLocks noChangeAspect="1"/>
          </p:cNvPicPr>
          <p:nvPr/>
        </p:nvPicPr>
        <p:blipFill>
          <a:blip r:embed="rId2"/>
          <a:stretch>
            <a:fillRect/>
          </a:stretch>
        </p:blipFill>
        <p:spPr>
          <a:xfrm>
            <a:off x="359988" y="935903"/>
            <a:ext cx="2967430" cy="2392657"/>
          </a:xfrm>
          <a:prstGeom prst="rect">
            <a:avLst/>
          </a:prstGeom>
        </p:spPr>
      </p:pic>
      <p:pic>
        <p:nvPicPr>
          <p:cNvPr id="6" name="Picture 5">
            <a:extLst>
              <a:ext uri="{FF2B5EF4-FFF2-40B4-BE49-F238E27FC236}">
                <a16:creationId xmlns:a16="http://schemas.microsoft.com/office/drawing/2014/main" id="{CA016732-0AFC-240D-246E-BCB403E626F7}"/>
              </a:ext>
            </a:extLst>
          </p:cNvPr>
          <p:cNvPicPr>
            <a:picLocks noChangeAspect="1"/>
          </p:cNvPicPr>
          <p:nvPr/>
        </p:nvPicPr>
        <p:blipFill>
          <a:blip r:embed="rId3"/>
          <a:stretch>
            <a:fillRect/>
          </a:stretch>
        </p:blipFill>
        <p:spPr>
          <a:xfrm>
            <a:off x="8082963" y="398644"/>
            <a:ext cx="3425341" cy="2257270"/>
          </a:xfrm>
          <a:prstGeom prst="rect">
            <a:avLst/>
          </a:prstGeom>
        </p:spPr>
      </p:pic>
      <p:pic>
        <p:nvPicPr>
          <p:cNvPr id="8" name="Picture 7">
            <a:extLst>
              <a:ext uri="{FF2B5EF4-FFF2-40B4-BE49-F238E27FC236}">
                <a16:creationId xmlns:a16="http://schemas.microsoft.com/office/drawing/2014/main" id="{0B512426-40D7-75FE-515D-12F835D3D54A}"/>
              </a:ext>
            </a:extLst>
          </p:cNvPr>
          <p:cNvPicPr>
            <a:picLocks noChangeAspect="1"/>
          </p:cNvPicPr>
          <p:nvPr/>
        </p:nvPicPr>
        <p:blipFill>
          <a:blip r:embed="rId4"/>
          <a:stretch>
            <a:fillRect/>
          </a:stretch>
        </p:blipFill>
        <p:spPr>
          <a:xfrm>
            <a:off x="7115444" y="3673732"/>
            <a:ext cx="5076556" cy="2257271"/>
          </a:xfrm>
          <a:prstGeom prst="rect">
            <a:avLst/>
          </a:prstGeom>
        </p:spPr>
      </p:pic>
      <p:pic>
        <p:nvPicPr>
          <p:cNvPr id="10" name="Picture 9">
            <a:extLst>
              <a:ext uri="{FF2B5EF4-FFF2-40B4-BE49-F238E27FC236}">
                <a16:creationId xmlns:a16="http://schemas.microsoft.com/office/drawing/2014/main" id="{EF796CB4-6074-1C95-B734-7D9B3A9D794A}"/>
              </a:ext>
            </a:extLst>
          </p:cNvPr>
          <p:cNvPicPr>
            <a:picLocks noChangeAspect="1"/>
          </p:cNvPicPr>
          <p:nvPr/>
        </p:nvPicPr>
        <p:blipFill>
          <a:blip r:embed="rId5"/>
          <a:stretch>
            <a:fillRect/>
          </a:stretch>
        </p:blipFill>
        <p:spPr>
          <a:xfrm>
            <a:off x="156649" y="3673732"/>
            <a:ext cx="2079551" cy="2132272"/>
          </a:xfrm>
          <a:prstGeom prst="rect">
            <a:avLst/>
          </a:prstGeom>
        </p:spPr>
      </p:pic>
      <p:pic>
        <p:nvPicPr>
          <p:cNvPr id="12" name="Picture 11">
            <a:extLst>
              <a:ext uri="{FF2B5EF4-FFF2-40B4-BE49-F238E27FC236}">
                <a16:creationId xmlns:a16="http://schemas.microsoft.com/office/drawing/2014/main" id="{F8CD12F7-07BC-CAE7-5F2E-41175307E3FC}"/>
              </a:ext>
            </a:extLst>
          </p:cNvPr>
          <p:cNvPicPr>
            <a:picLocks noChangeAspect="1"/>
          </p:cNvPicPr>
          <p:nvPr/>
        </p:nvPicPr>
        <p:blipFill>
          <a:blip r:embed="rId6"/>
          <a:stretch>
            <a:fillRect/>
          </a:stretch>
        </p:blipFill>
        <p:spPr>
          <a:xfrm>
            <a:off x="3068561" y="776415"/>
            <a:ext cx="3743325" cy="2543175"/>
          </a:xfrm>
          <a:prstGeom prst="rect">
            <a:avLst/>
          </a:prstGeom>
        </p:spPr>
      </p:pic>
      <p:pic>
        <p:nvPicPr>
          <p:cNvPr id="14" name="Picture 13">
            <a:extLst>
              <a:ext uri="{FF2B5EF4-FFF2-40B4-BE49-F238E27FC236}">
                <a16:creationId xmlns:a16="http://schemas.microsoft.com/office/drawing/2014/main" id="{B67A9E61-2C94-EB51-A9F3-B8B35870B624}"/>
              </a:ext>
            </a:extLst>
          </p:cNvPr>
          <p:cNvPicPr>
            <a:picLocks noChangeAspect="1"/>
          </p:cNvPicPr>
          <p:nvPr/>
        </p:nvPicPr>
        <p:blipFill>
          <a:blip r:embed="rId7"/>
          <a:stretch>
            <a:fillRect/>
          </a:stretch>
        </p:blipFill>
        <p:spPr>
          <a:xfrm>
            <a:off x="3694703" y="3937701"/>
            <a:ext cx="2314575" cy="2257425"/>
          </a:xfrm>
          <a:prstGeom prst="rect">
            <a:avLst/>
          </a:prstGeom>
        </p:spPr>
      </p:pic>
    </p:spTree>
    <p:extLst>
      <p:ext uri="{BB962C8B-B14F-4D97-AF65-F5344CB8AC3E}">
        <p14:creationId xmlns:p14="http://schemas.microsoft.com/office/powerpoint/2010/main" val="20645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3BE8-779E-88A1-C424-687CCF64221A}"/>
              </a:ext>
            </a:extLst>
          </p:cNvPr>
          <p:cNvSpPr>
            <a:spLocks noGrp="1"/>
          </p:cNvSpPr>
          <p:nvPr>
            <p:ph type="ctrTitle"/>
          </p:nvPr>
        </p:nvSpPr>
        <p:spPr/>
        <p:txBody>
          <a:bodyPr/>
          <a:lstStyle/>
          <a:p>
            <a:r>
              <a:rPr lang="en-US" dirty="0"/>
              <a:t>Antennas Basics</a:t>
            </a:r>
            <a:endParaRPr lang="en-IN" dirty="0"/>
          </a:p>
        </p:txBody>
      </p:sp>
      <p:sp>
        <p:nvSpPr>
          <p:cNvPr id="3" name="Subtitle 2">
            <a:extLst>
              <a:ext uri="{FF2B5EF4-FFF2-40B4-BE49-F238E27FC236}">
                <a16:creationId xmlns:a16="http://schemas.microsoft.com/office/drawing/2014/main" id="{A9ABE427-5E5F-11ED-CCFA-2C11405AE4E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86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1A4B71-3DAA-2799-738E-0F2A554EAD82}"/>
              </a:ext>
            </a:extLst>
          </p:cNvPr>
          <p:cNvPicPr>
            <a:picLocks noChangeAspect="1"/>
          </p:cNvPicPr>
          <p:nvPr/>
        </p:nvPicPr>
        <p:blipFill>
          <a:blip r:embed="rId2"/>
          <a:stretch>
            <a:fillRect/>
          </a:stretch>
        </p:blipFill>
        <p:spPr>
          <a:xfrm>
            <a:off x="813154" y="847408"/>
            <a:ext cx="5429250" cy="5591175"/>
          </a:xfrm>
          <a:prstGeom prst="rect">
            <a:avLst/>
          </a:prstGeom>
        </p:spPr>
      </p:pic>
      <p:sp>
        <p:nvSpPr>
          <p:cNvPr id="2" name="Title 1"/>
          <p:cNvSpPr>
            <a:spLocks noGrp="1"/>
          </p:cNvSpPr>
          <p:nvPr>
            <p:ph type="title"/>
          </p:nvPr>
        </p:nvSpPr>
        <p:spPr>
          <a:xfrm>
            <a:off x="767080" y="121920"/>
            <a:ext cx="10515600" cy="725488"/>
          </a:xfrm>
        </p:spPr>
        <p:txBody>
          <a:bodyPr/>
          <a:lstStyle/>
          <a:p>
            <a:r>
              <a:rPr lang="en-US" dirty="0"/>
              <a:t>Antenna - Introduction</a:t>
            </a:r>
          </a:p>
        </p:txBody>
      </p:sp>
      <p:sp>
        <p:nvSpPr>
          <p:cNvPr id="3" name="Content Placeholder 2"/>
          <p:cNvSpPr>
            <a:spLocks noGrp="1"/>
          </p:cNvSpPr>
          <p:nvPr>
            <p:ph idx="1"/>
          </p:nvPr>
        </p:nvSpPr>
        <p:spPr>
          <a:xfrm>
            <a:off x="6776719" y="121920"/>
            <a:ext cx="5214487" cy="6666613"/>
          </a:xfrm>
        </p:spPr>
        <p:txBody>
          <a:bodyPr>
            <a:normAutofit fontScale="92500" lnSpcReduction="20000"/>
          </a:bodyPr>
          <a:lstStyle/>
          <a:p>
            <a:pPr marL="0" indent="0" algn="just">
              <a:buNone/>
            </a:pPr>
            <a:r>
              <a:rPr lang="en-US" altLang="en-US" sz="2400" dirty="0"/>
              <a:t>An antenna is a device which performs two functions:</a:t>
            </a:r>
          </a:p>
          <a:p>
            <a:pPr marL="0" indent="0" algn="just">
              <a:buNone/>
            </a:pPr>
            <a:endParaRPr lang="en-US" altLang="en-US" sz="2400" dirty="0"/>
          </a:p>
          <a:p>
            <a:pPr marL="990600" lvl="1" indent="-533400" algn="just">
              <a:buFontTx/>
              <a:buAutoNum type="arabicPeriod"/>
            </a:pPr>
            <a:r>
              <a:rPr lang="en-US" altLang="en-US" dirty="0"/>
              <a:t>It converts the Radio Frequency energy from a </a:t>
            </a:r>
            <a:r>
              <a:rPr lang="en-US" altLang="en-US" dirty="0">
                <a:solidFill>
                  <a:srgbClr val="00B050"/>
                </a:solidFill>
              </a:rPr>
              <a:t>transmitter</a:t>
            </a:r>
            <a:r>
              <a:rPr lang="en-US" altLang="en-US" dirty="0"/>
              <a:t> into radio waves (EM waves) to be radiated by the antenna.</a:t>
            </a:r>
          </a:p>
          <a:p>
            <a:pPr marL="990600" lvl="1" indent="-533400" algn="just">
              <a:buFontTx/>
              <a:buAutoNum type="arabicPeriod"/>
            </a:pPr>
            <a:endParaRPr lang="en-US" altLang="en-US" dirty="0"/>
          </a:p>
          <a:p>
            <a:pPr marL="990600" lvl="1" indent="-533400" algn="just">
              <a:buFontTx/>
              <a:buAutoNum type="arabicPeriod"/>
            </a:pPr>
            <a:r>
              <a:rPr lang="en-US" altLang="en-US" dirty="0"/>
              <a:t>It converts radio waves from free space into an electrical voltage and current to be processed by a </a:t>
            </a:r>
            <a:r>
              <a:rPr lang="en-US" altLang="en-US" dirty="0">
                <a:solidFill>
                  <a:srgbClr val="00B050"/>
                </a:solidFill>
              </a:rPr>
              <a:t>receiver.</a:t>
            </a:r>
          </a:p>
          <a:p>
            <a:pPr marL="990600" lvl="1" indent="-533400" algn="just">
              <a:buFontTx/>
              <a:buAutoNum type="arabicPeriod"/>
            </a:pPr>
            <a:endParaRPr lang="en-US" altLang="en-US" dirty="0"/>
          </a:p>
          <a:p>
            <a:pPr marL="990600" lvl="1" indent="-533400" algn="just">
              <a:buFontTx/>
              <a:buAutoNum type="arabicPeriod"/>
            </a:pPr>
            <a:endParaRPr lang="en-US" altLang="en-US" dirty="0"/>
          </a:p>
          <a:p>
            <a:pPr marL="990600" lvl="1" indent="-533400" algn="just">
              <a:buFontTx/>
              <a:buAutoNum type="arabicPeriod"/>
            </a:pPr>
            <a:r>
              <a:rPr lang="en-GB" altLang="en-US" dirty="0">
                <a:solidFill>
                  <a:srgbClr val="00B050"/>
                </a:solidFill>
              </a:rPr>
              <a:t>Transmitting antenna </a:t>
            </a:r>
            <a:r>
              <a:rPr lang="en-GB" altLang="en-US" dirty="0"/>
              <a:t>transforms </a:t>
            </a:r>
            <a:br>
              <a:rPr lang="en-GB" altLang="en-US" dirty="0"/>
            </a:br>
            <a:r>
              <a:rPr lang="en-GB" altLang="en-US" dirty="0"/>
              <a:t>power in the form of time-dependent electrical current</a:t>
            </a:r>
            <a:br>
              <a:rPr lang="en-GB" altLang="en-US" dirty="0"/>
            </a:br>
            <a:r>
              <a:rPr lang="en-GB" altLang="en-US" dirty="0"/>
              <a:t>into time-and-space-dependent electro-magnetic (EM) wave. </a:t>
            </a:r>
          </a:p>
          <a:p>
            <a:pPr marL="990600" lvl="1" indent="-533400" algn="just">
              <a:buFontTx/>
              <a:buAutoNum type="arabicPeriod"/>
            </a:pPr>
            <a:endParaRPr lang="en-GB" altLang="en-US" dirty="0"/>
          </a:p>
          <a:p>
            <a:pPr marL="990600" lvl="1" indent="-533400" algn="just">
              <a:buFontTx/>
              <a:buAutoNum type="arabicPeriod"/>
            </a:pPr>
            <a:r>
              <a:rPr lang="en-GB" altLang="en-US" dirty="0">
                <a:solidFill>
                  <a:srgbClr val="00B050"/>
                </a:solidFill>
              </a:rPr>
              <a:t>Receiving antenna </a:t>
            </a:r>
            <a:r>
              <a:rPr lang="en-GB" altLang="en-US" dirty="0"/>
              <a:t>transforms </a:t>
            </a:r>
            <a:br>
              <a:rPr lang="en-GB" altLang="en-US" dirty="0"/>
            </a:br>
            <a:r>
              <a:rPr lang="en-GB" altLang="en-US" dirty="0"/>
              <a:t>time-and-space-dependent EM wave into time-dependent electrical current (power). </a:t>
            </a:r>
            <a:endParaRPr lang="en-US" altLang="en-US" dirty="0"/>
          </a:p>
          <a:p>
            <a:pPr marL="990600" lvl="1" indent="-533400" algn="just">
              <a:buFontTx/>
              <a:buAutoNum type="arabicPeriod"/>
            </a:pPr>
            <a:endParaRPr lang="en-US" altLang="en-US" dirty="0"/>
          </a:p>
          <a:p>
            <a:pPr marL="990600" lvl="1" indent="-533400" algn="just">
              <a:buFontTx/>
              <a:buAutoNum type="arabicPeriod"/>
            </a:pPr>
            <a:endParaRPr lang="en-CA" altLang="en-US" dirty="0"/>
          </a:p>
          <a:p>
            <a:pPr algn="just"/>
            <a:endParaRPr lang="en-US" sz="3200" dirty="0"/>
          </a:p>
        </p:txBody>
      </p:sp>
      <p:sp>
        <p:nvSpPr>
          <p:cNvPr id="5" name="TextBox 4"/>
          <p:cNvSpPr txBox="1"/>
          <p:nvPr/>
        </p:nvSpPr>
        <p:spPr>
          <a:xfrm>
            <a:off x="288020" y="6488668"/>
            <a:ext cx="6488699" cy="369332"/>
          </a:xfrm>
          <a:prstGeom prst="rect">
            <a:avLst/>
          </a:prstGeom>
          <a:noFill/>
        </p:spPr>
        <p:txBody>
          <a:bodyPr wrap="none" rtlCol="0">
            <a:spAutoFit/>
          </a:bodyPr>
          <a:lstStyle/>
          <a:p>
            <a:r>
              <a:rPr lang="en-US" b="1" dirty="0">
                <a:solidFill>
                  <a:srgbClr val="00B050"/>
                </a:solidFill>
              </a:rPr>
              <a:t>Transition from guided wave to free space wave or vice-versa</a:t>
            </a:r>
          </a:p>
        </p:txBody>
      </p:sp>
      <p:sp>
        <p:nvSpPr>
          <p:cNvPr id="6" name="TextBox 5">
            <a:extLst>
              <a:ext uri="{FF2B5EF4-FFF2-40B4-BE49-F238E27FC236}">
                <a16:creationId xmlns:a16="http://schemas.microsoft.com/office/drawing/2014/main" id="{18817621-D2AD-CA52-CA39-1DBED3805355}"/>
              </a:ext>
            </a:extLst>
          </p:cNvPr>
          <p:cNvSpPr txBox="1"/>
          <p:nvPr/>
        </p:nvSpPr>
        <p:spPr>
          <a:xfrm>
            <a:off x="4960518" y="3382249"/>
            <a:ext cx="1549044" cy="646331"/>
          </a:xfrm>
          <a:prstGeom prst="rect">
            <a:avLst/>
          </a:prstGeom>
          <a:noFill/>
        </p:spPr>
        <p:txBody>
          <a:bodyPr wrap="square" rtlCol="0">
            <a:spAutoFit/>
          </a:bodyPr>
          <a:lstStyle/>
          <a:p>
            <a:r>
              <a:rPr lang="en-US" b="1" dirty="0">
                <a:solidFill>
                  <a:srgbClr val="00B050"/>
                </a:solidFill>
              </a:rPr>
              <a:t>E, H </a:t>
            </a:r>
          </a:p>
          <a:p>
            <a:r>
              <a:rPr lang="en-US" b="1" dirty="0">
                <a:solidFill>
                  <a:srgbClr val="00B050"/>
                </a:solidFill>
              </a:rPr>
              <a:t> EM Waves</a:t>
            </a:r>
            <a:endParaRPr lang="en-IN" b="1" dirty="0">
              <a:solidFill>
                <a:srgbClr val="00B050"/>
              </a:solidFill>
            </a:endParaRPr>
          </a:p>
        </p:txBody>
      </p:sp>
      <p:sp>
        <p:nvSpPr>
          <p:cNvPr id="7" name="TextBox 6">
            <a:extLst>
              <a:ext uri="{FF2B5EF4-FFF2-40B4-BE49-F238E27FC236}">
                <a16:creationId xmlns:a16="http://schemas.microsoft.com/office/drawing/2014/main" id="{EDDA93FA-98D7-9C3F-C04C-A25C61AE25E9}"/>
              </a:ext>
            </a:extLst>
          </p:cNvPr>
          <p:cNvSpPr txBox="1"/>
          <p:nvPr/>
        </p:nvSpPr>
        <p:spPr>
          <a:xfrm>
            <a:off x="1261318" y="2886903"/>
            <a:ext cx="2510582" cy="369332"/>
          </a:xfrm>
          <a:prstGeom prst="rect">
            <a:avLst/>
          </a:prstGeom>
          <a:noFill/>
        </p:spPr>
        <p:txBody>
          <a:bodyPr wrap="square" rtlCol="0">
            <a:spAutoFit/>
          </a:bodyPr>
          <a:lstStyle/>
          <a:p>
            <a:pPr algn="ctr"/>
            <a:r>
              <a:rPr lang="en-US" b="1" dirty="0">
                <a:solidFill>
                  <a:srgbClr val="00B050"/>
                </a:solidFill>
              </a:rPr>
              <a:t>Voltage, current on TL</a:t>
            </a:r>
            <a:endParaRPr lang="en-IN" b="1" dirty="0">
              <a:solidFill>
                <a:srgbClr val="00B050"/>
              </a:solidFill>
            </a:endParaRPr>
          </a:p>
        </p:txBody>
      </p:sp>
    </p:spTree>
    <p:extLst>
      <p:ext uri="{BB962C8B-B14F-4D97-AF65-F5344CB8AC3E}">
        <p14:creationId xmlns:p14="http://schemas.microsoft.com/office/powerpoint/2010/main" val="287467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4695-EB44-D5F9-4CBC-389C8E969AAF}"/>
            </a:ext>
          </a:extLst>
        </p:cNvPr>
        <p:cNvGrpSpPr/>
        <p:nvPr/>
      </p:nvGrpSpPr>
      <p:grpSpPr>
        <a:xfrm>
          <a:off x="0" y="0"/>
          <a:ext cx="0" cy="0"/>
          <a:chOff x="0" y="0"/>
          <a:chExt cx="0" cy="0"/>
        </a:xfrm>
      </p:grpSpPr>
      <p:pic>
        <p:nvPicPr>
          <p:cNvPr id="6146" name="Picture 2" descr="https://upload.wikimedia.org/wikipedia/commons/thumb/d/dd/Dipole_receiving_antenna_animation_6_800x394x150ms.gif/330px-Dipole_receiving_antenna_animation_6_800x394x150ms.gif">
            <a:extLst>
              <a:ext uri="{FF2B5EF4-FFF2-40B4-BE49-F238E27FC236}">
                <a16:creationId xmlns:a16="http://schemas.microsoft.com/office/drawing/2014/main" id="{B30F98A9-8504-3190-9980-743AE65D9C54}"/>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7604" y="147241"/>
            <a:ext cx="6249538" cy="30868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DD94D4C-C7CD-4599-109E-D6F03A899DE1}"/>
              </a:ext>
            </a:extLst>
          </p:cNvPr>
          <p:cNvSpPr/>
          <p:nvPr/>
        </p:nvSpPr>
        <p:spPr>
          <a:xfrm>
            <a:off x="2235732" y="3625273"/>
            <a:ext cx="8294305" cy="2585323"/>
          </a:xfrm>
          <a:prstGeom prst="rect">
            <a:avLst/>
          </a:prstGeom>
        </p:spPr>
        <p:txBody>
          <a:bodyPr wrap="square">
            <a:spAutoFit/>
          </a:bodyPr>
          <a:lstStyle/>
          <a:p>
            <a:pPr algn="just"/>
            <a:r>
              <a:rPr lang="en-US" dirty="0">
                <a:solidFill>
                  <a:srgbClr val="202122"/>
                </a:solidFill>
                <a:latin typeface="Arial" panose="020B0604020202020204" pitchFamily="34" charset="0"/>
              </a:rPr>
              <a:t>Animated diagram of a </a:t>
            </a:r>
            <a:r>
              <a:rPr lang="en-US" dirty="0">
                <a:solidFill>
                  <a:srgbClr val="0645AD"/>
                </a:solidFill>
                <a:latin typeface="Arial" panose="020B0604020202020204" pitchFamily="34" charset="0"/>
              </a:rPr>
              <a:t>half-wave dipole</a:t>
            </a:r>
            <a:r>
              <a:rPr lang="en-US" dirty="0">
                <a:solidFill>
                  <a:srgbClr val="202122"/>
                </a:solidFill>
                <a:latin typeface="Arial" panose="020B0604020202020204" pitchFamily="34" charset="0"/>
              </a:rPr>
              <a:t> antenna receiving a radio wave. The antenna consists of two metal rods connected to a receiver </a:t>
            </a:r>
            <a:r>
              <a:rPr lang="en-US" i="1" dirty="0">
                <a:solidFill>
                  <a:srgbClr val="202122"/>
                </a:solidFill>
                <a:latin typeface="Arial" panose="020B0604020202020204" pitchFamily="34" charset="0"/>
              </a:rPr>
              <a:t>R</a:t>
            </a:r>
            <a:r>
              <a:rPr lang="en-US" dirty="0">
                <a:solidFill>
                  <a:srgbClr val="202122"/>
                </a:solidFill>
                <a:latin typeface="Arial" panose="020B0604020202020204" pitchFamily="34" charset="0"/>
              </a:rPr>
              <a:t>. The </a:t>
            </a:r>
            <a:r>
              <a:rPr lang="en-US" dirty="0">
                <a:solidFill>
                  <a:srgbClr val="0645AD"/>
                </a:solidFill>
                <a:latin typeface="Arial" panose="020B0604020202020204" pitchFamily="34" charset="0"/>
              </a:rPr>
              <a:t>electric field</a:t>
            </a:r>
            <a:r>
              <a:rPr lang="en-US" dirty="0">
                <a:solidFill>
                  <a:srgbClr val="202122"/>
                </a:solidFill>
                <a:latin typeface="Arial" panose="020B0604020202020204" pitchFamily="34" charset="0"/>
              </a:rPr>
              <a:t> </a:t>
            </a:r>
            <a:r>
              <a:rPr lang="en-US" i="1" dirty="0">
                <a:solidFill>
                  <a:srgbClr val="202122"/>
                </a:solidFill>
                <a:latin typeface="Arial" panose="020B0604020202020204" pitchFamily="34" charset="0"/>
              </a:rPr>
              <a:t>(</a:t>
            </a:r>
            <a:r>
              <a:rPr lang="en-US" i="1" dirty="0">
                <a:solidFill>
                  <a:srgbClr val="008000"/>
                </a:solidFill>
                <a:latin typeface="Arial" panose="020B0604020202020204" pitchFamily="34" charset="0"/>
              </a:rPr>
              <a:t>E, green arrows</a:t>
            </a:r>
            <a:r>
              <a:rPr lang="en-US" i="1" dirty="0">
                <a:solidFill>
                  <a:srgbClr val="202122"/>
                </a:solidFill>
                <a:latin typeface="Arial" panose="020B0604020202020204" pitchFamily="34" charset="0"/>
              </a:rPr>
              <a:t>)</a:t>
            </a:r>
            <a:r>
              <a:rPr lang="en-US" dirty="0">
                <a:solidFill>
                  <a:srgbClr val="202122"/>
                </a:solidFill>
                <a:latin typeface="Arial" panose="020B0604020202020204" pitchFamily="34" charset="0"/>
              </a:rPr>
              <a:t> of the incoming wave pushes the </a:t>
            </a:r>
            <a:r>
              <a:rPr lang="en-US" dirty="0">
                <a:solidFill>
                  <a:srgbClr val="0645AD"/>
                </a:solidFill>
                <a:latin typeface="Arial" panose="020B0604020202020204" pitchFamily="34" charset="0"/>
              </a:rPr>
              <a:t>electrons</a:t>
            </a:r>
            <a:r>
              <a:rPr lang="en-US" dirty="0">
                <a:solidFill>
                  <a:srgbClr val="202122"/>
                </a:solidFill>
                <a:latin typeface="Arial" panose="020B0604020202020204" pitchFamily="34" charset="0"/>
              </a:rPr>
              <a:t> in the rods back and forth, charging the ends alternately positive </a:t>
            </a:r>
            <a:r>
              <a:rPr lang="en-US" i="1" dirty="0">
                <a:solidFill>
                  <a:srgbClr val="FF0000"/>
                </a:solidFill>
                <a:latin typeface="Arial" panose="020B0604020202020204" pitchFamily="34" charset="0"/>
              </a:rPr>
              <a:t>(+)</a:t>
            </a:r>
            <a:r>
              <a:rPr lang="en-US" dirty="0">
                <a:solidFill>
                  <a:srgbClr val="202122"/>
                </a:solidFill>
                <a:latin typeface="Arial" panose="020B0604020202020204" pitchFamily="34" charset="0"/>
              </a:rPr>
              <a:t> and negative </a:t>
            </a:r>
            <a:r>
              <a:rPr lang="en-US" i="1" dirty="0">
                <a:solidFill>
                  <a:srgbClr val="0000FF"/>
                </a:solidFill>
                <a:latin typeface="Arial" panose="020B0604020202020204" pitchFamily="34" charset="0"/>
              </a:rPr>
              <a:t>(−)</a:t>
            </a:r>
            <a:r>
              <a:rPr lang="en-US" dirty="0">
                <a:solidFill>
                  <a:srgbClr val="202122"/>
                </a:solidFill>
                <a:latin typeface="Arial" panose="020B0604020202020204" pitchFamily="34" charset="0"/>
              </a:rPr>
              <a:t>. </a:t>
            </a:r>
          </a:p>
          <a:p>
            <a:pPr algn="just"/>
            <a:endParaRPr lang="en-US" dirty="0">
              <a:solidFill>
                <a:srgbClr val="202122"/>
              </a:solidFill>
              <a:latin typeface="Arial" panose="020B0604020202020204" pitchFamily="34" charset="0"/>
            </a:endParaRPr>
          </a:p>
          <a:p>
            <a:pPr algn="just"/>
            <a:r>
              <a:rPr lang="en-US" dirty="0">
                <a:solidFill>
                  <a:srgbClr val="202122"/>
                </a:solidFill>
                <a:latin typeface="Arial" panose="020B0604020202020204" pitchFamily="34" charset="0"/>
              </a:rPr>
              <a:t>The oscillating field induces </a:t>
            </a:r>
            <a:r>
              <a:rPr lang="en-US" dirty="0">
                <a:solidFill>
                  <a:srgbClr val="0645AD"/>
                </a:solidFill>
                <a:latin typeface="Arial" panose="020B0604020202020204" pitchFamily="34" charset="0"/>
              </a:rPr>
              <a:t>standing waves</a:t>
            </a:r>
            <a:r>
              <a:rPr lang="en-US" dirty="0">
                <a:solidFill>
                  <a:srgbClr val="202122"/>
                </a:solidFill>
                <a:latin typeface="Arial" panose="020B0604020202020204" pitchFamily="34" charset="0"/>
              </a:rPr>
              <a:t> of voltage </a:t>
            </a:r>
            <a:r>
              <a:rPr lang="en-US" i="1" dirty="0">
                <a:solidFill>
                  <a:srgbClr val="202122"/>
                </a:solidFill>
                <a:latin typeface="Arial" panose="020B0604020202020204" pitchFamily="34" charset="0"/>
              </a:rPr>
              <a:t>(</a:t>
            </a:r>
            <a:r>
              <a:rPr lang="en-US" i="1" dirty="0">
                <a:solidFill>
                  <a:srgbClr val="FF0000"/>
                </a:solidFill>
                <a:latin typeface="Arial" panose="020B0604020202020204" pitchFamily="34" charset="0"/>
              </a:rPr>
              <a:t>V, represented by red band</a:t>
            </a:r>
            <a:r>
              <a:rPr lang="en-US" i="1" dirty="0">
                <a:solidFill>
                  <a:srgbClr val="202122"/>
                </a:solidFill>
                <a:latin typeface="Arial" panose="020B0604020202020204" pitchFamily="34" charset="0"/>
              </a:rPr>
              <a:t>)</a:t>
            </a:r>
            <a:r>
              <a:rPr lang="en-US" dirty="0">
                <a:solidFill>
                  <a:srgbClr val="202122"/>
                </a:solidFill>
                <a:latin typeface="Arial" panose="020B0604020202020204" pitchFamily="34" charset="0"/>
              </a:rPr>
              <a:t> and current in the rods. The oscillating currents </a:t>
            </a:r>
            <a:r>
              <a:rPr lang="en-US" i="1" dirty="0">
                <a:solidFill>
                  <a:srgbClr val="202122"/>
                </a:solidFill>
                <a:latin typeface="Arial" panose="020B0604020202020204" pitchFamily="34" charset="0"/>
              </a:rPr>
              <a:t>(black arrows)</a:t>
            </a:r>
            <a:r>
              <a:rPr lang="en-US" dirty="0">
                <a:solidFill>
                  <a:srgbClr val="202122"/>
                </a:solidFill>
                <a:latin typeface="Arial" panose="020B0604020202020204" pitchFamily="34" charset="0"/>
              </a:rPr>
              <a:t> flow down the transmission line and through the receiver (represented by the resistance </a:t>
            </a:r>
            <a:r>
              <a:rPr lang="en-US" i="1" dirty="0">
                <a:solidFill>
                  <a:srgbClr val="202122"/>
                </a:solidFill>
                <a:latin typeface="Arial" panose="020B0604020202020204" pitchFamily="34" charset="0"/>
              </a:rPr>
              <a:t>R</a:t>
            </a:r>
            <a:r>
              <a:rPr lang="en-US" dirty="0">
                <a:solidFill>
                  <a:srgbClr val="202122"/>
                </a:solidFill>
                <a:latin typeface="Arial" panose="020B0604020202020204" pitchFamily="34" charset="0"/>
              </a:rPr>
              <a:t>).</a:t>
            </a:r>
            <a:endParaRPr lang="en-US" dirty="0"/>
          </a:p>
        </p:txBody>
      </p:sp>
    </p:spTree>
    <p:extLst>
      <p:ext uri="{BB962C8B-B14F-4D97-AF65-F5344CB8AC3E}">
        <p14:creationId xmlns:p14="http://schemas.microsoft.com/office/powerpoint/2010/main" val="268361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0661"/>
          </a:xfrm>
        </p:spPr>
        <p:txBody>
          <a:bodyPr/>
          <a:lstStyle/>
          <a:p>
            <a:r>
              <a:rPr lang="en-US" dirty="0"/>
              <a:t>Isotropic antenna</a:t>
            </a:r>
          </a:p>
        </p:txBody>
      </p:sp>
      <p:sp>
        <p:nvSpPr>
          <p:cNvPr id="3" name="Content Placeholder 2"/>
          <p:cNvSpPr>
            <a:spLocks noGrp="1"/>
          </p:cNvSpPr>
          <p:nvPr>
            <p:ph idx="1"/>
          </p:nvPr>
        </p:nvSpPr>
        <p:spPr>
          <a:xfrm>
            <a:off x="170121" y="1396793"/>
            <a:ext cx="5610193" cy="5096081"/>
          </a:xfrm>
        </p:spPr>
        <p:txBody>
          <a:bodyPr>
            <a:normAutofit/>
          </a:bodyPr>
          <a:lstStyle/>
          <a:p>
            <a:pPr marL="990600" lvl="1" indent="-533400" algn="just">
              <a:buFontTx/>
              <a:buChar char="–"/>
            </a:pPr>
            <a:r>
              <a:rPr lang="en-US" altLang="en-US" dirty="0">
                <a:sym typeface="Symbol" panose="05050102010706020507" pitchFamily="18" charset="2"/>
              </a:rPr>
              <a:t>A hypothetical antenna that radiates or receives equally in all directions.</a:t>
            </a:r>
          </a:p>
          <a:p>
            <a:pPr marL="990600" lvl="1" indent="-533400" algn="just">
              <a:buFontTx/>
              <a:buChar char="–"/>
            </a:pPr>
            <a:endParaRPr lang="en-US" altLang="en-US" dirty="0">
              <a:sym typeface="Symbol" panose="05050102010706020507" pitchFamily="18" charset="2"/>
            </a:endParaRPr>
          </a:p>
          <a:p>
            <a:pPr marL="990600" lvl="1" indent="-533400" algn="just">
              <a:buFontTx/>
              <a:buChar char="–"/>
            </a:pPr>
            <a:r>
              <a:rPr lang="en-US" altLang="en-US" dirty="0">
                <a:sym typeface="Symbol" panose="05050102010706020507" pitchFamily="18" charset="2"/>
              </a:rPr>
              <a:t>Isotropic antennas do not exist physically but represent a convenient reference antenna for expressing directional properties of physical antennas.</a:t>
            </a:r>
          </a:p>
          <a:p>
            <a:pPr marL="990600" lvl="1" indent="-533400" algn="just">
              <a:buFontTx/>
              <a:buChar char="–"/>
            </a:pPr>
            <a:endParaRPr lang="en-US" altLang="en-US" dirty="0">
              <a:sym typeface="Symbol" panose="05050102010706020507" pitchFamily="18" charset="2"/>
            </a:endParaRPr>
          </a:p>
          <a:p>
            <a:pPr marL="990600" lvl="1" indent="-533400" algn="just">
              <a:buFontTx/>
              <a:buChar char="–"/>
            </a:pPr>
            <a:r>
              <a:rPr lang="en-US" altLang="en-US" dirty="0">
                <a:sym typeface="Symbol" panose="05050102010706020507" pitchFamily="18" charset="2"/>
              </a:rPr>
              <a:t>The radiation pattern for the isotropic antenna is a sphere with the antenna at its center.</a:t>
            </a:r>
          </a:p>
          <a:p>
            <a:pPr algn="just"/>
            <a:endParaRPr lang="en-US" sz="3200" dirty="0"/>
          </a:p>
        </p:txBody>
      </p:sp>
      <p:pic>
        <p:nvPicPr>
          <p:cNvPr id="1026" name="Picture 2" descr="Wireless LANs with Smart Antennas"/>
          <p:cNvPicPr>
            <a:picLocks noChangeAspect="1" noChangeArrowheads="1"/>
          </p:cNvPicPr>
          <p:nvPr/>
        </p:nvPicPr>
        <p:blipFill rotWithShape="1">
          <a:blip r:embed="rId2">
            <a:extLst>
              <a:ext uri="{28A0092B-C50C-407E-A947-70E740481C1C}">
                <a14:useLocalDpi xmlns:a14="http://schemas.microsoft.com/office/drawing/2010/main" val="0"/>
              </a:ext>
            </a:extLst>
          </a:blip>
          <a:srcRect b="14141"/>
          <a:stretch/>
        </p:blipFill>
        <p:spPr bwMode="auto">
          <a:xfrm>
            <a:off x="6619154" y="1244912"/>
            <a:ext cx="5218562" cy="3871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98FDED-244A-D417-3636-AA59D643CD17}"/>
              </a:ext>
            </a:extLst>
          </p:cNvPr>
          <p:cNvSpPr txBox="1"/>
          <p:nvPr/>
        </p:nvSpPr>
        <p:spPr>
          <a:xfrm>
            <a:off x="6510319" y="5255413"/>
            <a:ext cx="5436232" cy="369332"/>
          </a:xfrm>
          <a:prstGeom prst="rect">
            <a:avLst/>
          </a:prstGeom>
          <a:noFill/>
        </p:spPr>
        <p:txBody>
          <a:bodyPr wrap="none" rtlCol="0">
            <a:spAutoFit/>
          </a:bodyPr>
          <a:lstStyle/>
          <a:p>
            <a:r>
              <a:rPr lang="en-US" dirty="0">
                <a:solidFill>
                  <a:srgbClr val="00B050"/>
                </a:solidFill>
              </a:rPr>
              <a:t>Power at each point on this spherical surface is same</a:t>
            </a:r>
            <a:endParaRPr lang="en-IN" dirty="0">
              <a:solidFill>
                <a:srgbClr val="00B050"/>
              </a:solidFill>
            </a:endParaRPr>
          </a:p>
        </p:txBody>
      </p:sp>
      <p:sp>
        <p:nvSpPr>
          <p:cNvPr id="5" name="TextBox 4">
            <a:extLst>
              <a:ext uri="{FF2B5EF4-FFF2-40B4-BE49-F238E27FC236}">
                <a16:creationId xmlns:a16="http://schemas.microsoft.com/office/drawing/2014/main" id="{9F5931C3-DFA1-4505-4223-1B7F3D4728C7}"/>
              </a:ext>
            </a:extLst>
          </p:cNvPr>
          <p:cNvSpPr txBox="1"/>
          <p:nvPr/>
        </p:nvSpPr>
        <p:spPr>
          <a:xfrm>
            <a:off x="6268522" y="990683"/>
            <a:ext cx="5919826" cy="369332"/>
          </a:xfrm>
          <a:prstGeom prst="rect">
            <a:avLst/>
          </a:prstGeom>
          <a:noFill/>
        </p:spPr>
        <p:txBody>
          <a:bodyPr wrap="none" rtlCol="0">
            <a:spAutoFit/>
          </a:bodyPr>
          <a:lstStyle/>
          <a:p>
            <a:r>
              <a:rPr lang="en-US" dirty="0">
                <a:solidFill>
                  <a:srgbClr val="00B050"/>
                </a:solidFill>
              </a:rPr>
              <a:t>Radiation pattern in 3D space ( use spherical coordinates)</a:t>
            </a:r>
            <a:endParaRPr lang="en-IN" dirty="0">
              <a:solidFill>
                <a:srgbClr val="00B050"/>
              </a:solidFill>
            </a:endParaRPr>
          </a:p>
        </p:txBody>
      </p:sp>
      <p:sp>
        <p:nvSpPr>
          <p:cNvPr id="6" name="Smiley Face 5">
            <a:extLst>
              <a:ext uri="{FF2B5EF4-FFF2-40B4-BE49-F238E27FC236}">
                <a16:creationId xmlns:a16="http://schemas.microsoft.com/office/drawing/2014/main" id="{C1F13B6B-538A-9BE1-8596-413D638BC2C8}"/>
              </a:ext>
            </a:extLst>
          </p:cNvPr>
          <p:cNvSpPr/>
          <p:nvPr/>
        </p:nvSpPr>
        <p:spPr>
          <a:xfrm>
            <a:off x="8863858" y="4755683"/>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miley Face 6">
            <a:extLst>
              <a:ext uri="{FF2B5EF4-FFF2-40B4-BE49-F238E27FC236}">
                <a16:creationId xmlns:a16="http://schemas.microsoft.com/office/drawing/2014/main" id="{394B8C31-9CEA-3DA6-1E29-D113E1730A98}"/>
              </a:ext>
            </a:extLst>
          </p:cNvPr>
          <p:cNvSpPr/>
          <p:nvPr/>
        </p:nvSpPr>
        <p:spPr>
          <a:xfrm>
            <a:off x="10086602" y="2988286"/>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miley Face 7">
            <a:extLst>
              <a:ext uri="{FF2B5EF4-FFF2-40B4-BE49-F238E27FC236}">
                <a16:creationId xmlns:a16="http://schemas.microsoft.com/office/drawing/2014/main" id="{1937841F-C4C2-FA51-5BB2-53CDC15029B8}"/>
              </a:ext>
            </a:extLst>
          </p:cNvPr>
          <p:cNvSpPr/>
          <p:nvPr/>
        </p:nvSpPr>
        <p:spPr>
          <a:xfrm>
            <a:off x="7237077" y="3180599"/>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miley Face 8">
            <a:extLst>
              <a:ext uri="{FF2B5EF4-FFF2-40B4-BE49-F238E27FC236}">
                <a16:creationId xmlns:a16="http://schemas.microsoft.com/office/drawing/2014/main" id="{EDDEB275-DB6F-60CC-DF0B-6CE9C09522F9}"/>
              </a:ext>
            </a:extLst>
          </p:cNvPr>
          <p:cNvSpPr/>
          <p:nvPr/>
        </p:nvSpPr>
        <p:spPr>
          <a:xfrm>
            <a:off x="8215272" y="1770577"/>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845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A diagram of a high gain antenna&#10;&#10;Description automatically generated">
            <a:extLst>
              <a:ext uri="{FF2B5EF4-FFF2-40B4-BE49-F238E27FC236}">
                <a16:creationId xmlns:a16="http://schemas.microsoft.com/office/drawing/2014/main" id="{974C68D0-036D-A4D8-CCE3-41EC2178ED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7020" y="643466"/>
            <a:ext cx="1003795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5FDFBB-B882-522C-A0C1-0D538FF77196}"/>
              </a:ext>
            </a:extLst>
          </p:cNvPr>
          <p:cNvSpPr txBox="1">
            <a:spLocks/>
          </p:cNvSpPr>
          <p:nvPr/>
        </p:nvSpPr>
        <p:spPr>
          <a:xfrm>
            <a:off x="274675" y="-4212"/>
            <a:ext cx="10515600" cy="7406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Dipole antenna 3D pattern</a:t>
            </a:r>
          </a:p>
        </p:txBody>
      </p:sp>
      <p:pic>
        <p:nvPicPr>
          <p:cNvPr id="12" name="Picture 11">
            <a:extLst>
              <a:ext uri="{FF2B5EF4-FFF2-40B4-BE49-F238E27FC236}">
                <a16:creationId xmlns:a16="http://schemas.microsoft.com/office/drawing/2014/main" id="{5B3E0D53-58AC-701F-7FFB-4660E7AB7D73}"/>
              </a:ext>
            </a:extLst>
          </p:cNvPr>
          <p:cNvPicPr>
            <a:picLocks noChangeAspect="1"/>
          </p:cNvPicPr>
          <p:nvPr/>
        </p:nvPicPr>
        <p:blipFill>
          <a:blip r:embed="rId2"/>
          <a:srcRect t="2053"/>
          <a:stretch/>
        </p:blipFill>
        <p:spPr>
          <a:xfrm>
            <a:off x="515531" y="980023"/>
            <a:ext cx="6000750" cy="4897954"/>
          </a:xfrm>
          <a:prstGeom prst="rect">
            <a:avLst/>
          </a:prstGeom>
        </p:spPr>
      </p:pic>
      <p:pic>
        <p:nvPicPr>
          <p:cNvPr id="14" name="Picture 13">
            <a:extLst>
              <a:ext uri="{FF2B5EF4-FFF2-40B4-BE49-F238E27FC236}">
                <a16:creationId xmlns:a16="http://schemas.microsoft.com/office/drawing/2014/main" id="{9003F1B7-568D-ADB2-B2CE-2525B0660A89}"/>
              </a:ext>
            </a:extLst>
          </p:cNvPr>
          <p:cNvPicPr>
            <a:picLocks noChangeAspect="1"/>
          </p:cNvPicPr>
          <p:nvPr/>
        </p:nvPicPr>
        <p:blipFill>
          <a:blip r:embed="rId3"/>
          <a:stretch>
            <a:fillRect/>
          </a:stretch>
        </p:blipFill>
        <p:spPr>
          <a:xfrm>
            <a:off x="7855539" y="1345650"/>
            <a:ext cx="4336461" cy="3618568"/>
          </a:xfrm>
          <a:prstGeom prst="rect">
            <a:avLst/>
          </a:prstGeom>
        </p:spPr>
      </p:pic>
      <p:sp>
        <p:nvSpPr>
          <p:cNvPr id="15" name="Arrow: Right 14">
            <a:extLst>
              <a:ext uri="{FF2B5EF4-FFF2-40B4-BE49-F238E27FC236}">
                <a16:creationId xmlns:a16="http://schemas.microsoft.com/office/drawing/2014/main" id="{B2221537-7665-A11A-C44C-B6CC489BDFDA}"/>
              </a:ext>
            </a:extLst>
          </p:cNvPr>
          <p:cNvSpPr/>
          <p:nvPr/>
        </p:nvSpPr>
        <p:spPr>
          <a:xfrm>
            <a:off x="6618914" y="2858332"/>
            <a:ext cx="1031358" cy="3721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miley Face 15">
            <a:extLst>
              <a:ext uri="{FF2B5EF4-FFF2-40B4-BE49-F238E27FC236}">
                <a16:creationId xmlns:a16="http://schemas.microsoft.com/office/drawing/2014/main" id="{5D7EF82F-08DE-185C-9106-7D1EE16D7398}"/>
              </a:ext>
            </a:extLst>
          </p:cNvPr>
          <p:cNvSpPr/>
          <p:nvPr/>
        </p:nvSpPr>
        <p:spPr>
          <a:xfrm>
            <a:off x="6407737" y="3583174"/>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115B6D68-89F9-0DAB-A25E-9976072A7524}"/>
              </a:ext>
            </a:extLst>
          </p:cNvPr>
          <p:cNvPicPr>
            <a:picLocks noChangeAspect="1"/>
          </p:cNvPicPr>
          <p:nvPr/>
        </p:nvPicPr>
        <p:blipFill>
          <a:blip r:embed="rId4"/>
          <a:stretch>
            <a:fillRect/>
          </a:stretch>
        </p:blipFill>
        <p:spPr>
          <a:xfrm>
            <a:off x="3809889" y="1081023"/>
            <a:ext cx="715789" cy="740662"/>
          </a:xfrm>
          <a:prstGeom prst="rect">
            <a:avLst/>
          </a:prstGeom>
        </p:spPr>
      </p:pic>
      <p:grpSp>
        <p:nvGrpSpPr>
          <p:cNvPr id="23" name="Group 22">
            <a:extLst>
              <a:ext uri="{FF2B5EF4-FFF2-40B4-BE49-F238E27FC236}">
                <a16:creationId xmlns:a16="http://schemas.microsoft.com/office/drawing/2014/main" id="{3C09F03F-11D5-F12F-9B72-DAF5E6395E54}"/>
              </a:ext>
            </a:extLst>
          </p:cNvPr>
          <p:cNvGrpSpPr/>
          <p:nvPr/>
        </p:nvGrpSpPr>
        <p:grpSpPr>
          <a:xfrm>
            <a:off x="2914772" y="5538544"/>
            <a:ext cx="1636421" cy="1319456"/>
            <a:chOff x="2914772" y="5538544"/>
            <a:chExt cx="1636421" cy="1319456"/>
          </a:xfrm>
        </p:grpSpPr>
        <p:pic>
          <p:nvPicPr>
            <p:cNvPr id="20" name="Picture 19">
              <a:extLst>
                <a:ext uri="{FF2B5EF4-FFF2-40B4-BE49-F238E27FC236}">
                  <a16:creationId xmlns:a16="http://schemas.microsoft.com/office/drawing/2014/main" id="{07107278-6394-41AF-6BA4-858CCF8F635C}"/>
                </a:ext>
              </a:extLst>
            </p:cNvPr>
            <p:cNvPicPr>
              <a:picLocks noChangeAspect="1"/>
            </p:cNvPicPr>
            <p:nvPr/>
          </p:nvPicPr>
          <p:blipFill>
            <a:blip r:embed="rId5"/>
            <a:stretch>
              <a:fillRect/>
            </a:stretch>
          </p:blipFill>
          <p:spPr>
            <a:xfrm>
              <a:off x="2914772" y="5538544"/>
              <a:ext cx="1636421" cy="1319456"/>
            </a:xfrm>
            <a:prstGeom prst="rect">
              <a:avLst/>
            </a:prstGeom>
          </p:spPr>
        </p:pic>
        <p:sp>
          <p:nvSpPr>
            <p:cNvPr id="21" name="Rectangle 20">
              <a:extLst>
                <a:ext uri="{FF2B5EF4-FFF2-40B4-BE49-F238E27FC236}">
                  <a16:creationId xmlns:a16="http://schemas.microsoft.com/office/drawing/2014/main" id="{357AACFB-4217-30D9-D827-C9FF2AAF7372}"/>
                </a:ext>
              </a:extLst>
            </p:cNvPr>
            <p:cNvSpPr/>
            <p:nvPr/>
          </p:nvSpPr>
          <p:spPr>
            <a:xfrm>
              <a:off x="2914772" y="5538544"/>
              <a:ext cx="540809" cy="802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58CD07D-3A88-CECD-B8DA-447FAFFA75F7}"/>
                </a:ext>
              </a:extLst>
            </p:cNvPr>
            <p:cNvSpPr/>
            <p:nvPr/>
          </p:nvSpPr>
          <p:spPr>
            <a:xfrm>
              <a:off x="3908805" y="5538544"/>
              <a:ext cx="540809" cy="802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Smiley Face 23">
            <a:extLst>
              <a:ext uri="{FF2B5EF4-FFF2-40B4-BE49-F238E27FC236}">
                <a16:creationId xmlns:a16="http://schemas.microsoft.com/office/drawing/2014/main" id="{B91ECEDD-15F1-DF77-7632-3BA4E9E2EB50}"/>
              </a:ext>
            </a:extLst>
          </p:cNvPr>
          <p:cNvSpPr/>
          <p:nvPr/>
        </p:nvSpPr>
        <p:spPr>
          <a:xfrm>
            <a:off x="10724708" y="2302501"/>
            <a:ext cx="520996" cy="49973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47C24FEF-49E8-1323-7806-7BE53BD3B8E4}"/>
              </a:ext>
            </a:extLst>
          </p:cNvPr>
          <p:cNvPicPr>
            <a:picLocks noChangeAspect="1"/>
          </p:cNvPicPr>
          <p:nvPr/>
        </p:nvPicPr>
        <p:blipFill>
          <a:blip r:embed="rId4"/>
          <a:stretch>
            <a:fillRect/>
          </a:stretch>
        </p:blipFill>
        <p:spPr>
          <a:xfrm>
            <a:off x="9221735" y="841986"/>
            <a:ext cx="588904" cy="609368"/>
          </a:xfrm>
          <a:prstGeom prst="rect">
            <a:avLst/>
          </a:prstGeom>
        </p:spPr>
      </p:pic>
      <p:sp>
        <p:nvSpPr>
          <p:cNvPr id="26" name="TextBox 25">
            <a:extLst>
              <a:ext uri="{FF2B5EF4-FFF2-40B4-BE49-F238E27FC236}">
                <a16:creationId xmlns:a16="http://schemas.microsoft.com/office/drawing/2014/main" id="{50A6D256-572E-A2FC-2941-384A69E1541A}"/>
              </a:ext>
            </a:extLst>
          </p:cNvPr>
          <p:cNvSpPr txBox="1"/>
          <p:nvPr/>
        </p:nvSpPr>
        <p:spPr>
          <a:xfrm>
            <a:off x="5114260" y="5648956"/>
            <a:ext cx="6226887" cy="830997"/>
          </a:xfrm>
          <a:prstGeom prst="rect">
            <a:avLst/>
          </a:prstGeom>
          <a:noFill/>
        </p:spPr>
        <p:txBody>
          <a:bodyPr wrap="square" rtlCol="0">
            <a:spAutoFit/>
          </a:bodyPr>
          <a:lstStyle/>
          <a:p>
            <a:pPr algn="ctr"/>
            <a:r>
              <a:rPr lang="en-US" sz="2400" dirty="0">
                <a:solidFill>
                  <a:srgbClr val="00B050"/>
                </a:solidFill>
              </a:rPr>
              <a:t>Power mainly directed perpendicular to Dipole axis</a:t>
            </a:r>
            <a:endParaRPr lang="en-IN" sz="2400" dirty="0">
              <a:solidFill>
                <a:srgbClr val="00B050"/>
              </a:solidFill>
            </a:endParaRPr>
          </a:p>
        </p:txBody>
      </p:sp>
    </p:spTree>
    <p:extLst>
      <p:ext uri="{BB962C8B-B14F-4D97-AF65-F5344CB8AC3E}">
        <p14:creationId xmlns:p14="http://schemas.microsoft.com/office/powerpoint/2010/main" val="61510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5D84-8AC6-8BA6-01D6-320B07084351}"/>
              </a:ext>
            </a:extLst>
          </p:cNvPr>
          <p:cNvSpPr>
            <a:spLocks noGrp="1"/>
          </p:cNvSpPr>
          <p:nvPr>
            <p:ph type="title"/>
          </p:nvPr>
        </p:nvSpPr>
        <p:spPr/>
        <p:txBody>
          <a:bodyPr/>
          <a:lstStyle/>
          <a:p>
            <a:r>
              <a:rPr lang="en-US" dirty="0"/>
              <a:t>Hertz Dipole</a:t>
            </a:r>
            <a:endParaRPr lang="en-IN" dirty="0"/>
          </a:p>
        </p:txBody>
      </p:sp>
      <p:sp>
        <p:nvSpPr>
          <p:cNvPr id="3" name="Text Placeholder 2">
            <a:extLst>
              <a:ext uri="{FF2B5EF4-FFF2-40B4-BE49-F238E27FC236}">
                <a16:creationId xmlns:a16="http://schemas.microsoft.com/office/drawing/2014/main" id="{30776728-648A-B7A8-79E9-AE884EB5AA6A}"/>
              </a:ext>
            </a:extLst>
          </p:cNvPr>
          <p:cNvSpPr>
            <a:spLocks noGrp="1"/>
          </p:cNvSpPr>
          <p:nvPr>
            <p:ph type="body" idx="1"/>
          </p:nvPr>
        </p:nvSpPr>
        <p:spPr/>
        <p:txBody>
          <a:bodyPr/>
          <a:lstStyle/>
          <a:p>
            <a:r>
              <a:rPr lang="en-US" dirty="0"/>
              <a:t>Infinitesimally small dipole (current filament)</a:t>
            </a:r>
            <a:endParaRPr lang="en-IN" dirty="0"/>
          </a:p>
        </p:txBody>
      </p:sp>
    </p:spTree>
    <p:extLst>
      <p:ext uri="{BB962C8B-B14F-4D97-AF65-F5344CB8AC3E}">
        <p14:creationId xmlns:p14="http://schemas.microsoft.com/office/powerpoint/2010/main" val="110896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2166</TotalTime>
  <Words>679</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Calibri</vt:lpstr>
      <vt:lpstr>Cambria Math</vt:lpstr>
      <vt:lpstr>Google Sans</vt:lpstr>
      <vt:lpstr>Symbol</vt:lpstr>
      <vt:lpstr>Office Theme</vt:lpstr>
      <vt:lpstr>Antennas</vt:lpstr>
      <vt:lpstr>PowerPoint Presentation</vt:lpstr>
      <vt:lpstr>Antennas Basics</vt:lpstr>
      <vt:lpstr>Antenna - Introduction</vt:lpstr>
      <vt:lpstr>PowerPoint Presentation</vt:lpstr>
      <vt:lpstr>Isotropic antenna</vt:lpstr>
      <vt:lpstr>PowerPoint Presentation</vt:lpstr>
      <vt:lpstr>PowerPoint Presentation</vt:lpstr>
      <vt:lpstr>Hertz Dipole</vt:lpstr>
      <vt:lpstr>PowerPoint Presentation</vt:lpstr>
      <vt:lpstr>PowerPoint Presentation</vt:lpstr>
      <vt:lpstr>Near-field and far-field regions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Singh</dc:creator>
  <cp:lastModifiedBy>Aditya Singh</cp:lastModifiedBy>
  <cp:revision>3</cp:revision>
  <dcterms:created xsi:type="dcterms:W3CDTF">2024-11-21T00:21:57Z</dcterms:created>
  <dcterms:modified xsi:type="dcterms:W3CDTF">2024-11-22T12:45:54Z</dcterms:modified>
</cp:coreProperties>
</file>