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79" r:id="rId2"/>
    <p:sldId id="376" r:id="rId3"/>
    <p:sldId id="379" r:id="rId4"/>
    <p:sldId id="377" r:id="rId5"/>
    <p:sldId id="378" r:id="rId6"/>
    <p:sldId id="381" r:id="rId7"/>
    <p:sldId id="284" r:id="rId8"/>
    <p:sldId id="283" r:id="rId9"/>
    <p:sldId id="382" r:id="rId10"/>
    <p:sldId id="383" r:id="rId11"/>
    <p:sldId id="290" r:id="rId12"/>
    <p:sldId id="294" r:id="rId13"/>
    <p:sldId id="292" r:id="rId14"/>
    <p:sldId id="384" r:id="rId15"/>
    <p:sldId id="385" r:id="rId16"/>
    <p:sldId id="299" r:id="rId17"/>
    <p:sldId id="391" r:id="rId18"/>
    <p:sldId id="387" r:id="rId19"/>
    <p:sldId id="392" r:id="rId20"/>
    <p:sldId id="393" r:id="rId21"/>
    <p:sldId id="394" r:id="rId22"/>
    <p:sldId id="395" r:id="rId23"/>
    <p:sldId id="396" r:id="rId24"/>
    <p:sldId id="397" r:id="rId25"/>
    <p:sldId id="399" r:id="rId26"/>
    <p:sldId id="404" r:id="rId27"/>
    <p:sldId id="305" r:id="rId28"/>
    <p:sldId id="307" r:id="rId29"/>
    <p:sldId id="401" r:id="rId30"/>
    <p:sldId id="306" r:id="rId31"/>
    <p:sldId id="406" r:id="rId32"/>
    <p:sldId id="408" r:id="rId33"/>
    <p:sldId id="407" r:id="rId34"/>
    <p:sldId id="425" r:id="rId35"/>
    <p:sldId id="277" r:id="rId36"/>
    <p:sldId id="417" r:id="rId37"/>
    <p:sldId id="419" r:id="rId38"/>
    <p:sldId id="420" r:id="rId39"/>
    <p:sldId id="278" r:id="rId40"/>
    <p:sldId id="426" r:id="rId41"/>
    <p:sldId id="421" r:id="rId42"/>
    <p:sldId id="427" r:id="rId43"/>
    <p:sldId id="409" r:id="rId44"/>
    <p:sldId id="403" r:id="rId45"/>
    <p:sldId id="410" r:id="rId46"/>
    <p:sldId id="411" r:id="rId47"/>
    <p:sldId id="412" r:id="rId48"/>
    <p:sldId id="428" r:id="rId49"/>
    <p:sldId id="414" r:id="rId50"/>
    <p:sldId id="416" r:id="rId51"/>
    <p:sldId id="267" r:id="rId52"/>
    <p:sldId id="280" r:id="rId53"/>
    <p:sldId id="281" r:id="rId54"/>
    <p:sldId id="422" r:id="rId55"/>
    <p:sldId id="423" r:id="rId56"/>
    <p:sldId id="42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p:cViewPr>
        <p:scale>
          <a:sx n="60" d="100"/>
          <a:sy n="60" d="100"/>
        </p:scale>
        <p:origin x="144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C32431-9E54-4323-9D02-4A82B8A6AC50}" type="doc">
      <dgm:prSet loTypeId="urn:microsoft.com/office/officeart/2005/8/layout/process1" loCatId="process" qsTypeId="urn:microsoft.com/office/officeart/2005/8/quickstyle/simple1" qsCatId="simple" csTypeId="urn:microsoft.com/office/officeart/2005/8/colors/colorful2" csCatId="colorful" phldr="1"/>
      <dgm:spPr/>
    </dgm:pt>
    <dgm:pt modelId="{4ABECE17-7EFC-4500-AE58-F3F0B1D35A33}">
      <dgm:prSet phldrT="[Text]" custT="1"/>
      <dgm:spPr/>
      <dgm:t>
        <a:bodyPr/>
        <a:lstStyle/>
        <a:p>
          <a:r>
            <a:rPr lang="en-US" sz="1800" b="0" i="1">
              <a:effectLst/>
              <a:latin typeface="Calibri" panose="020F0502020204030204" pitchFamily="34" charset="0"/>
              <a:cs typeface="Calibri" panose="020F0502020204030204" pitchFamily="34" charset="0"/>
            </a:rPr>
            <a:t>Transmission line chart</a:t>
          </a:r>
          <a:endParaRPr lang="en-IN" sz="1800" dirty="0">
            <a:latin typeface="Calibri" panose="020F0502020204030204" pitchFamily="34" charset="0"/>
            <a:cs typeface="Calibri" panose="020F0502020204030204" pitchFamily="34" charset="0"/>
          </a:endParaRPr>
        </a:p>
      </dgm:t>
    </dgm:pt>
    <dgm:pt modelId="{551274B4-04D2-47CE-8AC2-E0F2B369BB5B}" type="parTrans" cxnId="{96601380-E438-4280-A08C-2DAA213B6E23}">
      <dgm:prSet/>
      <dgm:spPr/>
      <dgm:t>
        <a:bodyPr/>
        <a:lstStyle/>
        <a:p>
          <a:endParaRPr lang="en-IN" sz="1800">
            <a:latin typeface="Calibri" panose="020F0502020204030204" pitchFamily="34" charset="0"/>
            <a:cs typeface="Calibri" panose="020F0502020204030204" pitchFamily="34" charset="0"/>
          </a:endParaRPr>
        </a:p>
      </dgm:t>
    </dgm:pt>
    <dgm:pt modelId="{AEE89C73-0009-45BD-A164-F7E51E940FB4}" type="sibTrans" cxnId="{96601380-E438-4280-A08C-2DAA213B6E23}">
      <dgm:prSet custT="1"/>
      <dgm:spPr/>
      <dgm:t>
        <a:bodyPr/>
        <a:lstStyle/>
        <a:p>
          <a:endParaRPr lang="en-IN" sz="1800">
            <a:latin typeface="Calibri" panose="020F0502020204030204" pitchFamily="34" charset="0"/>
            <a:cs typeface="Calibri" panose="020F0502020204030204" pitchFamily="34" charset="0"/>
          </a:endParaRPr>
        </a:p>
      </dgm:t>
    </dgm:pt>
    <dgm:pt modelId="{64359E06-13F7-4728-B30C-3E0A07983904}">
      <dgm:prSet phldrT="[Text]" custT="1"/>
      <dgm:spPr/>
      <dgm:t>
        <a:bodyPr/>
        <a:lstStyle/>
        <a:p>
          <a:r>
            <a:rPr lang="en-US" sz="1800" b="0" i="1">
              <a:effectLst/>
              <a:latin typeface="Calibri" panose="020F0502020204030204" pitchFamily="34" charset="0"/>
              <a:cs typeface="Calibri" panose="020F0502020204030204" pitchFamily="34" charset="0"/>
            </a:rPr>
            <a:t>Reflection chart</a:t>
          </a:r>
          <a:endParaRPr lang="en-IN" sz="1800" dirty="0">
            <a:latin typeface="Calibri" panose="020F0502020204030204" pitchFamily="34" charset="0"/>
            <a:cs typeface="Calibri" panose="020F0502020204030204" pitchFamily="34" charset="0"/>
          </a:endParaRPr>
        </a:p>
      </dgm:t>
    </dgm:pt>
    <dgm:pt modelId="{D3F54257-C681-4520-BD83-E2119048BC27}" type="parTrans" cxnId="{163AAE98-0D74-4FC6-805C-482298F33695}">
      <dgm:prSet/>
      <dgm:spPr/>
      <dgm:t>
        <a:bodyPr/>
        <a:lstStyle/>
        <a:p>
          <a:endParaRPr lang="en-IN" sz="1800">
            <a:latin typeface="Calibri" panose="020F0502020204030204" pitchFamily="34" charset="0"/>
            <a:cs typeface="Calibri" panose="020F0502020204030204" pitchFamily="34" charset="0"/>
          </a:endParaRPr>
        </a:p>
      </dgm:t>
    </dgm:pt>
    <dgm:pt modelId="{959E3C29-2BFF-4701-948B-CE0EE47FBDA0}" type="sibTrans" cxnId="{163AAE98-0D74-4FC6-805C-482298F33695}">
      <dgm:prSet custT="1"/>
      <dgm:spPr/>
      <dgm:t>
        <a:bodyPr/>
        <a:lstStyle/>
        <a:p>
          <a:endParaRPr lang="en-IN" sz="1800">
            <a:latin typeface="Calibri" panose="020F0502020204030204" pitchFamily="34" charset="0"/>
            <a:cs typeface="Calibri" panose="020F0502020204030204" pitchFamily="34" charset="0"/>
          </a:endParaRPr>
        </a:p>
      </dgm:t>
    </dgm:pt>
    <dgm:pt modelId="{A7FD6CE3-ED14-4571-B5F0-B903B00B81CB}">
      <dgm:prSet phldrT="[Text]" custT="1"/>
      <dgm:spPr/>
      <dgm:t>
        <a:bodyPr/>
        <a:lstStyle/>
        <a:p>
          <a:r>
            <a:rPr lang="en-US" sz="1800" b="0" i="1">
              <a:effectLst/>
              <a:latin typeface="Calibri" panose="020F0502020204030204" pitchFamily="34" charset="0"/>
              <a:cs typeface="Calibri" panose="020F0502020204030204" pitchFamily="34" charset="0"/>
            </a:rPr>
            <a:t>Circle diagram of impedance</a:t>
          </a:r>
          <a:endParaRPr lang="en-IN" sz="1800" dirty="0">
            <a:latin typeface="Calibri" panose="020F0502020204030204" pitchFamily="34" charset="0"/>
            <a:cs typeface="Calibri" panose="020F0502020204030204" pitchFamily="34" charset="0"/>
          </a:endParaRPr>
        </a:p>
      </dgm:t>
    </dgm:pt>
    <dgm:pt modelId="{20D56C6E-0E93-4384-B881-2665E6D35241}" type="parTrans" cxnId="{BF4806EF-3FED-4D61-9E0E-916DF65362C9}">
      <dgm:prSet/>
      <dgm:spPr/>
      <dgm:t>
        <a:bodyPr/>
        <a:lstStyle/>
        <a:p>
          <a:endParaRPr lang="en-IN" sz="1800">
            <a:latin typeface="Calibri" panose="020F0502020204030204" pitchFamily="34" charset="0"/>
            <a:cs typeface="Calibri" panose="020F0502020204030204" pitchFamily="34" charset="0"/>
          </a:endParaRPr>
        </a:p>
      </dgm:t>
    </dgm:pt>
    <dgm:pt modelId="{EDA89D1A-7C50-4F41-BEB4-C7841B953C6F}" type="sibTrans" cxnId="{BF4806EF-3FED-4D61-9E0E-916DF65362C9}">
      <dgm:prSet custT="1"/>
      <dgm:spPr/>
      <dgm:t>
        <a:bodyPr/>
        <a:lstStyle/>
        <a:p>
          <a:endParaRPr lang="en-IN" sz="1800">
            <a:latin typeface="Calibri" panose="020F0502020204030204" pitchFamily="34" charset="0"/>
            <a:cs typeface="Calibri" panose="020F0502020204030204" pitchFamily="34" charset="0"/>
          </a:endParaRPr>
        </a:p>
      </dgm:t>
    </dgm:pt>
    <dgm:pt modelId="{D90DB976-1DB1-41DA-8588-C265D35283FF}">
      <dgm:prSet phldrT="[Text]" custT="1"/>
      <dgm:spPr/>
      <dgm:t>
        <a:bodyPr/>
        <a:lstStyle/>
        <a:p>
          <a:r>
            <a:rPr lang="en-US" sz="1800" b="0" i="1" dirty="0">
              <a:effectLst/>
              <a:latin typeface="Calibri" panose="020F0502020204030204" pitchFamily="34" charset="0"/>
              <a:cs typeface="Calibri" panose="020F0502020204030204" pitchFamily="34" charset="0"/>
            </a:rPr>
            <a:t>Smith chart</a:t>
          </a:r>
          <a:r>
            <a:rPr lang="en-US" sz="1800" b="0" i="0" dirty="0">
              <a:effectLst/>
              <a:latin typeface="Calibri" panose="020F0502020204030204" pitchFamily="34" charset="0"/>
              <a:cs typeface="Calibri" panose="020F0502020204030204" pitchFamily="34" charset="0"/>
            </a:rPr>
            <a:t> in the 1940s</a:t>
          </a:r>
          <a:endParaRPr lang="en-IN" sz="1800" dirty="0">
            <a:latin typeface="Calibri" panose="020F0502020204030204" pitchFamily="34" charset="0"/>
            <a:cs typeface="Calibri" panose="020F0502020204030204" pitchFamily="34" charset="0"/>
          </a:endParaRPr>
        </a:p>
      </dgm:t>
    </dgm:pt>
    <dgm:pt modelId="{CB53A1D9-F66A-4367-A919-E2C590A3D8F0}" type="parTrans" cxnId="{EBF70204-5665-49D9-A4A7-454929981CB4}">
      <dgm:prSet/>
      <dgm:spPr/>
      <dgm:t>
        <a:bodyPr/>
        <a:lstStyle/>
        <a:p>
          <a:endParaRPr lang="en-IN" sz="1800">
            <a:latin typeface="Calibri" panose="020F0502020204030204" pitchFamily="34" charset="0"/>
            <a:cs typeface="Calibri" panose="020F0502020204030204" pitchFamily="34" charset="0"/>
          </a:endParaRPr>
        </a:p>
      </dgm:t>
    </dgm:pt>
    <dgm:pt modelId="{FEC03690-2891-480E-9B97-AF77F113533B}" type="sibTrans" cxnId="{EBF70204-5665-49D9-A4A7-454929981CB4}">
      <dgm:prSet/>
      <dgm:spPr/>
      <dgm:t>
        <a:bodyPr/>
        <a:lstStyle/>
        <a:p>
          <a:endParaRPr lang="en-IN" sz="1800">
            <a:latin typeface="Calibri" panose="020F0502020204030204" pitchFamily="34" charset="0"/>
            <a:cs typeface="Calibri" panose="020F0502020204030204" pitchFamily="34" charset="0"/>
          </a:endParaRPr>
        </a:p>
      </dgm:t>
    </dgm:pt>
    <dgm:pt modelId="{2EA4ECFF-828F-4104-9B2A-F68C22C52C1E}">
      <dgm:prSet phldrT="[Text]" custT="1"/>
      <dgm:spPr/>
      <dgm:t>
        <a:bodyPr/>
        <a:lstStyle/>
        <a:p>
          <a:r>
            <a:rPr lang="en-US" sz="1800" b="0" i="1" dirty="0">
              <a:effectLst/>
              <a:latin typeface="Calibri" panose="020F0502020204030204" pitchFamily="34" charset="0"/>
              <a:cs typeface="Calibri" panose="020F0502020204030204" pitchFamily="34" charset="0"/>
            </a:rPr>
            <a:t>Z-plane chart</a:t>
          </a:r>
          <a:endParaRPr lang="en-IN" sz="1800" dirty="0">
            <a:latin typeface="Calibri" panose="020F0502020204030204" pitchFamily="34" charset="0"/>
            <a:cs typeface="Calibri" panose="020F0502020204030204" pitchFamily="34" charset="0"/>
          </a:endParaRPr>
        </a:p>
      </dgm:t>
    </dgm:pt>
    <dgm:pt modelId="{9A586D23-94E6-49B3-A90A-2A8D159080B0}" type="parTrans" cxnId="{B5DB44DF-1B31-4F3F-8064-E91CC0F1303A}">
      <dgm:prSet/>
      <dgm:spPr/>
      <dgm:t>
        <a:bodyPr/>
        <a:lstStyle/>
        <a:p>
          <a:endParaRPr lang="en-IN" sz="1800">
            <a:latin typeface="Calibri" panose="020F0502020204030204" pitchFamily="34" charset="0"/>
            <a:cs typeface="Calibri" panose="020F0502020204030204" pitchFamily="34" charset="0"/>
          </a:endParaRPr>
        </a:p>
      </dgm:t>
    </dgm:pt>
    <dgm:pt modelId="{22BCA53F-90FD-49EB-A8E6-95C9FA669700}" type="sibTrans" cxnId="{B5DB44DF-1B31-4F3F-8064-E91CC0F1303A}">
      <dgm:prSet custT="1"/>
      <dgm:spPr/>
      <dgm:t>
        <a:bodyPr/>
        <a:lstStyle/>
        <a:p>
          <a:endParaRPr lang="en-IN" sz="1800">
            <a:latin typeface="Calibri" panose="020F0502020204030204" pitchFamily="34" charset="0"/>
            <a:cs typeface="Calibri" panose="020F0502020204030204" pitchFamily="34" charset="0"/>
          </a:endParaRPr>
        </a:p>
      </dgm:t>
    </dgm:pt>
    <dgm:pt modelId="{0DFE944C-BB9B-4A4E-9BE4-08687924338A}" type="pres">
      <dgm:prSet presAssocID="{DFC32431-9E54-4323-9D02-4A82B8A6AC50}" presName="Name0" presStyleCnt="0">
        <dgm:presLayoutVars>
          <dgm:dir/>
          <dgm:resizeHandles val="exact"/>
        </dgm:presLayoutVars>
      </dgm:prSet>
      <dgm:spPr/>
    </dgm:pt>
    <dgm:pt modelId="{5057CDD5-D9FA-428C-A894-7E67F7C9B0E4}" type="pres">
      <dgm:prSet presAssocID="{4ABECE17-7EFC-4500-AE58-F3F0B1D35A33}" presName="node" presStyleLbl="node1" presStyleIdx="0" presStyleCnt="5" custScaleX="120954">
        <dgm:presLayoutVars>
          <dgm:bulletEnabled val="1"/>
        </dgm:presLayoutVars>
      </dgm:prSet>
      <dgm:spPr/>
    </dgm:pt>
    <dgm:pt modelId="{C5EFC4B4-5C34-40EA-B36C-B0F2F33BBE9E}" type="pres">
      <dgm:prSet presAssocID="{AEE89C73-0009-45BD-A164-F7E51E940FB4}" presName="sibTrans" presStyleLbl="sibTrans2D1" presStyleIdx="0" presStyleCnt="4"/>
      <dgm:spPr/>
    </dgm:pt>
    <dgm:pt modelId="{A1EF54A6-A042-47D3-BBC0-3FB557099078}" type="pres">
      <dgm:prSet presAssocID="{AEE89C73-0009-45BD-A164-F7E51E940FB4}" presName="connectorText" presStyleLbl="sibTrans2D1" presStyleIdx="0" presStyleCnt="4"/>
      <dgm:spPr/>
    </dgm:pt>
    <dgm:pt modelId="{C173DC36-5CA2-415C-9D30-057AFB419DC6}" type="pres">
      <dgm:prSet presAssocID="{64359E06-13F7-4728-B30C-3E0A07983904}" presName="node" presStyleLbl="node1" presStyleIdx="1" presStyleCnt="5">
        <dgm:presLayoutVars>
          <dgm:bulletEnabled val="1"/>
        </dgm:presLayoutVars>
      </dgm:prSet>
      <dgm:spPr/>
    </dgm:pt>
    <dgm:pt modelId="{C7A5AA46-8137-4685-A3D0-CAD6BFA4499A}" type="pres">
      <dgm:prSet presAssocID="{959E3C29-2BFF-4701-948B-CE0EE47FBDA0}" presName="sibTrans" presStyleLbl="sibTrans2D1" presStyleIdx="1" presStyleCnt="4"/>
      <dgm:spPr/>
    </dgm:pt>
    <dgm:pt modelId="{61032B93-DAD7-4401-8DF0-710AF05CD5D6}" type="pres">
      <dgm:prSet presAssocID="{959E3C29-2BFF-4701-948B-CE0EE47FBDA0}" presName="connectorText" presStyleLbl="sibTrans2D1" presStyleIdx="1" presStyleCnt="4"/>
      <dgm:spPr/>
    </dgm:pt>
    <dgm:pt modelId="{31463C52-67B4-4EED-9DB6-547F52B60D0C}" type="pres">
      <dgm:prSet presAssocID="{A7FD6CE3-ED14-4571-B5F0-B903B00B81CB}" presName="node" presStyleLbl="node1" presStyleIdx="2" presStyleCnt="5">
        <dgm:presLayoutVars>
          <dgm:bulletEnabled val="1"/>
        </dgm:presLayoutVars>
      </dgm:prSet>
      <dgm:spPr/>
    </dgm:pt>
    <dgm:pt modelId="{C081F94C-0DBF-4C4C-95E0-FAC86DEDE965}" type="pres">
      <dgm:prSet presAssocID="{EDA89D1A-7C50-4F41-BEB4-C7841B953C6F}" presName="sibTrans" presStyleLbl="sibTrans2D1" presStyleIdx="2" presStyleCnt="4"/>
      <dgm:spPr/>
    </dgm:pt>
    <dgm:pt modelId="{ABDA95E3-9CE3-4CF8-BEAE-DA51C064EF08}" type="pres">
      <dgm:prSet presAssocID="{EDA89D1A-7C50-4F41-BEB4-C7841B953C6F}" presName="connectorText" presStyleLbl="sibTrans2D1" presStyleIdx="2" presStyleCnt="4"/>
      <dgm:spPr/>
    </dgm:pt>
    <dgm:pt modelId="{6C38EDFF-A578-43B7-9108-DB5414BA5BDC}" type="pres">
      <dgm:prSet presAssocID="{2EA4ECFF-828F-4104-9B2A-F68C22C52C1E}" presName="node" presStyleLbl="node1" presStyleIdx="3" presStyleCnt="5">
        <dgm:presLayoutVars>
          <dgm:bulletEnabled val="1"/>
        </dgm:presLayoutVars>
      </dgm:prSet>
      <dgm:spPr/>
    </dgm:pt>
    <dgm:pt modelId="{E752B652-C650-48BE-9BB2-6F5177FD954B}" type="pres">
      <dgm:prSet presAssocID="{22BCA53F-90FD-49EB-A8E6-95C9FA669700}" presName="sibTrans" presStyleLbl="sibTrans2D1" presStyleIdx="3" presStyleCnt="4"/>
      <dgm:spPr/>
    </dgm:pt>
    <dgm:pt modelId="{1C7BE68C-B79C-45F6-AEAA-82642E0932BC}" type="pres">
      <dgm:prSet presAssocID="{22BCA53F-90FD-49EB-A8E6-95C9FA669700}" presName="connectorText" presStyleLbl="sibTrans2D1" presStyleIdx="3" presStyleCnt="4"/>
      <dgm:spPr/>
    </dgm:pt>
    <dgm:pt modelId="{BE3C146C-37D7-449C-88DB-5C55CB3D576E}" type="pres">
      <dgm:prSet presAssocID="{D90DB976-1DB1-41DA-8588-C265D35283FF}" presName="node" presStyleLbl="node1" presStyleIdx="4" presStyleCnt="5">
        <dgm:presLayoutVars>
          <dgm:bulletEnabled val="1"/>
        </dgm:presLayoutVars>
      </dgm:prSet>
      <dgm:spPr/>
    </dgm:pt>
  </dgm:ptLst>
  <dgm:cxnLst>
    <dgm:cxn modelId="{EBF70204-5665-49D9-A4A7-454929981CB4}" srcId="{DFC32431-9E54-4323-9D02-4A82B8A6AC50}" destId="{D90DB976-1DB1-41DA-8588-C265D35283FF}" srcOrd="4" destOrd="0" parTransId="{CB53A1D9-F66A-4367-A919-E2C590A3D8F0}" sibTransId="{FEC03690-2891-480E-9B97-AF77F113533B}"/>
    <dgm:cxn modelId="{FEB75617-A0C3-4242-9790-08C0D0517776}" type="presOf" srcId="{A7FD6CE3-ED14-4571-B5F0-B903B00B81CB}" destId="{31463C52-67B4-4EED-9DB6-547F52B60D0C}" srcOrd="0" destOrd="0" presId="urn:microsoft.com/office/officeart/2005/8/layout/process1"/>
    <dgm:cxn modelId="{F79EA61B-7B69-48D9-B4BB-A34AB9C06E87}" type="presOf" srcId="{EDA89D1A-7C50-4F41-BEB4-C7841B953C6F}" destId="{C081F94C-0DBF-4C4C-95E0-FAC86DEDE965}" srcOrd="0" destOrd="0" presId="urn:microsoft.com/office/officeart/2005/8/layout/process1"/>
    <dgm:cxn modelId="{7F760D21-27F8-4527-A4E0-2CC5059528FE}" type="presOf" srcId="{AEE89C73-0009-45BD-A164-F7E51E940FB4}" destId="{C5EFC4B4-5C34-40EA-B36C-B0F2F33BBE9E}" srcOrd="0" destOrd="0" presId="urn:microsoft.com/office/officeart/2005/8/layout/process1"/>
    <dgm:cxn modelId="{8616B534-2E37-40E0-ADCA-E7CC925CB36B}" type="presOf" srcId="{22BCA53F-90FD-49EB-A8E6-95C9FA669700}" destId="{1C7BE68C-B79C-45F6-AEAA-82642E0932BC}" srcOrd="1" destOrd="0" presId="urn:microsoft.com/office/officeart/2005/8/layout/process1"/>
    <dgm:cxn modelId="{3C12E668-A986-430D-8309-00C74096E16B}" type="presOf" srcId="{22BCA53F-90FD-49EB-A8E6-95C9FA669700}" destId="{E752B652-C650-48BE-9BB2-6F5177FD954B}" srcOrd="0" destOrd="0" presId="urn:microsoft.com/office/officeart/2005/8/layout/process1"/>
    <dgm:cxn modelId="{2E18AA4C-00EA-498B-BF44-D92A91CFF938}" type="presOf" srcId="{DFC32431-9E54-4323-9D02-4A82B8A6AC50}" destId="{0DFE944C-BB9B-4A4E-9BE4-08687924338A}" srcOrd="0" destOrd="0" presId="urn:microsoft.com/office/officeart/2005/8/layout/process1"/>
    <dgm:cxn modelId="{84D7C26F-2E22-4B33-9BA1-CB9A12BC237F}" type="presOf" srcId="{64359E06-13F7-4728-B30C-3E0A07983904}" destId="{C173DC36-5CA2-415C-9D30-057AFB419DC6}" srcOrd="0" destOrd="0" presId="urn:microsoft.com/office/officeart/2005/8/layout/process1"/>
    <dgm:cxn modelId="{22C58B7A-2CBF-442B-B659-D7E4AB7085C9}" type="presOf" srcId="{4ABECE17-7EFC-4500-AE58-F3F0B1D35A33}" destId="{5057CDD5-D9FA-428C-A894-7E67F7C9B0E4}" srcOrd="0" destOrd="0" presId="urn:microsoft.com/office/officeart/2005/8/layout/process1"/>
    <dgm:cxn modelId="{96601380-E438-4280-A08C-2DAA213B6E23}" srcId="{DFC32431-9E54-4323-9D02-4A82B8A6AC50}" destId="{4ABECE17-7EFC-4500-AE58-F3F0B1D35A33}" srcOrd="0" destOrd="0" parTransId="{551274B4-04D2-47CE-8AC2-E0F2B369BB5B}" sibTransId="{AEE89C73-0009-45BD-A164-F7E51E940FB4}"/>
    <dgm:cxn modelId="{163AAE98-0D74-4FC6-805C-482298F33695}" srcId="{DFC32431-9E54-4323-9D02-4A82B8A6AC50}" destId="{64359E06-13F7-4728-B30C-3E0A07983904}" srcOrd="1" destOrd="0" parTransId="{D3F54257-C681-4520-BD83-E2119048BC27}" sibTransId="{959E3C29-2BFF-4701-948B-CE0EE47FBDA0}"/>
    <dgm:cxn modelId="{32E5E3A5-6035-416F-9093-8834C4BA5954}" type="presOf" srcId="{2EA4ECFF-828F-4104-9B2A-F68C22C52C1E}" destId="{6C38EDFF-A578-43B7-9108-DB5414BA5BDC}" srcOrd="0" destOrd="0" presId="urn:microsoft.com/office/officeart/2005/8/layout/process1"/>
    <dgm:cxn modelId="{382492BF-AB5D-4432-AC58-3281A47D6B80}" type="presOf" srcId="{AEE89C73-0009-45BD-A164-F7E51E940FB4}" destId="{A1EF54A6-A042-47D3-BBC0-3FB557099078}" srcOrd="1" destOrd="0" presId="urn:microsoft.com/office/officeart/2005/8/layout/process1"/>
    <dgm:cxn modelId="{227089D4-FA1C-4C42-84DC-99C32ED532BE}" type="presOf" srcId="{959E3C29-2BFF-4701-948B-CE0EE47FBDA0}" destId="{61032B93-DAD7-4401-8DF0-710AF05CD5D6}" srcOrd="1" destOrd="0" presId="urn:microsoft.com/office/officeart/2005/8/layout/process1"/>
    <dgm:cxn modelId="{B5DB44DF-1B31-4F3F-8064-E91CC0F1303A}" srcId="{DFC32431-9E54-4323-9D02-4A82B8A6AC50}" destId="{2EA4ECFF-828F-4104-9B2A-F68C22C52C1E}" srcOrd="3" destOrd="0" parTransId="{9A586D23-94E6-49B3-A90A-2A8D159080B0}" sibTransId="{22BCA53F-90FD-49EB-A8E6-95C9FA669700}"/>
    <dgm:cxn modelId="{CED86EDF-14E6-46CA-958B-8534E51B2CBD}" type="presOf" srcId="{959E3C29-2BFF-4701-948B-CE0EE47FBDA0}" destId="{C7A5AA46-8137-4685-A3D0-CAD6BFA4499A}" srcOrd="0" destOrd="0" presId="urn:microsoft.com/office/officeart/2005/8/layout/process1"/>
    <dgm:cxn modelId="{BF4806EF-3FED-4D61-9E0E-916DF65362C9}" srcId="{DFC32431-9E54-4323-9D02-4A82B8A6AC50}" destId="{A7FD6CE3-ED14-4571-B5F0-B903B00B81CB}" srcOrd="2" destOrd="0" parTransId="{20D56C6E-0E93-4384-B881-2665E6D35241}" sibTransId="{EDA89D1A-7C50-4F41-BEB4-C7841B953C6F}"/>
    <dgm:cxn modelId="{C9814CF3-3B5A-48FD-8E0F-1280D974E768}" type="presOf" srcId="{EDA89D1A-7C50-4F41-BEB4-C7841B953C6F}" destId="{ABDA95E3-9CE3-4CF8-BEAE-DA51C064EF08}" srcOrd="1" destOrd="0" presId="urn:microsoft.com/office/officeart/2005/8/layout/process1"/>
    <dgm:cxn modelId="{1B2220F8-93D6-4731-9907-D2FF8356432A}" type="presOf" srcId="{D90DB976-1DB1-41DA-8588-C265D35283FF}" destId="{BE3C146C-37D7-449C-88DB-5C55CB3D576E}" srcOrd="0" destOrd="0" presId="urn:microsoft.com/office/officeart/2005/8/layout/process1"/>
    <dgm:cxn modelId="{AB529CCF-75B1-4E8E-A6AF-CC8AEFD790A7}" type="presParOf" srcId="{0DFE944C-BB9B-4A4E-9BE4-08687924338A}" destId="{5057CDD5-D9FA-428C-A894-7E67F7C9B0E4}" srcOrd="0" destOrd="0" presId="urn:microsoft.com/office/officeart/2005/8/layout/process1"/>
    <dgm:cxn modelId="{38A1BDE1-4450-4E72-B3CE-6161A79B269D}" type="presParOf" srcId="{0DFE944C-BB9B-4A4E-9BE4-08687924338A}" destId="{C5EFC4B4-5C34-40EA-B36C-B0F2F33BBE9E}" srcOrd="1" destOrd="0" presId="urn:microsoft.com/office/officeart/2005/8/layout/process1"/>
    <dgm:cxn modelId="{4BB41DB7-CAA1-4EA7-825E-A092B790C2CA}" type="presParOf" srcId="{C5EFC4B4-5C34-40EA-B36C-B0F2F33BBE9E}" destId="{A1EF54A6-A042-47D3-BBC0-3FB557099078}" srcOrd="0" destOrd="0" presId="urn:microsoft.com/office/officeart/2005/8/layout/process1"/>
    <dgm:cxn modelId="{7C6EEAD7-8748-4044-BD83-ADF01A94639C}" type="presParOf" srcId="{0DFE944C-BB9B-4A4E-9BE4-08687924338A}" destId="{C173DC36-5CA2-415C-9D30-057AFB419DC6}" srcOrd="2" destOrd="0" presId="urn:microsoft.com/office/officeart/2005/8/layout/process1"/>
    <dgm:cxn modelId="{4D504858-641D-4C9C-989E-1E78D6599485}" type="presParOf" srcId="{0DFE944C-BB9B-4A4E-9BE4-08687924338A}" destId="{C7A5AA46-8137-4685-A3D0-CAD6BFA4499A}" srcOrd="3" destOrd="0" presId="urn:microsoft.com/office/officeart/2005/8/layout/process1"/>
    <dgm:cxn modelId="{8D8F9A78-3509-405C-9D5B-6B203269DBE8}" type="presParOf" srcId="{C7A5AA46-8137-4685-A3D0-CAD6BFA4499A}" destId="{61032B93-DAD7-4401-8DF0-710AF05CD5D6}" srcOrd="0" destOrd="0" presId="urn:microsoft.com/office/officeart/2005/8/layout/process1"/>
    <dgm:cxn modelId="{77CDD65E-BDB1-44D2-ABB3-37D907BF33BC}" type="presParOf" srcId="{0DFE944C-BB9B-4A4E-9BE4-08687924338A}" destId="{31463C52-67B4-4EED-9DB6-547F52B60D0C}" srcOrd="4" destOrd="0" presId="urn:microsoft.com/office/officeart/2005/8/layout/process1"/>
    <dgm:cxn modelId="{5A20FF1B-A8DE-4F6D-A8EE-BC59B2038F97}" type="presParOf" srcId="{0DFE944C-BB9B-4A4E-9BE4-08687924338A}" destId="{C081F94C-0DBF-4C4C-95E0-FAC86DEDE965}" srcOrd="5" destOrd="0" presId="urn:microsoft.com/office/officeart/2005/8/layout/process1"/>
    <dgm:cxn modelId="{5E1BE9F6-9204-4BBB-A4B7-8BCFE70B6A8B}" type="presParOf" srcId="{C081F94C-0DBF-4C4C-95E0-FAC86DEDE965}" destId="{ABDA95E3-9CE3-4CF8-BEAE-DA51C064EF08}" srcOrd="0" destOrd="0" presId="urn:microsoft.com/office/officeart/2005/8/layout/process1"/>
    <dgm:cxn modelId="{1120D237-6D33-4BA0-8A6B-0B88C34507D3}" type="presParOf" srcId="{0DFE944C-BB9B-4A4E-9BE4-08687924338A}" destId="{6C38EDFF-A578-43B7-9108-DB5414BA5BDC}" srcOrd="6" destOrd="0" presId="urn:microsoft.com/office/officeart/2005/8/layout/process1"/>
    <dgm:cxn modelId="{F61D0BEF-FADC-4C29-B2A1-37F6D56011BF}" type="presParOf" srcId="{0DFE944C-BB9B-4A4E-9BE4-08687924338A}" destId="{E752B652-C650-48BE-9BB2-6F5177FD954B}" srcOrd="7" destOrd="0" presId="urn:microsoft.com/office/officeart/2005/8/layout/process1"/>
    <dgm:cxn modelId="{1EDC917B-8F1E-45F5-828C-F6C762F928E5}" type="presParOf" srcId="{E752B652-C650-48BE-9BB2-6F5177FD954B}" destId="{1C7BE68C-B79C-45F6-AEAA-82642E0932BC}" srcOrd="0" destOrd="0" presId="urn:microsoft.com/office/officeart/2005/8/layout/process1"/>
    <dgm:cxn modelId="{C0BD5B38-762D-4088-8A87-BCFB019373E6}" type="presParOf" srcId="{0DFE944C-BB9B-4A4E-9BE4-08687924338A}" destId="{BE3C146C-37D7-449C-88DB-5C55CB3D576E}"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7CDD5-D9FA-428C-A894-7E67F7C9B0E4}">
      <dsp:nvSpPr>
        <dsp:cNvPr id="0" name=""/>
        <dsp:cNvSpPr/>
      </dsp:nvSpPr>
      <dsp:spPr>
        <a:xfrm>
          <a:off x="7861" y="732467"/>
          <a:ext cx="1530042" cy="97245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1" kern="1200">
              <a:effectLst/>
              <a:latin typeface="Calibri" panose="020F0502020204030204" pitchFamily="34" charset="0"/>
              <a:cs typeface="Calibri" panose="020F0502020204030204" pitchFamily="34" charset="0"/>
            </a:rPr>
            <a:t>Transmission line chart</a:t>
          </a:r>
          <a:endParaRPr lang="en-IN" sz="1800" kern="1200" dirty="0">
            <a:latin typeface="Calibri" panose="020F0502020204030204" pitchFamily="34" charset="0"/>
            <a:cs typeface="Calibri" panose="020F0502020204030204" pitchFamily="34" charset="0"/>
          </a:endParaRPr>
        </a:p>
      </dsp:txBody>
      <dsp:txXfrm>
        <a:off x="36343" y="760949"/>
        <a:ext cx="1473078" cy="915488"/>
      </dsp:txXfrm>
    </dsp:sp>
    <dsp:sp modelId="{C5EFC4B4-5C34-40EA-B36C-B0F2F33BBE9E}">
      <dsp:nvSpPr>
        <dsp:cNvPr id="0" name=""/>
        <dsp:cNvSpPr/>
      </dsp:nvSpPr>
      <dsp:spPr>
        <a:xfrm>
          <a:off x="1664402" y="1061836"/>
          <a:ext cx="268175" cy="31371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Calibri" panose="020F0502020204030204" pitchFamily="34" charset="0"/>
            <a:cs typeface="Calibri" panose="020F0502020204030204" pitchFamily="34" charset="0"/>
          </a:endParaRPr>
        </a:p>
      </dsp:txBody>
      <dsp:txXfrm>
        <a:off x="1664402" y="1124579"/>
        <a:ext cx="187723" cy="188228"/>
      </dsp:txXfrm>
    </dsp:sp>
    <dsp:sp modelId="{C173DC36-5CA2-415C-9D30-057AFB419DC6}">
      <dsp:nvSpPr>
        <dsp:cNvPr id="0" name=""/>
        <dsp:cNvSpPr/>
      </dsp:nvSpPr>
      <dsp:spPr>
        <a:xfrm>
          <a:off x="2043896" y="732467"/>
          <a:ext cx="1264979" cy="972452"/>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1" kern="1200">
              <a:effectLst/>
              <a:latin typeface="Calibri" panose="020F0502020204030204" pitchFamily="34" charset="0"/>
              <a:cs typeface="Calibri" panose="020F0502020204030204" pitchFamily="34" charset="0"/>
            </a:rPr>
            <a:t>Reflection chart</a:t>
          </a:r>
          <a:endParaRPr lang="en-IN" sz="1800" kern="1200" dirty="0">
            <a:latin typeface="Calibri" panose="020F0502020204030204" pitchFamily="34" charset="0"/>
            <a:cs typeface="Calibri" panose="020F0502020204030204" pitchFamily="34" charset="0"/>
          </a:endParaRPr>
        </a:p>
      </dsp:txBody>
      <dsp:txXfrm>
        <a:off x="2072378" y="760949"/>
        <a:ext cx="1208015" cy="915488"/>
      </dsp:txXfrm>
    </dsp:sp>
    <dsp:sp modelId="{C7A5AA46-8137-4685-A3D0-CAD6BFA4499A}">
      <dsp:nvSpPr>
        <dsp:cNvPr id="0" name=""/>
        <dsp:cNvSpPr/>
      </dsp:nvSpPr>
      <dsp:spPr>
        <a:xfrm>
          <a:off x="3435373" y="1061836"/>
          <a:ext cx="268175" cy="313714"/>
        </a:xfrm>
        <a:prstGeom prst="rightArrow">
          <a:avLst>
            <a:gd name="adj1" fmla="val 60000"/>
            <a:gd name="adj2" fmla="val 50000"/>
          </a:avLst>
        </a:prstGeom>
        <a:solidFill>
          <a:schemeClr val="accent2">
            <a:hueOff val="2147871"/>
            <a:satOff val="-6164"/>
            <a:lumOff val="-987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Calibri" panose="020F0502020204030204" pitchFamily="34" charset="0"/>
            <a:cs typeface="Calibri" panose="020F0502020204030204" pitchFamily="34" charset="0"/>
          </a:endParaRPr>
        </a:p>
      </dsp:txBody>
      <dsp:txXfrm>
        <a:off x="3435373" y="1124579"/>
        <a:ext cx="187723" cy="188228"/>
      </dsp:txXfrm>
    </dsp:sp>
    <dsp:sp modelId="{31463C52-67B4-4EED-9DB6-547F52B60D0C}">
      <dsp:nvSpPr>
        <dsp:cNvPr id="0" name=""/>
        <dsp:cNvSpPr/>
      </dsp:nvSpPr>
      <dsp:spPr>
        <a:xfrm>
          <a:off x="3814867" y="732467"/>
          <a:ext cx="1264979" cy="972452"/>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1" kern="1200">
              <a:effectLst/>
              <a:latin typeface="Calibri" panose="020F0502020204030204" pitchFamily="34" charset="0"/>
              <a:cs typeface="Calibri" panose="020F0502020204030204" pitchFamily="34" charset="0"/>
            </a:rPr>
            <a:t>Circle diagram of impedance</a:t>
          </a:r>
          <a:endParaRPr lang="en-IN" sz="1800" kern="1200" dirty="0">
            <a:latin typeface="Calibri" panose="020F0502020204030204" pitchFamily="34" charset="0"/>
            <a:cs typeface="Calibri" panose="020F0502020204030204" pitchFamily="34" charset="0"/>
          </a:endParaRPr>
        </a:p>
      </dsp:txBody>
      <dsp:txXfrm>
        <a:off x="3843349" y="760949"/>
        <a:ext cx="1208015" cy="915488"/>
      </dsp:txXfrm>
    </dsp:sp>
    <dsp:sp modelId="{C081F94C-0DBF-4C4C-95E0-FAC86DEDE965}">
      <dsp:nvSpPr>
        <dsp:cNvPr id="0" name=""/>
        <dsp:cNvSpPr/>
      </dsp:nvSpPr>
      <dsp:spPr>
        <a:xfrm>
          <a:off x="5206344" y="1061836"/>
          <a:ext cx="268175" cy="313714"/>
        </a:xfrm>
        <a:prstGeom prst="rightArrow">
          <a:avLst>
            <a:gd name="adj1" fmla="val 60000"/>
            <a:gd name="adj2" fmla="val 50000"/>
          </a:avLst>
        </a:prstGeom>
        <a:solidFill>
          <a:schemeClr val="accent2">
            <a:hueOff val="4295743"/>
            <a:satOff val="-12329"/>
            <a:lumOff val="-197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Calibri" panose="020F0502020204030204" pitchFamily="34" charset="0"/>
            <a:cs typeface="Calibri" panose="020F0502020204030204" pitchFamily="34" charset="0"/>
          </a:endParaRPr>
        </a:p>
      </dsp:txBody>
      <dsp:txXfrm>
        <a:off x="5206344" y="1124579"/>
        <a:ext cx="187723" cy="188228"/>
      </dsp:txXfrm>
    </dsp:sp>
    <dsp:sp modelId="{6C38EDFF-A578-43B7-9108-DB5414BA5BDC}">
      <dsp:nvSpPr>
        <dsp:cNvPr id="0" name=""/>
        <dsp:cNvSpPr/>
      </dsp:nvSpPr>
      <dsp:spPr>
        <a:xfrm>
          <a:off x="5585838" y="732467"/>
          <a:ext cx="1264979" cy="972452"/>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1" kern="1200" dirty="0">
              <a:effectLst/>
              <a:latin typeface="Calibri" panose="020F0502020204030204" pitchFamily="34" charset="0"/>
              <a:cs typeface="Calibri" panose="020F0502020204030204" pitchFamily="34" charset="0"/>
            </a:rPr>
            <a:t>Z-plane chart</a:t>
          </a:r>
          <a:endParaRPr lang="en-IN" sz="1800" kern="1200" dirty="0">
            <a:latin typeface="Calibri" panose="020F0502020204030204" pitchFamily="34" charset="0"/>
            <a:cs typeface="Calibri" panose="020F0502020204030204" pitchFamily="34" charset="0"/>
          </a:endParaRPr>
        </a:p>
      </dsp:txBody>
      <dsp:txXfrm>
        <a:off x="5614320" y="760949"/>
        <a:ext cx="1208015" cy="915488"/>
      </dsp:txXfrm>
    </dsp:sp>
    <dsp:sp modelId="{E752B652-C650-48BE-9BB2-6F5177FD954B}">
      <dsp:nvSpPr>
        <dsp:cNvPr id="0" name=""/>
        <dsp:cNvSpPr/>
      </dsp:nvSpPr>
      <dsp:spPr>
        <a:xfrm>
          <a:off x="6977315" y="1061836"/>
          <a:ext cx="268175" cy="313714"/>
        </a:xfrm>
        <a:prstGeom prst="rightArrow">
          <a:avLst>
            <a:gd name="adj1" fmla="val 60000"/>
            <a:gd name="adj2" fmla="val 50000"/>
          </a:avLst>
        </a:prstGeom>
        <a:solidFill>
          <a:schemeClr val="accent2">
            <a:hueOff val="6443614"/>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Calibri" panose="020F0502020204030204" pitchFamily="34" charset="0"/>
            <a:cs typeface="Calibri" panose="020F0502020204030204" pitchFamily="34" charset="0"/>
          </a:endParaRPr>
        </a:p>
      </dsp:txBody>
      <dsp:txXfrm>
        <a:off x="6977315" y="1124579"/>
        <a:ext cx="187723" cy="188228"/>
      </dsp:txXfrm>
    </dsp:sp>
    <dsp:sp modelId="{BE3C146C-37D7-449C-88DB-5C55CB3D576E}">
      <dsp:nvSpPr>
        <dsp:cNvPr id="0" name=""/>
        <dsp:cNvSpPr/>
      </dsp:nvSpPr>
      <dsp:spPr>
        <a:xfrm>
          <a:off x="7356809" y="732467"/>
          <a:ext cx="1264979" cy="972452"/>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1" kern="1200" dirty="0">
              <a:effectLst/>
              <a:latin typeface="Calibri" panose="020F0502020204030204" pitchFamily="34" charset="0"/>
              <a:cs typeface="Calibri" panose="020F0502020204030204" pitchFamily="34" charset="0"/>
            </a:rPr>
            <a:t>Smith chart</a:t>
          </a:r>
          <a:r>
            <a:rPr lang="en-US" sz="1800" b="0" i="0" kern="1200" dirty="0">
              <a:effectLst/>
              <a:latin typeface="Calibri" panose="020F0502020204030204" pitchFamily="34" charset="0"/>
              <a:cs typeface="Calibri" panose="020F0502020204030204" pitchFamily="34" charset="0"/>
            </a:rPr>
            <a:t> in the 1940s</a:t>
          </a:r>
          <a:endParaRPr lang="en-IN" sz="1800" kern="1200" dirty="0">
            <a:latin typeface="Calibri" panose="020F0502020204030204" pitchFamily="34" charset="0"/>
            <a:cs typeface="Calibri" panose="020F0502020204030204" pitchFamily="34" charset="0"/>
          </a:endParaRPr>
        </a:p>
      </dsp:txBody>
      <dsp:txXfrm>
        <a:off x="7385291" y="760949"/>
        <a:ext cx="1208015" cy="9154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BB055-DCFC-4228-BF8C-DDCA39E515E0}" type="datetimeFigureOut">
              <a:rPr lang="en-US" smtClean="0"/>
              <a:pPr/>
              <a:t>11/5/2024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B79FDE-E71A-4453-8A91-10B83260459D}" type="slidenum">
              <a:rPr lang="en-US" smtClean="0"/>
              <a:pPr/>
              <a:t>‹#›</a:t>
            </a:fld>
            <a:endParaRPr lang="en-US"/>
          </a:p>
        </p:txBody>
      </p:sp>
    </p:spTree>
    <p:extLst>
      <p:ext uri="{BB962C8B-B14F-4D97-AF65-F5344CB8AC3E}">
        <p14:creationId xmlns:p14="http://schemas.microsoft.com/office/powerpoint/2010/main" val="119767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B79FDE-E71A-4453-8A91-10B83260459D}" type="slidenum">
              <a:rPr lang="en-US" smtClean="0"/>
              <a:pPr/>
              <a:t>1</a:t>
            </a:fld>
            <a:endParaRPr lang="en-US"/>
          </a:p>
        </p:txBody>
      </p:sp>
    </p:spTree>
    <p:extLst>
      <p:ext uri="{BB962C8B-B14F-4D97-AF65-F5344CB8AC3E}">
        <p14:creationId xmlns:p14="http://schemas.microsoft.com/office/powerpoint/2010/main" val="4007864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B79FDE-E71A-4453-8A91-10B83260459D}" type="slidenum">
              <a:rPr lang="en-US" smtClean="0"/>
              <a:pPr/>
              <a:t>33</a:t>
            </a:fld>
            <a:endParaRPr lang="en-US"/>
          </a:p>
        </p:txBody>
      </p:sp>
    </p:spTree>
    <p:extLst>
      <p:ext uri="{BB962C8B-B14F-4D97-AF65-F5344CB8AC3E}">
        <p14:creationId xmlns:p14="http://schemas.microsoft.com/office/powerpoint/2010/main" val="195674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B79FDE-E71A-4453-8A91-10B83260459D}" type="slidenum">
              <a:rPr lang="en-US" smtClean="0"/>
              <a:pPr/>
              <a:t>39</a:t>
            </a:fld>
            <a:endParaRPr lang="en-US"/>
          </a:p>
        </p:txBody>
      </p:sp>
    </p:spTree>
    <p:extLst>
      <p:ext uri="{BB962C8B-B14F-4D97-AF65-F5344CB8AC3E}">
        <p14:creationId xmlns:p14="http://schemas.microsoft.com/office/powerpoint/2010/main" val="381119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B79FDE-E71A-4453-8A91-10B83260459D}" type="slidenum">
              <a:rPr lang="en-US" smtClean="0"/>
              <a:pPr/>
              <a:t>43</a:t>
            </a:fld>
            <a:endParaRPr lang="en-US"/>
          </a:p>
        </p:txBody>
      </p:sp>
    </p:spTree>
    <p:extLst>
      <p:ext uri="{BB962C8B-B14F-4D97-AF65-F5344CB8AC3E}">
        <p14:creationId xmlns:p14="http://schemas.microsoft.com/office/powerpoint/2010/main" val="6146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B79FDE-E71A-4453-8A91-10B83260459D}" type="slidenum">
              <a:rPr lang="en-US" smtClean="0"/>
              <a:pPr/>
              <a:t>54</a:t>
            </a:fld>
            <a:endParaRPr lang="en-US"/>
          </a:p>
        </p:txBody>
      </p:sp>
    </p:spTree>
    <p:extLst>
      <p:ext uri="{BB962C8B-B14F-4D97-AF65-F5344CB8AC3E}">
        <p14:creationId xmlns:p14="http://schemas.microsoft.com/office/powerpoint/2010/main" val="3201600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A559-27C3-E553-81DB-A8D3CD14734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1123288-630F-D5B8-843E-87BCFA90EB4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CF587B-4808-BFCC-551F-3A09473E2921}"/>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a:extLst>
              <a:ext uri="{FF2B5EF4-FFF2-40B4-BE49-F238E27FC236}">
                <a16:creationId xmlns:a16="http://schemas.microsoft.com/office/drawing/2014/main" id="{6CEF20A9-E9DF-7AFD-0B83-D1B9188D4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939A0-F956-745F-0417-73613DC93F8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735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3628-5CBC-3004-49B6-4B4FFF2CD2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7DAC26-7868-8BDB-0112-404BF2E403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5BEA7-6C73-2125-F86D-BE4F73B18C18}"/>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a:extLst>
              <a:ext uri="{FF2B5EF4-FFF2-40B4-BE49-F238E27FC236}">
                <a16:creationId xmlns:a16="http://schemas.microsoft.com/office/drawing/2014/main" id="{08642B50-20BF-5434-3531-C417B6866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A68E6-B3B1-199C-ED92-A1A4B56DC11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985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08211-E0AD-4C07-2F1C-A1716C9B0CB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A4C5B7-44C9-2900-0725-DBD08ED9F7B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EA25A-E52A-CABA-89AC-63ED4ED396D0}"/>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a:extLst>
              <a:ext uri="{FF2B5EF4-FFF2-40B4-BE49-F238E27FC236}">
                <a16:creationId xmlns:a16="http://schemas.microsoft.com/office/drawing/2014/main" id="{383A399C-0FF5-4E59-A738-3E853A69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DA2BE-98DD-C7A3-BF4C-5F25E3A0294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125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5B4D-681C-5AA8-51FC-F402162935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F0FB8D-E4CA-29FD-8EBB-0DC13C6BE6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85E93-918E-1118-0E56-E0FFB11AC40D}"/>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a:extLst>
              <a:ext uri="{FF2B5EF4-FFF2-40B4-BE49-F238E27FC236}">
                <a16:creationId xmlns:a16="http://schemas.microsoft.com/office/drawing/2014/main" id="{5B7C6A2C-E367-6D4F-4F62-81D1D2316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FC036-0061-EE64-55D2-304BFFD31FE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8005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DB6C-69A5-F2D3-B7DE-C2E79970B73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FF3C2B-12B7-7AC1-FFC0-105DB5082796}"/>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1F9F9C-2361-AD0D-A783-42E86DEBBF49}"/>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a:extLst>
              <a:ext uri="{FF2B5EF4-FFF2-40B4-BE49-F238E27FC236}">
                <a16:creationId xmlns:a16="http://schemas.microsoft.com/office/drawing/2014/main" id="{6B3EBE6C-B684-C92A-6FEA-8B30E12B6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196B3-080A-31D2-9159-F7CD4AE0EA1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309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C564-B357-D346-C567-F23729D131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BF07A2-013A-32BE-95EC-17EC393AC36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C5E4FC-741B-CC07-D0AF-CADDD423A33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F7F9C7-F2B3-4ACD-A224-5E3372105843}"/>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a:extLst>
              <a:ext uri="{FF2B5EF4-FFF2-40B4-BE49-F238E27FC236}">
                <a16:creationId xmlns:a16="http://schemas.microsoft.com/office/drawing/2014/main" id="{32BE811E-09B8-3CF2-83E4-443964F4C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785D7-422D-46D0-15CC-F4273017CA6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657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7E8A-8BE9-078C-6650-6F128BBF808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00ABA-6262-77D5-B159-C43E89E454D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8625617-73F2-39E2-BAF4-75EFA01C844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B49E28-F4E6-6E9F-5F64-1B5029DB389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CA53A21-6D05-8E1A-2473-0B95C1FE635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EA21FF-BA21-791A-8BDD-31A20ABF8416}"/>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a:extLst>
              <a:ext uri="{FF2B5EF4-FFF2-40B4-BE49-F238E27FC236}">
                <a16:creationId xmlns:a16="http://schemas.microsoft.com/office/drawing/2014/main" id="{5CD0FAEE-602E-310C-3DA2-9F75D3ACCE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93DD0A-6289-3D68-32FD-541F0994484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7155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DEEE-CF40-2404-C4AC-CBCDC41017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FC7029-D9CA-6909-AF6F-123F75A7CBF1}"/>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a:extLst>
              <a:ext uri="{FF2B5EF4-FFF2-40B4-BE49-F238E27FC236}">
                <a16:creationId xmlns:a16="http://schemas.microsoft.com/office/drawing/2014/main" id="{DC3F1486-C8B7-D0EA-319B-E6BE5EA01E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2177E4-5972-5D92-8F30-46EBE4ACA49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275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4E6BF-6E15-8572-080F-EEE49103A6B8}"/>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a:extLst>
              <a:ext uri="{FF2B5EF4-FFF2-40B4-BE49-F238E27FC236}">
                <a16:creationId xmlns:a16="http://schemas.microsoft.com/office/drawing/2014/main" id="{DF805CC8-FEEF-5B2E-BD7D-7B5E97DE3B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30BCF0-3CB4-8FA6-549A-2E6608E183D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839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357F-8FB9-9D9D-E586-0B65AE087D7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0643B5-0880-70AE-DB8D-31AAD3E5A17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782CEE-E610-B5FC-F29D-537E1FE7014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F1DF70F-895D-79F4-F3F7-FE93AB44313B}"/>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a:extLst>
              <a:ext uri="{FF2B5EF4-FFF2-40B4-BE49-F238E27FC236}">
                <a16:creationId xmlns:a16="http://schemas.microsoft.com/office/drawing/2014/main" id="{6DD02AD4-0550-7DBD-A8A6-CA882800E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98E11-E0BE-B46F-6E1A-E9E7A2FB306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451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4F3A-0248-27C0-C1B9-69F433EF623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B225BA-1973-76A5-A28C-2AC4C72EEA8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89B7B99-603E-45B8-346B-538B4FA811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2B2DED8-6516-8848-7079-CD6B498F4D70}"/>
              </a:ext>
            </a:extLst>
          </p:cNvPr>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a:extLst>
              <a:ext uri="{FF2B5EF4-FFF2-40B4-BE49-F238E27FC236}">
                <a16:creationId xmlns:a16="http://schemas.microsoft.com/office/drawing/2014/main" id="{6F61FB7D-1C93-C10C-7CC4-CF18378DDA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152A6-3025-0B2F-EEE1-F41A9B6ECD6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377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33013-9427-6B51-3094-9BB0C2ACB9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279A2-A017-8473-90EA-03DC726777E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99F00-0A43-BE69-0AB6-D6C8EB32976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1D8BD707-D9CF-40AE-B4C6-C98DA3205C09}" type="datetimeFigureOut">
              <a:rPr lang="en-US" smtClean="0"/>
              <a:pPr/>
              <a:t>11/5/2024</a:t>
            </a:fld>
            <a:endParaRPr lang="en-US"/>
          </a:p>
        </p:txBody>
      </p:sp>
      <p:sp>
        <p:nvSpPr>
          <p:cNvPr id="5" name="Footer Placeholder 4">
            <a:extLst>
              <a:ext uri="{FF2B5EF4-FFF2-40B4-BE49-F238E27FC236}">
                <a16:creationId xmlns:a16="http://schemas.microsoft.com/office/drawing/2014/main" id="{3B32E1A6-CA98-1420-44DB-CB482D1A47F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C26781-2D69-AE57-2AEF-8CDE361B6A8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45361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9.wmf"/><Relationship Id="rId7" Type="http://schemas.openxmlformats.org/officeDocument/2006/relationships/image" Target="../media/image51.png"/><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9.wmf"/><Relationship Id="rId7" Type="http://schemas.openxmlformats.org/officeDocument/2006/relationships/image" Target="../media/image55.png"/><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8.png"/><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4.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49.wmf"/></Relationships>
</file>

<file path=ppt/slides/_rels/slide1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19.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1.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2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2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7.png"/><Relationship Id="rId3" Type="http://schemas.openxmlformats.org/officeDocument/2006/relationships/image" Target="../media/image70.wmf"/><Relationship Id="rId7" Type="http://schemas.openxmlformats.org/officeDocument/2006/relationships/image" Target="../media/image72.wmf"/><Relationship Id="rId12" Type="http://schemas.openxmlformats.org/officeDocument/2006/relationships/image" Target="../media/image116.png"/><Relationship Id="rId2" Type="http://schemas.openxmlformats.org/officeDocument/2006/relationships/oleObject" Target="../embeddings/oleObject4.bin"/><Relationship Id="rId16"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115.png"/><Relationship Id="rId5" Type="http://schemas.openxmlformats.org/officeDocument/2006/relationships/image" Target="../media/image71.wmf"/><Relationship Id="rId15" Type="http://schemas.openxmlformats.org/officeDocument/2006/relationships/image" Target="../media/image119.png"/><Relationship Id="rId10" Type="http://schemas.openxmlformats.org/officeDocument/2006/relationships/image" Target="../media/image65.png"/><Relationship Id="rId4" Type="http://schemas.openxmlformats.org/officeDocument/2006/relationships/oleObject" Target="../embeddings/oleObject5.bin"/><Relationship Id="rId9" Type="http://schemas.openxmlformats.org/officeDocument/2006/relationships/image" Target="../media/image73.wmf"/><Relationship Id="rId14" Type="http://schemas.openxmlformats.org/officeDocument/2006/relationships/image" Target="../media/image118.png"/></Relationships>
</file>

<file path=ppt/slides/_rels/slide27.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21.png"/><Relationship Id="rId2" Type="http://schemas.openxmlformats.org/officeDocument/2006/relationships/image" Target="../media/image103.png"/><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28.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image" Target="../media/image127.png"/><Relationship Id="rId2" Type="http://schemas.openxmlformats.org/officeDocument/2006/relationships/image" Target="../media/image122.png"/><Relationship Id="rId1" Type="http://schemas.openxmlformats.org/officeDocument/2006/relationships/slideLayout" Target="../slideLayouts/slideLayout7.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 Id="rId4" Type="http://schemas.openxmlformats.org/officeDocument/2006/relationships/image" Target="../media/image133.png"/></Relationships>
</file>

<file path=ppt/slides/_rels/slide3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1.png"/><Relationship Id="rId1" Type="http://schemas.openxmlformats.org/officeDocument/2006/relationships/slideLayout" Target="../slideLayouts/slideLayout7.xml"/><Relationship Id="rId5" Type="http://schemas.openxmlformats.org/officeDocument/2006/relationships/image" Target="../media/image136.png"/><Relationship Id="rId4" Type="http://schemas.openxmlformats.org/officeDocument/2006/relationships/image" Target="../media/image135.png"/></Relationships>
</file>

<file path=ppt/slides/_rels/slide3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39.png"/></Relationships>
</file>

<file path=ppt/slides/_rels/slide3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6.png"/><Relationship Id="rId7" Type="http://schemas.openxmlformats.org/officeDocument/2006/relationships/image" Target="../media/image149.png"/><Relationship Id="rId2" Type="http://schemas.openxmlformats.org/officeDocument/2006/relationships/image" Target="../media/image145.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48.png"/><Relationship Id="rId4" Type="http://schemas.openxmlformats.org/officeDocument/2006/relationships/image" Target="../media/image147.png"/></Relationships>
</file>

<file path=ppt/slides/_rels/slide37.xml.rels><?xml version="1.0" encoding="UTF-8" standalone="yes"?>
<Relationships xmlns="http://schemas.openxmlformats.org/package/2006/relationships"><Relationship Id="rId8" Type="http://schemas.openxmlformats.org/officeDocument/2006/relationships/image" Target="../media/image155.png"/><Relationship Id="rId3" Type="http://schemas.openxmlformats.org/officeDocument/2006/relationships/image" Target="../media/image152.png"/><Relationship Id="rId7" Type="http://schemas.openxmlformats.org/officeDocument/2006/relationships/image" Target="../media/image154.png"/><Relationship Id="rId12" Type="http://schemas.openxmlformats.org/officeDocument/2006/relationships/image" Target="../media/image159.png"/><Relationship Id="rId2" Type="http://schemas.openxmlformats.org/officeDocument/2006/relationships/image" Target="../media/image151.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158.png"/><Relationship Id="rId5" Type="http://schemas.openxmlformats.org/officeDocument/2006/relationships/image" Target="../media/image17.png"/><Relationship Id="rId10" Type="http://schemas.openxmlformats.org/officeDocument/2006/relationships/image" Target="../media/image157.png"/><Relationship Id="rId4" Type="http://schemas.openxmlformats.org/officeDocument/2006/relationships/image" Target="../media/image153.png"/><Relationship Id="rId9" Type="http://schemas.openxmlformats.org/officeDocument/2006/relationships/image" Target="../media/image156.png"/></Relationships>
</file>

<file path=ppt/slides/_rels/slide38.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image" Target="../media/image161.png"/><Relationship Id="rId7" Type="http://schemas.openxmlformats.org/officeDocument/2006/relationships/image" Target="../media/image164.png"/><Relationship Id="rId12" Type="http://schemas.openxmlformats.org/officeDocument/2006/relationships/image" Target="../media/image169.png"/><Relationship Id="rId2" Type="http://schemas.openxmlformats.org/officeDocument/2006/relationships/image" Target="../media/image160.png"/><Relationship Id="rId1" Type="http://schemas.openxmlformats.org/officeDocument/2006/relationships/slideLayout" Target="../slideLayouts/slideLayout7.xml"/><Relationship Id="rId6" Type="http://schemas.openxmlformats.org/officeDocument/2006/relationships/image" Target="../media/image163.png"/><Relationship Id="rId11" Type="http://schemas.openxmlformats.org/officeDocument/2006/relationships/image" Target="../media/image168.png"/><Relationship Id="rId5" Type="http://schemas.openxmlformats.org/officeDocument/2006/relationships/image" Target="../media/image38.png"/><Relationship Id="rId10" Type="http://schemas.openxmlformats.org/officeDocument/2006/relationships/image" Target="../media/image167.png"/><Relationship Id="rId4" Type="http://schemas.openxmlformats.org/officeDocument/2006/relationships/image" Target="../media/image162.png"/><Relationship Id="rId9" Type="http://schemas.openxmlformats.org/officeDocument/2006/relationships/image" Target="../media/image166.png"/></Relationships>
</file>

<file path=ppt/slides/_rels/slide39.xml.rels><?xml version="1.0" encoding="UTF-8" standalone="yes"?>
<Relationships xmlns="http://schemas.openxmlformats.org/package/2006/relationships"><Relationship Id="rId8" Type="http://schemas.openxmlformats.org/officeDocument/2006/relationships/image" Target="../media/image175.png"/><Relationship Id="rId13" Type="http://schemas.openxmlformats.org/officeDocument/2006/relationships/image" Target="../media/image180.png"/><Relationship Id="rId18" Type="http://schemas.openxmlformats.org/officeDocument/2006/relationships/image" Target="../media/image185.png"/><Relationship Id="rId3" Type="http://schemas.openxmlformats.org/officeDocument/2006/relationships/image" Target="../media/image170.png"/><Relationship Id="rId21" Type="http://schemas.openxmlformats.org/officeDocument/2006/relationships/image" Target="../media/image188.png"/><Relationship Id="rId7" Type="http://schemas.openxmlformats.org/officeDocument/2006/relationships/image" Target="../media/image174.png"/><Relationship Id="rId12" Type="http://schemas.openxmlformats.org/officeDocument/2006/relationships/image" Target="../media/image179.png"/><Relationship Id="rId17" Type="http://schemas.openxmlformats.org/officeDocument/2006/relationships/image" Target="../media/image184.png"/><Relationship Id="rId2" Type="http://schemas.openxmlformats.org/officeDocument/2006/relationships/notesSlide" Target="../notesSlides/notesSlide3.xml"/><Relationship Id="rId16" Type="http://schemas.openxmlformats.org/officeDocument/2006/relationships/image" Target="../media/image183.png"/><Relationship Id="rId20" Type="http://schemas.openxmlformats.org/officeDocument/2006/relationships/image" Target="../media/image187.png"/><Relationship Id="rId1" Type="http://schemas.openxmlformats.org/officeDocument/2006/relationships/slideLayout" Target="../slideLayouts/slideLayout2.xml"/><Relationship Id="rId6" Type="http://schemas.openxmlformats.org/officeDocument/2006/relationships/image" Target="../media/image173.png"/><Relationship Id="rId11" Type="http://schemas.openxmlformats.org/officeDocument/2006/relationships/image" Target="../media/image178.png"/><Relationship Id="rId5" Type="http://schemas.openxmlformats.org/officeDocument/2006/relationships/image" Target="../media/image172.png"/><Relationship Id="rId15" Type="http://schemas.openxmlformats.org/officeDocument/2006/relationships/image" Target="../media/image182.png"/><Relationship Id="rId23" Type="http://schemas.openxmlformats.org/officeDocument/2006/relationships/image" Target="../media/image190.png"/><Relationship Id="rId10" Type="http://schemas.openxmlformats.org/officeDocument/2006/relationships/image" Target="../media/image177.png"/><Relationship Id="rId19" Type="http://schemas.openxmlformats.org/officeDocument/2006/relationships/image" Target="../media/image186.png"/><Relationship Id="rId4" Type="http://schemas.openxmlformats.org/officeDocument/2006/relationships/image" Target="../media/image171.png"/><Relationship Id="rId9" Type="http://schemas.openxmlformats.org/officeDocument/2006/relationships/image" Target="../media/image176.png"/><Relationship Id="rId14" Type="http://schemas.openxmlformats.org/officeDocument/2006/relationships/image" Target="../media/image181.png"/><Relationship Id="rId22" Type="http://schemas.openxmlformats.org/officeDocument/2006/relationships/image" Target="../media/image18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196.png"/><Relationship Id="rId3" Type="http://schemas.openxmlformats.org/officeDocument/2006/relationships/image" Target="../media/image191.png"/><Relationship Id="rId7" Type="http://schemas.openxmlformats.org/officeDocument/2006/relationships/image" Target="../media/image195.png"/><Relationship Id="rId2" Type="http://schemas.openxmlformats.org/officeDocument/2006/relationships/image" Target="../media/image65.png"/><Relationship Id="rId1" Type="http://schemas.openxmlformats.org/officeDocument/2006/relationships/slideLayout" Target="../slideLayouts/slideLayout6.xml"/><Relationship Id="rId6" Type="http://schemas.openxmlformats.org/officeDocument/2006/relationships/image" Target="../media/image194.png"/><Relationship Id="rId5" Type="http://schemas.openxmlformats.org/officeDocument/2006/relationships/image" Target="../media/image193.png"/><Relationship Id="rId10" Type="http://schemas.openxmlformats.org/officeDocument/2006/relationships/image" Target="../media/image198.png"/><Relationship Id="rId4" Type="http://schemas.openxmlformats.org/officeDocument/2006/relationships/image" Target="../media/image192.png"/><Relationship Id="rId9" Type="http://schemas.openxmlformats.org/officeDocument/2006/relationships/image" Target="../media/image197.png"/></Relationships>
</file>

<file path=ppt/slides/_rels/slide41.xml.rels><?xml version="1.0" encoding="UTF-8" standalone="yes"?>
<Relationships xmlns="http://schemas.openxmlformats.org/package/2006/relationships"><Relationship Id="rId2" Type="http://schemas.openxmlformats.org/officeDocument/2006/relationships/image" Target="../media/image19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480.png"/><Relationship Id="rId3" Type="http://schemas.openxmlformats.org/officeDocument/2006/relationships/image" Target="../media/image1430.png"/><Relationship Id="rId7" Type="http://schemas.openxmlformats.org/officeDocument/2006/relationships/image" Target="../media/image147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60.png"/><Relationship Id="rId5" Type="http://schemas.openxmlformats.org/officeDocument/2006/relationships/image" Target="../media/image1450.png"/><Relationship Id="rId10" Type="http://schemas.openxmlformats.org/officeDocument/2006/relationships/image" Target="../media/image1500.png"/><Relationship Id="rId4" Type="http://schemas.openxmlformats.org/officeDocument/2006/relationships/image" Target="../media/image1440.png"/><Relationship Id="rId9" Type="http://schemas.openxmlformats.org/officeDocument/2006/relationships/image" Target="../media/image1490.png"/></Relationships>
</file>

<file path=ppt/slides/_rels/slide44.xml.rels><?xml version="1.0" encoding="UTF-8" standalone="yes"?>
<Relationships xmlns="http://schemas.openxmlformats.org/package/2006/relationships"><Relationship Id="rId3" Type="http://schemas.openxmlformats.org/officeDocument/2006/relationships/image" Target="../media/image1520.png"/><Relationship Id="rId2" Type="http://schemas.openxmlformats.org/officeDocument/2006/relationships/image" Target="../media/image1510.png"/><Relationship Id="rId1" Type="http://schemas.openxmlformats.org/officeDocument/2006/relationships/slideLayout" Target="../slideLayouts/slideLayout7.xml"/><Relationship Id="rId4" Type="http://schemas.openxmlformats.org/officeDocument/2006/relationships/image" Target="../media/image1530.png"/></Relationships>
</file>

<file path=ppt/slides/_rels/slide45.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image" Target="../media/image20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560.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1590.png"/><Relationship Id="rId5" Type="http://schemas.openxmlformats.org/officeDocument/2006/relationships/image" Target="../media/image1580.png"/><Relationship Id="rId4" Type="http://schemas.openxmlformats.org/officeDocument/2006/relationships/image" Target="../media/image1570.png"/></Relationships>
</file>

<file path=ppt/slides/_rels/slide47.xml.rels><?xml version="1.0" encoding="UTF-8" standalone="yes"?>
<Relationships xmlns="http://schemas.openxmlformats.org/package/2006/relationships"><Relationship Id="rId3" Type="http://schemas.openxmlformats.org/officeDocument/2006/relationships/image" Target="../media/image1600.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203.png"/><Relationship Id="rId4" Type="http://schemas.openxmlformats.org/officeDocument/2006/relationships/image" Target="../media/image16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205.png"/><Relationship Id="rId7" Type="http://schemas.openxmlformats.org/officeDocument/2006/relationships/image" Target="../media/image209.png"/><Relationship Id="rId2" Type="http://schemas.openxmlformats.org/officeDocument/2006/relationships/image" Target="../media/image204.png"/><Relationship Id="rId1" Type="http://schemas.openxmlformats.org/officeDocument/2006/relationships/slideLayout" Target="../slideLayouts/slideLayout7.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7.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51.xml.rels><?xml version="1.0" encoding="UTF-8" standalone="yes"?>
<Relationships xmlns="http://schemas.openxmlformats.org/package/2006/relationships"><Relationship Id="rId2" Type="http://schemas.openxmlformats.org/officeDocument/2006/relationships/image" Target="../media/image21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9.png"/><Relationship Id="rId2" Type="http://schemas.openxmlformats.org/officeDocument/2006/relationships/image" Target="../media/image218.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227.png"/><Relationship Id="rId3" Type="http://schemas.openxmlformats.org/officeDocument/2006/relationships/image" Target="../media/image222.png"/><Relationship Id="rId7" Type="http://schemas.openxmlformats.org/officeDocument/2006/relationships/image" Target="../media/image226.png"/><Relationship Id="rId2" Type="http://schemas.openxmlformats.org/officeDocument/2006/relationships/image" Target="../media/image221.png"/><Relationship Id="rId1" Type="http://schemas.openxmlformats.org/officeDocument/2006/relationships/slideLayout" Target="../slideLayouts/slideLayout7.xml"/><Relationship Id="rId6" Type="http://schemas.openxmlformats.org/officeDocument/2006/relationships/image" Target="../media/image225.png"/><Relationship Id="rId5" Type="http://schemas.openxmlformats.org/officeDocument/2006/relationships/image" Target="../media/image224.png"/><Relationship Id="rId10" Type="http://schemas.openxmlformats.org/officeDocument/2006/relationships/image" Target="../media/image229.png"/><Relationship Id="rId4" Type="http://schemas.openxmlformats.org/officeDocument/2006/relationships/image" Target="../media/image223.png"/><Relationship Id="rId9" Type="http://schemas.openxmlformats.org/officeDocument/2006/relationships/image" Target="../media/image228.png"/></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FC4D-D3CB-4B23-9C58-D6ED5788A7DF}"/>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Smith Chart and Impedance Matching</a:t>
            </a:r>
            <a:endParaRPr lang="en-IN"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470C287-F108-48CC-99AE-4DD5E1233FD5}"/>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Engineering Electromagnetics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289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6">
            <a:extLst>
              <a:ext uri="{FF2B5EF4-FFF2-40B4-BE49-F238E27FC236}">
                <a16:creationId xmlns:a16="http://schemas.microsoft.com/office/drawing/2014/main" id="{7A53B5C4-EF73-488C-55FF-1C08A09DDE9E}"/>
              </a:ext>
            </a:extLst>
          </p:cNvPr>
          <p:cNvGraphicFramePr>
            <a:graphicFrameLocks noChangeAspect="1"/>
          </p:cNvGraphicFramePr>
          <p:nvPr>
            <p:extLst>
              <p:ext uri="{D42A27DB-BD31-4B8C-83A1-F6EECF244321}">
                <p14:modId xmlns:p14="http://schemas.microsoft.com/office/powerpoint/2010/main" val="923880062"/>
              </p:ext>
            </p:extLst>
          </p:nvPr>
        </p:nvGraphicFramePr>
        <p:xfrm>
          <a:off x="0" y="234127"/>
          <a:ext cx="6934200" cy="6623873"/>
        </p:xfrm>
        <a:graphic>
          <a:graphicData uri="http://schemas.openxmlformats.org/presentationml/2006/ole">
            <mc:AlternateContent xmlns:mc="http://schemas.openxmlformats.org/markup-compatibility/2006">
              <mc:Choice xmlns:v="urn:schemas-microsoft-com:vml" Requires="v">
                <p:oleObj name="Picture" r:id="rId2" imgW="2848680" imgH="2721240" progId="Word.Picture.8">
                  <p:embed/>
                </p:oleObj>
              </mc:Choice>
              <mc:Fallback>
                <p:oleObj name="Picture" r:id="rId2" imgW="2848680" imgH="2721240" progId="Word.Picture.8">
                  <p:embed/>
                  <p:pic>
                    <p:nvPicPr>
                      <p:cNvPr id="260102" name="Object 6">
                        <a:extLst>
                          <a:ext uri="{FF2B5EF4-FFF2-40B4-BE49-F238E27FC236}">
                            <a16:creationId xmlns:a16="http://schemas.microsoft.com/office/drawing/2014/main" id="{2FE7E465-605E-4FD0-02CF-2AFD548BF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127"/>
                        <a:ext cx="6934200" cy="6623873"/>
                      </a:xfrm>
                      <a:prstGeom prst="rect">
                        <a:avLst/>
                      </a:prstGeom>
                      <a:noFill/>
                      <a:ln>
                        <a:noFill/>
                      </a:ln>
                      <a:effectLst/>
                    </p:spPr>
                  </p:pic>
                </p:oleObj>
              </mc:Fallback>
            </mc:AlternateContent>
          </a:graphicData>
        </a:graphic>
      </p:graphicFrame>
      <p:grpSp>
        <p:nvGrpSpPr>
          <p:cNvPr id="3" name="Group 2">
            <a:extLst>
              <a:ext uri="{FF2B5EF4-FFF2-40B4-BE49-F238E27FC236}">
                <a16:creationId xmlns:a16="http://schemas.microsoft.com/office/drawing/2014/main" id="{95016EE7-71E7-3608-1091-2596752ED724}"/>
              </a:ext>
            </a:extLst>
          </p:cNvPr>
          <p:cNvGrpSpPr/>
          <p:nvPr/>
        </p:nvGrpSpPr>
        <p:grpSpPr>
          <a:xfrm>
            <a:off x="6127178" y="3732868"/>
            <a:ext cx="1614043" cy="1153804"/>
            <a:chOff x="5693889" y="5390642"/>
            <a:chExt cx="1614043" cy="1153804"/>
          </a:xfrm>
        </p:grpSpPr>
        <p:grpSp>
          <p:nvGrpSpPr>
            <p:cNvPr id="4" name="Group 3">
              <a:extLst>
                <a:ext uri="{FF2B5EF4-FFF2-40B4-BE49-F238E27FC236}">
                  <a16:creationId xmlns:a16="http://schemas.microsoft.com/office/drawing/2014/main" id="{933EEE97-FB4D-6021-2392-0028B5B78ECB}"/>
                </a:ext>
              </a:extLst>
            </p:cNvPr>
            <p:cNvGrpSpPr/>
            <p:nvPr/>
          </p:nvGrpSpPr>
          <p:grpSpPr>
            <a:xfrm>
              <a:off x="5700030" y="5446353"/>
              <a:ext cx="1607902" cy="1098093"/>
              <a:chOff x="5700030" y="5446353"/>
              <a:chExt cx="1607902" cy="1098093"/>
            </a:xfrm>
          </p:grpSpPr>
          <p:cxnSp>
            <p:nvCxnSpPr>
              <p:cNvPr id="6" name="Straight Arrow Connector 5">
                <a:extLst>
                  <a:ext uri="{FF2B5EF4-FFF2-40B4-BE49-F238E27FC236}">
                    <a16:creationId xmlns:a16="http://schemas.microsoft.com/office/drawing/2014/main" id="{0AEC9FCA-785A-90B3-41CC-8EEBCCF95368}"/>
                  </a:ext>
                </a:extLst>
              </p:cNvPr>
              <p:cNvCxnSpPr>
                <a:cxnSpLocks/>
              </p:cNvCxnSpPr>
              <p:nvPr/>
            </p:nvCxnSpPr>
            <p:spPr>
              <a:xfrm>
                <a:off x="5700030" y="5446353"/>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5BF5E39-7D5D-92DA-BF35-2DC970D2F6D7}"/>
                      </a:ext>
                    </a:extLst>
                  </p:cNvPr>
                  <p:cNvSpPr txBox="1"/>
                  <p:nvPr/>
                </p:nvSpPr>
                <p:spPr>
                  <a:xfrm>
                    <a:off x="5999844" y="6144336"/>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Calibri" panose="020F0502020204030204" pitchFamily="34" charset="0"/>
                            </a:rPr>
                            <m:t>𝑶𝑪</m:t>
                          </m:r>
                        </m:oMath>
                      </m:oMathPara>
                    </a14:m>
                    <a:endParaRPr lang="en-IN" sz="2000" b="1" dirty="0">
                      <a:latin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F5BF5E39-7D5D-92DA-BF35-2DC970D2F6D7}"/>
                      </a:ext>
                    </a:extLst>
                  </p:cNvPr>
                  <p:cNvSpPr txBox="1">
                    <a:spLocks noRot="1" noChangeAspect="1" noMove="1" noResize="1" noEditPoints="1" noAdjustHandles="1" noChangeArrowheads="1" noChangeShapeType="1" noTextEdit="1"/>
                  </p:cNvSpPr>
                  <p:nvPr/>
                </p:nvSpPr>
                <p:spPr>
                  <a:xfrm>
                    <a:off x="5999844" y="6144336"/>
                    <a:ext cx="1308088" cy="400110"/>
                  </a:xfrm>
                  <a:prstGeom prst="rect">
                    <a:avLst/>
                  </a:prstGeom>
                  <a:blipFill>
                    <a:blip r:embed="rId4"/>
                    <a:stretch>
                      <a:fillRect/>
                    </a:stretch>
                  </a:blipFill>
                </p:spPr>
                <p:txBody>
                  <a:bodyPr/>
                  <a:lstStyle/>
                  <a:p>
                    <a:r>
                      <a:rPr lang="en-IN">
                        <a:noFill/>
                      </a:rPr>
                      <a:t> </a:t>
                    </a:r>
                  </a:p>
                </p:txBody>
              </p:sp>
            </mc:Fallback>
          </mc:AlternateContent>
        </p:grpSp>
        <p:sp>
          <p:nvSpPr>
            <p:cNvPr id="5" name="Oval 4">
              <a:extLst>
                <a:ext uri="{FF2B5EF4-FFF2-40B4-BE49-F238E27FC236}">
                  <a16:creationId xmlns:a16="http://schemas.microsoft.com/office/drawing/2014/main" id="{81CDBC60-4201-DEC0-8FF0-3DB8AFF05DE8}"/>
                </a:ext>
              </a:extLst>
            </p:cNvPr>
            <p:cNvSpPr/>
            <p:nvPr/>
          </p:nvSpPr>
          <p:spPr>
            <a:xfrm>
              <a:off x="5693889" y="5390642"/>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grpSp>
        <p:nvGrpSpPr>
          <p:cNvPr id="8" name="Group 7">
            <a:extLst>
              <a:ext uri="{FF2B5EF4-FFF2-40B4-BE49-F238E27FC236}">
                <a16:creationId xmlns:a16="http://schemas.microsoft.com/office/drawing/2014/main" id="{97306352-CFF5-1B6A-B7C6-C7FF19E36E31}"/>
              </a:ext>
            </a:extLst>
          </p:cNvPr>
          <p:cNvGrpSpPr/>
          <p:nvPr/>
        </p:nvGrpSpPr>
        <p:grpSpPr>
          <a:xfrm>
            <a:off x="-276278" y="3741769"/>
            <a:ext cx="1308088" cy="1250105"/>
            <a:chOff x="6411445" y="5195708"/>
            <a:chExt cx="1308088" cy="1250105"/>
          </a:xfrm>
        </p:grpSpPr>
        <p:grpSp>
          <p:nvGrpSpPr>
            <p:cNvPr id="9" name="Group 8">
              <a:extLst>
                <a:ext uri="{FF2B5EF4-FFF2-40B4-BE49-F238E27FC236}">
                  <a16:creationId xmlns:a16="http://schemas.microsoft.com/office/drawing/2014/main" id="{DFCBDE6A-DE99-7FDC-E9E9-7F08AD093846}"/>
                </a:ext>
              </a:extLst>
            </p:cNvPr>
            <p:cNvGrpSpPr/>
            <p:nvPr/>
          </p:nvGrpSpPr>
          <p:grpSpPr>
            <a:xfrm>
              <a:off x="6411445" y="5349883"/>
              <a:ext cx="1308088" cy="1095930"/>
              <a:chOff x="6411445" y="5349883"/>
              <a:chExt cx="1308088" cy="1095930"/>
            </a:xfrm>
          </p:grpSpPr>
          <p:cxnSp>
            <p:nvCxnSpPr>
              <p:cNvPr id="11" name="Straight Arrow Connector 10">
                <a:extLst>
                  <a:ext uri="{FF2B5EF4-FFF2-40B4-BE49-F238E27FC236}">
                    <a16:creationId xmlns:a16="http://schemas.microsoft.com/office/drawing/2014/main" id="{084996C0-BDCE-085E-AAA3-DB0A03093360}"/>
                  </a:ext>
                </a:extLst>
              </p:cNvPr>
              <p:cNvCxnSpPr>
                <a:cxnSpLocks/>
              </p:cNvCxnSpPr>
              <p:nvPr/>
            </p:nvCxnSpPr>
            <p:spPr>
              <a:xfrm>
                <a:off x="7065489" y="5349883"/>
                <a:ext cx="0" cy="631957"/>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440853-295F-5EBE-9BC3-D2BC87D4AC64}"/>
                      </a:ext>
                    </a:extLst>
                  </p:cNvPr>
                  <p:cNvSpPr txBox="1"/>
                  <p:nvPr/>
                </p:nvSpPr>
                <p:spPr>
                  <a:xfrm>
                    <a:off x="6411445" y="6045703"/>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𝑺𝑪</m:t>
                          </m:r>
                        </m:oMath>
                      </m:oMathPara>
                    </a14:m>
                    <a:endParaRPr lang="en-IN" sz="2000" b="1" dirty="0">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F8440853-295F-5EBE-9BC3-D2BC87D4AC64}"/>
                      </a:ext>
                    </a:extLst>
                  </p:cNvPr>
                  <p:cNvSpPr txBox="1">
                    <a:spLocks noRot="1" noChangeAspect="1" noMove="1" noResize="1" noEditPoints="1" noAdjustHandles="1" noChangeArrowheads="1" noChangeShapeType="1" noTextEdit="1"/>
                  </p:cNvSpPr>
                  <p:nvPr/>
                </p:nvSpPr>
                <p:spPr>
                  <a:xfrm>
                    <a:off x="6411445" y="6045703"/>
                    <a:ext cx="1308088" cy="400110"/>
                  </a:xfrm>
                  <a:prstGeom prst="rect">
                    <a:avLst/>
                  </a:prstGeom>
                  <a:blipFill>
                    <a:blip r:embed="rId5"/>
                    <a:stretch>
                      <a:fillRect/>
                    </a:stretch>
                  </a:blipFill>
                </p:spPr>
                <p:txBody>
                  <a:bodyPr/>
                  <a:lstStyle/>
                  <a:p>
                    <a:r>
                      <a:rPr lang="en-IN">
                        <a:noFill/>
                      </a:rPr>
                      <a:t> </a:t>
                    </a:r>
                  </a:p>
                </p:txBody>
              </p:sp>
            </mc:Fallback>
          </mc:AlternateContent>
        </p:grpSp>
        <p:sp>
          <p:nvSpPr>
            <p:cNvPr id="10" name="Oval 9">
              <a:extLst>
                <a:ext uri="{FF2B5EF4-FFF2-40B4-BE49-F238E27FC236}">
                  <a16:creationId xmlns:a16="http://schemas.microsoft.com/office/drawing/2014/main" id="{69227B0F-7A18-3D9B-EB68-6B763BB78EA5}"/>
                </a:ext>
              </a:extLst>
            </p:cNvPr>
            <p:cNvSpPr/>
            <p:nvPr/>
          </p:nvSpPr>
          <p:spPr>
            <a:xfrm>
              <a:off x="7065489" y="5195708"/>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sp>
        <p:nvSpPr>
          <p:cNvPr id="16" name="TextBox 15">
            <a:extLst>
              <a:ext uri="{FF2B5EF4-FFF2-40B4-BE49-F238E27FC236}">
                <a16:creationId xmlns:a16="http://schemas.microsoft.com/office/drawing/2014/main" id="{602C4958-BF37-D608-042E-E672E6160DF7}"/>
              </a:ext>
            </a:extLst>
          </p:cNvPr>
          <p:cNvSpPr txBox="1"/>
          <p:nvPr/>
        </p:nvSpPr>
        <p:spPr>
          <a:xfrm>
            <a:off x="5583278" y="519277"/>
            <a:ext cx="1087800" cy="523220"/>
          </a:xfrm>
          <a:prstGeom prst="rect">
            <a:avLst/>
          </a:prstGeom>
          <a:noFill/>
        </p:spPr>
        <p:txBody>
          <a:bodyPr wrap="square">
            <a:spAutoFit/>
          </a:bodyPr>
          <a:lstStyle/>
          <a:p>
            <a:pPr>
              <a:spcBef>
                <a:spcPct val="50000"/>
              </a:spcBef>
            </a:pPr>
            <a:r>
              <a:rPr lang="en-US" altLang="en-US" sz="2800" dirty="0">
                <a:solidFill>
                  <a:srgbClr val="3333FF"/>
                </a:solidFill>
                <a:sym typeface="Symbol" panose="05050102010706020507" pitchFamily="18" charset="2"/>
              </a:rPr>
              <a:t> </a:t>
            </a:r>
            <a:r>
              <a:rPr lang="en-US" altLang="en-US" dirty="0">
                <a:solidFill>
                  <a:srgbClr val="3333FF"/>
                </a:solidFill>
                <a:sym typeface="Symbol" panose="05050102010706020507" pitchFamily="18" charset="2"/>
              </a:rPr>
              <a:t>1</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0845394-C90E-774E-6D92-B77E4DB588F6}"/>
                  </a:ext>
                </a:extLst>
              </p:cNvPr>
              <p:cNvSpPr txBox="1"/>
              <p:nvPr/>
            </p:nvSpPr>
            <p:spPr>
              <a:xfrm>
                <a:off x="5583278" y="1053435"/>
                <a:ext cx="2292922" cy="400110"/>
              </a:xfrm>
              <a:prstGeom prst="rect">
                <a:avLst/>
              </a:prstGeom>
              <a:noFill/>
            </p:spPr>
            <p:txBody>
              <a:bodyPr wrap="square">
                <a:spAutoFit/>
              </a:bodyPr>
              <a:lstStyle/>
              <a:p>
                <a:pPr>
                  <a:spcBef>
                    <a:spcPct val="50000"/>
                  </a:spcBef>
                </a:pPr>
                <a:r>
                  <a:rPr lang="en-US" altLang="en-US" sz="2000" dirty="0">
                    <a:solidFill>
                      <a:srgbClr val="3333FF"/>
                    </a:solidFill>
                    <a:sym typeface="Symbol" panose="05050102010706020507" pitchFamily="18" charset="2"/>
                  </a:rPr>
                  <a:t>r and circles </a:t>
                </a:r>
                <a14:m>
                  <m:oMath xmlns:m="http://schemas.openxmlformats.org/officeDocument/2006/math">
                    <m:r>
                      <a:rPr lang="en-US" altLang="en-US" sz="2000" b="0" i="1" smtClean="0">
                        <a:solidFill>
                          <a:srgbClr val="3333FF"/>
                        </a:solidFill>
                        <a:latin typeface="Cambria Math" panose="02040503050406030204" pitchFamily="18" charset="0"/>
                        <a:sym typeface="Symbol" panose="05050102010706020507" pitchFamily="18" charset="2"/>
                      </a:rPr>
                      <m:t>𝑎𝑡</m:t>
                    </m:r>
                    <m:r>
                      <a:rPr lang="en-US" altLang="en-US" sz="2000" b="0" i="1" smtClean="0">
                        <a:solidFill>
                          <a:srgbClr val="3333FF"/>
                        </a:solidFill>
                        <a:latin typeface="Cambria Math" panose="02040503050406030204" pitchFamily="18" charset="0"/>
                        <a:sym typeface="Symbol" panose="05050102010706020507" pitchFamily="18" charset="2"/>
                      </a:rPr>
                      <m:t> 90</m:t>
                    </m:r>
                    <m:r>
                      <a:rPr lang="en-US" altLang="en-US" sz="2000" b="0" i="1" baseline="30000" smtClean="0">
                        <a:solidFill>
                          <a:srgbClr val="3333FF"/>
                        </a:solidFill>
                        <a:latin typeface="Cambria Math" panose="02040503050406030204" pitchFamily="18" charset="0"/>
                        <a:sym typeface="Symbol" panose="05050102010706020507" pitchFamily="18" charset="2"/>
                      </a:rPr>
                      <m:t>𝑜</m:t>
                    </m:r>
                  </m:oMath>
                </a14:m>
                <a:endParaRPr lang="en-US" altLang="en-US" sz="2000" baseline="30000" dirty="0">
                  <a:solidFill>
                    <a:srgbClr val="3333FF"/>
                  </a:solidFill>
                  <a:sym typeface="Symbol" panose="05050102010706020507" pitchFamily="18" charset="2"/>
                </a:endParaRPr>
              </a:p>
            </p:txBody>
          </p:sp>
        </mc:Choice>
        <mc:Fallback xmlns="">
          <p:sp>
            <p:nvSpPr>
              <p:cNvPr id="18" name="TextBox 17">
                <a:extLst>
                  <a:ext uri="{FF2B5EF4-FFF2-40B4-BE49-F238E27FC236}">
                    <a16:creationId xmlns:a16="http://schemas.microsoft.com/office/drawing/2014/main" id="{D0845394-C90E-774E-6D92-B77E4DB588F6}"/>
                  </a:ext>
                </a:extLst>
              </p:cNvPr>
              <p:cNvSpPr txBox="1">
                <a:spLocks noRot="1" noChangeAspect="1" noMove="1" noResize="1" noEditPoints="1" noAdjustHandles="1" noChangeArrowheads="1" noChangeShapeType="1" noTextEdit="1"/>
              </p:cNvSpPr>
              <p:nvPr/>
            </p:nvSpPr>
            <p:spPr>
              <a:xfrm>
                <a:off x="5583278" y="1053435"/>
                <a:ext cx="2292922" cy="400110"/>
              </a:xfrm>
              <a:prstGeom prst="rect">
                <a:avLst/>
              </a:prstGeom>
              <a:blipFill>
                <a:blip r:embed="rId6"/>
                <a:stretch>
                  <a:fillRect l="-2926" t="-7692" b="-29231"/>
                </a:stretch>
              </a:blipFill>
            </p:spPr>
            <p:txBody>
              <a:bodyPr/>
              <a:lstStyle/>
              <a:p>
                <a:r>
                  <a:rPr lang="en-IN">
                    <a:noFill/>
                  </a:rPr>
                  <a:t> </a:t>
                </a:r>
              </a:p>
            </p:txBody>
          </p:sp>
        </mc:Fallback>
      </mc:AlternateContent>
      <p:sp>
        <p:nvSpPr>
          <p:cNvPr id="20" name="Oval 19">
            <a:extLst>
              <a:ext uri="{FF2B5EF4-FFF2-40B4-BE49-F238E27FC236}">
                <a16:creationId xmlns:a16="http://schemas.microsoft.com/office/drawing/2014/main" id="{DF12AB8F-E7D6-DA53-6251-FC5166F97525}"/>
              </a:ext>
            </a:extLst>
          </p:cNvPr>
          <p:cNvSpPr/>
          <p:nvPr/>
        </p:nvSpPr>
        <p:spPr>
          <a:xfrm>
            <a:off x="4663316" y="2274767"/>
            <a:ext cx="108000" cy="108000"/>
          </a:xfrm>
          <a:prstGeom prst="ellipse">
            <a:avLst/>
          </a:prstGeom>
          <a:solidFill>
            <a:srgbClr val="0070C0"/>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cxnSp>
        <p:nvCxnSpPr>
          <p:cNvPr id="21" name="Straight Arrow Connector 20">
            <a:extLst>
              <a:ext uri="{FF2B5EF4-FFF2-40B4-BE49-F238E27FC236}">
                <a16:creationId xmlns:a16="http://schemas.microsoft.com/office/drawing/2014/main" id="{9B4ECBBD-3665-60EA-110C-E18EF74B1D59}"/>
              </a:ext>
            </a:extLst>
          </p:cNvPr>
          <p:cNvCxnSpPr>
            <a:cxnSpLocks/>
          </p:cNvCxnSpPr>
          <p:nvPr/>
        </p:nvCxnSpPr>
        <p:spPr>
          <a:xfrm flipV="1">
            <a:off x="4848891" y="2157333"/>
            <a:ext cx="1208284" cy="14811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C5A975A-97B5-4850-EE77-BC9AB020FC97}"/>
                  </a:ext>
                </a:extLst>
              </p:cNvPr>
              <p:cNvSpPr txBox="1"/>
              <p:nvPr/>
            </p:nvSpPr>
            <p:spPr>
              <a:xfrm>
                <a:off x="5932911" y="1624205"/>
                <a:ext cx="2728084" cy="700769"/>
              </a:xfrm>
              <a:prstGeom prst="rect">
                <a:avLst/>
              </a:prstGeom>
              <a:noFill/>
            </p:spPr>
            <p:txBody>
              <a:bodyPr wrap="square">
                <a:spAutoFit/>
              </a:bodyPr>
              <a:lstStyle/>
              <a:p>
                <a:pPr>
                  <a:spcBef>
                    <a:spcPct val="50000"/>
                  </a:spcBef>
                </a:pPr>
                <a:r>
                  <a:rPr lang="en-US" altLang="en-US" sz="2000" dirty="0">
                    <a:solidFill>
                      <a:srgbClr val="3333FF"/>
                    </a:solidFill>
                    <a:sym typeface="Symbol" panose="05050102010706020507" pitchFamily="18" charset="2"/>
                  </a:rPr>
                  <a:t>I</a:t>
                </a:r>
                <a14:m>
                  <m:oMath xmlns:m="http://schemas.openxmlformats.org/officeDocument/2006/math">
                    <m:r>
                      <m:rPr>
                        <m:sty m:val="p"/>
                      </m:rPr>
                      <a:rPr lang="en-US" altLang="en-US" sz="2000" b="0" i="0" smtClean="0">
                        <a:solidFill>
                          <a:srgbClr val="3333FF"/>
                        </a:solidFill>
                        <a:latin typeface="Cambria Math" panose="02040503050406030204" pitchFamily="18" charset="0"/>
                        <a:sym typeface="Symbol" panose="05050102010706020507" pitchFamily="18" charset="2"/>
                      </a:rPr>
                      <m:t>ntersection</m:t>
                    </m:r>
                    <m:r>
                      <a:rPr lang="en-US" altLang="en-US" sz="2000" b="0" i="0" smtClean="0">
                        <a:solidFill>
                          <a:srgbClr val="3333FF"/>
                        </a:solidFill>
                        <a:latin typeface="Cambria Math" panose="02040503050406030204" pitchFamily="18" charset="0"/>
                        <a:sym typeface="Symbol" panose="05050102010706020507" pitchFamily="18" charset="2"/>
                      </a:rPr>
                      <m:t> </m:t>
                    </m:r>
                    <m:r>
                      <m:rPr>
                        <m:sty m:val="p"/>
                      </m:rPr>
                      <a:rPr lang="en-US" altLang="en-US" sz="2000" b="0" i="0" smtClean="0">
                        <a:solidFill>
                          <a:srgbClr val="3333FF"/>
                        </a:solidFill>
                        <a:latin typeface="Cambria Math" panose="02040503050406030204" pitchFamily="18" charset="0"/>
                        <a:sym typeface="Symbol" panose="05050102010706020507" pitchFamily="18" charset="2"/>
                      </a:rPr>
                      <m:t>denotes</m:t>
                    </m:r>
                  </m:oMath>
                </a14:m>
                <a:endParaRPr lang="en-US" altLang="en-US" sz="2000" b="0" i="0" dirty="0">
                  <a:solidFill>
                    <a:srgbClr val="3333FF"/>
                  </a:solidFill>
                  <a:latin typeface="Cambria Math" panose="02040503050406030204" pitchFamily="18" charset="0"/>
                  <a:sym typeface="Symbol" panose="05050102010706020507" pitchFamily="18" charset="2"/>
                </a:endParaRPr>
              </a:p>
              <a:p>
                <a:pPr>
                  <a:spcBef>
                    <a:spcPct val="50000"/>
                  </a:spcBef>
                </a:pPr>
                <a14:m>
                  <m:oMathPara xmlns:m="http://schemas.openxmlformats.org/officeDocument/2006/math">
                    <m:oMathParaPr>
                      <m:jc m:val="centerGroup"/>
                    </m:oMathParaPr>
                    <m:oMath xmlns:m="http://schemas.openxmlformats.org/officeDocument/2006/math">
                      <m:r>
                        <a:rPr lang="en-US" altLang="en-US" sz="2000" b="0" i="1" smtClean="0">
                          <a:solidFill>
                            <a:srgbClr val="3333FF"/>
                          </a:solidFill>
                          <a:latin typeface="Cambria Math" panose="02040503050406030204" pitchFamily="18" charset="0"/>
                          <a:sym typeface="Symbol" panose="05050102010706020507" pitchFamily="18" charset="2"/>
                        </a:rPr>
                        <m:t> </m:t>
                      </m:r>
                      <m:r>
                        <a:rPr lang="en-US" altLang="en-US" sz="2000" b="0" i="1" smtClean="0">
                          <a:solidFill>
                            <a:srgbClr val="3333FF"/>
                          </a:solidFill>
                          <a:latin typeface="Cambria Math" panose="02040503050406030204" pitchFamily="18" charset="0"/>
                          <a:sym typeface="Symbol" panose="05050102010706020507" pitchFamily="18" charset="2"/>
                        </a:rPr>
                        <m:t>𝑧𝐿</m:t>
                      </m:r>
                      <m:r>
                        <a:rPr lang="en-US" altLang="en-US" sz="2000" b="0" i="1" smtClean="0">
                          <a:solidFill>
                            <a:srgbClr val="3333FF"/>
                          </a:solidFill>
                          <a:latin typeface="Cambria Math" panose="02040503050406030204" pitchFamily="18" charset="0"/>
                          <a:sym typeface="Symbol" panose="05050102010706020507" pitchFamily="18" charset="2"/>
                        </a:rPr>
                        <m:t>=</m:t>
                      </m:r>
                      <m:r>
                        <a:rPr lang="en-US" altLang="en-US" sz="2000" b="0" i="1" smtClean="0">
                          <a:solidFill>
                            <a:srgbClr val="3333FF"/>
                          </a:solidFill>
                          <a:latin typeface="Cambria Math" panose="02040503050406030204" pitchFamily="18" charset="0"/>
                          <a:sym typeface="Symbol" panose="05050102010706020507" pitchFamily="18" charset="2"/>
                        </a:rPr>
                        <m:t>𝑟</m:t>
                      </m:r>
                      <m:r>
                        <a:rPr lang="en-US" altLang="en-US" sz="2000" b="0" i="1" smtClean="0">
                          <a:solidFill>
                            <a:srgbClr val="3333FF"/>
                          </a:solidFill>
                          <a:latin typeface="Cambria Math" panose="02040503050406030204" pitchFamily="18" charset="0"/>
                          <a:sym typeface="Symbol" panose="05050102010706020507" pitchFamily="18" charset="2"/>
                        </a:rPr>
                        <m:t>+</m:t>
                      </m:r>
                      <m:r>
                        <a:rPr lang="en-US" altLang="en-US" sz="2000" b="0" i="1" smtClean="0">
                          <a:solidFill>
                            <a:srgbClr val="3333FF"/>
                          </a:solidFill>
                          <a:latin typeface="Cambria Math" panose="02040503050406030204" pitchFamily="18" charset="0"/>
                          <a:sym typeface="Symbol" panose="05050102010706020507" pitchFamily="18" charset="2"/>
                        </a:rPr>
                        <m:t>𝑗𝑥</m:t>
                      </m:r>
                    </m:oMath>
                  </m:oMathPara>
                </a14:m>
                <a:endParaRPr lang="en-US" altLang="en-US" sz="2000" baseline="30000" dirty="0">
                  <a:solidFill>
                    <a:srgbClr val="3333FF"/>
                  </a:solidFill>
                  <a:sym typeface="Symbol" panose="05050102010706020507" pitchFamily="18" charset="2"/>
                </a:endParaRPr>
              </a:p>
            </p:txBody>
          </p:sp>
        </mc:Choice>
        <mc:Fallback>
          <p:sp>
            <p:nvSpPr>
              <p:cNvPr id="23" name="TextBox 22">
                <a:extLst>
                  <a:ext uri="{FF2B5EF4-FFF2-40B4-BE49-F238E27FC236}">
                    <a16:creationId xmlns:a16="http://schemas.microsoft.com/office/drawing/2014/main" id="{4C5A975A-97B5-4850-EE77-BC9AB020FC97}"/>
                  </a:ext>
                </a:extLst>
              </p:cNvPr>
              <p:cNvSpPr txBox="1">
                <a:spLocks noRot="1" noChangeAspect="1" noMove="1" noResize="1" noEditPoints="1" noAdjustHandles="1" noChangeArrowheads="1" noChangeShapeType="1" noTextEdit="1"/>
              </p:cNvSpPr>
              <p:nvPr/>
            </p:nvSpPr>
            <p:spPr>
              <a:xfrm>
                <a:off x="5932911" y="1624205"/>
                <a:ext cx="2728084" cy="700769"/>
              </a:xfrm>
              <a:prstGeom prst="rect">
                <a:avLst/>
              </a:prstGeom>
              <a:blipFill>
                <a:blip r:embed="rId7"/>
                <a:stretch>
                  <a:fillRect l="-2232" t="-3478" b="-95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F7795B7-644F-3670-4A79-A71E0E6B9510}"/>
                  </a:ext>
                </a:extLst>
              </p:cNvPr>
              <p:cNvSpPr txBox="1"/>
              <p:nvPr/>
            </p:nvSpPr>
            <p:spPr>
              <a:xfrm>
                <a:off x="5943600" y="2334580"/>
                <a:ext cx="3071661" cy="707886"/>
              </a:xfrm>
              <a:prstGeom prst="rect">
                <a:avLst/>
              </a:prstGeom>
              <a:noFill/>
            </p:spPr>
            <p:txBody>
              <a:bodyPr wrap="square">
                <a:spAutoFit/>
              </a:bodyPr>
              <a:lstStyle/>
              <a:p>
                <a:pPr>
                  <a:spcBef>
                    <a:spcPct val="50000"/>
                  </a:spcBef>
                </a:pPr>
                <a:r>
                  <a:rPr lang="en-US" altLang="en-US" sz="2000" dirty="0">
                    <a:solidFill>
                      <a:srgbClr val="00B050"/>
                    </a:solidFill>
                    <a:sym typeface="Symbol" panose="05050102010706020507" pitchFamily="18" charset="2"/>
                  </a:rPr>
                  <a:t>Impedance =</a:t>
                </a:r>
              </a:p>
              <a:p>
                <a:pPr>
                  <a:spcBef>
                    <a:spcPct val="50000"/>
                  </a:spcBef>
                </a:pPr>
                <a14:m>
                  <m:oMathPara xmlns:m="http://schemas.openxmlformats.org/officeDocument/2006/math">
                    <m:oMathParaPr>
                      <m:jc m:val="centerGroup"/>
                    </m:oMathParaPr>
                    <m:oMath xmlns:m="http://schemas.openxmlformats.org/officeDocument/2006/math">
                      <m:r>
                        <a:rPr lang="en-US" altLang="en-US" sz="2000" b="0" i="1" smtClean="0">
                          <a:solidFill>
                            <a:srgbClr val="00B050"/>
                          </a:solidFill>
                          <a:latin typeface="Cambria Math" panose="02040503050406030204" pitchFamily="18" charset="0"/>
                          <a:sym typeface="Symbol" panose="05050102010706020507" pitchFamily="18" charset="2"/>
                        </a:rPr>
                        <m:t>𝑍</m:t>
                      </m:r>
                      <m:r>
                        <a:rPr lang="en-US" altLang="en-US" sz="2000" b="0" i="1" baseline="-25000" smtClean="0">
                          <a:solidFill>
                            <a:srgbClr val="00B050"/>
                          </a:solidFill>
                          <a:latin typeface="Cambria Math" panose="02040503050406030204" pitchFamily="18" charset="0"/>
                          <a:sym typeface="Symbol" panose="05050102010706020507" pitchFamily="18" charset="2"/>
                        </a:rPr>
                        <m:t>𝐿</m:t>
                      </m:r>
                      <m:r>
                        <a:rPr lang="en-US" altLang="en-US" sz="2000" b="0" i="1" smtClean="0">
                          <a:solidFill>
                            <a:srgbClr val="00B050"/>
                          </a:solidFill>
                          <a:latin typeface="Cambria Math" panose="02040503050406030204" pitchFamily="18" charset="0"/>
                          <a:sym typeface="Symbol" panose="05050102010706020507" pitchFamily="18" charset="2"/>
                        </a:rPr>
                        <m:t>=</m:t>
                      </m:r>
                      <m:r>
                        <a:rPr lang="en-US" altLang="en-US" sz="2000" b="0" i="1" smtClean="0">
                          <a:solidFill>
                            <a:srgbClr val="00B050"/>
                          </a:solidFill>
                          <a:latin typeface="Cambria Math" panose="02040503050406030204" pitchFamily="18" charset="0"/>
                          <a:sym typeface="Symbol" panose="05050102010706020507" pitchFamily="18" charset="2"/>
                        </a:rPr>
                        <m:t>𝑍</m:t>
                      </m:r>
                      <m:r>
                        <a:rPr lang="en-US" altLang="en-US" sz="2000" b="0" i="1" baseline="-25000" smtClean="0">
                          <a:solidFill>
                            <a:srgbClr val="00B050"/>
                          </a:solidFill>
                          <a:latin typeface="Cambria Math" panose="02040503050406030204" pitchFamily="18" charset="0"/>
                          <a:sym typeface="Symbol" panose="05050102010706020507" pitchFamily="18" charset="2"/>
                        </a:rPr>
                        <m:t>0</m:t>
                      </m:r>
                      <m:r>
                        <a:rPr lang="en-US" altLang="en-US" sz="2000" b="0" i="1" smtClean="0">
                          <a:solidFill>
                            <a:srgbClr val="00B050"/>
                          </a:solidFill>
                          <a:latin typeface="Cambria Math" panose="02040503050406030204" pitchFamily="18" charset="0"/>
                          <a:sym typeface="Symbol" panose="05050102010706020507" pitchFamily="18" charset="2"/>
                        </a:rPr>
                        <m:t>∗(</m:t>
                      </m:r>
                      <m:r>
                        <a:rPr lang="en-US" altLang="en-US" sz="2000" b="0" i="1" smtClean="0">
                          <a:solidFill>
                            <a:srgbClr val="00B050"/>
                          </a:solidFill>
                          <a:latin typeface="Cambria Math" panose="02040503050406030204" pitchFamily="18" charset="0"/>
                          <a:sym typeface="Symbol" panose="05050102010706020507" pitchFamily="18" charset="2"/>
                        </a:rPr>
                        <m:t>𝑟</m:t>
                      </m:r>
                      <m:r>
                        <a:rPr lang="en-US" altLang="en-US" sz="2000" b="0" i="1" smtClean="0">
                          <a:solidFill>
                            <a:srgbClr val="00B050"/>
                          </a:solidFill>
                          <a:latin typeface="Cambria Math" panose="02040503050406030204" pitchFamily="18" charset="0"/>
                          <a:sym typeface="Symbol" panose="05050102010706020507" pitchFamily="18" charset="2"/>
                        </a:rPr>
                        <m:t>+</m:t>
                      </m:r>
                      <m:r>
                        <a:rPr lang="en-US" altLang="en-US" sz="2000" b="0" i="1" smtClean="0">
                          <a:solidFill>
                            <a:srgbClr val="00B050"/>
                          </a:solidFill>
                          <a:latin typeface="Cambria Math" panose="02040503050406030204" pitchFamily="18" charset="0"/>
                          <a:sym typeface="Symbol" panose="05050102010706020507" pitchFamily="18" charset="2"/>
                        </a:rPr>
                        <m:t>𝑗𝑥</m:t>
                      </m:r>
                      <m:r>
                        <a:rPr lang="en-US" altLang="en-US" sz="2000" b="0" i="1" smtClean="0">
                          <a:solidFill>
                            <a:srgbClr val="00B050"/>
                          </a:solidFill>
                          <a:latin typeface="Cambria Math" panose="02040503050406030204" pitchFamily="18" charset="0"/>
                          <a:sym typeface="Symbol" panose="05050102010706020507" pitchFamily="18" charset="2"/>
                        </a:rPr>
                        <m:t>)</m:t>
                      </m:r>
                    </m:oMath>
                  </m:oMathPara>
                </a14:m>
                <a:endParaRPr lang="en-US" altLang="en-US" sz="2000" dirty="0">
                  <a:solidFill>
                    <a:srgbClr val="00B050"/>
                  </a:solidFill>
                  <a:sym typeface="Symbol" panose="05050102010706020507" pitchFamily="18" charset="2"/>
                </a:endParaRPr>
              </a:p>
            </p:txBody>
          </p:sp>
        </mc:Choice>
        <mc:Fallback xmlns="">
          <p:sp>
            <p:nvSpPr>
              <p:cNvPr id="25" name="TextBox 24">
                <a:extLst>
                  <a:ext uri="{FF2B5EF4-FFF2-40B4-BE49-F238E27FC236}">
                    <a16:creationId xmlns:a16="http://schemas.microsoft.com/office/drawing/2014/main" id="{0F7795B7-644F-3670-4A79-A71E0E6B9510}"/>
                  </a:ext>
                </a:extLst>
              </p:cNvPr>
              <p:cNvSpPr txBox="1">
                <a:spLocks noRot="1" noChangeAspect="1" noMove="1" noResize="1" noEditPoints="1" noAdjustHandles="1" noChangeArrowheads="1" noChangeShapeType="1" noTextEdit="1"/>
              </p:cNvSpPr>
              <p:nvPr/>
            </p:nvSpPr>
            <p:spPr>
              <a:xfrm>
                <a:off x="5943600" y="2334580"/>
                <a:ext cx="3071661" cy="707886"/>
              </a:xfrm>
              <a:prstGeom prst="rect">
                <a:avLst/>
              </a:prstGeom>
              <a:blipFill>
                <a:blip r:embed="rId8"/>
                <a:stretch>
                  <a:fillRect l="-1984" t="-5172" b="-7759"/>
                </a:stretch>
              </a:blipFill>
            </p:spPr>
            <p:txBody>
              <a:bodyPr/>
              <a:lstStyle/>
              <a:p>
                <a:r>
                  <a:rPr lang="en-IN">
                    <a:noFill/>
                  </a:rPr>
                  <a:t> </a:t>
                </a:r>
              </a:p>
            </p:txBody>
          </p:sp>
        </mc:Fallback>
      </mc:AlternateContent>
      <p:sp>
        <p:nvSpPr>
          <p:cNvPr id="26" name="Rectangle 5">
            <a:extLst>
              <a:ext uri="{FF2B5EF4-FFF2-40B4-BE49-F238E27FC236}">
                <a16:creationId xmlns:a16="http://schemas.microsoft.com/office/drawing/2014/main" id="{959E8856-78C0-5F23-2A6F-D1D05800F6B1}"/>
              </a:ext>
            </a:extLst>
          </p:cNvPr>
          <p:cNvSpPr>
            <a:spLocks noChangeArrowheads="1"/>
          </p:cNvSpPr>
          <p:nvPr/>
        </p:nvSpPr>
        <p:spPr bwMode="auto">
          <a:xfrm>
            <a:off x="200691" y="112265"/>
            <a:ext cx="464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solidFill>
                  <a:srgbClr val="00B050"/>
                </a:solidFill>
                <a:latin typeface="Calibri" panose="020F0502020204030204" pitchFamily="34" charset="0"/>
                <a:cs typeface="Calibri" panose="020F0502020204030204" pitchFamily="34" charset="0"/>
              </a:rPr>
              <a:t>Smith chart properties</a:t>
            </a:r>
          </a:p>
        </p:txBody>
      </p:sp>
      <mc:AlternateContent xmlns:mc="http://schemas.openxmlformats.org/markup-compatibility/2006" xmlns:a14="http://schemas.microsoft.com/office/drawing/2010/main">
        <mc:Choice Requires="a14">
          <p:sp>
            <p:nvSpPr>
              <p:cNvPr id="27" name="Object 12">
                <a:extLst>
                  <a:ext uri="{FF2B5EF4-FFF2-40B4-BE49-F238E27FC236}">
                    <a16:creationId xmlns:a16="http://schemas.microsoft.com/office/drawing/2014/main" id="{19C9BF12-18E0-9FDB-4E99-6C874DB1DD66}"/>
                  </a:ext>
                </a:extLst>
              </p:cNvPr>
              <p:cNvSpPr txBox="1"/>
              <p:nvPr/>
            </p:nvSpPr>
            <p:spPr bwMode="auto">
              <a:xfrm>
                <a:off x="6695014" y="4912379"/>
                <a:ext cx="2092414" cy="63959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3200" i="1">
                              <a:solidFill>
                                <a:srgbClr val="00B050"/>
                              </a:solidFill>
                              <a:latin typeface="Cambria Math" panose="02040503050406030204" pitchFamily="18" charset="0"/>
                            </a:rPr>
                          </m:ctrlPr>
                        </m:sSubPr>
                        <m:e>
                          <m:r>
                            <m:rPr>
                              <m:sty m:val="p"/>
                            </m:rPr>
                            <a:rPr lang="en-IN" sz="3200" i="1">
                              <a:solidFill>
                                <a:srgbClr val="00B050"/>
                              </a:solidFill>
                              <a:latin typeface="Cambria Math" panose="02040503050406030204" pitchFamily="18" charset="0"/>
                            </a:rPr>
                            <m:t>Γ</m:t>
                          </m:r>
                        </m:e>
                        <m:sub>
                          <m:r>
                            <a:rPr lang="en-IN" sz="3200" i="1">
                              <a:solidFill>
                                <a:srgbClr val="00B050"/>
                              </a:solidFill>
                              <a:latin typeface="Cambria Math" panose="02040503050406030204" pitchFamily="18" charset="0"/>
                            </a:rPr>
                            <m:t>𝑂𝐶</m:t>
                          </m:r>
                        </m:sub>
                      </m:sSub>
                      <m:r>
                        <a:rPr lang="en-IN" sz="3200" i="1">
                          <a:solidFill>
                            <a:srgbClr val="00B050"/>
                          </a:solidFill>
                          <a:latin typeface="Cambria Math" panose="02040503050406030204" pitchFamily="18" charset="0"/>
                        </a:rPr>
                        <m:t>=1</m:t>
                      </m:r>
                    </m:oMath>
                  </m:oMathPara>
                </a14:m>
                <a:endParaRPr lang="en-IN" sz="3200" dirty="0">
                  <a:solidFill>
                    <a:srgbClr val="00B050"/>
                  </a:solidFill>
                </a:endParaRPr>
              </a:p>
            </p:txBody>
          </p:sp>
        </mc:Choice>
        <mc:Fallback xmlns="">
          <p:sp>
            <p:nvSpPr>
              <p:cNvPr id="27" name="Object 12">
                <a:extLst>
                  <a:ext uri="{FF2B5EF4-FFF2-40B4-BE49-F238E27FC236}">
                    <a16:creationId xmlns:a16="http://schemas.microsoft.com/office/drawing/2014/main" id="{19C9BF12-18E0-9FDB-4E99-6C874DB1DD66}"/>
                  </a:ext>
                </a:extLst>
              </p:cNvPr>
              <p:cNvSpPr txBox="1">
                <a:spLocks noRot="1" noChangeAspect="1" noMove="1" noResize="1" noEditPoints="1" noAdjustHandles="1" noChangeArrowheads="1" noChangeShapeType="1" noTextEdit="1"/>
              </p:cNvSpPr>
              <p:nvPr/>
            </p:nvSpPr>
            <p:spPr bwMode="auto">
              <a:xfrm>
                <a:off x="6695014" y="4912379"/>
                <a:ext cx="2092414" cy="639596"/>
              </a:xfrm>
              <a:prstGeom prst="rect">
                <a:avLst/>
              </a:prstGeom>
              <a:blipFill>
                <a:blip r:embed="rId9"/>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Object 12">
                <a:extLst>
                  <a:ext uri="{FF2B5EF4-FFF2-40B4-BE49-F238E27FC236}">
                    <a16:creationId xmlns:a16="http://schemas.microsoft.com/office/drawing/2014/main" id="{32AACFB8-3F92-EADB-7BCB-B40921CCC581}"/>
                  </a:ext>
                </a:extLst>
              </p:cNvPr>
              <p:cNvSpPr txBox="1"/>
              <p:nvPr/>
            </p:nvSpPr>
            <p:spPr bwMode="auto">
              <a:xfrm>
                <a:off x="19493" y="5246565"/>
                <a:ext cx="1832034" cy="67510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3200" i="1" smtClean="0">
                              <a:solidFill>
                                <a:srgbClr val="00B050"/>
                              </a:solidFill>
                              <a:latin typeface="Cambria Math" panose="02040503050406030204" pitchFamily="18" charset="0"/>
                            </a:rPr>
                          </m:ctrlPr>
                        </m:sSubPr>
                        <m:e>
                          <m:r>
                            <m:rPr>
                              <m:sty m:val="p"/>
                            </m:rPr>
                            <a:rPr lang="en-IN" sz="3200" i="1">
                              <a:solidFill>
                                <a:srgbClr val="00B050"/>
                              </a:solidFill>
                              <a:latin typeface="Cambria Math" panose="02040503050406030204" pitchFamily="18" charset="0"/>
                            </a:rPr>
                            <m:t>Γ</m:t>
                          </m:r>
                        </m:e>
                        <m:sub>
                          <m:r>
                            <a:rPr lang="en-IN" sz="3200" i="1">
                              <a:solidFill>
                                <a:srgbClr val="00B050"/>
                              </a:solidFill>
                              <a:latin typeface="Cambria Math" panose="02040503050406030204" pitchFamily="18" charset="0"/>
                            </a:rPr>
                            <m:t>𝑆𝐶</m:t>
                          </m:r>
                        </m:sub>
                      </m:sSub>
                      <m:r>
                        <a:rPr lang="en-IN" sz="3200" i="1">
                          <a:solidFill>
                            <a:srgbClr val="00B050"/>
                          </a:solidFill>
                          <a:latin typeface="Cambria Math" panose="02040503050406030204" pitchFamily="18" charset="0"/>
                        </a:rPr>
                        <m:t>=−1</m:t>
                      </m:r>
                    </m:oMath>
                  </m:oMathPara>
                </a14:m>
                <a:br>
                  <a:rPr lang="en-IN" sz="3200" i="1" dirty="0">
                    <a:solidFill>
                      <a:srgbClr val="00B050"/>
                    </a:solidFill>
                    <a:latin typeface="Cambria Math" panose="02040503050406030204" pitchFamily="18" charset="0"/>
                  </a:rPr>
                </a:br>
                <a:endParaRPr lang="en-IN" sz="3200" dirty="0">
                  <a:solidFill>
                    <a:srgbClr val="00B050"/>
                  </a:solidFill>
                </a:endParaRPr>
              </a:p>
            </p:txBody>
          </p:sp>
        </mc:Choice>
        <mc:Fallback xmlns="">
          <p:sp>
            <p:nvSpPr>
              <p:cNvPr id="30" name="Object 12">
                <a:extLst>
                  <a:ext uri="{FF2B5EF4-FFF2-40B4-BE49-F238E27FC236}">
                    <a16:creationId xmlns:a16="http://schemas.microsoft.com/office/drawing/2014/main" id="{32AACFB8-3F92-EADB-7BCB-B40921CCC581}"/>
                  </a:ext>
                </a:extLst>
              </p:cNvPr>
              <p:cNvSpPr txBox="1">
                <a:spLocks noRot="1" noChangeAspect="1" noMove="1" noResize="1" noEditPoints="1" noAdjustHandles="1" noChangeArrowheads="1" noChangeShapeType="1" noTextEdit="1"/>
              </p:cNvSpPr>
              <p:nvPr/>
            </p:nvSpPr>
            <p:spPr bwMode="auto">
              <a:xfrm>
                <a:off x="19493" y="5246565"/>
                <a:ext cx="1832034" cy="675104"/>
              </a:xfrm>
              <a:prstGeom prst="rect">
                <a:avLst/>
              </a:prstGeom>
              <a:blipFill>
                <a:blip r:embed="rId10"/>
                <a:stretch>
                  <a:fillRect/>
                </a:stretch>
              </a:blipFill>
              <a:ln>
                <a:noFill/>
              </a:ln>
              <a:effectLst/>
            </p:spPr>
            <p:txBody>
              <a:bodyPr/>
              <a:lstStyle/>
              <a:p>
                <a:r>
                  <a:rPr lang="en-IN">
                    <a:noFill/>
                  </a:rPr>
                  <a:t> </a:t>
                </a:r>
              </a:p>
            </p:txBody>
          </p:sp>
        </mc:Fallback>
      </mc:AlternateContent>
      <p:sp>
        <p:nvSpPr>
          <p:cNvPr id="31" name="Rectangle 5">
            <a:extLst>
              <a:ext uri="{FF2B5EF4-FFF2-40B4-BE49-F238E27FC236}">
                <a16:creationId xmlns:a16="http://schemas.microsoft.com/office/drawing/2014/main" id="{68C236B6-2FA4-B673-F8F8-09338836A845}"/>
              </a:ext>
            </a:extLst>
          </p:cNvPr>
          <p:cNvSpPr>
            <a:spLocks noChangeArrowheads="1"/>
          </p:cNvSpPr>
          <p:nvPr/>
        </p:nvSpPr>
        <p:spPr bwMode="auto">
          <a:xfrm>
            <a:off x="5739391" y="5881662"/>
            <a:ext cx="307166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solidFill>
                  <a:srgbClr val="00B050"/>
                </a:solidFill>
                <a:latin typeface="Calibri" panose="020F0502020204030204" pitchFamily="34" charset="0"/>
                <a:cs typeface="Calibri" panose="020F0502020204030204" pitchFamily="34" charset="0"/>
              </a:rPr>
              <a:t>We can work directly with polar coordinates </a:t>
            </a:r>
          </a:p>
        </p:txBody>
      </p:sp>
    </p:spTree>
    <p:extLst>
      <p:ext uri="{BB962C8B-B14F-4D97-AF65-F5344CB8AC3E}">
        <p14:creationId xmlns:p14="http://schemas.microsoft.com/office/powerpoint/2010/main" val="83247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3A0129E-8D06-BDC5-689E-6DFD96480975}"/>
              </a:ext>
            </a:extLst>
          </p:cNvPr>
          <p:cNvSpPr>
            <a:spLocks noChangeArrowheads="1"/>
          </p:cNvSpPr>
          <p:nvPr/>
        </p:nvSpPr>
        <p:spPr bwMode="auto">
          <a:xfrm>
            <a:off x="-37214" y="109835"/>
            <a:ext cx="464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solidFill>
                  <a:srgbClr val="00B050"/>
                </a:solidFill>
                <a:latin typeface="Calibri" panose="020F0502020204030204" pitchFamily="34" charset="0"/>
                <a:cs typeface="Calibri" panose="020F0502020204030204" pitchFamily="34" charset="0"/>
              </a:rPr>
              <a:t>Smith chart properties</a:t>
            </a:r>
          </a:p>
        </p:txBody>
      </p:sp>
      <p:graphicFrame>
        <p:nvGraphicFramePr>
          <p:cNvPr id="3" name="Object 6">
            <a:extLst>
              <a:ext uri="{FF2B5EF4-FFF2-40B4-BE49-F238E27FC236}">
                <a16:creationId xmlns:a16="http://schemas.microsoft.com/office/drawing/2014/main" id="{19299AE8-8469-D0F9-4E1C-469B7AE5EE8D}"/>
              </a:ext>
            </a:extLst>
          </p:cNvPr>
          <p:cNvGraphicFramePr>
            <a:graphicFrameLocks noChangeAspect="1"/>
          </p:cNvGraphicFramePr>
          <p:nvPr>
            <p:extLst>
              <p:ext uri="{D42A27DB-BD31-4B8C-83A1-F6EECF244321}">
                <p14:modId xmlns:p14="http://schemas.microsoft.com/office/powerpoint/2010/main" val="1817326088"/>
              </p:ext>
            </p:extLst>
          </p:nvPr>
        </p:nvGraphicFramePr>
        <p:xfrm>
          <a:off x="152400" y="381000"/>
          <a:ext cx="6934200" cy="6623873"/>
        </p:xfrm>
        <a:graphic>
          <a:graphicData uri="http://schemas.openxmlformats.org/presentationml/2006/ole">
            <mc:AlternateContent xmlns:mc="http://schemas.openxmlformats.org/markup-compatibility/2006">
              <mc:Choice xmlns:v="urn:schemas-microsoft-com:vml" Requires="v">
                <p:oleObj name="Picture" r:id="rId2" imgW="2848680" imgH="2721240" progId="Word.Picture.8">
                  <p:embed/>
                </p:oleObj>
              </mc:Choice>
              <mc:Fallback>
                <p:oleObj name="Picture" r:id="rId2" imgW="2848680" imgH="2721240" progId="Word.Picture.8">
                  <p:embed/>
                  <p:pic>
                    <p:nvPicPr>
                      <p:cNvPr id="2" name="Object 6">
                        <a:extLst>
                          <a:ext uri="{FF2B5EF4-FFF2-40B4-BE49-F238E27FC236}">
                            <a16:creationId xmlns:a16="http://schemas.microsoft.com/office/drawing/2014/main" id="{7A53B5C4-EF73-488C-55FF-1C08A09DD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000"/>
                        <a:ext cx="6934200" cy="6623873"/>
                      </a:xfrm>
                      <a:prstGeom prst="rect">
                        <a:avLst/>
                      </a:prstGeom>
                      <a:noFill/>
                      <a:ln>
                        <a:noFill/>
                      </a:ln>
                      <a:effectLst/>
                    </p:spPr>
                  </p:pic>
                </p:oleObj>
              </mc:Fallback>
            </mc:AlternateContent>
          </a:graphicData>
        </a:graphic>
      </p:graphicFrame>
      <p:sp>
        <p:nvSpPr>
          <p:cNvPr id="4" name="Oval 3">
            <a:extLst>
              <a:ext uri="{FF2B5EF4-FFF2-40B4-BE49-F238E27FC236}">
                <a16:creationId xmlns:a16="http://schemas.microsoft.com/office/drawing/2014/main" id="{93754B15-61DD-0602-CFE8-B6C89E38EF29}"/>
              </a:ext>
            </a:extLst>
          </p:cNvPr>
          <p:cNvSpPr/>
          <p:nvPr/>
        </p:nvSpPr>
        <p:spPr>
          <a:xfrm>
            <a:off x="1333500" y="1701623"/>
            <a:ext cx="4320000" cy="43200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AE03AEA5-575B-3615-52CB-443DDB030CA2}"/>
              </a:ext>
            </a:extLst>
          </p:cNvPr>
          <p:cNvGrpSpPr/>
          <p:nvPr/>
        </p:nvGrpSpPr>
        <p:grpSpPr>
          <a:xfrm>
            <a:off x="5636302" y="3891749"/>
            <a:ext cx="1434184" cy="1092337"/>
            <a:chOff x="5693889" y="5390642"/>
            <a:chExt cx="1434184" cy="1092337"/>
          </a:xfrm>
        </p:grpSpPr>
        <p:grpSp>
          <p:nvGrpSpPr>
            <p:cNvPr id="6" name="Group 5">
              <a:extLst>
                <a:ext uri="{FF2B5EF4-FFF2-40B4-BE49-F238E27FC236}">
                  <a16:creationId xmlns:a16="http://schemas.microsoft.com/office/drawing/2014/main" id="{AEBAE1DE-D6EB-ACB6-1AA4-CF2F873C37D9}"/>
                </a:ext>
              </a:extLst>
            </p:cNvPr>
            <p:cNvGrpSpPr/>
            <p:nvPr/>
          </p:nvGrpSpPr>
          <p:grpSpPr>
            <a:xfrm>
              <a:off x="5700030" y="5446353"/>
              <a:ext cx="1428043" cy="1036626"/>
              <a:chOff x="5700030" y="5446353"/>
              <a:chExt cx="1428043" cy="1036626"/>
            </a:xfrm>
          </p:grpSpPr>
          <p:cxnSp>
            <p:nvCxnSpPr>
              <p:cNvPr id="8" name="Straight Arrow Connector 7">
                <a:extLst>
                  <a:ext uri="{FF2B5EF4-FFF2-40B4-BE49-F238E27FC236}">
                    <a16:creationId xmlns:a16="http://schemas.microsoft.com/office/drawing/2014/main" id="{5EE25A1D-E7F6-19E7-8214-7F7240086DAC}"/>
                  </a:ext>
                </a:extLst>
              </p:cNvPr>
              <p:cNvCxnSpPr>
                <a:cxnSpLocks/>
              </p:cNvCxnSpPr>
              <p:nvPr/>
            </p:nvCxnSpPr>
            <p:spPr>
              <a:xfrm>
                <a:off x="5700030" y="5446353"/>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67537C9-EF52-8453-F822-B76AFB926E9E}"/>
                      </a:ext>
                    </a:extLst>
                  </p:cNvPr>
                  <p:cNvSpPr txBox="1"/>
                  <p:nvPr/>
                </p:nvSpPr>
                <p:spPr>
                  <a:xfrm>
                    <a:off x="5819985" y="6082869"/>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Calibri" panose="020F0502020204030204" pitchFamily="34" charset="0"/>
                            </a:rPr>
                            <m:t>𝑷</m:t>
                          </m:r>
                          <m:r>
                            <a:rPr lang="en-US" sz="2000" b="1" i="1" baseline="-25000" smtClean="0">
                              <a:latin typeface="Cambria Math" panose="02040503050406030204" pitchFamily="18" charset="0"/>
                              <a:cs typeface="Calibri" panose="020F0502020204030204" pitchFamily="34" charset="0"/>
                            </a:rPr>
                            <m:t>𝑴𝑨𝑿</m:t>
                          </m:r>
                        </m:oMath>
                      </m:oMathPara>
                    </a14:m>
                    <a:endParaRPr lang="en-IN" sz="2000" b="1" baseline="-25000" dirty="0">
                      <a:latin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C67537C9-EF52-8453-F822-B76AFB926E9E}"/>
                      </a:ext>
                    </a:extLst>
                  </p:cNvPr>
                  <p:cNvSpPr txBox="1">
                    <a:spLocks noRot="1" noChangeAspect="1" noMove="1" noResize="1" noEditPoints="1" noAdjustHandles="1" noChangeArrowheads="1" noChangeShapeType="1" noTextEdit="1"/>
                  </p:cNvSpPr>
                  <p:nvPr/>
                </p:nvSpPr>
                <p:spPr>
                  <a:xfrm>
                    <a:off x="5819985" y="6082869"/>
                    <a:ext cx="1308088" cy="400110"/>
                  </a:xfrm>
                  <a:prstGeom prst="rect">
                    <a:avLst/>
                  </a:prstGeom>
                  <a:blipFill>
                    <a:blip r:embed="rId4"/>
                    <a:stretch>
                      <a:fillRect/>
                    </a:stretch>
                  </a:blipFill>
                </p:spPr>
                <p:txBody>
                  <a:bodyPr/>
                  <a:lstStyle/>
                  <a:p>
                    <a:r>
                      <a:rPr lang="en-IN">
                        <a:noFill/>
                      </a:rPr>
                      <a:t> </a:t>
                    </a:r>
                  </a:p>
                </p:txBody>
              </p:sp>
            </mc:Fallback>
          </mc:AlternateContent>
        </p:grpSp>
        <p:sp>
          <p:nvSpPr>
            <p:cNvPr id="7" name="Oval 6">
              <a:extLst>
                <a:ext uri="{FF2B5EF4-FFF2-40B4-BE49-F238E27FC236}">
                  <a16:creationId xmlns:a16="http://schemas.microsoft.com/office/drawing/2014/main" id="{1568C674-899A-23BF-6F4F-C4DBD14DC420}"/>
                </a:ext>
              </a:extLst>
            </p:cNvPr>
            <p:cNvSpPr/>
            <p:nvPr/>
          </p:nvSpPr>
          <p:spPr>
            <a:xfrm>
              <a:off x="5693889" y="5390642"/>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grpSp>
        <p:nvGrpSpPr>
          <p:cNvPr id="10" name="Group 9">
            <a:extLst>
              <a:ext uri="{FF2B5EF4-FFF2-40B4-BE49-F238E27FC236}">
                <a16:creationId xmlns:a16="http://schemas.microsoft.com/office/drawing/2014/main" id="{CE09C142-8804-9B12-4584-395EDA68D0F8}"/>
              </a:ext>
            </a:extLst>
          </p:cNvPr>
          <p:cNvGrpSpPr/>
          <p:nvPr/>
        </p:nvGrpSpPr>
        <p:grpSpPr>
          <a:xfrm>
            <a:off x="1317386" y="3891749"/>
            <a:ext cx="1614043" cy="1153804"/>
            <a:chOff x="5693889" y="5390642"/>
            <a:chExt cx="1614043" cy="1153804"/>
          </a:xfrm>
        </p:grpSpPr>
        <p:grpSp>
          <p:nvGrpSpPr>
            <p:cNvPr id="11" name="Group 10">
              <a:extLst>
                <a:ext uri="{FF2B5EF4-FFF2-40B4-BE49-F238E27FC236}">
                  <a16:creationId xmlns:a16="http://schemas.microsoft.com/office/drawing/2014/main" id="{3DBA87D5-9D00-1D28-0B41-B9B1041B5044}"/>
                </a:ext>
              </a:extLst>
            </p:cNvPr>
            <p:cNvGrpSpPr/>
            <p:nvPr/>
          </p:nvGrpSpPr>
          <p:grpSpPr>
            <a:xfrm>
              <a:off x="5700030" y="5446353"/>
              <a:ext cx="1607902" cy="1098093"/>
              <a:chOff x="5700030" y="5446353"/>
              <a:chExt cx="1607902" cy="1098093"/>
            </a:xfrm>
          </p:grpSpPr>
          <p:cxnSp>
            <p:nvCxnSpPr>
              <p:cNvPr id="13" name="Straight Arrow Connector 12">
                <a:extLst>
                  <a:ext uri="{FF2B5EF4-FFF2-40B4-BE49-F238E27FC236}">
                    <a16:creationId xmlns:a16="http://schemas.microsoft.com/office/drawing/2014/main" id="{55656B3F-A0FF-19B1-E068-E487A13B486E}"/>
                  </a:ext>
                </a:extLst>
              </p:cNvPr>
              <p:cNvCxnSpPr>
                <a:cxnSpLocks/>
              </p:cNvCxnSpPr>
              <p:nvPr/>
            </p:nvCxnSpPr>
            <p:spPr>
              <a:xfrm>
                <a:off x="5700030" y="5446353"/>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C15A21-E67A-1991-A777-29414BAEC337}"/>
                      </a:ext>
                    </a:extLst>
                  </p:cNvPr>
                  <p:cNvSpPr txBox="1"/>
                  <p:nvPr/>
                </p:nvSpPr>
                <p:spPr>
                  <a:xfrm>
                    <a:off x="5999844" y="6144336"/>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Calibri" panose="020F0502020204030204" pitchFamily="34" charset="0"/>
                            </a:rPr>
                            <m:t>𝑷</m:t>
                          </m:r>
                          <m:r>
                            <a:rPr lang="en-US" sz="2000" b="1" i="0" baseline="-25000" smtClean="0">
                              <a:latin typeface="Cambria Math" panose="02040503050406030204" pitchFamily="18" charset="0"/>
                              <a:cs typeface="Calibri" panose="020F0502020204030204" pitchFamily="34" charset="0"/>
                            </a:rPr>
                            <m:t>𝐌𝐈𝐍</m:t>
                          </m:r>
                        </m:oMath>
                      </m:oMathPara>
                    </a14:m>
                    <a:endParaRPr lang="en-IN" sz="2000" b="1" baseline="-25000" dirty="0">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8CC15A21-E67A-1991-A777-29414BAEC337}"/>
                      </a:ext>
                    </a:extLst>
                  </p:cNvPr>
                  <p:cNvSpPr txBox="1">
                    <a:spLocks noRot="1" noChangeAspect="1" noMove="1" noResize="1" noEditPoints="1" noAdjustHandles="1" noChangeArrowheads="1" noChangeShapeType="1" noTextEdit="1"/>
                  </p:cNvSpPr>
                  <p:nvPr/>
                </p:nvSpPr>
                <p:spPr>
                  <a:xfrm>
                    <a:off x="5999844" y="6144336"/>
                    <a:ext cx="1308088" cy="400110"/>
                  </a:xfrm>
                  <a:prstGeom prst="rect">
                    <a:avLst/>
                  </a:prstGeom>
                  <a:blipFill>
                    <a:blip r:embed="rId5"/>
                    <a:stretch>
                      <a:fillRect b="-1515"/>
                    </a:stretch>
                  </a:blipFill>
                </p:spPr>
                <p:txBody>
                  <a:bodyPr/>
                  <a:lstStyle/>
                  <a:p>
                    <a:r>
                      <a:rPr lang="en-IN">
                        <a:noFill/>
                      </a:rPr>
                      <a:t> </a:t>
                    </a:r>
                  </a:p>
                </p:txBody>
              </p:sp>
            </mc:Fallback>
          </mc:AlternateContent>
        </p:grpSp>
        <p:sp>
          <p:nvSpPr>
            <p:cNvPr id="12" name="Oval 11">
              <a:extLst>
                <a:ext uri="{FF2B5EF4-FFF2-40B4-BE49-F238E27FC236}">
                  <a16:creationId xmlns:a16="http://schemas.microsoft.com/office/drawing/2014/main" id="{4A8DC987-1150-5C10-E094-CEC760C4A6F1}"/>
                </a:ext>
              </a:extLst>
            </p:cNvPr>
            <p:cNvSpPr/>
            <p:nvPr/>
          </p:nvSpPr>
          <p:spPr>
            <a:xfrm>
              <a:off x="5693889" y="5390642"/>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sp>
        <p:nvSpPr>
          <p:cNvPr id="15" name="Text Box 6">
            <a:extLst>
              <a:ext uri="{FF2B5EF4-FFF2-40B4-BE49-F238E27FC236}">
                <a16:creationId xmlns:a16="http://schemas.microsoft.com/office/drawing/2014/main" id="{E9B8198B-536B-0446-D1A7-8AB46049A82C}"/>
              </a:ext>
            </a:extLst>
          </p:cNvPr>
          <p:cNvSpPr txBox="1">
            <a:spLocks noChangeArrowheads="1"/>
          </p:cNvSpPr>
          <p:nvPr/>
        </p:nvSpPr>
        <p:spPr bwMode="auto">
          <a:xfrm>
            <a:off x="6629400" y="2015654"/>
            <a:ext cx="285339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R</a:t>
            </a:r>
            <a:r>
              <a:rPr lang="en-US" altLang="en-US" sz="2000" baseline="-25000" dirty="0">
                <a:solidFill>
                  <a:srgbClr val="3333FF"/>
                </a:solidFill>
                <a:latin typeface="Calibri" panose="020F0502020204030204" pitchFamily="34" charset="0"/>
                <a:cs typeface="Calibri" panose="020F0502020204030204" pitchFamily="34" charset="0"/>
              </a:rPr>
              <a:t>L</a:t>
            </a:r>
            <a:r>
              <a:rPr lang="en-US" altLang="en-US" sz="2000" dirty="0">
                <a:solidFill>
                  <a:srgbClr val="3333FF"/>
                </a:solidFill>
                <a:latin typeface="Calibri" panose="020F0502020204030204" pitchFamily="34" charset="0"/>
                <a:cs typeface="Calibri" panose="020F0502020204030204" pitchFamily="34" charset="0"/>
              </a:rPr>
              <a:t> &gt; R</a:t>
            </a:r>
            <a:r>
              <a:rPr lang="en-US" altLang="en-US" sz="2000" baseline="-25000" dirty="0">
                <a:solidFill>
                  <a:srgbClr val="3333FF"/>
                </a:solidFill>
                <a:latin typeface="Calibri" panose="020F0502020204030204" pitchFamily="34" charset="0"/>
                <a:cs typeface="Calibri" panose="020F0502020204030204" pitchFamily="34" charset="0"/>
              </a:rPr>
              <a:t>0</a:t>
            </a:r>
            <a:r>
              <a:rPr lang="en-US" altLang="en-US" sz="2000" dirty="0">
                <a:solidFill>
                  <a:srgbClr val="3333FF"/>
                </a:solidFill>
                <a:latin typeface="Calibri" panose="020F0502020204030204" pitchFamily="34" charset="0"/>
                <a:cs typeface="Calibri" panose="020F0502020204030204" pitchFamily="34" charset="0"/>
              </a:rPr>
              <a:t> (r &gt; 1) : </a:t>
            </a:r>
            <a:r>
              <a:rPr lang="en-US" altLang="en-US" sz="2000" dirty="0">
                <a:solidFill>
                  <a:srgbClr val="3333FF"/>
                </a:solidFill>
                <a:sym typeface="Symbol" panose="05050102010706020507" pitchFamily="18" charset="2"/>
              </a:rPr>
              <a:t>P</a:t>
            </a:r>
            <a:r>
              <a:rPr lang="en-US" altLang="en-US" sz="2000" baseline="-25000" dirty="0">
                <a:solidFill>
                  <a:srgbClr val="3333FF"/>
                </a:solidFill>
                <a:sym typeface="Symbol" panose="05050102010706020507" pitchFamily="18" charset="2"/>
              </a:rPr>
              <a:t>MAX</a:t>
            </a:r>
            <a:endParaRPr lang="en-US" altLang="en-US" sz="2000" dirty="0">
              <a:solidFill>
                <a:srgbClr val="3333FF"/>
              </a:solidFill>
              <a:latin typeface="Calibri" panose="020F0502020204030204" pitchFamily="34" charset="0"/>
              <a:cs typeface="Calibri" panose="020F0502020204030204" pitchFamily="34" charset="0"/>
            </a:endParaRPr>
          </a:p>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R</a:t>
            </a:r>
            <a:r>
              <a:rPr lang="en-US" altLang="en-US" sz="2000" baseline="-25000" dirty="0">
                <a:solidFill>
                  <a:srgbClr val="3333FF"/>
                </a:solidFill>
                <a:latin typeface="Calibri" panose="020F0502020204030204" pitchFamily="34" charset="0"/>
                <a:cs typeface="Calibri" panose="020F0502020204030204" pitchFamily="34" charset="0"/>
              </a:rPr>
              <a:t>L</a:t>
            </a:r>
            <a:r>
              <a:rPr lang="en-US" altLang="en-US" sz="2000" dirty="0">
                <a:solidFill>
                  <a:srgbClr val="3333FF"/>
                </a:solidFill>
                <a:latin typeface="Calibri" panose="020F0502020204030204" pitchFamily="34" charset="0"/>
                <a:cs typeface="Calibri" panose="020F0502020204030204" pitchFamily="34" charset="0"/>
              </a:rPr>
              <a:t> &gt; R</a:t>
            </a:r>
            <a:r>
              <a:rPr lang="en-US" altLang="en-US" sz="2000" baseline="-25000" dirty="0">
                <a:solidFill>
                  <a:srgbClr val="3333FF"/>
                </a:solidFill>
                <a:latin typeface="Calibri" panose="020F0502020204030204" pitchFamily="34" charset="0"/>
                <a:cs typeface="Calibri" panose="020F0502020204030204" pitchFamily="34" charset="0"/>
              </a:rPr>
              <a:t>0</a:t>
            </a:r>
            <a:r>
              <a:rPr lang="en-US" altLang="en-US" sz="2000" dirty="0">
                <a:solidFill>
                  <a:srgbClr val="3333FF"/>
                </a:solidFill>
                <a:latin typeface="Calibri" panose="020F0502020204030204" pitchFamily="34" charset="0"/>
                <a:cs typeface="Calibri" panose="020F0502020204030204" pitchFamily="34" charset="0"/>
              </a:rPr>
              <a:t> (r &lt; 1) : </a:t>
            </a:r>
            <a:r>
              <a:rPr lang="en-US" altLang="en-US" sz="2000" dirty="0">
                <a:solidFill>
                  <a:srgbClr val="3333FF"/>
                </a:solidFill>
                <a:sym typeface="Symbol" panose="05050102010706020507" pitchFamily="18" charset="2"/>
              </a:rPr>
              <a:t>P</a:t>
            </a:r>
            <a:r>
              <a:rPr lang="en-US" altLang="en-US" sz="2000" baseline="-25000" dirty="0">
                <a:solidFill>
                  <a:srgbClr val="3333FF"/>
                </a:solidFill>
                <a:sym typeface="Symbol" panose="05050102010706020507" pitchFamily="18" charset="2"/>
              </a:rPr>
              <a:t>MIN</a:t>
            </a:r>
            <a:endParaRPr lang="en-US" altLang="en-US" baseline="-25000" dirty="0">
              <a:solidFill>
                <a:srgbClr val="3333FF"/>
              </a:solidFill>
              <a:sym typeface="Symbol" panose="05050102010706020507" pitchFamily="18" charset="2"/>
            </a:endParaRPr>
          </a:p>
        </p:txBody>
      </p:sp>
      <p:sp>
        <p:nvSpPr>
          <p:cNvPr id="16" name="Oval 15">
            <a:extLst>
              <a:ext uri="{FF2B5EF4-FFF2-40B4-BE49-F238E27FC236}">
                <a16:creationId xmlns:a16="http://schemas.microsoft.com/office/drawing/2014/main" id="{17E1079A-AF35-B3E4-C2ED-ACE50FFFDA74}"/>
              </a:ext>
            </a:extLst>
          </p:cNvPr>
          <p:cNvSpPr/>
          <p:nvPr/>
        </p:nvSpPr>
        <p:spPr>
          <a:xfrm>
            <a:off x="5677164" y="3531749"/>
            <a:ext cx="648000" cy="648000"/>
          </a:xfrm>
          <a:prstGeom prst="ellipse">
            <a:avLst/>
          </a:prstGeom>
          <a:noFill/>
          <a:ln w="571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a:extLst>
              <a:ext uri="{FF2B5EF4-FFF2-40B4-BE49-F238E27FC236}">
                <a16:creationId xmlns:a16="http://schemas.microsoft.com/office/drawing/2014/main" id="{6E836DE5-1122-C27F-F482-51F357548291}"/>
              </a:ext>
            </a:extLst>
          </p:cNvPr>
          <p:cNvGrpSpPr/>
          <p:nvPr/>
        </p:nvGrpSpPr>
        <p:grpSpPr>
          <a:xfrm>
            <a:off x="3157985" y="2145462"/>
            <a:ext cx="1840534" cy="1758248"/>
            <a:chOff x="3157985" y="2145462"/>
            <a:chExt cx="1840534" cy="1758248"/>
          </a:xfrm>
        </p:grpSpPr>
        <p:cxnSp>
          <p:nvCxnSpPr>
            <p:cNvPr id="17" name="Straight Arrow Connector 16">
              <a:extLst>
                <a:ext uri="{FF2B5EF4-FFF2-40B4-BE49-F238E27FC236}">
                  <a16:creationId xmlns:a16="http://schemas.microsoft.com/office/drawing/2014/main" id="{3A479ECC-AD22-6AA2-9DBB-162D093AA5C1}"/>
                </a:ext>
              </a:extLst>
            </p:cNvPr>
            <p:cNvCxnSpPr>
              <a:cxnSpLocks/>
            </p:cNvCxnSpPr>
            <p:nvPr/>
          </p:nvCxnSpPr>
          <p:spPr>
            <a:xfrm flipV="1">
              <a:off x="3431153" y="2145462"/>
              <a:ext cx="1294198" cy="1758248"/>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9" name="Object 10">
                  <a:extLst>
                    <a:ext uri="{FF2B5EF4-FFF2-40B4-BE49-F238E27FC236}">
                      <a16:creationId xmlns:a16="http://schemas.microsoft.com/office/drawing/2014/main" id="{3D902CA3-7635-B439-FF38-9772E08B34D5}"/>
                    </a:ext>
                  </a:extLst>
                </p:cNvPr>
                <p:cNvSpPr txBox="1"/>
                <p:nvPr/>
              </p:nvSpPr>
              <p:spPr bwMode="auto">
                <a:xfrm>
                  <a:off x="3157985" y="2535591"/>
                  <a:ext cx="1840534" cy="647189"/>
                </a:xfrm>
                <a:prstGeom prst="rect">
                  <a:avLst/>
                </a:prstGeom>
                <a:noFill/>
                <a:ln>
                  <a:noFill/>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sz="2400" b="1" i="1" smtClean="0">
                                <a:solidFill>
                                  <a:srgbClr val="000000"/>
                                </a:solidFill>
                                <a:latin typeface="Cambria Math" panose="02040503050406030204" pitchFamily="18" charset="0"/>
                              </a:rPr>
                            </m:ctrlPr>
                          </m:dPr>
                          <m:e>
                            <m:r>
                              <a:rPr lang="en-US" sz="2400" b="1" i="0" smtClean="0">
                                <a:solidFill>
                                  <a:srgbClr val="000000"/>
                                </a:solidFill>
                                <a:latin typeface="Cambria Math" panose="02040503050406030204" pitchFamily="18" charset="0"/>
                              </a:rPr>
                              <m:t>𝚪</m:t>
                            </m:r>
                          </m:e>
                        </m:d>
                        <m:r>
                          <a:rPr lang="en-US" sz="2400" b="1" i="1" smtClean="0">
                            <a:solidFill>
                              <a:srgbClr val="000000"/>
                            </a:solidFill>
                            <a:latin typeface="Cambria Math" panose="02040503050406030204" pitchFamily="18" charset="0"/>
                          </a:rPr>
                          <m:t>∠</m:t>
                        </m:r>
                        <m:r>
                          <a:rPr lang="en-US" sz="2400" b="1" i="1" smtClean="0">
                            <a:solidFill>
                              <a:srgbClr val="000000"/>
                            </a:solidFill>
                            <a:latin typeface="Cambria Math" panose="02040503050406030204" pitchFamily="18" charset="0"/>
                          </a:rPr>
                          <m:t>𝜽</m:t>
                        </m:r>
                        <m:r>
                          <a:rPr lang="en-US" sz="2400" b="1" i="0" baseline="-25000" smtClean="0">
                            <a:solidFill>
                              <a:srgbClr val="000000"/>
                            </a:solidFill>
                            <a:latin typeface="Cambria Math" panose="02040503050406030204" pitchFamily="18" charset="0"/>
                          </a:rPr>
                          <m:t>𝚪</m:t>
                        </m:r>
                      </m:oMath>
                    </m:oMathPara>
                  </a14:m>
                  <a:endParaRPr lang="en-IN" sz="2400" b="1" baseline="-25000" dirty="0"/>
                </a:p>
              </p:txBody>
            </p:sp>
          </mc:Choice>
          <mc:Fallback xmlns="">
            <p:sp>
              <p:nvSpPr>
                <p:cNvPr id="19" name="Object 10">
                  <a:extLst>
                    <a:ext uri="{FF2B5EF4-FFF2-40B4-BE49-F238E27FC236}">
                      <a16:creationId xmlns:a16="http://schemas.microsoft.com/office/drawing/2014/main" id="{3D902CA3-7635-B439-FF38-9772E08B34D5}"/>
                    </a:ext>
                  </a:extLst>
                </p:cNvPr>
                <p:cNvSpPr txBox="1">
                  <a:spLocks noRot="1" noChangeAspect="1" noMove="1" noResize="1" noEditPoints="1" noAdjustHandles="1" noChangeArrowheads="1" noChangeShapeType="1" noTextEdit="1"/>
                </p:cNvSpPr>
                <p:nvPr/>
              </p:nvSpPr>
              <p:spPr bwMode="auto">
                <a:xfrm>
                  <a:off x="3157985" y="2535591"/>
                  <a:ext cx="1840534" cy="647189"/>
                </a:xfrm>
                <a:prstGeom prst="rect">
                  <a:avLst/>
                </a:prstGeom>
                <a:blipFill>
                  <a:blip r:embed="rId6"/>
                  <a:stretch>
                    <a:fillRect/>
                  </a:stretch>
                </a:blipFill>
                <a:ln>
                  <a:noFill/>
                </a:ln>
              </p:spPr>
              <p:txBody>
                <a:bodyPr/>
                <a:lstStyle/>
                <a:p>
                  <a:r>
                    <a:rPr lang="en-IN">
                      <a:noFill/>
                    </a:rPr>
                    <a:t> </a:t>
                  </a:r>
                </a:p>
              </p:txBody>
            </p:sp>
          </mc:Fallback>
        </mc:AlternateContent>
      </p:grpSp>
      <p:sp>
        <p:nvSpPr>
          <p:cNvPr id="21" name="TextBox 20">
            <a:extLst>
              <a:ext uri="{FF2B5EF4-FFF2-40B4-BE49-F238E27FC236}">
                <a16:creationId xmlns:a16="http://schemas.microsoft.com/office/drawing/2014/main" id="{2AC5324F-FC2B-877A-7F8A-B94DF27F47E1}"/>
              </a:ext>
            </a:extLst>
          </p:cNvPr>
          <p:cNvSpPr txBox="1"/>
          <p:nvPr/>
        </p:nvSpPr>
        <p:spPr>
          <a:xfrm>
            <a:off x="4792356" y="76383"/>
            <a:ext cx="4330074" cy="1615827"/>
          </a:xfrm>
          <a:prstGeom prst="rect">
            <a:avLst/>
          </a:prstGeom>
          <a:noFill/>
        </p:spPr>
        <p:txBody>
          <a:bodyPr wrap="square">
            <a:spAutoFit/>
          </a:bodyPr>
          <a:lstStyle/>
          <a:p>
            <a:pPr marL="285750" indent="-285750">
              <a:spcBef>
                <a:spcPct val="50000"/>
              </a:spcBef>
              <a:buFont typeface="Symbol" panose="05050102010706020507" pitchFamily="18" charset="2"/>
              <a:buChar char="G"/>
            </a:pPr>
            <a:r>
              <a:rPr lang="en-US" altLang="en-US" dirty="0">
                <a:solidFill>
                  <a:srgbClr val="3333FF"/>
                </a:solidFill>
                <a:sym typeface="Symbol" panose="05050102010706020507" pitchFamily="18" charset="2"/>
              </a:rPr>
              <a:t>circle intersect the real axis at </a:t>
            </a:r>
          </a:p>
          <a:p>
            <a:pPr>
              <a:spcBef>
                <a:spcPct val="50000"/>
              </a:spcBef>
            </a:pPr>
            <a:r>
              <a:rPr lang="en-US" altLang="en-US" dirty="0">
                <a:solidFill>
                  <a:srgbClr val="3333FF"/>
                </a:solidFill>
                <a:sym typeface="Symbol" panose="05050102010706020507" pitchFamily="18" charset="2"/>
              </a:rPr>
              <a:t>P</a:t>
            </a:r>
            <a:r>
              <a:rPr lang="en-US" altLang="en-US" baseline="-25000" dirty="0">
                <a:solidFill>
                  <a:srgbClr val="3333FF"/>
                </a:solidFill>
                <a:sym typeface="Symbol" panose="05050102010706020507" pitchFamily="18" charset="2"/>
              </a:rPr>
              <a:t>MAX</a:t>
            </a:r>
            <a:r>
              <a:rPr lang="en-US" altLang="en-US" dirty="0">
                <a:solidFill>
                  <a:srgbClr val="3333FF"/>
                </a:solidFill>
                <a:sym typeface="Symbol" panose="05050102010706020507" pitchFamily="18" charset="2"/>
              </a:rPr>
              <a:t> on positive real axis (voltage maxima)</a:t>
            </a:r>
          </a:p>
          <a:p>
            <a:pPr>
              <a:spcBef>
                <a:spcPct val="50000"/>
              </a:spcBef>
            </a:pPr>
            <a:r>
              <a:rPr lang="en-US" altLang="en-US" dirty="0">
                <a:solidFill>
                  <a:srgbClr val="3333FF"/>
                </a:solidFill>
                <a:sym typeface="Symbol" panose="05050102010706020507" pitchFamily="18" charset="2"/>
              </a:rPr>
              <a:t>P</a:t>
            </a:r>
            <a:r>
              <a:rPr lang="en-US" altLang="en-US" baseline="-25000" dirty="0">
                <a:solidFill>
                  <a:srgbClr val="3333FF"/>
                </a:solidFill>
                <a:sym typeface="Symbol" panose="05050102010706020507" pitchFamily="18" charset="2"/>
              </a:rPr>
              <a:t>MIN</a:t>
            </a:r>
            <a:r>
              <a:rPr lang="en-US" altLang="en-US" dirty="0">
                <a:solidFill>
                  <a:srgbClr val="3333FF"/>
                </a:solidFill>
                <a:sym typeface="Symbol" panose="05050102010706020507" pitchFamily="18" charset="2"/>
              </a:rPr>
              <a:t> on negative real axis (voltage minima)</a:t>
            </a:r>
          </a:p>
          <a:p>
            <a:pPr>
              <a:spcBef>
                <a:spcPct val="50000"/>
              </a:spcBef>
            </a:pPr>
            <a:endParaRPr lang="en-US" altLang="en-US" dirty="0">
              <a:solidFill>
                <a:srgbClr val="3333FF"/>
              </a:solidFill>
              <a:sym typeface="Symbol" panose="05050102010706020507" pitchFamily="18" charset="2"/>
            </a:endParaRPr>
          </a:p>
        </p:txBody>
      </p:sp>
      <p:grpSp>
        <p:nvGrpSpPr>
          <p:cNvPr id="33" name="Group 32">
            <a:extLst>
              <a:ext uri="{FF2B5EF4-FFF2-40B4-BE49-F238E27FC236}">
                <a16:creationId xmlns:a16="http://schemas.microsoft.com/office/drawing/2014/main" id="{D5360337-049A-222C-CD53-C49B28811300}"/>
              </a:ext>
            </a:extLst>
          </p:cNvPr>
          <p:cNvGrpSpPr/>
          <p:nvPr/>
        </p:nvGrpSpPr>
        <p:grpSpPr>
          <a:xfrm>
            <a:off x="3424103" y="4038600"/>
            <a:ext cx="2212199" cy="1022219"/>
            <a:chOff x="3424103" y="4038600"/>
            <a:chExt cx="2212199" cy="1022219"/>
          </a:xfrm>
        </p:grpSpPr>
        <p:cxnSp>
          <p:nvCxnSpPr>
            <p:cNvPr id="22" name="Straight Arrow Connector 21">
              <a:extLst>
                <a:ext uri="{FF2B5EF4-FFF2-40B4-BE49-F238E27FC236}">
                  <a16:creationId xmlns:a16="http://schemas.microsoft.com/office/drawing/2014/main" id="{0AE2F2FD-3D4F-D79D-6CDF-CFE1AD7918BA}"/>
                </a:ext>
              </a:extLst>
            </p:cNvPr>
            <p:cNvCxnSpPr>
              <a:cxnSpLocks/>
            </p:cNvCxnSpPr>
            <p:nvPr/>
          </p:nvCxnSpPr>
          <p:spPr>
            <a:xfrm>
              <a:off x="3424103" y="4038600"/>
              <a:ext cx="2212199" cy="0"/>
            </a:xfrm>
            <a:prstGeom prst="straightConnector1">
              <a:avLst/>
            </a:prstGeom>
            <a:ln w="38100" cap="flat" cmpd="sng" algn="ctr">
              <a:solidFill>
                <a:srgbClr val="FF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28" name="Object 5">
                  <a:extLst>
                    <a:ext uri="{FF2B5EF4-FFF2-40B4-BE49-F238E27FC236}">
                      <a16:creationId xmlns:a16="http://schemas.microsoft.com/office/drawing/2014/main" id="{FA984CEE-2D98-92FE-02B4-9DEE1FADBE20}"/>
                    </a:ext>
                  </a:extLst>
                </p:cNvPr>
                <p:cNvSpPr txBox="1"/>
                <p:nvPr/>
              </p:nvSpPr>
              <p:spPr bwMode="auto">
                <a:xfrm>
                  <a:off x="3759618" y="4058777"/>
                  <a:ext cx="1624763" cy="100204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US" sz="2400" b="1" i="1" smtClean="0">
                            <a:solidFill>
                              <a:srgbClr val="0000FF"/>
                            </a:solidFill>
                            <a:latin typeface="Cambria Math" panose="02040503050406030204" pitchFamily="18" charset="0"/>
                          </a:rPr>
                          <m:t>𝒊𝒇</m:t>
                        </m:r>
                        <m:r>
                          <a:rPr lang="en-US" sz="2400" b="1" i="1" smtClean="0">
                            <a:solidFill>
                              <a:srgbClr val="0000FF"/>
                            </a:solidFill>
                            <a:latin typeface="Cambria Math" panose="02040503050406030204" pitchFamily="18" charset="0"/>
                          </a:rPr>
                          <m:t> </m:t>
                        </m:r>
                        <m:r>
                          <a:rPr lang="en-US" sz="2400" b="1" i="1" smtClean="0">
                            <a:solidFill>
                              <a:srgbClr val="0000FF"/>
                            </a:solidFill>
                            <a:latin typeface="Cambria Math" panose="02040503050406030204" pitchFamily="18" charset="0"/>
                          </a:rPr>
                          <m:t>𝑹𝑳</m:t>
                        </m:r>
                        <m:r>
                          <a:rPr lang="en-US" sz="2400" b="1" i="1" smtClean="0">
                            <a:solidFill>
                              <a:srgbClr val="0000FF"/>
                            </a:solidFill>
                            <a:latin typeface="Cambria Math" panose="02040503050406030204" pitchFamily="18" charset="0"/>
                          </a:rPr>
                          <m:t>&gt;</m:t>
                        </m:r>
                        <m:r>
                          <a:rPr lang="en-US" sz="2400" b="1" i="1" smtClean="0">
                            <a:solidFill>
                              <a:srgbClr val="0000FF"/>
                            </a:solidFill>
                            <a:latin typeface="Cambria Math" panose="02040503050406030204" pitchFamily="18" charset="0"/>
                          </a:rPr>
                          <m:t>𝑹</m:t>
                        </m:r>
                        <m:r>
                          <a:rPr lang="en-US" sz="2400" b="1" i="1" baseline="-25000" smtClean="0">
                            <a:solidFill>
                              <a:srgbClr val="0000FF"/>
                            </a:solidFill>
                            <a:latin typeface="Cambria Math" panose="02040503050406030204" pitchFamily="18" charset="0"/>
                          </a:rPr>
                          <m:t>𝟎</m:t>
                        </m:r>
                      </m:oMath>
                    </m:oMathPara>
                  </a14:m>
                  <a:endParaRPr lang="en-US" sz="2400" b="1" i="1" baseline="-25000" dirty="0">
                    <a:solidFill>
                      <a:srgbClr val="0000FF"/>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1" i="1" smtClean="0">
                            <a:solidFill>
                              <a:srgbClr val="0000FF"/>
                            </a:solidFill>
                            <a:latin typeface="Cambria Math" panose="02040503050406030204" pitchFamily="18" charset="0"/>
                          </a:rPr>
                          <m:t>𝑺</m:t>
                        </m:r>
                        <m:r>
                          <a:rPr lang="en-US" sz="2400" b="1" i="1" smtClean="0">
                            <a:solidFill>
                              <a:srgbClr val="0000FF"/>
                            </a:solidFill>
                            <a:latin typeface="Cambria Math" panose="02040503050406030204" pitchFamily="18" charset="0"/>
                          </a:rPr>
                          <m:t>=</m:t>
                        </m:r>
                        <m:r>
                          <a:rPr lang="en-US" sz="2400" b="1" i="1" smtClean="0">
                            <a:solidFill>
                              <a:srgbClr val="0000FF"/>
                            </a:solidFill>
                            <a:latin typeface="Cambria Math" panose="02040503050406030204" pitchFamily="18" charset="0"/>
                          </a:rPr>
                          <m:t>𝒓</m:t>
                        </m:r>
                      </m:oMath>
                    </m:oMathPara>
                  </a14:m>
                  <a:endParaRPr lang="en-IN" sz="2400" b="1" dirty="0"/>
                </a:p>
              </p:txBody>
            </p:sp>
          </mc:Choice>
          <mc:Fallback>
            <p:sp>
              <p:nvSpPr>
                <p:cNvPr id="28" name="Object 5">
                  <a:extLst>
                    <a:ext uri="{FF2B5EF4-FFF2-40B4-BE49-F238E27FC236}">
                      <a16:creationId xmlns:a16="http://schemas.microsoft.com/office/drawing/2014/main" id="{FA984CEE-2D98-92FE-02B4-9DEE1FADBE20}"/>
                    </a:ext>
                  </a:extLst>
                </p:cNvPr>
                <p:cNvSpPr txBox="1">
                  <a:spLocks noRot="1" noChangeAspect="1" noMove="1" noResize="1" noEditPoints="1" noAdjustHandles="1" noChangeArrowheads="1" noChangeShapeType="1" noTextEdit="1"/>
                </p:cNvSpPr>
                <p:nvPr/>
              </p:nvSpPr>
              <p:spPr bwMode="auto">
                <a:xfrm>
                  <a:off x="3759618" y="4058777"/>
                  <a:ext cx="1624763" cy="1002042"/>
                </a:xfrm>
                <a:prstGeom prst="rect">
                  <a:avLst/>
                </a:prstGeom>
                <a:blipFill>
                  <a:blip r:embed="rId7"/>
                  <a:stretch>
                    <a:fillRect l="-2632"/>
                  </a:stretch>
                </a:blipFill>
                <a:ln>
                  <a:noFill/>
                </a:ln>
                <a:effectLst/>
              </p:spPr>
              <p:txBody>
                <a:bodyPr/>
                <a:lstStyle/>
                <a:p>
                  <a:r>
                    <a:rPr lang="en-IN">
                      <a:noFill/>
                    </a:rPr>
                    <a:t> </a:t>
                  </a:r>
                </a:p>
              </p:txBody>
            </p:sp>
          </mc:Fallback>
        </mc:AlternateContent>
      </p:grpSp>
      <p:grpSp>
        <p:nvGrpSpPr>
          <p:cNvPr id="34" name="Group 33">
            <a:extLst>
              <a:ext uri="{FF2B5EF4-FFF2-40B4-BE49-F238E27FC236}">
                <a16:creationId xmlns:a16="http://schemas.microsoft.com/office/drawing/2014/main" id="{5BD269A6-E2AA-FC96-1423-C40D99E738BE}"/>
              </a:ext>
            </a:extLst>
          </p:cNvPr>
          <p:cNvGrpSpPr/>
          <p:nvPr/>
        </p:nvGrpSpPr>
        <p:grpSpPr>
          <a:xfrm>
            <a:off x="1383186" y="3154427"/>
            <a:ext cx="2040917" cy="1002042"/>
            <a:chOff x="1383186" y="3154427"/>
            <a:chExt cx="2040917" cy="1002042"/>
          </a:xfrm>
        </p:grpSpPr>
        <p:cxnSp>
          <p:nvCxnSpPr>
            <p:cNvPr id="26" name="Straight Arrow Connector 25">
              <a:extLst>
                <a:ext uri="{FF2B5EF4-FFF2-40B4-BE49-F238E27FC236}">
                  <a16:creationId xmlns:a16="http://schemas.microsoft.com/office/drawing/2014/main" id="{F6040DC8-ABF2-0E71-DA35-D8A9335535F8}"/>
                </a:ext>
              </a:extLst>
            </p:cNvPr>
            <p:cNvCxnSpPr>
              <a:cxnSpLocks/>
            </p:cNvCxnSpPr>
            <p:nvPr/>
          </p:nvCxnSpPr>
          <p:spPr>
            <a:xfrm>
              <a:off x="1383186" y="4038600"/>
              <a:ext cx="2040917" cy="0"/>
            </a:xfrm>
            <a:prstGeom prst="straightConnector1">
              <a:avLst/>
            </a:prstGeom>
            <a:ln w="38100" cap="flat" cmpd="sng" algn="ctr">
              <a:solidFill>
                <a:srgbClr val="FF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1" name="Object 5">
                  <a:extLst>
                    <a:ext uri="{FF2B5EF4-FFF2-40B4-BE49-F238E27FC236}">
                      <a16:creationId xmlns:a16="http://schemas.microsoft.com/office/drawing/2014/main" id="{FE2462E4-30C2-5813-D086-77AD9A1B2758}"/>
                    </a:ext>
                  </a:extLst>
                </p:cNvPr>
                <p:cNvSpPr txBox="1"/>
                <p:nvPr/>
              </p:nvSpPr>
              <p:spPr bwMode="auto">
                <a:xfrm>
                  <a:off x="1711583" y="3154427"/>
                  <a:ext cx="1624763" cy="100204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US" sz="2400" b="1" i="1" smtClean="0">
                            <a:solidFill>
                              <a:srgbClr val="0000FF"/>
                            </a:solidFill>
                            <a:latin typeface="Cambria Math" panose="02040503050406030204" pitchFamily="18" charset="0"/>
                          </a:rPr>
                          <m:t>𝒊𝒇</m:t>
                        </m:r>
                        <m:r>
                          <a:rPr lang="en-US" sz="2400" b="1" i="1" smtClean="0">
                            <a:solidFill>
                              <a:srgbClr val="0000FF"/>
                            </a:solidFill>
                            <a:latin typeface="Cambria Math" panose="02040503050406030204" pitchFamily="18" charset="0"/>
                          </a:rPr>
                          <m:t> </m:t>
                        </m:r>
                        <m:r>
                          <a:rPr lang="en-US" sz="2400" b="1" i="1" smtClean="0">
                            <a:solidFill>
                              <a:srgbClr val="0000FF"/>
                            </a:solidFill>
                            <a:latin typeface="Cambria Math" panose="02040503050406030204" pitchFamily="18" charset="0"/>
                          </a:rPr>
                          <m:t>𝑹𝑳</m:t>
                        </m:r>
                        <m:r>
                          <a:rPr lang="en-US" sz="2400" b="1" i="1" smtClean="0">
                            <a:solidFill>
                              <a:srgbClr val="0000FF"/>
                            </a:solidFill>
                            <a:latin typeface="Cambria Math" panose="02040503050406030204" pitchFamily="18" charset="0"/>
                          </a:rPr>
                          <m:t>&lt;</m:t>
                        </m:r>
                        <m:r>
                          <a:rPr lang="en-US" sz="2400" b="1" i="1" smtClean="0">
                            <a:solidFill>
                              <a:srgbClr val="0000FF"/>
                            </a:solidFill>
                            <a:latin typeface="Cambria Math" panose="02040503050406030204" pitchFamily="18" charset="0"/>
                          </a:rPr>
                          <m:t>𝑹</m:t>
                        </m:r>
                        <m:r>
                          <a:rPr lang="en-US" sz="2400" b="1" i="1" baseline="-25000" smtClean="0">
                            <a:solidFill>
                              <a:srgbClr val="0000FF"/>
                            </a:solidFill>
                            <a:latin typeface="Cambria Math" panose="02040503050406030204" pitchFamily="18" charset="0"/>
                          </a:rPr>
                          <m:t>𝟎</m:t>
                        </m:r>
                      </m:oMath>
                    </m:oMathPara>
                  </a14:m>
                  <a:endParaRPr lang="en-US" sz="2400" b="1" i="1" baseline="-25000" dirty="0">
                    <a:solidFill>
                      <a:srgbClr val="0000FF"/>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1" i="1" smtClean="0">
                            <a:solidFill>
                              <a:srgbClr val="0000FF"/>
                            </a:solidFill>
                            <a:latin typeface="Cambria Math" panose="02040503050406030204" pitchFamily="18" charset="0"/>
                          </a:rPr>
                          <m:t>𝑺</m:t>
                        </m:r>
                        <m:r>
                          <a:rPr lang="en-US" sz="2400" b="1" i="1" smtClean="0">
                            <a:solidFill>
                              <a:srgbClr val="0000FF"/>
                            </a:solidFill>
                            <a:latin typeface="Cambria Math" panose="02040503050406030204" pitchFamily="18" charset="0"/>
                          </a:rPr>
                          <m:t>=</m:t>
                        </m:r>
                        <m:r>
                          <a:rPr lang="en-US" sz="2400" b="1" i="1" smtClean="0">
                            <a:solidFill>
                              <a:srgbClr val="0000FF"/>
                            </a:solidFill>
                            <a:latin typeface="Cambria Math" panose="02040503050406030204" pitchFamily="18" charset="0"/>
                          </a:rPr>
                          <m:t>𝟏</m:t>
                        </m:r>
                        <m:r>
                          <a:rPr lang="en-US" sz="2400" b="1" i="1" smtClean="0">
                            <a:solidFill>
                              <a:srgbClr val="0000FF"/>
                            </a:solidFill>
                            <a:latin typeface="Cambria Math" panose="02040503050406030204" pitchFamily="18" charset="0"/>
                          </a:rPr>
                          <m:t>/</m:t>
                        </m:r>
                        <m:r>
                          <a:rPr lang="en-US" sz="2400" b="1" i="1" smtClean="0">
                            <a:solidFill>
                              <a:srgbClr val="0000FF"/>
                            </a:solidFill>
                            <a:latin typeface="Cambria Math" panose="02040503050406030204" pitchFamily="18" charset="0"/>
                          </a:rPr>
                          <m:t>𝒓</m:t>
                        </m:r>
                      </m:oMath>
                    </m:oMathPara>
                  </a14:m>
                  <a:endParaRPr lang="en-IN" sz="2400" b="1" dirty="0"/>
                </a:p>
              </p:txBody>
            </p:sp>
          </mc:Choice>
          <mc:Fallback>
            <p:sp>
              <p:nvSpPr>
                <p:cNvPr id="31" name="Object 5">
                  <a:extLst>
                    <a:ext uri="{FF2B5EF4-FFF2-40B4-BE49-F238E27FC236}">
                      <a16:creationId xmlns:a16="http://schemas.microsoft.com/office/drawing/2014/main" id="{FE2462E4-30C2-5813-D086-77AD9A1B2758}"/>
                    </a:ext>
                  </a:extLst>
                </p:cNvPr>
                <p:cNvSpPr txBox="1">
                  <a:spLocks noRot="1" noChangeAspect="1" noMove="1" noResize="1" noEditPoints="1" noAdjustHandles="1" noChangeArrowheads="1" noChangeShapeType="1" noTextEdit="1"/>
                </p:cNvSpPr>
                <p:nvPr/>
              </p:nvSpPr>
              <p:spPr bwMode="auto">
                <a:xfrm>
                  <a:off x="1711583" y="3154427"/>
                  <a:ext cx="1624763" cy="1002042"/>
                </a:xfrm>
                <a:prstGeom prst="rect">
                  <a:avLst/>
                </a:prstGeom>
                <a:blipFill>
                  <a:blip r:embed="rId8"/>
                  <a:stretch>
                    <a:fillRect l="-2632"/>
                  </a:stretch>
                </a:blipFill>
                <a:ln>
                  <a:noFill/>
                </a:ln>
                <a:effectLst/>
              </p:spPr>
              <p:txBody>
                <a:bodyPr/>
                <a:lstStyle/>
                <a:p>
                  <a:r>
                    <a:rPr lang="en-IN">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Text Box 4">
            <a:extLst>
              <a:ext uri="{FF2B5EF4-FFF2-40B4-BE49-F238E27FC236}">
                <a16:creationId xmlns:a16="http://schemas.microsoft.com/office/drawing/2014/main" id="{4AC39D6E-E370-CE21-EEFC-B80FB4C01EE7}"/>
              </a:ext>
            </a:extLst>
          </p:cNvPr>
          <p:cNvSpPr txBox="1">
            <a:spLocks noChangeArrowheads="1"/>
          </p:cNvSpPr>
          <p:nvPr/>
        </p:nvSpPr>
        <p:spPr bwMode="auto">
          <a:xfrm>
            <a:off x="228600" y="1524000"/>
            <a:ext cx="8686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a:pPr>
            <a:r>
              <a:rPr lang="en-US" altLang="en-US" dirty="0"/>
              <a:t>All the </a:t>
            </a:r>
            <a:r>
              <a:rPr lang="en-US" altLang="en-US" dirty="0">
                <a:sym typeface="Symbol" panose="05050102010706020507" pitchFamily="18" charset="2"/>
              </a:rPr>
              <a:t> circles are centered at the origin and their radii vary from 0 to 1.</a:t>
            </a:r>
          </a:p>
          <a:p>
            <a:pPr>
              <a:spcBef>
                <a:spcPct val="50000"/>
              </a:spcBef>
              <a:buFontTx/>
              <a:buAutoNum type="arabicPeriod"/>
            </a:pPr>
            <a:endParaRPr lang="en-US" altLang="en-US" dirty="0">
              <a:sym typeface="Symbol" panose="05050102010706020507" pitchFamily="18" charset="2"/>
            </a:endParaRPr>
          </a:p>
          <a:p>
            <a:pPr>
              <a:spcBef>
                <a:spcPct val="50000"/>
              </a:spcBef>
              <a:buFontTx/>
              <a:buAutoNum type="arabicPeriod"/>
            </a:pPr>
            <a:r>
              <a:rPr lang="en-US" altLang="en-US" dirty="0">
                <a:sym typeface="Symbol" panose="05050102010706020507" pitchFamily="18" charset="2"/>
              </a:rPr>
              <a:t>The angle measured from the positive real axis of the line drawn from the origin through the point representing z</a:t>
            </a:r>
            <a:r>
              <a:rPr lang="en-US" altLang="en-US" baseline="-25000" dirty="0">
                <a:sym typeface="Symbol" panose="05050102010706020507" pitchFamily="18" charset="2"/>
              </a:rPr>
              <a:t>L</a:t>
            </a:r>
            <a:r>
              <a:rPr lang="en-US" altLang="en-US" dirty="0">
                <a:sym typeface="Symbol" panose="05050102010706020507" pitchFamily="18" charset="2"/>
              </a:rPr>
              <a:t> equals </a:t>
            </a:r>
            <a:r>
              <a:rPr lang="en-US" altLang="en-US" baseline="-25000" dirty="0">
                <a:sym typeface="Symbol" panose="05050102010706020507" pitchFamily="18" charset="2"/>
              </a:rPr>
              <a:t></a:t>
            </a:r>
            <a:r>
              <a:rPr lang="en-US" altLang="en-US" dirty="0">
                <a:sym typeface="Symbol" panose="05050102010706020507" pitchFamily="18" charset="2"/>
              </a:rPr>
              <a:t>.</a:t>
            </a:r>
          </a:p>
          <a:p>
            <a:pPr>
              <a:spcBef>
                <a:spcPct val="50000"/>
              </a:spcBef>
              <a:buFontTx/>
              <a:buAutoNum type="arabicPeriod"/>
            </a:pPr>
            <a:endParaRPr lang="en-US" altLang="en-US" dirty="0">
              <a:sym typeface="Symbol" panose="05050102010706020507" pitchFamily="18" charset="2"/>
            </a:endParaRPr>
          </a:p>
          <a:p>
            <a:pPr>
              <a:spcBef>
                <a:spcPct val="50000"/>
              </a:spcBef>
              <a:buFontTx/>
              <a:buAutoNum type="arabicPeriod"/>
            </a:pPr>
            <a:r>
              <a:rPr lang="en-US" altLang="en-US" dirty="0">
                <a:sym typeface="Symbol" panose="05050102010706020507" pitchFamily="18" charset="2"/>
              </a:rPr>
              <a:t>The value of the r-circle passing through the intersection of the  circle and the positive real axis (P</a:t>
            </a:r>
            <a:r>
              <a:rPr lang="en-US" altLang="en-US" baseline="-25000" dirty="0">
                <a:sym typeface="Symbol" panose="05050102010706020507" pitchFamily="18" charset="2"/>
              </a:rPr>
              <a:t>MIN</a:t>
            </a:r>
            <a:r>
              <a:rPr lang="en-US" altLang="en-US" dirty="0">
                <a:sym typeface="Symbol" panose="05050102010706020507" pitchFamily="18" charset="2"/>
              </a:rPr>
              <a:t> and P</a:t>
            </a:r>
            <a:r>
              <a:rPr lang="en-US" altLang="en-US" baseline="-25000" dirty="0">
                <a:sym typeface="Symbol" panose="05050102010706020507" pitchFamily="18" charset="2"/>
              </a:rPr>
              <a:t>MAX </a:t>
            </a:r>
            <a:r>
              <a:rPr lang="en-US" altLang="en-US" dirty="0">
                <a:sym typeface="Symbol" panose="05050102010706020507" pitchFamily="18" charset="2"/>
              </a:rPr>
              <a:t> points) equals the standing wave ratio as per the conditions provided in next slide.</a:t>
            </a:r>
            <a:endParaRPr lang="en-US" altLang="en-US" baseline="-25000" dirty="0">
              <a:sym typeface="Symbol" panose="05050102010706020507" pitchFamily="18" charset="2"/>
            </a:endParaRPr>
          </a:p>
        </p:txBody>
      </p:sp>
      <mc:AlternateContent xmlns:mc="http://schemas.openxmlformats.org/markup-compatibility/2006" xmlns:a14="http://schemas.microsoft.com/office/drawing/2010/main">
        <mc:Choice Requires="a14">
          <p:sp>
            <p:nvSpPr>
              <p:cNvPr id="268293" name="Object 5">
                <a:extLst>
                  <a:ext uri="{FF2B5EF4-FFF2-40B4-BE49-F238E27FC236}">
                    <a16:creationId xmlns:a16="http://schemas.microsoft.com/office/drawing/2014/main" id="{23C1ECC1-9C4F-A6E8-E0F1-FDD183DFBE8F}"/>
                  </a:ext>
                </a:extLst>
              </p:cNvPr>
              <p:cNvSpPr txBox="1"/>
              <p:nvPr/>
            </p:nvSpPr>
            <p:spPr bwMode="auto">
              <a:xfrm>
                <a:off x="381000" y="304800"/>
                <a:ext cx="3505200" cy="8382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IN" sz="3200" i="0" smtClean="0">
                          <a:solidFill>
                            <a:srgbClr val="00B050"/>
                          </a:solidFill>
                          <a:latin typeface="Cambria Math" panose="02040503050406030204" pitchFamily="18" charset="0"/>
                        </a:rPr>
                        <m:t>Constant</m:t>
                      </m:r>
                      <m:r>
                        <m:rPr>
                          <m:nor/>
                        </m:rPr>
                        <a:rPr lang="en-IN" sz="3200" i="0" smtClean="0">
                          <a:solidFill>
                            <a:srgbClr val="00B050"/>
                          </a:solidFill>
                          <a:latin typeface="Cambria Math" panose="02040503050406030204" pitchFamily="18" charset="0"/>
                        </a:rPr>
                        <m:t> </m:t>
                      </m:r>
                      <m:d>
                        <m:dPr>
                          <m:begChr m:val="|"/>
                          <m:endChr m:val="|"/>
                          <m:ctrlPr>
                            <a:rPr lang="en-IN" sz="3200" i="1">
                              <a:solidFill>
                                <a:srgbClr val="00B050"/>
                              </a:solidFill>
                              <a:latin typeface="Cambria Math" panose="02040503050406030204" pitchFamily="18" charset="0"/>
                            </a:rPr>
                          </m:ctrlPr>
                        </m:dPr>
                        <m:e>
                          <m:r>
                            <m:rPr>
                              <m:sty m:val="p"/>
                            </m:rPr>
                            <a:rPr lang="en-IN" sz="3200" i="1">
                              <a:solidFill>
                                <a:srgbClr val="00B050"/>
                              </a:solidFill>
                              <a:latin typeface="Cambria Math" panose="02040503050406030204" pitchFamily="18" charset="0"/>
                            </a:rPr>
                            <m:t>Γ</m:t>
                          </m:r>
                        </m:e>
                      </m:d>
                      <m:r>
                        <a:rPr lang="en-IN" sz="3200" i="1">
                          <a:solidFill>
                            <a:srgbClr val="00B050"/>
                          </a:solidFill>
                          <a:latin typeface="Cambria Math" panose="02040503050406030204" pitchFamily="18" charset="0"/>
                        </a:rPr>
                        <m:t> </m:t>
                      </m:r>
                      <m:r>
                        <m:rPr>
                          <m:nor/>
                        </m:rPr>
                        <a:rPr lang="en-IN" sz="3200" i="0">
                          <a:solidFill>
                            <a:srgbClr val="00B050"/>
                          </a:solidFill>
                          <a:latin typeface="Cambria Math" panose="02040503050406030204" pitchFamily="18" charset="0"/>
                        </a:rPr>
                        <m:t>Circle</m:t>
                      </m:r>
                    </m:oMath>
                  </m:oMathPara>
                </a14:m>
                <a:endParaRPr lang="en-IN" dirty="0">
                  <a:solidFill>
                    <a:srgbClr val="00B050"/>
                  </a:solidFill>
                </a:endParaRPr>
              </a:p>
            </p:txBody>
          </p:sp>
        </mc:Choice>
        <mc:Fallback xmlns="">
          <p:sp>
            <p:nvSpPr>
              <p:cNvPr id="268293" name="Object 5">
                <a:extLst>
                  <a:ext uri="{FF2B5EF4-FFF2-40B4-BE49-F238E27FC236}">
                    <a16:creationId xmlns:a16="http://schemas.microsoft.com/office/drawing/2014/main" id="{23C1ECC1-9C4F-A6E8-E0F1-FDD183DFBE8F}"/>
                  </a:ext>
                </a:extLst>
              </p:cNvPr>
              <p:cNvSpPr txBox="1">
                <a:spLocks noRot="1" noChangeAspect="1" noMove="1" noResize="1" noEditPoints="1" noAdjustHandles="1" noChangeArrowheads="1" noChangeShapeType="1" noTextEdit="1"/>
              </p:cNvSpPr>
              <p:nvPr/>
            </p:nvSpPr>
            <p:spPr bwMode="auto">
              <a:xfrm>
                <a:off x="381000" y="304800"/>
                <a:ext cx="3505200" cy="838200"/>
              </a:xfrm>
              <a:prstGeom prst="rect">
                <a:avLst/>
              </a:prstGeom>
              <a:blipFill>
                <a:blip r:embed="rId2"/>
                <a:stretch>
                  <a:fillRect/>
                </a:stretch>
              </a:blipFill>
              <a:ln>
                <a:noFill/>
              </a:ln>
              <a:effectLst/>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4" name="Object 4">
            <a:extLst>
              <a:ext uri="{FF2B5EF4-FFF2-40B4-BE49-F238E27FC236}">
                <a16:creationId xmlns:a16="http://schemas.microsoft.com/office/drawing/2014/main" id="{D9885DE1-06B1-4AD9-BA5D-3E0E651F7F4F}"/>
              </a:ext>
            </a:extLst>
          </p:cNvPr>
          <p:cNvGraphicFramePr>
            <a:graphicFrameLocks noChangeAspect="1"/>
          </p:cNvGraphicFramePr>
          <p:nvPr>
            <p:extLst>
              <p:ext uri="{D42A27DB-BD31-4B8C-83A1-F6EECF244321}">
                <p14:modId xmlns:p14="http://schemas.microsoft.com/office/powerpoint/2010/main" val="3057571481"/>
              </p:ext>
            </p:extLst>
          </p:nvPr>
        </p:nvGraphicFramePr>
        <p:xfrm>
          <a:off x="830262" y="2286000"/>
          <a:ext cx="3030538" cy="3810000"/>
        </p:xfrm>
        <a:graphic>
          <a:graphicData uri="http://schemas.openxmlformats.org/presentationml/2006/ole">
            <mc:AlternateContent xmlns:mc="http://schemas.openxmlformats.org/markup-compatibility/2006">
              <mc:Choice xmlns:v="urn:schemas-microsoft-com:vml" Requires="v">
                <p:oleObj name="Equation" r:id="rId2" imgW="1282680" imgH="1612800" progId="Equation.DSMT4">
                  <p:embed/>
                </p:oleObj>
              </mc:Choice>
              <mc:Fallback>
                <p:oleObj name="Equation" r:id="rId2" imgW="1282680" imgH="1612800" progId="Equation.DSMT4">
                  <p:embed/>
                  <p:pic>
                    <p:nvPicPr>
                      <p:cNvPr id="266244" name="Object 4">
                        <a:extLst>
                          <a:ext uri="{FF2B5EF4-FFF2-40B4-BE49-F238E27FC236}">
                            <a16:creationId xmlns:a16="http://schemas.microsoft.com/office/drawing/2014/main" id="{D9885DE1-06B1-4AD9-BA5D-3E0E651F7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62" y="2286000"/>
                        <a:ext cx="3030538"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5" name="Object 5">
            <a:extLst>
              <a:ext uri="{FF2B5EF4-FFF2-40B4-BE49-F238E27FC236}">
                <a16:creationId xmlns:a16="http://schemas.microsoft.com/office/drawing/2014/main" id="{50391F49-8A8E-365C-FA12-06D9BC7D0EA9}"/>
              </a:ext>
            </a:extLst>
          </p:cNvPr>
          <p:cNvGraphicFramePr>
            <a:graphicFrameLocks noChangeAspect="1"/>
          </p:cNvGraphicFramePr>
          <p:nvPr>
            <p:extLst>
              <p:ext uri="{D42A27DB-BD31-4B8C-83A1-F6EECF244321}">
                <p14:modId xmlns:p14="http://schemas.microsoft.com/office/powerpoint/2010/main" val="333751707"/>
              </p:ext>
            </p:extLst>
          </p:nvPr>
        </p:nvGraphicFramePr>
        <p:xfrm>
          <a:off x="982662" y="1295400"/>
          <a:ext cx="1676400" cy="503238"/>
        </p:xfrm>
        <a:graphic>
          <a:graphicData uri="http://schemas.openxmlformats.org/presentationml/2006/ole">
            <mc:AlternateContent xmlns:mc="http://schemas.openxmlformats.org/markup-compatibility/2006">
              <mc:Choice xmlns:v="urn:schemas-microsoft-com:vml" Requires="v">
                <p:oleObj name="Equation" r:id="rId4" imgW="761760" imgH="228600" progId="Equation.DSMT4">
                  <p:embed/>
                </p:oleObj>
              </mc:Choice>
              <mc:Fallback>
                <p:oleObj name="Equation" r:id="rId4" imgW="761760" imgH="228600" progId="Equation.DSMT4">
                  <p:embed/>
                  <p:pic>
                    <p:nvPicPr>
                      <p:cNvPr id="266245" name="Object 5">
                        <a:extLst>
                          <a:ext uri="{FF2B5EF4-FFF2-40B4-BE49-F238E27FC236}">
                            <a16:creationId xmlns:a16="http://schemas.microsoft.com/office/drawing/2014/main" id="{50391F49-8A8E-365C-FA12-06D9BC7D0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662" y="1295400"/>
                        <a:ext cx="1676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66246" name="Object 6">
                <a:extLst>
                  <a:ext uri="{FF2B5EF4-FFF2-40B4-BE49-F238E27FC236}">
                    <a16:creationId xmlns:a16="http://schemas.microsoft.com/office/drawing/2014/main" id="{AD7A4848-5D02-9EB6-4FF2-00D98954DCF0}"/>
                  </a:ext>
                </a:extLst>
              </p:cNvPr>
              <p:cNvSpPr txBox="1"/>
              <p:nvPr/>
            </p:nvSpPr>
            <p:spPr bwMode="auto">
              <a:xfrm>
                <a:off x="5151438" y="1206500"/>
                <a:ext cx="2057400" cy="5794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sz="2400" i="1" smtClean="0">
                          <a:solidFill>
                            <a:schemeClr val="tx1"/>
                          </a:solidFill>
                          <a:latin typeface="Cambria Math" panose="02040503050406030204" pitchFamily="18" charset="0"/>
                        </a:rPr>
                        <m:t>𝑖𝑓</m:t>
                      </m:r>
                      <m:r>
                        <a:rPr lang="en-IN" sz="2400" i="1" smtClean="0">
                          <a:solidFill>
                            <a:schemeClr val="tx1"/>
                          </a:solidFill>
                          <a:latin typeface="Cambria Math" panose="02040503050406030204" pitchFamily="18" charset="0"/>
                        </a:rPr>
                        <m:t> </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𝑅</m:t>
                          </m:r>
                        </m:e>
                        <m:sub>
                          <m:r>
                            <a:rPr lang="en-IN" sz="2400" i="1">
                              <a:solidFill>
                                <a:schemeClr val="tx1"/>
                              </a:solidFill>
                              <a:latin typeface="Cambria Math" panose="02040503050406030204" pitchFamily="18" charset="0"/>
                            </a:rPr>
                            <m:t>𝐿</m:t>
                          </m:r>
                        </m:sub>
                      </m:sSub>
                      <m:r>
                        <a:rPr lang="en-IN" sz="2400" i="1">
                          <a:solidFill>
                            <a:schemeClr val="tx1"/>
                          </a:solidFill>
                          <a:latin typeface="Cambria Math" panose="02040503050406030204" pitchFamily="18" charset="0"/>
                        </a:rPr>
                        <m:t>&lt;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𝑅</m:t>
                          </m:r>
                        </m:e>
                        <m:sub>
                          <m:r>
                            <a:rPr lang="en-IN" sz="2400" i="1">
                              <a:solidFill>
                                <a:schemeClr val="tx1"/>
                              </a:solidFill>
                              <a:latin typeface="Cambria Math" panose="02040503050406030204" pitchFamily="18" charset="0"/>
                            </a:rPr>
                            <m:t>0</m:t>
                          </m:r>
                        </m:sub>
                      </m:sSub>
                    </m:oMath>
                  </m:oMathPara>
                </a14:m>
                <a:endParaRPr lang="en-IN" dirty="0">
                  <a:solidFill>
                    <a:schemeClr val="tx1"/>
                  </a:solidFill>
                </a:endParaRPr>
              </a:p>
            </p:txBody>
          </p:sp>
        </mc:Choice>
        <mc:Fallback xmlns="">
          <p:sp>
            <p:nvSpPr>
              <p:cNvPr id="266246" name="Object 6">
                <a:extLst>
                  <a:ext uri="{FF2B5EF4-FFF2-40B4-BE49-F238E27FC236}">
                    <a16:creationId xmlns:a16="http://schemas.microsoft.com/office/drawing/2014/main" id="{AD7A4848-5D02-9EB6-4FF2-00D98954DCF0}"/>
                  </a:ext>
                </a:extLst>
              </p:cNvPr>
              <p:cNvSpPr txBox="1">
                <a:spLocks noRot="1" noChangeAspect="1" noMove="1" noResize="1" noEditPoints="1" noAdjustHandles="1" noChangeArrowheads="1" noChangeShapeType="1" noTextEdit="1"/>
              </p:cNvSpPr>
              <p:nvPr/>
            </p:nvSpPr>
            <p:spPr bwMode="auto">
              <a:xfrm>
                <a:off x="5151438" y="1206500"/>
                <a:ext cx="2057400" cy="579438"/>
              </a:xfrm>
              <a:prstGeom prst="rect">
                <a:avLst/>
              </a:prstGeom>
              <a:blipFill>
                <a:blip r:embed="rId6"/>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6247" name="Object 7">
                <a:extLst>
                  <a:ext uri="{FF2B5EF4-FFF2-40B4-BE49-F238E27FC236}">
                    <a16:creationId xmlns:a16="http://schemas.microsoft.com/office/drawing/2014/main" id="{7E386458-DA2A-F0E7-A69A-DF9D3EA3139E}"/>
                  </a:ext>
                </a:extLst>
              </p:cNvPr>
              <p:cNvSpPr txBox="1"/>
              <p:nvPr/>
            </p:nvSpPr>
            <p:spPr bwMode="auto">
              <a:xfrm>
                <a:off x="4673602" y="2438400"/>
                <a:ext cx="3581400" cy="44196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en-IN" sz="2400" i="1" smtClean="0">
                          <a:solidFill>
                            <a:schemeClr val="tx1"/>
                          </a:solidFill>
                          <a:latin typeface="Cambria Math" panose="02040503050406030204" pitchFamily="18" charset="0"/>
                        </a:rPr>
                        <m:t>Γ</m:t>
                      </m:r>
                      <m:r>
                        <a:rPr lang="en-IN" sz="2400" i="1" smtClean="0">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𝑅</m:t>
                              </m:r>
                            </m:e>
                            <m:sub>
                              <m:r>
                                <a:rPr lang="en-IN" sz="2400" i="1">
                                  <a:solidFill>
                                    <a:schemeClr val="tx1"/>
                                  </a:solidFill>
                                  <a:latin typeface="Cambria Math" panose="02040503050406030204" pitchFamily="18" charset="0"/>
                                </a:rPr>
                                <m:t>𝐿</m:t>
                              </m:r>
                            </m:sub>
                          </m:sSub>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𝑅</m:t>
                              </m:r>
                            </m:e>
                            <m:sub>
                              <m:r>
                                <a:rPr lang="en-IN" sz="2400" i="1">
                                  <a:solidFill>
                                    <a:schemeClr val="tx1"/>
                                  </a:solidFill>
                                  <a:latin typeface="Cambria Math" panose="02040503050406030204" pitchFamily="18" charset="0"/>
                                </a:rPr>
                                <m:t>0</m:t>
                              </m:r>
                            </m:sub>
                          </m:sSub>
                        </m:num>
                        <m:den>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𝑅</m:t>
                              </m:r>
                            </m:e>
                            <m:sub>
                              <m:r>
                                <a:rPr lang="en-IN" sz="2400" i="1">
                                  <a:solidFill>
                                    <a:schemeClr val="tx1"/>
                                  </a:solidFill>
                                  <a:latin typeface="Cambria Math" panose="02040503050406030204" pitchFamily="18" charset="0"/>
                                </a:rPr>
                                <m:t>𝐿</m:t>
                              </m:r>
                            </m:sub>
                          </m:sSub>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𝑅</m:t>
                              </m:r>
                            </m:e>
                            <m:sub>
                              <m:r>
                                <a:rPr lang="en-IN" sz="2400" i="1">
                                  <a:solidFill>
                                    <a:schemeClr val="tx1"/>
                                  </a:solidFill>
                                  <a:latin typeface="Cambria Math" panose="02040503050406030204" pitchFamily="18" charset="0"/>
                                </a:rPr>
                                <m:t>0</m:t>
                              </m:r>
                            </m:sub>
                          </m:sSub>
                        </m:den>
                      </m:f>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𝑟</m:t>
                          </m:r>
                          <m:r>
                            <a:rPr lang="en-IN" sz="2400" i="1">
                              <a:solidFill>
                                <a:schemeClr val="tx1"/>
                              </a:solidFill>
                              <a:latin typeface="Cambria Math" panose="02040503050406030204" pitchFamily="18" charset="0"/>
                            </a:rPr>
                            <m:t>−1</m:t>
                          </m:r>
                        </m:num>
                        <m:den>
                          <m:r>
                            <a:rPr lang="en-IN" sz="2400" i="1">
                              <a:solidFill>
                                <a:schemeClr val="tx1"/>
                              </a:solidFill>
                              <a:latin typeface="Cambria Math" panose="02040503050406030204" pitchFamily="18" charset="0"/>
                            </a:rPr>
                            <m:t>𝑟</m:t>
                          </m:r>
                          <m:r>
                            <a:rPr lang="en-IN" sz="2400" i="1">
                              <a:solidFill>
                                <a:schemeClr val="tx1"/>
                              </a:solidFill>
                              <a:latin typeface="Cambria Math" panose="02040503050406030204" pitchFamily="18" charset="0"/>
                            </a:rPr>
                            <m:t>+1</m:t>
                          </m:r>
                        </m:den>
                      </m:f>
                    </m:oMath>
                  </m:oMathPara>
                </a14:m>
                <a:endParaRPr lang="en-IN" sz="2400" i="1" dirty="0">
                  <a:solidFill>
                    <a:schemeClr val="tx1"/>
                  </a:solidFill>
                  <a:latin typeface="Cambria Math" panose="02040503050406030204" pitchFamily="18" charset="0"/>
                </a:endParaRPr>
              </a:p>
              <a:p>
                <a:pPr/>
                <a:br>
                  <a:rPr lang="en-IN" sz="2400" i="1" dirty="0">
                    <a:solidFill>
                      <a:schemeClr val="tx1"/>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IN" sz="2400" i="1">
                          <a:solidFill>
                            <a:schemeClr val="tx1"/>
                          </a:solidFill>
                          <a:latin typeface="Cambria Math" panose="02040503050406030204" pitchFamily="18" charset="0"/>
                        </a:rPr>
                        <m:t>𝑆</m:t>
                      </m:r>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1+</m:t>
                          </m:r>
                          <m:d>
                            <m:dPr>
                              <m:begChr m:val="|"/>
                              <m:endChr m:val="|"/>
                              <m:ctrlPr>
                                <a:rPr lang="en-IN" sz="2400" i="1">
                                  <a:solidFill>
                                    <a:schemeClr val="tx1"/>
                                  </a:solidFill>
                                  <a:latin typeface="Cambria Math" panose="02040503050406030204" pitchFamily="18" charset="0"/>
                                </a:rPr>
                              </m:ctrlPr>
                            </m:dPr>
                            <m:e>
                              <m:r>
                                <m:rPr>
                                  <m:sty m:val="p"/>
                                </m:rPr>
                                <a:rPr lang="en-IN" sz="2400" i="1">
                                  <a:solidFill>
                                    <a:schemeClr val="tx1"/>
                                  </a:solidFill>
                                  <a:latin typeface="Cambria Math" panose="02040503050406030204" pitchFamily="18" charset="0"/>
                                </a:rPr>
                                <m:t>Γ</m:t>
                              </m:r>
                            </m:e>
                          </m:d>
                        </m:num>
                        <m:den>
                          <m:r>
                            <a:rPr lang="en-IN" sz="2400" i="1">
                              <a:solidFill>
                                <a:schemeClr val="tx1"/>
                              </a:solidFill>
                              <a:latin typeface="Cambria Math" panose="02040503050406030204" pitchFamily="18" charset="0"/>
                            </a:rPr>
                            <m:t>1−</m:t>
                          </m:r>
                          <m:d>
                            <m:dPr>
                              <m:begChr m:val="|"/>
                              <m:endChr m:val="|"/>
                              <m:ctrlPr>
                                <a:rPr lang="en-IN" sz="2400" i="1">
                                  <a:solidFill>
                                    <a:schemeClr val="tx1"/>
                                  </a:solidFill>
                                  <a:latin typeface="Cambria Math" panose="02040503050406030204" pitchFamily="18" charset="0"/>
                                </a:rPr>
                              </m:ctrlPr>
                            </m:dPr>
                            <m:e>
                              <m:r>
                                <m:rPr>
                                  <m:sty m:val="p"/>
                                </m:rPr>
                                <a:rPr lang="en-IN" sz="2400" i="1">
                                  <a:solidFill>
                                    <a:schemeClr val="tx1"/>
                                  </a:solidFill>
                                  <a:latin typeface="Cambria Math" panose="02040503050406030204" pitchFamily="18" charset="0"/>
                                </a:rPr>
                                <m:t>Γ</m:t>
                              </m:r>
                            </m:e>
                          </m:d>
                        </m:den>
                      </m:f>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1+</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1−</m:t>
                              </m:r>
                              <m:r>
                                <a:rPr lang="en-IN" sz="2400" i="1">
                                  <a:solidFill>
                                    <a:schemeClr val="tx1"/>
                                  </a:solidFill>
                                  <a:latin typeface="Cambria Math" panose="02040503050406030204" pitchFamily="18" charset="0"/>
                                </a:rPr>
                                <m:t>𝑟</m:t>
                              </m:r>
                            </m:num>
                            <m:den>
                              <m:r>
                                <a:rPr lang="en-IN" sz="2400" i="1">
                                  <a:solidFill>
                                    <a:schemeClr val="tx1"/>
                                  </a:solidFill>
                                  <a:latin typeface="Cambria Math" panose="02040503050406030204" pitchFamily="18" charset="0"/>
                                </a:rPr>
                                <m:t>𝑟</m:t>
                              </m:r>
                              <m:r>
                                <a:rPr lang="en-IN" sz="2400" i="1">
                                  <a:solidFill>
                                    <a:schemeClr val="tx1"/>
                                  </a:solidFill>
                                  <a:latin typeface="Cambria Math" panose="02040503050406030204" pitchFamily="18" charset="0"/>
                                </a:rPr>
                                <m:t>+1</m:t>
                              </m:r>
                            </m:den>
                          </m:f>
                        </m:num>
                        <m:den>
                          <m:r>
                            <a:rPr lang="en-IN" sz="2400" i="1">
                              <a:solidFill>
                                <a:schemeClr val="tx1"/>
                              </a:solidFill>
                              <a:latin typeface="Cambria Math" panose="02040503050406030204" pitchFamily="18" charset="0"/>
                            </a:rPr>
                            <m:t>1−</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1−</m:t>
                              </m:r>
                              <m:r>
                                <a:rPr lang="en-IN" sz="2400" i="1">
                                  <a:solidFill>
                                    <a:schemeClr val="tx1"/>
                                  </a:solidFill>
                                  <a:latin typeface="Cambria Math" panose="02040503050406030204" pitchFamily="18" charset="0"/>
                                </a:rPr>
                                <m:t>𝑟</m:t>
                              </m:r>
                            </m:num>
                            <m:den>
                              <m:r>
                                <a:rPr lang="en-IN" sz="2400" i="1">
                                  <a:solidFill>
                                    <a:schemeClr val="tx1"/>
                                  </a:solidFill>
                                  <a:latin typeface="Cambria Math" panose="02040503050406030204" pitchFamily="18" charset="0"/>
                                </a:rPr>
                                <m:t>𝑟</m:t>
                              </m:r>
                              <m:r>
                                <a:rPr lang="en-IN" sz="2400" i="1">
                                  <a:solidFill>
                                    <a:schemeClr val="tx1"/>
                                  </a:solidFill>
                                  <a:latin typeface="Cambria Math" panose="02040503050406030204" pitchFamily="18" charset="0"/>
                                </a:rPr>
                                <m:t>+1</m:t>
                              </m:r>
                            </m:den>
                          </m:f>
                        </m:den>
                      </m:f>
                    </m:oMath>
                  </m:oMathPara>
                </a14:m>
                <a:endParaRPr lang="en-IN" sz="2400" i="1" dirty="0">
                  <a:solidFill>
                    <a:schemeClr val="tx1"/>
                  </a:solidFill>
                  <a:latin typeface="Cambria Math" panose="02040503050406030204" pitchFamily="18" charset="0"/>
                </a:endParaRPr>
              </a:p>
              <a:p>
                <a:pPr/>
                <a:br>
                  <a:rPr lang="en-IN" sz="2400" i="1" dirty="0">
                    <a:solidFill>
                      <a:schemeClr val="tx1"/>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IN" sz="2400" i="1">
                          <a:solidFill>
                            <a:schemeClr val="tx1"/>
                          </a:solidFill>
                          <a:latin typeface="Cambria Math" panose="02040503050406030204" pitchFamily="18" charset="0"/>
                        </a:rPr>
                        <m:t> =</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𝑟</m:t>
                          </m:r>
                          <m:r>
                            <a:rPr lang="en-IN" sz="2400" i="1">
                              <a:solidFill>
                                <a:schemeClr val="tx1"/>
                              </a:solidFill>
                              <a:latin typeface="Cambria Math" panose="02040503050406030204" pitchFamily="18" charset="0"/>
                            </a:rPr>
                            <m:t>+1+1−</m:t>
                          </m:r>
                          <m:r>
                            <a:rPr lang="en-IN" sz="2400" i="1">
                              <a:solidFill>
                                <a:schemeClr val="tx1"/>
                              </a:solidFill>
                              <a:latin typeface="Cambria Math" panose="02040503050406030204" pitchFamily="18" charset="0"/>
                            </a:rPr>
                            <m:t>𝑟</m:t>
                          </m:r>
                        </m:num>
                        <m:den>
                          <m:r>
                            <a:rPr lang="en-IN" sz="2400" i="1">
                              <a:solidFill>
                                <a:schemeClr val="tx1"/>
                              </a:solidFill>
                              <a:latin typeface="Cambria Math" panose="02040503050406030204" pitchFamily="18" charset="0"/>
                            </a:rPr>
                            <m:t>𝑟</m:t>
                          </m:r>
                          <m:r>
                            <a:rPr lang="en-IN" sz="2400" i="1">
                              <a:solidFill>
                                <a:schemeClr val="tx1"/>
                              </a:solidFill>
                              <a:latin typeface="Cambria Math" panose="02040503050406030204" pitchFamily="18" charset="0"/>
                            </a:rPr>
                            <m:t>+1−1+</m:t>
                          </m:r>
                          <m:r>
                            <a:rPr lang="en-IN" sz="2400" i="1">
                              <a:solidFill>
                                <a:schemeClr val="tx1"/>
                              </a:solidFill>
                              <a:latin typeface="Cambria Math" panose="02040503050406030204" pitchFamily="18" charset="0"/>
                            </a:rPr>
                            <m:t>𝑟</m:t>
                          </m:r>
                        </m:den>
                      </m:f>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1</m:t>
                          </m:r>
                        </m:num>
                        <m:den>
                          <m:r>
                            <a:rPr lang="en-IN" sz="2400" i="1">
                              <a:solidFill>
                                <a:schemeClr val="tx1"/>
                              </a:solidFill>
                              <a:latin typeface="Cambria Math" panose="02040503050406030204" pitchFamily="18" charset="0"/>
                            </a:rPr>
                            <m:t>𝑟</m:t>
                          </m:r>
                        </m:den>
                      </m:f>
                    </m:oMath>
                  </m:oMathPara>
                </a14:m>
                <a:endParaRPr lang="en-IN" sz="2400" dirty="0">
                  <a:solidFill>
                    <a:schemeClr val="tx1"/>
                  </a:solidFill>
                </a:endParaRPr>
              </a:p>
            </p:txBody>
          </p:sp>
        </mc:Choice>
        <mc:Fallback xmlns="">
          <p:sp>
            <p:nvSpPr>
              <p:cNvPr id="266247" name="Object 7">
                <a:extLst>
                  <a:ext uri="{FF2B5EF4-FFF2-40B4-BE49-F238E27FC236}">
                    <a16:creationId xmlns:a16="http://schemas.microsoft.com/office/drawing/2014/main" id="{7E386458-DA2A-F0E7-A69A-DF9D3EA3139E}"/>
                  </a:ext>
                </a:extLst>
              </p:cNvPr>
              <p:cNvSpPr txBox="1">
                <a:spLocks noRot="1" noChangeAspect="1" noMove="1" noResize="1" noEditPoints="1" noAdjustHandles="1" noChangeArrowheads="1" noChangeShapeType="1" noTextEdit="1"/>
              </p:cNvSpPr>
              <p:nvPr/>
            </p:nvSpPr>
            <p:spPr bwMode="auto">
              <a:xfrm>
                <a:off x="4673602" y="2438400"/>
                <a:ext cx="3581400" cy="4419600"/>
              </a:xfrm>
              <a:prstGeom prst="rect">
                <a:avLst/>
              </a:prstGeom>
              <a:blipFill>
                <a:blip r:embed="rId7"/>
                <a:stretch>
                  <a:fillRect/>
                </a:stretch>
              </a:blipFill>
              <a:ln>
                <a:noFill/>
              </a:ln>
              <a:effectLst/>
            </p:spPr>
            <p:txBody>
              <a:bodyPr/>
              <a:lstStyle/>
              <a:p>
                <a:r>
                  <a:rPr lang="en-IN">
                    <a:noFill/>
                  </a:rPr>
                  <a:t> </a:t>
                </a:r>
              </a:p>
            </p:txBody>
          </p:sp>
        </mc:Fallback>
      </mc:AlternateContent>
      <p:sp>
        <p:nvSpPr>
          <p:cNvPr id="6" name="Rectangle 5">
            <a:extLst>
              <a:ext uri="{FF2B5EF4-FFF2-40B4-BE49-F238E27FC236}">
                <a16:creationId xmlns:a16="http://schemas.microsoft.com/office/drawing/2014/main" id="{BDD3F45A-E05C-6E8F-21F9-2306FE1F6D0D}"/>
              </a:ext>
            </a:extLst>
          </p:cNvPr>
          <p:cNvSpPr>
            <a:spLocks noChangeArrowheads="1"/>
          </p:cNvSpPr>
          <p:nvPr/>
        </p:nvSpPr>
        <p:spPr bwMode="auto">
          <a:xfrm>
            <a:off x="271130" y="196205"/>
            <a:ext cx="4648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a:solidFill>
                  <a:srgbClr val="00B050"/>
                </a:solidFill>
                <a:latin typeface="Calibri" panose="020F0502020204030204" pitchFamily="34" charset="0"/>
                <a:cs typeface="Calibri" panose="020F0502020204030204" pitchFamily="34" charset="0"/>
              </a:rPr>
              <a:t>SWR calculations </a:t>
            </a:r>
          </a:p>
        </p:txBody>
      </p:sp>
      <p:cxnSp>
        <p:nvCxnSpPr>
          <p:cNvPr id="8" name="Straight Connector 7">
            <a:extLst>
              <a:ext uri="{FF2B5EF4-FFF2-40B4-BE49-F238E27FC236}">
                <a16:creationId xmlns:a16="http://schemas.microsoft.com/office/drawing/2014/main" id="{D24297C6-75CC-F37C-90EB-D624BD9F250D}"/>
              </a:ext>
            </a:extLst>
          </p:cNvPr>
          <p:cNvCxnSpPr/>
          <p:nvPr/>
        </p:nvCxnSpPr>
        <p:spPr>
          <a:xfrm>
            <a:off x="4343400" y="914400"/>
            <a:ext cx="152400" cy="548640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ED297A4C-34DE-63FB-285B-78D92D11E4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4373" y="795652"/>
            <a:ext cx="4163910" cy="52220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Rectangle 5">
                <a:extLst>
                  <a:ext uri="{FF2B5EF4-FFF2-40B4-BE49-F238E27FC236}">
                    <a16:creationId xmlns:a16="http://schemas.microsoft.com/office/drawing/2014/main" id="{3E2F4C89-B47F-C2E7-427C-78EA6D3DC0D6}"/>
                  </a:ext>
                </a:extLst>
              </p:cNvPr>
              <p:cNvSpPr>
                <a:spLocks noChangeArrowheads="1"/>
              </p:cNvSpPr>
              <p:nvPr/>
            </p:nvSpPr>
            <p:spPr bwMode="auto">
              <a:xfrm>
                <a:off x="200690" y="112265"/>
                <a:ext cx="6276309" cy="95410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2800" dirty="0">
                    <a:solidFill>
                      <a:srgbClr val="00B050"/>
                    </a:solidFill>
                    <a:latin typeface="Calibri" panose="020F0502020204030204" pitchFamily="34" charset="0"/>
                    <a:cs typeface="Calibri" panose="020F0502020204030204" pitchFamily="34" charset="0"/>
                  </a:rPr>
                  <a:t>Moving along </a:t>
                </a:r>
                <a14:m>
                  <m:oMath xmlns:m="http://schemas.openxmlformats.org/officeDocument/2006/math">
                    <m:r>
                      <m:rPr>
                        <m:nor/>
                      </m:rPr>
                      <a:rPr lang="en-IN" sz="2800" i="0" smtClean="0">
                        <a:solidFill>
                          <a:srgbClr val="00B050"/>
                        </a:solidFill>
                        <a:latin typeface="Cambria Math" panose="02040503050406030204" pitchFamily="18" charset="0"/>
                      </a:rPr>
                      <m:t>Constant</m:t>
                    </m:r>
                    <m:r>
                      <m:rPr>
                        <m:nor/>
                      </m:rPr>
                      <a:rPr lang="en-IN" sz="2800" i="0" smtClean="0">
                        <a:solidFill>
                          <a:srgbClr val="00B050"/>
                        </a:solidFill>
                        <a:latin typeface="Cambria Math" panose="02040503050406030204" pitchFamily="18" charset="0"/>
                      </a:rPr>
                      <m:t> </m:t>
                    </m:r>
                    <m:d>
                      <m:dPr>
                        <m:begChr m:val="|"/>
                        <m:endChr m:val="|"/>
                        <m:ctrlPr>
                          <a:rPr lang="en-IN" sz="2800" i="1">
                            <a:solidFill>
                              <a:srgbClr val="00B050"/>
                            </a:solidFill>
                            <a:latin typeface="Cambria Math" panose="02040503050406030204" pitchFamily="18" charset="0"/>
                          </a:rPr>
                        </m:ctrlPr>
                      </m:dPr>
                      <m:e>
                        <m:r>
                          <m:rPr>
                            <m:sty m:val="p"/>
                          </m:rPr>
                          <a:rPr lang="en-IN" sz="2800" i="1">
                            <a:solidFill>
                              <a:srgbClr val="00B050"/>
                            </a:solidFill>
                            <a:latin typeface="Cambria Math" panose="02040503050406030204" pitchFamily="18" charset="0"/>
                          </a:rPr>
                          <m:t>Γ</m:t>
                        </m:r>
                      </m:e>
                    </m:d>
                    <m:r>
                      <a:rPr lang="en-IN" sz="2800" i="1">
                        <a:solidFill>
                          <a:srgbClr val="00B050"/>
                        </a:solidFill>
                        <a:latin typeface="Cambria Math" panose="02040503050406030204" pitchFamily="18" charset="0"/>
                      </a:rPr>
                      <m:t> </m:t>
                    </m:r>
                    <m:r>
                      <m:rPr>
                        <m:nor/>
                      </m:rPr>
                      <a:rPr lang="en-IN" sz="2800" i="0">
                        <a:solidFill>
                          <a:srgbClr val="00B050"/>
                        </a:solidFill>
                        <a:latin typeface="Cambria Math" panose="02040503050406030204" pitchFamily="18" charset="0"/>
                      </a:rPr>
                      <m:t>Circle</m:t>
                    </m:r>
                  </m:oMath>
                </a14:m>
                <a:endParaRPr lang="en-IN" sz="2800" dirty="0">
                  <a:solidFill>
                    <a:srgbClr val="00B050"/>
                  </a:solidFill>
                </a:endParaRPr>
              </a:p>
              <a:p>
                <a:r>
                  <a:rPr lang="en-US" altLang="en-US" sz="2800" b="1" dirty="0">
                    <a:solidFill>
                      <a:srgbClr val="00B050"/>
                    </a:solidFill>
                    <a:latin typeface="Calibri" panose="020F0502020204030204" pitchFamily="34" charset="0"/>
                    <a:cs typeface="Calibri" panose="020F0502020204030204" pitchFamily="34" charset="0"/>
                  </a:rPr>
                  <a:t> </a:t>
                </a:r>
              </a:p>
            </p:txBody>
          </p:sp>
        </mc:Choice>
        <mc:Fallback xmlns="">
          <p:sp>
            <p:nvSpPr>
              <p:cNvPr id="3" name="Rectangle 5">
                <a:extLst>
                  <a:ext uri="{FF2B5EF4-FFF2-40B4-BE49-F238E27FC236}">
                    <a16:creationId xmlns:a16="http://schemas.microsoft.com/office/drawing/2014/main" id="{3E2F4C89-B47F-C2E7-427C-78EA6D3DC0D6}"/>
                  </a:ext>
                </a:extLst>
              </p:cNvPr>
              <p:cNvSpPr>
                <a:spLocks noRot="1" noChangeAspect="1" noMove="1" noResize="1" noEditPoints="1" noAdjustHandles="1" noChangeArrowheads="1" noChangeShapeType="1" noTextEdit="1"/>
              </p:cNvSpPr>
              <p:nvPr/>
            </p:nvSpPr>
            <p:spPr bwMode="auto">
              <a:xfrm>
                <a:off x="200690" y="112265"/>
                <a:ext cx="6276309" cy="954107"/>
              </a:xfrm>
              <a:prstGeom prst="rect">
                <a:avLst/>
              </a:prstGeom>
              <a:blipFill>
                <a:blip r:embed="rId3"/>
                <a:stretch>
                  <a:fillRect l="-2041" t="-63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4" name="Text Box 14">
            <a:extLst>
              <a:ext uri="{FF2B5EF4-FFF2-40B4-BE49-F238E27FC236}">
                <a16:creationId xmlns:a16="http://schemas.microsoft.com/office/drawing/2014/main" id="{B0D44A0A-9E86-D70B-7AB3-E8163DF05694}"/>
              </a:ext>
            </a:extLst>
          </p:cNvPr>
          <p:cNvSpPr txBox="1">
            <a:spLocks noChangeArrowheads="1"/>
          </p:cNvSpPr>
          <p:nvPr/>
        </p:nvSpPr>
        <p:spPr bwMode="auto">
          <a:xfrm>
            <a:off x="165820" y="1131308"/>
            <a:ext cx="4343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dirty="0"/>
              <a:t>The outer scale on smith chart is marked “</a:t>
            </a:r>
            <a:r>
              <a:rPr lang="en-US" altLang="en-US" b="1" dirty="0">
                <a:solidFill>
                  <a:srgbClr val="00B050"/>
                </a:solidFill>
              </a:rPr>
              <a:t>wavelength toward generator</a:t>
            </a:r>
            <a:r>
              <a:rPr lang="en-US" altLang="en-US" dirty="0"/>
              <a:t>” in clockwise direction (increasing z’)</a:t>
            </a:r>
          </a:p>
          <a:p>
            <a:pPr algn="just">
              <a:spcBef>
                <a:spcPct val="50000"/>
              </a:spcBef>
            </a:pPr>
            <a:endParaRPr lang="en-US" altLang="en-US" dirty="0"/>
          </a:p>
          <a:p>
            <a:pPr algn="just">
              <a:spcBef>
                <a:spcPct val="50000"/>
              </a:spcBef>
            </a:pPr>
            <a:r>
              <a:rPr lang="en-US" altLang="en-US" dirty="0"/>
              <a:t>The inner scale is marked “</a:t>
            </a:r>
            <a:r>
              <a:rPr lang="en-US" altLang="en-US" b="1" dirty="0">
                <a:solidFill>
                  <a:srgbClr val="00B050"/>
                </a:solidFill>
              </a:rPr>
              <a:t>wavelength toward load</a:t>
            </a:r>
            <a:r>
              <a:rPr lang="en-US" altLang="en-US" dirty="0"/>
              <a:t>” in counter-clockwise direction (decreasing z’)</a:t>
            </a:r>
          </a:p>
        </p:txBody>
      </p:sp>
      <p:pic>
        <p:nvPicPr>
          <p:cNvPr id="26" name="Picture 25">
            <a:extLst>
              <a:ext uri="{FF2B5EF4-FFF2-40B4-BE49-F238E27FC236}">
                <a16:creationId xmlns:a16="http://schemas.microsoft.com/office/drawing/2014/main" id="{428F0183-ED01-30F0-1F3F-E507BB14761C}"/>
              </a:ext>
            </a:extLst>
          </p:cNvPr>
          <p:cNvPicPr>
            <a:picLocks noChangeAspect="1"/>
          </p:cNvPicPr>
          <p:nvPr/>
        </p:nvPicPr>
        <p:blipFill>
          <a:blip r:embed="rId4"/>
          <a:stretch>
            <a:fillRect/>
          </a:stretch>
        </p:blipFill>
        <p:spPr>
          <a:xfrm>
            <a:off x="304800" y="4941215"/>
            <a:ext cx="3645867" cy="1804520"/>
          </a:xfrm>
          <a:prstGeom prst="rect">
            <a:avLst/>
          </a:prstGeom>
        </p:spPr>
      </p:pic>
      <mc:AlternateContent xmlns:mc="http://schemas.openxmlformats.org/markup-compatibility/2006" xmlns:a14="http://schemas.microsoft.com/office/drawing/2010/main">
        <mc:Choice Requires="a14">
          <p:sp>
            <p:nvSpPr>
              <p:cNvPr id="27" name="Object 9">
                <a:extLst>
                  <a:ext uri="{FF2B5EF4-FFF2-40B4-BE49-F238E27FC236}">
                    <a16:creationId xmlns:a16="http://schemas.microsoft.com/office/drawing/2014/main" id="{1BED86E2-007F-4EC7-9982-60E0D1370D56}"/>
                  </a:ext>
                </a:extLst>
              </p:cNvPr>
              <p:cNvSpPr txBox="1"/>
              <p:nvPr/>
            </p:nvSpPr>
            <p:spPr bwMode="auto">
              <a:xfrm>
                <a:off x="405717" y="3810000"/>
                <a:ext cx="3810000" cy="838200"/>
              </a:xfrm>
              <a:prstGeom prst="rect">
                <a:avLst/>
              </a:prstGeom>
              <a:ln/>
            </p:spPr>
            <p:style>
              <a:lnRef idx="2">
                <a:schemeClr val="dk1"/>
              </a:lnRef>
              <a:fillRef idx="1">
                <a:schemeClr val="lt1"/>
              </a:fillRef>
              <a:effectRef idx="0">
                <a:schemeClr val="dk1"/>
              </a:effectRef>
              <a:fontRef idx="minor">
                <a:schemeClr val="dk1"/>
              </a:fontRef>
            </p:style>
            <p:txBody>
              <a:bodyPr>
                <a:normAutofit fontScale="85000" lnSpcReduction="10000"/>
              </a:bodyPr>
              <a:lstStyle/>
              <a:p>
                <a:r>
                  <a:rPr lang="en-IN" sz="2800" dirty="0">
                    <a:solidFill>
                      <a:srgbClr val="000000"/>
                    </a:solidFill>
                  </a:rPr>
                  <a:t>Z</a:t>
                </a:r>
                <a:r>
                  <a:rPr lang="en-IN" sz="2800" baseline="-25000" dirty="0">
                    <a:solidFill>
                      <a:srgbClr val="000000"/>
                    </a:solidFill>
                  </a:rPr>
                  <a:t>in</a:t>
                </a:r>
                <a14:m>
                  <m:oMath xmlns:m="http://schemas.openxmlformats.org/officeDocument/2006/math">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𝑍</m:t>
                            </m:r>
                          </m:e>
                          <m:sub>
                            <m:r>
                              <a:rPr lang="en-IN" sz="2800" i="1">
                                <a:solidFill>
                                  <a:srgbClr val="000000"/>
                                </a:solidFill>
                                <a:latin typeface="Cambria Math" panose="02040503050406030204" pitchFamily="18" charset="0"/>
                              </a:rPr>
                              <m:t>𝑖</m:t>
                            </m:r>
                            <m:r>
                              <a:rPr lang="en-US" sz="2800" b="0" i="1" smtClean="0">
                                <a:solidFill>
                                  <a:srgbClr val="000000"/>
                                </a:solidFill>
                                <a:latin typeface="Cambria Math" panose="02040503050406030204" pitchFamily="18" charset="0"/>
                              </a:rPr>
                              <m:t>𝑛</m:t>
                            </m:r>
                          </m:sub>
                        </m:sSub>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𝑧</m:t>
                            </m:r>
                            <m:r>
                              <a:rPr lang="en-IN" sz="2800" i="1">
                                <a:solidFill>
                                  <a:srgbClr val="000000"/>
                                </a:solidFill>
                                <a:latin typeface="Cambria Math" panose="02040503050406030204" pitchFamily="18" charset="0"/>
                              </a:rPr>
                              <m:t>′</m:t>
                            </m:r>
                          </m:e>
                        </m:d>
                      </m:num>
                      <m:den>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𝑍</m:t>
                            </m:r>
                          </m:e>
                          <m:sub>
                            <m:r>
                              <a:rPr lang="en-IN" sz="2800" i="1">
                                <a:solidFill>
                                  <a:srgbClr val="000000"/>
                                </a:solidFill>
                                <a:latin typeface="Cambria Math" panose="02040503050406030204" pitchFamily="18" charset="0"/>
                              </a:rPr>
                              <m:t>0</m:t>
                            </m:r>
                          </m:sub>
                        </m:sSub>
                      </m:den>
                    </m:f>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r>
                          <a:rPr lang="en-IN" sz="2800" i="1">
                            <a:solidFill>
                              <a:srgbClr val="000000"/>
                            </a:solidFill>
                            <a:latin typeface="Cambria Math" panose="02040503050406030204" pitchFamily="18" charset="0"/>
                          </a:rPr>
                          <m:t>1+</m:t>
                        </m:r>
                        <m:d>
                          <m:dPr>
                            <m:begChr m:val="|"/>
                            <m:endChr m:val="|"/>
                            <m:ctrlPr>
                              <a:rPr lang="en-IN" sz="2800" i="1">
                                <a:solidFill>
                                  <a:srgbClr val="000000"/>
                                </a:solidFill>
                                <a:latin typeface="Cambria Math" panose="02040503050406030204" pitchFamily="18" charset="0"/>
                              </a:rPr>
                            </m:ctrlPr>
                          </m:dPr>
                          <m:e>
                            <m:r>
                              <m:rPr>
                                <m:sty m:val="p"/>
                              </m:rPr>
                              <a:rPr lang="en-IN" sz="2800" i="1">
                                <a:solidFill>
                                  <a:srgbClr val="000000"/>
                                </a:solidFill>
                                <a:latin typeface="Cambria Math" panose="02040503050406030204" pitchFamily="18" charset="0"/>
                              </a:rPr>
                              <m:t>Γ</m:t>
                            </m:r>
                          </m:e>
                        </m:d>
                        <m:sSup>
                          <m:sSupPr>
                            <m:ctrlPr>
                              <a:rPr lang="en-IN" sz="2800" i="1">
                                <a:solidFill>
                                  <a:srgbClr val="000000"/>
                                </a:solidFill>
                                <a:latin typeface="Cambria Math" panose="02040503050406030204" pitchFamily="18" charset="0"/>
                              </a:rPr>
                            </m:ctrlPr>
                          </m:sSupPr>
                          <m:e>
                            <m:r>
                              <a:rPr lang="en-IN" sz="2800" i="1">
                                <a:solidFill>
                                  <a:srgbClr val="000000"/>
                                </a:solidFill>
                                <a:latin typeface="Cambria Math" panose="02040503050406030204" pitchFamily="18" charset="0"/>
                              </a:rPr>
                              <m:t>𝑒</m:t>
                            </m:r>
                          </m:e>
                          <m:sup>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𝜃</m:t>
                                </m:r>
                              </m:e>
                              <m:sub>
                                <m:r>
                                  <m:rPr>
                                    <m:sty m:val="p"/>
                                  </m:rPr>
                                  <a:rPr lang="en-IN" sz="2800" i="1">
                                    <a:solidFill>
                                      <a:srgbClr val="000000"/>
                                    </a:solidFill>
                                    <a:latin typeface="Cambria Math" panose="02040503050406030204" pitchFamily="18" charset="0"/>
                                  </a:rPr>
                                  <m:t>Γ</m:t>
                                </m:r>
                              </m:sub>
                            </m:sSub>
                            <m:r>
                              <a:rPr lang="en-IN" sz="2800" i="1">
                                <a:solidFill>
                                  <a:srgbClr val="000000"/>
                                </a:solidFill>
                                <a:latin typeface="Cambria Math" panose="02040503050406030204" pitchFamily="18" charset="0"/>
                              </a:rPr>
                              <m:t>−2</m:t>
                            </m:r>
                            <m:r>
                              <a:rPr lang="en-IN" sz="2800" i="1">
                                <a:solidFill>
                                  <a:srgbClr val="000000"/>
                                </a:solidFill>
                                <a:latin typeface="Cambria Math" panose="02040503050406030204" pitchFamily="18" charset="0"/>
                              </a:rPr>
                              <m:t>𝑗</m:t>
                            </m:r>
                            <m:r>
                              <a:rPr lang="en-IN" sz="2800" i="1">
                                <a:solidFill>
                                  <a:srgbClr val="000000"/>
                                </a:solidFill>
                                <a:latin typeface="Cambria Math" panose="02040503050406030204" pitchFamily="18" charset="0"/>
                              </a:rPr>
                              <m:t>𝛽</m:t>
                            </m:r>
                            <m:r>
                              <a:rPr lang="en-IN" sz="2800" i="1">
                                <a:solidFill>
                                  <a:srgbClr val="000000"/>
                                </a:solidFill>
                                <a:latin typeface="Cambria Math" panose="02040503050406030204" pitchFamily="18" charset="0"/>
                              </a:rPr>
                              <m:t>𝑧</m:t>
                            </m:r>
                            <m:r>
                              <a:rPr lang="en-IN" sz="2800" i="1">
                                <a:solidFill>
                                  <a:srgbClr val="000000"/>
                                </a:solidFill>
                                <a:latin typeface="Cambria Math" panose="02040503050406030204" pitchFamily="18" charset="0"/>
                              </a:rPr>
                              <m:t>′</m:t>
                            </m:r>
                          </m:sup>
                        </m:sSup>
                      </m:num>
                      <m:den>
                        <m:r>
                          <a:rPr lang="en-IN" sz="2800" i="1">
                            <a:solidFill>
                              <a:srgbClr val="000000"/>
                            </a:solidFill>
                            <a:latin typeface="Cambria Math" panose="02040503050406030204" pitchFamily="18" charset="0"/>
                          </a:rPr>
                          <m:t>1−</m:t>
                        </m:r>
                        <m:d>
                          <m:dPr>
                            <m:begChr m:val="|"/>
                            <m:endChr m:val="|"/>
                            <m:ctrlPr>
                              <a:rPr lang="en-IN" sz="2800" i="1">
                                <a:solidFill>
                                  <a:srgbClr val="000000"/>
                                </a:solidFill>
                                <a:latin typeface="Cambria Math" panose="02040503050406030204" pitchFamily="18" charset="0"/>
                              </a:rPr>
                            </m:ctrlPr>
                          </m:dPr>
                          <m:e>
                            <m:r>
                              <m:rPr>
                                <m:sty m:val="p"/>
                              </m:rPr>
                              <a:rPr lang="en-IN" sz="2800" i="1">
                                <a:solidFill>
                                  <a:srgbClr val="000000"/>
                                </a:solidFill>
                                <a:latin typeface="Cambria Math" panose="02040503050406030204" pitchFamily="18" charset="0"/>
                              </a:rPr>
                              <m:t>Γ</m:t>
                            </m:r>
                          </m:e>
                        </m:d>
                        <m:sSup>
                          <m:sSupPr>
                            <m:ctrlPr>
                              <a:rPr lang="en-IN" sz="2800" i="1">
                                <a:solidFill>
                                  <a:srgbClr val="000000"/>
                                </a:solidFill>
                                <a:latin typeface="Cambria Math" panose="02040503050406030204" pitchFamily="18" charset="0"/>
                              </a:rPr>
                            </m:ctrlPr>
                          </m:sSupPr>
                          <m:e>
                            <m:r>
                              <a:rPr lang="en-IN" sz="2800" i="1">
                                <a:solidFill>
                                  <a:srgbClr val="000000"/>
                                </a:solidFill>
                                <a:latin typeface="Cambria Math" panose="02040503050406030204" pitchFamily="18" charset="0"/>
                              </a:rPr>
                              <m:t>𝑒</m:t>
                            </m:r>
                          </m:e>
                          <m:sup>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𝜃</m:t>
                                </m:r>
                              </m:e>
                              <m:sub>
                                <m:r>
                                  <m:rPr>
                                    <m:sty m:val="p"/>
                                  </m:rPr>
                                  <a:rPr lang="en-IN" sz="2800" i="1">
                                    <a:solidFill>
                                      <a:srgbClr val="000000"/>
                                    </a:solidFill>
                                    <a:latin typeface="Cambria Math" panose="02040503050406030204" pitchFamily="18" charset="0"/>
                                  </a:rPr>
                                  <m:t>Γ</m:t>
                                </m:r>
                              </m:sub>
                            </m:sSub>
                            <m:r>
                              <a:rPr lang="en-IN" sz="2800" i="1">
                                <a:solidFill>
                                  <a:srgbClr val="000000"/>
                                </a:solidFill>
                                <a:latin typeface="Cambria Math" panose="02040503050406030204" pitchFamily="18" charset="0"/>
                              </a:rPr>
                              <m:t>−2</m:t>
                            </m:r>
                            <m:r>
                              <a:rPr lang="en-IN" sz="2800" i="1">
                                <a:solidFill>
                                  <a:srgbClr val="000000"/>
                                </a:solidFill>
                                <a:latin typeface="Cambria Math" panose="02040503050406030204" pitchFamily="18" charset="0"/>
                              </a:rPr>
                              <m:t>𝑗</m:t>
                            </m:r>
                            <m:r>
                              <a:rPr lang="en-IN" sz="2800" i="1">
                                <a:solidFill>
                                  <a:srgbClr val="000000"/>
                                </a:solidFill>
                                <a:latin typeface="Cambria Math" panose="02040503050406030204" pitchFamily="18" charset="0"/>
                              </a:rPr>
                              <m:t>𝛽</m:t>
                            </m:r>
                            <m:r>
                              <a:rPr lang="en-IN" sz="2800" i="1">
                                <a:solidFill>
                                  <a:srgbClr val="000000"/>
                                </a:solidFill>
                                <a:latin typeface="Cambria Math" panose="02040503050406030204" pitchFamily="18" charset="0"/>
                              </a:rPr>
                              <m:t>𝑧</m:t>
                            </m:r>
                            <m:r>
                              <a:rPr lang="en-IN" sz="2800" i="1">
                                <a:solidFill>
                                  <a:srgbClr val="000000"/>
                                </a:solidFill>
                                <a:latin typeface="Cambria Math" panose="02040503050406030204" pitchFamily="18" charset="0"/>
                              </a:rPr>
                              <m:t>′</m:t>
                            </m:r>
                          </m:sup>
                        </m:sSup>
                      </m:den>
                    </m:f>
                  </m:oMath>
                </a14:m>
                <a:endParaRPr lang="en-IN" dirty="0"/>
              </a:p>
            </p:txBody>
          </p:sp>
        </mc:Choice>
        <mc:Fallback xmlns="">
          <p:sp>
            <p:nvSpPr>
              <p:cNvPr id="27" name="Object 9">
                <a:extLst>
                  <a:ext uri="{FF2B5EF4-FFF2-40B4-BE49-F238E27FC236}">
                    <a16:creationId xmlns:a16="http://schemas.microsoft.com/office/drawing/2014/main" id="{1BED86E2-007F-4EC7-9982-60E0D1370D56}"/>
                  </a:ext>
                </a:extLst>
              </p:cNvPr>
              <p:cNvSpPr txBox="1">
                <a:spLocks noRot="1" noChangeAspect="1" noMove="1" noResize="1" noEditPoints="1" noAdjustHandles="1" noChangeArrowheads="1" noChangeShapeType="1" noTextEdit="1"/>
              </p:cNvSpPr>
              <p:nvPr/>
            </p:nvSpPr>
            <p:spPr bwMode="auto">
              <a:xfrm>
                <a:off x="405717" y="3810000"/>
                <a:ext cx="3810000" cy="838200"/>
              </a:xfrm>
              <a:prstGeom prst="rect">
                <a:avLst/>
              </a:prstGeom>
              <a:blipFill>
                <a:blip r:embed="rId5"/>
                <a:stretch>
                  <a:fillRect l="-2389"/>
                </a:stretch>
              </a:blipFill>
              <a:ln/>
            </p:spPr>
            <p:txBody>
              <a:bodyPr/>
              <a:lstStyle/>
              <a:p>
                <a:r>
                  <a:rPr lang="en-IN">
                    <a:noFill/>
                  </a:rPr>
                  <a:t> </a:t>
                </a:r>
              </a:p>
            </p:txBody>
          </p:sp>
        </mc:Fallback>
      </mc:AlternateContent>
      <p:sp>
        <p:nvSpPr>
          <p:cNvPr id="30" name="Arrow: Curved Down 29">
            <a:extLst>
              <a:ext uri="{FF2B5EF4-FFF2-40B4-BE49-F238E27FC236}">
                <a16:creationId xmlns:a16="http://schemas.microsoft.com/office/drawing/2014/main" id="{60098508-5D74-7F13-EB41-452A64CA7EBD}"/>
              </a:ext>
            </a:extLst>
          </p:cNvPr>
          <p:cNvSpPr/>
          <p:nvPr/>
        </p:nvSpPr>
        <p:spPr>
          <a:xfrm>
            <a:off x="5513328" y="1368759"/>
            <a:ext cx="2286000" cy="76200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TextBox 31">
            <a:extLst>
              <a:ext uri="{FF2B5EF4-FFF2-40B4-BE49-F238E27FC236}">
                <a16:creationId xmlns:a16="http://schemas.microsoft.com/office/drawing/2014/main" id="{9F87D32B-D3B5-5D02-3B79-341CDF338450}"/>
              </a:ext>
            </a:extLst>
          </p:cNvPr>
          <p:cNvSpPr txBox="1"/>
          <p:nvPr/>
        </p:nvSpPr>
        <p:spPr>
          <a:xfrm>
            <a:off x="7162800" y="1131308"/>
            <a:ext cx="19812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en-US" b="1" dirty="0">
                <a:solidFill>
                  <a:srgbClr val="00B050"/>
                </a:solidFill>
              </a:rPr>
              <a:t>toward generator</a:t>
            </a:r>
            <a:endParaRPr lang="en-IN" dirty="0"/>
          </a:p>
        </p:txBody>
      </p:sp>
      <p:sp>
        <p:nvSpPr>
          <p:cNvPr id="33" name="Arrow: Curved Down 32">
            <a:extLst>
              <a:ext uri="{FF2B5EF4-FFF2-40B4-BE49-F238E27FC236}">
                <a16:creationId xmlns:a16="http://schemas.microsoft.com/office/drawing/2014/main" id="{9A93BFB6-C2C5-20FC-9A1D-459E3FBB34D3}"/>
              </a:ext>
            </a:extLst>
          </p:cNvPr>
          <p:cNvSpPr/>
          <p:nvPr/>
        </p:nvSpPr>
        <p:spPr>
          <a:xfrm rot="10800000" flipV="1">
            <a:off x="5513328" y="2120525"/>
            <a:ext cx="2286000" cy="76200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TextBox 34">
            <a:extLst>
              <a:ext uri="{FF2B5EF4-FFF2-40B4-BE49-F238E27FC236}">
                <a16:creationId xmlns:a16="http://schemas.microsoft.com/office/drawing/2014/main" id="{D903F6E3-96A4-C013-F7F2-FA8F602146BA}"/>
              </a:ext>
            </a:extLst>
          </p:cNvPr>
          <p:cNvSpPr txBox="1"/>
          <p:nvPr/>
        </p:nvSpPr>
        <p:spPr>
          <a:xfrm>
            <a:off x="7661793" y="2248480"/>
            <a:ext cx="1700196"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en-US" b="1" dirty="0">
                <a:solidFill>
                  <a:srgbClr val="00B050"/>
                </a:solidFill>
              </a:rPr>
              <a:t>toward load</a:t>
            </a:r>
            <a:endParaRPr lang="en-IN"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4F99408-3A71-296C-E41D-EE141C3F3B12}"/>
                  </a:ext>
                </a:extLst>
              </p:cNvPr>
              <p:cNvSpPr txBox="1"/>
              <p:nvPr/>
            </p:nvSpPr>
            <p:spPr>
              <a:xfrm>
                <a:off x="3070252" y="6276201"/>
                <a:ext cx="849935"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oMath>
                  </m:oMathPara>
                </a14:m>
                <a:endParaRPr lang="en-IN" dirty="0"/>
              </a:p>
            </p:txBody>
          </p:sp>
        </mc:Choice>
        <mc:Fallback xmlns="">
          <p:sp>
            <p:nvSpPr>
              <p:cNvPr id="36" name="TextBox 35">
                <a:extLst>
                  <a:ext uri="{FF2B5EF4-FFF2-40B4-BE49-F238E27FC236}">
                    <a16:creationId xmlns:a16="http://schemas.microsoft.com/office/drawing/2014/main" id="{A4F99408-3A71-296C-E41D-EE141C3F3B12}"/>
                  </a:ext>
                </a:extLst>
              </p:cNvPr>
              <p:cNvSpPr txBox="1">
                <a:spLocks noRot="1" noChangeAspect="1" noMove="1" noResize="1" noEditPoints="1" noAdjustHandles="1" noChangeArrowheads="1" noChangeShapeType="1" noTextEdit="1"/>
              </p:cNvSpPr>
              <p:nvPr/>
            </p:nvSpPr>
            <p:spPr>
              <a:xfrm>
                <a:off x="3070252" y="6276201"/>
                <a:ext cx="849935" cy="276999"/>
              </a:xfrm>
              <a:prstGeom prst="rect">
                <a:avLst/>
              </a:prstGeom>
              <a:blipFill>
                <a:blip r:embed="rId6"/>
                <a:stretch>
                  <a:fillRect t="-4444" b="-11111"/>
                </a:stretch>
              </a:blipFill>
            </p:spPr>
            <p:txBody>
              <a:bodyPr/>
              <a:lstStyle/>
              <a:p>
                <a:r>
                  <a:rPr lang="en-IN">
                    <a:noFill/>
                  </a:rPr>
                  <a:t> </a:t>
                </a:r>
              </a:p>
            </p:txBody>
          </p:sp>
        </mc:Fallback>
      </mc:AlternateContent>
    </p:spTree>
    <p:extLst>
      <p:ext uri="{BB962C8B-B14F-4D97-AF65-F5344CB8AC3E}">
        <p14:creationId xmlns:p14="http://schemas.microsoft.com/office/powerpoint/2010/main" val="130898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0B6EBD63-9944-6260-3B97-7C26955980C6}"/>
              </a:ext>
            </a:extLst>
          </p:cNvPr>
          <p:cNvSpPr txBox="1">
            <a:spLocks noChangeArrowheads="1"/>
          </p:cNvSpPr>
          <p:nvPr/>
        </p:nvSpPr>
        <p:spPr bwMode="auto">
          <a:xfrm>
            <a:off x="647700" y="4055023"/>
            <a:ext cx="7848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rPr>
              <a:t>Therefore, complete revolution gives the z’ of </a:t>
            </a:r>
            <a:r>
              <a:rPr lang="en-US" altLang="en-US" sz="2000" dirty="0">
                <a:solidFill>
                  <a:srgbClr val="3333FF"/>
                </a:solidFill>
                <a:sym typeface="Symbol" panose="05050102010706020507" pitchFamily="18" charset="2"/>
              </a:rPr>
              <a:t>/2</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5477B8C-ACB1-A2C3-FF3C-3C31B50A2F19}"/>
                  </a:ext>
                </a:extLst>
              </p:cNvPr>
              <p:cNvSpPr txBox="1"/>
              <p:nvPr/>
            </p:nvSpPr>
            <p:spPr>
              <a:xfrm>
                <a:off x="609600" y="338678"/>
                <a:ext cx="7848600" cy="1323439"/>
              </a:xfrm>
              <a:prstGeom prst="rect">
                <a:avLst/>
              </a:prstGeom>
              <a:noFill/>
            </p:spPr>
            <p:txBody>
              <a:bodyPr wrap="square" rtlCol="0">
                <a:spAutoFit/>
              </a:bodyPr>
              <a:lstStyle/>
              <a:p>
                <a:pPr algn="just"/>
                <a:r>
                  <a:rPr lang="en-US" sz="2000" dirty="0"/>
                  <a:t>The value </a:t>
                </a:r>
                <a14:m>
                  <m:oMath xmlns:m="http://schemas.openxmlformats.org/officeDocument/2006/math">
                    <m:d>
                      <m:dPr>
                        <m:begChr m:val="|"/>
                        <m:endChr m:val="|"/>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Γ</m:t>
                        </m:r>
                      </m:e>
                    </m:d>
                    <m:r>
                      <a:rPr lang="en-US" sz="2000" b="0" i="1" smtClean="0">
                        <a:latin typeface="Cambria Math" panose="02040503050406030204" pitchFamily="18" charset="0"/>
                      </a:rPr>
                      <m:t>∠</m:t>
                    </m:r>
                    <m:r>
                      <a:rPr lang="en-US" sz="2000" b="0" i="1" smtClean="0">
                        <a:latin typeface="Cambria Math" panose="02040503050406030204" pitchFamily="18" charset="0"/>
                      </a:rPr>
                      <m:t>𝜃</m:t>
                    </m:r>
                    <m:r>
                      <m:rPr>
                        <m:sty m:val="p"/>
                      </m:rPr>
                      <a:rPr lang="en-US" sz="2000" b="0" i="0" baseline="-25000" smtClean="0">
                        <a:latin typeface="Cambria Math" panose="02040503050406030204" pitchFamily="18" charset="0"/>
                      </a:rPr>
                      <m:t>Γ</m:t>
                    </m:r>
                    <m:r>
                      <a:rPr lang="en-US" sz="2000" b="0" i="1" smtClean="0">
                        <a:latin typeface="Cambria Math" panose="02040503050406030204" pitchFamily="18" charset="0"/>
                      </a:rPr>
                      <m:t> </m:t>
                    </m:r>
                  </m:oMath>
                </a14:m>
                <a:r>
                  <a:rPr lang="en-US" sz="2000" dirty="0"/>
                  <a:t> represents the complex reflection coefficient at the load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𝑧</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=0</m:t>
                    </m:r>
                  </m:oMath>
                </a14:m>
                <a:r>
                  <a:rPr lang="en-US" sz="2000" dirty="0"/>
                  <a:t>). If the value of </a:t>
                </a:r>
                <a14:m>
                  <m:oMath xmlns:m="http://schemas.openxmlformats.org/officeDocument/2006/math">
                    <m:d>
                      <m:dPr>
                        <m:begChr m:val="|"/>
                        <m:endChr m:val="|"/>
                        <m:ctrlPr>
                          <a:rPr lang="en-US" sz="2000" i="1">
                            <a:latin typeface="Cambria Math" panose="02040503050406030204" pitchFamily="18" charset="0"/>
                          </a:rPr>
                        </m:ctrlPr>
                      </m:dPr>
                      <m:e>
                        <m:r>
                          <m:rPr>
                            <m:sty m:val="p"/>
                          </m:rPr>
                          <a:rPr lang="en-US" sz="2000">
                            <a:latin typeface="Cambria Math" panose="02040503050406030204" pitchFamily="18" charset="0"/>
                          </a:rPr>
                          <m:t>Γ</m:t>
                        </m:r>
                      </m:e>
                    </m:d>
                  </m:oMath>
                </a14:m>
                <a:r>
                  <a:rPr lang="en-US" sz="2000" dirty="0"/>
                  <a:t> is kept constant, one can subtract from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𝜃</m:t>
                    </m:r>
                    <m:r>
                      <m:rPr>
                        <m:sty m:val="p"/>
                      </m:rPr>
                      <a:rPr lang="en-US" sz="2000" baseline="-25000">
                        <a:latin typeface="Cambria Math" panose="02040503050406030204" pitchFamily="18" charset="0"/>
                      </a:rPr>
                      <m:t>Γ</m:t>
                    </m:r>
                    <m:r>
                      <a:rPr lang="en-US" sz="2000" i="1">
                        <a:latin typeface="Cambria Math" panose="02040503050406030204" pitchFamily="18" charset="0"/>
                      </a:rPr>
                      <m:t> </m:t>
                    </m:r>
                  </m:oMath>
                </a14:m>
                <a:r>
                  <a:rPr lang="en-US" sz="2000" dirty="0"/>
                  <a:t>(rotate in clockwise direction)  an angle = 2 </a:t>
                </a:r>
                <a14:m>
                  <m:oMath xmlns:m="http://schemas.openxmlformats.org/officeDocument/2006/math">
                    <m:r>
                      <a:rPr lang="en-US" sz="2000" b="0" i="1" smtClean="0">
                        <a:latin typeface="Cambria Math" panose="02040503050406030204" pitchFamily="18" charset="0"/>
                      </a:rPr>
                      <m:t>𝛽</m:t>
                    </m:r>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z</m:t>
                        </m:r>
                      </m:e>
                      <m:sup>
                        <m:r>
                          <a:rPr lang="en-US" sz="2000" b="0" i="0" smtClean="0">
                            <a:latin typeface="Cambria Math" panose="02040503050406030204" pitchFamily="18" charset="0"/>
                          </a:rPr>
                          <m:t>′</m:t>
                        </m:r>
                      </m:sup>
                    </m:sSup>
                    <m:r>
                      <a:rPr lang="en-US" sz="2000" b="0" i="0" smtClean="0">
                        <a:latin typeface="Cambria Math" panose="02040503050406030204" pitchFamily="18" charset="0"/>
                      </a:rPr>
                      <m:t> </m:t>
                    </m:r>
                  </m:oMath>
                </a14:m>
                <a:r>
                  <a:rPr lang="en-IN" sz="2000" dirty="0"/>
                  <a:t>to obtain the complex </a:t>
                </a:r>
                <a14:m>
                  <m:oMath xmlns:m="http://schemas.openxmlformats.org/officeDocument/2006/math">
                    <m:r>
                      <m:rPr>
                        <m:sty m:val="p"/>
                      </m:rPr>
                      <a:rPr lang="en-US" sz="2000">
                        <a:latin typeface="Cambria Math" panose="02040503050406030204" pitchFamily="18" charset="0"/>
                      </a:rPr>
                      <m:t>Γ</m:t>
                    </m:r>
                  </m:oMath>
                </a14:m>
                <a:r>
                  <a:rPr lang="en-IN" sz="2000" dirty="0"/>
                  <a:t> at the point </a:t>
                </a:r>
                <a14:m>
                  <m:oMath xmlns:m="http://schemas.openxmlformats.org/officeDocument/2006/math">
                    <m:r>
                      <m:rPr>
                        <m:sty m:val="p"/>
                      </m:rPr>
                      <a:rPr lang="en-US" sz="2000" b="0" i="0" smtClean="0">
                        <a:latin typeface="Cambria Math" panose="02040503050406030204" pitchFamily="18" charset="0"/>
                      </a:rPr>
                      <m:t>z</m:t>
                    </m:r>
                    <m:r>
                      <a:rPr lang="en-US" sz="2000" b="0" i="0" smtClean="0">
                        <a:latin typeface="Cambria Math" panose="02040503050406030204" pitchFamily="18" charset="0"/>
                      </a:rPr>
                      <m:t>′</m:t>
                    </m:r>
                  </m:oMath>
                </a14:m>
                <a:r>
                  <a:rPr lang="en-IN" sz="2000" dirty="0"/>
                  <a:t> from the load. That is</a:t>
                </a:r>
              </a:p>
            </p:txBody>
          </p:sp>
        </mc:Choice>
        <mc:Fallback xmlns="">
          <p:sp>
            <p:nvSpPr>
              <p:cNvPr id="5" name="TextBox 4">
                <a:extLst>
                  <a:ext uri="{FF2B5EF4-FFF2-40B4-BE49-F238E27FC236}">
                    <a16:creationId xmlns:a16="http://schemas.microsoft.com/office/drawing/2014/main" id="{45477B8C-ACB1-A2C3-FF3C-3C31B50A2F19}"/>
                  </a:ext>
                </a:extLst>
              </p:cNvPr>
              <p:cNvSpPr txBox="1">
                <a:spLocks noRot="1" noChangeAspect="1" noMove="1" noResize="1" noEditPoints="1" noAdjustHandles="1" noChangeArrowheads="1" noChangeShapeType="1" noTextEdit="1"/>
              </p:cNvSpPr>
              <p:nvPr/>
            </p:nvSpPr>
            <p:spPr>
              <a:xfrm>
                <a:off x="609600" y="338678"/>
                <a:ext cx="7848600" cy="1323439"/>
              </a:xfrm>
              <a:prstGeom prst="rect">
                <a:avLst/>
              </a:prstGeom>
              <a:blipFill>
                <a:blip r:embed="rId2"/>
                <a:stretch>
                  <a:fillRect l="-776" t="-2304" r="-699" b="-783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2D07C75-D17F-FBEF-1229-394F71D95643}"/>
                  </a:ext>
                </a:extLst>
              </p:cNvPr>
              <p:cNvSpPr txBox="1"/>
              <p:nvPr/>
            </p:nvSpPr>
            <p:spPr>
              <a:xfrm>
                <a:off x="647700" y="2100630"/>
                <a:ext cx="7848600" cy="719812"/>
              </a:xfrm>
              <a:prstGeom prst="rect">
                <a:avLst/>
              </a:prstGeom>
              <a:noFill/>
            </p:spPr>
            <p:txBody>
              <a:bodyPr wrap="square" rtlCol="0">
                <a:spAutoFit/>
              </a:bodyPr>
              <a:lstStyle/>
              <a:p>
                <a:pPr algn="just"/>
                <a:r>
                  <a:rPr lang="en-IN" sz="2000" dirty="0"/>
                  <a:t>The complex </a:t>
                </a:r>
                <a14:m>
                  <m:oMath xmlns:m="http://schemas.openxmlformats.org/officeDocument/2006/math">
                    <m:r>
                      <m:rPr>
                        <m:sty m:val="p"/>
                      </m:rPr>
                      <a:rPr lang="en-US" sz="2000">
                        <a:latin typeface="Cambria Math" panose="02040503050406030204" pitchFamily="18" charset="0"/>
                      </a:rPr>
                      <m:t>Γ</m:t>
                    </m:r>
                  </m:oMath>
                </a14:m>
                <a:r>
                  <a:rPr lang="en-IN" sz="2000" dirty="0"/>
                  <a:t> at the point </a:t>
                </a:r>
                <a14:m>
                  <m:oMath xmlns:m="http://schemas.openxmlformats.org/officeDocument/2006/math">
                    <m:r>
                      <m:rPr>
                        <m:sty m:val="p"/>
                      </m:rPr>
                      <a:rPr lang="en-US" sz="2000" b="0" i="0" smtClean="0">
                        <a:latin typeface="Cambria Math" panose="02040503050406030204" pitchFamily="18" charset="0"/>
                      </a:rPr>
                      <m:t>z</m:t>
                    </m:r>
                    <m:r>
                      <a:rPr lang="en-US" sz="2000" b="0" i="0" smtClean="0">
                        <a:latin typeface="Cambria Math" panose="02040503050406030204" pitchFamily="18" charset="0"/>
                      </a:rPr>
                      <m:t>′</m:t>
                    </m:r>
                  </m:oMath>
                </a14:m>
                <a:r>
                  <a:rPr lang="en-IN" sz="2000" dirty="0"/>
                  <a:t> from the load is </a:t>
                </a:r>
                <a14:m>
                  <m:oMath xmlns:m="http://schemas.openxmlformats.org/officeDocument/2006/math">
                    <m:d>
                      <m:dPr>
                        <m:begChr m:val="|"/>
                        <m:endChr m:val="|"/>
                        <m:ctrlPr>
                          <a:rPr lang="en-US" sz="2000" i="1">
                            <a:latin typeface="Cambria Math" panose="02040503050406030204" pitchFamily="18" charset="0"/>
                          </a:rPr>
                        </m:ctrlPr>
                      </m:dPr>
                      <m:e>
                        <m:r>
                          <m:rPr>
                            <m:sty m:val="p"/>
                          </m:rPr>
                          <a:rPr lang="en-US" sz="2000">
                            <a:latin typeface="Cambria Math" panose="02040503050406030204" pitchFamily="18" charset="0"/>
                          </a:rPr>
                          <m:t>Γ</m:t>
                        </m:r>
                      </m:e>
                    </m:d>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𝑖</m:t>
                        </m:r>
                        <m:r>
                          <a:rPr lang="en-US" sz="2000" b="0" i="1" smtClean="0">
                            <a:latin typeface="Cambria Math" panose="02040503050406030204" pitchFamily="18" charset="0"/>
                          </a:rPr>
                          <m:t>𝜙</m:t>
                        </m:r>
                      </m:sup>
                    </m:sSup>
                  </m:oMath>
                </a14:m>
                <a:r>
                  <a:rPr lang="en-IN" sz="2000" dirty="0"/>
                  <a:t> , this value of is used to determine z</a:t>
                </a:r>
                <a:r>
                  <a:rPr lang="en-IN" sz="2000" baseline="-25000" dirty="0"/>
                  <a:t>in</a:t>
                </a:r>
                <a:r>
                  <a:rPr lang="en-IN" sz="2000" dirty="0"/>
                  <a:t> (normalized)</a:t>
                </a:r>
                <a:endParaRPr lang="en-IN" sz="2000" baseline="-25000" dirty="0"/>
              </a:p>
            </p:txBody>
          </p:sp>
        </mc:Choice>
        <mc:Fallback xmlns="">
          <p:sp>
            <p:nvSpPr>
              <p:cNvPr id="6" name="TextBox 5">
                <a:extLst>
                  <a:ext uri="{FF2B5EF4-FFF2-40B4-BE49-F238E27FC236}">
                    <a16:creationId xmlns:a16="http://schemas.microsoft.com/office/drawing/2014/main" id="{02D07C75-D17F-FBEF-1229-394F71D95643}"/>
                  </a:ext>
                </a:extLst>
              </p:cNvPr>
              <p:cNvSpPr txBox="1">
                <a:spLocks noRot="1" noChangeAspect="1" noMove="1" noResize="1" noEditPoints="1" noAdjustHandles="1" noChangeArrowheads="1" noChangeShapeType="1" noTextEdit="1"/>
              </p:cNvSpPr>
              <p:nvPr/>
            </p:nvSpPr>
            <p:spPr>
              <a:xfrm>
                <a:off x="647700" y="2100630"/>
                <a:ext cx="7848600" cy="719812"/>
              </a:xfrm>
              <a:prstGeom prst="rect">
                <a:avLst/>
              </a:prstGeom>
              <a:blipFill>
                <a:blip r:embed="rId3"/>
                <a:stretch>
                  <a:fillRect l="-776" t="-2542" r="-776" b="-144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2E94FC2-A3E8-C760-35DC-B4039284D4CD}"/>
                  </a:ext>
                </a:extLst>
              </p:cNvPr>
              <p:cNvSpPr txBox="1"/>
              <p:nvPr/>
            </p:nvSpPr>
            <p:spPr>
              <a:xfrm>
                <a:off x="3390900" y="3344437"/>
                <a:ext cx="22860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14:m>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0" i="1" smtClean="0">
                        <a:latin typeface="Cambria Math" panose="02040503050406030204" pitchFamily="18" charset="0"/>
                      </a:rPr>
                      <m:t>𝜃</m:t>
                    </m:r>
                    <m:r>
                      <m:rPr>
                        <m:sty m:val="p"/>
                      </m:rPr>
                      <a:rPr lang="en-US" sz="2400" b="0" i="0" baseline="-25000" smtClean="0">
                        <a:latin typeface="Cambria Math" panose="02040503050406030204" pitchFamily="18" charset="0"/>
                      </a:rPr>
                      <m:t>Γ</m:t>
                    </m:r>
                    <m:r>
                      <a:rPr lang="en-US" sz="2400" b="0" i="0" baseline="-25000" smtClean="0">
                        <a:latin typeface="Cambria Math" panose="02040503050406030204" pitchFamily="18" charset="0"/>
                      </a:rPr>
                      <m:t> </m:t>
                    </m:r>
                  </m:oMath>
                </a14:m>
                <a:r>
                  <a:rPr lang="en-IN" sz="2400" dirty="0"/>
                  <a:t> - 2j</a:t>
                </a:r>
                <a:r>
                  <a:rPr lang="en-US" sz="2400" dirty="0"/>
                  <a:t> </a:t>
                </a:r>
                <a14:m>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𝑧</m:t>
                    </m:r>
                    <m:r>
                      <a:rPr lang="en-US" sz="2400" b="0" i="1" smtClean="0">
                        <a:latin typeface="Cambria Math" panose="02040503050406030204" pitchFamily="18" charset="0"/>
                      </a:rPr>
                      <m:t>′</m:t>
                    </m:r>
                  </m:oMath>
                </a14:m>
                <a:endParaRPr lang="en-IN" sz="2400" dirty="0"/>
              </a:p>
            </p:txBody>
          </p:sp>
        </mc:Choice>
        <mc:Fallback xmlns="">
          <p:sp>
            <p:nvSpPr>
              <p:cNvPr id="9" name="TextBox 8">
                <a:extLst>
                  <a:ext uri="{FF2B5EF4-FFF2-40B4-BE49-F238E27FC236}">
                    <a16:creationId xmlns:a16="http://schemas.microsoft.com/office/drawing/2014/main" id="{C2E94FC2-A3E8-C760-35DC-B4039284D4CD}"/>
                  </a:ext>
                </a:extLst>
              </p:cNvPr>
              <p:cNvSpPr txBox="1">
                <a:spLocks noRot="1" noChangeAspect="1" noMove="1" noResize="1" noEditPoints="1" noAdjustHandles="1" noChangeArrowheads="1" noChangeShapeType="1" noTextEdit="1"/>
              </p:cNvSpPr>
              <p:nvPr/>
            </p:nvSpPr>
            <p:spPr>
              <a:xfrm>
                <a:off x="3390900" y="3344437"/>
                <a:ext cx="2286000" cy="461665"/>
              </a:xfrm>
              <a:prstGeom prst="rect">
                <a:avLst/>
              </a:prstGeom>
              <a:blipFill>
                <a:blip r:embed="rId4"/>
                <a:stretch>
                  <a:fillRect l="-1852" t="-8974" b="-26923"/>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00CCC065-7E55-4F60-846A-AC0BAD4C8F26}"/>
              </a:ext>
            </a:extLst>
          </p:cNvPr>
          <p:cNvSpPr txBox="1"/>
          <p:nvPr/>
        </p:nvSpPr>
        <p:spPr>
          <a:xfrm>
            <a:off x="609600" y="4997017"/>
            <a:ext cx="8382000" cy="707886"/>
          </a:xfrm>
          <a:prstGeom prst="rect">
            <a:avLst/>
          </a:prstGeom>
          <a:noFill/>
        </p:spPr>
        <p:txBody>
          <a:bodyPr wrap="square" rtlCol="0">
            <a:spAutoFit/>
          </a:bodyPr>
          <a:lstStyle/>
          <a:p>
            <a:r>
              <a:rPr lang="en-US" sz="2000" dirty="0">
                <a:solidFill>
                  <a:srgbClr val="00B050"/>
                </a:solidFill>
              </a:rPr>
              <a:t>The outermost scale on the Smith chart is labelled as “wavelength towards generator (TWG)” in the clockwise direction (increasing z’)</a:t>
            </a:r>
            <a:endParaRPr lang="en-IN" sz="2000" baseline="-25000" dirty="0">
              <a:solidFill>
                <a:srgbClr val="00B050"/>
              </a:solidFill>
            </a:endParaRPr>
          </a:p>
        </p:txBody>
      </p:sp>
      <p:sp>
        <p:nvSpPr>
          <p:cNvPr id="11" name="TextBox 10">
            <a:extLst>
              <a:ext uri="{FF2B5EF4-FFF2-40B4-BE49-F238E27FC236}">
                <a16:creationId xmlns:a16="http://schemas.microsoft.com/office/drawing/2014/main" id="{CC22E13D-F0BD-B986-B269-B0153790F47F}"/>
              </a:ext>
            </a:extLst>
          </p:cNvPr>
          <p:cNvSpPr txBox="1"/>
          <p:nvPr/>
        </p:nvSpPr>
        <p:spPr>
          <a:xfrm>
            <a:off x="609600" y="5741080"/>
            <a:ext cx="8382000" cy="707886"/>
          </a:xfrm>
          <a:prstGeom prst="rect">
            <a:avLst/>
          </a:prstGeom>
          <a:noFill/>
        </p:spPr>
        <p:txBody>
          <a:bodyPr wrap="square" rtlCol="0">
            <a:spAutoFit/>
          </a:bodyPr>
          <a:lstStyle/>
          <a:p>
            <a:r>
              <a:rPr lang="en-US" sz="2000" dirty="0">
                <a:solidFill>
                  <a:srgbClr val="00B050"/>
                </a:solidFill>
              </a:rPr>
              <a:t>The last but one scale on the Smith chart is labelled as “wavelength towards load (TWG)” in the counter-clockwise direction (decreasing z’)</a:t>
            </a:r>
            <a:endParaRPr lang="en-IN" sz="2000" baseline="-25000" dirty="0">
              <a:solidFill>
                <a:srgbClr val="00B050"/>
              </a:solidFill>
            </a:endParaRPr>
          </a:p>
        </p:txBody>
      </p:sp>
    </p:spTree>
    <p:extLst>
      <p:ext uri="{BB962C8B-B14F-4D97-AF65-F5344CB8AC3E}">
        <p14:creationId xmlns:p14="http://schemas.microsoft.com/office/powerpoint/2010/main" val="75563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2" name="Text Box 4">
            <a:extLst>
              <a:ext uri="{FF2B5EF4-FFF2-40B4-BE49-F238E27FC236}">
                <a16:creationId xmlns:a16="http://schemas.microsoft.com/office/drawing/2014/main" id="{6F8A4B35-DB0B-77F1-5199-7A775FCF345F}"/>
              </a:ext>
            </a:extLst>
          </p:cNvPr>
          <p:cNvSpPr txBox="1">
            <a:spLocks noChangeArrowheads="1"/>
          </p:cNvSpPr>
          <p:nvPr/>
        </p:nvSpPr>
        <p:spPr bwMode="auto">
          <a:xfrm>
            <a:off x="228600" y="228600"/>
            <a:ext cx="8686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Example:1 Find </a:t>
            </a:r>
            <a:r>
              <a:rPr lang="en-US" altLang="en-US" sz="2000" dirty="0">
                <a:solidFill>
                  <a:srgbClr val="00B050"/>
                </a:solidFill>
                <a:sym typeface="Symbol" panose="05050102010706020507" pitchFamily="18" charset="2"/>
              </a:rPr>
              <a:t></a:t>
            </a:r>
            <a:r>
              <a:rPr lang="en-US" altLang="en-US" sz="2000" baseline="-25000" dirty="0">
                <a:solidFill>
                  <a:srgbClr val="00B050"/>
                </a:solidFill>
                <a:sym typeface="Symbol" panose="05050102010706020507" pitchFamily="18" charset="2"/>
              </a:rPr>
              <a:t>L</a:t>
            </a:r>
            <a:r>
              <a:rPr lang="en-US" altLang="en-US" sz="2000" dirty="0">
                <a:solidFill>
                  <a:srgbClr val="00B050"/>
                </a:solidFill>
                <a:sym typeface="Symbol" panose="05050102010706020507" pitchFamily="18" charset="2"/>
              </a:rPr>
              <a:t> if the load impedance Z</a:t>
            </a:r>
            <a:r>
              <a:rPr lang="en-US" altLang="en-US" sz="2000" baseline="-25000" dirty="0">
                <a:solidFill>
                  <a:srgbClr val="00B050"/>
                </a:solidFill>
                <a:sym typeface="Symbol" panose="05050102010706020507" pitchFamily="18" charset="2"/>
              </a:rPr>
              <a:t>L</a:t>
            </a:r>
            <a:r>
              <a:rPr lang="en-US" altLang="en-US" sz="2000" dirty="0">
                <a:solidFill>
                  <a:srgbClr val="00B050"/>
                </a:solidFill>
                <a:sym typeface="Symbol" panose="05050102010706020507" pitchFamily="18" charset="2"/>
              </a:rPr>
              <a:t> is 25+j150  and characteristic impedance of transmission line is 50 </a:t>
            </a:r>
          </a:p>
        </p:txBody>
      </p:sp>
      <mc:AlternateContent xmlns:mc="http://schemas.openxmlformats.org/markup-compatibility/2006" xmlns:a14="http://schemas.microsoft.com/office/drawing/2010/main">
        <mc:Choice Requires="a14">
          <p:sp>
            <p:nvSpPr>
              <p:cNvPr id="273415" name="Object 7">
                <a:extLst>
                  <a:ext uri="{FF2B5EF4-FFF2-40B4-BE49-F238E27FC236}">
                    <a16:creationId xmlns:a16="http://schemas.microsoft.com/office/drawing/2014/main" id="{E83B1624-615D-41B4-5F68-1221EF297B36}"/>
                  </a:ext>
                </a:extLst>
              </p:cNvPr>
              <p:cNvSpPr txBox="1"/>
              <p:nvPr/>
            </p:nvSpPr>
            <p:spPr bwMode="auto">
              <a:xfrm>
                <a:off x="5721189" y="1357149"/>
                <a:ext cx="1752600" cy="4794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bar>
                        <m:barPr>
                          <m:pos m:val="top"/>
                          <m:ctrlPr>
                            <a:rPr lang="en-IN" i="1" smtClean="0">
                              <a:solidFill>
                                <a:srgbClr val="000000"/>
                              </a:solidFill>
                              <a:latin typeface="Cambria Math" panose="02040503050406030204" pitchFamily="18" charset="0"/>
                            </a:rPr>
                          </m:ctrlPr>
                        </m:barPr>
                        <m:e>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𝑧</m:t>
                              </m:r>
                            </m:e>
                            <m:sub>
                              <m:r>
                                <a:rPr lang="en-IN" i="1">
                                  <a:solidFill>
                                    <a:srgbClr val="000000"/>
                                  </a:solidFill>
                                  <a:latin typeface="Cambria Math" panose="02040503050406030204" pitchFamily="18" charset="0"/>
                                </a:rPr>
                                <m:t>𝐿</m:t>
                              </m:r>
                            </m:sub>
                          </m:sSub>
                        </m:e>
                      </m:bar>
                      <m:r>
                        <a:rPr lang="en-IN" i="1">
                          <a:solidFill>
                            <a:srgbClr val="000000"/>
                          </a:solidFill>
                          <a:latin typeface="Cambria Math" panose="02040503050406030204" pitchFamily="18" charset="0"/>
                        </a:rPr>
                        <m:t>=0.5+</m:t>
                      </m:r>
                      <m:r>
                        <a:rPr lang="en-IN" i="1">
                          <a:solidFill>
                            <a:srgbClr val="000000"/>
                          </a:solidFill>
                          <a:latin typeface="Cambria Math" panose="02040503050406030204" pitchFamily="18" charset="0"/>
                        </a:rPr>
                        <m:t>𝑗</m:t>
                      </m:r>
                      <m:r>
                        <a:rPr lang="en-US" b="0" i="1" smtClean="0">
                          <a:solidFill>
                            <a:srgbClr val="000000"/>
                          </a:solidFill>
                          <a:latin typeface="Cambria Math" panose="02040503050406030204" pitchFamily="18" charset="0"/>
                        </a:rPr>
                        <m:t>3</m:t>
                      </m:r>
                      <m:r>
                        <a:rPr lang="en-IN" i="1">
                          <a:solidFill>
                            <a:srgbClr val="000000"/>
                          </a:solidFill>
                          <a:latin typeface="Cambria Math" panose="02040503050406030204" pitchFamily="18" charset="0"/>
                        </a:rPr>
                        <m:t>.0</m:t>
                      </m:r>
                    </m:oMath>
                  </m:oMathPara>
                </a14:m>
                <a:endParaRPr lang="en-IN" dirty="0"/>
              </a:p>
            </p:txBody>
          </p:sp>
        </mc:Choice>
        <mc:Fallback xmlns="">
          <p:sp>
            <p:nvSpPr>
              <p:cNvPr id="273415" name="Object 7">
                <a:extLst>
                  <a:ext uri="{FF2B5EF4-FFF2-40B4-BE49-F238E27FC236}">
                    <a16:creationId xmlns:a16="http://schemas.microsoft.com/office/drawing/2014/main" id="{E83B1624-615D-41B4-5F68-1221EF297B36}"/>
                  </a:ext>
                </a:extLst>
              </p:cNvPr>
              <p:cNvSpPr txBox="1">
                <a:spLocks noRot="1" noChangeAspect="1" noMove="1" noResize="1" noEditPoints="1" noAdjustHandles="1" noChangeArrowheads="1" noChangeShapeType="1" noTextEdit="1"/>
              </p:cNvSpPr>
              <p:nvPr/>
            </p:nvSpPr>
            <p:spPr bwMode="auto">
              <a:xfrm>
                <a:off x="5721189" y="1357149"/>
                <a:ext cx="1752600" cy="479425"/>
              </a:xfrm>
              <a:prstGeom prst="rect">
                <a:avLst/>
              </a:prstGeom>
              <a:blipFill>
                <a:blip r:embed="rId2"/>
                <a:stretch>
                  <a:fillRect/>
                </a:stretch>
              </a:blipFill>
              <a:ln>
                <a:noFill/>
              </a:ln>
              <a:effectLst/>
            </p:spPr>
            <p:txBody>
              <a:bodyPr/>
              <a:lstStyle/>
              <a:p>
                <a:r>
                  <a:rPr lang="en-IN">
                    <a:noFill/>
                  </a:rPr>
                  <a:t> </a:t>
                </a:r>
              </a:p>
            </p:txBody>
          </p:sp>
        </mc:Fallback>
      </mc:AlternateContent>
      <p:graphicFrame>
        <p:nvGraphicFramePr>
          <p:cNvPr id="6" name="Object 6">
            <a:extLst>
              <a:ext uri="{FF2B5EF4-FFF2-40B4-BE49-F238E27FC236}">
                <a16:creationId xmlns:a16="http://schemas.microsoft.com/office/drawing/2014/main" id="{A045A64C-8DC5-98A9-53A7-2BB5F144CA28}"/>
              </a:ext>
            </a:extLst>
          </p:cNvPr>
          <p:cNvGraphicFramePr>
            <a:graphicFrameLocks noChangeAspect="1"/>
          </p:cNvGraphicFramePr>
          <p:nvPr>
            <p:extLst>
              <p:ext uri="{D42A27DB-BD31-4B8C-83A1-F6EECF244321}">
                <p14:modId xmlns:p14="http://schemas.microsoft.com/office/powerpoint/2010/main" val="4064161154"/>
              </p:ext>
            </p:extLst>
          </p:nvPr>
        </p:nvGraphicFramePr>
        <p:xfrm>
          <a:off x="1600200" y="1143000"/>
          <a:ext cx="5813235" cy="5553075"/>
        </p:xfrm>
        <a:graphic>
          <a:graphicData uri="http://schemas.openxmlformats.org/presentationml/2006/ole">
            <mc:AlternateContent xmlns:mc="http://schemas.openxmlformats.org/markup-compatibility/2006">
              <mc:Choice xmlns:v="urn:schemas-microsoft-com:vml" Requires="v">
                <p:oleObj name="Picture" r:id="rId3" imgW="2848680" imgH="2721240" progId="Word.Picture.8">
                  <p:embed/>
                </p:oleObj>
              </mc:Choice>
              <mc:Fallback>
                <p:oleObj name="Picture" r:id="rId3" imgW="2848680" imgH="2721240" progId="Word.Picture.8">
                  <p:embed/>
                  <p:pic>
                    <p:nvPicPr>
                      <p:cNvPr id="3" name="Object 6">
                        <a:extLst>
                          <a:ext uri="{FF2B5EF4-FFF2-40B4-BE49-F238E27FC236}">
                            <a16:creationId xmlns:a16="http://schemas.microsoft.com/office/drawing/2014/main" id="{19299AE8-8469-D0F9-4E1C-469B7AE5EE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143000"/>
                        <a:ext cx="5813235" cy="5553075"/>
                      </a:xfrm>
                      <a:prstGeom prst="rect">
                        <a:avLst/>
                      </a:prstGeom>
                      <a:noFill/>
                      <a:ln>
                        <a:noFill/>
                      </a:ln>
                      <a:effectLst/>
                    </p:spPr>
                  </p:pic>
                </p:oleObj>
              </mc:Fallback>
            </mc:AlternateContent>
          </a:graphicData>
        </a:graphic>
      </p:graphicFrame>
      <p:sp>
        <p:nvSpPr>
          <p:cNvPr id="7" name="Oval 6">
            <a:extLst>
              <a:ext uri="{FF2B5EF4-FFF2-40B4-BE49-F238E27FC236}">
                <a16:creationId xmlns:a16="http://schemas.microsoft.com/office/drawing/2014/main" id="{66A4CC44-F5F8-0950-8712-4D554500C8A5}"/>
              </a:ext>
            </a:extLst>
          </p:cNvPr>
          <p:cNvSpPr/>
          <p:nvPr/>
        </p:nvSpPr>
        <p:spPr>
          <a:xfrm>
            <a:off x="2197200" y="1968600"/>
            <a:ext cx="4356000" cy="43560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DECF44B2-F799-88CE-5E38-DE61E6ECF802}"/>
              </a:ext>
            </a:extLst>
          </p:cNvPr>
          <p:cNvGrpSpPr/>
          <p:nvPr/>
        </p:nvGrpSpPr>
        <p:grpSpPr>
          <a:xfrm>
            <a:off x="6098705" y="2805935"/>
            <a:ext cx="1840569" cy="745073"/>
            <a:chOff x="5693889" y="5390642"/>
            <a:chExt cx="1840569" cy="745073"/>
          </a:xfrm>
        </p:grpSpPr>
        <p:grpSp>
          <p:nvGrpSpPr>
            <p:cNvPr id="9" name="Group 8">
              <a:extLst>
                <a:ext uri="{FF2B5EF4-FFF2-40B4-BE49-F238E27FC236}">
                  <a16:creationId xmlns:a16="http://schemas.microsoft.com/office/drawing/2014/main" id="{8527E478-1168-2C7E-DB84-D75BBB9F5EA3}"/>
                </a:ext>
              </a:extLst>
            </p:cNvPr>
            <p:cNvGrpSpPr/>
            <p:nvPr/>
          </p:nvGrpSpPr>
          <p:grpSpPr>
            <a:xfrm>
              <a:off x="5700030" y="5446353"/>
              <a:ext cx="1834428" cy="689362"/>
              <a:chOff x="5700030" y="5446353"/>
              <a:chExt cx="1834428" cy="689362"/>
            </a:xfrm>
          </p:grpSpPr>
          <p:cxnSp>
            <p:nvCxnSpPr>
              <p:cNvPr id="11" name="Straight Arrow Connector 10">
                <a:extLst>
                  <a:ext uri="{FF2B5EF4-FFF2-40B4-BE49-F238E27FC236}">
                    <a16:creationId xmlns:a16="http://schemas.microsoft.com/office/drawing/2014/main" id="{020F3FC2-EF76-DF0B-1453-7B4D9C5319AE}"/>
                  </a:ext>
                </a:extLst>
              </p:cNvPr>
              <p:cNvCxnSpPr>
                <a:cxnSpLocks/>
              </p:cNvCxnSpPr>
              <p:nvPr/>
            </p:nvCxnSpPr>
            <p:spPr>
              <a:xfrm>
                <a:off x="5700030" y="5446353"/>
                <a:ext cx="985286" cy="414954"/>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7B27D3-F6B6-C7B7-990E-32B633FA5772}"/>
                      </a:ext>
                    </a:extLst>
                  </p:cNvPr>
                  <p:cNvSpPr txBox="1"/>
                  <p:nvPr/>
                </p:nvSpPr>
                <p:spPr>
                  <a:xfrm>
                    <a:off x="6226370" y="5735605"/>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Calibri" panose="020F0502020204030204" pitchFamily="34" charset="0"/>
                            </a:rPr>
                            <m:t>𝒛</m:t>
                          </m:r>
                          <m:r>
                            <a:rPr lang="en-US" sz="2000" b="1" i="1" baseline="-25000" smtClean="0">
                              <a:latin typeface="Cambria Math" panose="02040503050406030204" pitchFamily="18" charset="0"/>
                              <a:cs typeface="Calibri" panose="020F0502020204030204" pitchFamily="34" charset="0"/>
                            </a:rPr>
                            <m:t>𝑳</m:t>
                          </m:r>
                        </m:oMath>
                      </m:oMathPara>
                    </a14:m>
                    <a:endParaRPr lang="en-IN" sz="2000" b="1" baseline="-25000" dirty="0">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A27B27D3-F6B6-C7B7-990E-32B633FA5772}"/>
                      </a:ext>
                    </a:extLst>
                  </p:cNvPr>
                  <p:cNvSpPr txBox="1">
                    <a:spLocks noRot="1" noChangeAspect="1" noMove="1" noResize="1" noEditPoints="1" noAdjustHandles="1" noChangeArrowheads="1" noChangeShapeType="1" noTextEdit="1"/>
                  </p:cNvSpPr>
                  <p:nvPr/>
                </p:nvSpPr>
                <p:spPr>
                  <a:xfrm>
                    <a:off x="6226370" y="5735605"/>
                    <a:ext cx="1308088" cy="400110"/>
                  </a:xfrm>
                  <a:prstGeom prst="rect">
                    <a:avLst/>
                  </a:prstGeom>
                  <a:blipFill>
                    <a:blip r:embed="rId5"/>
                    <a:stretch>
                      <a:fillRect/>
                    </a:stretch>
                  </a:blipFill>
                </p:spPr>
                <p:txBody>
                  <a:bodyPr/>
                  <a:lstStyle/>
                  <a:p>
                    <a:r>
                      <a:rPr lang="en-IN">
                        <a:noFill/>
                      </a:rPr>
                      <a:t> </a:t>
                    </a:r>
                  </a:p>
                </p:txBody>
              </p:sp>
            </mc:Fallback>
          </mc:AlternateContent>
        </p:grpSp>
        <p:sp>
          <p:nvSpPr>
            <p:cNvPr id="10" name="Oval 9">
              <a:extLst>
                <a:ext uri="{FF2B5EF4-FFF2-40B4-BE49-F238E27FC236}">
                  <a16:creationId xmlns:a16="http://schemas.microsoft.com/office/drawing/2014/main" id="{B81B0BBC-E0FC-F513-AB64-4138F54DCE57}"/>
                </a:ext>
              </a:extLst>
            </p:cNvPr>
            <p:cNvSpPr/>
            <p:nvPr/>
          </p:nvSpPr>
          <p:spPr>
            <a:xfrm>
              <a:off x="5693889" y="5390642"/>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cxnSp>
        <p:nvCxnSpPr>
          <p:cNvPr id="15" name="Straight Arrow Connector 14">
            <a:extLst>
              <a:ext uri="{FF2B5EF4-FFF2-40B4-BE49-F238E27FC236}">
                <a16:creationId xmlns:a16="http://schemas.microsoft.com/office/drawing/2014/main" id="{F0AB0E41-88C9-B4CC-A32D-83554A35A514}"/>
              </a:ext>
            </a:extLst>
          </p:cNvPr>
          <p:cNvCxnSpPr>
            <a:cxnSpLocks/>
            <a:endCxn id="10" idx="2"/>
          </p:cNvCxnSpPr>
          <p:nvPr/>
        </p:nvCxnSpPr>
        <p:spPr>
          <a:xfrm flipV="1">
            <a:off x="4345166" y="2841935"/>
            <a:ext cx="1753539" cy="1288828"/>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0" name="Object 10">
                <a:extLst>
                  <a:ext uri="{FF2B5EF4-FFF2-40B4-BE49-F238E27FC236}">
                    <a16:creationId xmlns:a16="http://schemas.microsoft.com/office/drawing/2014/main" id="{289EAB93-0D87-5596-701A-3E808EF1AC51}"/>
                  </a:ext>
                </a:extLst>
              </p:cNvPr>
              <p:cNvSpPr txBox="1"/>
              <p:nvPr/>
            </p:nvSpPr>
            <p:spPr bwMode="auto">
              <a:xfrm>
                <a:off x="6508231" y="2194746"/>
                <a:ext cx="1840534" cy="647189"/>
              </a:xfrm>
              <a:prstGeom prst="rect">
                <a:avLst/>
              </a:prstGeom>
              <a:noFill/>
              <a:ln>
                <a:noFill/>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sz="2400" b="1" i="1" smtClean="0">
                              <a:solidFill>
                                <a:srgbClr val="000000"/>
                              </a:solidFill>
                              <a:latin typeface="Cambria Math" panose="02040503050406030204" pitchFamily="18" charset="0"/>
                            </a:rPr>
                          </m:ctrlPr>
                        </m:dPr>
                        <m:e>
                          <m:r>
                            <a:rPr lang="en-US" sz="2400" b="1" i="0" smtClean="0">
                              <a:solidFill>
                                <a:srgbClr val="000000"/>
                              </a:solidFill>
                              <a:latin typeface="Cambria Math" panose="02040503050406030204" pitchFamily="18" charset="0"/>
                            </a:rPr>
                            <m:t>𝚪</m:t>
                          </m:r>
                        </m:e>
                      </m:d>
                      <m:r>
                        <a:rPr lang="en-US" sz="2400" b="1" i="1" smtClean="0">
                          <a:solidFill>
                            <a:srgbClr val="000000"/>
                          </a:solidFill>
                          <a:latin typeface="Cambria Math" panose="02040503050406030204" pitchFamily="18" charset="0"/>
                        </a:rPr>
                        <m:t>∠</m:t>
                      </m:r>
                      <m:r>
                        <a:rPr lang="en-US" sz="2400" b="1" i="1" smtClean="0">
                          <a:solidFill>
                            <a:srgbClr val="000000"/>
                          </a:solidFill>
                          <a:latin typeface="Cambria Math" panose="02040503050406030204" pitchFamily="18" charset="0"/>
                        </a:rPr>
                        <m:t>𝜽</m:t>
                      </m:r>
                      <m:r>
                        <a:rPr lang="en-US" sz="2400" b="1" i="0" baseline="-25000" smtClean="0">
                          <a:solidFill>
                            <a:srgbClr val="000000"/>
                          </a:solidFill>
                          <a:latin typeface="Cambria Math" panose="02040503050406030204" pitchFamily="18" charset="0"/>
                        </a:rPr>
                        <m:t>𝚪</m:t>
                      </m:r>
                    </m:oMath>
                  </m:oMathPara>
                </a14:m>
                <a:endParaRPr lang="en-IN" sz="2400" b="1" baseline="-25000" dirty="0"/>
              </a:p>
            </p:txBody>
          </p:sp>
        </mc:Choice>
        <mc:Fallback xmlns="">
          <p:sp>
            <p:nvSpPr>
              <p:cNvPr id="20" name="Object 10">
                <a:extLst>
                  <a:ext uri="{FF2B5EF4-FFF2-40B4-BE49-F238E27FC236}">
                    <a16:creationId xmlns:a16="http://schemas.microsoft.com/office/drawing/2014/main" id="{289EAB93-0D87-5596-701A-3E808EF1AC51}"/>
                  </a:ext>
                </a:extLst>
              </p:cNvPr>
              <p:cNvSpPr txBox="1">
                <a:spLocks noRot="1" noChangeAspect="1" noMove="1" noResize="1" noEditPoints="1" noAdjustHandles="1" noChangeArrowheads="1" noChangeShapeType="1" noTextEdit="1"/>
              </p:cNvSpPr>
              <p:nvPr/>
            </p:nvSpPr>
            <p:spPr bwMode="auto">
              <a:xfrm>
                <a:off x="6508231" y="2194746"/>
                <a:ext cx="1840534" cy="647189"/>
              </a:xfrm>
              <a:prstGeom prst="rect">
                <a:avLst/>
              </a:prstGeom>
              <a:blipFill>
                <a:blip r:embed="rId6"/>
                <a:stretch>
                  <a:fillRect/>
                </a:stretch>
              </a:blipFill>
              <a:ln>
                <a:noFill/>
              </a:ln>
            </p:spPr>
            <p:txBody>
              <a:bodyPr/>
              <a:lstStyle/>
              <a:p>
                <a:r>
                  <a:rPr lang="en-IN">
                    <a:noFill/>
                  </a:rPr>
                  <a:t> </a:t>
                </a:r>
              </a:p>
            </p:txBody>
          </p:sp>
        </mc:Fallback>
      </mc:AlternateContent>
      <p:cxnSp>
        <p:nvCxnSpPr>
          <p:cNvPr id="21" name="Straight Arrow Connector 20">
            <a:extLst>
              <a:ext uri="{FF2B5EF4-FFF2-40B4-BE49-F238E27FC236}">
                <a16:creationId xmlns:a16="http://schemas.microsoft.com/office/drawing/2014/main" id="{65B54FD2-F706-1FFA-7A0F-A9EA2ED0BEA7}"/>
              </a:ext>
            </a:extLst>
          </p:cNvPr>
          <p:cNvCxnSpPr>
            <a:cxnSpLocks/>
          </p:cNvCxnSpPr>
          <p:nvPr/>
        </p:nvCxnSpPr>
        <p:spPr>
          <a:xfrm rot="10800000" flipV="1">
            <a:off x="2597868" y="4130763"/>
            <a:ext cx="1753539" cy="1288828"/>
          </a:xfrm>
          <a:prstGeom prst="straightConnector1">
            <a:avLst/>
          </a:prstGeom>
          <a:ln w="38100" cap="flat" cmpd="sng" algn="ctr">
            <a:solidFill>
              <a:srgbClr val="FF0000"/>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DC2E03EF-C633-BFFF-90E9-52B15B3B284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19" t="85448"/>
          <a:stretch/>
        </p:blipFill>
        <p:spPr bwMode="auto">
          <a:xfrm>
            <a:off x="53079" y="5029200"/>
            <a:ext cx="9037842" cy="1692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64DBF914-7D88-0C50-DB49-FC01C18B20A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2362200" y="352682"/>
            <a:ext cx="4267200" cy="3982601"/>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9B17B402-AF15-4D06-FEF6-34297321F889}"/>
              </a:ext>
            </a:extLst>
          </p:cNvPr>
          <p:cNvSpPr/>
          <p:nvPr/>
        </p:nvSpPr>
        <p:spPr>
          <a:xfrm>
            <a:off x="3048000" y="913691"/>
            <a:ext cx="2880000" cy="2880000"/>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5" name="Group 44">
            <a:extLst>
              <a:ext uri="{FF2B5EF4-FFF2-40B4-BE49-F238E27FC236}">
                <a16:creationId xmlns:a16="http://schemas.microsoft.com/office/drawing/2014/main" id="{E6BB7E09-5EC6-F942-9C2B-7D127F55A3D9}"/>
              </a:ext>
            </a:extLst>
          </p:cNvPr>
          <p:cNvGrpSpPr/>
          <p:nvPr/>
        </p:nvGrpSpPr>
        <p:grpSpPr>
          <a:xfrm>
            <a:off x="5497133" y="1280659"/>
            <a:ext cx="2874134" cy="1510441"/>
            <a:chOff x="5474631" y="1331494"/>
            <a:chExt cx="2874134" cy="1510441"/>
          </a:xfrm>
        </p:grpSpPr>
        <p:grpSp>
          <p:nvGrpSpPr>
            <p:cNvPr id="15" name="Group 14">
              <a:extLst>
                <a:ext uri="{FF2B5EF4-FFF2-40B4-BE49-F238E27FC236}">
                  <a16:creationId xmlns:a16="http://schemas.microsoft.com/office/drawing/2014/main" id="{75044A61-5E0E-7E70-F388-ED4DF756DA72}"/>
                </a:ext>
              </a:extLst>
            </p:cNvPr>
            <p:cNvGrpSpPr/>
            <p:nvPr/>
          </p:nvGrpSpPr>
          <p:grpSpPr>
            <a:xfrm>
              <a:off x="5474631" y="1331494"/>
              <a:ext cx="1840569" cy="745073"/>
              <a:chOff x="5693889" y="5390642"/>
              <a:chExt cx="1840569" cy="745073"/>
            </a:xfrm>
          </p:grpSpPr>
          <p:grpSp>
            <p:nvGrpSpPr>
              <p:cNvPr id="16" name="Group 15">
                <a:extLst>
                  <a:ext uri="{FF2B5EF4-FFF2-40B4-BE49-F238E27FC236}">
                    <a16:creationId xmlns:a16="http://schemas.microsoft.com/office/drawing/2014/main" id="{6426E71B-69D6-BD79-92DE-4BCFEBB392FE}"/>
                  </a:ext>
                </a:extLst>
              </p:cNvPr>
              <p:cNvGrpSpPr/>
              <p:nvPr/>
            </p:nvGrpSpPr>
            <p:grpSpPr>
              <a:xfrm>
                <a:off x="5700030" y="5446353"/>
                <a:ext cx="1834428" cy="689362"/>
                <a:chOff x="5700030" y="5446353"/>
                <a:chExt cx="1834428" cy="689362"/>
              </a:xfrm>
            </p:grpSpPr>
            <p:cxnSp>
              <p:nvCxnSpPr>
                <p:cNvPr id="18" name="Straight Arrow Connector 17">
                  <a:extLst>
                    <a:ext uri="{FF2B5EF4-FFF2-40B4-BE49-F238E27FC236}">
                      <a16:creationId xmlns:a16="http://schemas.microsoft.com/office/drawing/2014/main" id="{DA1CEBA5-5F6C-7D8A-2F3B-2F49E2EC96F2}"/>
                    </a:ext>
                  </a:extLst>
                </p:cNvPr>
                <p:cNvCxnSpPr>
                  <a:cxnSpLocks/>
                </p:cNvCxnSpPr>
                <p:nvPr/>
              </p:nvCxnSpPr>
              <p:spPr>
                <a:xfrm>
                  <a:off x="5700030" y="5446353"/>
                  <a:ext cx="985286" cy="414954"/>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C399EAD-8F28-485C-DC58-604F5189EB0A}"/>
                        </a:ext>
                      </a:extLst>
                    </p:cNvPr>
                    <p:cNvSpPr txBox="1"/>
                    <p:nvPr/>
                  </p:nvSpPr>
                  <p:spPr>
                    <a:xfrm>
                      <a:off x="6226370" y="5735605"/>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Calibri" panose="020F0502020204030204" pitchFamily="34" charset="0"/>
                              </a:rPr>
                              <m:t>𝒛</m:t>
                            </m:r>
                            <m:r>
                              <a:rPr lang="en-US" sz="2000" b="1" i="1" baseline="-25000" smtClean="0">
                                <a:latin typeface="Cambria Math" panose="02040503050406030204" pitchFamily="18" charset="0"/>
                                <a:cs typeface="Calibri" panose="020F0502020204030204" pitchFamily="34" charset="0"/>
                              </a:rPr>
                              <m:t>𝑳</m:t>
                            </m:r>
                          </m:oMath>
                        </m:oMathPara>
                      </a14:m>
                      <a:endParaRPr lang="en-IN" sz="2000" b="1" baseline="-25000" dirty="0">
                        <a:latin typeface="Calibri" panose="020F0502020204030204" pitchFamily="34" charset="0"/>
                        <a:cs typeface="Calibri" panose="020F0502020204030204" pitchFamily="34" charset="0"/>
                      </a:endParaRPr>
                    </a:p>
                  </p:txBody>
                </p:sp>
              </mc:Choice>
              <mc:Fallback xmlns="">
                <p:sp>
                  <p:nvSpPr>
                    <p:cNvPr id="19" name="TextBox 18">
                      <a:extLst>
                        <a:ext uri="{FF2B5EF4-FFF2-40B4-BE49-F238E27FC236}">
                          <a16:creationId xmlns:a16="http://schemas.microsoft.com/office/drawing/2014/main" id="{CC399EAD-8F28-485C-DC58-604F5189EB0A}"/>
                        </a:ext>
                      </a:extLst>
                    </p:cNvPr>
                    <p:cNvSpPr txBox="1">
                      <a:spLocks noRot="1" noChangeAspect="1" noMove="1" noResize="1" noEditPoints="1" noAdjustHandles="1" noChangeArrowheads="1" noChangeShapeType="1" noTextEdit="1"/>
                    </p:cNvSpPr>
                    <p:nvPr/>
                  </p:nvSpPr>
                  <p:spPr>
                    <a:xfrm>
                      <a:off x="6226370" y="5735605"/>
                      <a:ext cx="1308088" cy="400110"/>
                    </a:xfrm>
                    <a:prstGeom prst="rect">
                      <a:avLst/>
                    </a:prstGeom>
                    <a:blipFill>
                      <a:blip r:embed="rId3"/>
                      <a:stretch>
                        <a:fillRect b="-1538"/>
                      </a:stretch>
                    </a:blipFill>
                  </p:spPr>
                  <p:txBody>
                    <a:bodyPr/>
                    <a:lstStyle/>
                    <a:p>
                      <a:r>
                        <a:rPr lang="en-IN">
                          <a:noFill/>
                        </a:rPr>
                        <a:t> </a:t>
                      </a:r>
                    </a:p>
                  </p:txBody>
                </p:sp>
              </mc:Fallback>
            </mc:AlternateContent>
          </p:grpSp>
          <p:sp>
            <p:nvSpPr>
              <p:cNvPr id="17" name="Oval 16">
                <a:extLst>
                  <a:ext uri="{FF2B5EF4-FFF2-40B4-BE49-F238E27FC236}">
                    <a16:creationId xmlns:a16="http://schemas.microsoft.com/office/drawing/2014/main" id="{429BFAB8-744C-4337-79D1-36818D205FD5}"/>
                  </a:ext>
                </a:extLst>
              </p:cNvPr>
              <p:cNvSpPr/>
              <p:nvPr/>
            </p:nvSpPr>
            <p:spPr>
              <a:xfrm>
                <a:off x="5693889" y="5390642"/>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21" name="Object 10">
                  <a:extLst>
                    <a:ext uri="{FF2B5EF4-FFF2-40B4-BE49-F238E27FC236}">
                      <a16:creationId xmlns:a16="http://schemas.microsoft.com/office/drawing/2014/main" id="{235BB771-C688-140C-AED2-245D0FDBD17C}"/>
                    </a:ext>
                  </a:extLst>
                </p:cNvPr>
                <p:cNvSpPr txBox="1"/>
                <p:nvPr/>
              </p:nvSpPr>
              <p:spPr bwMode="auto">
                <a:xfrm>
                  <a:off x="6508231" y="2194746"/>
                  <a:ext cx="1840534" cy="647189"/>
                </a:xfrm>
                <a:prstGeom prst="rect">
                  <a:avLst/>
                </a:prstGeom>
                <a:noFill/>
                <a:ln>
                  <a:noFill/>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sz="2400" b="1" i="1" smtClean="0">
                                <a:solidFill>
                                  <a:srgbClr val="000000"/>
                                </a:solidFill>
                                <a:latin typeface="Cambria Math" panose="02040503050406030204" pitchFamily="18" charset="0"/>
                              </a:rPr>
                            </m:ctrlPr>
                          </m:dPr>
                          <m:e>
                            <m:r>
                              <a:rPr lang="en-US" sz="2400" b="1" i="0" smtClean="0">
                                <a:solidFill>
                                  <a:srgbClr val="000000"/>
                                </a:solidFill>
                                <a:latin typeface="Cambria Math" panose="02040503050406030204" pitchFamily="18" charset="0"/>
                              </a:rPr>
                              <m:t>𝚪</m:t>
                            </m:r>
                          </m:e>
                        </m:d>
                        <m:r>
                          <a:rPr lang="en-US" sz="2400" b="1" i="1" smtClean="0">
                            <a:solidFill>
                              <a:srgbClr val="000000"/>
                            </a:solidFill>
                            <a:latin typeface="Cambria Math" panose="02040503050406030204" pitchFamily="18" charset="0"/>
                          </a:rPr>
                          <m:t>∠</m:t>
                        </m:r>
                        <m:r>
                          <a:rPr lang="en-US" sz="2400" b="1" i="1" smtClean="0">
                            <a:solidFill>
                              <a:srgbClr val="000000"/>
                            </a:solidFill>
                            <a:latin typeface="Cambria Math" panose="02040503050406030204" pitchFamily="18" charset="0"/>
                          </a:rPr>
                          <m:t>𝜽</m:t>
                        </m:r>
                        <m:r>
                          <a:rPr lang="en-US" sz="2400" b="1" i="0" baseline="-25000" smtClean="0">
                            <a:solidFill>
                              <a:srgbClr val="000000"/>
                            </a:solidFill>
                            <a:latin typeface="Cambria Math" panose="02040503050406030204" pitchFamily="18" charset="0"/>
                          </a:rPr>
                          <m:t>𝚪</m:t>
                        </m:r>
                      </m:oMath>
                    </m:oMathPara>
                  </a14:m>
                  <a:endParaRPr lang="en-IN" sz="2400" b="1" baseline="-25000" dirty="0"/>
                </a:p>
              </p:txBody>
            </p:sp>
          </mc:Choice>
          <mc:Fallback xmlns="">
            <p:sp>
              <p:nvSpPr>
                <p:cNvPr id="21" name="Object 10">
                  <a:extLst>
                    <a:ext uri="{FF2B5EF4-FFF2-40B4-BE49-F238E27FC236}">
                      <a16:creationId xmlns:a16="http://schemas.microsoft.com/office/drawing/2014/main" id="{235BB771-C688-140C-AED2-245D0FDBD17C}"/>
                    </a:ext>
                  </a:extLst>
                </p:cNvPr>
                <p:cNvSpPr txBox="1">
                  <a:spLocks noRot="1" noChangeAspect="1" noMove="1" noResize="1" noEditPoints="1" noAdjustHandles="1" noChangeArrowheads="1" noChangeShapeType="1" noTextEdit="1"/>
                </p:cNvSpPr>
                <p:nvPr/>
              </p:nvSpPr>
              <p:spPr bwMode="auto">
                <a:xfrm>
                  <a:off x="6508231" y="2194746"/>
                  <a:ext cx="1840534" cy="647189"/>
                </a:xfrm>
                <a:prstGeom prst="rect">
                  <a:avLst/>
                </a:prstGeom>
                <a:blipFill>
                  <a:blip r:embed="rId4"/>
                  <a:stretch>
                    <a:fillRect/>
                  </a:stretch>
                </a:blipFill>
                <a:ln>
                  <a:noFill/>
                </a:ln>
              </p:spPr>
              <p:txBody>
                <a:bodyPr/>
                <a:lstStyle/>
                <a:p>
                  <a:r>
                    <a:rPr lang="en-IN">
                      <a:noFill/>
                    </a:rPr>
                    <a:t> </a:t>
                  </a:r>
                </a:p>
              </p:txBody>
            </p:sp>
          </mc:Fallback>
        </mc:AlternateContent>
      </p:grpSp>
      <p:cxnSp>
        <p:nvCxnSpPr>
          <p:cNvPr id="24" name="Straight Arrow Connector 23">
            <a:extLst>
              <a:ext uri="{FF2B5EF4-FFF2-40B4-BE49-F238E27FC236}">
                <a16:creationId xmlns:a16="http://schemas.microsoft.com/office/drawing/2014/main" id="{30B6F6EC-AACD-0F0D-F13A-BC45E3276AC0}"/>
              </a:ext>
            </a:extLst>
          </p:cNvPr>
          <p:cNvCxnSpPr>
            <a:cxnSpLocks/>
          </p:cNvCxnSpPr>
          <p:nvPr/>
        </p:nvCxnSpPr>
        <p:spPr>
          <a:xfrm flipV="1">
            <a:off x="4495800" y="1331494"/>
            <a:ext cx="1038736" cy="1012488"/>
          </a:xfrm>
          <a:prstGeom prst="straightConnector1">
            <a:avLst/>
          </a:prstGeom>
          <a:ln w="38100" cap="flat" cmpd="sng" algn="ctr">
            <a:solidFill>
              <a:srgbClr val="0070C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DFBA83B7-7847-7D05-1287-24DD349410B4}"/>
              </a:ext>
            </a:extLst>
          </p:cNvPr>
          <p:cNvCxnSpPr>
            <a:cxnSpLocks/>
          </p:cNvCxnSpPr>
          <p:nvPr/>
        </p:nvCxnSpPr>
        <p:spPr>
          <a:xfrm rot="10800000" flipV="1">
            <a:off x="3467930" y="2338465"/>
            <a:ext cx="1038736" cy="1012488"/>
          </a:xfrm>
          <a:prstGeom prst="straightConnector1">
            <a:avLst/>
          </a:prstGeom>
          <a:ln w="38100" cap="flat" cmpd="sng" algn="ctr">
            <a:solidFill>
              <a:srgbClr val="0070C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575662A-5460-E78D-EC97-561D71D81A9C}"/>
              </a:ext>
            </a:extLst>
          </p:cNvPr>
          <p:cNvCxnSpPr>
            <a:cxnSpLocks/>
          </p:cNvCxnSpPr>
          <p:nvPr/>
        </p:nvCxnSpPr>
        <p:spPr>
          <a:xfrm>
            <a:off x="4479670" y="2442128"/>
            <a:ext cx="1416565" cy="0"/>
          </a:xfrm>
          <a:prstGeom prst="straightConnector1">
            <a:avLst/>
          </a:prstGeom>
          <a:ln w="38100" cap="flat" cmpd="sng" algn="ctr">
            <a:solidFill>
              <a:srgbClr val="FF0000"/>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89AF4DB-5997-C89E-63FC-1072837F904B}"/>
                  </a:ext>
                </a:extLst>
              </p:cNvPr>
              <p:cNvSpPr txBox="1"/>
              <p:nvPr/>
            </p:nvSpPr>
            <p:spPr>
              <a:xfrm>
                <a:off x="4613507" y="2486578"/>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Calibri" panose="020F0502020204030204" pitchFamily="34" charset="0"/>
                        </a:rPr>
                        <m:t>𝑺</m:t>
                      </m:r>
                    </m:oMath>
                  </m:oMathPara>
                </a14:m>
                <a:endParaRPr lang="en-IN" sz="2000" b="1" baseline="-25000" dirty="0">
                  <a:latin typeface="Calibri" panose="020F0502020204030204" pitchFamily="34" charset="0"/>
                  <a:cs typeface="Calibri" panose="020F0502020204030204" pitchFamily="34" charset="0"/>
                </a:endParaRPr>
              </a:p>
            </p:txBody>
          </p:sp>
        </mc:Choice>
        <mc:Fallback xmlns="">
          <p:sp>
            <p:nvSpPr>
              <p:cNvPr id="30" name="TextBox 29">
                <a:extLst>
                  <a:ext uri="{FF2B5EF4-FFF2-40B4-BE49-F238E27FC236}">
                    <a16:creationId xmlns:a16="http://schemas.microsoft.com/office/drawing/2014/main" id="{A89AF4DB-5997-C89E-63FC-1072837F904B}"/>
                  </a:ext>
                </a:extLst>
              </p:cNvPr>
              <p:cNvSpPr txBox="1">
                <a:spLocks noRot="1" noChangeAspect="1" noMove="1" noResize="1" noEditPoints="1" noAdjustHandles="1" noChangeArrowheads="1" noChangeShapeType="1" noTextEdit="1"/>
              </p:cNvSpPr>
              <p:nvPr/>
            </p:nvSpPr>
            <p:spPr>
              <a:xfrm>
                <a:off x="4613507" y="2486578"/>
                <a:ext cx="1308088" cy="4001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B09648F-ADFB-761F-146C-D065BDF9E215}"/>
                  </a:ext>
                </a:extLst>
              </p:cNvPr>
              <p:cNvSpPr txBox="1"/>
              <p:nvPr/>
            </p:nvSpPr>
            <p:spPr>
              <a:xfrm>
                <a:off x="7763783" y="4482187"/>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Calibri" panose="020F0502020204030204" pitchFamily="34" charset="0"/>
                        </a:rPr>
                        <m:t>𝑺</m:t>
                      </m:r>
                    </m:oMath>
                  </m:oMathPara>
                </a14:m>
                <a:endParaRPr lang="en-IN" sz="2000" b="1" baseline="-25000" dirty="0">
                  <a:latin typeface="Calibri" panose="020F0502020204030204" pitchFamily="34" charset="0"/>
                  <a:cs typeface="Calibri" panose="020F0502020204030204" pitchFamily="34" charset="0"/>
                </a:endParaRPr>
              </a:p>
            </p:txBody>
          </p:sp>
        </mc:Choice>
        <mc:Fallback xmlns="">
          <p:sp>
            <p:nvSpPr>
              <p:cNvPr id="31" name="TextBox 30">
                <a:extLst>
                  <a:ext uri="{FF2B5EF4-FFF2-40B4-BE49-F238E27FC236}">
                    <a16:creationId xmlns:a16="http://schemas.microsoft.com/office/drawing/2014/main" id="{DB09648F-ADFB-761F-146C-D065BDF9E215}"/>
                  </a:ext>
                </a:extLst>
              </p:cNvPr>
              <p:cNvSpPr txBox="1">
                <a:spLocks noRot="1" noChangeAspect="1" noMove="1" noResize="1" noEditPoints="1" noAdjustHandles="1" noChangeArrowheads="1" noChangeShapeType="1" noTextEdit="1"/>
              </p:cNvSpPr>
              <p:nvPr/>
            </p:nvSpPr>
            <p:spPr>
              <a:xfrm>
                <a:off x="7763783" y="4482187"/>
                <a:ext cx="1308088" cy="400110"/>
              </a:xfrm>
              <a:prstGeom prst="rect">
                <a:avLst/>
              </a:prstGeom>
              <a:blipFill>
                <a:blip r:embed="rId6"/>
                <a:stretch>
                  <a:fillRect/>
                </a:stretch>
              </a:blipFill>
            </p:spPr>
            <p:txBody>
              <a:bodyPr/>
              <a:lstStyle/>
              <a:p>
                <a:r>
                  <a:rPr lang="en-IN">
                    <a:noFill/>
                  </a:rPr>
                  <a:t> </a:t>
                </a:r>
              </a:p>
            </p:txBody>
          </p:sp>
        </mc:Fallback>
      </mc:AlternateContent>
      <p:grpSp>
        <p:nvGrpSpPr>
          <p:cNvPr id="53" name="Group 52">
            <a:extLst>
              <a:ext uri="{FF2B5EF4-FFF2-40B4-BE49-F238E27FC236}">
                <a16:creationId xmlns:a16="http://schemas.microsoft.com/office/drawing/2014/main" id="{61870601-345C-5F67-1B4D-2948BA0AC4BE}"/>
              </a:ext>
            </a:extLst>
          </p:cNvPr>
          <p:cNvGrpSpPr/>
          <p:nvPr/>
        </p:nvGrpSpPr>
        <p:grpSpPr>
          <a:xfrm>
            <a:off x="1295400" y="5805100"/>
            <a:ext cx="3169165" cy="276999"/>
            <a:chOff x="1295400" y="5805100"/>
            <a:chExt cx="3169165" cy="276999"/>
          </a:xfrm>
        </p:grpSpPr>
        <p:cxnSp>
          <p:nvCxnSpPr>
            <p:cNvPr id="33" name="Straight Arrow Connector 32">
              <a:extLst>
                <a:ext uri="{FF2B5EF4-FFF2-40B4-BE49-F238E27FC236}">
                  <a16:creationId xmlns:a16="http://schemas.microsoft.com/office/drawing/2014/main" id="{BE27270B-09AB-D633-7CB6-6EB2D6473343}"/>
                </a:ext>
              </a:extLst>
            </p:cNvPr>
            <p:cNvCxnSpPr>
              <a:cxnSpLocks/>
            </p:cNvCxnSpPr>
            <p:nvPr/>
          </p:nvCxnSpPr>
          <p:spPr>
            <a:xfrm>
              <a:off x="1295400" y="5943600"/>
              <a:ext cx="3169165" cy="0"/>
            </a:xfrm>
            <a:prstGeom prst="straightConnector1">
              <a:avLst/>
            </a:prstGeom>
            <a:ln w="38100" cap="flat" cmpd="sng" algn="ctr">
              <a:solidFill>
                <a:srgbClr val="0070C0"/>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491A807-8BED-752A-4B4E-857F840A27EA}"/>
                    </a:ext>
                  </a:extLst>
                </p:cNvPr>
                <p:cNvSpPr txBox="1"/>
                <p:nvPr/>
              </p:nvSpPr>
              <p:spPr>
                <a:xfrm>
                  <a:off x="2362200" y="5805100"/>
                  <a:ext cx="1250342" cy="276999"/>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r>
                    <a:rPr lang="en-US" b="0" dirty="0"/>
                    <a:t>|</a:t>
                  </a:r>
                  <a14:m>
                    <m:oMath xmlns:m="http://schemas.openxmlformats.org/officeDocument/2006/math">
                      <m:r>
                        <m:rPr>
                          <m:sty m:val="p"/>
                        </m:rPr>
                        <a:rPr lang="en-US" b="0" i="0" smtClean="0">
                          <a:latin typeface="Cambria Math" panose="02040503050406030204" pitchFamily="18" charset="0"/>
                        </a:rPr>
                        <m:t>Γ</m:t>
                      </m:r>
                      <m:r>
                        <a:rPr lang="en-US" b="0" i="0" smtClean="0">
                          <a:latin typeface="Cambria Math" panose="02040503050406030204" pitchFamily="18" charset="0"/>
                        </a:rPr>
                        <m:t>|</m:t>
                      </m:r>
                      <m:r>
                        <a:rPr lang="en-US" b="0" i="1" smtClean="0">
                          <a:latin typeface="Cambria Math" panose="02040503050406030204" pitchFamily="18" charset="0"/>
                        </a:rPr>
                        <m:t>=0.8246</m:t>
                      </m:r>
                    </m:oMath>
                  </a14:m>
                  <a:endParaRPr lang="en-IN" dirty="0"/>
                </a:p>
              </p:txBody>
            </p:sp>
          </mc:Choice>
          <mc:Fallback xmlns="">
            <p:sp>
              <p:nvSpPr>
                <p:cNvPr id="35" name="TextBox 34">
                  <a:extLst>
                    <a:ext uri="{FF2B5EF4-FFF2-40B4-BE49-F238E27FC236}">
                      <a16:creationId xmlns:a16="http://schemas.microsoft.com/office/drawing/2014/main" id="{F491A807-8BED-752A-4B4E-857F840A27EA}"/>
                    </a:ext>
                  </a:extLst>
                </p:cNvPr>
                <p:cNvSpPr txBox="1">
                  <a:spLocks noRot="1" noChangeAspect="1" noMove="1" noResize="1" noEditPoints="1" noAdjustHandles="1" noChangeArrowheads="1" noChangeShapeType="1" noTextEdit="1"/>
                </p:cNvSpPr>
                <p:nvPr/>
              </p:nvSpPr>
              <p:spPr>
                <a:xfrm>
                  <a:off x="2362200" y="5805100"/>
                  <a:ext cx="1250342" cy="276999"/>
                </a:xfrm>
                <a:prstGeom prst="rect">
                  <a:avLst/>
                </a:prstGeom>
                <a:blipFill>
                  <a:blip r:embed="rId7"/>
                  <a:stretch>
                    <a:fillRect l="-11058" t="-22449" r="-4808" b="-44898"/>
                  </a:stretch>
                </a:blipFill>
              </p:spPr>
              <p:txBody>
                <a:bodyPr/>
                <a:lstStyle/>
                <a:p>
                  <a:r>
                    <a:rPr lang="en-IN">
                      <a:noFill/>
                    </a:rPr>
                    <a:t> </a:t>
                  </a:r>
                </a:p>
              </p:txBody>
            </p:sp>
          </mc:Fallback>
        </mc:AlternateContent>
      </p:grpSp>
      <p:grpSp>
        <p:nvGrpSpPr>
          <p:cNvPr id="50" name="Group 49">
            <a:extLst>
              <a:ext uri="{FF2B5EF4-FFF2-40B4-BE49-F238E27FC236}">
                <a16:creationId xmlns:a16="http://schemas.microsoft.com/office/drawing/2014/main" id="{FD191728-D5D7-0647-5673-951B0DC4E82E}"/>
              </a:ext>
            </a:extLst>
          </p:cNvPr>
          <p:cNvGrpSpPr/>
          <p:nvPr/>
        </p:nvGrpSpPr>
        <p:grpSpPr>
          <a:xfrm>
            <a:off x="4479214" y="385965"/>
            <a:ext cx="2759786" cy="2461580"/>
            <a:chOff x="4479214" y="385965"/>
            <a:chExt cx="2759786" cy="2461580"/>
          </a:xfrm>
        </p:grpSpPr>
        <p:sp>
          <p:nvSpPr>
            <p:cNvPr id="26" name="Arc 25">
              <a:extLst>
                <a:ext uri="{FF2B5EF4-FFF2-40B4-BE49-F238E27FC236}">
                  <a16:creationId xmlns:a16="http://schemas.microsoft.com/office/drawing/2014/main" id="{E1BB9C7C-0032-77A4-D129-02152D3308E1}"/>
                </a:ext>
              </a:extLst>
            </p:cNvPr>
            <p:cNvSpPr/>
            <p:nvPr/>
          </p:nvSpPr>
          <p:spPr>
            <a:xfrm rot="1282689">
              <a:off x="4479214" y="1227545"/>
              <a:ext cx="1620000" cy="1620000"/>
            </a:xfrm>
            <a:prstGeom prst="arc">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B0E9CAA6-D6C0-CE66-23B1-E2F1351CABC2}"/>
                </a:ext>
              </a:extLst>
            </p:cNvPr>
            <p:cNvCxnSpPr>
              <a:cxnSpLocks/>
            </p:cNvCxnSpPr>
            <p:nvPr/>
          </p:nvCxnSpPr>
          <p:spPr>
            <a:xfrm flipV="1">
              <a:off x="5487744" y="385965"/>
              <a:ext cx="1038736" cy="1012488"/>
            </a:xfrm>
            <a:prstGeom prst="straightConnector1">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06C092ED-822D-2FFF-700F-F285896E1AA6}"/>
                </a:ext>
              </a:extLst>
            </p:cNvPr>
            <p:cNvCxnSpPr>
              <a:cxnSpLocks/>
            </p:cNvCxnSpPr>
            <p:nvPr/>
          </p:nvCxnSpPr>
          <p:spPr>
            <a:xfrm flipV="1">
              <a:off x="5913245" y="2338465"/>
              <a:ext cx="1325755" cy="15567"/>
            </a:xfrm>
            <a:prstGeom prst="straightConnector1">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56" name="Group 55">
            <a:extLst>
              <a:ext uri="{FF2B5EF4-FFF2-40B4-BE49-F238E27FC236}">
                <a16:creationId xmlns:a16="http://schemas.microsoft.com/office/drawing/2014/main" id="{7C0E7BB6-E4B3-0ABC-6C61-A49373E528DA}"/>
              </a:ext>
            </a:extLst>
          </p:cNvPr>
          <p:cNvGrpSpPr/>
          <p:nvPr/>
        </p:nvGrpSpPr>
        <p:grpSpPr>
          <a:xfrm>
            <a:off x="1318835" y="5027499"/>
            <a:ext cx="3169165" cy="276999"/>
            <a:chOff x="1205636" y="4708091"/>
            <a:chExt cx="3169165" cy="276999"/>
          </a:xfrm>
        </p:grpSpPr>
        <p:cxnSp>
          <p:nvCxnSpPr>
            <p:cNvPr id="55" name="Straight Arrow Connector 54">
              <a:extLst>
                <a:ext uri="{FF2B5EF4-FFF2-40B4-BE49-F238E27FC236}">
                  <a16:creationId xmlns:a16="http://schemas.microsoft.com/office/drawing/2014/main" id="{B4C08A7A-7CE8-328B-7155-BA27F05DA611}"/>
                </a:ext>
              </a:extLst>
            </p:cNvPr>
            <p:cNvCxnSpPr>
              <a:cxnSpLocks/>
            </p:cNvCxnSpPr>
            <p:nvPr/>
          </p:nvCxnSpPr>
          <p:spPr>
            <a:xfrm>
              <a:off x="1205636" y="4846590"/>
              <a:ext cx="3169165" cy="0"/>
            </a:xfrm>
            <a:prstGeom prst="straightConnector1">
              <a:avLst/>
            </a:prstGeom>
            <a:ln w="38100" cap="flat" cmpd="sng" algn="ctr">
              <a:solidFill>
                <a:srgbClr val="FF0000"/>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340F0E9A-CBF0-5C9D-07A1-C144B5095759}"/>
                    </a:ext>
                  </a:extLst>
                </p:cNvPr>
                <p:cNvSpPr txBox="1"/>
                <p:nvPr/>
              </p:nvSpPr>
              <p:spPr>
                <a:xfrm>
                  <a:off x="2079928" y="4708091"/>
                  <a:ext cx="1420582" cy="27699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𝑉𝑆𝑊𝑅</m:t>
                        </m:r>
                        <m:r>
                          <a:rPr lang="en-US" b="0" i="1" smtClean="0">
                            <a:latin typeface="Cambria Math" panose="02040503050406030204" pitchFamily="18" charset="0"/>
                          </a:rPr>
                          <m:t>=10.4</m:t>
                        </m:r>
                      </m:oMath>
                    </m:oMathPara>
                  </a14:m>
                  <a:endParaRPr lang="en-IN" dirty="0"/>
                </a:p>
              </p:txBody>
            </p:sp>
          </mc:Choice>
          <mc:Fallback xmlns="">
            <p:sp>
              <p:nvSpPr>
                <p:cNvPr id="54" name="TextBox 53">
                  <a:extLst>
                    <a:ext uri="{FF2B5EF4-FFF2-40B4-BE49-F238E27FC236}">
                      <a16:creationId xmlns:a16="http://schemas.microsoft.com/office/drawing/2014/main" id="{340F0E9A-CBF0-5C9D-07A1-C144B5095759}"/>
                    </a:ext>
                  </a:extLst>
                </p:cNvPr>
                <p:cNvSpPr txBox="1">
                  <a:spLocks noRot="1" noChangeAspect="1" noMove="1" noResize="1" noEditPoints="1" noAdjustHandles="1" noChangeArrowheads="1" noChangeShapeType="1" noTextEdit="1"/>
                </p:cNvSpPr>
                <p:nvPr/>
              </p:nvSpPr>
              <p:spPr>
                <a:xfrm>
                  <a:off x="2079928" y="4708091"/>
                  <a:ext cx="1420582" cy="276999"/>
                </a:xfrm>
                <a:prstGeom prst="rect">
                  <a:avLst/>
                </a:prstGeom>
                <a:blipFill>
                  <a:blip r:embed="rId8"/>
                  <a:stretch>
                    <a:fillRect l="-3390" r="-2966" b="-2083"/>
                  </a:stretch>
                </a:blipFill>
                <a:ln>
                  <a:solidFill>
                    <a:srgbClr val="FF0000"/>
                  </a:solidFill>
                </a:ln>
              </p:spPr>
              <p:txBody>
                <a:bodyPr/>
                <a:lstStyle/>
                <a:p>
                  <a:r>
                    <a:rPr lang="en-IN">
                      <a:noFill/>
                    </a:rPr>
                    <a:t> </a:t>
                  </a:r>
                </a:p>
              </p:txBody>
            </p:sp>
          </mc:Fallback>
        </mc:AlternateContent>
      </p:grpSp>
      <p:sp>
        <p:nvSpPr>
          <p:cNvPr id="59" name="TextBox 58">
            <a:extLst>
              <a:ext uri="{FF2B5EF4-FFF2-40B4-BE49-F238E27FC236}">
                <a16:creationId xmlns:a16="http://schemas.microsoft.com/office/drawing/2014/main" id="{AE531CE1-9F40-EFC1-92F7-588B859547F5}"/>
              </a:ext>
            </a:extLst>
          </p:cNvPr>
          <p:cNvSpPr txBox="1"/>
          <p:nvPr/>
        </p:nvSpPr>
        <p:spPr>
          <a:xfrm>
            <a:off x="7086600" y="3793691"/>
            <a:ext cx="1262165" cy="646331"/>
          </a:xfrm>
          <a:prstGeom prst="rect">
            <a:avLst/>
          </a:prstGeom>
          <a:noFill/>
        </p:spPr>
        <p:txBody>
          <a:bodyPr wrap="square" rtlCol="0">
            <a:spAutoFit/>
          </a:bodyPr>
          <a:lstStyle/>
          <a:p>
            <a:r>
              <a:rPr lang="en-US" dirty="0"/>
              <a:t>Chart not to scale</a:t>
            </a:r>
            <a:endParaRPr lang="en-IN" dirty="0"/>
          </a:p>
        </p:txBody>
      </p:sp>
    </p:spTree>
    <p:extLst>
      <p:ext uri="{BB962C8B-B14F-4D97-AF65-F5344CB8AC3E}">
        <p14:creationId xmlns:p14="http://schemas.microsoft.com/office/powerpoint/2010/main" val="238696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0243 -0.01273 L -0.15642 0.40046 " pathEditMode="relative" rAng="0" ptsTypes="AA">
                                      <p:cBhvr>
                                        <p:cTn id="30" dur="2000" fill="hold"/>
                                        <p:tgtEl>
                                          <p:spTgt spid="27"/>
                                        </p:tgtEl>
                                        <p:attrNameLst>
                                          <p:attrName>ppt_x</p:attrName>
                                          <p:attrName>ppt_y</p:attrName>
                                        </p:attrNameLst>
                                      </p:cBhvr>
                                      <p:rCtr x="-7951" y="20648"/>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2.5E-6 4.44444E-6 L -0.1691 0.58078 " pathEditMode="relative" rAng="0" ptsTypes="AA">
                                      <p:cBhvr>
                                        <p:cTn id="42" dur="2000" fill="hold"/>
                                        <p:tgtEl>
                                          <p:spTgt spid="24"/>
                                        </p:tgtEl>
                                        <p:attrNameLst>
                                          <p:attrName>ppt_x</p:attrName>
                                          <p:attrName>ppt_y</p:attrName>
                                        </p:attrNameLst>
                                      </p:cBhvr>
                                      <p:rCtr x="-8455" y="29028"/>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B9E6C9-EAD8-805A-48EC-142DC85DBA93}"/>
                  </a:ext>
                </a:extLst>
              </p:cNvPr>
              <p:cNvSpPr txBox="1"/>
              <p:nvPr/>
            </p:nvSpPr>
            <p:spPr>
              <a:xfrm>
                <a:off x="88900" y="193814"/>
                <a:ext cx="8991600" cy="707886"/>
              </a:xfrm>
              <a:prstGeom prst="rect">
                <a:avLst/>
              </a:prstGeom>
              <a:noFill/>
            </p:spPr>
            <p:txBody>
              <a:bodyPr wrap="square" rtlCol="0">
                <a:spAutoFit/>
              </a:bodyPr>
              <a:lstStyle/>
              <a:p>
                <a:r>
                  <a:rPr lang="en-US" sz="2000" dirty="0">
                    <a:solidFill>
                      <a:srgbClr val="00B050"/>
                    </a:solidFill>
                  </a:rPr>
                  <a:t>Example: Use the smith chart to find the input impedance of a section of 50 </a:t>
                </a:r>
                <a14:m>
                  <m:oMath xmlns:m="http://schemas.openxmlformats.org/officeDocument/2006/math">
                    <m:r>
                      <m:rPr>
                        <m:sty m:val="p"/>
                      </m:rPr>
                      <a:rPr lang="en-US" sz="2000" b="0" i="0" smtClean="0">
                        <a:solidFill>
                          <a:srgbClr val="00B050"/>
                        </a:solidFill>
                        <a:latin typeface="Cambria Math" panose="02040503050406030204" pitchFamily="18" charset="0"/>
                      </a:rPr>
                      <m:t>Ω</m:t>
                    </m:r>
                  </m:oMath>
                </a14:m>
                <a:r>
                  <a:rPr lang="en-IN" sz="2000" dirty="0">
                    <a:solidFill>
                      <a:srgbClr val="00B050"/>
                    </a:solidFill>
                  </a:rPr>
                  <a:t> lossless Transmission line which is </a:t>
                </a:r>
                <a14:m>
                  <m:oMath xmlns:m="http://schemas.openxmlformats.org/officeDocument/2006/math">
                    <m:r>
                      <a:rPr lang="en-US" sz="2000" b="0" i="0" smtClean="0">
                        <a:solidFill>
                          <a:srgbClr val="00B050"/>
                        </a:solidFill>
                        <a:latin typeface="Cambria Math" panose="02040503050406030204" pitchFamily="18" charset="0"/>
                      </a:rPr>
                      <m:t>0.1</m:t>
                    </m:r>
                    <m:r>
                      <a:rPr lang="en-US" sz="2000" b="0" i="1" smtClean="0">
                        <a:solidFill>
                          <a:srgbClr val="00B050"/>
                        </a:solidFill>
                        <a:latin typeface="Cambria Math" panose="02040503050406030204" pitchFamily="18" charset="0"/>
                      </a:rPr>
                      <m:t>𝜆</m:t>
                    </m:r>
                  </m:oMath>
                </a14:m>
                <a:r>
                  <a:rPr lang="en-IN" sz="2000" dirty="0">
                    <a:solidFill>
                      <a:srgbClr val="00B050"/>
                    </a:solidFill>
                  </a:rPr>
                  <a:t> long and is terminated in a short circuit </a:t>
                </a:r>
              </a:p>
            </p:txBody>
          </p:sp>
        </mc:Choice>
        <mc:Fallback xmlns="">
          <p:sp>
            <p:nvSpPr>
              <p:cNvPr id="6" name="TextBox 5">
                <a:extLst>
                  <a:ext uri="{FF2B5EF4-FFF2-40B4-BE49-F238E27FC236}">
                    <a16:creationId xmlns:a16="http://schemas.microsoft.com/office/drawing/2014/main" id="{08B9E6C9-EAD8-805A-48EC-142DC85DBA93}"/>
                  </a:ext>
                </a:extLst>
              </p:cNvPr>
              <p:cNvSpPr txBox="1">
                <a:spLocks noRot="1" noChangeAspect="1" noMove="1" noResize="1" noEditPoints="1" noAdjustHandles="1" noChangeArrowheads="1" noChangeShapeType="1" noTextEdit="1"/>
              </p:cNvSpPr>
              <p:nvPr/>
            </p:nvSpPr>
            <p:spPr>
              <a:xfrm>
                <a:off x="88900" y="193814"/>
                <a:ext cx="8991600" cy="707886"/>
              </a:xfrm>
              <a:prstGeom prst="rect">
                <a:avLst/>
              </a:prstGeom>
              <a:blipFill>
                <a:blip r:embed="rId2"/>
                <a:stretch>
                  <a:fillRect l="-746" t="-4310" b="-155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AE2015-1217-EF8D-8395-FF676C66F7EB}"/>
                  </a:ext>
                </a:extLst>
              </p:cNvPr>
              <p:cNvSpPr txBox="1"/>
              <p:nvPr/>
            </p:nvSpPr>
            <p:spPr>
              <a:xfrm>
                <a:off x="152400" y="914400"/>
                <a:ext cx="6096000" cy="1015663"/>
              </a:xfrm>
              <a:prstGeom prst="rect">
                <a:avLst/>
              </a:prstGeom>
              <a:noFill/>
            </p:spPr>
            <p:txBody>
              <a:bodyPr wrap="square" rtlCol="0">
                <a:spAutoFit/>
              </a:bodyPr>
              <a:lstStyle/>
              <a:p>
                <a:r>
                  <a:rPr lang="en-US" sz="2000" dirty="0">
                    <a:solidFill>
                      <a:srgbClr val="0070C0"/>
                    </a:solidFill>
                  </a:rPr>
                  <a:t>Solution: </a:t>
                </a:r>
              </a:p>
              <a:p>
                <a:endParaRPr lang="en-US" sz="2000" dirty="0">
                  <a:solidFill>
                    <a:srgbClr val="0070C0"/>
                  </a:solidFill>
                </a:endParaRPr>
              </a:p>
              <a:p>
                <a:r>
                  <a:rPr lang="en-US" sz="2000" dirty="0">
                    <a:solidFill>
                      <a:srgbClr val="0070C0"/>
                    </a:solidFill>
                  </a:rPr>
                  <a:t>Z</a:t>
                </a:r>
                <a:r>
                  <a:rPr lang="en-US" sz="2000" baseline="-25000" dirty="0">
                    <a:solidFill>
                      <a:srgbClr val="0070C0"/>
                    </a:solidFill>
                  </a:rPr>
                  <a:t>L</a:t>
                </a:r>
                <a:r>
                  <a:rPr lang="en-US" sz="2000" dirty="0">
                    <a:solidFill>
                      <a:srgbClr val="0070C0"/>
                    </a:solidFill>
                  </a:rPr>
                  <a:t> = 0  ( 0 + 0j) , R</a:t>
                </a:r>
                <a:r>
                  <a:rPr lang="en-US" sz="2000" baseline="-25000" dirty="0">
                    <a:solidFill>
                      <a:srgbClr val="0070C0"/>
                    </a:solidFill>
                  </a:rPr>
                  <a:t>0</a:t>
                </a:r>
                <a:r>
                  <a:rPr lang="en-US" sz="2000" dirty="0">
                    <a:solidFill>
                      <a:srgbClr val="0070C0"/>
                    </a:solidFill>
                  </a:rPr>
                  <a:t> = 50 </a:t>
                </a:r>
                <a14:m>
                  <m:oMath xmlns:m="http://schemas.openxmlformats.org/officeDocument/2006/math">
                    <m:r>
                      <m:rPr>
                        <m:sty m:val="p"/>
                      </m:rPr>
                      <a:rPr lang="en-US" sz="2000" b="0" i="0" smtClean="0">
                        <a:solidFill>
                          <a:srgbClr val="0070C0"/>
                        </a:solidFill>
                        <a:latin typeface="Cambria Math" panose="02040503050406030204" pitchFamily="18" charset="0"/>
                      </a:rPr>
                      <m:t>Ω</m:t>
                    </m:r>
                  </m:oMath>
                </a14:m>
                <a:r>
                  <a:rPr lang="en-US" sz="2000" dirty="0">
                    <a:solidFill>
                      <a:srgbClr val="0070C0"/>
                    </a:solidFill>
                  </a:rPr>
                  <a:t>, z’ = </a:t>
                </a:r>
                <a14:m>
                  <m:oMath xmlns:m="http://schemas.openxmlformats.org/officeDocument/2006/math">
                    <m:r>
                      <a:rPr lang="en-US" sz="2000" b="0" i="0" smtClean="0">
                        <a:solidFill>
                          <a:srgbClr val="0070C0"/>
                        </a:solidFill>
                        <a:latin typeface="Cambria Math" panose="02040503050406030204" pitchFamily="18" charset="0"/>
                      </a:rPr>
                      <m:t>0.1</m:t>
                    </m:r>
                    <m:r>
                      <a:rPr lang="en-US" sz="2000" b="0" i="1" smtClean="0">
                        <a:solidFill>
                          <a:srgbClr val="0070C0"/>
                        </a:solidFill>
                        <a:latin typeface="Cambria Math" panose="02040503050406030204" pitchFamily="18" charset="0"/>
                      </a:rPr>
                      <m:t>𝜆</m:t>
                    </m:r>
                  </m:oMath>
                </a14:m>
                <a:r>
                  <a:rPr lang="en-IN" sz="2000" dirty="0">
                    <a:solidFill>
                      <a:srgbClr val="0070C0"/>
                    </a:solidFill>
                  </a:rPr>
                  <a:t> </a:t>
                </a:r>
              </a:p>
            </p:txBody>
          </p:sp>
        </mc:Choice>
        <mc:Fallback xmlns="">
          <p:sp>
            <p:nvSpPr>
              <p:cNvPr id="7" name="TextBox 6">
                <a:extLst>
                  <a:ext uri="{FF2B5EF4-FFF2-40B4-BE49-F238E27FC236}">
                    <a16:creationId xmlns:a16="http://schemas.microsoft.com/office/drawing/2014/main" id="{B2AE2015-1217-EF8D-8395-FF676C66F7EB}"/>
                  </a:ext>
                </a:extLst>
              </p:cNvPr>
              <p:cNvSpPr txBox="1">
                <a:spLocks noRot="1" noChangeAspect="1" noMove="1" noResize="1" noEditPoints="1" noAdjustHandles="1" noChangeArrowheads="1" noChangeShapeType="1" noTextEdit="1"/>
              </p:cNvSpPr>
              <p:nvPr/>
            </p:nvSpPr>
            <p:spPr>
              <a:xfrm>
                <a:off x="152400" y="914400"/>
                <a:ext cx="6096000" cy="1015663"/>
              </a:xfrm>
              <a:prstGeom prst="rect">
                <a:avLst/>
              </a:prstGeom>
              <a:blipFill>
                <a:blip r:embed="rId3"/>
                <a:stretch>
                  <a:fillRect l="-1000" t="-2994" b="-101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7B08D63-4CCA-E5D6-9B57-C8E2BD594AB1}"/>
                  </a:ext>
                </a:extLst>
              </p:cNvPr>
              <p:cNvSpPr txBox="1"/>
              <p:nvPr/>
            </p:nvSpPr>
            <p:spPr>
              <a:xfrm>
                <a:off x="165100" y="2209800"/>
                <a:ext cx="8915400" cy="3477875"/>
              </a:xfrm>
              <a:prstGeom prst="rect">
                <a:avLst/>
              </a:prstGeom>
              <a:noFill/>
            </p:spPr>
            <p:txBody>
              <a:bodyPr wrap="square" rtlCol="0">
                <a:spAutoFit/>
              </a:bodyPr>
              <a:lstStyle/>
              <a:p>
                <a:pPr marL="342900" indent="-342900">
                  <a:buFont typeface="+mj-lt"/>
                  <a:buAutoNum type="arabicPeriod"/>
                </a:pPr>
                <a:r>
                  <a:rPr lang="en-US" sz="2000" dirty="0">
                    <a:solidFill>
                      <a:srgbClr val="0070C0"/>
                    </a:solidFill>
                  </a:rPr>
                  <a:t>Plot the load impedance as intersection of r = 0 circle and x = 0 circle, which is the short circuit point at the extreme left of the real axis</a:t>
                </a:r>
              </a:p>
              <a:p>
                <a:pPr marL="342900" indent="-342900">
                  <a:buFont typeface="+mj-lt"/>
                  <a:buAutoNum type="arabicPeriod"/>
                </a:pPr>
                <a:endParaRPr lang="en-US" sz="2000" dirty="0">
                  <a:solidFill>
                    <a:srgbClr val="0070C0"/>
                  </a:solidFill>
                </a:endParaRPr>
              </a:p>
              <a:p>
                <a:pPr marL="342900" indent="-342900">
                  <a:buFont typeface="+mj-lt"/>
                  <a:buAutoNum type="arabicPeriod"/>
                </a:pPr>
                <a:r>
                  <a:rPr lang="en-US" sz="2000" dirty="0">
                    <a:solidFill>
                      <a:srgbClr val="0070C0"/>
                    </a:solidFill>
                  </a:rPr>
                  <a:t>Draw the constant VSWR circle and move along the perimeter of the circle towards the generator</a:t>
                </a:r>
              </a:p>
              <a:p>
                <a:pPr marL="342900" indent="-342900">
                  <a:buFont typeface="+mj-lt"/>
                  <a:buAutoNum type="arabicPeriod"/>
                </a:pPr>
                <a:endParaRPr lang="en-US" sz="2000" dirty="0">
                  <a:solidFill>
                    <a:srgbClr val="0070C0"/>
                  </a:solidFill>
                </a:endParaRPr>
              </a:p>
              <a:p>
                <a:pPr marL="342900" indent="-342900">
                  <a:buFont typeface="+mj-lt"/>
                  <a:buAutoNum type="arabicPeriod"/>
                </a:pPr>
                <a:r>
                  <a:rPr lang="en-US" sz="2000" dirty="0">
                    <a:solidFill>
                      <a:srgbClr val="0070C0"/>
                    </a:solidFill>
                  </a:rPr>
                  <a:t>Read the r value of the real axis (0) and read the x-value at the circumference (x</a:t>
                </a:r>
                <a14:m>
                  <m:oMath xmlns:m="http://schemas.openxmlformats.org/officeDocument/2006/math">
                    <m:r>
                      <a:rPr lang="en-US" sz="2000" i="1" dirty="0" smtClean="0">
                        <a:solidFill>
                          <a:srgbClr val="0070C0"/>
                        </a:solidFill>
                        <a:latin typeface="Cambria Math" panose="02040503050406030204" pitchFamily="18" charset="0"/>
                        <a:ea typeface="Cambria Math" panose="02040503050406030204" pitchFamily="18" charset="0"/>
                      </a:rPr>
                      <m:t>≈</m:t>
                    </m:r>
                  </m:oMath>
                </a14:m>
                <a:r>
                  <a:rPr lang="en-US" sz="2000" dirty="0">
                    <a:solidFill>
                      <a:srgbClr val="0070C0"/>
                    </a:solidFill>
                  </a:rPr>
                  <a:t>0.725) for the P1 </a:t>
                </a:r>
              </a:p>
              <a:p>
                <a:pPr marL="342900" indent="-342900">
                  <a:buFont typeface="+mj-lt"/>
                  <a:buAutoNum type="arabicPeriod"/>
                </a:pPr>
                <a:endParaRPr lang="en-US" sz="2000" dirty="0">
                  <a:solidFill>
                    <a:srgbClr val="0070C0"/>
                  </a:solidFill>
                </a:endParaRPr>
              </a:p>
              <a:p>
                <a:pPr marL="342900" indent="-342900">
                  <a:buFont typeface="+mj-lt"/>
                  <a:buAutoNum type="arabicPeriod"/>
                </a:pPr>
                <a:r>
                  <a:rPr lang="en-US" sz="2000" dirty="0">
                    <a:solidFill>
                      <a:srgbClr val="0070C0"/>
                    </a:solidFill>
                  </a:rPr>
                  <a:t>The values read are normalized and have no units. Multiply with the characteristic impedance to obtain the input impedance at the source.</a:t>
                </a:r>
                <a:endParaRPr lang="en-IN" sz="2000" dirty="0">
                  <a:solidFill>
                    <a:srgbClr val="0070C0"/>
                  </a:solidFill>
                </a:endParaRPr>
              </a:p>
            </p:txBody>
          </p:sp>
        </mc:Choice>
        <mc:Fallback xmlns="">
          <p:sp>
            <p:nvSpPr>
              <p:cNvPr id="9" name="TextBox 8">
                <a:extLst>
                  <a:ext uri="{FF2B5EF4-FFF2-40B4-BE49-F238E27FC236}">
                    <a16:creationId xmlns:a16="http://schemas.microsoft.com/office/drawing/2014/main" id="{D7B08D63-4CCA-E5D6-9B57-C8E2BD594AB1}"/>
                  </a:ext>
                </a:extLst>
              </p:cNvPr>
              <p:cNvSpPr txBox="1">
                <a:spLocks noRot="1" noChangeAspect="1" noMove="1" noResize="1" noEditPoints="1" noAdjustHandles="1" noChangeArrowheads="1" noChangeShapeType="1" noTextEdit="1"/>
              </p:cNvSpPr>
              <p:nvPr/>
            </p:nvSpPr>
            <p:spPr>
              <a:xfrm>
                <a:off x="165100" y="2209800"/>
                <a:ext cx="8915400" cy="3477875"/>
              </a:xfrm>
              <a:prstGeom prst="rect">
                <a:avLst/>
              </a:prstGeom>
              <a:blipFill>
                <a:blip r:embed="rId4"/>
                <a:stretch>
                  <a:fillRect l="-752" t="-1228" r="-342" b="-2105"/>
                </a:stretch>
              </a:blipFill>
            </p:spPr>
            <p:txBody>
              <a:bodyPr/>
              <a:lstStyle/>
              <a:p>
                <a:r>
                  <a:rPr lang="en-IN">
                    <a:noFill/>
                  </a:rPr>
                  <a:t> </a:t>
                </a:r>
              </a:p>
            </p:txBody>
          </p:sp>
        </mc:Fallback>
      </mc:AlternateContent>
    </p:spTree>
    <p:extLst>
      <p:ext uri="{BB962C8B-B14F-4D97-AF65-F5344CB8AC3E}">
        <p14:creationId xmlns:p14="http://schemas.microsoft.com/office/powerpoint/2010/main" val="104030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ED903-94BD-DD64-1DB7-51DDEBDDC88A}"/>
            </a:ext>
          </a:extLst>
        </p:cNvPr>
        <p:cNvGrpSpPr/>
        <p:nvPr/>
      </p:nvGrpSpPr>
      <p:grpSpPr>
        <a:xfrm>
          <a:off x="0" y="0"/>
          <a:ext cx="0" cy="0"/>
          <a:chOff x="0" y="0"/>
          <a:chExt cx="0" cy="0"/>
        </a:xfrm>
      </p:grpSpPr>
      <p:pic>
        <p:nvPicPr>
          <p:cNvPr id="2" name="Picture 4">
            <a:extLst>
              <a:ext uri="{FF2B5EF4-FFF2-40B4-BE49-F238E27FC236}">
                <a16:creationId xmlns:a16="http://schemas.microsoft.com/office/drawing/2014/main" id="{FF5E2235-6E6B-5B6D-23E3-AA27EE68406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0" y="53382"/>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9E0BB34-6C06-8589-BDF6-196FB76E0575}"/>
              </a:ext>
            </a:extLst>
          </p:cNvPr>
          <p:cNvSpPr/>
          <p:nvPr/>
        </p:nvSpPr>
        <p:spPr>
          <a:xfrm>
            <a:off x="699600" y="477000"/>
            <a:ext cx="5853600" cy="5771400"/>
          </a:xfrm>
          <a:prstGeom prst="ellipse">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AB92F926-506F-A777-29BD-97C2DCAC79FA}"/>
              </a:ext>
            </a:extLst>
          </p:cNvPr>
          <p:cNvSpPr/>
          <p:nvPr/>
        </p:nvSpPr>
        <p:spPr>
          <a:xfrm>
            <a:off x="609600" y="3339000"/>
            <a:ext cx="180000" cy="180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c 4">
            <a:extLst>
              <a:ext uri="{FF2B5EF4-FFF2-40B4-BE49-F238E27FC236}">
                <a16:creationId xmlns:a16="http://schemas.microsoft.com/office/drawing/2014/main" id="{0F226496-384A-D0C3-A05B-03A1C4794426}"/>
              </a:ext>
            </a:extLst>
          </p:cNvPr>
          <p:cNvSpPr/>
          <p:nvPr/>
        </p:nvSpPr>
        <p:spPr>
          <a:xfrm rot="16200000">
            <a:off x="533400" y="330223"/>
            <a:ext cx="5904000" cy="5904000"/>
          </a:xfrm>
          <a:prstGeom prst="arc">
            <a:avLst>
              <a:gd name="adj1" fmla="val 16200000"/>
              <a:gd name="adj2" fmla="val 20641232"/>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0F09CC10-7625-4406-1CF8-CE940F93A3C1}"/>
              </a:ext>
            </a:extLst>
          </p:cNvPr>
          <p:cNvCxnSpPr>
            <a:cxnSpLocks/>
          </p:cNvCxnSpPr>
          <p:nvPr/>
        </p:nvCxnSpPr>
        <p:spPr>
          <a:xfrm flipH="1" flipV="1">
            <a:off x="2514600" y="53382"/>
            <a:ext cx="1143000" cy="3375618"/>
          </a:xfrm>
          <a:prstGeom prst="straightConnector1">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9C2A70E6-7884-4DB3-A0AB-DCD4AE1B7086}"/>
              </a:ext>
            </a:extLst>
          </p:cNvPr>
          <p:cNvCxnSpPr>
            <a:cxnSpLocks/>
          </p:cNvCxnSpPr>
          <p:nvPr/>
        </p:nvCxnSpPr>
        <p:spPr>
          <a:xfrm flipH="1">
            <a:off x="228600" y="3429000"/>
            <a:ext cx="3429000" cy="0"/>
          </a:xfrm>
          <a:prstGeom prst="straightConnector1">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F6EECFF1-CACC-91EB-0641-BFD5856D763A}"/>
              </a:ext>
            </a:extLst>
          </p:cNvPr>
          <p:cNvSpPr txBox="1"/>
          <p:nvPr/>
        </p:nvSpPr>
        <p:spPr>
          <a:xfrm>
            <a:off x="2073454" y="-7339"/>
            <a:ext cx="503664" cy="369332"/>
          </a:xfrm>
          <a:prstGeom prst="rect">
            <a:avLst/>
          </a:prstGeom>
          <a:noFill/>
        </p:spPr>
        <p:txBody>
          <a:bodyPr wrap="none" rtlCol="0">
            <a:spAutoFit/>
          </a:bodyPr>
          <a:lstStyle/>
          <a:p>
            <a:r>
              <a:rPr lang="en-US" dirty="0"/>
              <a:t>P’1</a:t>
            </a:r>
            <a:endParaRPr lang="en-IN" dirty="0"/>
          </a:p>
        </p:txBody>
      </p:sp>
      <p:sp>
        <p:nvSpPr>
          <p:cNvPr id="14" name="TextBox 13">
            <a:extLst>
              <a:ext uri="{FF2B5EF4-FFF2-40B4-BE49-F238E27FC236}">
                <a16:creationId xmlns:a16="http://schemas.microsoft.com/office/drawing/2014/main" id="{311A94C7-3B74-766A-0060-439A1F669B01}"/>
              </a:ext>
            </a:extLst>
          </p:cNvPr>
          <p:cNvSpPr txBox="1"/>
          <p:nvPr/>
        </p:nvSpPr>
        <p:spPr>
          <a:xfrm>
            <a:off x="699600" y="3015914"/>
            <a:ext cx="380232" cy="369332"/>
          </a:xfrm>
          <a:prstGeom prst="rect">
            <a:avLst/>
          </a:prstGeom>
          <a:noFill/>
        </p:spPr>
        <p:txBody>
          <a:bodyPr wrap="none" rtlCol="0">
            <a:spAutoFit/>
          </a:bodyPr>
          <a:lstStyle/>
          <a:p>
            <a:r>
              <a:rPr lang="en-US" dirty="0"/>
              <a:t>Z</a:t>
            </a:r>
            <a:r>
              <a:rPr lang="en-US" baseline="-25000" dirty="0"/>
              <a:t>L</a:t>
            </a:r>
            <a:endParaRPr lang="en-IN" baseline="-25000" dirty="0"/>
          </a:p>
        </p:txBody>
      </p:sp>
      <p:sp>
        <p:nvSpPr>
          <p:cNvPr id="15" name="TextBox 14">
            <a:extLst>
              <a:ext uri="{FF2B5EF4-FFF2-40B4-BE49-F238E27FC236}">
                <a16:creationId xmlns:a16="http://schemas.microsoft.com/office/drawing/2014/main" id="{5D0652E8-ACDF-E838-9AAC-838A5C62C5C8}"/>
              </a:ext>
            </a:extLst>
          </p:cNvPr>
          <p:cNvSpPr txBox="1"/>
          <p:nvPr/>
        </p:nvSpPr>
        <p:spPr>
          <a:xfrm>
            <a:off x="1271868" y="1705758"/>
            <a:ext cx="296305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solidFill>
                  <a:srgbClr val="00B050"/>
                </a:solidFill>
              </a:rPr>
              <a:t>Move toward the generator</a:t>
            </a:r>
            <a:endParaRPr lang="en-IN" b="1" baseline="-25000" dirty="0">
              <a:solidFill>
                <a:srgbClr val="00B050"/>
              </a:solidFill>
            </a:endParaRPr>
          </a:p>
        </p:txBody>
      </p:sp>
      <p:sp>
        <p:nvSpPr>
          <p:cNvPr id="16" name="TextBox 15">
            <a:extLst>
              <a:ext uri="{FF2B5EF4-FFF2-40B4-BE49-F238E27FC236}">
                <a16:creationId xmlns:a16="http://schemas.microsoft.com/office/drawing/2014/main" id="{E92B2323-2030-7DC0-5256-5C70B76C066F}"/>
              </a:ext>
            </a:extLst>
          </p:cNvPr>
          <p:cNvSpPr txBox="1"/>
          <p:nvPr/>
        </p:nvSpPr>
        <p:spPr>
          <a:xfrm>
            <a:off x="5354014" y="286434"/>
            <a:ext cx="3759339"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b="1">
                <a:solidFill>
                  <a:srgbClr val="00B050"/>
                </a:solidFill>
              </a:defRPr>
            </a:lvl1pPr>
          </a:lstStyle>
          <a:p>
            <a:r>
              <a:rPr lang="en-US" dirty="0"/>
              <a:t>Read the outer most scale for the difference in length from Z</a:t>
            </a:r>
            <a:r>
              <a:rPr lang="en-US" baseline="-25000" dirty="0"/>
              <a:t>L</a:t>
            </a:r>
            <a:r>
              <a:rPr lang="en-US" dirty="0"/>
              <a:t> to P1 </a:t>
            </a:r>
            <a:endParaRPr lang="en-IN"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9875B1-D096-B0AB-F352-F92FB32F8E7D}"/>
                  </a:ext>
                </a:extLst>
              </p:cNvPr>
              <p:cNvSpPr txBox="1"/>
              <p:nvPr/>
            </p:nvSpPr>
            <p:spPr>
              <a:xfrm>
                <a:off x="7076630" y="1336426"/>
                <a:ext cx="1515516" cy="110799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1" smtClean="0">
                        <a:latin typeface="Cambria Math" panose="02040503050406030204" pitchFamily="18" charset="0"/>
                      </a:rPr>
                      <m:t>𝑷</m:t>
                    </m:r>
                    <m:r>
                      <a:rPr lang="en-US" b="1" i="1" baseline="-25000"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𝒔𝒉𝒐𝒘𝒔</m:t>
                    </m:r>
                    <m:r>
                      <a:rPr lang="en-US" b="1" i="1" smtClean="0">
                        <a:latin typeface="Cambria Math" panose="02040503050406030204" pitchFamily="18" charset="0"/>
                      </a:rPr>
                      <m:t> </m:t>
                    </m:r>
                  </m:oMath>
                </a14:m>
                <a:r>
                  <a:rPr lang="en-US" b="1" i="1" dirty="0">
                    <a:latin typeface="Cambria Math" panose="02040503050406030204" pitchFamily="18" charset="0"/>
                  </a:rPr>
                  <a:t> z</a:t>
                </a:r>
                <a:r>
                  <a:rPr lang="en-US" b="1" i="1" baseline="-25000" dirty="0">
                    <a:latin typeface="Cambria Math" panose="02040503050406030204" pitchFamily="18" charset="0"/>
                  </a:rPr>
                  <a:t>in</a:t>
                </a:r>
                <a:r>
                  <a:rPr lang="en-US" b="1" i="1" dirty="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𝒓</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a:latin typeface="Cambria Math" panose="02040503050406030204" pitchFamily="18" charset="0"/>
                        </a:rPr>
                        <m:t> </m:t>
                      </m:r>
                      <m:r>
                        <a:rPr lang="en-US" b="1" i="1" smtClean="0">
                          <a:latin typeface="Cambria Math" panose="02040503050406030204" pitchFamily="18" charset="0"/>
                        </a:rPr>
                        <m:t>,</m:t>
                      </m:r>
                    </m:oMath>
                  </m:oMathPara>
                </a14:m>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𝟕𝟐𝟓</m:t>
                      </m:r>
                      <m:r>
                        <a:rPr lang="en-US" b="1" i="1" smtClean="0">
                          <a:latin typeface="Cambria Math" panose="02040503050406030204" pitchFamily="18" charset="0"/>
                        </a:rPr>
                        <m:t> </m:t>
                      </m:r>
                    </m:oMath>
                  </m:oMathPara>
                </a14:m>
                <a:endParaRPr lang="en-US" b="1" dirty="0"/>
              </a:p>
              <a:p>
                <a:endParaRPr lang="en-IN" b="1" dirty="0"/>
              </a:p>
            </p:txBody>
          </p:sp>
        </mc:Choice>
        <mc:Fallback xmlns="">
          <p:sp>
            <p:nvSpPr>
              <p:cNvPr id="17" name="TextBox 16">
                <a:extLst>
                  <a:ext uri="{FF2B5EF4-FFF2-40B4-BE49-F238E27FC236}">
                    <a16:creationId xmlns:a16="http://schemas.microsoft.com/office/drawing/2014/main" id="{619875B1-D096-B0AB-F352-F92FB32F8E7D}"/>
                  </a:ext>
                </a:extLst>
              </p:cNvPr>
              <p:cNvSpPr txBox="1">
                <a:spLocks noRot="1" noChangeAspect="1" noMove="1" noResize="1" noEditPoints="1" noAdjustHandles="1" noChangeArrowheads="1" noChangeShapeType="1" noTextEdit="1"/>
              </p:cNvSpPr>
              <p:nvPr/>
            </p:nvSpPr>
            <p:spPr>
              <a:xfrm>
                <a:off x="7076630" y="1336426"/>
                <a:ext cx="1515516" cy="1107996"/>
              </a:xfrm>
              <a:prstGeom prst="rect">
                <a:avLst/>
              </a:prstGeom>
              <a:blipFill>
                <a:blip r:embed="rId3"/>
                <a:stretch>
                  <a:fillRect l="-5179" t="-702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99F57DE-3279-18FF-49D9-FD3EC96CEDC6}"/>
                  </a:ext>
                </a:extLst>
              </p:cNvPr>
              <p:cNvSpPr txBox="1"/>
              <p:nvPr/>
            </p:nvSpPr>
            <p:spPr>
              <a:xfrm>
                <a:off x="7367114" y="2646582"/>
                <a:ext cx="1175770" cy="110799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𝒁𝒊𝒏</m:t>
                      </m:r>
                    </m:oMath>
                  </m:oMathPara>
                </a14:m>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𝒛𝒊𝒏</m:t>
                      </m:r>
                    </m:oMath>
                  </m:oMathPara>
                </a14:m>
                <a:endParaRPr lang="en-US" b="1" dirty="0"/>
              </a:p>
              <a:p>
                <a:r>
                  <a:rPr lang="en-US" b="1" dirty="0"/>
                  <a:t>= 0+j36.3 </a:t>
                </a:r>
                <a14:m>
                  <m:oMath xmlns:m="http://schemas.openxmlformats.org/officeDocument/2006/math">
                    <m:r>
                      <a:rPr lang="en-US" b="1" i="1" smtClean="0">
                        <a:latin typeface="Cambria Math" panose="02040503050406030204" pitchFamily="18" charset="0"/>
                      </a:rPr>
                      <m:t>𝜴</m:t>
                    </m:r>
                  </m:oMath>
                </a14:m>
                <a:endParaRPr lang="en-US" b="1" dirty="0"/>
              </a:p>
              <a:p>
                <a:endParaRPr lang="en-IN" b="1" dirty="0"/>
              </a:p>
            </p:txBody>
          </p:sp>
        </mc:Choice>
        <mc:Fallback xmlns="">
          <p:sp>
            <p:nvSpPr>
              <p:cNvPr id="18" name="TextBox 17">
                <a:extLst>
                  <a:ext uri="{FF2B5EF4-FFF2-40B4-BE49-F238E27FC236}">
                    <a16:creationId xmlns:a16="http://schemas.microsoft.com/office/drawing/2014/main" id="{099F57DE-3279-18FF-49D9-FD3EC96CEDC6}"/>
                  </a:ext>
                </a:extLst>
              </p:cNvPr>
              <p:cNvSpPr txBox="1">
                <a:spLocks noRot="1" noChangeAspect="1" noMove="1" noResize="1" noEditPoints="1" noAdjustHandles="1" noChangeArrowheads="1" noChangeShapeType="1" noTextEdit="1"/>
              </p:cNvSpPr>
              <p:nvPr/>
            </p:nvSpPr>
            <p:spPr>
              <a:xfrm>
                <a:off x="7367114" y="2646582"/>
                <a:ext cx="1175770" cy="1107996"/>
              </a:xfrm>
              <a:prstGeom prst="rect">
                <a:avLst/>
              </a:prstGeom>
              <a:blipFill>
                <a:blip r:embed="rId4"/>
                <a:stretch>
                  <a:fillRect l="-11795" r="-3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Object 7">
                <a:extLst>
                  <a:ext uri="{FF2B5EF4-FFF2-40B4-BE49-F238E27FC236}">
                    <a16:creationId xmlns:a16="http://schemas.microsoft.com/office/drawing/2014/main" id="{5C177CB7-8CC2-B5AE-D622-E2C3C11CDA17}"/>
                  </a:ext>
                </a:extLst>
              </p:cNvPr>
              <p:cNvSpPr txBox="1"/>
              <p:nvPr/>
            </p:nvSpPr>
            <p:spPr bwMode="auto">
              <a:xfrm>
                <a:off x="6527400" y="5241380"/>
                <a:ext cx="2405062" cy="5603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𝑍</m:t>
                          </m:r>
                        </m:e>
                        <m:sub>
                          <m:r>
                            <a:rPr lang="en-IN" sz="2400" i="1">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𝑛</m:t>
                          </m:r>
                        </m:sub>
                      </m:sSub>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𝑗</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𝑅</m:t>
                          </m:r>
                        </m:e>
                        <m:sub>
                          <m:r>
                            <a:rPr lang="en-IN" sz="2400" i="1">
                              <a:solidFill>
                                <a:srgbClr val="0000FF"/>
                              </a:solidFill>
                              <a:latin typeface="Cambria Math" panose="02040503050406030204" pitchFamily="18" charset="0"/>
                            </a:rPr>
                            <m:t>0</m:t>
                          </m:r>
                        </m:sub>
                      </m:sSub>
                      <m:func>
                        <m:funcPr>
                          <m:ctrlPr>
                            <a:rPr lang="en-IN" sz="2400" i="1">
                              <a:solidFill>
                                <a:srgbClr val="0000FF"/>
                              </a:solidFill>
                              <a:latin typeface="Cambria Math" panose="02040503050406030204" pitchFamily="18" charset="0"/>
                            </a:rPr>
                          </m:ctrlPr>
                        </m:funcPr>
                        <m:fName>
                          <m:r>
                            <m:rPr>
                              <m:sty m:val="p"/>
                            </m:rPr>
                            <a:rPr lang="en-IN" sz="2400" i="0">
                              <a:solidFill>
                                <a:srgbClr val="0000FF"/>
                              </a:solidFill>
                              <a:latin typeface="Cambria Math" panose="02040503050406030204" pitchFamily="18" charset="0"/>
                            </a:rPr>
                            <m:t>tan</m:t>
                          </m:r>
                        </m:fName>
                        <m:e>
                          <m:r>
                            <a:rPr lang="en-IN" sz="2400" i="1">
                              <a:solidFill>
                                <a:srgbClr val="0000FF"/>
                              </a:solidFill>
                              <a:latin typeface="Cambria Math" panose="02040503050406030204" pitchFamily="18" charset="0"/>
                            </a:rPr>
                            <m:t>𝛽</m:t>
                          </m:r>
                        </m:e>
                      </m:func>
                      <m:r>
                        <a:rPr lang="en-IN" sz="2400" i="1">
                          <a:solidFill>
                            <a:srgbClr val="0000FF"/>
                          </a:solidFill>
                          <a:latin typeface="Cambria Math" panose="02040503050406030204" pitchFamily="18" charset="0"/>
                        </a:rPr>
                        <m:t>𝑙</m:t>
                      </m:r>
                    </m:oMath>
                  </m:oMathPara>
                </a14:m>
                <a:endParaRPr lang="en-IN" sz="2400" dirty="0"/>
              </a:p>
            </p:txBody>
          </p:sp>
        </mc:Choice>
        <mc:Fallback xmlns="">
          <p:sp>
            <p:nvSpPr>
              <p:cNvPr id="19" name="Object 7">
                <a:extLst>
                  <a:ext uri="{FF2B5EF4-FFF2-40B4-BE49-F238E27FC236}">
                    <a16:creationId xmlns:a16="http://schemas.microsoft.com/office/drawing/2014/main" id="{5C177CB7-8CC2-B5AE-D622-E2C3C11CDA17}"/>
                  </a:ext>
                </a:extLst>
              </p:cNvPr>
              <p:cNvSpPr txBox="1">
                <a:spLocks noRot="1" noChangeAspect="1" noMove="1" noResize="1" noEditPoints="1" noAdjustHandles="1" noChangeArrowheads="1" noChangeShapeType="1" noTextEdit="1"/>
              </p:cNvSpPr>
              <p:nvPr/>
            </p:nvSpPr>
            <p:spPr bwMode="auto">
              <a:xfrm>
                <a:off x="6527400" y="5241380"/>
                <a:ext cx="2405062" cy="560387"/>
              </a:xfrm>
              <a:prstGeom prst="rect">
                <a:avLst/>
              </a:prstGeom>
              <a:blipFill>
                <a:blip r:embed="rId5"/>
                <a:stretch>
                  <a:fillRect l="-761"/>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Object 7">
                <a:extLst>
                  <a:ext uri="{FF2B5EF4-FFF2-40B4-BE49-F238E27FC236}">
                    <a16:creationId xmlns:a16="http://schemas.microsoft.com/office/drawing/2014/main" id="{19BC6AC3-2849-28CA-291F-2932CD5A8D3C}"/>
                  </a:ext>
                </a:extLst>
              </p:cNvPr>
              <p:cNvSpPr txBox="1"/>
              <p:nvPr/>
            </p:nvSpPr>
            <p:spPr bwMode="auto">
              <a:xfrm>
                <a:off x="6437400" y="5817255"/>
                <a:ext cx="2523552" cy="778047"/>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𝑍</m:t>
                          </m:r>
                        </m:e>
                        <m:sub>
                          <m:r>
                            <a:rPr lang="en-IN" sz="2400" i="1">
                              <a:solidFill>
                                <a:srgbClr val="0000FF"/>
                              </a:solidFill>
                              <a:latin typeface="Cambria Math" panose="02040503050406030204" pitchFamily="18" charset="0"/>
                            </a:rPr>
                            <m:t>𝑖</m:t>
                          </m:r>
                          <m:r>
                            <a:rPr lang="en-US" sz="2400" b="0" i="1" smtClean="0">
                              <a:solidFill>
                                <a:srgbClr val="0000FF"/>
                              </a:solidFill>
                              <a:latin typeface="Cambria Math" panose="02040503050406030204" pitchFamily="18" charset="0"/>
                            </a:rPr>
                            <m:t>𝑛</m:t>
                          </m:r>
                        </m:sub>
                      </m:sSub>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𝑗</m:t>
                      </m:r>
                      <m:r>
                        <a:rPr lang="en-US" sz="2400" b="0" i="1" smtClean="0">
                          <a:solidFill>
                            <a:srgbClr val="0000FF"/>
                          </a:solidFill>
                          <a:latin typeface="Cambria Math" panose="02040503050406030204" pitchFamily="18" charset="0"/>
                        </a:rPr>
                        <m:t>50</m:t>
                      </m:r>
                      <m:func>
                        <m:funcPr>
                          <m:ctrlPr>
                            <a:rPr lang="en-IN" sz="2400" i="1">
                              <a:solidFill>
                                <a:srgbClr val="0000FF"/>
                              </a:solidFill>
                              <a:latin typeface="Cambria Math" panose="02040503050406030204" pitchFamily="18" charset="0"/>
                            </a:rPr>
                          </m:ctrlPr>
                        </m:funcPr>
                        <m:fName>
                          <m:r>
                            <m:rPr>
                              <m:sty m:val="p"/>
                            </m:rPr>
                            <a:rPr lang="en-IN" sz="2400" i="0">
                              <a:solidFill>
                                <a:srgbClr val="0000FF"/>
                              </a:solidFill>
                              <a:latin typeface="Cambria Math" panose="02040503050406030204" pitchFamily="18" charset="0"/>
                            </a:rPr>
                            <m:t>tan</m:t>
                          </m:r>
                        </m:fName>
                        <m:e>
                          <m:f>
                            <m:fPr>
                              <m:ctrlPr>
                                <a:rPr lang="en-IN" sz="2400" i="1" smtClean="0">
                                  <a:solidFill>
                                    <a:srgbClr val="0000FF"/>
                                  </a:solidFill>
                                  <a:latin typeface="Cambria Math" panose="02040503050406030204" pitchFamily="18" charset="0"/>
                                </a:rPr>
                              </m:ctrlPr>
                            </m:fPr>
                            <m:num>
                              <m:r>
                                <a:rPr lang="en-US" sz="2400" b="0" i="1" smtClean="0">
                                  <a:solidFill>
                                    <a:srgbClr val="0000FF"/>
                                  </a:solidFill>
                                  <a:latin typeface="Cambria Math" panose="02040503050406030204" pitchFamily="18" charset="0"/>
                                </a:rPr>
                                <m:t>2</m:t>
                              </m:r>
                              <m:r>
                                <a:rPr lang="en-US" sz="2400" b="0" i="1" smtClean="0">
                                  <a:solidFill>
                                    <a:srgbClr val="0000FF"/>
                                  </a:solidFill>
                                  <a:latin typeface="Cambria Math" panose="02040503050406030204" pitchFamily="18" charset="0"/>
                                </a:rPr>
                                <m:t>𝜋</m:t>
                              </m:r>
                            </m:num>
                            <m:den>
                              <m:r>
                                <a:rPr lang="en-US" sz="2400" b="0" i="1" smtClean="0">
                                  <a:solidFill>
                                    <a:srgbClr val="0000FF"/>
                                  </a:solidFill>
                                  <a:latin typeface="Cambria Math" panose="02040503050406030204" pitchFamily="18" charset="0"/>
                                </a:rPr>
                                <m:t>𝜆</m:t>
                              </m:r>
                            </m:den>
                          </m:f>
                          <m:r>
                            <a:rPr lang="en-US" sz="2400" b="0" i="1" smtClean="0">
                              <a:solidFill>
                                <a:srgbClr val="0000FF"/>
                              </a:solidFill>
                              <a:latin typeface="Cambria Math" panose="02040503050406030204" pitchFamily="18" charset="0"/>
                            </a:rPr>
                            <m:t>0.1</m:t>
                          </m:r>
                          <m:r>
                            <a:rPr lang="en-US" sz="2400" b="0" i="1" smtClean="0">
                              <a:solidFill>
                                <a:srgbClr val="0000FF"/>
                              </a:solidFill>
                              <a:latin typeface="Cambria Math" panose="02040503050406030204" pitchFamily="18" charset="0"/>
                            </a:rPr>
                            <m:t>𝜆</m:t>
                          </m:r>
                        </m:e>
                      </m:func>
                    </m:oMath>
                  </m:oMathPara>
                </a14:m>
                <a:endParaRPr lang="en-IN" sz="2400" dirty="0"/>
              </a:p>
            </p:txBody>
          </p:sp>
        </mc:Choice>
        <mc:Fallback xmlns="">
          <p:sp>
            <p:nvSpPr>
              <p:cNvPr id="22" name="Object 7">
                <a:extLst>
                  <a:ext uri="{FF2B5EF4-FFF2-40B4-BE49-F238E27FC236}">
                    <a16:creationId xmlns:a16="http://schemas.microsoft.com/office/drawing/2014/main" id="{19BC6AC3-2849-28CA-291F-2932CD5A8D3C}"/>
                  </a:ext>
                </a:extLst>
              </p:cNvPr>
              <p:cNvSpPr txBox="1">
                <a:spLocks noRot="1" noChangeAspect="1" noMove="1" noResize="1" noEditPoints="1" noAdjustHandles="1" noChangeArrowheads="1" noChangeShapeType="1" noTextEdit="1"/>
              </p:cNvSpPr>
              <p:nvPr/>
            </p:nvSpPr>
            <p:spPr bwMode="auto">
              <a:xfrm>
                <a:off x="6437400" y="5817255"/>
                <a:ext cx="2523552" cy="778047"/>
              </a:xfrm>
              <a:prstGeom prst="rect">
                <a:avLst/>
              </a:prstGeom>
              <a:blipFill>
                <a:blip r:embed="rId6"/>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CBC0013-3191-9E99-2434-E7F7DB3B2CDA}"/>
                  </a:ext>
                </a:extLst>
              </p:cNvPr>
              <p:cNvSpPr txBox="1"/>
              <p:nvPr/>
            </p:nvSpPr>
            <p:spPr>
              <a:xfrm>
                <a:off x="318402" y="378767"/>
                <a:ext cx="1175770"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𝝀</m:t>
                      </m:r>
                    </m:oMath>
                  </m:oMathPara>
                </a14:m>
                <a:endParaRPr lang="en-US" b="1" dirty="0"/>
              </a:p>
            </p:txBody>
          </p:sp>
        </mc:Choice>
        <mc:Fallback xmlns="">
          <p:sp>
            <p:nvSpPr>
              <p:cNvPr id="23" name="TextBox 22">
                <a:extLst>
                  <a:ext uri="{FF2B5EF4-FFF2-40B4-BE49-F238E27FC236}">
                    <a16:creationId xmlns:a16="http://schemas.microsoft.com/office/drawing/2014/main" id="{2CBC0013-3191-9E99-2434-E7F7DB3B2CDA}"/>
                  </a:ext>
                </a:extLst>
              </p:cNvPr>
              <p:cNvSpPr txBox="1">
                <a:spLocks noRot="1" noChangeAspect="1" noMove="1" noResize="1" noEditPoints="1" noAdjustHandles="1" noChangeArrowheads="1" noChangeShapeType="1" noTextEdit="1"/>
              </p:cNvSpPr>
              <p:nvPr/>
            </p:nvSpPr>
            <p:spPr>
              <a:xfrm>
                <a:off x="318402" y="378767"/>
                <a:ext cx="1175770" cy="276999"/>
              </a:xfrm>
              <a:prstGeom prst="rect">
                <a:avLst/>
              </a:prstGeom>
              <a:blipFill>
                <a:blip r:embed="rId7"/>
                <a:stretch>
                  <a:fillRect b="-2041"/>
                </a:stretch>
              </a:blipFill>
            </p:spPr>
            <p:txBody>
              <a:bodyPr/>
              <a:lstStyle/>
              <a:p>
                <a:r>
                  <a:rPr lang="en-IN">
                    <a:noFill/>
                  </a:rPr>
                  <a:t> </a:t>
                </a:r>
              </a:p>
            </p:txBody>
          </p:sp>
        </mc:Fallback>
      </mc:AlternateContent>
      <p:sp>
        <p:nvSpPr>
          <p:cNvPr id="24" name="Oval 23">
            <a:extLst>
              <a:ext uri="{FF2B5EF4-FFF2-40B4-BE49-F238E27FC236}">
                <a16:creationId xmlns:a16="http://schemas.microsoft.com/office/drawing/2014/main" id="{228003DE-A159-8615-722E-A51E0A3578BA}"/>
              </a:ext>
            </a:extLst>
          </p:cNvPr>
          <p:cNvSpPr/>
          <p:nvPr/>
        </p:nvSpPr>
        <p:spPr>
          <a:xfrm>
            <a:off x="2681395" y="599392"/>
            <a:ext cx="72000" cy="7200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661FFA02-485B-D3D8-FAF3-46B642BFDCE8}"/>
              </a:ext>
            </a:extLst>
          </p:cNvPr>
          <p:cNvSpPr txBox="1"/>
          <p:nvPr/>
        </p:nvSpPr>
        <p:spPr>
          <a:xfrm>
            <a:off x="2764351" y="564054"/>
            <a:ext cx="441146" cy="369332"/>
          </a:xfrm>
          <a:prstGeom prst="rect">
            <a:avLst/>
          </a:prstGeom>
          <a:noFill/>
        </p:spPr>
        <p:txBody>
          <a:bodyPr wrap="none" rtlCol="0">
            <a:spAutoFit/>
          </a:bodyPr>
          <a:lstStyle/>
          <a:p>
            <a:r>
              <a:rPr lang="en-US" dirty="0"/>
              <a:t>P1</a:t>
            </a:r>
            <a:endParaRPr lang="en-IN" dirty="0"/>
          </a:p>
        </p:txBody>
      </p:sp>
      <p:sp>
        <p:nvSpPr>
          <p:cNvPr id="26" name="TextBox 25">
            <a:extLst>
              <a:ext uri="{FF2B5EF4-FFF2-40B4-BE49-F238E27FC236}">
                <a16:creationId xmlns:a16="http://schemas.microsoft.com/office/drawing/2014/main" id="{1FC1080C-E9BB-C209-CAFB-FA7B633E61A1}"/>
              </a:ext>
            </a:extLst>
          </p:cNvPr>
          <p:cNvSpPr txBox="1"/>
          <p:nvPr/>
        </p:nvSpPr>
        <p:spPr>
          <a:xfrm>
            <a:off x="7101558" y="4840611"/>
            <a:ext cx="1548538" cy="369332"/>
          </a:xfrm>
          <a:prstGeom prst="rect">
            <a:avLst/>
          </a:prstGeom>
          <a:noFill/>
        </p:spPr>
        <p:txBody>
          <a:bodyPr wrap="square" rtlCol="0">
            <a:spAutoFit/>
          </a:bodyPr>
          <a:lstStyle/>
          <a:p>
            <a:r>
              <a:rPr lang="en-US" dirty="0"/>
              <a:t>Alternatively, </a:t>
            </a:r>
            <a:endParaRPr lang="en-IN" dirty="0"/>
          </a:p>
        </p:txBody>
      </p:sp>
    </p:spTree>
    <p:extLst>
      <p:ext uri="{BB962C8B-B14F-4D97-AF65-F5344CB8AC3E}">
        <p14:creationId xmlns:p14="http://schemas.microsoft.com/office/powerpoint/2010/main" val="1347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P spid="13" grpId="0"/>
      <p:bldP spid="14" grpId="0"/>
      <p:bldP spid="15" grpId="0" animBg="1"/>
      <p:bldP spid="16" grpId="0" animBg="1"/>
      <p:bldP spid="17" grpId="0" animBg="1"/>
      <p:bldP spid="18" grpId="0" animBg="1"/>
      <p:bldP spid="19" grpId="0"/>
      <p:bldP spid="22" grpId="0"/>
      <p:bldP spid="23" grpId="0" animBg="1"/>
      <p:bldP spid="24" grpId="0" animBg="1"/>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5" name="Text Box 29">
            <a:extLst>
              <a:ext uri="{FF2B5EF4-FFF2-40B4-BE49-F238E27FC236}">
                <a16:creationId xmlns:a16="http://schemas.microsoft.com/office/drawing/2014/main" id="{E74C5932-1F1D-99C5-3AD3-46FB265C3EC9}"/>
              </a:ext>
            </a:extLst>
          </p:cNvPr>
          <p:cNvSpPr txBox="1">
            <a:spLocks noChangeArrowheads="1"/>
          </p:cNvSpPr>
          <p:nvPr/>
        </p:nvSpPr>
        <p:spPr bwMode="auto">
          <a:xfrm>
            <a:off x="381000" y="228600"/>
            <a:ext cx="662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00B050"/>
                </a:solidFill>
                <a:latin typeface="Calibri" panose="020F0502020204030204" pitchFamily="34" charset="0"/>
                <a:cs typeface="Calibri" panose="020F0502020204030204" pitchFamily="34" charset="0"/>
              </a:rPr>
              <a:t>Smith Chart (Mizuhashi–Smith chart):</a:t>
            </a:r>
          </a:p>
        </p:txBody>
      </p:sp>
      <p:sp>
        <p:nvSpPr>
          <p:cNvPr id="15" name="TextBox 14">
            <a:extLst>
              <a:ext uri="{FF2B5EF4-FFF2-40B4-BE49-F238E27FC236}">
                <a16:creationId xmlns:a16="http://schemas.microsoft.com/office/drawing/2014/main" id="{1B567FD5-98D6-3940-00FC-D1F22962A1DB}"/>
              </a:ext>
            </a:extLst>
          </p:cNvPr>
          <p:cNvSpPr txBox="1"/>
          <p:nvPr/>
        </p:nvSpPr>
        <p:spPr>
          <a:xfrm>
            <a:off x="275117" y="6132538"/>
            <a:ext cx="9144000" cy="261610"/>
          </a:xfrm>
          <a:prstGeom prst="rect">
            <a:avLst/>
          </a:prstGeom>
          <a:noFill/>
        </p:spPr>
        <p:txBody>
          <a:bodyPr wrap="square">
            <a:spAutoFit/>
          </a:bodyPr>
          <a:lstStyle/>
          <a:p>
            <a:r>
              <a:rPr lang="en-IN" sz="1100" dirty="0">
                <a:latin typeface="Calibri" panose="020F0502020204030204" pitchFamily="34" charset="0"/>
                <a:cs typeface="Calibri" panose="020F0502020204030204" pitchFamily="34" charset="0"/>
              </a:rPr>
              <a:t>https://en.wikipedia.org/wiki/Smith_chart#:~:text=While%20Smith%20had%20originally%20called,the%201940s%2C%20a%20name%20generally</a:t>
            </a:r>
          </a:p>
        </p:txBody>
      </p:sp>
      <p:graphicFrame>
        <p:nvGraphicFramePr>
          <p:cNvPr id="16" name="Diagram 15">
            <a:extLst>
              <a:ext uri="{FF2B5EF4-FFF2-40B4-BE49-F238E27FC236}">
                <a16:creationId xmlns:a16="http://schemas.microsoft.com/office/drawing/2014/main" id="{C5A431F6-D0B6-E3C3-7F53-FEF9A1D9BEBC}"/>
              </a:ext>
            </a:extLst>
          </p:cNvPr>
          <p:cNvGraphicFramePr/>
          <p:nvPr>
            <p:extLst>
              <p:ext uri="{D42A27DB-BD31-4B8C-83A1-F6EECF244321}">
                <p14:modId xmlns:p14="http://schemas.microsoft.com/office/powerpoint/2010/main" val="3359082529"/>
              </p:ext>
            </p:extLst>
          </p:nvPr>
        </p:nvGraphicFramePr>
        <p:xfrm>
          <a:off x="275117" y="614519"/>
          <a:ext cx="8629650" cy="243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 Box 32">
            <a:extLst>
              <a:ext uri="{FF2B5EF4-FFF2-40B4-BE49-F238E27FC236}">
                <a16:creationId xmlns:a16="http://schemas.microsoft.com/office/drawing/2014/main" id="{60BBB414-6D93-6648-FBF4-34765622C284}"/>
              </a:ext>
            </a:extLst>
          </p:cNvPr>
          <p:cNvSpPr txBox="1">
            <a:spLocks noChangeArrowheads="1"/>
          </p:cNvSpPr>
          <p:nvPr/>
        </p:nvSpPr>
        <p:spPr bwMode="auto">
          <a:xfrm>
            <a:off x="352647" y="3173556"/>
            <a:ext cx="91440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Smith chart as a name does not reflect anything about the plot itself. </a:t>
            </a:r>
          </a:p>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Other names do!</a:t>
            </a:r>
          </a:p>
        </p:txBody>
      </p:sp>
      <p:sp>
        <p:nvSpPr>
          <p:cNvPr id="18" name="Text Box 32">
            <a:extLst>
              <a:ext uri="{FF2B5EF4-FFF2-40B4-BE49-F238E27FC236}">
                <a16:creationId xmlns:a16="http://schemas.microsoft.com/office/drawing/2014/main" id="{5F1FA00D-0982-82AD-A8E1-C3E64E1F5A5A}"/>
              </a:ext>
            </a:extLst>
          </p:cNvPr>
          <p:cNvSpPr txBox="1">
            <a:spLocks noChangeArrowheads="1"/>
          </p:cNvSpPr>
          <p:nvPr/>
        </p:nvSpPr>
        <p:spPr bwMode="auto">
          <a:xfrm>
            <a:off x="329610" y="5149115"/>
            <a:ext cx="84644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u="sng" dirty="0">
                <a:solidFill>
                  <a:srgbClr val="3333FF"/>
                </a:solidFill>
                <a:latin typeface="Calibri" panose="020F0502020204030204" pitchFamily="34" charset="0"/>
                <a:cs typeface="Calibri" panose="020F0502020204030204" pitchFamily="34" charset="0"/>
              </a:rPr>
              <a:t>Smith chart</a:t>
            </a:r>
            <a:r>
              <a:rPr lang="en-US" altLang="en-US" sz="2000" dirty="0">
                <a:solidFill>
                  <a:srgbClr val="3333FF"/>
                </a:solidFill>
                <a:latin typeface="Calibri" panose="020F0502020204030204" pitchFamily="34" charset="0"/>
                <a:cs typeface="Calibri" panose="020F0502020204030204" pitchFamily="34" charset="0"/>
              </a:rPr>
              <a:t>: Graphical method to solve for input impedance, reflection coefficient, load impedance etc.</a:t>
            </a:r>
          </a:p>
        </p:txBody>
      </p:sp>
      <p:sp>
        <p:nvSpPr>
          <p:cNvPr id="22" name="TextBox 21">
            <a:extLst>
              <a:ext uri="{FF2B5EF4-FFF2-40B4-BE49-F238E27FC236}">
                <a16:creationId xmlns:a16="http://schemas.microsoft.com/office/drawing/2014/main" id="{28D3567F-CC10-91ED-57F3-698E7B88D8C5}"/>
              </a:ext>
            </a:extLst>
          </p:cNvPr>
          <p:cNvSpPr txBox="1"/>
          <p:nvPr/>
        </p:nvSpPr>
        <p:spPr>
          <a:xfrm>
            <a:off x="329610" y="4237360"/>
            <a:ext cx="73462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000">
                <a:solidFill>
                  <a:srgbClr val="3333FF"/>
                </a:solidFill>
                <a:latin typeface="Calibri" panose="020F0502020204030204" pitchFamily="34" charset="0"/>
                <a:cs typeface="Calibri" panose="020F0502020204030204" pitchFamily="34" charset="0"/>
              </a:defRPr>
            </a:lvl1pPr>
          </a:lstStyle>
          <a:p>
            <a:r>
              <a:rPr lang="en-US" altLang="en-US" dirty="0"/>
              <a:t>Western world by 1950 adopted the name after P. H. Smith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30481-DDFC-98BF-43E9-3022CD7ABF4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14BA354-2C50-58F0-AA07-5C1B80CAFAE9}"/>
                  </a:ext>
                </a:extLst>
              </p:cNvPr>
              <p:cNvSpPr txBox="1"/>
              <p:nvPr/>
            </p:nvSpPr>
            <p:spPr>
              <a:xfrm>
                <a:off x="88900" y="193814"/>
                <a:ext cx="8991600" cy="1323439"/>
              </a:xfrm>
              <a:prstGeom prst="rect">
                <a:avLst/>
              </a:prstGeom>
              <a:noFill/>
            </p:spPr>
            <p:txBody>
              <a:bodyPr wrap="square" rtlCol="0">
                <a:spAutoFit/>
              </a:bodyPr>
              <a:lstStyle/>
              <a:p>
                <a:r>
                  <a:rPr lang="en-US" sz="2000" dirty="0">
                    <a:solidFill>
                      <a:srgbClr val="00B050"/>
                    </a:solidFill>
                  </a:rPr>
                  <a:t>Example: A lossless TL of length </a:t>
                </a:r>
                <a14:m>
                  <m:oMath xmlns:m="http://schemas.openxmlformats.org/officeDocument/2006/math">
                    <m:r>
                      <a:rPr lang="en-US" sz="2000">
                        <a:solidFill>
                          <a:srgbClr val="00B050"/>
                        </a:solidFill>
                        <a:latin typeface="Cambria Math" panose="02040503050406030204" pitchFamily="18" charset="0"/>
                      </a:rPr>
                      <m:t>0.</m:t>
                    </m:r>
                    <m:r>
                      <a:rPr lang="en-US" sz="2000" b="0" i="1" smtClean="0">
                        <a:solidFill>
                          <a:srgbClr val="00B050"/>
                        </a:solidFill>
                        <a:latin typeface="Cambria Math" panose="02040503050406030204" pitchFamily="18" charset="0"/>
                      </a:rPr>
                      <m:t>434</m:t>
                    </m:r>
                    <m:r>
                      <a:rPr lang="en-US" sz="2000" i="1">
                        <a:solidFill>
                          <a:srgbClr val="00B050"/>
                        </a:solidFill>
                        <a:latin typeface="Cambria Math" panose="02040503050406030204" pitchFamily="18" charset="0"/>
                      </a:rPr>
                      <m:t>𝜆</m:t>
                    </m:r>
                  </m:oMath>
                </a14:m>
                <a:r>
                  <a:rPr lang="en-US" sz="2000" dirty="0">
                    <a:solidFill>
                      <a:srgbClr val="00B050"/>
                    </a:solidFill>
                  </a:rPr>
                  <a:t> and characteristic impedance of </a:t>
                </a:r>
                <a14:m>
                  <m:oMath xmlns:m="http://schemas.openxmlformats.org/officeDocument/2006/math">
                    <m:r>
                      <a:rPr lang="en-US" sz="2000" b="0" i="0" smtClean="0">
                        <a:solidFill>
                          <a:srgbClr val="00B050"/>
                        </a:solidFill>
                        <a:latin typeface="Cambria Math" panose="02040503050406030204" pitchFamily="18" charset="0"/>
                      </a:rPr>
                      <m:t>100</m:t>
                    </m:r>
                    <m:r>
                      <m:rPr>
                        <m:sty m:val="p"/>
                      </m:rPr>
                      <a:rPr lang="en-US" sz="2000" b="0" i="0" smtClean="0">
                        <a:solidFill>
                          <a:srgbClr val="00B050"/>
                        </a:solidFill>
                        <a:latin typeface="Cambria Math" panose="02040503050406030204" pitchFamily="18" charset="0"/>
                      </a:rPr>
                      <m:t>Ω</m:t>
                    </m:r>
                  </m:oMath>
                </a14:m>
                <a:r>
                  <a:rPr lang="en-US" sz="2000" dirty="0">
                    <a:solidFill>
                      <a:srgbClr val="00B050"/>
                    </a:solidFill>
                  </a:rPr>
                  <a:t> is terminated in an impedance of 260 + j180 </a:t>
                </a:r>
                <a14:m>
                  <m:oMath xmlns:m="http://schemas.openxmlformats.org/officeDocument/2006/math">
                    <m:r>
                      <m:rPr>
                        <m:sty m:val="p"/>
                      </m:rPr>
                      <a:rPr lang="en-US" sz="2000">
                        <a:solidFill>
                          <a:srgbClr val="00B050"/>
                        </a:solidFill>
                        <a:latin typeface="Cambria Math" panose="02040503050406030204" pitchFamily="18" charset="0"/>
                      </a:rPr>
                      <m:t>Ω</m:t>
                    </m:r>
                  </m:oMath>
                </a14:m>
                <a:r>
                  <a:rPr lang="en-US" sz="2000" dirty="0">
                    <a:solidFill>
                      <a:srgbClr val="00B050"/>
                    </a:solidFill>
                  </a:rPr>
                  <a:t>. Find:</a:t>
                </a:r>
              </a:p>
              <a:p>
                <a:pPr marL="457200" indent="-457200">
                  <a:buAutoNum type="alphaLcParenBoth"/>
                </a:pPr>
                <a:r>
                  <a:rPr lang="en-US" sz="2000" dirty="0">
                    <a:solidFill>
                      <a:srgbClr val="00B050"/>
                    </a:solidFill>
                  </a:rPr>
                  <a:t>The voltage reflection coefficient  and (b) The voltage standing wave ratio </a:t>
                </a:r>
              </a:p>
              <a:p>
                <a:r>
                  <a:rPr lang="en-US" sz="2000" dirty="0">
                    <a:solidFill>
                      <a:srgbClr val="00B050"/>
                    </a:solidFill>
                  </a:rPr>
                  <a:t>(c) The input impedance  and (d) Location of the maxima </a:t>
                </a:r>
              </a:p>
            </p:txBody>
          </p:sp>
        </mc:Choice>
        <mc:Fallback xmlns="">
          <p:sp>
            <p:nvSpPr>
              <p:cNvPr id="6" name="TextBox 5">
                <a:extLst>
                  <a:ext uri="{FF2B5EF4-FFF2-40B4-BE49-F238E27FC236}">
                    <a16:creationId xmlns:a16="http://schemas.microsoft.com/office/drawing/2014/main" id="{214BA354-2C50-58F0-AA07-5C1B80CAFAE9}"/>
                  </a:ext>
                </a:extLst>
              </p:cNvPr>
              <p:cNvSpPr txBox="1">
                <a:spLocks noRot="1" noChangeAspect="1" noMove="1" noResize="1" noEditPoints="1" noAdjustHandles="1" noChangeArrowheads="1" noChangeShapeType="1" noTextEdit="1"/>
              </p:cNvSpPr>
              <p:nvPr/>
            </p:nvSpPr>
            <p:spPr>
              <a:xfrm>
                <a:off x="88900" y="193814"/>
                <a:ext cx="8991600" cy="1323439"/>
              </a:xfrm>
              <a:prstGeom prst="rect">
                <a:avLst/>
              </a:prstGeom>
              <a:blipFill>
                <a:blip r:embed="rId2"/>
                <a:stretch>
                  <a:fillRect l="-746" t="-2304" r="-814" b="-73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2A9A32-959B-38AF-9BB5-55DEE508EB9E}"/>
                  </a:ext>
                </a:extLst>
              </p:cNvPr>
              <p:cNvSpPr txBox="1"/>
              <p:nvPr/>
            </p:nvSpPr>
            <p:spPr>
              <a:xfrm>
                <a:off x="127000" y="1555353"/>
                <a:ext cx="8064500" cy="1015663"/>
              </a:xfrm>
              <a:prstGeom prst="rect">
                <a:avLst/>
              </a:prstGeom>
              <a:noFill/>
            </p:spPr>
            <p:txBody>
              <a:bodyPr wrap="square" rtlCol="0">
                <a:spAutoFit/>
              </a:bodyPr>
              <a:lstStyle/>
              <a:p>
                <a:r>
                  <a:rPr lang="en-US" sz="2000" dirty="0">
                    <a:solidFill>
                      <a:srgbClr val="0070C0"/>
                    </a:solidFill>
                  </a:rPr>
                  <a:t>Solution: </a:t>
                </a:r>
              </a:p>
              <a:p>
                <a:endParaRPr lang="en-US" sz="2000" dirty="0">
                  <a:solidFill>
                    <a:srgbClr val="0070C0"/>
                  </a:solidFill>
                </a:endParaRPr>
              </a:p>
              <a:p>
                <a:r>
                  <a:rPr lang="en-US" sz="2000" dirty="0">
                    <a:solidFill>
                      <a:srgbClr val="0070C0"/>
                    </a:solidFill>
                  </a:rPr>
                  <a:t>Z</a:t>
                </a:r>
                <a:r>
                  <a:rPr lang="en-US" sz="2000" baseline="-25000" dirty="0">
                    <a:solidFill>
                      <a:srgbClr val="0070C0"/>
                    </a:solidFill>
                  </a:rPr>
                  <a:t>L</a:t>
                </a:r>
                <a:r>
                  <a:rPr lang="en-US" sz="2000" dirty="0">
                    <a:solidFill>
                      <a:srgbClr val="0070C0"/>
                    </a:solidFill>
                  </a:rPr>
                  <a:t> = 260 + j80 </a:t>
                </a:r>
                <a:r>
                  <a:rPr lang="el-GR" sz="2000" dirty="0">
                    <a:solidFill>
                      <a:srgbClr val="0070C0"/>
                    </a:solidFill>
                  </a:rPr>
                  <a:t>Ω </a:t>
                </a:r>
                <a:r>
                  <a:rPr lang="en-US" sz="2000" dirty="0">
                    <a:solidFill>
                      <a:srgbClr val="0070C0"/>
                    </a:solidFill>
                  </a:rPr>
                  <a:t>(z</a:t>
                </a:r>
                <a:r>
                  <a:rPr lang="en-US" sz="2000" baseline="-25000" dirty="0">
                    <a:solidFill>
                      <a:srgbClr val="0070C0"/>
                    </a:solidFill>
                  </a:rPr>
                  <a:t>L</a:t>
                </a:r>
                <a:r>
                  <a:rPr lang="en-US" sz="2000" dirty="0">
                    <a:solidFill>
                      <a:srgbClr val="0070C0"/>
                    </a:solidFill>
                  </a:rPr>
                  <a:t> = 2.6 + j1.8 ) , R</a:t>
                </a:r>
                <a:r>
                  <a:rPr lang="en-US" sz="2000" baseline="-25000" dirty="0">
                    <a:solidFill>
                      <a:srgbClr val="0070C0"/>
                    </a:solidFill>
                  </a:rPr>
                  <a:t>0</a:t>
                </a:r>
                <a:r>
                  <a:rPr lang="en-US" sz="2000" dirty="0">
                    <a:solidFill>
                      <a:srgbClr val="0070C0"/>
                    </a:solidFill>
                  </a:rPr>
                  <a:t> = 100 </a:t>
                </a:r>
                <a14:m>
                  <m:oMath xmlns:m="http://schemas.openxmlformats.org/officeDocument/2006/math">
                    <m:r>
                      <m:rPr>
                        <m:sty m:val="p"/>
                      </m:rPr>
                      <a:rPr lang="en-US" sz="2000" i="0" smtClean="0">
                        <a:solidFill>
                          <a:srgbClr val="0070C0"/>
                        </a:solidFill>
                        <a:latin typeface="Cambria Math" panose="02040503050406030204" pitchFamily="18" charset="0"/>
                      </a:rPr>
                      <m:t>Ω</m:t>
                    </m:r>
                  </m:oMath>
                </a14:m>
                <a:r>
                  <a:rPr lang="en-US" sz="2000" dirty="0">
                    <a:solidFill>
                      <a:srgbClr val="0070C0"/>
                    </a:solidFill>
                  </a:rPr>
                  <a:t>, z’ = </a:t>
                </a:r>
                <a14:m>
                  <m:oMath xmlns:m="http://schemas.openxmlformats.org/officeDocument/2006/math">
                    <m:r>
                      <a:rPr lang="en-US" sz="2000" i="0" smtClean="0">
                        <a:solidFill>
                          <a:srgbClr val="0070C0"/>
                        </a:solidFill>
                        <a:latin typeface="Cambria Math" panose="02040503050406030204" pitchFamily="18" charset="0"/>
                      </a:rPr>
                      <m:t>0.</m:t>
                    </m:r>
                    <m:r>
                      <a:rPr lang="en-US" sz="2000" i="1" smtClean="0">
                        <a:solidFill>
                          <a:srgbClr val="0070C0"/>
                        </a:solidFill>
                        <a:latin typeface="Cambria Math" panose="02040503050406030204" pitchFamily="18" charset="0"/>
                      </a:rPr>
                      <m:t>434</m:t>
                    </m:r>
                    <m:r>
                      <a:rPr lang="en-US" sz="2000" i="1" smtClean="0">
                        <a:solidFill>
                          <a:srgbClr val="0070C0"/>
                        </a:solidFill>
                        <a:latin typeface="Cambria Math" panose="02040503050406030204" pitchFamily="18" charset="0"/>
                      </a:rPr>
                      <m:t>𝜆</m:t>
                    </m:r>
                  </m:oMath>
                </a14:m>
                <a:r>
                  <a:rPr lang="en-IN" sz="2000" dirty="0">
                    <a:solidFill>
                      <a:srgbClr val="0070C0"/>
                    </a:solidFill>
                  </a:rPr>
                  <a:t> </a:t>
                </a:r>
              </a:p>
            </p:txBody>
          </p:sp>
        </mc:Choice>
        <mc:Fallback xmlns="">
          <p:sp>
            <p:nvSpPr>
              <p:cNvPr id="7" name="TextBox 6">
                <a:extLst>
                  <a:ext uri="{FF2B5EF4-FFF2-40B4-BE49-F238E27FC236}">
                    <a16:creationId xmlns:a16="http://schemas.microsoft.com/office/drawing/2014/main" id="{2E2A9A32-959B-38AF-9BB5-55DEE508EB9E}"/>
                  </a:ext>
                </a:extLst>
              </p:cNvPr>
              <p:cNvSpPr txBox="1">
                <a:spLocks noRot="1" noChangeAspect="1" noMove="1" noResize="1" noEditPoints="1" noAdjustHandles="1" noChangeArrowheads="1" noChangeShapeType="1" noTextEdit="1"/>
              </p:cNvSpPr>
              <p:nvPr/>
            </p:nvSpPr>
            <p:spPr>
              <a:xfrm>
                <a:off x="127000" y="1555353"/>
                <a:ext cx="8064500" cy="1015663"/>
              </a:xfrm>
              <a:prstGeom prst="rect">
                <a:avLst/>
              </a:prstGeom>
              <a:blipFill>
                <a:blip r:embed="rId3"/>
                <a:stretch>
                  <a:fillRect l="-831" t="-2994" b="-101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DCCF43-1566-365D-12E2-4334850BA650}"/>
                  </a:ext>
                </a:extLst>
              </p:cNvPr>
              <p:cNvSpPr txBox="1"/>
              <p:nvPr/>
            </p:nvSpPr>
            <p:spPr>
              <a:xfrm>
                <a:off x="139700" y="2964690"/>
                <a:ext cx="8915400" cy="3893310"/>
              </a:xfrm>
              <a:prstGeom prst="rect">
                <a:avLst/>
              </a:prstGeom>
              <a:noFill/>
            </p:spPr>
            <p:txBody>
              <a:bodyPr wrap="square" rtlCol="0">
                <a:spAutoFit/>
              </a:bodyPr>
              <a:lstStyle/>
              <a:p>
                <a:pPr marL="342900" indent="-342900">
                  <a:buFont typeface="+mj-lt"/>
                  <a:buAutoNum type="arabicPeriod"/>
                </a:pPr>
                <a:r>
                  <a:rPr lang="en-US" sz="2000" dirty="0">
                    <a:solidFill>
                      <a:srgbClr val="0070C0"/>
                    </a:solidFill>
                  </a:rPr>
                  <a:t>Plot the load impedance as intersection of r = 2.6 circle and x = 1.8 circle.</a:t>
                </a:r>
              </a:p>
              <a:p>
                <a:pPr marL="342900" indent="-342900">
                  <a:buFont typeface="+mj-lt"/>
                  <a:buAutoNum type="arabicPeriod"/>
                </a:pPr>
                <a:endParaRPr lang="en-US" sz="2000" dirty="0">
                  <a:solidFill>
                    <a:srgbClr val="0070C0"/>
                  </a:solidFill>
                </a:endParaRPr>
              </a:p>
              <a:p>
                <a:pPr marL="342900" indent="-342900">
                  <a:buFont typeface="+mj-lt"/>
                  <a:buAutoNum type="arabicPeriod"/>
                </a:pPr>
                <a:r>
                  <a:rPr lang="en-US" sz="2000" dirty="0">
                    <a:solidFill>
                      <a:srgbClr val="0070C0"/>
                    </a:solidFill>
                  </a:rPr>
                  <a:t>Draw the constant VSWR circle from origin taking radius as the distance of line from origin to load point (OP</a:t>
                </a:r>
                <a:r>
                  <a:rPr lang="en-US" sz="2000" baseline="-25000" dirty="0">
                    <a:solidFill>
                      <a:srgbClr val="0070C0"/>
                    </a:solidFill>
                  </a:rPr>
                  <a:t>2</a:t>
                </a:r>
                <a:r>
                  <a:rPr lang="en-US" sz="2000" dirty="0">
                    <a:solidFill>
                      <a:srgbClr val="0070C0"/>
                    </a:solidFill>
                  </a:rPr>
                  <a:t>). Translate this distance to </a:t>
                </a:r>
                <a14:m>
                  <m:oMath xmlns:m="http://schemas.openxmlformats.org/officeDocument/2006/math">
                    <m:r>
                      <m:rPr>
                        <m:sty m:val="p"/>
                      </m:rPr>
                      <a:rPr lang="en-US" sz="2000" b="0" i="0" smtClean="0">
                        <a:solidFill>
                          <a:srgbClr val="00B050"/>
                        </a:solidFill>
                        <a:latin typeface="Cambria Math" panose="02040503050406030204" pitchFamily="18" charset="0"/>
                      </a:rPr>
                      <m:t>Γ</m:t>
                    </m:r>
                  </m:oMath>
                </a14:m>
                <a:r>
                  <a:rPr lang="en-US" sz="2000" dirty="0">
                    <a:solidFill>
                      <a:srgbClr val="00B050"/>
                    </a:solidFill>
                  </a:rPr>
                  <a:t> scale at the bottom of chart and read value. Read the angle on the second scale along the chart periphery taking difference from </a:t>
                </a:r>
                <a14:m>
                  <m:oMath xmlns:m="http://schemas.openxmlformats.org/officeDocument/2006/math">
                    <m:r>
                      <m:rPr>
                        <m:sty m:val="p"/>
                      </m:rPr>
                      <a:rPr lang="en-US" sz="2000">
                        <a:solidFill>
                          <a:srgbClr val="00B050"/>
                        </a:solidFill>
                        <a:latin typeface="Cambria Math" panose="02040503050406030204" pitchFamily="18" charset="0"/>
                      </a:rPr>
                      <m:t>Γ</m:t>
                    </m:r>
                  </m:oMath>
                </a14:m>
                <a:r>
                  <a:rPr lang="en-US" sz="2000" baseline="-25000" dirty="0">
                    <a:solidFill>
                      <a:srgbClr val="00B050"/>
                    </a:solidFill>
                  </a:rPr>
                  <a:t>r</a:t>
                </a:r>
                <a:r>
                  <a:rPr lang="en-US" sz="2000" dirty="0">
                    <a:solidFill>
                      <a:srgbClr val="00B050"/>
                    </a:solidFill>
                  </a:rPr>
                  <a:t> axis.</a:t>
                </a:r>
              </a:p>
              <a:p>
                <a:pPr marL="342900" indent="-342900">
                  <a:buFont typeface="+mj-lt"/>
                  <a:buAutoNum type="arabicPeriod"/>
                </a:pPr>
                <a:endParaRPr lang="en-US" sz="2000" dirty="0">
                  <a:solidFill>
                    <a:srgbClr val="00B050"/>
                  </a:solidFill>
                </a:endParaRPr>
              </a:p>
              <a:p>
                <a:pPr marL="342900" indent="-342900">
                  <a:buFont typeface="+mj-lt"/>
                  <a:buAutoNum type="arabicPeriod"/>
                </a:pPr>
                <a:r>
                  <a:rPr lang="en-US" sz="2000" dirty="0">
                    <a:solidFill>
                      <a:srgbClr val="0070C0"/>
                    </a:solidFill>
                  </a:rPr>
                  <a:t>Alternatively, extend the line OP2 to periphery OP’2, Read the value on third scale as 0.220 while the x-axis shows 0.250. Take the difference of these values and multiply with </a:t>
                </a:r>
                <a14:m>
                  <m:oMath xmlns:m="http://schemas.openxmlformats.org/officeDocument/2006/math">
                    <m:r>
                      <a:rPr lang="en-US" sz="2000" b="0" i="0" smtClean="0">
                        <a:solidFill>
                          <a:srgbClr val="00B050"/>
                        </a:solidFill>
                        <a:latin typeface="Cambria Math" panose="02040503050406030204" pitchFamily="18" charset="0"/>
                      </a:rPr>
                      <m:t>4</m:t>
                    </m:r>
                    <m:r>
                      <a:rPr lang="en-US" sz="2000" b="0" i="1" smtClean="0">
                        <a:solidFill>
                          <a:srgbClr val="00B050"/>
                        </a:solidFill>
                        <a:latin typeface="Cambria Math" panose="02040503050406030204" pitchFamily="18" charset="0"/>
                      </a:rPr>
                      <m:t>𝜋</m:t>
                    </m:r>
                  </m:oMath>
                </a14:m>
                <a:r>
                  <a:rPr lang="en-US" sz="2000" dirty="0">
                    <a:solidFill>
                      <a:srgbClr val="0070C0"/>
                    </a:solidFill>
                  </a:rPr>
                  <a:t> to get the </a:t>
                </a:r>
                <a14:m>
                  <m:oMath xmlns:m="http://schemas.openxmlformats.org/officeDocument/2006/math">
                    <m:r>
                      <a:rPr lang="en-US" sz="2000" b="0" i="1" smtClean="0">
                        <a:solidFill>
                          <a:srgbClr val="00B050"/>
                        </a:solidFill>
                        <a:latin typeface="Cambria Math" panose="02040503050406030204" pitchFamily="18" charset="0"/>
                      </a:rPr>
                      <m:t>∠</m:t>
                    </m:r>
                    <m:r>
                      <m:rPr>
                        <m:sty m:val="p"/>
                      </m:rPr>
                      <a:rPr lang="en-US" sz="2000">
                        <a:solidFill>
                          <a:srgbClr val="00B050"/>
                        </a:solidFill>
                        <a:latin typeface="Cambria Math" panose="02040503050406030204" pitchFamily="18" charset="0"/>
                      </a:rPr>
                      <m:t>Γ</m:t>
                    </m:r>
                  </m:oMath>
                </a14:m>
                <a:r>
                  <a:rPr lang="en-US" sz="2000" dirty="0">
                    <a:solidFill>
                      <a:srgbClr val="0070C0"/>
                    </a:solidFill>
                  </a:rPr>
                  <a:t> from the distance obtained. (angles on smith chart are measured by </a:t>
                </a:r>
                <a14:m>
                  <m:oMath xmlns:m="http://schemas.openxmlformats.org/officeDocument/2006/math">
                    <m:r>
                      <a:rPr lang="en-US" sz="2000" b="0" i="0" smtClean="0">
                        <a:solidFill>
                          <a:srgbClr val="00B050"/>
                        </a:solidFill>
                        <a:latin typeface="Cambria Math" panose="02040503050406030204" pitchFamily="18" charset="0"/>
                      </a:rPr>
                      <m:t>2</m:t>
                    </m:r>
                    <m:r>
                      <a:rPr lang="en-US" sz="2000" b="0" i="1" smtClean="0">
                        <a:solidFill>
                          <a:srgbClr val="00B050"/>
                        </a:solidFill>
                        <a:latin typeface="Cambria Math" panose="02040503050406030204" pitchFamily="18" charset="0"/>
                      </a:rPr>
                      <m:t>𝛽</m:t>
                    </m:r>
                    <m:r>
                      <a:rPr lang="en-US" sz="2000" b="0" i="1" smtClean="0">
                        <a:solidFill>
                          <a:srgbClr val="00B050"/>
                        </a:solidFill>
                        <a:latin typeface="Cambria Math" panose="02040503050406030204" pitchFamily="18" charset="0"/>
                      </a:rPr>
                      <m:t>𝑧</m:t>
                    </m:r>
                    <m:r>
                      <a:rPr lang="en-US" sz="2000" b="0" i="1" smtClean="0">
                        <a:solidFill>
                          <a:srgbClr val="00B050"/>
                        </a:solidFill>
                        <a:latin typeface="Cambria Math" panose="02040503050406030204" pitchFamily="18" charset="0"/>
                      </a:rPr>
                      <m:t> </m:t>
                    </m:r>
                    <m:r>
                      <a:rPr lang="en-US" sz="2000" b="0" i="1" smtClean="0">
                        <a:solidFill>
                          <a:srgbClr val="00B050"/>
                        </a:solidFill>
                        <a:latin typeface="Cambria Math" panose="02040503050406030204" pitchFamily="18" charset="0"/>
                      </a:rPr>
                      <m:t>𝑜𝑟</m:t>
                    </m:r>
                    <m:r>
                      <a:rPr lang="en-US" sz="2000" b="0" i="1" smtClean="0">
                        <a:solidFill>
                          <a:srgbClr val="00B050"/>
                        </a:solidFill>
                        <a:latin typeface="Cambria Math" panose="02040503050406030204" pitchFamily="18" charset="0"/>
                      </a:rPr>
                      <m:t> 4</m:t>
                    </m:r>
                    <m:r>
                      <a:rPr lang="en-US" sz="2000" b="0" i="1" smtClean="0">
                        <a:solidFill>
                          <a:srgbClr val="00B050"/>
                        </a:solidFill>
                        <a:latin typeface="Cambria Math" panose="02040503050406030204" pitchFamily="18" charset="0"/>
                      </a:rPr>
                      <m:t>𝜋</m:t>
                    </m:r>
                    <m:f>
                      <m:fPr>
                        <m:ctrlPr>
                          <a:rPr lang="en-US" sz="2000" b="0" i="1" smtClean="0">
                            <a:solidFill>
                              <a:srgbClr val="00B050"/>
                            </a:solidFill>
                            <a:latin typeface="Cambria Math" panose="02040503050406030204" pitchFamily="18" charset="0"/>
                          </a:rPr>
                        </m:ctrlPr>
                      </m:fPr>
                      <m:num>
                        <m:r>
                          <a:rPr lang="en-US" sz="2000" b="0" i="1" smtClean="0">
                            <a:solidFill>
                              <a:srgbClr val="00B050"/>
                            </a:solidFill>
                            <a:latin typeface="Cambria Math" panose="02040503050406030204" pitchFamily="18" charset="0"/>
                          </a:rPr>
                          <m:t>𝑧</m:t>
                        </m:r>
                        <m:r>
                          <a:rPr lang="en-US" sz="2000" b="0" i="1" smtClean="0">
                            <a:solidFill>
                              <a:srgbClr val="00B050"/>
                            </a:solidFill>
                            <a:latin typeface="Cambria Math" panose="02040503050406030204" pitchFamily="18" charset="0"/>
                          </a:rPr>
                          <m:t>′</m:t>
                        </m:r>
                      </m:num>
                      <m:den>
                        <m:r>
                          <a:rPr lang="en-US" sz="2000" b="0" i="1" smtClean="0">
                            <a:solidFill>
                              <a:srgbClr val="00B050"/>
                            </a:solidFill>
                            <a:latin typeface="Cambria Math" panose="02040503050406030204" pitchFamily="18" charset="0"/>
                          </a:rPr>
                          <m:t>𝜆</m:t>
                        </m:r>
                      </m:den>
                    </m:f>
                    <m:r>
                      <a:rPr lang="en-US" sz="2000" b="0" i="1" smtClean="0">
                        <a:solidFill>
                          <a:srgbClr val="00B050"/>
                        </a:solidFill>
                        <a:latin typeface="Cambria Math" panose="02040503050406030204" pitchFamily="18" charset="0"/>
                      </a:rPr>
                      <m:t> </m:t>
                    </m:r>
                  </m:oMath>
                </a14:m>
                <a:r>
                  <a:rPr lang="en-US" sz="2000" dirty="0">
                    <a:solidFill>
                      <a:srgbClr val="0070C0"/>
                    </a:solidFill>
                  </a:rPr>
                  <a:t>)</a:t>
                </a:r>
              </a:p>
              <a:p>
                <a:pPr marL="342900" indent="-342900">
                  <a:buFont typeface="+mj-lt"/>
                  <a:buAutoNum type="arabicPeriod"/>
                </a:pPr>
                <a:endParaRPr lang="en-US" sz="2000" dirty="0">
                  <a:solidFill>
                    <a:srgbClr val="0070C0"/>
                  </a:solidFill>
                </a:endParaRPr>
              </a:p>
            </p:txBody>
          </p:sp>
        </mc:Choice>
        <mc:Fallback xmlns="">
          <p:sp>
            <p:nvSpPr>
              <p:cNvPr id="9" name="TextBox 8">
                <a:extLst>
                  <a:ext uri="{FF2B5EF4-FFF2-40B4-BE49-F238E27FC236}">
                    <a16:creationId xmlns:a16="http://schemas.microsoft.com/office/drawing/2014/main" id="{6BDCCF43-1566-365D-12E2-4334850BA650}"/>
                  </a:ext>
                </a:extLst>
              </p:cNvPr>
              <p:cNvSpPr txBox="1">
                <a:spLocks noRot="1" noChangeAspect="1" noMove="1" noResize="1" noEditPoints="1" noAdjustHandles="1" noChangeArrowheads="1" noChangeShapeType="1" noTextEdit="1"/>
              </p:cNvSpPr>
              <p:nvPr/>
            </p:nvSpPr>
            <p:spPr>
              <a:xfrm>
                <a:off x="139700" y="2964690"/>
                <a:ext cx="8915400" cy="3893310"/>
              </a:xfrm>
              <a:prstGeom prst="rect">
                <a:avLst/>
              </a:prstGeom>
              <a:blipFill>
                <a:blip r:embed="rId4"/>
                <a:stretch>
                  <a:fillRect l="-752" t="-939" r="-821"/>
                </a:stretch>
              </a:blipFill>
            </p:spPr>
            <p:txBody>
              <a:bodyPr/>
              <a:lstStyle/>
              <a:p>
                <a:r>
                  <a:rPr lang="en-IN">
                    <a:noFill/>
                  </a:rPr>
                  <a:t> </a:t>
                </a:r>
              </a:p>
            </p:txBody>
          </p:sp>
        </mc:Fallback>
      </mc:AlternateContent>
    </p:spTree>
    <p:extLst>
      <p:ext uri="{BB962C8B-B14F-4D97-AF65-F5344CB8AC3E}">
        <p14:creationId xmlns:p14="http://schemas.microsoft.com/office/powerpoint/2010/main" val="3955432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53281-F558-5092-F576-AC498C82ACCF}"/>
            </a:ext>
          </a:extLst>
        </p:cNvPr>
        <p:cNvGrpSpPr/>
        <p:nvPr/>
      </p:nvGrpSpPr>
      <p:grpSpPr>
        <a:xfrm>
          <a:off x="0" y="0"/>
          <a:ext cx="0" cy="0"/>
          <a:chOff x="0" y="0"/>
          <a:chExt cx="0" cy="0"/>
        </a:xfrm>
      </p:grpSpPr>
      <p:pic>
        <p:nvPicPr>
          <p:cNvPr id="2" name="Picture 4">
            <a:extLst>
              <a:ext uri="{FF2B5EF4-FFF2-40B4-BE49-F238E27FC236}">
                <a16:creationId xmlns:a16="http://schemas.microsoft.com/office/drawing/2014/main" id="{F75A9AEF-7022-D435-2F3A-DB57BAC1295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0" y="53382"/>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D4595B43-B6F7-8782-3385-44B9BEF93134}"/>
              </a:ext>
            </a:extLst>
          </p:cNvPr>
          <p:cNvSpPr/>
          <p:nvPr/>
        </p:nvSpPr>
        <p:spPr>
          <a:xfrm>
            <a:off x="1783239" y="1602577"/>
            <a:ext cx="3528000" cy="3528000"/>
          </a:xfrm>
          <a:prstGeom prst="ellipse">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14" name="TextBox 13">
            <a:extLst>
              <a:ext uri="{FF2B5EF4-FFF2-40B4-BE49-F238E27FC236}">
                <a16:creationId xmlns:a16="http://schemas.microsoft.com/office/drawing/2014/main" id="{D41B077C-17AB-E76B-6E2E-0887BB248EA3}"/>
              </a:ext>
            </a:extLst>
          </p:cNvPr>
          <p:cNvSpPr txBox="1"/>
          <p:nvPr/>
        </p:nvSpPr>
        <p:spPr>
          <a:xfrm>
            <a:off x="4699127" y="2332764"/>
            <a:ext cx="380232" cy="369332"/>
          </a:xfrm>
          <a:prstGeom prst="rect">
            <a:avLst/>
          </a:prstGeom>
          <a:noFill/>
        </p:spPr>
        <p:txBody>
          <a:bodyPr wrap="none" rtlCol="0">
            <a:spAutoFit/>
          </a:bodyPr>
          <a:lstStyle/>
          <a:p>
            <a:r>
              <a:rPr lang="en-US" dirty="0"/>
              <a:t>Z</a:t>
            </a:r>
            <a:r>
              <a:rPr lang="en-US" baseline="-25000" dirty="0"/>
              <a:t>L</a:t>
            </a:r>
            <a:endParaRPr lang="en-IN" baseline="-250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53074AF-25AC-3E6F-3A4A-67DCF9FF007F}"/>
                  </a:ext>
                </a:extLst>
              </p:cNvPr>
              <p:cNvSpPr txBox="1"/>
              <p:nvPr/>
            </p:nvSpPr>
            <p:spPr>
              <a:xfrm>
                <a:off x="7416946" y="1336426"/>
                <a:ext cx="1515516" cy="83099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𝟐</m:t>
                    </m:r>
                    <m:r>
                      <a:rPr lang="en-US" b="1" i="1" smtClean="0">
                        <a:latin typeface="Cambria Math" panose="02040503050406030204" pitchFamily="18" charset="0"/>
                      </a:rPr>
                      <m:t> </m:t>
                    </m:r>
                    <m:r>
                      <a:rPr lang="en-US" b="1" i="1" smtClean="0">
                        <a:latin typeface="Cambria Math" panose="02040503050406030204" pitchFamily="18" charset="0"/>
                      </a:rPr>
                      <m:t>𝒔𝒉𝒐𝒘𝒔</m:t>
                    </m:r>
                    <m:r>
                      <a:rPr lang="en-US" b="1" i="1" smtClean="0">
                        <a:latin typeface="Cambria Math" panose="02040503050406030204" pitchFamily="18" charset="0"/>
                      </a:rPr>
                      <m:t> </m:t>
                    </m:r>
                  </m:oMath>
                </a14:m>
                <a:r>
                  <a:rPr lang="en-US" b="1" i="1" dirty="0">
                    <a:latin typeface="Cambria Math" panose="02040503050406030204" pitchFamily="18" charset="0"/>
                  </a:rPr>
                  <a:t> z</a:t>
                </a:r>
                <a:r>
                  <a:rPr lang="en-US" b="1" i="1" baseline="-25000" dirty="0">
                    <a:latin typeface="Cambria Math" panose="02040503050406030204" pitchFamily="18" charset="0"/>
                  </a:rPr>
                  <a:t>L</a:t>
                </a:r>
                <a:r>
                  <a:rPr lang="en-US" b="1" i="1" dirty="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𝒓</m:t>
                      </m:r>
                      <m:r>
                        <a:rPr lang="en-US" b="1" i="1" smtClean="0">
                          <a:latin typeface="Cambria Math" panose="02040503050406030204" pitchFamily="18" charset="0"/>
                        </a:rPr>
                        <m:t>=</m:t>
                      </m:r>
                      <m:r>
                        <a:rPr lang="en-US" b="1" i="1" smtClean="0">
                          <a:latin typeface="Cambria Math" panose="02040503050406030204" pitchFamily="18" charset="0"/>
                        </a:rPr>
                        <m:t>𝟐</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a:latin typeface="Cambria Math" panose="02040503050406030204" pitchFamily="18" charset="0"/>
                        </a:rPr>
                        <m:t> </m:t>
                      </m:r>
                      <m:r>
                        <a:rPr lang="en-US" b="1" i="1" smtClean="0">
                          <a:latin typeface="Cambria Math" panose="02040503050406030204" pitchFamily="18" charset="0"/>
                        </a:rPr>
                        <m:t>,</m:t>
                      </m:r>
                    </m:oMath>
                  </m:oMathPara>
                </a14:m>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𝟖</m:t>
                      </m:r>
                      <m:r>
                        <a:rPr lang="en-US" b="1" i="1" smtClean="0">
                          <a:latin typeface="Cambria Math" panose="02040503050406030204" pitchFamily="18" charset="0"/>
                        </a:rPr>
                        <m:t> </m:t>
                      </m:r>
                    </m:oMath>
                  </m:oMathPara>
                </a14:m>
                <a:endParaRPr lang="en-US" b="1" dirty="0"/>
              </a:p>
            </p:txBody>
          </p:sp>
        </mc:Choice>
        <mc:Fallback xmlns="">
          <p:sp>
            <p:nvSpPr>
              <p:cNvPr id="17" name="TextBox 16">
                <a:extLst>
                  <a:ext uri="{FF2B5EF4-FFF2-40B4-BE49-F238E27FC236}">
                    <a16:creationId xmlns:a16="http://schemas.microsoft.com/office/drawing/2014/main" id="{553074AF-25AC-3E6F-3A4A-67DCF9FF007F}"/>
                  </a:ext>
                </a:extLst>
              </p:cNvPr>
              <p:cNvSpPr txBox="1">
                <a:spLocks noRot="1" noChangeAspect="1" noMove="1" noResize="1" noEditPoints="1" noAdjustHandles="1" noChangeArrowheads="1" noChangeShapeType="1" noTextEdit="1"/>
              </p:cNvSpPr>
              <p:nvPr/>
            </p:nvSpPr>
            <p:spPr>
              <a:xfrm>
                <a:off x="7416946" y="1336426"/>
                <a:ext cx="1515516" cy="830997"/>
              </a:xfrm>
              <a:prstGeom prst="rect">
                <a:avLst/>
              </a:prstGeom>
              <a:blipFill>
                <a:blip r:embed="rId3"/>
                <a:stretch>
                  <a:fillRect l="-5179" t="-92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978D2AA-00B9-E2C2-A13F-C1CA24B22218}"/>
                  </a:ext>
                </a:extLst>
              </p:cNvPr>
              <p:cNvSpPr txBox="1"/>
              <p:nvPr/>
            </p:nvSpPr>
            <p:spPr>
              <a:xfrm>
                <a:off x="7240997" y="3026242"/>
                <a:ext cx="1512298" cy="27065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𝚪</m:t>
                      </m:r>
                      <m:r>
                        <a:rPr lang="en-US" b="1" i="0" smtClean="0">
                          <a:latin typeface="Cambria Math" panose="02040503050406030204" pitchFamily="18" charset="0"/>
                        </a:rPr>
                        <m:t>=</m:t>
                      </m:r>
                      <m:r>
                        <a:rPr lang="en-US" b="1" i="0" smtClean="0">
                          <a:latin typeface="Cambria Math" panose="02040503050406030204" pitchFamily="18" charset="0"/>
                        </a:rPr>
                        <m:t>𝟎</m:t>
                      </m:r>
                      <m:r>
                        <a:rPr lang="en-US" b="1" i="0" smtClean="0">
                          <a:latin typeface="Cambria Math" panose="02040503050406030204" pitchFamily="18" charset="0"/>
                        </a:rPr>
                        <m:t>.</m:t>
                      </m:r>
                      <m:r>
                        <a:rPr lang="en-US" b="1" i="0" smtClean="0">
                          <a:latin typeface="Cambria Math" panose="02040503050406030204" pitchFamily="18" charset="0"/>
                        </a:rPr>
                        <m:t>𝟔𝟎</m:t>
                      </m:r>
                      <m:r>
                        <a:rPr lang="en-US" b="1" i="0" smtClean="0">
                          <a:latin typeface="Cambria Math" panose="02040503050406030204" pitchFamily="18" charset="0"/>
                        </a:rPr>
                        <m:t> </m:t>
                      </m:r>
                      <m:r>
                        <a:rPr lang="en-US" b="1" i="1" smtClean="0">
                          <a:latin typeface="Cambria Math" panose="02040503050406030204" pitchFamily="18" charset="0"/>
                        </a:rPr>
                        <m:t>∠</m:t>
                      </m:r>
                      <m:r>
                        <a:rPr lang="en-US" b="1" i="1" smtClean="0">
                          <a:latin typeface="Cambria Math" panose="02040503050406030204" pitchFamily="18" charset="0"/>
                        </a:rPr>
                        <m:t>𝟐𝟏</m:t>
                      </m:r>
                      <m:r>
                        <a:rPr lang="en-US" b="1" i="1" baseline="30000" smtClean="0">
                          <a:latin typeface="Cambria Math" panose="02040503050406030204" pitchFamily="18" charset="0"/>
                        </a:rPr>
                        <m:t>𝒐</m:t>
                      </m:r>
                    </m:oMath>
                  </m:oMathPara>
                </a14:m>
                <a:endParaRPr lang="en-IN" b="1" baseline="30000" dirty="0"/>
              </a:p>
            </p:txBody>
          </p:sp>
        </mc:Choice>
        <mc:Fallback xmlns="">
          <p:sp>
            <p:nvSpPr>
              <p:cNvPr id="18" name="TextBox 17">
                <a:extLst>
                  <a:ext uri="{FF2B5EF4-FFF2-40B4-BE49-F238E27FC236}">
                    <a16:creationId xmlns:a16="http://schemas.microsoft.com/office/drawing/2014/main" id="{5978D2AA-00B9-E2C2-A13F-C1CA24B22218}"/>
                  </a:ext>
                </a:extLst>
              </p:cNvPr>
              <p:cNvSpPr txBox="1">
                <a:spLocks noRot="1" noChangeAspect="1" noMove="1" noResize="1" noEditPoints="1" noAdjustHandles="1" noChangeArrowheads="1" noChangeShapeType="1" noTextEdit="1"/>
              </p:cNvSpPr>
              <p:nvPr/>
            </p:nvSpPr>
            <p:spPr>
              <a:xfrm>
                <a:off x="7240997" y="3026242"/>
                <a:ext cx="1512298" cy="270652"/>
              </a:xfrm>
              <a:prstGeom prst="rect">
                <a:avLst/>
              </a:prstGeom>
              <a:blipFill>
                <a:blip r:embed="rId4"/>
                <a:stretch>
                  <a:fillRect l="-4382" r="-797" b="-625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3ABCBB3-9FD3-EE0B-9A2E-CDAF5FD97E36}"/>
                  </a:ext>
                </a:extLst>
              </p:cNvPr>
              <p:cNvSpPr txBox="1"/>
              <p:nvPr/>
            </p:nvSpPr>
            <p:spPr>
              <a:xfrm>
                <a:off x="7112312" y="3657317"/>
                <a:ext cx="1950850"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m:t>
                      </m:r>
                      <m:r>
                        <a:rPr lang="en-US" b="1" i="1" smtClean="0">
                          <a:latin typeface="Cambria Math" panose="02040503050406030204" pitchFamily="18" charset="0"/>
                        </a:rPr>
                        <m:t>=</m:t>
                      </m:r>
                      <m:r>
                        <a:rPr lang="en-US" b="1" i="1" smtClean="0">
                          <a:latin typeface="Cambria Math" panose="02040503050406030204" pitchFamily="18" charset="0"/>
                        </a:rPr>
                        <m:t>𝒓</m:t>
                      </m:r>
                      <m:r>
                        <a:rPr lang="en-US" b="1" i="1" smtClean="0">
                          <a:latin typeface="Cambria Math" panose="02040503050406030204" pitchFamily="18" charset="0"/>
                        </a:rPr>
                        <m:t>=</m:t>
                      </m:r>
                      <m:r>
                        <a:rPr lang="en-US" b="1" i="1" smtClean="0">
                          <a:latin typeface="Cambria Math" panose="02040503050406030204" pitchFamily="18" charset="0"/>
                        </a:rPr>
                        <m:t>𝟒</m:t>
                      </m:r>
                      <m:r>
                        <a:rPr lang="en-US" b="1" i="1" smtClean="0">
                          <a:latin typeface="Cambria Math" panose="02040503050406030204" pitchFamily="18" charset="0"/>
                        </a:rPr>
                        <m:t> </m:t>
                      </m:r>
                      <m:r>
                        <a:rPr lang="en-US" b="1" i="1" smtClean="0">
                          <a:latin typeface="Cambria Math" panose="02040503050406030204" pitchFamily="18" charset="0"/>
                        </a:rPr>
                        <m:t>𝒂𝒕</m:t>
                      </m:r>
                      <m:r>
                        <a:rPr lang="en-US" b="1" i="1" smtClean="0">
                          <a:latin typeface="Cambria Math" panose="02040503050406030204" pitchFamily="18" charset="0"/>
                        </a:rPr>
                        <m:t> </m:t>
                      </m:r>
                      <m:r>
                        <a:rPr lang="en-US" b="1" i="1" smtClean="0">
                          <a:latin typeface="Cambria Math" panose="02040503050406030204" pitchFamily="18" charset="0"/>
                        </a:rPr>
                        <m:t>𝑷𝑴𝑨𝑿</m:t>
                      </m:r>
                      <m:r>
                        <a:rPr lang="en-US" b="1" i="1" smtClean="0">
                          <a:latin typeface="Cambria Math" panose="02040503050406030204" pitchFamily="18" charset="0"/>
                        </a:rPr>
                        <m:t> </m:t>
                      </m:r>
                    </m:oMath>
                  </m:oMathPara>
                </a14:m>
                <a:endParaRPr lang="en-US" b="1" dirty="0"/>
              </a:p>
            </p:txBody>
          </p:sp>
        </mc:Choice>
        <mc:Fallback xmlns="">
          <p:sp>
            <p:nvSpPr>
              <p:cNvPr id="23" name="TextBox 22">
                <a:extLst>
                  <a:ext uri="{FF2B5EF4-FFF2-40B4-BE49-F238E27FC236}">
                    <a16:creationId xmlns:a16="http://schemas.microsoft.com/office/drawing/2014/main" id="{73ABCBB3-9FD3-EE0B-9A2E-CDAF5FD97E36}"/>
                  </a:ext>
                </a:extLst>
              </p:cNvPr>
              <p:cNvSpPr txBox="1">
                <a:spLocks noRot="1" noChangeAspect="1" noMove="1" noResize="1" noEditPoints="1" noAdjustHandles="1" noChangeArrowheads="1" noChangeShapeType="1" noTextEdit="1"/>
              </p:cNvSpPr>
              <p:nvPr/>
            </p:nvSpPr>
            <p:spPr>
              <a:xfrm>
                <a:off x="7112312" y="3657317"/>
                <a:ext cx="1950850" cy="276999"/>
              </a:xfrm>
              <a:prstGeom prst="rect">
                <a:avLst/>
              </a:prstGeom>
              <a:blipFill>
                <a:blip r:embed="rId5"/>
                <a:stretch>
                  <a:fillRect l="-2167" b="-10417"/>
                </a:stretch>
              </a:blipFill>
            </p:spPr>
            <p:txBody>
              <a:bodyPr/>
              <a:lstStyle/>
              <a:p>
                <a:r>
                  <a:rPr lang="en-IN">
                    <a:noFill/>
                  </a:rPr>
                  <a:t> </a:t>
                </a:r>
              </a:p>
            </p:txBody>
          </p:sp>
        </mc:Fallback>
      </mc:AlternateContent>
      <p:sp>
        <p:nvSpPr>
          <p:cNvPr id="7" name="Oval 6">
            <a:extLst>
              <a:ext uri="{FF2B5EF4-FFF2-40B4-BE49-F238E27FC236}">
                <a16:creationId xmlns:a16="http://schemas.microsoft.com/office/drawing/2014/main" id="{79A68DBA-6EB3-36B1-CF8F-7B8B2DCBA270}"/>
              </a:ext>
            </a:extLst>
          </p:cNvPr>
          <p:cNvSpPr/>
          <p:nvPr/>
        </p:nvSpPr>
        <p:spPr>
          <a:xfrm>
            <a:off x="5135340" y="2656409"/>
            <a:ext cx="108000" cy="108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B77ACB76-F189-7783-8332-8CD991B0EE32}"/>
              </a:ext>
            </a:extLst>
          </p:cNvPr>
          <p:cNvSpPr txBox="1"/>
          <p:nvPr/>
        </p:nvSpPr>
        <p:spPr>
          <a:xfrm>
            <a:off x="5082755" y="2168971"/>
            <a:ext cx="441146" cy="369332"/>
          </a:xfrm>
          <a:prstGeom prst="rect">
            <a:avLst/>
          </a:prstGeom>
          <a:noFill/>
        </p:spPr>
        <p:txBody>
          <a:bodyPr wrap="none" rtlCol="0">
            <a:spAutoFit/>
          </a:bodyPr>
          <a:lstStyle/>
          <a:p>
            <a:r>
              <a:rPr lang="en-US" dirty="0"/>
              <a:t>P2</a:t>
            </a:r>
            <a:endParaRPr lang="en-IN" dirty="0"/>
          </a:p>
        </p:txBody>
      </p:sp>
      <p:sp>
        <p:nvSpPr>
          <p:cNvPr id="27" name="TextBox 26">
            <a:extLst>
              <a:ext uri="{FF2B5EF4-FFF2-40B4-BE49-F238E27FC236}">
                <a16:creationId xmlns:a16="http://schemas.microsoft.com/office/drawing/2014/main" id="{908A54BE-0587-35A0-B628-3D229E740058}"/>
              </a:ext>
            </a:extLst>
          </p:cNvPr>
          <p:cNvSpPr txBox="1"/>
          <p:nvPr/>
        </p:nvSpPr>
        <p:spPr>
          <a:xfrm>
            <a:off x="5346905" y="3420895"/>
            <a:ext cx="641201" cy="369332"/>
          </a:xfrm>
          <a:prstGeom prst="rect">
            <a:avLst/>
          </a:prstGeom>
          <a:noFill/>
        </p:spPr>
        <p:txBody>
          <a:bodyPr wrap="none" rtlCol="0">
            <a:spAutoFit/>
          </a:bodyPr>
          <a:lstStyle/>
          <a:p>
            <a:r>
              <a:rPr lang="en-US" b="1" dirty="0"/>
              <a:t>P</a:t>
            </a:r>
            <a:r>
              <a:rPr lang="en-US" b="1" baseline="-25000" dirty="0"/>
              <a:t>MAX</a:t>
            </a:r>
            <a:endParaRPr lang="en-IN" b="1" baseline="-25000" dirty="0"/>
          </a:p>
        </p:txBody>
      </p:sp>
      <p:sp>
        <p:nvSpPr>
          <p:cNvPr id="28" name="TextBox 27">
            <a:extLst>
              <a:ext uri="{FF2B5EF4-FFF2-40B4-BE49-F238E27FC236}">
                <a16:creationId xmlns:a16="http://schemas.microsoft.com/office/drawing/2014/main" id="{4E8AFE13-28C1-F524-A62D-13CE7D0C5DB5}"/>
              </a:ext>
            </a:extLst>
          </p:cNvPr>
          <p:cNvSpPr txBox="1"/>
          <p:nvPr/>
        </p:nvSpPr>
        <p:spPr>
          <a:xfrm>
            <a:off x="1355656" y="3385246"/>
            <a:ext cx="606256" cy="369332"/>
          </a:xfrm>
          <a:prstGeom prst="rect">
            <a:avLst/>
          </a:prstGeom>
          <a:noFill/>
        </p:spPr>
        <p:txBody>
          <a:bodyPr wrap="none" rtlCol="0">
            <a:spAutoFit/>
          </a:bodyPr>
          <a:lstStyle/>
          <a:p>
            <a:r>
              <a:rPr lang="en-US" b="1" dirty="0"/>
              <a:t>P</a:t>
            </a:r>
            <a:r>
              <a:rPr lang="en-US" b="1" baseline="-25000" dirty="0"/>
              <a:t>MIN</a:t>
            </a:r>
            <a:endParaRPr lang="en-IN" b="1" baseline="-25000" dirty="0"/>
          </a:p>
        </p:txBody>
      </p:sp>
      <p:sp>
        <p:nvSpPr>
          <p:cNvPr id="29" name="TextBox 28">
            <a:extLst>
              <a:ext uri="{FF2B5EF4-FFF2-40B4-BE49-F238E27FC236}">
                <a16:creationId xmlns:a16="http://schemas.microsoft.com/office/drawing/2014/main" id="{7ED63191-9E9F-DC8C-9BCF-0FFC8AE55070}"/>
              </a:ext>
            </a:extLst>
          </p:cNvPr>
          <p:cNvSpPr txBox="1"/>
          <p:nvPr/>
        </p:nvSpPr>
        <p:spPr>
          <a:xfrm>
            <a:off x="6559809" y="1527507"/>
            <a:ext cx="503664" cy="369332"/>
          </a:xfrm>
          <a:prstGeom prst="rect">
            <a:avLst/>
          </a:prstGeom>
          <a:noFill/>
        </p:spPr>
        <p:txBody>
          <a:bodyPr wrap="none" rtlCol="0">
            <a:spAutoFit/>
          </a:bodyPr>
          <a:lstStyle/>
          <a:p>
            <a:r>
              <a:rPr lang="en-US" dirty="0"/>
              <a:t>P’2</a:t>
            </a:r>
            <a:endParaRPr lang="en-IN" dirty="0"/>
          </a:p>
        </p:txBody>
      </p:sp>
      <p:sp>
        <p:nvSpPr>
          <p:cNvPr id="30" name="TextBox 29">
            <a:extLst>
              <a:ext uri="{FF2B5EF4-FFF2-40B4-BE49-F238E27FC236}">
                <a16:creationId xmlns:a16="http://schemas.microsoft.com/office/drawing/2014/main" id="{BE99AB1C-85D6-210C-CF51-728B5209FBB4}"/>
              </a:ext>
            </a:extLst>
          </p:cNvPr>
          <p:cNvSpPr txBox="1"/>
          <p:nvPr/>
        </p:nvSpPr>
        <p:spPr>
          <a:xfrm>
            <a:off x="3414279" y="3402700"/>
            <a:ext cx="352982" cy="369332"/>
          </a:xfrm>
          <a:prstGeom prst="rect">
            <a:avLst/>
          </a:prstGeom>
          <a:noFill/>
        </p:spPr>
        <p:txBody>
          <a:bodyPr wrap="none" rtlCol="0">
            <a:spAutoFit/>
          </a:bodyPr>
          <a:lstStyle/>
          <a:p>
            <a:r>
              <a:rPr lang="en-US" b="1" dirty="0"/>
              <a:t>O</a:t>
            </a:r>
            <a:endParaRPr lang="en-IN" b="1"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1585207-2436-F43D-CB99-550D5C8047E3}"/>
                  </a:ext>
                </a:extLst>
              </p:cNvPr>
              <p:cNvSpPr txBox="1"/>
              <p:nvPr/>
            </p:nvSpPr>
            <p:spPr>
              <a:xfrm>
                <a:off x="3802927" y="3587211"/>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Calibri" panose="020F0502020204030204" pitchFamily="34" charset="0"/>
                        </a:rPr>
                        <m:t>𝑺</m:t>
                      </m:r>
                      <m:r>
                        <a:rPr lang="en-US" sz="2000" b="1" i="0" smtClean="0">
                          <a:latin typeface="Cambria Math" panose="02040503050406030204" pitchFamily="18" charset="0"/>
                          <a:cs typeface="Calibri" panose="020F0502020204030204" pitchFamily="34" charset="0"/>
                        </a:rPr>
                        <m:t>=</m:t>
                      </m:r>
                      <m:r>
                        <a:rPr lang="en-US" sz="2000" b="1" i="0" smtClean="0">
                          <a:latin typeface="Cambria Math" panose="02040503050406030204" pitchFamily="18" charset="0"/>
                          <a:cs typeface="Calibri" panose="020F0502020204030204" pitchFamily="34" charset="0"/>
                        </a:rPr>
                        <m:t>𝐫</m:t>
                      </m:r>
                    </m:oMath>
                  </m:oMathPara>
                </a14:m>
                <a:endParaRPr lang="en-IN" sz="2000" b="1" baseline="-25000" dirty="0">
                  <a:latin typeface="Calibri" panose="020F0502020204030204" pitchFamily="34" charset="0"/>
                  <a:cs typeface="Calibri" panose="020F0502020204030204" pitchFamily="34" charset="0"/>
                </a:endParaRPr>
              </a:p>
            </p:txBody>
          </p:sp>
        </mc:Choice>
        <mc:Fallback xmlns="">
          <p:sp>
            <p:nvSpPr>
              <p:cNvPr id="32" name="TextBox 31">
                <a:extLst>
                  <a:ext uri="{FF2B5EF4-FFF2-40B4-BE49-F238E27FC236}">
                    <a16:creationId xmlns:a16="http://schemas.microsoft.com/office/drawing/2014/main" id="{B1585207-2436-F43D-CB99-550D5C8047E3}"/>
                  </a:ext>
                </a:extLst>
              </p:cNvPr>
              <p:cNvSpPr txBox="1">
                <a:spLocks noRot="1" noChangeAspect="1" noMove="1" noResize="1" noEditPoints="1" noAdjustHandles="1" noChangeArrowheads="1" noChangeShapeType="1" noTextEdit="1"/>
              </p:cNvSpPr>
              <p:nvPr/>
            </p:nvSpPr>
            <p:spPr>
              <a:xfrm>
                <a:off x="3802927" y="3587211"/>
                <a:ext cx="1308088" cy="400110"/>
              </a:xfrm>
              <a:prstGeom prst="rect">
                <a:avLst/>
              </a:prstGeom>
              <a:blipFill>
                <a:blip r:embed="rId6"/>
                <a:stretch>
                  <a:fillRect/>
                </a:stretch>
              </a:blipFill>
            </p:spPr>
            <p:txBody>
              <a:bodyPr/>
              <a:lstStyle/>
              <a:p>
                <a:r>
                  <a:rPr lang="en-IN">
                    <a:noFill/>
                  </a:rPr>
                  <a:t> </a:t>
                </a:r>
              </a:p>
            </p:txBody>
          </p:sp>
        </mc:Fallback>
      </mc:AlternateContent>
      <p:cxnSp>
        <p:nvCxnSpPr>
          <p:cNvPr id="33" name="Straight Arrow Connector 32">
            <a:extLst>
              <a:ext uri="{FF2B5EF4-FFF2-40B4-BE49-F238E27FC236}">
                <a16:creationId xmlns:a16="http://schemas.microsoft.com/office/drawing/2014/main" id="{5D087E3B-81A9-F3B1-7575-8601C15E2833}"/>
              </a:ext>
            </a:extLst>
          </p:cNvPr>
          <p:cNvCxnSpPr>
            <a:cxnSpLocks/>
          </p:cNvCxnSpPr>
          <p:nvPr/>
        </p:nvCxnSpPr>
        <p:spPr>
          <a:xfrm>
            <a:off x="3742939" y="3578744"/>
            <a:ext cx="1500401" cy="0"/>
          </a:xfrm>
          <a:prstGeom prst="straightConnector1">
            <a:avLst/>
          </a:prstGeom>
          <a:ln w="38100" cap="flat" cmpd="sng" algn="ctr">
            <a:solidFill>
              <a:srgbClr val="FF0000"/>
            </a:solidFill>
            <a:prstDash val="solid"/>
            <a:round/>
            <a:headEnd type="triangle" w="med" len="med"/>
            <a:tailEnd type="triangle" w="med" len="med"/>
          </a:ln>
        </p:spPr>
        <p:style>
          <a:lnRef idx="0">
            <a:scrgbClr r="0" g="0" b="0"/>
          </a:lnRef>
          <a:fillRef idx="0">
            <a:scrgbClr r="0" g="0" b="0"/>
          </a:fillRef>
          <a:effectRef idx="0">
            <a:scrgbClr r="0" g="0" b="0"/>
          </a:effectRef>
          <a:fontRef idx="minor">
            <a:schemeClr val="tx1"/>
          </a:fontRef>
        </p:style>
      </p:cxnSp>
      <p:grpSp>
        <p:nvGrpSpPr>
          <p:cNvPr id="45" name="Group 44">
            <a:extLst>
              <a:ext uri="{FF2B5EF4-FFF2-40B4-BE49-F238E27FC236}">
                <a16:creationId xmlns:a16="http://schemas.microsoft.com/office/drawing/2014/main" id="{E7A3605D-0D54-6F52-6FF8-85700E0CC3B1}"/>
              </a:ext>
            </a:extLst>
          </p:cNvPr>
          <p:cNvGrpSpPr/>
          <p:nvPr/>
        </p:nvGrpSpPr>
        <p:grpSpPr>
          <a:xfrm>
            <a:off x="3601409" y="1871957"/>
            <a:ext cx="4059858" cy="2021605"/>
            <a:chOff x="3562610" y="1862886"/>
            <a:chExt cx="4059858" cy="2021605"/>
          </a:xfrm>
        </p:grpSpPr>
        <p:cxnSp>
          <p:nvCxnSpPr>
            <p:cNvPr id="24" name="Straight Arrow Connector 23">
              <a:extLst>
                <a:ext uri="{FF2B5EF4-FFF2-40B4-BE49-F238E27FC236}">
                  <a16:creationId xmlns:a16="http://schemas.microsoft.com/office/drawing/2014/main" id="{E266FA33-A5D1-E984-F88F-131C72BF44C9}"/>
                </a:ext>
              </a:extLst>
            </p:cNvPr>
            <p:cNvCxnSpPr>
              <a:cxnSpLocks/>
            </p:cNvCxnSpPr>
            <p:nvPr/>
          </p:nvCxnSpPr>
          <p:spPr>
            <a:xfrm flipV="1">
              <a:off x="3590482" y="1862886"/>
              <a:ext cx="3346460" cy="1536886"/>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Arc 25">
              <a:extLst>
                <a:ext uri="{FF2B5EF4-FFF2-40B4-BE49-F238E27FC236}">
                  <a16:creationId xmlns:a16="http://schemas.microsoft.com/office/drawing/2014/main" id="{C91A3F69-A322-0125-0F03-F0207065C195}"/>
                </a:ext>
              </a:extLst>
            </p:cNvPr>
            <p:cNvSpPr/>
            <p:nvPr/>
          </p:nvSpPr>
          <p:spPr>
            <a:xfrm rot="1282689">
              <a:off x="4754746" y="2489313"/>
              <a:ext cx="934198" cy="1395178"/>
            </a:xfrm>
            <a:prstGeom prst="arc">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cxnSp>
          <p:nvCxnSpPr>
            <p:cNvPr id="37" name="Straight Arrow Connector 36">
              <a:extLst>
                <a:ext uri="{FF2B5EF4-FFF2-40B4-BE49-F238E27FC236}">
                  <a16:creationId xmlns:a16="http://schemas.microsoft.com/office/drawing/2014/main" id="{96107EB5-0D3F-C479-7AFE-4D26A93E443D}"/>
                </a:ext>
              </a:extLst>
            </p:cNvPr>
            <p:cNvCxnSpPr>
              <a:cxnSpLocks/>
            </p:cNvCxnSpPr>
            <p:nvPr/>
          </p:nvCxnSpPr>
          <p:spPr>
            <a:xfrm flipV="1">
              <a:off x="3562610" y="3365468"/>
              <a:ext cx="4059858" cy="70451"/>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51565D1-CF3E-BEF2-639E-0C427E760FE1}"/>
                  </a:ext>
                </a:extLst>
              </p:cNvPr>
              <p:cNvSpPr txBox="1"/>
              <p:nvPr/>
            </p:nvSpPr>
            <p:spPr>
              <a:xfrm>
                <a:off x="5783766" y="2740624"/>
                <a:ext cx="427113" cy="27065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0" smtClean="0">
                          <a:latin typeface="Cambria Math" panose="02040503050406030204" pitchFamily="18" charset="0"/>
                        </a:rPr>
                        <m:t>𝚪</m:t>
                      </m:r>
                    </m:oMath>
                  </m:oMathPara>
                </a14:m>
                <a:endParaRPr lang="en-IN" b="1" baseline="30000" dirty="0"/>
              </a:p>
            </p:txBody>
          </p:sp>
        </mc:Choice>
        <mc:Fallback xmlns="">
          <p:sp>
            <p:nvSpPr>
              <p:cNvPr id="46" name="TextBox 45">
                <a:extLst>
                  <a:ext uri="{FF2B5EF4-FFF2-40B4-BE49-F238E27FC236}">
                    <a16:creationId xmlns:a16="http://schemas.microsoft.com/office/drawing/2014/main" id="{951565D1-CF3E-BEF2-639E-0C427E760FE1}"/>
                  </a:ext>
                </a:extLst>
              </p:cNvPr>
              <p:cNvSpPr txBox="1">
                <a:spLocks noRot="1" noChangeAspect="1" noMove="1" noResize="1" noEditPoints="1" noAdjustHandles="1" noChangeArrowheads="1" noChangeShapeType="1" noTextEdit="1"/>
              </p:cNvSpPr>
              <p:nvPr/>
            </p:nvSpPr>
            <p:spPr>
              <a:xfrm>
                <a:off x="5783766" y="2740624"/>
                <a:ext cx="427113" cy="270652"/>
              </a:xfrm>
              <a:prstGeom prst="rect">
                <a:avLst/>
              </a:prstGeom>
              <a:blipFill>
                <a:blip r:embed="rId7"/>
                <a:stretch>
                  <a:fillRect b="-6383"/>
                </a:stretch>
              </a:blipFill>
            </p:spPr>
            <p:txBody>
              <a:bodyPr/>
              <a:lstStyle/>
              <a:p>
                <a:r>
                  <a:rPr lang="en-IN">
                    <a:noFill/>
                  </a:rPr>
                  <a:t> </a:t>
                </a:r>
              </a:p>
            </p:txBody>
          </p:sp>
        </mc:Fallback>
      </mc:AlternateContent>
      <p:grpSp>
        <p:nvGrpSpPr>
          <p:cNvPr id="49" name="Group 48">
            <a:extLst>
              <a:ext uri="{FF2B5EF4-FFF2-40B4-BE49-F238E27FC236}">
                <a16:creationId xmlns:a16="http://schemas.microsoft.com/office/drawing/2014/main" id="{A3A9EAA4-7038-A2B4-C981-B24A65577E0A}"/>
              </a:ext>
            </a:extLst>
          </p:cNvPr>
          <p:cNvGrpSpPr/>
          <p:nvPr/>
        </p:nvGrpSpPr>
        <p:grpSpPr>
          <a:xfrm>
            <a:off x="3633026" y="2630000"/>
            <a:ext cx="1475141" cy="755592"/>
            <a:chOff x="3633026" y="2630000"/>
            <a:chExt cx="1475141" cy="755592"/>
          </a:xfrm>
        </p:grpSpPr>
        <p:cxnSp>
          <p:nvCxnSpPr>
            <p:cNvPr id="8" name="Straight Arrow Connector 7">
              <a:extLst>
                <a:ext uri="{FF2B5EF4-FFF2-40B4-BE49-F238E27FC236}">
                  <a16:creationId xmlns:a16="http://schemas.microsoft.com/office/drawing/2014/main" id="{286FBADC-5F82-4DDC-29FB-BD62D9AD8656}"/>
                </a:ext>
              </a:extLst>
            </p:cNvPr>
            <p:cNvCxnSpPr>
              <a:cxnSpLocks/>
            </p:cNvCxnSpPr>
            <p:nvPr/>
          </p:nvCxnSpPr>
          <p:spPr>
            <a:xfrm flipV="1">
              <a:off x="3633026" y="2724948"/>
              <a:ext cx="1475141" cy="660644"/>
            </a:xfrm>
            <a:prstGeom prst="straightConnector1">
              <a:avLst/>
            </a:prstGeom>
            <a:ln w="38100" cap="flat" cmpd="sng" algn="ctr">
              <a:solidFill>
                <a:srgbClr val="FF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F823036-85C7-AAA9-E912-22F6BB5C2082}"/>
                    </a:ext>
                  </a:extLst>
                </p:cNvPr>
                <p:cNvSpPr txBox="1"/>
                <p:nvPr/>
              </p:nvSpPr>
              <p:spPr>
                <a:xfrm>
                  <a:off x="4191944" y="2630000"/>
                  <a:ext cx="321277" cy="27065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m:t>
                        </m:r>
                        <m:r>
                          <a:rPr lang="en-US" b="1" i="0" smtClean="0">
                            <a:latin typeface="Cambria Math" panose="02040503050406030204" pitchFamily="18" charset="0"/>
                          </a:rPr>
                          <m:t>𝚪</m:t>
                        </m:r>
                        <m:r>
                          <a:rPr lang="en-US" b="1" i="0" smtClean="0">
                            <a:latin typeface="Cambria Math" panose="02040503050406030204" pitchFamily="18" charset="0"/>
                          </a:rPr>
                          <m:t>|</m:t>
                        </m:r>
                      </m:oMath>
                    </m:oMathPara>
                  </a14:m>
                  <a:endParaRPr lang="en-IN" b="1" baseline="30000" dirty="0"/>
                </a:p>
              </p:txBody>
            </p:sp>
          </mc:Choice>
          <mc:Fallback xmlns="">
            <p:sp>
              <p:nvSpPr>
                <p:cNvPr id="47" name="TextBox 46">
                  <a:extLst>
                    <a:ext uri="{FF2B5EF4-FFF2-40B4-BE49-F238E27FC236}">
                      <a16:creationId xmlns:a16="http://schemas.microsoft.com/office/drawing/2014/main" id="{7F823036-85C7-AAA9-E912-22F6BB5C2082}"/>
                    </a:ext>
                  </a:extLst>
                </p:cNvPr>
                <p:cNvSpPr txBox="1">
                  <a:spLocks noRot="1" noChangeAspect="1" noMove="1" noResize="1" noEditPoints="1" noAdjustHandles="1" noChangeArrowheads="1" noChangeShapeType="1" noTextEdit="1"/>
                </p:cNvSpPr>
                <p:nvPr/>
              </p:nvSpPr>
              <p:spPr>
                <a:xfrm>
                  <a:off x="4191944" y="2630000"/>
                  <a:ext cx="321277" cy="270652"/>
                </a:xfrm>
                <a:prstGeom prst="rect">
                  <a:avLst/>
                </a:prstGeom>
                <a:blipFill>
                  <a:blip r:embed="rId8"/>
                  <a:stretch>
                    <a:fillRect l="-23636" r="-25455" b="-31250"/>
                  </a:stretch>
                </a:blipFill>
              </p:spPr>
              <p:txBody>
                <a:bodyPr/>
                <a:lstStyle/>
                <a:p>
                  <a:r>
                    <a:rPr lang="en-IN">
                      <a:noFill/>
                    </a:rPr>
                    <a:t> </a:t>
                  </a:r>
                </a:p>
              </p:txBody>
            </p:sp>
          </mc:Fallback>
        </mc:AlternateContent>
      </p:grpSp>
    </p:spTree>
    <p:extLst>
      <p:ext uri="{BB962C8B-B14F-4D97-AF65-F5344CB8AC3E}">
        <p14:creationId xmlns:p14="http://schemas.microsoft.com/office/powerpoint/2010/main" val="190968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7" grpId="0" animBg="1"/>
      <p:bldP spid="18" grpId="0" animBg="1"/>
      <p:bldP spid="23" grpId="0" animBg="1"/>
      <p:bldP spid="7" grpId="0" animBg="1"/>
      <p:bldP spid="21" grpId="0"/>
      <p:bldP spid="27" grpId="0"/>
      <p:bldP spid="28" grpId="0"/>
      <p:bldP spid="29" grpId="0"/>
      <p:bldP spid="32" grpId="0"/>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5CEBDC-2E5F-C431-F5F2-8EB7B5FFAA88}"/>
              </a:ext>
            </a:extLst>
          </p:cNvPr>
          <p:cNvGrpSpPr/>
          <p:nvPr/>
        </p:nvGrpSpPr>
        <p:grpSpPr>
          <a:xfrm>
            <a:off x="381000" y="150707"/>
            <a:ext cx="8954368" cy="4183922"/>
            <a:chOff x="685800" y="1302478"/>
            <a:chExt cx="8954368" cy="4183922"/>
          </a:xfrm>
        </p:grpSpPr>
        <p:grpSp>
          <p:nvGrpSpPr>
            <p:cNvPr id="16" name="Group 15">
              <a:extLst>
                <a:ext uri="{FF2B5EF4-FFF2-40B4-BE49-F238E27FC236}">
                  <a16:creationId xmlns:a16="http://schemas.microsoft.com/office/drawing/2014/main" id="{13E55A97-B68F-4BEE-4193-771816F33609}"/>
                </a:ext>
              </a:extLst>
            </p:cNvPr>
            <p:cNvGrpSpPr/>
            <p:nvPr/>
          </p:nvGrpSpPr>
          <p:grpSpPr>
            <a:xfrm>
              <a:off x="685800" y="1302478"/>
              <a:ext cx="7391400" cy="4183922"/>
              <a:chOff x="1648826" y="4343401"/>
              <a:chExt cx="4722497" cy="2201960"/>
            </a:xfrm>
          </p:grpSpPr>
          <p:grpSp>
            <p:nvGrpSpPr>
              <p:cNvPr id="19" name="Group 18">
                <a:extLst>
                  <a:ext uri="{FF2B5EF4-FFF2-40B4-BE49-F238E27FC236}">
                    <a16:creationId xmlns:a16="http://schemas.microsoft.com/office/drawing/2014/main" id="{5DB47438-B68B-ACAE-AF5D-8DE0E76ACCDB}"/>
                  </a:ext>
                </a:extLst>
              </p:cNvPr>
              <p:cNvGrpSpPr/>
              <p:nvPr/>
            </p:nvGrpSpPr>
            <p:grpSpPr>
              <a:xfrm>
                <a:off x="2523223" y="4485115"/>
                <a:ext cx="3848100" cy="1394501"/>
                <a:chOff x="2523223" y="4485115"/>
                <a:chExt cx="3848100" cy="1394501"/>
              </a:xfrm>
            </p:grpSpPr>
            <p:grpSp>
              <p:nvGrpSpPr>
                <p:cNvPr id="27" name="Group 26">
                  <a:extLst>
                    <a:ext uri="{FF2B5EF4-FFF2-40B4-BE49-F238E27FC236}">
                      <a16:creationId xmlns:a16="http://schemas.microsoft.com/office/drawing/2014/main" id="{2A4E2D43-900D-2634-6AB4-9C5573F7E617}"/>
                    </a:ext>
                  </a:extLst>
                </p:cNvPr>
                <p:cNvGrpSpPr/>
                <p:nvPr/>
              </p:nvGrpSpPr>
              <p:grpSpPr>
                <a:xfrm>
                  <a:off x="2523223" y="4873738"/>
                  <a:ext cx="3673567" cy="985006"/>
                  <a:chOff x="1371600" y="5029200"/>
                  <a:chExt cx="3673567" cy="985006"/>
                </a:xfrm>
              </p:grpSpPr>
              <p:sp>
                <p:nvSpPr>
                  <p:cNvPr id="34" name="Rectangle 33">
                    <a:extLst>
                      <a:ext uri="{FF2B5EF4-FFF2-40B4-BE49-F238E27FC236}">
                        <a16:creationId xmlns:a16="http://schemas.microsoft.com/office/drawing/2014/main" id="{B4A84E5C-18B6-734E-D5B7-A7D451CE0633}"/>
                      </a:ext>
                    </a:extLst>
                  </p:cNvPr>
                  <p:cNvSpPr/>
                  <p:nvPr/>
                </p:nvSpPr>
                <p:spPr>
                  <a:xfrm>
                    <a:off x="1371600" y="5029200"/>
                    <a:ext cx="36576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18CA4F2C-6AC5-6997-4F0D-3E25DB00FDAE}"/>
                      </a:ext>
                    </a:extLst>
                  </p:cNvPr>
                  <p:cNvSpPr/>
                  <p:nvPr/>
                </p:nvSpPr>
                <p:spPr>
                  <a:xfrm>
                    <a:off x="1387567" y="5968487"/>
                    <a:ext cx="36576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8" name="Straight Arrow Connector 27">
                  <a:extLst>
                    <a:ext uri="{FF2B5EF4-FFF2-40B4-BE49-F238E27FC236}">
                      <a16:creationId xmlns:a16="http://schemas.microsoft.com/office/drawing/2014/main" id="{057F273A-6DBB-3AC1-4F6F-A5E02621A44A}"/>
                    </a:ext>
                  </a:extLst>
                </p:cNvPr>
                <p:cNvCxnSpPr/>
                <p:nvPr/>
              </p:nvCxnSpPr>
              <p:spPr>
                <a:xfrm>
                  <a:off x="2539190" y="4747222"/>
                  <a:ext cx="36576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456B275-2535-F67C-CE73-4CBCCCDA5A68}"/>
                    </a:ext>
                  </a:extLst>
                </p:cNvPr>
                <p:cNvSpPr txBox="1"/>
                <p:nvPr/>
              </p:nvSpPr>
              <p:spPr>
                <a:xfrm>
                  <a:off x="4334777" y="4485115"/>
                  <a:ext cx="255198"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l</a:t>
                  </a:r>
                  <a:endParaRPr lang="en-IN" sz="2400" dirty="0">
                    <a:latin typeface="Calibri" panose="020F0502020204030204" pitchFamily="34" charset="0"/>
                    <a:cs typeface="Calibri" panose="020F0502020204030204" pitchFamily="34" charset="0"/>
                  </a:endParaRPr>
                </a:p>
              </p:txBody>
            </p:sp>
            <p:cxnSp>
              <p:nvCxnSpPr>
                <p:cNvPr id="31" name="Straight Arrow Connector 30">
                  <a:extLst>
                    <a:ext uri="{FF2B5EF4-FFF2-40B4-BE49-F238E27FC236}">
                      <a16:creationId xmlns:a16="http://schemas.microsoft.com/office/drawing/2014/main" id="{E96DD240-A089-D3AA-07C9-877F367065DC}"/>
                    </a:ext>
                  </a:extLst>
                </p:cNvPr>
                <p:cNvCxnSpPr>
                  <a:cxnSpLocks/>
                  <a:stCxn id="34" idx="3"/>
                  <a:endCxn id="32" idx="0"/>
                </p:cNvCxnSpPr>
                <p:nvPr/>
              </p:nvCxnSpPr>
              <p:spPr>
                <a:xfrm>
                  <a:off x="6180823" y="4896598"/>
                  <a:ext cx="0" cy="30684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26B6D59-F876-EFAD-DC09-C36A37F6A20A}"/>
                    </a:ext>
                  </a:extLst>
                </p:cNvPr>
                <p:cNvSpPr txBox="1"/>
                <p:nvPr/>
              </p:nvSpPr>
              <p:spPr>
                <a:xfrm>
                  <a:off x="5990322" y="5203441"/>
                  <a:ext cx="38100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Z</a:t>
                  </a:r>
                  <a:r>
                    <a:rPr lang="en-US" baseline="-25000" dirty="0"/>
                    <a:t>L</a:t>
                  </a:r>
                  <a:endParaRPr lang="en-IN" baseline="-25000" dirty="0"/>
                </a:p>
              </p:txBody>
            </p:sp>
            <p:cxnSp>
              <p:nvCxnSpPr>
                <p:cNvPr id="33" name="Straight Arrow Connector 32">
                  <a:extLst>
                    <a:ext uri="{FF2B5EF4-FFF2-40B4-BE49-F238E27FC236}">
                      <a16:creationId xmlns:a16="http://schemas.microsoft.com/office/drawing/2014/main" id="{B48B9D2F-B51C-09C0-9AE7-FF0535AEBFB9}"/>
                    </a:ext>
                  </a:extLst>
                </p:cNvPr>
                <p:cNvCxnSpPr>
                  <a:cxnSpLocks/>
                </p:cNvCxnSpPr>
                <p:nvPr/>
              </p:nvCxnSpPr>
              <p:spPr>
                <a:xfrm>
                  <a:off x="6180822" y="5572773"/>
                  <a:ext cx="0" cy="30684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E460C576-2151-98E3-F3A2-92763FAEC666}"/>
                  </a:ext>
                </a:extLst>
              </p:cNvPr>
              <p:cNvCxnSpPr>
                <a:cxnSpLocks/>
              </p:cNvCxnSpPr>
              <p:nvPr/>
            </p:nvCxnSpPr>
            <p:spPr>
              <a:xfrm rot="16200000">
                <a:off x="4357800" y="5243401"/>
                <a:ext cx="1800000" cy="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AE05AFD5-BC12-2988-AE16-1565DA33C547}"/>
                  </a:ext>
                </a:extLst>
              </p:cNvPr>
              <p:cNvCxnSpPr/>
              <p:nvPr/>
            </p:nvCxnSpPr>
            <p:spPr>
              <a:xfrm>
                <a:off x="5276581" y="6019800"/>
                <a:ext cx="9000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A8B2B16-274C-0871-2116-C9DF75FF35C6}"/>
                  </a:ext>
                </a:extLst>
              </p:cNvPr>
              <p:cNvSpPr txBox="1"/>
              <p:nvPr/>
            </p:nvSpPr>
            <p:spPr>
              <a:xfrm>
                <a:off x="1648826" y="6083696"/>
                <a:ext cx="1189109"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t>
                </a:r>
                <a:r>
                  <a:rPr lang="en-US" sz="2400" baseline="-25000" dirty="0">
                    <a:latin typeface="Calibri" panose="020F0502020204030204" pitchFamily="34" charset="0"/>
                    <a:cs typeface="Calibri" panose="020F0502020204030204" pitchFamily="34" charset="0"/>
                  </a:rPr>
                  <a:t>in</a:t>
                </a:r>
                <a:endParaRPr lang="en-IN" sz="2400" dirty="0">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413B7BA9-9C64-6A7C-8ECB-BD1388951470}"/>
                  </a:ext>
                </a:extLst>
              </p:cNvPr>
              <p:cNvGrpSpPr/>
              <p:nvPr/>
            </p:nvGrpSpPr>
            <p:grpSpPr>
              <a:xfrm>
                <a:off x="2089190" y="5319289"/>
                <a:ext cx="900000" cy="900000"/>
                <a:chOff x="2089190" y="5319289"/>
                <a:chExt cx="900000" cy="900000"/>
              </a:xfrm>
            </p:grpSpPr>
            <p:cxnSp>
              <p:nvCxnSpPr>
                <p:cNvPr id="25" name="Straight Arrow Connector 24">
                  <a:extLst>
                    <a:ext uri="{FF2B5EF4-FFF2-40B4-BE49-F238E27FC236}">
                      <a16:creationId xmlns:a16="http://schemas.microsoft.com/office/drawing/2014/main" id="{E7D55057-D85E-B252-6206-C1AD6F0865B7}"/>
                    </a:ext>
                  </a:extLst>
                </p:cNvPr>
                <p:cNvCxnSpPr/>
                <p:nvPr/>
              </p:nvCxnSpPr>
              <p:spPr>
                <a:xfrm>
                  <a:off x="2089190" y="5334000"/>
                  <a:ext cx="9000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A8CBFF9A-F819-23B3-E119-34D946675771}"/>
                    </a:ext>
                  </a:extLst>
                </p:cNvPr>
                <p:cNvCxnSpPr>
                  <a:cxnSpLocks/>
                </p:cNvCxnSpPr>
                <p:nvPr/>
              </p:nvCxnSpPr>
              <p:spPr>
                <a:xfrm rot="16200000">
                  <a:off x="1642795" y="5769289"/>
                  <a:ext cx="900000" cy="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cxnSp>
          <p:nvCxnSpPr>
            <p:cNvPr id="5" name="Straight Arrow Connector 4">
              <a:extLst>
                <a:ext uri="{FF2B5EF4-FFF2-40B4-BE49-F238E27FC236}">
                  <a16:creationId xmlns:a16="http://schemas.microsoft.com/office/drawing/2014/main" id="{E6873818-5962-6A09-4A3F-1D6EBAB61247}"/>
                </a:ext>
              </a:extLst>
            </p:cNvPr>
            <p:cNvCxnSpPr>
              <a:cxnSpLocks/>
            </p:cNvCxnSpPr>
            <p:nvPr/>
          </p:nvCxnSpPr>
          <p:spPr>
            <a:xfrm rot="16200000">
              <a:off x="330590" y="3156751"/>
              <a:ext cx="3420162" cy="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FAD9CABC-99B4-D181-BAA5-614C9C95D729}"/>
                </a:ext>
              </a:extLst>
            </p:cNvPr>
            <p:cNvSpPr txBox="1"/>
            <p:nvPr/>
          </p:nvSpPr>
          <p:spPr>
            <a:xfrm>
              <a:off x="1805279" y="4930242"/>
              <a:ext cx="684803"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z =0</a:t>
              </a:r>
              <a:endParaRPr lang="en-IN" sz="2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33BD0AC-ED02-3F6D-6126-4D05E696B5D8}"/>
                </a:ext>
              </a:extLst>
            </p:cNvPr>
            <p:cNvSpPr txBox="1"/>
            <p:nvPr/>
          </p:nvSpPr>
          <p:spPr>
            <a:xfrm>
              <a:off x="7626826" y="4749449"/>
              <a:ext cx="765979"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z’ =0</a:t>
              </a:r>
              <a:endParaRPr lang="en-IN" sz="2400" dirty="0">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56CAAF16-B16F-07FD-AA38-C09DDBC7B3E0}"/>
                </a:ext>
              </a:extLst>
            </p:cNvPr>
            <p:cNvCxnSpPr>
              <a:cxnSpLocks/>
            </p:cNvCxnSpPr>
            <p:nvPr/>
          </p:nvCxnSpPr>
          <p:spPr>
            <a:xfrm rot="16200000">
              <a:off x="6082645" y="3156750"/>
              <a:ext cx="3420162" cy="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FED922E8-7F56-CE4E-3A26-FF43F32E447F}"/>
                </a:ext>
              </a:extLst>
            </p:cNvPr>
            <p:cNvSpPr txBox="1"/>
            <p:nvPr/>
          </p:nvSpPr>
          <p:spPr>
            <a:xfrm>
              <a:off x="7779038" y="2386687"/>
              <a:ext cx="186113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I</a:t>
              </a:r>
              <a:r>
                <a:rPr lang="en-US" sz="2400" baseline="-25000" dirty="0">
                  <a:latin typeface="Calibri" panose="020F0502020204030204" pitchFamily="34" charset="0"/>
                  <a:cs typeface="Calibri" panose="020F0502020204030204" pitchFamily="34" charset="0"/>
                </a:rPr>
                <a:t>L</a:t>
              </a:r>
              <a:endParaRPr lang="en-IN" sz="2400" dirty="0">
                <a:latin typeface="Calibri" panose="020F0502020204030204" pitchFamily="34" charset="0"/>
                <a:cs typeface="Calibri" panose="020F0502020204030204" pitchFamily="34" charset="0"/>
              </a:endParaRPr>
            </a:p>
          </p:txBody>
        </p:sp>
        <p:cxnSp>
          <p:nvCxnSpPr>
            <p:cNvPr id="11" name="Straight Arrow Connector 10">
              <a:extLst>
                <a:ext uri="{FF2B5EF4-FFF2-40B4-BE49-F238E27FC236}">
                  <a16:creationId xmlns:a16="http://schemas.microsoft.com/office/drawing/2014/main" id="{4105647E-177A-99F5-FAFE-E90A8715C054}"/>
                </a:ext>
              </a:extLst>
            </p:cNvPr>
            <p:cNvCxnSpPr>
              <a:cxnSpLocks/>
            </p:cNvCxnSpPr>
            <p:nvPr/>
          </p:nvCxnSpPr>
          <p:spPr>
            <a:xfrm>
              <a:off x="2266088" y="2394257"/>
              <a:ext cx="0" cy="161753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38" name="Group 37">
            <a:extLst>
              <a:ext uri="{FF2B5EF4-FFF2-40B4-BE49-F238E27FC236}">
                <a16:creationId xmlns:a16="http://schemas.microsoft.com/office/drawing/2014/main" id="{161CCF5B-E106-5DC9-0332-76E765A7ECFD}"/>
              </a:ext>
            </a:extLst>
          </p:cNvPr>
          <p:cNvGrpSpPr/>
          <p:nvPr/>
        </p:nvGrpSpPr>
        <p:grpSpPr>
          <a:xfrm>
            <a:off x="1203586" y="3982819"/>
            <a:ext cx="6380704" cy="2252909"/>
            <a:chOff x="3546917" y="4002663"/>
            <a:chExt cx="4037373" cy="2069467"/>
          </a:xfrm>
        </p:grpSpPr>
        <p:pic>
          <p:nvPicPr>
            <p:cNvPr id="36" name="Picture 35">
              <a:extLst>
                <a:ext uri="{FF2B5EF4-FFF2-40B4-BE49-F238E27FC236}">
                  <a16:creationId xmlns:a16="http://schemas.microsoft.com/office/drawing/2014/main" id="{21E091FB-1FB3-1111-5B7F-69BDBEC825CF}"/>
                </a:ext>
              </a:extLst>
            </p:cNvPr>
            <p:cNvPicPr>
              <a:picLocks noChangeAspect="1"/>
            </p:cNvPicPr>
            <p:nvPr/>
          </p:nvPicPr>
          <p:blipFill>
            <a:blip r:embed="rId2"/>
            <a:srcRect r="38923" b="10295"/>
            <a:stretch/>
          </p:blipFill>
          <p:spPr>
            <a:xfrm>
              <a:off x="3546917" y="4226531"/>
              <a:ext cx="4037373" cy="1845599"/>
            </a:xfrm>
            <a:prstGeom prst="rect">
              <a:avLst/>
            </a:prstGeom>
          </p:spPr>
        </p:pic>
        <p:sp>
          <p:nvSpPr>
            <p:cNvPr id="37" name="TextBox 36">
              <a:extLst>
                <a:ext uri="{FF2B5EF4-FFF2-40B4-BE49-F238E27FC236}">
                  <a16:creationId xmlns:a16="http://schemas.microsoft.com/office/drawing/2014/main" id="{51AE7389-EDEA-AE02-6EAD-91764D8E812F}"/>
                </a:ext>
              </a:extLst>
            </p:cNvPr>
            <p:cNvSpPr txBox="1"/>
            <p:nvPr/>
          </p:nvSpPr>
          <p:spPr>
            <a:xfrm>
              <a:off x="5244333" y="4002663"/>
              <a:ext cx="1752600" cy="646331"/>
            </a:xfrm>
            <a:prstGeom prst="rect">
              <a:avLst/>
            </a:prstGeom>
            <a:noFill/>
          </p:spPr>
          <p:txBody>
            <a:bodyPr wrap="square" rtlCol="0">
              <a:spAutoFit/>
            </a:bodyPr>
            <a:lstStyle/>
            <a:p>
              <a:r>
                <a:rPr lang="en-US" dirty="0"/>
                <a:t>Dashed line shows voltage</a:t>
              </a:r>
              <a:endParaRPr lang="en-IN" dirty="0"/>
            </a:p>
          </p:txBody>
        </p:sp>
      </p:grpSp>
      <p:sp>
        <p:nvSpPr>
          <p:cNvPr id="39" name="TextBox 38">
            <a:extLst>
              <a:ext uri="{FF2B5EF4-FFF2-40B4-BE49-F238E27FC236}">
                <a16:creationId xmlns:a16="http://schemas.microsoft.com/office/drawing/2014/main" id="{362DCC76-B22C-57DC-4588-C2FB9CC49CCB}"/>
              </a:ext>
            </a:extLst>
          </p:cNvPr>
          <p:cNvSpPr txBox="1"/>
          <p:nvPr/>
        </p:nvSpPr>
        <p:spPr>
          <a:xfrm>
            <a:off x="6522230" y="6381208"/>
            <a:ext cx="700833" cy="461665"/>
          </a:xfrm>
          <a:prstGeom prst="rect">
            <a:avLst/>
          </a:prstGeom>
          <a:noFill/>
        </p:spPr>
        <p:txBody>
          <a:bodyPr wrap="none" rtlCol="0">
            <a:spAutoFit/>
          </a:bodyPr>
          <a:lstStyle/>
          <a:p>
            <a:r>
              <a:rPr lang="en-US" sz="2400" baseline="-250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l</a:t>
            </a:r>
            <a:r>
              <a:rPr lang="en-US" sz="2400" baseline="-25000" dirty="0">
                <a:latin typeface="Calibri" panose="020F0502020204030204" pitchFamily="34" charset="0"/>
                <a:cs typeface="Calibri" panose="020F0502020204030204" pitchFamily="34" charset="0"/>
              </a:rPr>
              <a:t>MAX</a:t>
            </a:r>
            <a:endParaRPr lang="en-IN" sz="2400" baseline="-25000" dirty="0">
              <a:latin typeface="Calibri" panose="020F0502020204030204" pitchFamily="34" charset="0"/>
              <a:cs typeface="Calibri" panose="020F0502020204030204" pitchFamily="34" charset="0"/>
            </a:endParaRPr>
          </a:p>
        </p:txBody>
      </p:sp>
      <p:cxnSp>
        <p:nvCxnSpPr>
          <p:cNvPr id="40" name="Straight Arrow Connector 39">
            <a:extLst>
              <a:ext uri="{FF2B5EF4-FFF2-40B4-BE49-F238E27FC236}">
                <a16:creationId xmlns:a16="http://schemas.microsoft.com/office/drawing/2014/main" id="{56D3DC90-54D0-7CDB-46E7-A9A1307C3E90}"/>
              </a:ext>
            </a:extLst>
          </p:cNvPr>
          <p:cNvCxnSpPr/>
          <p:nvPr/>
        </p:nvCxnSpPr>
        <p:spPr>
          <a:xfrm>
            <a:off x="6213316" y="6382145"/>
            <a:ext cx="140863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79A9B8CF-DF8B-5B2B-5FE6-377E45637E99}"/>
              </a:ext>
            </a:extLst>
          </p:cNvPr>
          <p:cNvSpPr txBox="1"/>
          <p:nvPr/>
        </p:nvSpPr>
        <p:spPr>
          <a:xfrm>
            <a:off x="6503023" y="3335548"/>
            <a:ext cx="700833" cy="461665"/>
          </a:xfrm>
          <a:prstGeom prst="rect">
            <a:avLst/>
          </a:prstGeom>
          <a:noFill/>
        </p:spPr>
        <p:txBody>
          <a:bodyPr wrap="none" rtlCol="0">
            <a:spAutoFit/>
          </a:bodyPr>
          <a:lstStyle/>
          <a:p>
            <a:r>
              <a:rPr lang="en-US" sz="2400" baseline="-250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l</a:t>
            </a:r>
            <a:r>
              <a:rPr lang="en-US" sz="2400" baseline="-25000" dirty="0">
                <a:latin typeface="Calibri" panose="020F0502020204030204" pitchFamily="34" charset="0"/>
                <a:cs typeface="Calibri" panose="020F0502020204030204" pitchFamily="34" charset="0"/>
              </a:rPr>
              <a:t>MAX</a:t>
            </a:r>
            <a:endParaRPr lang="en-IN" sz="2400" baseline="-25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3314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30656-F004-FC73-35B0-C88E00B1895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E27076-A196-774E-8EC3-4DE49FFB4E4A}"/>
                  </a:ext>
                </a:extLst>
              </p:cNvPr>
              <p:cNvSpPr txBox="1"/>
              <p:nvPr/>
            </p:nvSpPr>
            <p:spPr>
              <a:xfrm>
                <a:off x="200247" y="990600"/>
                <a:ext cx="8915400" cy="3375283"/>
              </a:xfrm>
              <a:prstGeom prst="rect">
                <a:avLst/>
              </a:prstGeom>
              <a:noFill/>
            </p:spPr>
            <p:txBody>
              <a:bodyPr wrap="square" rtlCol="0">
                <a:spAutoFit/>
              </a:bodyPr>
              <a:lstStyle/>
              <a:p>
                <a:pPr marL="342900" indent="-342900">
                  <a:buFont typeface="+mj-lt"/>
                  <a:buAutoNum type="arabicPeriod"/>
                </a:pPr>
                <a:r>
                  <a:rPr lang="en-US" sz="2000" dirty="0">
                    <a:solidFill>
                      <a:srgbClr val="0070C0"/>
                    </a:solidFill>
                  </a:rPr>
                  <a:t>To find input impedance move from point P2 at load towards the generator by </a:t>
                </a:r>
                <a14:m>
                  <m:oMath xmlns:m="http://schemas.openxmlformats.org/officeDocument/2006/math">
                    <m:r>
                      <a:rPr lang="en-US" sz="2000">
                        <a:solidFill>
                          <a:srgbClr val="00B050"/>
                        </a:solidFill>
                        <a:latin typeface="Cambria Math" panose="02040503050406030204" pitchFamily="18" charset="0"/>
                      </a:rPr>
                      <m:t>0</m:t>
                    </m:r>
                    <m:r>
                      <a:rPr lang="en-US" sz="2000" b="0" i="0" smtClean="0">
                        <a:solidFill>
                          <a:srgbClr val="00B050"/>
                        </a:solidFill>
                        <a:latin typeface="Cambria Math" panose="02040503050406030204" pitchFamily="18" charset="0"/>
                      </a:rPr>
                      <m:t>.434</m:t>
                    </m:r>
                    <m:r>
                      <a:rPr lang="en-US" sz="2000" b="0" i="1" smtClean="0">
                        <a:solidFill>
                          <a:srgbClr val="00B050"/>
                        </a:solidFill>
                        <a:latin typeface="Cambria Math" panose="02040503050406030204" pitchFamily="18" charset="0"/>
                      </a:rPr>
                      <m:t>𝜆</m:t>
                    </m:r>
                  </m:oMath>
                </a14:m>
                <a:r>
                  <a:rPr lang="en-US" sz="2000" dirty="0">
                    <a:solidFill>
                      <a:srgbClr val="0070C0"/>
                    </a:solidFill>
                  </a:rPr>
                  <a:t> at P’3</a:t>
                </a:r>
              </a:p>
              <a:p>
                <a:pPr marL="342900" indent="-342900">
                  <a:buFont typeface="+mj-lt"/>
                  <a:buAutoNum type="arabicPeriod"/>
                </a:pPr>
                <a:endParaRPr lang="en-US" sz="2000" dirty="0">
                  <a:solidFill>
                    <a:srgbClr val="0070C0"/>
                  </a:solidFill>
                </a:endParaRPr>
              </a:p>
              <a:p>
                <a:pPr marL="342900" indent="-342900">
                  <a:buFont typeface="+mj-lt"/>
                  <a:buAutoNum type="arabicPeriod"/>
                </a:pPr>
                <a:r>
                  <a:rPr lang="en-US" sz="2000" dirty="0">
                    <a:solidFill>
                      <a:srgbClr val="0070C0"/>
                    </a:solidFill>
                  </a:rPr>
                  <a:t>Draw a line joining the origin to P’3 and find the intersection of VSWR circle and the line OP’3, as point P3. Read the values of r and x at P3 to get z</a:t>
                </a:r>
                <a:r>
                  <a:rPr lang="en-US" sz="2000" baseline="-25000" dirty="0">
                    <a:solidFill>
                      <a:srgbClr val="0070C0"/>
                    </a:solidFill>
                  </a:rPr>
                  <a:t>in</a:t>
                </a:r>
                <a:r>
                  <a:rPr lang="en-US" sz="2000" dirty="0">
                    <a:solidFill>
                      <a:srgbClr val="0070C0"/>
                    </a:solidFill>
                  </a:rPr>
                  <a:t>. Multiply by Z</a:t>
                </a:r>
                <a:r>
                  <a:rPr lang="en-US" sz="2000" baseline="-25000" dirty="0">
                    <a:solidFill>
                      <a:srgbClr val="0070C0"/>
                    </a:solidFill>
                  </a:rPr>
                  <a:t>0 </a:t>
                </a:r>
                <a:r>
                  <a:rPr lang="en-US" sz="2000" dirty="0">
                    <a:solidFill>
                      <a:srgbClr val="0070C0"/>
                    </a:solidFill>
                  </a:rPr>
                  <a:t>to get Z</a:t>
                </a:r>
                <a:r>
                  <a:rPr lang="en-US" sz="2000" baseline="-25000" dirty="0">
                    <a:solidFill>
                      <a:srgbClr val="0070C0"/>
                    </a:solidFill>
                  </a:rPr>
                  <a:t>in</a:t>
                </a:r>
              </a:p>
              <a:p>
                <a:pPr marL="342900" indent="-342900">
                  <a:buFont typeface="+mj-lt"/>
                  <a:buAutoNum type="arabicPeriod"/>
                </a:pPr>
                <a:endParaRPr lang="en-US" sz="2000" baseline="30000" dirty="0">
                  <a:solidFill>
                    <a:srgbClr val="0070C0"/>
                  </a:solidFill>
                </a:endParaRPr>
              </a:p>
              <a:p>
                <a:pPr marL="342900" indent="-342900">
                  <a:buFont typeface="+mj-lt"/>
                  <a:buAutoNum type="arabicPeriod"/>
                </a:pPr>
                <a:r>
                  <a:rPr lang="en-US" sz="2000" dirty="0">
                    <a:solidFill>
                      <a:srgbClr val="0070C0"/>
                    </a:solidFill>
                  </a:rPr>
                  <a:t>To obtain, the length from the load for the voltage maxima locate the point P</a:t>
                </a:r>
                <a:r>
                  <a:rPr lang="en-US" sz="2000" baseline="-25000" dirty="0">
                    <a:solidFill>
                      <a:srgbClr val="0070C0"/>
                    </a:solidFill>
                  </a:rPr>
                  <a:t>MAX</a:t>
                </a:r>
                <a:r>
                  <a:rPr lang="en-US" sz="2000" dirty="0">
                    <a:solidFill>
                      <a:srgbClr val="0070C0"/>
                    </a:solidFill>
                  </a:rPr>
                  <a:t> where the VSWR circle meets the real axis. This point shows voltage maxima, read the distance on outermost scale to get the value of l</a:t>
                </a:r>
                <a:r>
                  <a:rPr lang="en-US" sz="2000" baseline="-25000" dirty="0">
                    <a:solidFill>
                      <a:srgbClr val="0070C0"/>
                    </a:solidFill>
                  </a:rPr>
                  <a:t>MAX</a:t>
                </a:r>
                <a:endParaRPr lang="en-US" baseline="-25000" dirty="0"/>
              </a:p>
              <a:p>
                <a:pPr marL="342900" indent="-342900">
                  <a:buFont typeface="+mj-lt"/>
                  <a:buAutoNum type="arabicPeriod"/>
                </a:pPr>
                <a:endParaRPr lang="en-US" sz="2000" dirty="0">
                  <a:solidFill>
                    <a:srgbClr val="0070C0"/>
                  </a:solidFill>
                </a:endParaRPr>
              </a:p>
            </p:txBody>
          </p:sp>
        </mc:Choice>
        <mc:Fallback xmlns="">
          <p:sp>
            <p:nvSpPr>
              <p:cNvPr id="9" name="TextBox 8">
                <a:extLst>
                  <a:ext uri="{FF2B5EF4-FFF2-40B4-BE49-F238E27FC236}">
                    <a16:creationId xmlns:a16="http://schemas.microsoft.com/office/drawing/2014/main" id="{16E27076-A196-774E-8EC3-4DE49FFB4E4A}"/>
                  </a:ext>
                </a:extLst>
              </p:cNvPr>
              <p:cNvSpPr txBox="1">
                <a:spLocks noRot="1" noChangeAspect="1" noMove="1" noResize="1" noEditPoints="1" noAdjustHandles="1" noChangeArrowheads="1" noChangeShapeType="1" noTextEdit="1"/>
              </p:cNvSpPr>
              <p:nvPr/>
            </p:nvSpPr>
            <p:spPr>
              <a:xfrm>
                <a:off x="200247" y="990600"/>
                <a:ext cx="8915400" cy="3375283"/>
              </a:xfrm>
              <a:prstGeom prst="rect">
                <a:avLst/>
              </a:prstGeom>
              <a:blipFill>
                <a:blip r:embed="rId2"/>
                <a:stretch>
                  <a:fillRect l="-752" t="-1266" r="-752"/>
                </a:stretch>
              </a:blipFill>
            </p:spPr>
            <p:txBody>
              <a:bodyPr/>
              <a:lstStyle/>
              <a:p>
                <a:r>
                  <a:rPr lang="en-IN">
                    <a:noFill/>
                  </a:rPr>
                  <a:t> </a:t>
                </a:r>
              </a:p>
            </p:txBody>
          </p:sp>
        </mc:Fallback>
      </mc:AlternateContent>
    </p:spTree>
    <p:extLst>
      <p:ext uri="{BB962C8B-B14F-4D97-AF65-F5344CB8AC3E}">
        <p14:creationId xmlns:p14="http://schemas.microsoft.com/office/powerpoint/2010/main" val="1043686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A61BA-E8E6-18ED-C36F-B66C9B9FCE4D}"/>
            </a:ext>
          </a:extLst>
        </p:cNvPr>
        <p:cNvGrpSpPr/>
        <p:nvPr/>
      </p:nvGrpSpPr>
      <p:grpSpPr>
        <a:xfrm>
          <a:off x="0" y="0"/>
          <a:ext cx="0" cy="0"/>
          <a:chOff x="0" y="0"/>
          <a:chExt cx="0" cy="0"/>
        </a:xfrm>
      </p:grpSpPr>
      <p:pic>
        <p:nvPicPr>
          <p:cNvPr id="2" name="Picture 4">
            <a:extLst>
              <a:ext uri="{FF2B5EF4-FFF2-40B4-BE49-F238E27FC236}">
                <a16:creationId xmlns:a16="http://schemas.microsoft.com/office/drawing/2014/main" id="{D698787E-8CB9-D582-1F33-48FB8DE91DC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0" y="53382"/>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AD96BBD5-BF43-2881-35DF-6CADB2499969}"/>
              </a:ext>
            </a:extLst>
          </p:cNvPr>
          <p:cNvSpPr/>
          <p:nvPr/>
        </p:nvSpPr>
        <p:spPr>
          <a:xfrm>
            <a:off x="1790482" y="1482222"/>
            <a:ext cx="3600000" cy="3600000"/>
          </a:xfrm>
          <a:prstGeom prst="ellipse">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AAC9680-56DF-6E54-D9AF-2F395A9E4308}"/>
              </a:ext>
            </a:extLst>
          </p:cNvPr>
          <p:cNvSpPr txBox="1"/>
          <p:nvPr/>
        </p:nvSpPr>
        <p:spPr>
          <a:xfrm>
            <a:off x="5208233" y="2095729"/>
            <a:ext cx="380232" cy="369332"/>
          </a:xfrm>
          <a:prstGeom prst="rect">
            <a:avLst/>
          </a:prstGeom>
          <a:noFill/>
        </p:spPr>
        <p:txBody>
          <a:bodyPr wrap="none" rtlCol="0">
            <a:spAutoFit/>
          </a:bodyPr>
          <a:lstStyle/>
          <a:p>
            <a:r>
              <a:rPr lang="en-US" dirty="0"/>
              <a:t>Z</a:t>
            </a:r>
            <a:r>
              <a:rPr lang="en-US" baseline="-25000" dirty="0"/>
              <a:t>L</a:t>
            </a:r>
            <a:endParaRPr lang="en-IN" baseline="-250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6248044-60AF-A47B-4C29-838BA44D28D9}"/>
                  </a:ext>
                </a:extLst>
              </p:cNvPr>
              <p:cNvSpPr txBox="1"/>
              <p:nvPr/>
            </p:nvSpPr>
            <p:spPr>
              <a:xfrm>
                <a:off x="7149366" y="3983166"/>
                <a:ext cx="1515516" cy="83099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r>
                  <a:rPr lang="en-US" b="1" dirty="0"/>
                  <a:t>P</a:t>
                </a:r>
                <a14:m>
                  <m:oMath xmlns:m="http://schemas.openxmlformats.org/officeDocument/2006/math">
                    <m:r>
                      <a:rPr lang="en-US" b="1" i="1" smtClean="0">
                        <a:latin typeface="Cambria Math" panose="02040503050406030204" pitchFamily="18" charset="0"/>
                      </a:rPr>
                      <m:t>𝟑</m:t>
                    </m:r>
                    <m:r>
                      <a:rPr lang="en-US" b="1" i="1" smtClean="0">
                        <a:latin typeface="Cambria Math" panose="02040503050406030204" pitchFamily="18" charset="0"/>
                      </a:rPr>
                      <m:t> </m:t>
                    </m:r>
                    <m:r>
                      <a:rPr lang="en-US" b="1" i="1" smtClean="0">
                        <a:latin typeface="Cambria Math" panose="02040503050406030204" pitchFamily="18" charset="0"/>
                      </a:rPr>
                      <m:t>𝒔𝒉𝒐𝒘𝒔</m:t>
                    </m:r>
                    <m:r>
                      <a:rPr lang="en-US" b="1" i="1" smtClean="0">
                        <a:latin typeface="Cambria Math" panose="02040503050406030204" pitchFamily="18" charset="0"/>
                      </a:rPr>
                      <m:t> </m:t>
                    </m:r>
                  </m:oMath>
                </a14:m>
                <a:r>
                  <a:rPr lang="en-US" b="1" i="1" dirty="0">
                    <a:latin typeface="Cambria Math" panose="02040503050406030204" pitchFamily="18" charset="0"/>
                  </a:rPr>
                  <a:t> z</a:t>
                </a:r>
                <a:r>
                  <a:rPr lang="en-US" b="1" i="1" baseline="-25000" dirty="0">
                    <a:latin typeface="Cambria Math" panose="02040503050406030204" pitchFamily="18" charset="0"/>
                  </a:rPr>
                  <a:t>in</a:t>
                </a:r>
                <a:r>
                  <a:rPr lang="en-US" b="1" i="1" dirty="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𝒓</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𝟔𝟗</m:t>
                      </m:r>
                      <m:r>
                        <a:rPr lang="en-US" b="1" i="1" smtClean="0">
                          <a:latin typeface="Cambria Math" panose="02040503050406030204" pitchFamily="18" charset="0"/>
                        </a:rPr>
                        <m:t>,</m:t>
                      </m:r>
                    </m:oMath>
                  </m:oMathPara>
                </a14:m>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𝟐</m:t>
                      </m:r>
                    </m:oMath>
                  </m:oMathPara>
                </a14:m>
                <a:endParaRPr lang="en-IN" b="1" dirty="0"/>
              </a:p>
            </p:txBody>
          </p:sp>
        </mc:Choice>
        <mc:Fallback xmlns="">
          <p:sp>
            <p:nvSpPr>
              <p:cNvPr id="17" name="TextBox 16">
                <a:extLst>
                  <a:ext uri="{FF2B5EF4-FFF2-40B4-BE49-F238E27FC236}">
                    <a16:creationId xmlns:a16="http://schemas.microsoft.com/office/drawing/2014/main" id="{86248044-60AF-A47B-4C29-838BA44D28D9}"/>
                  </a:ext>
                </a:extLst>
              </p:cNvPr>
              <p:cNvSpPr txBox="1">
                <a:spLocks noRot="1" noChangeAspect="1" noMove="1" noResize="1" noEditPoints="1" noAdjustHandles="1" noChangeArrowheads="1" noChangeShapeType="1" noTextEdit="1"/>
              </p:cNvSpPr>
              <p:nvPr/>
            </p:nvSpPr>
            <p:spPr>
              <a:xfrm>
                <a:off x="7149366" y="3983166"/>
                <a:ext cx="1515516" cy="830997"/>
              </a:xfrm>
              <a:prstGeom prst="rect">
                <a:avLst/>
              </a:prstGeom>
              <a:blipFill>
                <a:blip r:embed="rId3"/>
                <a:stretch>
                  <a:fillRect l="-9163" t="-10000"/>
                </a:stretch>
              </a:blipFill>
            </p:spPr>
            <p:txBody>
              <a:bodyPr/>
              <a:lstStyle/>
              <a:p>
                <a:r>
                  <a:rPr lang="en-IN">
                    <a:noFill/>
                  </a:rPr>
                  <a:t> </a:t>
                </a:r>
              </a:p>
            </p:txBody>
          </p:sp>
        </mc:Fallback>
      </mc:AlternateContent>
      <p:sp>
        <p:nvSpPr>
          <p:cNvPr id="7" name="Oval 6">
            <a:extLst>
              <a:ext uri="{FF2B5EF4-FFF2-40B4-BE49-F238E27FC236}">
                <a16:creationId xmlns:a16="http://schemas.microsoft.com/office/drawing/2014/main" id="{034CAD53-AA16-E342-CF6C-F913813F5434}"/>
              </a:ext>
            </a:extLst>
          </p:cNvPr>
          <p:cNvSpPr/>
          <p:nvPr/>
        </p:nvSpPr>
        <p:spPr>
          <a:xfrm>
            <a:off x="5171865" y="2556582"/>
            <a:ext cx="180000" cy="180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E133FFCC-6915-FFFF-7E8E-8751A8DD9DD8}"/>
              </a:ext>
            </a:extLst>
          </p:cNvPr>
          <p:cNvCxnSpPr>
            <a:cxnSpLocks/>
          </p:cNvCxnSpPr>
          <p:nvPr/>
        </p:nvCxnSpPr>
        <p:spPr>
          <a:xfrm flipV="1">
            <a:off x="3590482" y="2692409"/>
            <a:ext cx="1581383" cy="718778"/>
          </a:xfrm>
          <a:prstGeom prst="straightConnector1">
            <a:avLst/>
          </a:prstGeom>
          <a:ln w="38100" cap="flat" cmpd="sng" algn="ctr">
            <a:solidFill>
              <a:srgbClr val="FF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07BA2E46-C6FB-6738-1B71-A531C36A91E1}"/>
              </a:ext>
            </a:extLst>
          </p:cNvPr>
          <p:cNvSpPr txBox="1"/>
          <p:nvPr/>
        </p:nvSpPr>
        <p:spPr>
          <a:xfrm>
            <a:off x="5303328" y="2371916"/>
            <a:ext cx="441146" cy="369332"/>
          </a:xfrm>
          <a:prstGeom prst="rect">
            <a:avLst/>
          </a:prstGeom>
          <a:noFill/>
        </p:spPr>
        <p:txBody>
          <a:bodyPr wrap="none" rtlCol="0">
            <a:spAutoFit/>
          </a:bodyPr>
          <a:lstStyle/>
          <a:p>
            <a:r>
              <a:rPr lang="en-US" dirty="0"/>
              <a:t>P2</a:t>
            </a:r>
            <a:endParaRPr lang="en-IN" dirty="0"/>
          </a:p>
        </p:txBody>
      </p:sp>
      <p:cxnSp>
        <p:nvCxnSpPr>
          <p:cNvPr id="24" name="Straight Arrow Connector 23">
            <a:extLst>
              <a:ext uri="{FF2B5EF4-FFF2-40B4-BE49-F238E27FC236}">
                <a16:creationId xmlns:a16="http://schemas.microsoft.com/office/drawing/2014/main" id="{53F9F0F4-6CC4-E81C-2390-1532A6FFD6FA}"/>
              </a:ext>
            </a:extLst>
          </p:cNvPr>
          <p:cNvCxnSpPr>
            <a:cxnSpLocks/>
          </p:cNvCxnSpPr>
          <p:nvPr/>
        </p:nvCxnSpPr>
        <p:spPr>
          <a:xfrm flipV="1">
            <a:off x="3558287" y="1890424"/>
            <a:ext cx="3346460" cy="1536886"/>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E2BE6803-D523-8AB7-4E32-FB0403966A08}"/>
              </a:ext>
            </a:extLst>
          </p:cNvPr>
          <p:cNvSpPr txBox="1"/>
          <p:nvPr/>
        </p:nvSpPr>
        <p:spPr>
          <a:xfrm>
            <a:off x="5346905" y="3420895"/>
            <a:ext cx="641201" cy="369332"/>
          </a:xfrm>
          <a:prstGeom prst="rect">
            <a:avLst/>
          </a:prstGeom>
          <a:noFill/>
        </p:spPr>
        <p:txBody>
          <a:bodyPr wrap="none" rtlCol="0">
            <a:spAutoFit/>
          </a:bodyPr>
          <a:lstStyle/>
          <a:p>
            <a:r>
              <a:rPr lang="en-US" b="1" dirty="0"/>
              <a:t>P</a:t>
            </a:r>
            <a:r>
              <a:rPr lang="en-US" b="1" baseline="-25000" dirty="0"/>
              <a:t>MAX</a:t>
            </a:r>
            <a:endParaRPr lang="en-IN" b="1" baseline="-25000" dirty="0"/>
          </a:p>
        </p:txBody>
      </p:sp>
      <p:sp>
        <p:nvSpPr>
          <p:cNvPr id="28" name="TextBox 27">
            <a:extLst>
              <a:ext uri="{FF2B5EF4-FFF2-40B4-BE49-F238E27FC236}">
                <a16:creationId xmlns:a16="http://schemas.microsoft.com/office/drawing/2014/main" id="{A9D7498C-A732-E177-8304-67D1DC052C90}"/>
              </a:ext>
            </a:extLst>
          </p:cNvPr>
          <p:cNvSpPr txBox="1"/>
          <p:nvPr/>
        </p:nvSpPr>
        <p:spPr>
          <a:xfrm>
            <a:off x="1355656" y="3385246"/>
            <a:ext cx="606256" cy="369332"/>
          </a:xfrm>
          <a:prstGeom prst="rect">
            <a:avLst/>
          </a:prstGeom>
          <a:noFill/>
        </p:spPr>
        <p:txBody>
          <a:bodyPr wrap="none" rtlCol="0">
            <a:spAutoFit/>
          </a:bodyPr>
          <a:lstStyle/>
          <a:p>
            <a:r>
              <a:rPr lang="en-US" b="1" dirty="0"/>
              <a:t>P</a:t>
            </a:r>
            <a:r>
              <a:rPr lang="en-US" b="1" baseline="-25000" dirty="0"/>
              <a:t>MIN</a:t>
            </a:r>
            <a:endParaRPr lang="en-IN" b="1" baseline="-25000" dirty="0"/>
          </a:p>
        </p:txBody>
      </p:sp>
      <p:sp>
        <p:nvSpPr>
          <p:cNvPr id="29" name="TextBox 28">
            <a:extLst>
              <a:ext uri="{FF2B5EF4-FFF2-40B4-BE49-F238E27FC236}">
                <a16:creationId xmlns:a16="http://schemas.microsoft.com/office/drawing/2014/main" id="{251A2C59-5C30-C26C-A0BC-12290F8EA248}"/>
              </a:ext>
            </a:extLst>
          </p:cNvPr>
          <p:cNvSpPr txBox="1"/>
          <p:nvPr/>
        </p:nvSpPr>
        <p:spPr>
          <a:xfrm>
            <a:off x="6559809" y="1527507"/>
            <a:ext cx="503664" cy="369332"/>
          </a:xfrm>
          <a:prstGeom prst="rect">
            <a:avLst/>
          </a:prstGeom>
          <a:noFill/>
        </p:spPr>
        <p:txBody>
          <a:bodyPr wrap="none" rtlCol="0">
            <a:spAutoFit/>
          </a:bodyPr>
          <a:lstStyle/>
          <a:p>
            <a:r>
              <a:rPr lang="en-US" dirty="0"/>
              <a:t>P’2</a:t>
            </a:r>
            <a:endParaRPr lang="en-IN" dirty="0"/>
          </a:p>
        </p:txBody>
      </p:sp>
      <p:sp>
        <p:nvSpPr>
          <p:cNvPr id="30" name="TextBox 29">
            <a:extLst>
              <a:ext uri="{FF2B5EF4-FFF2-40B4-BE49-F238E27FC236}">
                <a16:creationId xmlns:a16="http://schemas.microsoft.com/office/drawing/2014/main" id="{10384EA3-73DA-F99C-DCD8-A6D6F32C5736}"/>
              </a:ext>
            </a:extLst>
          </p:cNvPr>
          <p:cNvSpPr txBox="1"/>
          <p:nvPr/>
        </p:nvSpPr>
        <p:spPr>
          <a:xfrm>
            <a:off x="3414279" y="3402700"/>
            <a:ext cx="352982" cy="369332"/>
          </a:xfrm>
          <a:prstGeom prst="rect">
            <a:avLst/>
          </a:prstGeom>
          <a:noFill/>
        </p:spPr>
        <p:txBody>
          <a:bodyPr wrap="none" rtlCol="0">
            <a:spAutoFit/>
          </a:bodyPr>
          <a:lstStyle/>
          <a:p>
            <a:r>
              <a:rPr lang="en-US" b="1" dirty="0"/>
              <a:t>O</a:t>
            </a:r>
            <a:endParaRPr lang="en-IN" b="1" dirty="0"/>
          </a:p>
        </p:txBody>
      </p:sp>
      <p:sp>
        <p:nvSpPr>
          <p:cNvPr id="36" name="Arc 35">
            <a:extLst>
              <a:ext uri="{FF2B5EF4-FFF2-40B4-BE49-F238E27FC236}">
                <a16:creationId xmlns:a16="http://schemas.microsoft.com/office/drawing/2014/main" id="{990B3CFA-9473-F55B-2D95-4E072891F9FB}"/>
              </a:ext>
            </a:extLst>
          </p:cNvPr>
          <p:cNvSpPr/>
          <p:nvPr/>
        </p:nvSpPr>
        <p:spPr>
          <a:xfrm rot="19794675">
            <a:off x="-991361" y="33209"/>
            <a:ext cx="8089164" cy="7642893"/>
          </a:xfrm>
          <a:prstGeom prst="arc">
            <a:avLst>
              <a:gd name="adj1" fmla="val 19556317"/>
              <a:gd name="adj2" fmla="val 182918"/>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grpSp>
        <p:nvGrpSpPr>
          <p:cNvPr id="16" name="Group 15">
            <a:extLst>
              <a:ext uri="{FF2B5EF4-FFF2-40B4-BE49-F238E27FC236}">
                <a16:creationId xmlns:a16="http://schemas.microsoft.com/office/drawing/2014/main" id="{EA4245A8-0444-03B0-30AA-6A8D96B44A23}"/>
              </a:ext>
            </a:extLst>
          </p:cNvPr>
          <p:cNvGrpSpPr/>
          <p:nvPr/>
        </p:nvGrpSpPr>
        <p:grpSpPr>
          <a:xfrm>
            <a:off x="3572434" y="-35642"/>
            <a:ext cx="1753150" cy="3455358"/>
            <a:chOff x="3572434" y="-35642"/>
            <a:chExt cx="1753150" cy="3455358"/>
          </a:xfrm>
        </p:grpSpPr>
        <p:cxnSp>
          <p:nvCxnSpPr>
            <p:cNvPr id="3" name="Straight Arrow Connector 2">
              <a:extLst>
                <a:ext uri="{FF2B5EF4-FFF2-40B4-BE49-F238E27FC236}">
                  <a16:creationId xmlns:a16="http://schemas.microsoft.com/office/drawing/2014/main" id="{771B68D0-F895-5B6C-04C0-B764E0DA4A81}"/>
                </a:ext>
              </a:extLst>
            </p:cNvPr>
            <p:cNvCxnSpPr>
              <a:cxnSpLocks/>
            </p:cNvCxnSpPr>
            <p:nvPr/>
          </p:nvCxnSpPr>
          <p:spPr>
            <a:xfrm flipV="1">
              <a:off x="3572434" y="228600"/>
              <a:ext cx="1228166" cy="3191116"/>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0AC62381-4FDD-B049-4A82-29ECB0227D9B}"/>
                </a:ext>
              </a:extLst>
            </p:cNvPr>
            <p:cNvSpPr txBox="1"/>
            <p:nvPr/>
          </p:nvSpPr>
          <p:spPr>
            <a:xfrm>
              <a:off x="4821920" y="-35642"/>
              <a:ext cx="503664" cy="369332"/>
            </a:xfrm>
            <a:prstGeom prst="rect">
              <a:avLst/>
            </a:prstGeom>
            <a:noFill/>
          </p:spPr>
          <p:txBody>
            <a:bodyPr wrap="none" rtlCol="0">
              <a:spAutoFit/>
            </a:bodyPr>
            <a:lstStyle/>
            <a:p>
              <a:r>
                <a:rPr lang="en-US" dirty="0"/>
                <a:t>P’3</a:t>
              </a:r>
              <a:endParaRPr lang="en-IN" dirty="0"/>
            </a:p>
          </p:txBody>
        </p:sp>
      </p:grpSp>
      <p:sp>
        <p:nvSpPr>
          <p:cNvPr id="10" name="TextBox 9">
            <a:extLst>
              <a:ext uri="{FF2B5EF4-FFF2-40B4-BE49-F238E27FC236}">
                <a16:creationId xmlns:a16="http://schemas.microsoft.com/office/drawing/2014/main" id="{EE6E3E58-04AF-EE01-702D-4E5DABF881B3}"/>
              </a:ext>
            </a:extLst>
          </p:cNvPr>
          <p:cNvSpPr txBox="1"/>
          <p:nvPr/>
        </p:nvSpPr>
        <p:spPr>
          <a:xfrm>
            <a:off x="4283972" y="1342841"/>
            <a:ext cx="441146" cy="369332"/>
          </a:xfrm>
          <a:prstGeom prst="rect">
            <a:avLst/>
          </a:prstGeom>
          <a:noFill/>
        </p:spPr>
        <p:txBody>
          <a:bodyPr wrap="none" rtlCol="0">
            <a:spAutoFit/>
          </a:bodyPr>
          <a:lstStyle/>
          <a:p>
            <a:r>
              <a:rPr lang="en-US" dirty="0"/>
              <a:t>P3</a:t>
            </a:r>
            <a:endParaRPr lang="en-IN"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12C9AF-4E2C-8239-4768-77CC7C6FD41D}"/>
                  </a:ext>
                </a:extLst>
              </p:cNvPr>
              <p:cNvSpPr txBox="1"/>
              <p:nvPr/>
            </p:nvSpPr>
            <p:spPr>
              <a:xfrm>
                <a:off x="7031723" y="5250933"/>
                <a:ext cx="1539873"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1" smtClean="0">
                        <a:latin typeface="Cambria Math" panose="02040503050406030204" pitchFamily="18" charset="0"/>
                      </a:rPr>
                      <m:t>𝒁</m:t>
                    </m:r>
                    <m:r>
                      <a:rPr lang="en-US" b="1" i="1" baseline="-25000" smtClean="0">
                        <a:latin typeface="Cambria Math" panose="02040503050406030204" pitchFamily="18" charset="0"/>
                      </a:rPr>
                      <m:t>𝒊𝒏</m:t>
                    </m:r>
                  </m:oMath>
                </a14:m>
                <a:r>
                  <a:rPr lang="en-US" b="1" dirty="0"/>
                  <a:t>= 69+j120</a:t>
                </a:r>
                <a14:m>
                  <m:oMath xmlns:m="http://schemas.openxmlformats.org/officeDocument/2006/math">
                    <m:r>
                      <a:rPr lang="en-US" b="1" i="1" smtClean="0">
                        <a:latin typeface="Cambria Math" panose="02040503050406030204" pitchFamily="18" charset="0"/>
                      </a:rPr>
                      <m:t>𝜴</m:t>
                    </m:r>
                  </m:oMath>
                </a14:m>
                <a:endParaRPr lang="en-US" b="1" dirty="0"/>
              </a:p>
            </p:txBody>
          </p:sp>
        </mc:Choice>
        <mc:Fallback xmlns="">
          <p:sp>
            <p:nvSpPr>
              <p:cNvPr id="11" name="TextBox 10">
                <a:extLst>
                  <a:ext uri="{FF2B5EF4-FFF2-40B4-BE49-F238E27FC236}">
                    <a16:creationId xmlns:a16="http://schemas.microsoft.com/office/drawing/2014/main" id="{9512C9AF-4E2C-8239-4768-77CC7C6FD41D}"/>
                  </a:ext>
                </a:extLst>
              </p:cNvPr>
              <p:cNvSpPr txBox="1">
                <a:spLocks noRot="1" noChangeAspect="1" noMove="1" noResize="1" noEditPoints="1" noAdjustHandles="1" noChangeArrowheads="1" noChangeShapeType="1" noTextEdit="1"/>
              </p:cNvSpPr>
              <p:nvPr/>
            </p:nvSpPr>
            <p:spPr>
              <a:xfrm>
                <a:off x="7031723" y="5250933"/>
                <a:ext cx="1539873" cy="276999"/>
              </a:xfrm>
              <a:prstGeom prst="rect">
                <a:avLst/>
              </a:prstGeom>
              <a:blipFill>
                <a:blip r:embed="rId4"/>
                <a:stretch>
                  <a:fillRect l="-4688" t="-22449" b="-44898"/>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4C90D686-CC3C-097E-C1E0-E0E120D61815}"/>
              </a:ext>
            </a:extLst>
          </p:cNvPr>
          <p:cNvSpPr txBox="1"/>
          <p:nvPr/>
        </p:nvSpPr>
        <p:spPr>
          <a:xfrm>
            <a:off x="6446732" y="315159"/>
            <a:ext cx="2564666" cy="110799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r>
              <a:rPr lang="en-US" b="1" dirty="0"/>
              <a:t>Due to cyclic nature, subtract (move CCL) from P’2 (0.5 -0.434 = 0.066)</a:t>
            </a:r>
            <a:endParaRPr lang="en-IN" b="1" dirty="0"/>
          </a:p>
        </p:txBody>
      </p:sp>
      <p:grpSp>
        <p:nvGrpSpPr>
          <p:cNvPr id="19" name="Group 18">
            <a:extLst>
              <a:ext uri="{FF2B5EF4-FFF2-40B4-BE49-F238E27FC236}">
                <a16:creationId xmlns:a16="http://schemas.microsoft.com/office/drawing/2014/main" id="{99BFF4B9-5F45-7C5C-326A-FA4B0A784CEE}"/>
              </a:ext>
            </a:extLst>
          </p:cNvPr>
          <p:cNvGrpSpPr/>
          <p:nvPr/>
        </p:nvGrpSpPr>
        <p:grpSpPr>
          <a:xfrm>
            <a:off x="3544140" y="894394"/>
            <a:ext cx="4151539" cy="4773769"/>
            <a:chOff x="3544140" y="894394"/>
            <a:chExt cx="4151539" cy="4773769"/>
          </a:xfrm>
        </p:grpSpPr>
        <p:cxnSp>
          <p:nvCxnSpPr>
            <p:cNvPr id="37" name="Straight Arrow Connector 36">
              <a:extLst>
                <a:ext uri="{FF2B5EF4-FFF2-40B4-BE49-F238E27FC236}">
                  <a16:creationId xmlns:a16="http://schemas.microsoft.com/office/drawing/2014/main" id="{21DD7BBB-51A6-22B4-29F5-092E0EB66DAE}"/>
                </a:ext>
              </a:extLst>
            </p:cNvPr>
            <p:cNvCxnSpPr>
              <a:cxnSpLocks/>
            </p:cNvCxnSpPr>
            <p:nvPr/>
          </p:nvCxnSpPr>
          <p:spPr>
            <a:xfrm flipV="1">
              <a:off x="3544140" y="3281280"/>
              <a:ext cx="4019244" cy="170595"/>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2EBDFA99-155E-360D-5043-6D36B83BCFB5}"/>
                </a:ext>
              </a:extLst>
            </p:cNvPr>
            <p:cNvSpPr txBox="1"/>
            <p:nvPr/>
          </p:nvSpPr>
          <p:spPr>
            <a:xfrm>
              <a:off x="7125010" y="2422842"/>
              <a:ext cx="570669" cy="369332"/>
            </a:xfrm>
            <a:prstGeom prst="rect">
              <a:avLst/>
            </a:prstGeom>
            <a:noFill/>
          </p:spPr>
          <p:txBody>
            <a:bodyPr wrap="none" rtlCol="0">
              <a:spAutoFit/>
            </a:bodyPr>
            <a:lstStyle/>
            <a:p>
              <a:r>
                <a:rPr lang="en-US" b="1" dirty="0">
                  <a:solidFill>
                    <a:srgbClr val="0070C0"/>
                  </a:solidFill>
                </a:rPr>
                <a:t>l</a:t>
              </a:r>
              <a:r>
                <a:rPr lang="en-US" b="1" baseline="-25000" dirty="0">
                  <a:solidFill>
                    <a:srgbClr val="0070C0"/>
                  </a:solidFill>
                </a:rPr>
                <a:t>MAX</a:t>
              </a:r>
              <a:endParaRPr lang="en-IN" b="1" baseline="-25000" dirty="0">
                <a:solidFill>
                  <a:srgbClr val="0070C0"/>
                </a:solidFill>
              </a:endParaRPr>
            </a:p>
          </p:txBody>
        </p:sp>
        <p:sp>
          <p:nvSpPr>
            <p:cNvPr id="13" name="Arc 12">
              <a:extLst>
                <a:ext uri="{FF2B5EF4-FFF2-40B4-BE49-F238E27FC236}">
                  <a16:creationId xmlns:a16="http://schemas.microsoft.com/office/drawing/2014/main" id="{2D4DA3BF-694D-9656-001E-3813AD1591E7}"/>
                </a:ext>
              </a:extLst>
            </p:cNvPr>
            <p:cNvSpPr/>
            <p:nvPr/>
          </p:nvSpPr>
          <p:spPr>
            <a:xfrm rot="21256259">
              <a:off x="3643770" y="894394"/>
              <a:ext cx="3514340" cy="4773769"/>
            </a:xfrm>
            <a:prstGeom prst="arc">
              <a:avLst>
                <a:gd name="adj1" fmla="val 19556317"/>
                <a:gd name="adj2" fmla="val 182918"/>
              </a:avLst>
            </a:prstGeom>
            <a:ln w="38100">
              <a:solidFill>
                <a:srgbClr val="0070C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3146ECC-A0D0-2727-81ED-EB52F79B0562}"/>
                  </a:ext>
                </a:extLst>
              </p:cNvPr>
              <p:cNvSpPr txBox="1"/>
              <p:nvPr/>
            </p:nvSpPr>
            <p:spPr>
              <a:xfrm>
                <a:off x="7031723" y="5773034"/>
                <a:ext cx="1539873"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l</m:t>
                      </m:r>
                      <m:r>
                        <m:rPr>
                          <m:sty m:val="p"/>
                        </m:rPr>
                        <a:rPr lang="en-US" b="0" i="0" baseline="-25000" smtClean="0">
                          <a:solidFill>
                            <a:srgbClr val="00B050"/>
                          </a:solidFill>
                          <a:latin typeface="Cambria Math" panose="02040503050406030204" pitchFamily="18" charset="0"/>
                        </a:rPr>
                        <m:t>MAX</m:t>
                      </m:r>
                      <m:r>
                        <a:rPr lang="en-US" b="0" i="0" smtClean="0">
                          <a:solidFill>
                            <a:srgbClr val="00B050"/>
                          </a:solidFill>
                          <a:latin typeface="Cambria Math" panose="02040503050406030204" pitchFamily="18" charset="0"/>
                        </a:rPr>
                        <m:t>= </m:t>
                      </m:r>
                      <m:r>
                        <a:rPr lang="en-US">
                          <a:solidFill>
                            <a:srgbClr val="00B050"/>
                          </a:solidFill>
                          <a:latin typeface="Cambria Math" panose="02040503050406030204" pitchFamily="18" charset="0"/>
                        </a:rPr>
                        <m:t>0.</m:t>
                      </m:r>
                      <m:r>
                        <a:rPr lang="en-US" b="0" i="1" smtClean="0">
                          <a:solidFill>
                            <a:srgbClr val="00B050"/>
                          </a:solidFill>
                          <a:latin typeface="Cambria Math" panose="02040503050406030204" pitchFamily="18" charset="0"/>
                        </a:rPr>
                        <m:t>030</m:t>
                      </m:r>
                      <m:r>
                        <a:rPr lang="en-US" i="1">
                          <a:solidFill>
                            <a:srgbClr val="00B050"/>
                          </a:solidFill>
                          <a:latin typeface="Cambria Math" panose="02040503050406030204" pitchFamily="18" charset="0"/>
                        </a:rPr>
                        <m:t>𝜆</m:t>
                      </m:r>
                    </m:oMath>
                  </m:oMathPara>
                </a14:m>
                <a:endParaRPr lang="en-US" b="1" dirty="0"/>
              </a:p>
            </p:txBody>
          </p:sp>
        </mc:Choice>
        <mc:Fallback xmlns="">
          <p:sp>
            <p:nvSpPr>
              <p:cNvPr id="15" name="TextBox 14">
                <a:extLst>
                  <a:ext uri="{FF2B5EF4-FFF2-40B4-BE49-F238E27FC236}">
                    <a16:creationId xmlns:a16="http://schemas.microsoft.com/office/drawing/2014/main" id="{83146ECC-A0D0-2727-81ED-EB52F79B0562}"/>
                  </a:ext>
                </a:extLst>
              </p:cNvPr>
              <p:cNvSpPr txBox="1">
                <a:spLocks noRot="1" noChangeAspect="1" noMove="1" noResize="1" noEditPoints="1" noAdjustHandles="1" noChangeArrowheads="1" noChangeShapeType="1" noTextEdit="1"/>
              </p:cNvSpPr>
              <p:nvPr/>
            </p:nvSpPr>
            <p:spPr>
              <a:xfrm>
                <a:off x="7031723" y="5773034"/>
                <a:ext cx="1539873" cy="276999"/>
              </a:xfrm>
              <a:prstGeom prst="rect">
                <a:avLst/>
              </a:prstGeom>
              <a:blipFill>
                <a:blip r:embed="rId5"/>
                <a:stretch>
                  <a:fillRect l="-391" b="-10417"/>
                </a:stretch>
              </a:blipFill>
            </p:spPr>
            <p:txBody>
              <a:bodyPr/>
              <a:lstStyle/>
              <a:p>
                <a:r>
                  <a:rPr lang="en-IN">
                    <a:noFill/>
                  </a:rPr>
                  <a:t> </a:t>
                </a:r>
              </a:p>
            </p:txBody>
          </p:sp>
        </mc:Fallback>
      </mc:AlternateContent>
    </p:spTree>
    <p:extLst>
      <p:ext uri="{BB962C8B-B14F-4D97-AF65-F5344CB8AC3E}">
        <p14:creationId xmlns:p14="http://schemas.microsoft.com/office/powerpoint/2010/main" val="213435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6" grpId="0" animBg="1"/>
      <p:bldP spid="11" grpId="0" animBg="1"/>
      <p:bldP spid="12"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B6A9045-9C94-6521-7310-ADB515A036C1}"/>
                  </a:ext>
                </a:extLst>
              </p:cNvPr>
              <p:cNvSpPr txBox="1"/>
              <p:nvPr/>
            </p:nvSpPr>
            <p:spPr>
              <a:xfrm>
                <a:off x="57150" y="2286000"/>
                <a:ext cx="9258300" cy="4733412"/>
              </a:xfrm>
              <a:prstGeom prst="rect">
                <a:avLst/>
              </a:prstGeom>
              <a:noFill/>
            </p:spPr>
            <p:txBody>
              <a:bodyPr wrap="square" rtlCol="0">
                <a:spAutoFit/>
              </a:bodyPr>
              <a:lstStyle/>
              <a:p>
                <a:r>
                  <a:rPr lang="en-US" sz="2000" dirty="0">
                    <a:solidFill>
                      <a:srgbClr val="0070C0"/>
                    </a:solidFill>
                  </a:rPr>
                  <a:t>Given that the first voltage minima occur at a point. The VSWR value is also given.</a:t>
                </a:r>
              </a:p>
              <a:p>
                <a:endParaRPr lang="en-US" sz="2000" dirty="0">
                  <a:solidFill>
                    <a:srgbClr val="0070C0"/>
                  </a:solidFill>
                </a:endParaRPr>
              </a:p>
              <a:p>
                <a:pPr marL="457200" indent="-457200">
                  <a:buFont typeface="+mj-lt"/>
                  <a:buAutoNum type="arabicPeriod"/>
                </a:pPr>
                <a:r>
                  <a:rPr lang="en-US" sz="2000" dirty="0">
                    <a:solidFill>
                      <a:srgbClr val="0070C0"/>
                    </a:solidFill>
                  </a:rPr>
                  <a:t>Find the z’ value in terms of wavelength.</a:t>
                </a:r>
              </a:p>
              <a:p>
                <a:pPr marL="457200" indent="-457200">
                  <a:buFont typeface="+mj-lt"/>
                  <a:buAutoNum type="arabicPeriod"/>
                </a:pPr>
                <a:endParaRPr lang="en-US" sz="2000" dirty="0">
                  <a:solidFill>
                    <a:srgbClr val="0070C0"/>
                  </a:solidFill>
                </a:endParaRPr>
              </a:p>
              <a:p>
                <a:pPr marL="457200" indent="-457200">
                  <a:buFont typeface="+mj-lt"/>
                  <a:buAutoNum type="arabicPeriod"/>
                </a:pPr>
                <a:r>
                  <a:rPr lang="en-US" sz="2000" dirty="0">
                    <a:solidFill>
                      <a:srgbClr val="0070C0"/>
                    </a:solidFill>
                  </a:rPr>
                  <a:t>Draw the VSWR circle taking origin as center and S = 3 as radius.</a:t>
                </a:r>
              </a:p>
              <a:p>
                <a:pPr marL="457200" indent="-457200">
                  <a:buFont typeface="+mj-lt"/>
                  <a:buAutoNum type="arabicPeriod"/>
                </a:pPr>
                <a:endParaRPr lang="en-US" sz="2000" dirty="0">
                  <a:solidFill>
                    <a:srgbClr val="0070C0"/>
                  </a:solidFill>
                </a:endParaRPr>
              </a:p>
              <a:p>
                <a:pPr marL="457200" indent="-457200">
                  <a:buFont typeface="+mj-lt"/>
                  <a:buAutoNum type="arabicPeriod"/>
                </a:pPr>
                <a:r>
                  <a:rPr lang="en-US" sz="2000" dirty="0">
                    <a:solidFill>
                      <a:srgbClr val="0070C0"/>
                    </a:solidFill>
                  </a:rPr>
                  <a:t>Locate the point P</a:t>
                </a:r>
                <a:r>
                  <a:rPr lang="en-US" sz="2000" baseline="-25000" dirty="0">
                    <a:solidFill>
                      <a:srgbClr val="0070C0"/>
                    </a:solidFill>
                  </a:rPr>
                  <a:t>MIN </a:t>
                </a:r>
                <a:r>
                  <a:rPr lang="en-US" sz="2000" dirty="0">
                    <a:solidFill>
                      <a:srgbClr val="0070C0"/>
                    </a:solidFill>
                  </a:rPr>
                  <a:t>where VSWR meets the real axis (S =</a:t>
                </a:r>
                <a14:m>
                  <m:oMath xmlns:m="http://schemas.openxmlformats.org/officeDocument/2006/math">
                    <m:f>
                      <m:fPr>
                        <m:ctrlPr>
                          <a:rPr lang="en-US" sz="200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1</m:t>
                        </m:r>
                      </m:num>
                      <m:den>
                        <m:r>
                          <a:rPr lang="en-US" sz="2000" b="0" i="1" smtClean="0">
                            <a:solidFill>
                              <a:srgbClr val="0070C0"/>
                            </a:solidFill>
                            <a:latin typeface="Cambria Math" panose="02040503050406030204" pitchFamily="18" charset="0"/>
                          </a:rPr>
                          <m:t>𝑟</m:t>
                        </m:r>
                      </m:den>
                    </m:f>
                  </m:oMath>
                </a14:m>
                <a:r>
                  <a:rPr lang="en-US" sz="2000" dirty="0">
                    <a:solidFill>
                      <a:srgbClr val="0070C0"/>
                    </a:solidFill>
                  </a:rPr>
                  <a:t>) point.</a:t>
                </a:r>
              </a:p>
              <a:p>
                <a:pPr marL="457200" indent="-457200">
                  <a:buFont typeface="+mj-lt"/>
                  <a:buAutoNum type="arabicPeriod"/>
                </a:pPr>
                <a:endParaRPr lang="en-US" sz="2000" dirty="0">
                  <a:solidFill>
                    <a:srgbClr val="0070C0"/>
                  </a:solidFill>
                </a:endParaRPr>
              </a:p>
              <a:p>
                <a:pPr marL="457200" indent="-457200">
                  <a:buFont typeface="+mj-lt"/>
                  <a:buAutoNum type="arabicPeriod"/>
                </a:pPr>
                <a:r>
                  <a:rPr lang="en-US" sz="2000" dirty="0">
                    <a:solidFill>
                      <a:srgbClr val="0070C0"/>
                    </a:solidFill>
                  </a:rPr>
                  <a:t>Extend OP</a:t>
                </a:r>
                <a:r>
                  <a:rPr lang="en-US" sz="2000" baseline="-25000" dirty="0">
                    <a:solidFill>
                      <a:srgbClr val="0070C0"/>
                    </a:solidFill>
                  </a:rPr>
                  <a:t>MIN</a:t>
                </a:r>
                <a:r>
                  <a:rPr lang="en-US" sz="2000" dirty="0">
                    <a:solidFill>
                      <a:srgbClr val="0070C0"/>
                    </a:solidFill>
                  </a:rPr>
                  <a:t> to OP1, from OP1 move towards the load the distance </a:t>
                </a:r>
                <a14:m>
                  <m:oMath xmlns:m="http://schemas.openxmlformats.org/officeDocument/2006/math">
                    <m:sSubSup>
                      <m:sSubSupPr>
                        <m:ctrlPr>
                          <a:rPr lang="en-IN" sz="2000" i="1" smtClean="0">
                            <a:solidFill>
                              <a:srgbClr val="000000"/>
                            </a:solidFill>
                            <a:latin typeface="Cambria Math" panose="02040503050406030204" pitchFamily="18" charset="0"/>
                          </a:rPr>
                        </m:ctrlPr>
                      </m:sSubSupPr>
                      <m:e>
                        <m:r>
                          <a:rPr lang="en-IN" sz="2000" i="1">
                            <a:solidFill>
                              <a:srgbClr val="000000"/>
                            </a:solidFill>
                            <a:latin typeface="Cambria Math" panose="02040503050406030204" pitchFamily="18" charset="0"/>
                          </a:rPr>
                          <m:t>𝑧</m:t>
                        </m:r>
                      </m:e>
                      <m:sub>
                        <m:r>
                          <a:rPr lang="en-IN" sz="2000" i="1">
                            <a:solidFill>
                              <a:srgbClr val="000000"/>
                            </a:solidFill>
                            <a:latin typeface="Cambria Math" panose="02040503050406030204" pitchFamily="18" charset="0"/>
                          </a:rPr>
                          <m:t>𝑚</m:t>
                        </m:r>
                        <m:r>
                          <a:rPr lang="en-US" sz="2000" b="0" i="1" smtClean="0">
                            <a:solidFill>
                              <a:srgbClr val="000000"/>
                            </a:solidFill>
                            <a:latin typeface="Cambria Math" panose="02040503050406030204" pitchFamily="18" charset="0"/>
                          </a:rPr>
                          <m:t>𝑖𝑛</m:t>
                        </m:r>
                      </m:sub>
                      <m:sup>
                        <m:r>
                          <a:rPr lang="en-IN" sz="2000" i="1">
                            <a:solidFill>
                              <a:srgbClr val="000000"/>
                            </a:solidFill>
                            <a:latin typeface="Cambria Math" panose="02040503050406030204" pitchFamily="18" charset="0"/>
                          </a:rPr>
                          <m:t>′</m:t>
                        </m:r>
                      </m:sup>
                    </m:sSubSup>
                  </m:oMath>
                </a14:m>
                <a:r>
                  <a:rPr lang="en-US" sz="2000" dirty="0">
                    <a:solidFill>
                      <a:srgbClr val="0070C0"/>
                    </a:solidFill>
                  </a:rPr>
                  <a:t> to reach point P’</a:t>
                </a:r>
                <a:r>
                  <a:rPr lang="en-US" sz="2000" baseline="-25000" dirty="0">
                    <a:solidFill>
                      <a:srgbClr val="0070C0"/>
                    </a:solidFill>
                  </a:rPr>
                  <a:t>L</a:t>
                </a:r>
                <a:r>
                  <a:rPr lang="en-US" sz="2000" dirty="0">
                    <a:solidFill>
                      <a:srgbClr val="0070C0"/>
                    </a:solidFill>
                  </a:rPr>
                  <a:t>. Find intersection of OP’</a:t>
                </a:r>
                <a:r>
                  <a:rPr lang="en-US" sz="2000" baseline="-25000" dirty="0">
                    <a:solidFill>
                      <a:srgbClr val="0070C0"/>
                    </a:solidFill>
                  </a:rPr>
                  <a:t>L</a:t>
                </a:r>
                <a:r>
                  <a:rPr lang="en-US" sz="2000" dirty="0">
                    <a:solidFill>
                      <a:srgbClr val="0070C0"/>
                    </a:solidFill>
                  </a:rPr>
                  <a:t> and VSWR circle to get z</a:t>
                </a:r>
                <a:r>
                  <a:rPr lang="en-US" sz="2000" baseline="-25000" dirty="0">
                    <a:solidFill>
                      <a:srgbClr val="0070C0"/>
                    </a:solidFill>
                  </a:rPr>
                  <a:t>L</a:t>
                </a:r>
                <a:r>
                  <a:rPr lang="en-US" sz="2000" dirty="0">
                    <a:solidFill>
                      <a:srgbClr val="0070C0"/>
                    </a:solidFill>
                  </a:rPr>
                  <a:t>.</a:t>
                </a:r>
                <a:r>
                  <a:rPr lang="en-US" sz="2000" baseline="30000" dirty="0">
                    <a:solidFill>
                      <a:srgbClr val="0070C0"/>
                    </a:solidFill>
                  </a:rPr>
                  <a:t> </a:t>
                </a:r>
                <a:endParaRPr lang="en-US" sz="2000" baseline="-25000" dirty="0">
                  <a:solidFill>
                    <a:srgbClr val="0070C0"/>
                  </a:solidFill>
                </a:endParaRPr>
              </a:p>
              <a:p>
                <a:pPr marL="457200" indent="-457200">
                  <a:buFont typeface="+mj-lt"/>
                  <a:buAutoNum type="arabicPeriod"/>
                </a:pPr>
                <a:endParaRPr lang="en-US" sz="2000" baseline="-25000" dirty="0">
                  <a:solidFill>
                    <a:srgbClr val="0070C0"/>
                  </a:solidFill>
                </a:endParaRPr>
              </a:p>
              <a:p>
                <a:pPr marL="457200" indent="-457200">
                  <a:buFont typeface="+mj-lt"/>
                  <a:buAutoNum type="arabicPeriod"/>
                </a:pPr>
                <a:r>
                  <a:rPr lang="en-US" sz="2000" dirty="0">
                    <a:solidFill>
                      <a:srgbClr val="0070C0"/>
                    </a:solidFill>
                  </a:rPr>
                  <a:t>Read the value of reflection coefficient from chart. </a:t>
                </a:r>
              </a:p>
              <a:p>
                <a:endParaRPr lang="en-US" sz="2000" dirty="0">
                  <a:solidFill>
                    <a:srgbClr val="0070C0"/>
                  </a:solidFill>
                </a:endParaRPr>
              </a:p>
              <a:p>
                <a:endParaRPr lang="en-US" sz="2000" dirty="0">
                  <a:solidFill>
                    <a:srgbClr val="0070C0"/>
                  </a:solidFill>
                </a:endParaRPr>
              </a:p>
              <a:p>
                <a:pPr marL="342900" indent="-342900">
                  <a:buFont typeface="+mj-lt"/>
                  <a:buAutoNum type="arabicPeriod"/>
                </a:pPr>
                <a:endParaRPr lang="en-US" sz="2000" dirty="0">
                  <a:solidFill>
                    <a:srgbClr val="0070C0"/>
                  </a:solidFill>
                </a:endParaRPr>
              </a:p>
            </p:txBody>
          </p:sp>
        </mc:Choice>
        <mc:Fallback xmlns="">
          <p:sp>
            <p:nvSpPr>
              <p:cNvPr id="2" name="TextBox 1">
                <a:extLst>
                  <a:ext uri="{FF2B5EF4-FFF2-40B4-BE49-F238E27FC236}">
                    <a16:creationId xmlns:a16="http://schemas.microsoft.com/office/drawing/2014/main" id="{6B6A9045-9C94-6521-7310-ADB515A036C1}"/>
                  </a:ext>
                </a:extLst>
              </p:cNvPr>
              <p:cNvSpPr txBox="1">
                <a:spLocks noRot="1" noChangeAspect="1" noMove="1" noResize="1" noEditPoints="1" noAdjustHandles="1" noChangeArrowheads="1" noChangeShapeType="1" noTextEdit="1"/>
              </p:cNvSpPr>
              <p:nvPr/>
            </p:nvSpPr>
            <p:spPr>
              <a:xfrm>
                <a:off x="57150" y="2286000"/>
                <a:ext cx="9258300" cy="4733412"/>
              </a:xfrm>
              <a:prstGeom prst="rect">
                <a:avLst/>
              </a:prstGeom>
              <a:blipFill>
                <a:blip r:embed="rId2"/>
                <a:stretch>
                  <a:fillRect l="-724" t="-64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 Box 4">
                <a:extLst>
                  <a:ext uri="{FF2B5EF4-FFF2-40B4-BE49-F238E27FC236}">
                    <a16:creationId xmlns:a16="http://schemas.microsoft.com/office/drawing/2014/main" id="{4D45F34F-E4F2-B546-8469-FC2B4DAC4B95}"/>
                  </a:ext>
                </a:extLst>
              </p:cNvPr>
              <p:cNvSpPr txBox="1">
                <a:spLocks noChangeArrowheads="1"/>
              </p:cNvSpPr>
              <p:nvPr/>
            </p:nvSpPr>
            <p:spPr bwMode="auto">
              <a:xfrm>
                <a:off x="228600" y="381000"/>
                <a:ext cx="8763000" cy="17859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u="sng" dirty="0">
                    <a:solidFill>
                      <a:srgbClr val="00B050"/>
                    </a:solidFill>
                  </a:rPr>
                  <a:t>Example: </a:t>
                </a:r>
              </a:p>
              <a:p>
                <a:pPr>
                  <a:spcBef>
                    <a:spcPct val="50000"/>
                  </a:spcBef>
                </a:pPr>
                <a:r>
                  <a:rPr lang="en-US" altLang="en-US" sz="2000" dirty="0">
                    <a:solidFill>
                      <a:srgbClr val="00B050"/>
                    </a:solidFill>
                  </a:rPr>
                  <a:t>Given: R</a:t>
                </a:r>
                <a:r>
                  <a:rPr lang="en-US" altLang="en-US" sz="2000" baseline="-25000" dirty="0">
                    <a:solidFill>
                      <a:srgbClr val="00B050"/>
                    </a:solidFill>
                  </a:rPr>
                  <a:t>0</a:t>
                </a:r>
                <a:r>
                  <a:rPr lang="en-US" altLang="en-US" sz="2000" dirty="0">
                    <a:solidFill>
                      <a:srgbClr val="00B050"/>
                    </a:solidFill>
                  </a:rPr>
                  <a:t> = 50 </a:t>
                </a:r>
                <a:r>
                  <a:rPr lang="en-US" altLang="en-US" sz="2000" dirty="0">
                    <a:solidFill>
                      <a:srgbClr val="00B050"/>
                    </a:solidFill>
                    <a:sym typeface="Symbol" panose="05050102010706020507" pitchFamily="18" charset="2"/>
                  </a:rPr>
                  <a:t>, S = 3.0, First voltage minima </a:t>
                </a:r>
                <a:r>
                  <a:rPr lang="en-US" altLang="en-US" sz="2000" dirty="0" err="1">
                    <a:solidFill>
                      <a:srgbClr val="00B050"/>
                    </a:solidFill>
                    <a:sym typeface="Symbol" panose="05050102010706020507" pitchFamily="18" charset="2"/>
                  </a:rPr>
                  <a:t>z</a:t>
                </a:r>
                <a:r>
                  <a:rPr lang="en-US" altLang="en-US" sz="2000" baseline="-25000" dirty="0" err="1">
                    <a:solidFill>
                      <a:srgbClr val="00B050"/>
                    </a:solidFill>
                    <a:sym typeface="Symbol" panose="05050102010706020507" pitchFamily="18" charset="2"/>
                  </a:rPr>
                  <a:t>min</a:t>
                </a:r>
                <a:r>
                  <a:rPr lang="en-US" altLang="en-US" sz="2000" baseline="-25000" dirty="0">
                    <a:solidFill>
                      <a:srgbClr val="00B050"/>
                    </a:solidFill>
                    <a:sym typeface="Symbol" panose="05050102010706020507" pitchFamily="18" charset="2"/>
                  </a:rPr>
                  <a:t>’</a:t>
                </a:r>
                <a:r>
                  <a:rPr lang="en-US" altLang="en-US" sz="2000" dirty="0">
                    <a:solidFill>
                      <a:srgbClr val="00B050"/>
                    </a:solidFill>
                    <a:sym typeface="Symbol" panose="05050102010706020507" pitchFamily="18" charset="2"/>
                  </a:rPr>
                  <a:t> = 0.05 m. Distance between successive minima = 20 cm (</a:t>
                </a:r>
                <a14:m>
                  <m:oMath xmlns:m="http://schemas.openxmlformats.org/officeDocument/2006/math">
                    <m:f>
                      <m:fPr>
                        <m:ctrlPr>
                          <a:rPr lang="en-US" altLang="en-US" sz="2000" i="1" smtClean="0">
                            <a:solidFill>
                              <a:srgbClr val="00B050"/>
                            </a:solidFill>
                            <a:latin typeface="Cambria Math" panose="02040503050406030204" pitchFamily="18" charset="0"/>
                            <a:sym typeface="Symbol" panose="05050102010706020507" pitchFamily="18" charset="2"/>
                          </a:rPr>
                        </m:ctrlPr>
                      </m:fPr>
                      <m:num>
                        <m:r>
                          <a:rPr lang="en-IN" sz="2000" i="1">
                            <a:solidFill>
                              <a:srgbClr val="00B050"/>
                            </a:solidFill>
                            <a:latin typeface="Cambria Math" panose="02040503050406030204" pitchFamily="18" charset="0"/>
                          </a:rPr>
                          <m:t>𝜆</m:t>
                        </m:r>
                      </m:num>
                      <m:den>
                        <m:r>
                          <a:rPr lang="en-US" altLang="en-US" sz="2000" b="0" i="1" smtClean="0">
                            <a:solidFill>
                              <a:srgbClr val="00B050"/>
                            </a:solidFill>
                            <a:latin typeface="Cambria Math" panose="02040503050406030204" pitchFamily="18" charset="0"/>
                            <a:sym typeface="Symbol" panose="05050102010706020507" pitchFamily="18" charset="2"/>
                          </a:rPr>
                          <m:t>2</m:t>
                        </m:r>
                      </m:den>
                    </m:f>
                  </m:oMath>
                </a14:m>
                <a:r>
                  <a:rPr lang="en-US" altLang="en-US" sz="2000" dirty="0">
                    <a:solidFill>
                      <a:srgbClr val="00B050"/>
                    </a:solidFill>
                    <a:sym typeface="Symbol" panose="05050102010706020507" pitchFamily="18" charset="2"/>
                  </a:rPr>
                  <a:t>). </a:t>
                </a:r>
              </a:p>
              <a:p>
                <a:pPr>
                  <a:spcBef>
                    <a:spcPct val="50000"/>
                  </a:spcBef>
                </a:pPr>
                <a:r>
                  <a:rPr lang="en-US" altLang="en-US" sz="2000" dirty="0">
                    <a:solidFill>
                      <a:srgbClr val="00B050"/>
                    </a:solidFill>
                  </a:rPr>
                  <a:t>Find  (</a:t>
                </a:r>
                <a:r>
                  <a:rPr lang="en-US" altLang="en-US" sz="2000" dirty="0" err="1">
                    <a:solidFill>
                      <a:srgbClr val="00B050"/>
                    </a:solidFill>
                  </a:rPr>
                  <a:t>i</a:t>
                </a:r>
                <a:r>
                  <a:rPr lang="en-US" altLang="en-US" sz="2000" dirty="0">
                    <a:solidFill>
                      <a:srgbClr val="00B050"/>
                    </a:solidFill>
                  </a:rPr>
                  <a:t>) </a:t>
                </a:r>
                <a:r>
                  <a:rPr lang="en-US" altLang="en-US" sz="2000" dirty="0">
                    <a:solidFill>
                      <a:srgbClr val="00B050"/>
                    </a:solidFill>
                    <a:sym typeface="Symbol" panose="05050102010706020507" pitchFamily="18" charset="2"/>
                  </a:rPr>
                  <a:t>, (ii) </a:t>
                </a:r>
                <a:r>
                  <a:rPr lang="en-US" altLang="en-US" sz="2000" dirty="0">
                    <a:solidFill>
                      <a:srgbClr val="00B050"/>
                    </a:solidFill>
                  </a:rPr>
                  <a:t>Z</a:t>
                </a:r>
                <a:r>
                  <a:rPr lang="en-US" altLang="en-US" sz="2000" baseline="-25000" dirty="0">
                    <a:solidFill>
                      <a:srgbClr val="00B050"/>
                    </a:solidFill>
                  </a:rPr>
                  <a:t>L</a:t>
                </a:r>
                <a:endParaRPr lang="en-US" altLang="en-US" sz="2000" dirty="0">
                  <a:solidFill>
                    <a:srgbClr val="00B050"/>
                  </a:solidFill>
                  <a:sym typeface="Symbol" panose="05050102010706020507" pitchFamily="18" charset="2"/>
                </a:endParaRPr>
              </a:p>
            </p:txBody>
          </p:sp>
        </mc:Choice>
        <mc:Fallback xmlns="">
          <p:sp>
            <p:nvSpPr>
              <p:cNvPr id="3" name="Text Box 4">
                <a:extLst>
                  <a:ext uri="{FF2B5EF4-FFF2-40B4-BE49-F238E27FC236}">
                    <a16:creationId xmlns:a16="http://schemas.microsoft.com/office/drawing/2014/main" id="{4D45F34F-E4F2-B546-8469-FC2B4DAC4B95}"/>
                  </a:ext>
                </a:extLst>
              </p:cNvPr>
              <p:cNvSpPr txBox="1">
                <a:spLocks noRot="1" noChangeAspect="1" noMove="1" noResize="1" noEditPoints="1" noAdjustHandles="1" noChangeArrowheads="1" noChangeShapeType="1" noTextEdit="1"/>
              </p:cNvSpPr>
              <p:nvPr/>
            </p:nvSpPr>
            <p:spPr bwMode="auto">
              <a:xfrm>
                <a:off x="228600" y="381000"/>
                <a:ext cx="8763000" cy="1785938"/>
              </a:xfrm>
              <a:prstGeom prst="rect">
                <a:avLst/>
              </a:prstGeom>
              <a:blipFill>
                <a:blip r:embed="rId3"/>
                <a:stretch>
                  <a:fillRect l="-765" t="-2055" r="-348" b="-47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Object 8">
                <a:extLst>
                  <a:ext uri="{FF2B5EF4-FFF2-40B4-BE49-F238E27FC236}">
                    <a16:creationId xmlns:a16="http://schemas.microsoft.com/office/drawing/2014/main" id="{53079416-23C4-D467-C99E-230ED4D8CE87}"/>
                  </a:ext>
                </a:extLst>
              </p:cNvPr>
              <p:cNvSpPr txBox="1"/>
              <p:nvPr/>
            </p:nvSpPr>
            <p:spPr bwMode="auto">
              <a:xfrm>
                <a:off x="5486400" y="2819400"/>
                <a:ext cx="2590800" cy="7651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IN" i="1" smtClean="0">
                              <a:solidFill>
                                <a:srgbClr val="000000"/>
                              </a:solidFill>
                              <a:latin typeface="Cambria Math" panose="02040503050406030204" pitchFamily="18" charset="0"/>
                            </a:rPr>
                          </m:ctrlPr>
                        </m:fPr>
                        <m:num>
                          <m:sSubSup>
                            <m:sSubSupPr>
                              <m:ctrlPr>
                                <a:rPr lang="en-IN" i="1">
                                  <a:solidFill>
                                    <a:srgbClr val="000000"/>
                                  </a:solidFill>
                                  <a:latin typeface="Cambria Math" panose="02040503050406030204" pitchFamily="18" charset="0"/>
                                </a:rPr>
                              </m:ctrlPr>
                            </m:sSubSupPr>
                            <m:e>
                              <m:r>
                                <a:rPr lang="en-US" b="0" i="1" smtClean="0">
                                  <a:solidFill>
                                    <a:srgbClr val="000000"/>
                                  </a:solidFill>
                                  <a:latin typeface="Cambria Math" panose="02040503050406030204" pitchFamily="18" charset="0"/>
                                </a:rPr>
                                <m:t>𝑍</m:t>
                              </m:r>
                            </m:e>
                            <m:sub>
                              <m:r>
                                <a:rPr lang="en-IN"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𝑖𝑛</m:t>
                              </m:r>
                            </m:sub>
                            <m:sup>
                              <m:r>
                                <a:rPr lang="en-IN" i="1">
                                  <a:solidFill>
                                    <a:srgbClr val="000000"/>
                                  </a:solidFill>
                                  <a:latin typeface="Cambria Math" panose="02040503050406030204" pitchFamily="18" charset="0"/>
                                </a:rPr>
                                <m:t>′</m:t>
                              </m:r>
                            </m:sup>
                          </m:sSubSup>
                        </m:num>
                        <m:den>
                          <m:r>
                            <a:rPr lang="en-US" b="0" i="1" smtClean="0">
                              <a:solidFill>
                                <a:srgbClr val="000000"/>
                              </a:solidFill>
                              <a:latin typeface="Cambria Math" panose="02040503050406030204" pitchFamily="18" charset="0"/>
                            </a:rPr>
                            <m:t>𝜆</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0.05</m:t>
                          </m:r>
                        </m:num>
                        <m:den>
                          <m:r>
                            <a:rPr lang="en-IN" i="1">
                              <a:solidFill>
                                <a:srgbClr val="000000"/>
                              </a:solidFill>
                              <a:latin typeface="Cambria Math" panose="02040503050406030204" pitchFamily="18" charset="0"/>
                            </a:rPr>
                            <m:t>0.4</m:t>
                          </m:r>
                        </m:den>
                      </m:f>
                      <m:r>
                        <a:rPr lang="en-IN" i="1">
                          <a:solidFill>
                            <a:srgbClr val="000000"/>
                          </a:solidFill>
                          <a:latin typeface="Cambria Math" panose="02040503050406030204" pitchFamily="18" charset="0"/>
                        </a:rPr>
                        <m:t>=0.125</m:t>
                      </m:r>
                    </m:oMath>
                  </m:oMathPara>
                </a14:m>
                <a:endParaRPr lang="en-IN" dirty="0"/>
              </a:p>
            </p:txBody>
          </p:sp>
        </mc:Choice>
        <mc:Fallback xmlns="">
          <p:sp>
            <p:nvSpPr>
              <p:cNvPr id="4" name="Object 8">
                <a:extLst>
                  <a:ext uri="{FF2B5EF4-FFF2-40B4-BE49-F238E27FC236}">
                    <a16:creationId xmlns:a16="http://schemas.microsoft.com/office/drawing/2014/main" id="{53079416-23C4-D467-C99E-230ED4D8CE87}"/>
                  </a:ext>
                </a:extLst>
              </p:cNvPr>
              <p:cNvSpPr txBox="1">
                <a:spLocks noRot="1" noChangeAspect="1" noMove="1" noResize="1" noEditPoints="1" noAdjustHandles="1" noChangeArrowheads="1" noChangeShapeType="1" noTextEdit="1"/>
              </p:cNvSpPr>
              <p:nvPr/>
            </p:nvSpPr>
            <p:spPr bwMode="auto">
              <a:xfrm>
                <a:off x="5486400" y="2819400"/>
                <a:ext cx="2590800" cy="765175"/>
              </a:xfrm>
              <a:prstGeom prst="rect">
                <a:avLst/>
              </a:prstGeom>
              <a:blipFill>
                <a:blip r:embed="rId4"/>
                <a:stretch>
                  <a:fillRect/>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545772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D6FA5-3E63-387D-53A1-3DA4116ED16B}"/>
            </a:ext>
          </a:extLst>
        </p:cNvPr>
        <p:cNvGrpSpPr/>
        <p:nvPr/>
      </p:nvGrpSpPr>
      <p:grpSpPr>
        <a:xfrm>
          <a:off x="0" y="0"/>
          <a:ext cx="0" cy="0"/>
          <a:chOff x="0" y="0"/>
          <a:chExt cx="0" cy="0"/>
        </a:xfrm>
      </p:grpSpPr>
      <p:graphicFrame>
        <p:nvGraphicFramePr>
          <p:cNvPr id="278536" name="Object 8">
            <a:extLst>
              <a:ext uri="{FF2B5EF4-FFF2-40B4-BE49-F238E27FC236}">
                <a16:creationId xmlns:a16="http://schemas.microsoft.com/office/drawing/2014/main" id="{371D94F5-CDD2-77FB-1EC1-B01303DF3E4F}"/>
              </a:ext>
            </a:extLst>
          </p:cNvPr>
          <p:cNvGraphicFramePr>
            <a:graphicFrameLocks noChangeAspect="1"/>
          </p:cNvGraphicFramePr>
          <p:nvPr>
            <p:extLst>
              <p:ext uri="{D42A27DB-BD31-4B8C-83A1-F6EECF244321}">
                <p14:modId xmlns:p14="http://schemas.microsoft.com/office/powerpoint/2010/main" val="3856343032"/>
              </p:ext>
            </p:extLst>
          </p:nvPr>
        </p:nvGraphicFramePr>
        <p:xfrm>
          <a:off x="914401" y="1828799"/>
          <a:ext cx="2590800" cy="765175"/>
        </p:xfrm>
        <a:graphic>
          <a:graphicData uri="http://schemas.openxmlformats.org/presentationml/2006/ole">
            <mc:AlternateContent xmlns:mc="http://schemas.openxmlformats.org/markup-compatibility/2006">
              <mc:Choice xmlns:v="urn:schemas-microsoft-com:vml" Requires="v">
                <p:oleObj name="Equation" r:id="rId2" imgW="1333440" imgH="393480" progId="Equation.DSMT4">
                  <p:embed/>
                </p:oleObj>
              </mc:Choice>
              <mc:Fallback>
                <p:oleObj name="Equation" r:id="rId2" imgW="1333440" imgH="393480" progId="Equation.DSMT4">
                  <p:embed/>
                  <p:pic>
                    <p:nvPicPr>
                      <p:cNvPr id="278536" name="Object 8">
                        <a:extLst>
                          <a:ext uri="{FF2B5EF4-FFF2-40B4-BE49-F238E27FC236}">
                            <a16:creationId xmlns:a16="http://schemas.microsoft.com/office/drawing/2014/main" id="{3F9A065E-0025-DC33-2B84-CEB908E33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828799"/>
                        <a:ext cx="25908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7" name="Object 9">
            <a:extLst>
              <a:ext uri="{FF2B5EF4-FFF2-40B4-BE49-F238E27FC236}">
                <a16:creationId xmlns:a16="http://schemas.microsoft.com/office/drawing/2014/main" id="{17BF783C-D346-4269-EB98-1B2E31990095}"/>
              </a:ext>
            </a:extLst>
          </p:cNvPr>
          <p:cNvGraphicFramePr>
            <a:graphicFrameLocks noChangeAspect="1"/>
          </p:cNvGraphicFramePr>
          <p:nvPr>
            <p:extLst>
              <p:ext uri="{D42A27DB-BD31-4B8C-83A1-F6EECF244321}">
                <p14:modId xmlns:p14="http://schemas.microsoft.com/office/powerpoint/2010/main" val="634782659"/>
              </p:ext>
            </p:extLst>
          </p:nvPr>
        </p:nvGraphicFramePr>
        <p:xfrm>
          <a:off x="1309689" y="3413124"/>
          <a:ext cx="1800225" cy="492125"/>
        </p:xfrm>
        <a:graphic>
          <a:graphicData uri="http://schemas.openxmlformats.org/presentationml/2006/ole">
            <mc:AlternateContent xmlns:mc="http://schemas.openxmlformats.org/markup-compatibility/2006">
              <mc:Choice xmlns:v="urn:schemas-microsoft-com:vml" Requires="v">
                <p:oleObj name="Equation" r:id="rId4" imgW="927000" imgH="253800" progId="Equation.DSMT4">
                  <p:embed/>
                </p:oleObj>
              </mc:Choice>
              <mc:Fallback>
                <p:oleObj name="Equation" r:id="rId4" imgW="927000" imgH="253800" progId="Equation.DSMT4">
                  <p:embed/>
                  <p:pic>
                    <p:nvPicPr>
                      <p:cNvPr id="278537" name="Object 9">
                        <a:extLst>
                          <a:ext uri="{FF2B5EF4-FFF2-40B4-BE49-F238E27FC236}">
                            <a16:creationId xmlns:a16="http://schemas.microsoft.com/office/drawing/2014/main" id="{B50FD864-4725-8B79-AB45-A1E948EB8A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9689" y="3413124"/>
                        <a:ext cx="180022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8" name="Object 10">
            <a:extLst>
              <a:ext uri="{FF2B5EF4-FFF2-40B4-BE49-F238E27FC236}">
                <a16:creationId xmlns:a16="http://schemas.microsoft.com/office/drawing/2014/main" id="{47F8A32A-7239-A36D-CFE7-8CBAA4E3BEC6}"/>
              </a:ext>
            </a:extLst>
          </p:cNvPr>
          <p:cNvGraphicFramePr>
            <a:graphicFrameLocks noChangeAspect="1"/>
          </p:cNvGraphicFramePr>
          <p:nvPr>
            <p:extLst>
              <p:ext uri="{D42A27DB-BD31-4B8C-83A1-F6EECF244321}">
                <p14:modId xmlns:p14="http://schemas.microsoft.com/office/powerpoint/2010/main" val="3107240776"/>
              </p:ext>
            </p:extLst>
          </p:nvPr>
        </p:nvGraphicFramePr>
        <p:xfrm>
          <a:off x="1000126" y="4190999"/>
          <a:ext cx="2392363" cy="492125"/>
        </p:xfrm>
        <a:graphic>
          <a:graphicData uri="http://schemas.openxmlformats.org/presentationml/2006/ole">
            <mc:AlternateContent xmlns:mc="http://schemas.openxmlformats.org/markup-compatibility/2006">
              <mc:Choice xmlns:v="urn:schemas-microsoft-com:vml" Requires="v">
                <p:oleObj name="Equation" r:id="rId6" imgW="1231560" imgH="253800" progId="Equation.DSMT4">
                  <p:embed/>
                </p:oleObj>
              </mc:Choice>
              <mc:Fallback>
                <p:oleObj name="Equation" r:id="rId6" imgW="1231560" imgH="253800" progId="Equation.DSMT4">
                  <p:embed/>
                  <p:pic>
                    <p:nvPicPr>
                      <p:cNvPr id="278538" name="Object 10">
                        <a:extLst>
                          <a:ext uri="{FF2B5EF4-FFF2-40B4-BE49-F238E27FC236}">
                            <a16:creationId xmlns:a16="http://schemas.microsoft.com/office/drawing/2014/main" id="{247F28C3-2F31-23E2-8E73-76D71B0DCF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0126" y="4190999"/>
                        <a:ext cx="23923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9" name="Object 11">
            <a:extLst>
              <a:ext uri="{FF2B5EF4-FFF2-40B4-BE49-F238E27FC236}">
                <a16:creationId xmlns:a16="http://schemas.microsoft.com/office/drawing/2014/main" id="{E998C702-2042-EBD9-43AA-8C7AD097BED0}"/>
              </a:ext>
            </a:extLst>
          </p:cNvPr>
          <p:cNvGraphicFramePr>
            <a:graphicFrameLocks noChangeAspect="1"/>
          </p:cNvGraphicFramePr>
          <p:nvPr>
            <p:extLst>
              <p:ext uri="{D42A27DB-BD31-4B8C-83A1-F6EECF244321}">
                <p14:modId xmlns:p14="http://schemas.microsoft.com/office/powerpoint/2010/main" val="2799681151"/>
              </p:ext>
            </p:extLst>
          </p:nvPr>
        </p:nvGraphicFramePr>
        <p:xfrm>
          <a:off x="1447801" y="5029199"/>
          <a:ext cx="1701800" cy="442913"/>
        </p:xfrm>
        <a:graphic>
          <a:graphicData uri="http://schemas.openxmlformats.org/presentationml/2006/ole">
            <mc:AlternateContent xmlns:mc="http://schemas.openxmlformats.org/markup-compatibility/2006">
              <mc:Choice xmlns:v="urn:schemas-microsoft-com:vml" Requires="v">
                <p:oleObj name="Equation" r:id="rId8" imgW="876240" imgH="228600" progId="Equation.DSMT4">
                  <p:embed/>
                </p:oleObj>
              </mc:Choice>
              <mc:Fallback>
                <p:oleObj name="Equation" r:id="rId8" imgW="876240" imgH="228600" progId="Equation.DSMT4">
                  <p:embed/>
                  <p:pic>
                    <p:nvPicPr>
                      <p:cNvPr id="278539" name="Object 11">
                        <a:extLst>
                          <a:ext uri="{FF2B5EF4-FFF2-40B4-BE49-F238E27FC236}">
                            <a16:creationId xmlns:a16="http://schemas.microsoft.com/office/drawing/2014/main" id="{6C8D003B-4622-7512-0090-38E6227A96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1" y="5029199"/>
                        <a:ext cx="17018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4">
            <a:extLst>
              <a:ext uri="{FF2B5EF4-FFF2-40B4-BE49-F238E27FC236}">
                <a16:creationId xmlns:a16="http://schemas.microsoft.com/office/drawing/2014/main" id="{AEC78D5B-2E0B-F2A6-9012-45DBBE3B2F6A}"/>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9570" b="16011"/>
          <a:stretch/>
        </p:blipFill>
        <p:spPr bwMode="auto">
          <a:xfrm>
            <a:off x="381001" y="-175219"/>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A6D776C-A5A9-0618-BE88-DA8DA67E44BC}"/>
              </a:ext>
            </a:extLst>
          </p:cNvPr>
          <p:cNvSpPr/>
          <p:nvPr/>
        </p:nvSpPr>
        <p:spPr>
          <a:xfrm>
            <a:off x="2561336" y="1670387"/>
            <a:ext cx="2880000" cy="2880000"/>
          </a:xfrm>
          <a:prstGeom prst="ellipse">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F1DB8B-E11D-F46C-DBE8-3BD888A05765}"/>
                  </a:ext>
                </a:extLst>
              </p:cNvPr>
              <p:cNvSpPr txBox="1"/>
              <p:nvPr/>
            </p:nvSpPr>
            <p:spPr>
              <a:xfrm>
                <a:off x="7514065" y="1761976"/>
                <a:ext cx="1515516" cy="83099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r>
                  <a:rPr lang="en-US" b="1" dirty="0"/>
                  <a:t>P</a:t>
                </a:r>
                <a:r>
                  <a:rPr lang="en-US" b="1" baseline="-25000" dirty="0"/>
                  <a:t>L</a:t>
                </a:r>
                <a14:m>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𝒔𝒉𝒐𝒘𝒔</m:t>
                    </m:r>
                    <m:r>
                      <a:rPr lang="en-US" b="1" i="1" smtClean="0">
                        <a:latin typeface="Cambria Math" panose="02040503050406030204" pitchFamily="18" charset="0"/>
                      </a:rPr>
                      <m:t> </m:t>
                    </m:r>
                  </m:oMath>
                </a14:m>
                <a:r>
                  <a:rPr lang="en-US" b="1" i="1" dirty="0">
                    <a:latin typeface="Cambria Math" panose="02040503050406030204" pitchFamily="18" charset="0"/>
                  </a:rPr>
                  <a:t> z</a:t>
                </a:r>
                <a:r>
                  <a:rPr lang="en-US" b="1" i="1" baseline="-25000" dirty="0">
                    <a:latin typeface="Cambria Math" panose="02040503050406030204" pitchFamily="18" charset="0"/>
                  </a:rPr>
                  <a:t>L</a:t>
                </a:r>
                <a:r>
                  <a:rPr lang="en-US" b="1" i="1" dirty="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𝒓</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oMath>
                  </m:oMathPara>
                </a14:m>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 </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m:t>
                      </m:r>
                    </m:oMath>
                  </m:oMathPara>
                </a14:m>
                <a:endParaRPr lang="en-IN" b="1" dirty="0"/>
              </a:p>
            </p:txBody>
          </p:sp>
        </mc:Choice>
        <mc:Fallback xmlns="">
          <p:sp>
            <p:nvSpPr>
              <p:cNvPr id="6" name="TextBox 5">
                <a:extLst>
                  <a:ext uri="{FF2B5EF4-FFF2-40B4-BE49-F238E27FC236}">
                    <a16:creationId xmlns:a16="http://schemas.microsoft.com/office/drawing/2014/main" id="{2AF1DB8B-E11D-F46C-DBE8-3BD888A05765}"/>
                  </a:ext>
                </a:extLst>
              </p:cNvPr>
              <p:cNvSpPr txBox="1">
                <a:spLocks noRot="1" noChangeAspect="1" noMove="1" noResize="1" noEditPoints="1" noAdjustHandles="1" noChangeArrowheads="1" noChangeShapeType="1" noTextEdit="1"/>
              </p:cNvSpPr>
              <p:nvPr/>
            </p:nvSpPr>
            <p:spPr>
              <a:xfrm>
                <a:off x="7514065" y="1761976"/>
                <a:ext cx="1515516" cy="830997"/>
              </a:xfrm>
              <a:prstGeom prst="rect">
                <a:avLst/>
              </a:prstGeom>
              <a:blipFill>
                <a:blip r:embed="rId11"/>
                <a:stretch>
                  <a:fillRect l="-9163" t="-10072" b="-719"/>
                </a:stretch>
              </a:blipFill>
            </p:spPr>
            <p:txBody>
              <a:bodyPr/>
              <a:lstStyle/>
              <a:p>
                <a:r>
                  <a:rPr lang="en-IN">
                    <a:noFill/>
                  </a:rPr>
                  <a:t> </a:t>
                </a:r>
              </a:p>
            </p:txBody>
          </p:sp>
        </mc:Fallback>
      </mc:AlternateContent>
      <p:cxnSp>
        <p:nvCxnSpPr>
          <p:cNvPr id="8" name="Straight Arrow Connector 7">
            <a:extLst>
              <a:ext uri="{FF2B5EF4-FFF2-40B4-BE49-F238E27FC236}">
                <a16:creationId xmlns:a16="http://schemas.microsoft.com/office/drawing/2014/main" id="{34B1CE5D-4ADF-AB79-CDF0-F792149AD25C}"/>
              </a:ext>
            </a:extLst>
          </p:cNvPr>
          <p:cNvCxnSpPr>
            <a:cxnSpLocks/>
          </p:cNvCxnSpPr>
          <p:nvPr/>
        </p:nvCxnSpPr>
        <p:spPr>
          <a:xfrm>
            <a:off x="3971483" y="3182586"/>
            <a:ext cx="559103" cy="1211619"/>
          </a:xfrm>
          <a:prstGeom prst="straightConnector1">
            <a:avLst/>
          </a:prstGeom>
          <a:ln w="38100" cap="flat" cmpd="sng" algn="ctr">
            <a:solidFill>
              <a:srgbClr val="FF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D2D3B634-0E18-AE76-D749-A449EA4BAA95}"/>
              </a:ext>
            </a:extLst>
          </p:cNvPr>
          <p:cNvSpPr txBox="1"/>
          <p:nvPr/>
        </p:nvSpPr>
        <p:spPr>
          <a:xfrm>
            <a:off x="167414" y="2829747"/>
            <a:ext cx="441146" cy="369332"/>
          </a:xfrm>
          <a:prstGeom prst="rect">
            <a:avLst/>
          </a:prstGeom>
          <a:noFill/>
        </p:spPr>
        <p:txBody>
          <a:bodyPr wrap="none" rtlCol="0">
            <a:spAutoFit/>
          </a:bodyPr>
          <a:lstStyle/>
          <a:p>
            <a:r>
              <a:rPr lang="en-US" dirty="0"/>
              <a:t>P1</a:t>
            </a:r>
            <a:endParaRPr lang="en-IN" dirty="0"/>
          </a:p>
        </p:txBody>
      </p:sp>
      <p:sp>
        <p:nvSpPr>
          <p:cNvPr id="11" name="TextBox 10">
            <a:extLst>
              <a:ext uri="{FF2B5EF4-FFF2-40B4-BE49-F238E27FC236}">
                <a16:creationId xmlns:a16="http://schemas.microsoft.com/office/drawing/2014/main" id="{AEF8A24C-9B7A-4EA5-E6B4-4C7755911918}"/>
              </a:ext>
            </a:extLst>
          </p:cNvPr>
          <p:cNvSpPr txBox="1"/>
          <p:nvPr/>
        </p:nvSpPr>
        <p:spPr>
          <a:xfrm>
            <a:off x="5373663" y="3113903"/>
            <a:ext cx="641201" cy="369332"/>
          </a:xfrm>
          <a:prstGeom prst="rect">
            <a:avLst/>
          </a:prstGeom>
          <a:noFill/>
        </p:spPr>
        <p:txBody>
          <a:bodyPr wrap="none" rtlCol="0">
            <a:spAutoFit/>
          </a:bodyPr>
          <a:lstStyle/>
          <a:p>
            <a:r>
              <a:rPr lang="en-US" b="1" dirty="0"/>
              <a:t>P</a:t>
            </a:r>
            <a:r>
              <a:rPr lang="en-US" b="1" baseline="-25000" dirty="0"/>
              <a:t>MAX</a:t>
            </a:r>
            <a:endParaRPr lang="en-IN" b="1" baseline="-25000" dirty="0"/>
          </a:p>
        </p:txBody>
      </p:sp>
      <p:grpSp>
        <p:nvGrpSpPr>
          <p:cNvPr id="44" name="Group 43">
            <a:extLst>
              <a:ext uri="{FF2B5EF4-FFF2-40B4-BE49-F238E27FC236}">
                <a16:creationId xmlns:a16="http://schemas.microsoft.com/office/drawing/2014/main" id="{7A71CEE2-CBDC-73FA-D241-DA8D7C36E909}"/>
              </a:ext>
            </a:extLst>
          </p:cNvPr>
          <p:cNvGrpSpPr/>
          <p:nvPr/>
        </p:nvGrpSpPr>
        <p:grpSpPr>
          <a:xfrm>
            <a:off x="1896217" y="3100973"/>
            <a:ext cx="745468" cy="515583"/>
            <a:chOff x="1517810" y="3120345"/>
            <a:chExt cx="745468" cy="515583"/>
          </a:xfrm>
        </p:grpSpPr>
        <p:sp>
          <p:nvSpPr>
            <p:cNvPr id="7" name="Oval 6">
              <a:extLst>
                <a:ext uri="{FF2B5EF4-FFF2-40B4-BE49-F238E27FC236}">
                  <a16:creationId xmlns:a16="http://schemas.microsoft.com/office/drawing/2014/main" id="{0E71C5A2-1E19-3EE2-3559-BE565E1D0444}"/>
                </a:ext>
              </a:extLst>
            </p:cNvPr>
            <p:cNvSpPr/>
            <p:nvPr/>
          </p:nvSpPr>
          <p:spPr>
            <a:xfrm>
              <a:off x="2083278" y="3120345"/>
              <a:ext cx="180000" cy="180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DA8599E-D91A-BAA1-4454-F413EDE1870C}"/>
                </a:ext>
              </a:extLst>
            </p:cNvPr>
            <p:cNvSpPr txBox="1"/>
            <p:nvPr/>
          </p:nvSpPr>
          <p:spPr>
            <a:xfrm>
              <a:off x="1517810" y="3266596"/>
              <a:ext cx="606256" cy="369332"/>
            </a:xfrm>
            <a:prstGeom prst="rect">
              <a:avLst/>
            </a:prstGeom>
            <a:noFill/>
          </p:spPr>
          <p:txBody>
            <a:bodyPr wrap="none" rtlCol="0">
              <a:spAutoFit/>
            </a:bodyPr>
            <a:lstStyle/>
            <a:p>
              <a:r>
                <a:rPr lang="en-US" b="1" dirty="0"/>
                <a:t>P</a:t>
              </a:r>
              <a:r>
                <a:rPr lang="en-US" b="1" baseline="-25000" dirty="0"/>
                <a:t>MIN</a:t>
              </a:r>
              <a:endParaRPr lang="en-IN" b="1" baseline="-25000" dirty="0"/>
            </a:p>
          </p:txBody>
        </p:sp>
      </p:grpSp>
      <p:sp>
        <p:nvSpPr>
          <p:cNvPr id="14" name="TextBox 13">
            <a:extLst>
              <a:ext uri="{FF2B5EF4-FFF2-40B4-BE49-F238E27FC236}">
                <a16:creationId xmlns:a16="http://schemas.microsoft.com/office/drawing/2014/main" id="{D38C5E0B-FC14-DCB5-2936-5B19AFB45707}"/>
              </a:ext>
            </a:extLst>
          </p:cNvPr>
          <p:cNvSpPr txBox="1"/>
          <p:nvPr/>
        </p:nvSpPr>
        <p:spPr>
          <a:xfrm>
            <a:off x="3795280" y="3174099"/>
            <a:ext cx="352982" cy="369332"/>
          </a:xfrm>
          <a:prstGeom prst="rect">
            <a:avLst/>
          </a:prstGeom>
          <a:noFill/>
        </p:spPr>
        <p:txBody>
          <a:bodyPr wrap="none" rtlCol="0">
            <a:spAutoFit/>
          </a:bodyPr>
          <a:lstStyle/>
          <a:p>
            <a:r>
              <a:rPr lang="en-US" b="1" dirty="0"/>
              <a:t>O</a:t>
            </a:r>
            <a:endParaRPr lang="en-IN" b="1" dirty="0"/>
          </a:p>
        </p:txBody>
      </p:sp>
      <p:sp>
        <p:nvSpPr>
          <p:cNvPr id="15" name="Arc 14">
            <a:extLst>
              <a:ext uri="{FF2B5EF4-FFF2-40B4-BE49-F238E27FC236}">
                <a16:creationId xmlns:a16="http://schemas.microsoft.com/office/drawing/2014/main" id="{4BDE8AB8-180B-3254-FA06-CD1A4C365637}"/>
              </a:ext>
            </a:extLst>
          </p:cNvPr>
          <p:cNvSpPr/>
          <p:nvPr/>
        </p:nvSpPr>
        <p:spPr>
          <a:xfrm rot="9207652">
            <a:off x="290676" y="-881514"/>
            <a:ext cx="8089164" cy="7642893"/>
          </a:xfrm>
          <a:prstGeom prst="arc">
            <a:avLst>
              <a:gd name="adj1" fmla="val 18100803"/>
              <a:gd name="adj2" fmla="val 1312517"/>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19" name="TextBox 18">
            <a:extLst>
              <a:ext uri="{FF2B5EF4-FFF2-40B4-BE49-F238E27FC236}">
                <a16:creationId xmlns:a16="http://schemas.microsoft.com/office/drawing/2014/main" id="{40E1258C-C0DA-CA35-C011-E88C0396CA47}"/>
              </a:ext>
            </a:extLst>
          </p:cNvPr>
          <p:cNvSpPr txBox="1"/>
          <p:nvPr/>
        </p:nvSpPr>
        <p:spPr>
          <a:xfrm>
            <a:off x="3590384" y="1244850"/>
            <a:ext cx="1115755" cy="369332"/>
          </a:xfrm>
          <a:prstGeom prst="rect">
            <a:avLst/>
          </a:prstGeom>
          <a:noFill/>
        </p:spPr>
        <p:txBody>
          <a:bodyPr wrap="none" rtlCol="0">
            <a:spAutoFit/>
          </a:bodyPr>
          <a:lstStyle/>
          <a:p>
            <a:r>
              <a:rPr lang="en-US" b="1" dirty="0"/>
              <a:t>VSWR =3</a:t>
            </a:r>
            <a:endParaRPr lang="en-IN" b="1"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9D4CFCA-8AF6-078A-6E6F-509001842A9D}"/>
                  </a:ext>
                </a:extLst>
              </p:cNvPr>
              <p:cNvSpPr txBox="1"/>
              <p:nvPr/>
            </p:nvSpPr>
            <p:spPr>
              <a:xfrm>
                <a:off x="7412724" y="5022332"/>
                <a:ext cx="1539873"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1" smtClean="0">
                        <a:latin typeface="Cambria Math" panose="02040503050406030204" pitchFamily="18" charset="0"/>
                      </a:rPr>
                      <m:t>𝒁</m:t>
                    </m:r>
                    <m:r>
                      <a:rPr lang="en-US" b="1" i="1" baseline="-25000" smtClean="0">
                        <a:latin typeface="Cambria Math" panose="02040503050406030204" pitchFamily="18" charset="0"/>
                      </a:rPr>
                      <m:t>𝑳</m:t>
                    </m:r>
                  </m:oMath>
                </a14:m>
                <a:r>
                  <a:rPr lang="en-US" b="1" dirty="0"/>
                  <a:t>= 30-j</a:t>
                </a:r>
                <a14:m>
                  <m:oMath xmlns:m="http://schemas.openxmlformats.org/officeDocument/2006/math">
                    <m:r>
                      <a:rPr lang="en-US" b="1" i="0" smtClean="0">
                        <a:latin typeface="Cambria Math" panose="02040503050406030204" pitchFamily="18" charset="0"/>
                      </a:rPr>
                      <m:t>𝟒𝟎</m:t>
                    </m:r>
                    <m:r>
                      <a:rPr lang="en-US" b="1" i="1" smtClean="0">
                        <a:latin typeface="Cambria Math" panose="02040503050406030204" pitchFamily="18" charset="0"/>
                      </a:rPr>
                      <m:t>𝜴</m:t>
                    </m:r>
                  </m:oMath>
                </a14:m>
                <a:endParaRPr lang="en-US" b="1" dirty="0"/>
              </a:p>
            </p:txBody>
          </p:sp>
        </mc:Choice>
        <mc:Fallback xmlns="">
          <p:sp>
            <p:nvSpPr>
              <p:cNvPr id="20" name="TextBox 19">
                <a:extLst>
                  <a:ext uri="{FF2B5EF4-FFF2-40B4-BE49-F238E27FC236}">
                    <a16:creationId xmlns:a16="http://schemas.microsoft.com/office/drawing/2014/main" id="{49D4CFCA-8AF6-078A-6E6F-509001842A9D}"/>
                  </a:ext>
                </a:extLst>
              </p:cNvPr>
              <p:cNvSpPr txBox="1">
                <a:spLocks noRot="1" noChangeAspect="1" noMove="1" noResize="1" noEditPoints="1" noAdjustHandles="1" noChangeArrowheads="1" noChangeShapeType="1" noTextEdit="1"/>
              </p:cNvSpPr>
              <p:nvPr/>
            </p:nvSpPr>
            <p:spPr>
              <a:xfrm>
                <a:off x="7412724" y="5022332"/>
                <a:ext cx="1539873" cy="276999"/>
              </a:xfrm>
              <a:prstGeom prst="rect">
                <a:avLst/>
              </a:prstGeom>
              <a:blipFill>
                <a:blip r:embed="rId12"/>
                <a:stretch>
                  <a:fillRect l="-5078" t="-22917" b="-45833"/>
                </a:stretch>
              </a:blipFill>
            </p:spPr>
            <p:txBody>
              <a:bodyPr/>
              <a:lstStyle/>
              <a:p>
                <a:r>
                  <a:rPr lang="en-IN">
                    <a:noFill/>
                  </a:rPr>
                  <a:t> </a:t>
                </a:r>
              </a:p>
            </p:txBody>
          </p:sp>
        </mc:Fallback>
      </mc:AlternateContent>
      <p:sp>
        <p:nvSpPr>
          <p:cNvPr id="21" name="TextBox 20">
            <a:extLst>
              <a:ext uri="{FF2B5EF4-FFF2-40B4-BE49-F238E27FC236}">
                <a16:creationId xmlns:a16="http://schemas.microsoft.com/office/drawing/2014/main" id="{DC4823D6-3E34-F294-A719-3B92864778FA}"/>
              </a:ext>
            </a:extLst>
          </p:cNvPr>
          <p:cNvSpPr txBox="1"/>
          <p:nvPr/>
        </p:nvSpPr>
        <p:spPr>
          <a:xfrm>
            <a:off x="6132566" y="174260"/>
            <a:ext cx="2762998" cy="830997"/>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r>
              <a:rPr lang="en-US" b="1" dirty="0">
                <a:solidFill>
                  <a:srgbClr val="00B050"/>
                </a:solidFill>
              </a:rPr>
              <a:t>Given P</a:t>
            </a:r>
            <a:r>
              <a:rPr lang="en-US" b="1" baseline="-25000" dirty="0">
                <a:solidFill>
                  <a:srgbClr val="00B050"/>
                </a:solidFill>
              </a:rPr>
              <a:t>MIN</a:t>
            </a:r>
            <a:r>
              <a:rPr lang="en-US" b="1" dirty="0">
                <a:solidFill>
                  <a:srgbClr val="00B050"/>
                </a:solidFill>
              </a:rPr>
              <a:t> is 0.125 </a:t>
            </a:r>
            <a:r>
              <a:rPr lang="en-US" altLang="en-US" sz="1800" dirty="0">
                <a:solidFill>
                  <a:srgbClr val="00B050"/>
                </a:solidFill>
                <a:sym typeface="Symbol" panose="05050102010706020507" pitchFamily="18" charset="2"/>
              </a:rPr>
              <a:t>  from the load towards generator</a:t>
            </a:r>
            <a:r>
              <a:rPr lang="en-US" altLang="en-US" sz="1800" b="1" dirty="0">
                <a:solidFill>
                  <a:srgbClr val="00B050"/>
                </a:solidFill>
                <a:sym typeface="Symbol" panose="05050102010706020507" pitchFamily="18" charset="2"/>
              </a:rPr>
              <a:t>. Find load z</a:t>
            </a:r>
            <a:r>
              <a:rPr lang="en-US" altLang="en-US" sz="1800" b="1" baseline="-25000" dirty="0">
                <a:solidFill>
                  <a:srgbClr val="00B050"/>
                </a:solidFill>
                <a:sym typeface="Symbol" panose="05050102010706020507" pitchFamily="18" charset="2"/>
              </a:rPr>
              <a:t>L</a:t>
            </a:r>
            <a:r>
              <a:rPr lang="en-US" altLang="en-US" sz="1800" b="1" dirty="0">
                <a:solidFill>
                  <a:srgbClr val="00B050"/>
                </a:solidFill>
                <a:sym typeface="Symbol" panose="05050102010706020507" pitchFamily="18" charset="2"/>
              </a:rPr>
              <a:t>?</a:t>
            </a:r>
            <a:r>
              <a:rPr lang="en-US" altLang="en-US" sz="1800" dirty="0">
                <a:solidFill>
                  <a:srgbClr val="00B050"/>
                </a:solidFill>
                <a:sym typeface="Symbol" panose="05050102010706020507" pitchFamily="18" charset="2"/>
              </a:rPr>
              <a:t>  </a:t>
            </a:r>
            <a:endParaRPr lang="en-IN" b="1" dirty="0">
              <a:solidFill>
                <a:srgbClr val="00B050"/>
              </a:solidFill>
            </a:endParaRPr>
          </a:p>
        </p:txBody>
      </p:sp>
      <p:sp>
        <p:nvSpPr>
          <p:cNvPr id="33" name="TextBox 32">
            <a:extLst>
              <a:ext uri="{FF2B5EF4-FFF2-40B4-BE49-F238E27FC236}">
                <a16:creationId xmlns:a16="http://schemas.microsoft.com/office/drawing/2014/main" id="{95A67150-3ED3-39B0-A4AB-3D132ABB3CE4}"/>
              </a:ext>
            </a:extLst>
          </p:cNvPr>
          <p:cNvSpPr txBox="1"/>
          <p:nvPr/>
        </p:nvSpPr>
        <p:spPr>
          <a:xfrm>
            <a:off x="152400" y="6031221"/>
            <a:ext cx="2486176" cy="553998"/>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r>
              <a:rPr lang="en-US" b="1" dirty="0">
                <a:solidFill>
                  <a:srgbClr val="00B050"/>
                </a:solidFill>
              </a:rPr>
              <a:t>Move towards load to find the load position</a:t>
            </a:r>
            <a:endParaRPr lang="en-IN" b="1" dirty="0">
              <a:solidFill>
                <a:srgbClr val="00B050"/>
              </a:solidFill>
            </a:endParaRPr>
          </a:p>
        </p:txBody>
      </p:sp>
      <p:sp>
        <p:nvSpPr>
          <p:cNvPr id="39" name="Arc 38">
            <a:extLst>
              <a:ext uri="{FF2B5EF4-FFF2-40B4-BE49-F238E27FC236}">
                <a16:creationId xmlns:a16="http://schemas.microsoft.com/office/drawing/2014/main" id="{C4A5C050-B022-E9DF-56AA-C0A043AC2E5C}"/>
              </a:ext>
            </a:extLst>
          </p:cNvPr>
          <p:cNvSpPr/>
          <p:nvPr/>
        </p:nvSpPr>
        <p:spPr>
          <a:xfrm rot="21218353">
            <a:off x="3138781" y="2529299"/>
            <a:ext cx="1440000" cy="1440000"/>
          </a:xfrm>
          <a:prstGeom prst="arc">
            <a:avLst>
              <a:gd name="adj1" fmla="val 5516778"/>
              <a:gd name="adj2" fmla="val 0"/>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8ADD5AC-8DFA-451C-8FE1-F82BE77DFEF3}"/>
                  </a:ext>
                </a:extLst>
              </p:cNvPr>
              <p:cNvSpPr txBox="1"/>
              <p:nvPr/>
            </p:nvSpPr>
            <p:spPr>
              <a:xfrm>
                <a:off x="3210784" y="2261178"/>
                <a:ext cx="427113" cy="27065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0" smtClean="0">
                          <a:latin typeface="Cambria Math" panose="02040503050406030204" pitchFamily="18" charset="0"/>
                        </a:rPr>
                        <m:t>𝚪</m:t>
                      </m:r>
                    </m:oMath>
                  </m:oMathPara>
                </a14:m>
                <a:endParaRPr lang="en-IN" b="1" baseline="30000" dirty="0"/>
              </a:p>
            </p:txBody>
          </p:sp>
        </mc:Choice>
        <mc:Fallback xmlns="">
          <p:sp>
            <p:nvSpPr>
              <p:cNvPr id="41" name="TextBox 40">
                <a:extLst>
                  <a:ext uri="{FF2B5EF4-FFF2-40B4-BE49-F238E27FC236}">
                    <a16:creationId xmlns:a16="http://schemas.microsoft.com/office/drawing/2014/main" id="{38ADD5AC-8DFA-451C-8FE1-F82BE77DFEF3}"/>
                  </a:ext>
                </a:extLst>
              </p:cNvPr>
              <p:cNvSpPr txBox="1">
                <a:spLocks noRot="1" noChangeAspect="1" noMove="1" noResize="1" noEditPoints="1" noAdjustHandles="1" noChangeArrowheads="1" noChangeShapeType="1" noTextEdit="1"/>
              </p:cNvSpPr>
              <p:nvPr/>
            </p:nvSpPr>
            <p:spPr>
              <a:xfrm>
                <a:off x="3210784" y="2261178"/>
                <a:ext cx="427113" cy="270652"/>
              </a:xfrm>
              <a:prstGeom prst="rect">
                <a:avLst/>
              </a:prstGeom>
              <a:blipFill>
                <a:blip r:embed="rId13"/>
                <a:stretch>
                  <a:fillRect b="-6383"/>
                </a:stretch>
              </a:blipFill>
            </p:spPr>
            <p:txBody>
              <a:bodyPr/>
              <a:lstStyle/>
              <a:p>
                <a:r>
                  <a:rPr lang="en-IN">
                    <a:noFill/>
                  </a:rPr>
                  <a:t> </a:t>
                </a:r>
              </a:p>
            </p:txBody>
          </p:sp>
        </mc:Fallback>
      </mc:AlternateContent>
      <p:sp>
        <p:nvSpPr>
          <p:cNvPr id="42" name="TextBox 41">
            <a:extLst>
              <a:ext uri="{FF2B5EF4-FFF2-40B4-BE49-F238E27FC236}">
                <a16:creationId xmlns:a16="http://schemas.microsoft.com/office/drawing/2014/main" id="{65C9EE7F-59E9-BFD3-C5FD-C0D1EB56094F}"/>
              </a:ext>
            </a:extLst>
          </p:cNvPr>
          <p:cNvSpPr txBox="1"/>
          <p:nvPr/>
        </p:nvSpPr>
        <p:spPr>
          <a:xfrm>
            <a:off x="4086018" y="6584136"/>
            <a:ext cx="457176" cy="369332"/>
          </a:xfrm>
          <a:prstGeom prst="rect">
            <a:avLst/>
          </a:prstGeom>
          <a:noFill/>
        </p:spPr>
        <p:txBody>
          <a:bodyPr wrap="none" rtlCol="0">
            <a:spAutoFit/>
          </a:bodyPr>
          <a:lstStyle/>
          <a:p>
            <a:r>
              <a:rPr lang="en-US" dirty="0"/>
              <a:t>P’</a:t>
            </a:r>
            <a:r>
              <a:rPr lang="en-US" baseline="-25000" dirty="0"/>
              <a:t>L</a:t>
            </a:r>
            <a:endParaRPr lang="en-IN" baseline="-25000" dirty="0"/>
          </a:p>
        </p:txBody>
      </p:sp>
      <p:grpSp>
        <p:nvGrpSpPr>
          <p:cNvPr id="46" name="Group 45">
            <a:extLst>
              <a:ext uri="{FF2B5EF4-FFF2-40B4-BE49-F238E27FC236}">
                <a16:creationId xmlns:a16="http://schemas.microsoft.com/office/drawing/2014/main" id="{922C750D-C4C6-A17A-27AB-2FBF25F451A9}"/>
              </a:ext>
            </a:extLst>
          </p:cNvPr>
          <p:cNvGrpSpPr/>
          <p:nvPr/>
        </p:nvGrpSpPr>
        <p:grpSpPr>
          <a:xfrm>
            <a:off x="3499728" y="4437061"/>
            <a:ext cx="927682" cy="456058"/>
            <a:chOff x="3499728" y="4437061"/>
            <a:chExt cx="927682" cy="456058"/>
          </a:xfrm>
        </p:grpSpPr>
        <p:grpSp>
          <p:nvGrpSpPr>
            <p:cNvPr id="35" name="Group 34">
              <a:extLst>
                <a:ext uri="{FF2B5EF4-FFF2-40B4-BE49-F238E27FC236}">
                  <a16:creationId xmlns:a16="http://schemas.microsoft.com/office/drawing/2014/main" id="{1B4ACEFD-A003-7106-2F6D-5BE459919154}"/>
                </a:ext>
              </a:extLst>
            </p:cNvPr>
            <p:cNvGrpSpPr/>
            <p:nvPr/>
          </p:nvGrpSpPr>
          <p:grpSpPr>
            <a:xfrm>
              <a:off x="3902783" y="4463662"/>
              <a:ext cx="524627" cy="429457"/>
              <a:chOff x="3753618" y="4981804"/>
              <a:chExt cx="524627" cy="429457"/>
            </a:xfrm>
          </p:grpSpPr>
          <p:sp>
            <p:nvSpPr>
              <p:cNvPr id="5" name="TextBox 4">
                <a:extLst>
                  <a:ext uri="{FF2B5EF4-FFF2-40B4-BE49-F238E27FC236}">
                    <a16:creationId xmlns:a16="http://schemas.microsoft.com/office/drawing/2014/main" id="{948DE414-907E-614E-4FA6-0A020464CE4D}"/>
                  </a:ext>
                </a:extLst>
              </p:cNvPr>
              <p:cNvSpPr txBox="1"/>
              <p:nvPr/>
            </p:nvSpPr>
            <p:spPr>
              <a:xfrm>
                <a:off x="3898013" y="5041929"/>
                <a:ext cx="380232" cy="369332"/>
              </a:xfrm>
              <a:prstGeom prst="rect">
                <a:avLst/>
              </a:prstGeom>
              <a:noFill/>
            </p:spPr>
            <p:txBody>
              <a:bodyPr wrap="none" rtlCol="0">
                <a:spAutoFit/>
              </a:bodyPr>
              <a:lstStyle/>
              <a:p>
                <a:r>
                  <a:rPr lang="en-US" dirty="0"/>
                  <a:t>Z</a:t>
                </a:r>
                <a:r>
                  <a:rPr lang="en-US" baseline="-25000" dirty="0"/>
                  <a:t>L</a:t>
                </a:r>
                <a:endParaRPr lang="en-IN" baseline="-25000" dirty="0"/>
              </a:p>
            </p:txBody>
          </p:sp>
          <p:sp>
            <p:nvSpPr>
              <p:cNvPr id="34" name="Oval 33">
                <a:extLst>
                  <a:ext uri="{FF2B5EF4-FFF2-40B4-BE49-F238E27FC236}">
                    <a16:creationId xmlns:a16="http://schemas.microsoft.com/office/drawing/2014/main" id="{088157D5-3B06-1D54-01BD-3AB043979E50}"/>
                  </a:ext>
                </a:extLst>
              </p:cNvPr>
              <p:cNvSpPr/>
              <p:nvPr/>
            </p:nvSpPr>
            <p:spPr>
              <a:xfrm>
                <a:off x="3753618" y="4981804"/>
                <a:ext cx="180000" cy="18000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TextBox 42">
              <a:extLst>
                <a:ext uri="{FF2B5EF4-FFF2-40B4-BE49-F238E27FC236}">
                  <a16:creationId xmlns:a16="http://schemas.microsoft.com/office/drawing/2014/main" id="{9B833B79-A1A7-ACAA-96AA-4360D8027922}"/>
                </a:ext>
              </a:extLst>
            </p:cNvPr>
            <p:cNvSpPr txBox="1"/>
            <p:nvPr/>
          </p:nvSpPr>
          <p:spPr>
            <a:xfrm>
              <a:off x="3499728" y="4437061"/>
              <a:ext cx="394660" cy="369332"/>
            </a:xfrm>
            <a:prstGeom prst="rect">
              <a:avLst/>
            </a:prstGeom>
            <a:noFill/>
          </p:spPr>
          <p:txBody>
            <a:bodyPr wrap="none" rtlCol="0">
              <a:spAutoFit/>
            </a:bodyPr>
            <a:lstStyle/>
            <a:p>
              <a:r>
                <a:rPr lang="en-US" dirty="0"/>
                <a:t>P</a:t>
              </a:r>
              <a:r>
                <a:rPr lang="en-US" baseline="-25000" dirty="0"/>
                <a:t>L</a:t>
              </a:r>
              <a:endParaRPr lang="en-IN" baseline="-25000" dirty="0"/>
            </a:p>
          </p:txBody>
        </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EA035C6-515A-A046-11C6-B5AF33459499}"/>
                  </a:ext>
                </a:extLst>
              </p:cNvPr>
              <p:cNvSpPr txBox="1"/>
              <p:nvPr/>
            </p:nvSpPr>
            <p:spPr>
              <a:xfrm>
                <a:off x="4445183" y="3769923"/>
                <a:ext cx="427113" cy="270652"/>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0" smtClean="0">
                          <a:latin typeface="Cambria Math" panose="02040503050406030204" pitchFamily="18" charset="0"/>
                        </a:rPr>
                        <m:t>𝚪</m:t>
                      </m:r>
                      <m:r>
                        <a:rPr lang="en-US" b="1" i="0" smtClean="0">
                          <a:latin typeface="Cambria Math" panose="02040503050406030204" pitchFamily="18" charset="0"/>
                        </a:rPr>
                        <m:t>|</m:t>
                      </m:r>
                    </m:oMath>
                  </m:oMathPara>
                </a14:m>
                <a:endParaRPr lang="en-IN" b="1" baseline="30000" dirty="0"/>
              </a:p>
            </p:txBody>
          </p:sp>
        </mc:Choice>
        <mc:Fallback xmlns="">
          <p:sp>
            <p:nvSpPr>
              <p:cNvPr id="45" name="TextBox 44">
                <a:extLst>
                  <a:ext uri="{FF2B5EF4-FFF2-40B4-BE49-F238E27FC236}">
                    <a16:creationId xmlns:a16="http://schemas.microsoft.com/office/drawing/2014/main" id="{6EA035C6-515A-A046-11C6-B5AF33459499}"/>
                  </a:ext>
                </a:extLst>
              </p:cNvPr>
              <p:cNvSpPr txBox="1">
                <a:spLocks noRot="1" noChangeAspect="1" noMove="1" noResize="1" noEditPoints="1" noAdjustHandles="1" noChangeArrowheads="1" noChangeShapeType="1" noTextEdit="1"/>
              </p:cNvSpPr>
              <p:nvPr/>
            </p:nvSpPr>
            <p:spPr>
              <a:xfrm>
                <a:off x="4445183" y="3769923"/>
                <a:ext cx="427113" cy="270652"/>
              </a:xfrm>
              <a:prstGeom prst="rect">
                <a:avLst/>
              </a:prstGeom>
              <a:blipFill>
                <a:blip r:embed="rId14"/>
                <a:stretch>
                  <a:fillRect l="-5479" r="-6849" b="-31250"/>
                </a:stretch>
              </a:blipFill>
            </p:spPr>
            <p:txBody>
              <a:bodyPr/>
              <a:lstStyle/>
              <a:p>
                <a:r>
                  <a:rPr lang="en-IN">
                    <a:noFill/>
                  </a:rPr>
                  <a:t> </a:t>
                </a:r>
              </a:p>
            </p:txBody>
          </p:sp>
        </mc:Fallback>
      </mc:AlternateContent>
      <p:grpSp>
        <p:nvGrpSpPr>
          <p:cNvPr id="52" name="Group 51">
            <a:extLst>
              <a:ext uri="{FF2B5EF4-FFF2-40B4-BE49-F238E27FC236}">
                <a16:creationId xmlns:a16="http://schemas.microsoft.com/office/drawing/2014/main" id="{22F8A115-E930-0B9A-431D-6E01825947D5}"/>
              </a:ext>
            </a:extLst>
          </p:cNvPr>
          <p:cNvGrpSpPr/>
          <p:nvPr/>
        </p:nvGrpSpPr>
        <p:grpSpPr>
          <a:xfrm>
            <a:off x="152400" y="3174099"/>
            <a:ext cx="3886201" cy="3531500"/>
            <a:chOff x="152400" y="3174099"/>
            <a:chExt cx="3886201" cy="3531500"/>
          </a:xfrm>
        </p:grpSpPr>
        <p:cxnSp>
          <p:nvCxnSpPr>
            <p:cNvPr id="17" name="Straight Arrow Connector 16">
              <a:extLst>
                <a:ext uri="{FF2B5EF4-FFF2-40B4-BE49-F238E27FC236}">
                  <a16:creationId xmlns:a16="http://schemas.microsoft.com/office/drawing/2014/main" id="{B5798E6E-3827-DD7C-55BB-E7F25B33F5FF}"/>
                </a:ext>
              </a:extLst>
            </p:cNvPr>
            <p:cNvCxnSpPr>
              <a:cxnSpLocks/>
            </p:cNvCxnSpPr>
            <p:nvPr/>
          </p:nvCxnSpPr>
          <p:spPr>
            <a:xfrm>
              <a:off x="3953435" y="3191113"/>
              <a:ext cx="85166" cy="3514486"/>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31C34452-6DD8-B6E4-3AF6-8D26181F12F2}"/>
                </a:ext>
              </a:extLst>
            </p:cNvPr>
            <p:cNvCxnSpPr>
              <a:cxnSpLocks/>
              <a:stCxn id="14" idx="0"/>
            </p:cNvCxnSpPr>
            <p:nvPr/>
          </p:nvCxnSpPr>
          <p:spPr>
            <a:xfrm flipH="1">
              <a:off x="152400" y="3174099"/>
              <a:ext cx="3819371" cy="24980"/>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ABE25FD-1C16-CFFA-301F-327A92A18A58}"/>
                  </a:ext>
                </a:extLst>
              </p:cNvPr>
              <p:cNvSpPr txBox="1"/>
              <p:nvPr/>
            </p:nvSpPr>
            <p:spPr>
              <a:xfrm>
                <a:off x="7442764" y="5472112"/>
                <a:ext cx="975755"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0" smtClean="0">
                        <a:latin typeface="Cambria Math" panose="02040503050406030204" pitchFamily="18" charset="0"/>
                      </a:rPr>
                      <m:t>|</m:t>
                    </m:r>
                    <m:r>
                      <a:rPr lang="en-US" b="1" i="0" smtClean="0">
                        <a:latin typeface="Cambria Math" panose="02040503050406030204" pitchFamily="18" charset="0"/>
                      </a:rPr>
                      <m:t>𝚪</m:t>
                    </m:r>
                    <m:r>
                      <a:rPr lang="en-US" b="1" i="0" smtClean="0">
                        <a:latin typeface="Cambria Math" panose="02040503050406030204" pitchFamily="18" charset="0"/>
                      </a:rPr>
                      <m:t>|</m:t>
                    </m:r>
                  </m:oMath>
                </a14:m>
                <a:r>
                  <a:rPr lang="en-US" b="1" dirty="0"/>
                  <a:t>= 0.5</a:t>
                </a:r>
              </a:p>
            </p:txBody>
          </p:sp>
        </mc:Choice>
        <mc:Fallback xmlns="">
          <p:sp>
            <p:nvSpPr>
              <p:cNvPr id="53" name="TextBox 52">
                <a:extLst>
                  <a:ext uri="{FF2B5EF4-FFF2-40B4-BE49-F238E27FC236}">
                    <a16:creationId xmlns:a16="http://schemas.microsoft.com/office/drawing/2014/main" id="{AABE25FD-1C16-CFFA-301F-327A92A18A58}"/>
                  </a:ext>
                </a:extLst>
              </p:cNvPr>
              <p:cNvSpPr txBox="1">
                <a:spLocks noRot="1" noChangeAspect="1" noMove="1" noResize="1" noEditPoints="1" noAdjustHandles="1" noChangeArrowheads="1" noChangeShapeType="1" noTextEdit="1"/>
              </p:cNvSpPr>
              <p:nvPr/>
            </p:nvSpPr>
            <p:spPr>
              <a:xfrm>
                <a:off x="7442764" y="5472112"/>
                <a:ext cx="975755" cy="276999"/>
              </a:xfrm>
              <a:prstGeom prst="rect">
                <a:avLst/>
              </a:prstGeom>
              <a:blipFill>
                <a:blip r:embed="rId15"/>
                <a:stretch>
                  <a:fillRect l="-10429" t="-22917" b="-458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F984CB8-1C8B-FEB7-F0CF-6A6A64875199}"/>
                  </a:ext>
                </a:extLst>
              </p:cNvPr>
              <p:cNvSpPr txBox="1"/>
              <p:nvPr/>
            </p:nvSpPr>
            <p:spPr>
              <a:xfrm>
                <a:off x="7482451" y="5885564"/>
                <a:ext cx="975755"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1" smtClean="0">
                        <a:latin typeface="Cambria Math" panose="02040503050406030204" pitchFamily="18" charset="0"/>
                      </a:rPr>
                      <m:t>∠</m:t>
                    </m:r>
                    <m:r>
                      <a:rPr lang="en-US" b="1" i="0" smtClean="0">
                        <a:latin typeface="Cambria Math" panose="02040503050406030204" pitchFamily="18" charset="0"/>
                      </a:rPr>
                      <m:t>𝚪</m:t>
                    </m:r>
                  </m:oMath>
                </a14:m>
                <a:r>
                  <a:rPr lang="en-US" b="1" dirty="0"/>
                  <a:t>= 270</a:t>
                </a:r>
                <a:r>
                  <a:rPr lang="en-US" b="1" baseline="30000" dirty="0"/>
                  <a:t>o</a:t>
                </a:r>
              </a:p>
            </p:txBody>
          </p:sp>
        </mc:Choice>
        <mc:Fallback xmlns="">
          <p:sp>
            <p:nvSpPr>
              <p:cNvPr id="54" name="TextBox 53">
                <a:extLst>
                  <a:ext uri="{FF2B5EF4-FFF2-40B4-BE49-F238E27FC236}">
                    <a16:creationId xmlns:a16="http://schemas.microsoft.com/office/drawing/2014/main" id="{4F984CB8-1C8B-FEB7-F0CF-6A6A64875199}"/>
                  </a:ext>
                </a:extLst>
              </p:cNvPr>
              <p:cNvSpPr txBox="1">
                <a:spLocks noRot="1" noChangeAspect="1" noMove="1" noResize="1" noEditPoints="1" noAdjustHandles="1" noChangeArrowheads="1" noChangeShapeType="1" noTextEdit="1"/>
              </p:cNvSpPr>
              <p:nvPr/>
            </p:nvSpPr>
            <p:spPr>
              <a:xfrm>
                <a:off x="7482451" y="5885564"/>
                <a:ext cx="975755" cy="276999"/>
              </a:xfrm>
              <a:prstGeom prst="rect">
                <a:avLst/>
              </a:prstGeom>
              <a:blipFill>
                <a:blip r:embed="rId16"/>
                <a:stretch>
                  <a:fillRect l="-6098" t="-22449" r="-610" b="-44898"/>
                </a:stretch>
              </a:blipFill>
            </p:spPr>
            <p:txBody>
              <a:bodyPr/>
              <a:lstStyle/>
              <a:p>
                <a:r>
                  <a:rPr lang="en-IN">
                    <a:noFill/>
                  </a:rPr>
                  <a:t> </a:t>
                </a:r>
              </a:p>
            </p:txBody>
          </p:sp>
        </mc:Fallback>
      </mc:AlternateContent>
    </p:spTree>
    <p:extLst>
      <p:ext uri="{BB962C8B-B14F-4D97-AF65-F5344CB8AC3E}">
        <p14:creationId xmlns:p14="http://schemas.microsoft.com/office/powerpoint/2010/main" val="34953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5" grpId="0" animBg="1"/>
      <p:bldP spid="19" grpId="0"/>
      <p:bldP spid="20" grpId="0" animBg="1"/>
      <p:bldP spid="21" grpId="0" animBg="1"/>
      <p:bldP spid="33" grpId="0" animBg="1"/>
      <p:bldP spid="39" grpId="0" animBg="1"/>
      <p:bldP spid="41" grpId="0" animBg="1"/>
      <p:bldP spid="45" grpId="0" animBg="1"/>
      <p:bldP spid="53" grpId="0" animBg="1"/>
      <p:bldP spid="5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79557" name="Object 5">
                <a:extLst>
                  <a:ext uri="{FF2B5EF4-FFF2-40B4-BE49-F238E27FC236}">
                    <a16:creationId xmlns:a16="http://schemas.microsoft.com/office/drawing/2014/main" id="{BCCDF095-927E-22C8-E23A-5A1B1801C0CE}"/>
                  </a:ext>
                </a:extLst>
              </p:cNvPr>
              <p:cNvSpPr txBox="1"/>
              <p:nvPr/>
            </p:nvSpPr>
            <p:spPr bwMode="auto">
              <a:xfrm>
                <a:off x="3537003" y="665066"/>
                <a:ext cx="2069993" cy="461665"/>
              </a:xfrm>
              <a:prstGeom prst="rect">
                <a:avLst/>
              </a:prstGeom>
              <a:ln/>
            </p:spPr>
            <p:style>
              <a:lnRef idx="2">
                <a:schemeClr val="accent1"/>
              </a:lnRef>
              <a:fillRef idx="1">
                <a:schemeClr val="lt1"/>
              </a:fillRef>
              <a:effectRef idx="0">
                <a:schemeClr val="accent1"/>
              </a:effectRef>
              <a:fontRef idx="minor">
                <a:schemeClr val="dk1"/>
              </a:fontRef>
            </p:style>
            <p:txBody>
              <a:bodyPr>
                <a:normAutofit fontScale="92500"/>
              </a:bodyPr>
              <a:lstStyle/>
              <a:p>
                <a:pPr/>
                <a14:m>
                  <m:oMathPara xmlns:m="http://schemas.openxmlformats.org/officeDocument/2006/math">
                    <m:oMathParaPr>
                      <m:jc m:val="left"/>
                    </m:oMathParaPr>
                    <m:oMath xmlns:m="http://schemas.openxmlformats.org/officeDocument/2006/math">
                      <m:r>
                        <m:rPr>
                          <m:sty m:val="p"/>
                        </m:rPr>
                        <a:rPr lang="en-IN" sz="2400" i="1" smtClean="0">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r>
                        <a:rPr lang="en-IN" sz="2400" i="1">
                          <a:solidFill>
                            <a:schemeClr val="tx1">
                              <a:lumMod val="95000"/>
                              <a:lumOff val="5000"/>
                            </a:schemeClr>
                          </a:solidFill>
                          <a:latin typeface="Cambria Math" panose="02040503050406030204" pitchFamily="18" charset="0"/>
                        </a:rPr>
                        <m:t>=</m:t>
                      </m:r>
                      <m:d>
                        <m:dPr>
                          <m:begChr m:val="|"/>
                          <m:endChr m:val="|"/>
                          <m:ctrlPr>
                            <a:rPr lang="en-IN" sz="2400" i="1">
                              <a:solidFill>
                                <a:schemeClr val="tx1">
                                  <a:lumMod val="95000"/>
                                  <a:lumOff val="5000"/>
                                </a:schemeClr>
                              </a:solidFill>
                              <a:latin typeface="Cambria Math" panose="02040503050406030204" pitchFamily="18" charset="0"/>
                            </a:rPr>
                          </m:ctrlPr>
                        </m:dPr>
                        <m:e>
                          <m:r>
                            <m:rPr>
                              <m:sty m:val="p"/>
                            </m:rPr>
                            <a:rPr lang="en-IN" sz="2400" i="1">
                              <a:solidFill>
                                <a:schemeClr val="tx1">
                                  <a:lumMod val="95000"/>
                                  <a:lumOff val="5000"/>
                                </a:schemeClr>
                              </a:solidFill>
                              <a:latin typeface="Cambria Math" panose="02040503050406030204" pitchFamily="18" charset="0"/>
                            </a:rPr>
                            <m:t>Γ</m:t>
                          </m:r>
                        </m:e>
                      </m:d>
                      <m:sSup>
                        <m:sSupPr>
                          <m:ctrlPr>
                            <a:rPr lang="en-IN" sz="2400" i="1">
                              <a:solidFill>
                                <a:schemeClr val="tx1">
                                  <a:lumMod val="95000"/>
                                  <a:lumOff val="5000"/>
                                </a:schemeClr>
                              </a:solidFill>
                              <a:latin typeface="Cambria Math" panose="02040503050406030204" pitchFamily="18" charset="0"/>
                            </a:rPr>
                          </m:ctrlPr>
                        </m:sSupPr>
                        <m:e>
                          <m:r>
                            <a:rPr lang="en-IN" sz="2400" i="1">
                              <a:solidFill>
                                <a:schemeClr val="tx1">
                                  <a:lumMod val="95000"/>
                                  <a:lumOff val="5000"/>
                                </a:schemeClr>
                              </a:solidFill>
                              <a:latin typeface="Cambria Math" panose="02040503050406030204" pitchFamily="18" charset="0"/>
                            </a:rPr>
                            <m:t>𝑒</m:t>
                          </m:r>
                        </m:e>
                        <m:sup>
                          <m:r>
                            <a:rPr lang="en-IN" sz="2400" i="1">
                              <a:solidFill>
                                <a:schemeClr val="tx1">
                                  <a:lumMod val="95000"/>
                                  <a:lumOff val="5000"/>
                                </a:schemeClr>
                              </a:solidFill>
                              <a:latin typeface="Cambria Math" panose="02040503050406030204" pitchFamily="18" charset="0"/>
                            </a:rPr>
                            <m:t>𝑗</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𝜃</m:t>
                              </m:r>
                            </m:e>
                            <m:sub>
                              <m:r>
                                <m:rPr>
                                  <m:sty m:val="p"/>
                                </m:rPr>
                                <a:rPr lang="en-IN" sz="2400" i="1">
                                  <a:solidFill>
                                    <a:schemeClr val="tx1">
                                      <a:lumMod val="95000"/>
                                      <a:lumOff val="5000"/>
                                    </a:schemeClr>
                                  </a:solidFill>
                                  <a:latin typeface="Cambria Math" panose="02040503050406030204" pitchFamily="18" charset="0"/>
                                </a:rPr>
                                <m:t>Γ</m:t>
                              </m:r>
                            </m:sub>
                          </m:sSub>
                        </m:sup>
                      </m:sSup>
                    </m:oMath>
                  </m:oMathPara>
                </a14:m>
                <a:endParaRPr lang="en-IN" sz="2400" dirty="0">
                  <a:solidFill>
                    <a:schemeClr val="tx1">
                      <a:lumMod val="95000"/>
                      <a:lumOff val="5000"/>
                    </a:schemeClr>
                  </a:solidFill>
                </a:endParaRPr>
              </a:p>
            </p:txBody>
          </p:sp>
        </mc:Choice>
        <mc:Fallback>
          <p:sp>
            <p:nvSpPr>
              <p:cNvPr id="279557" name="Object 5">
                <a:extLst>
                  <a:ext uri="{FF2B5EF4-FFF2-40B4-BE49-F238E27FC236}">
                    <a16:creationId xmlns:a16="http://schemas.microsoft.com/office/drawing/2014/main" id="{BCCDF095-927E-22C8-E23A-5A1B1801C0CE}"/>
                  </a:ext>
                </a:extLst>
              </p:cNvPr>
              <p:cNvSpPr txBox="1">
                <a:spLocks noRot="1" noChangeAspect="1" noMove="1" noResize="1" noEditPoints="1" noAdjustHandles="1" noChangeArrowheads="1" noChangeShapeType="1" noTextEdit="1"/>
              </p:cNvSpPr>
              <p:nvPr/>
            </p:nvSpPr>
            <p:spPr bwMode="auto">
              <a:xfrm>
                <a:off x="3537003" y="665066"/>
                <a:ext cx="2069993" cy="461665"/>
              </a:xfrm>
              <a:prstGeom prst="rect">
                <a:avLst/>
              </a:prstGeom>
              <a:blipFill>
                <a:blip r:embed="rId2"/>
                <a:stretch>
                  <a:fillRect/>
                </a:stretch>
              </a:blip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9558" name="Object 6">
                <a:extLst>
                  <a:ext uri="{FF2B5EF4-FFF2-40B4-BE49-F238E27FC236}">
                    <a16:creationId xmlns:a16="http://schemas.microsoft.com/office/drawing/2014/main" id="{5D1A35D5-1BDE-81D6-F552-4576A0002A3D}"/>
                  </a:ext>
                </a:extLst>
              </p:cNvPr>
              <p:cNvSpPr txBox="1"/>
              <p:nvPr/>
            </p:nvSpPr>
            <p:spPr bwMode="auto">
              <a:xfrm>
                <a:off x="1142999" y="1261783"/>
                <a:ext cx="7239000" cy="614852"/>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m:rPr>
                          <m:sty m:val="p"/>
                        </m:rPr>
                        <a:rPr lang="en-IN" sz="2400" i="1" smtClean="0">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r>
                            <a:rPr lang="en-IN" sz="2400" i="1">
                              <a:solidFill>
                                <a:schemeClr val="tx1">
                                  <a:lumMod val="95000"/>
                                  <a:lumOff val="5000"/>
                                </a:schemeClr>
                              </a:solidFill>
                              <a:latin typeface="Cambria Math" panose="02040503050406030204" pitchFamily="18" charset="0"/>
                            </a:rPr>
                            <m:t>+</m:t>
                          </m:r>
                          <m:r>
                            <a:rPr lang="en-IN" sz="2400" i="1">
                              <a:solidFill>
                                <a:schemeClr val="tx1">
                                  <a:lumMod val="95000"/>
                                  <a:lumOff val="5000"/>
                                </a:schemeClr>
                              </a:solidFill>
                              <a:latin typeface="Cambria Math" panose="02040503050406030204" pitchFamily="18" charset="0"/>
                            </a:rPr>
                            <m:t>𝜆</m:t>
                          </m:r>
                          <m:r>
                            <a:rPr lang="en-IN" sz="2400" i="1">
                              <a:solidFill>
                                <a:schemeClr val="tx1">
                                  <a:lumMod val="95000"/>
                                  <a:lumOff val="5000"/>
                                </a:schemeClr>
                              </a:solidFill>
                              <a:latin typeface="Cambria Math" panose="02040503050406030204" pitchFamily="18" charset="0"/>
                            </a:rPr>
                            <m:t>/4</m:t>
                          </m:r>
                        </m:e>
                      </m:d>
                      <m:r>
                        <a:rPr lang="en-IN" sz="2400" i="1">
                          <a:solidFill>
                            <a:schemeClr val="tx1">
                              <a:lumMod val="95000"/>
                              <a:lumOff val="5000"/>
                            </a:schemeClr>
                          </a:solidFill>
                          <a:latin typeface="Cambria Math" panose="02040503050406030204" pitchFamily="18" charset="0"/>
                        </a:rPr>
                        <m:t>=</m:t>
                      </m:r>
                      <m:d>
                        <m:dPr>
                          <m:begChr m:val="|"/>
                          <m:endChr m:val="|"/>
                          <m:ctrlPr>
                            <a:rPr lang="en-IN" sz="2400" i="1">
                              <a:solidFill>
                                <a:schemeClr val="tx1">
                                  <a:lumMod val="95000"/>
                                  <a:lumOff val="5000"/>
                                </a:schemeClr>
                              </a:solidFill>
                              <a:latin typeface="Cambria Math" panose="02040503050406030204" pitchFamily="18" charset="0"/>
                            </a:rPr>
                          </m:ctrlPr>
                        </m:dPr>
                        <m:e>
                          <m:r>
                            <m:rPr>
                              <m:sty m:val="p"/>
                            </m:rPr>
                            <a:rPr lang="en-IN" sz="2400" i="1">
                              <a:solidFill>
                                <a:schemeClr val="tx1">
                                  <a:lumMod val="95000"/>
                                  <a:lumOff val="5000"/>
                                </a:schemeClr>
                              </a:solidFill>
                              <a:latin typeface="Cambria Math" panose="02040503050406030204" pitchFamily="18" charset="0"/>
                            </a:rPr>
                            <m:t>Γ</m:t>
                          </m:r>
                        </m:e>
                      </m:d>
                      <m:sSup>
                        <m:sSupPr>
                          <m:ctrlPr>
                            <a:rPr lang="en-IN" sz="2400" i="1">
                              <a:solidFill>
                                <a:schemeClr val="tx1">
                                  <a:lumMod val="95000"/>
                                  <a:lumOff val="5000"/>
                                </a:schemeClr>
                              </a:solidFill>
                              <a:latin typeface="Cambria Math" panose="02040503050406030204" pitchFamily="18" charset="0"/>
                            </a:rPr>
                          </m:ctrlPr>
                        </m:sSupPr>
                        <m:e>
                          <m:r>
                            <a:rPr lang="en-IN" sz="2400" i="1">
                              <a:solidFill>
                                <a:schemeClr val="tx1">
                                  <a:lumMod val="95000"/>
                                  <a:lumOff val="5000"/>
                                </a:schemeClr>
                              </a:solidFill>
                              <a:latin typeface="Cambria Math" panose="02040503050406030204" pitchFamily="18" charset="0"/>
                            </a:rPr>
                            <m:t>𝑒</m:t>
                          </m:r>
                        </m:e>
                        <m:sup>
                          <m:r>
                            <a:rPr lang="en-IN" sz="2400" i="1">
                              <a:solidFill>
                                <a:schemeClr val="tx1">
                                  <a:lumMod val="95000"/>
                                  <a:lumOff val="5000"/>
                                </a:schemeClr>
                              </a:solidFill>
                              <a:latin typeface="Cambria Math" panose="02040503050406030204" pitchFamily="18" charset="0"/>
                            </a:rPr>
                            <m:t>𝑗</m:t>
                          </m:r>
                          <m:d>
                            <m:dPr>
                              <m:ctrlPr>
                                <a:rPr lang="en-IN" sz="2400" i="1">
                                  <a:solidFill>
                                    <a:schemeClr val="tx1">
                                      <a:lumMod val="95000"/>
                                      <a:lumOff val="5000"/>
                                    </a:schemeClr>
                                  </a:solidFill>
                                  <a:latin typeface="Cambria Math" panose="02040503050406030204" pitchFamily="18" charset="0"/>
                                </a:rPr>
                              </m:ctrlPr>
                            </m:dPr>
                            <m:e>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𝜃</m:t>
                                  </m:r>
                                </m:e>
                                <m:sub>
                                  <m:r>
                                    <m:rPr>
                                      <m:sty m:val="p"/>
                                    </m:rPr>
                                    <a:rPr lang="en-IN" sz="2400" i="1">
                                      <a:solidFill>
                                        <a:schemeClr val="tx1">
                                          <a:lumMod val="95000"/>
                                          <a:lumOff val="5000"/>
                                        </a:schemeClr>
                                      </a:solidFill>
                                      <a:latin typeface="Cambria Math" panose="02040503050406030204" pitchFamily="18" charset="0"/>
                                    </a:rPr>
                                    <m:t>Γ</m:t>
                                  </m:r>
                                </m:sub>
                              </m:sSub>
                              <m:r>
                                <a:rPr lang="en-IN" sz="2400" i="1">
                                  <a:solidFill>
                                    <a:schemeClr val="tx1">
                                      <a:lumMod val="95000"/>
                                      <a:lumOff val="5000"/>
                                    </a:schemeClr>
                                  </a:solidFill>
                                  <a:latin typeface="Cambria Math" panose="02040503050406030204" pitchFamily="18" charset="0"/>
                                </a:rPr>
                                <m:t>−2</m:t>
                              </m:r>
                              <m:r>
                                <a:rPr lang="en-IN" sz="2400" i="1">
                                  <a:solidFill>
                                    <a:schemeClr val="tx1">
                                      <a:lumMod val="95000"/>
                                      <a:lumOff val="5000"/>
                                    </a:schemeClr>
                                  </a:solidFill>
                                  <a:latin typeface="Cambria Math" panose="02040503050406030204" pitchFamily="18" charset="0"/>
                                </a:rPr>
                                <m:t>𝛽𝜆</m:t>
                              </m:r>
                              <m:r>
                                <a:rPr lang="en-IN" sz="2400" i="1">
                                  <a:solidFill>
                                    <a:schemeClr val="tx1">
                                      <a:lumMod val="95000"/>
                                      <a:lumOff val="5000"/>
                                    </a:schemeClr>
                                  </a:solidFill>
                                  <a:latin typeface="Cambria Math" panose="02040503050406030204" pitchFamily="18" charset="0"/>
                                </a:rPr>
                                <m:t>/4</m:t>
                              </m:r>
                            </m:e>
                          </m:d>
                        </m:sup>
                      </m:sSup>
                      <m:r>
                        <a:rPr lang="en-IN" sz="2400" i="1">
                          <a:solidFill>
                            <a:schemeClr val="tx1">
                              <a:lumMod val="95000"/>
                              <a:lumOff val="5000"/>
                            </a:schemeClr>
                          </a:solidFill>
                          <a:latin typeface="Cambria Math" panose="02040503050406030204" pitchFamily="18" charset="0"/>
                        </a:rPr>
                        <m:t>=</m:t>
                      </m:r>
                      <m:d>
                        <m:dPr>
                          <m:begChr m:val="|"/>
                          <m:endChr m:val="|"/>
                          <m:ctrlPr>
                            <a:rPr lang="en-IN" sz="2400" i="1">
                              <a:solidFill>
                                <a:schemeClr val="tx1">
                                  <a:lumMod val="95000"/>
                                  <a:lumOff val="5000"/>
                                </a:schemeClr>
                              </a:solidFill>
                              <a:latin typeface="Cambria Math" panose="02040503050406030204" pitchFamily="18" charset="0"/>
                            </a:rPr>
                          </m:ctrlPr>
                        </m:dPr>
                        <m:e>
                          <m:r>
                            <m:rPr>
                              <m:sty m:val="p"/>
                            </m:rPr>
                            <a:rPr lang="en-IN" sz="2400" i="1">
                              <a:solidFill>
                                <a:schemeClr val="tx1">
                                  <a:lumMod val="95000"/>
                                  <a:lumOff val="5000"/>
                                </a:schemeClr>
                              </a:solidFill>
                              <a:latin typeface="Cambria Math" panose="02040503050406030204" pitchFamily="18" charset="0"/>
                            </a:rPr>
                            <m:t>Γ</m:t>
                          </m:r>
                        </m:e>
                      </m:d>
                      <m:sSup>
                        <m:sSupPr>
                          <m:ctrlPr>
                            <a:rPr lang="en-IN" sz="2400" i="1">
                              <a:solidFill>
                                <a:schemeClr val="tx1">
                                  <a:lumMod val="95000"/>
                                  <a:lumOff val="5000"/>
                                </a:schemeClr>
                              </a:solidFill>
                              <a:latin typeface="Cambria Math" panose="02040503050406030204" pitchFamily="18" charset="0"/>
                            </a:rPr>
                          </m:ctrlPr>
                        </m:sSupPr>
                        <m:e>
                          <m:r>
                            <a:rPr lang="en-IN" sz="2400" i="1">
                              <a:solidFill>
                                <a:schemeClr val="tx1">
                                  <a:lumMod val="95000"/>
                                  <a:lumOff val="5000"/>
                                </a:schemeClr>
                              </a:solidFill>
                              <a:latin typeface="Cambria Math" panose="02040503050406030204" pitchFamily="18" charset="0"/>
                            </a:rPr>
                            <m:t>𝑒</m:t>
                          </m:r>
                        </m:e>
                        <m:sup>
                          <m:r>
                            <a:rPr lang="en-IN" sz="2400" i="1">
                              <a:solidFill>
                                <a:schemeClr val="tx1">
                                  <a:lumMod val="95000"/>
                                  <a:lumOff val="5000"/>
                                </a:schemeClr>
                              </a:solidFill>
                              <a:latin typeface="Cambria Math" panose="02040503050406030204" pitchFamily="18" charset="0"/>
                            </a:rPr>
                            <m:t>𝑗</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𝜃</m:t>
                              </m:r>
                            </m:e>
                            <m:sub>
                              <m:r>
                                <m:rPr>
                                  <m:sty m:val="p"/>
                                </m:rPr>
                                <a:rPr lang="en-IN" sz="2400" i="1">
                                  <a:solidFill>
                                    <a:schemeClr val="tx1">
                                      <a:lumMod val="95000"/>
                                      <a:lumOff val="5000"/>
                                    </a:schemeClr>
                                  </a:solidFill>
                                  <a:latin typeface="Cambria Math" panose="02040503050406030204" pitchFamily="18" charset="0"/>
                                </a:rPr>
                                <m:t>Γ</m:t>
                              </m:r>
                            </m:sub>
                          </m:sSub>
                        </m:sup>
                      </m:sSup>
                      <m:sSup>
                        <m:sSupPr>
                          <m:ctrlPr>
                            <a:rPr lang="en-IN" sz="2400" i="1">
                              <a:solidFill>
                                <a:schemeClr val="tx1">
                                  <a:lumMod val="95000"/>
                                  <a:lumOff val="5000"/>
                                </a:schemeClr>
                              </a:solidFill>
                              <a:latin typeface="Cambria Math" panose="02040503050406030204" pitchFamily="18" charset="0"/>
                            </a:rPr>
                          </m:ctrlPr>
                        </m:sSupPr>
                        <m:e>
                          <m:r>
                            <a:rPr lang="en-IN" sz="2400" i="1">
                              <a:solidFill>
                                <a:schemeClr val="tx1">
                                  <a:lumMod val="95000"/>
                                  <a:lumOff val="5000"/>
                                </a:schemeClr>
                              </a:solidFill>
                              <a:latin typeface="Cambria Math" panose="02040503050406030204" pitchFamily="18" charset="0"/>
                            </a:rPr>
                            <m:t>𝑒</m:t>
                          </m:r>
                        </m:e>
                        <m:sup>
                          <m:r>
                            <a:rPr lang="en-IN" sz="2400" i="1">
                              <a:solidFill>
                                <a:schemeClr val="tx1">
                                  <a:lumMod val="95000"/>
                                  <a:lumOff val="5000"/>
                                </a:schemeClr>
                              </a:solidFill>
                              <a:latin typeface="Cambria Math" panose="02040503050406030204" pitchFamily="18" charset="0"/>
                            </a:rPr>
                            <m:t>−</m:t>
                          </m:r>
                          <m:r>
                            <a:rPr lang="en-IN" sz="2400" i="1">
                              <a:solidFill>
                                <a:schemeClr val="tx1">
                                  <a:lumMod val="95000"/>
                                  <a:lumOff val="5000"/>
                                </a:schemeClr>
                              </a:solidFill>
                              <a:latin typeface="Cambria Math" panose="02040503050406030204" pitchFamily="18" charset="0"/>
                            </a:rPr>
                            <m:t>𝑗</m:t>
                          </m:r>
                          <m:r>
                            <a:rPr lang="en-IN" sz="2400" i="1">
                              <a:solidFill>
                                <a:schemeClr val="tx1">
                                  <a:lumMod val="95000"/>
                                  <a:lumOff val="5000"/>
                                </a:schemeClr>
                              </a:solidFill>
                              <a:latin typeface="Cambria Math" panose="02040503050406030204" pitchFamily="18" charset="0"/>
                            </a:rPr>
                            <m:t>𝜋</m:t>
                          </m:r>
                        </m:sup>
                      </m:sSup>
                      <m:r>
                        <a:rPr lang="en-IN" sz="2400" i="1">
                          <a:solidFill>
                            <a:schemeClr val="tx1">
                              <a:lumMod val="95000"/>
                              <a:lumOff val="5000"/>
                            </a:schemeClr>
                          </a:solidFill>
                          <a:latin typeface="Cambria Math" panose="02040503050406030204" pitchFamily="18" charset="0"/>
                        </a:rPr>
                        <m:t>=−</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oMath>
                  </m:oMathPara>
                </a14:m>
                <a:endParaRPr lang="en-IN" sz="2400" dirty="0">
                  <a:solidFill>
                    <a:schemeClr val="tx1">
                      <a:lumMod val="95000"/>
                      <a:lumOff val="5000"/>
                    </a:schemeClr>
                  </a:solidFill>
                </a:endParaRPr>
              </a:p>
            </p:txBody>
          </p:sp>
        </mc:Choice>
        <mc:Fallback>
          <p:sp>
            <p:nvSpPr>
              <p:cNvPr id="279558" name="Object 6">
                <a:extLst>
                  <a:ext uri="{FF2B5EF4-FFF2-40B4-BE49-F238E27FC236}">
                    <a16:creationId xmlns:a16="http://schemas.microsoft.com/office/drawing/2014/main" id="{5D1A35D5-1BDE-81D6-F552-4576A0002A3D}"/>
                  </a:ext>
                </a:extLst>
              </p:cNvPr>
              <p:cNvSpPr txBox="1">
                <a:spLocks noRot="1" noChangeAspect="1" noMove="1" noResize="1" noEditPoints="1" noAdjustHandles="1" noChangeArrowheads="1" noChangeShapeType="1" noTextEdit="1"/>
              </p:cNvSpPr>
              <p:nvPr/>
            </p:nvSpPr>
            <p:spPr bwMode="auto">
              <a:xfrm>
                <a:off x="1142999" y="1261783"/>
                <a:ext cx="7239000" cy="614852"/>
              </a:xfrm>
              <a:prstGeom prst="rect">
                <a:avLst/>
              </a:prstGeom>
              <a:blipFill>
                <a:blip r:embed="rId3"/>
                <a:stretch>
                  <a:fillRect/>
                </a:stretch>
              </a:blip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9559" name="Object 7">
                <a:extLst>
                  <a:ext uri="{FF2B5EF4-FFF2-40B4-BE49-F238E27FC236}">
                    <a16:creationId xmlns:a16="http://schemas.microsoft.com/office/drawing/2014/main" id="{49B0F652-43A5-C6DD-34EF-BE6654FD9615}"/>
                  </a:ext>
                </a:extLst>
              </p:cNvPr>
              <p:cNvSpPr txBox="1"/>
              <p:nvPr/>
            </p:nvSpPr>
            <p:spPr bwMode="auto">
              <a:xfrm>
                <a:off x="1677193" y="2613371"/>
                <a:ext cx="6170613" cy="888999"/>
              </a:xfrm>
              <a:prstGeom prst="rect">
                <a:avLst/>
              </a:prstGeom>
              <a:ln/>
            </p:spPr>
            <p:style>
              <a:lnRef idx="2">
                <a:schemeClr val="accent1"/>
              </a:lnRef>
              <a:fillRef idx="1">
                <a:schemeClr val="lt1"/>
              </a:fillRef>
              <a:effectRef idx="0">
                <a:schemeClr val="accent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400" i="1" smtClean="0">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𝑧</m:t>
                          </m:r>
                        </m:e>
                        <m:sub>
                          <m:r>
                            <a:rPr lang="en-IN" sz="2400" i="1">
                              <a:solidFill>
                                <a:schemeClr val="tx1">
                                  <a:lumMod val="95000"/>
                                  <a:lumOff val="5000"/>
                                </a:schemeClr>
                              </a:solidFill>
                              <a:latin typeface="Cambria Math" panose="02040503050406030204" pitchFamily="18" charset="0"/>
                            </a:rPr>
                            <m:t>𝑛</m:t>
                          </m:r>
                        </m:sub>
                      </m:sSub>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1+</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num>
                        <m:den>
                          <m:r>
                            <a:rPr lang="en-IN" sz="2400" i="1">
                              <a:solidFill>
                                <a:schemeClr val="tx1">
                                  <a:lumMod val="95000"/>
                                  <a:lumOff val="5000"/>
                                </a:schemeClr>
                              </a:solidFill>
                              <a:latin typeface="Cambria Math" panose="02040503050406030204" pitchFamily="18" charset="0"/>
                            </a:rPr>
                            <m:t>1−</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den>
                      </m:f>
                      <m:r>
                        <a:rPr lang="en-IN" sz="2400" i="1">
                          <a:solidFill>
                            <a:schemeClr val="tx1">
                              <a:lumMod val="95000"/>
                              <a:lumOff val="5000"/>
                            </a:schemeClr>
                          </a:solidFill>
                          <a:latin typeface="Cambria Math" panose="02040503050406030204" pitchFamily="18" charset="0"/>
                        </a:rPr>
                        <m:t>;  </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𝑦</m:t>
                          </m:r>
                        </m:e>
                        <m:sub>
                          <m:r>
                            <a:rPr lang="en-IN" sz="2400" i="1">
                              <a:solidFill>
                                <a:schemeClr val="tx1">
                                  <a:lumMod val="95000"/>
                                  <a:lumOff val="5000"/>
                                </a:schemeClr>
                              </a:solidFill>
                              <a:latin typeface="Cambria Math" panose="02040503050406030204" pitchFamily="18" charset="0"/>
                            </a:rPr>
                            <m:t>𝑛</m:t>
                          </m:r>
                        </m:sub>
                      </m:sSub>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1−</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num>
                        <m:den>
                          <m:r>
                            <a:rPr lang="en-IN" sz="2400" i="1">
                              <a:solidFill>
                                <a:schemeClr val="tx1">
                                  <a:lumMod val="95000"/>
                                  <a:lumOff val="5000"/>
                                </a:schemeClr>
                              </a:solidFill>
                              <a:latin typeface="Cambria Math" panose="02040503050406030204" pitchFamily="18" charset="0"/>
                            </a:rPr>
                            <m:t>1+</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den>
                      </m:f>
                    </m:oMath>
                  </m:oMathPara>
                </a14:m>
                <a:endParaRPr lang="en-IN" sz="2400" dirty="0">
                  <a:solidFill>
                    <a:schemeClr val="tx1">
                      <a:lumMod val="95000"/>
                      <a:lumOff val="5000"/>
                    </a:schemeClr>
                  </a:solidFill>
                </a:endParaRPr>
              </a:p>
            </p:txBody>
          </p:sp>
        </mc:Choice>
        <mc:Fallback>
          <p:sp>
            <p:nvSpPr>
              <p:cNvPr id="279559" name="Object 7">
                <a:extLst>
                  <a:ext uri="{FF2B5EF4-FFF2-40B4-BE49-F238E27FC236}">
                    <a16:creationId xmlns:a16="http://schemas.microsoft.com/office/drawing/2014/main" id="{49B0F652-43A5-C6DD-34EF-BE6654FD9615}"/>
                  </a:ext>
                </a:extLst>
              </p:cNvPr>
              <p:cNvSpPr txBox="1">
                <a:spLocks noRot="1" noChangeAspect="1" noMove="1" noResize="1" noEditPoints="1" noAdjustHandles="1" noChangeArrowheads="1" noChangeShapeType="1" noTextEdit="1"/>
              </p:cNvSpPr>
              <p:nvPr/>
            </p:nvSpPr>
            <p:spPr bwMode="auto">
              <a:xfrm>
                <a:off x="1677193" y="2613371"/>
                <a:ext cx="6170613" cy="888999"/>
              </a:xfrm>
              <a:prstGeom prst="rect">
                <a:avLst/>
              </a:prstGeom>
              <a:blipFill>
                <a:blip r:embed="rId4"/>
                <a:stretch>
                  <a:fillRect/>
                </a:stretch>
              </a:blip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9560" name="Object 8">
                <a:extLst>
                  <a:ext uri="{FF2B5EF4-FFF2-40B4-BE49-F238E27FC236}">
                    <a16:creationId xmlns:a16="http://schemas.microsoft.com/office/drawing/2014/main" id="{7C8E748A-3F8E-B237-EEE3-D4AFA47B7F01}"/>
                  </a:ext>
                </a:extLst>
              </p:cNvPr>
              <p:cNvSpPr txBox="1"/>
              <p:nvPr/>
            </p:nvSpPr>
            <p:spPr bwMode="auto">
              <a:xfrm>
                <a:off x="1981199" y="3643670"/>
                <a:ext cx="5562600" cy="1226804"/>
              </a:xfrm>
              <a:prstGeom prst="rect">
                <a:avLst/>
              </a:prstGeom>
              <a:ln/>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IN" sz="2400" i="1" smtClean="0">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𝑧</m:t>
                          </m:r>
                        </m:e>
                        <m:sub>
                          <m:r>
                            <a:rPr lang="en-IN" sz="2400" i="1">
                              <a:solidFill>
                                <a:schemeClr val="tx1">
                                  <a:lumMod val="95000"/>
                                  <a:lumOff val="5000"/>
                                </a:schemeClr>
                              </a:solidFill>
                              <a:latin typeface="Cambria Math" panose="02040503050406030204" pitchFamily="18" charset="0"/>
                            </a:rPr>
                            <m:t>𝑛</m:t>
                          </m:r>
                        </m:sub>
                      </m:sSub>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𝜆</m:t>
                              </m:r>
                            </m:num>
                            <m:den>
                              <m:r>
                                <a:rPr lang="en-IN" sz="2400" i="1">
                                  <a:solidFill>
                                    <a:schemeClr val="tx1">
                                      <a:lumMod val="95000"/>
                                      <a:lumOff val="5000"/>
                                    </a:schemeClr>
                                  </a:solidFill>
                                  <a:latin typeface="Cambria Math" panose="02040503050406030204" pitchFamily="18" charset="0"/>
                                </a:rPr>
                                <m:t>4</m:t>
                              </m:r>
                            </m:den>
                          </m:f>
                        </m:e>
                      </m:d>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1+</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𝜆</m:t>
                                  </m:r>
                                </m:num>
                                <m:den>
                                  <m:r>
                                    <a:rPr lang="en-IN" sz="2400" i="1">
                                      <a:solidFill>
                                        <a:schemeClr val="tx1">
                                          <a:lumMod val="95000"/>
                                          <a:lumOff val="5000"/>
                                        </a:schemeClr>
                                      </a:solidFill>
                                      <a:latin typeface="Cambria Math" panose="02040503050406030204" pitchFamily="18" charset="0"/>
                                    </a:rPr>
                                    <m:t>4</m:t>
                                  </m:r>
                                </m:den>
                              </m:f>
                            </m:e>
                          </m:d>
                        </m:num>
                        <m:den>
                          <m:r>
                            <a:rPr lang="en-IN" sz="2400" i="1">
                              <a:solidFill>
                                <a:schemeClr val="tx1">
                                  <a:lumMod val="95000"/>
                                  <a:lumOff val="5000"/>
                                </a:schemeClr>
                              </a:solidFill>
                              <a:latin typeface="Cambria Math" panose="02040503050406030204" pitchFamily="18" charset="0"/>
                            </a:rPr>
                            <m:t>1−</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𝜆</m:t>
                                  </m:r>
                                </m:num>
                                <m:den>
                                  <m:r>
                                    <a:rPr lang="en-IN" sz="2400" i="1">
                                      <a:solidFill>
                                        <a:schemeClr val="tx1">
                                          <a:lumMod val="95000"/>
                                          <a:lumOff val="5000"/>
                                        </a:schemeClr>
                                      </a:solidFill>
                                      <a:latin typeface="Cambria Math" panose="02040503050406030204" pitchFamily="18" charset="0"/>
                                    </a:rPr>
                                    <m:t>4</m:t>
                                  </m:r>
                                </m:den>
                              </m:f>
                            </m:e>
                          </m:d>
                        </m:den>
                      </m:f>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1−</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num>
                        <m:den>
                          <m:r>
                            <a:rPr lang="en-IN" sz="2400" i="1">
                              <a:solidFill>
                                <a:schemeClr val="tx1">
                                  <a:lumMod val="95000"/>
                                  <a:lumOff val="5000"/>
                                </a:schemeClr>
                              </a:solidFill>
                              <a:latin typeface="Cambria Math" panose="02040503050406030204" pitchFamily="18" charset="0"/>
                            </a:rPr>
                            <m:t>1+</m:t>
                          </m:r>
                          <m:r>
                            <m:rPr>
                              <m:sty m:val="p"/>
                            </m:rPr>
                            <a:rPr lang="en-IN" sz="2400" i="1">
                              <a:solidFill>
                                <a:schemeClr val="tx1">
                                  <a:lumMod val="95000"/>
                                  <a:lumOff val="5000"/>
                                </a:schemeClr>
                              </a:solidFill>
                              <a:latin typeface="Cambria Math" panose="02040503050406030204" pitchFamily="18" charset="0"/>
                            </a:rPr>
                            <m:t>Γ</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den>
                      </m:f>
                      <m:r>
                        <a:rPr lang="en-IN" sz="2400" i="1">
                          <a:solidFill>
                            <a:schemeClr val="tx1">
                              <a:lumMod val="95000"/>
                              <a:lumOff val="5000"/>
                            </a:schemeClr>
                          </a:solidFill>
                          <a:latin typeface="Cambria Math" panose="02040503050406030204" pitchFamily="18" charset="0"/>
                        </a:rPr>
                        <m:t>=</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𝑦</m:t>
                          </m:r>
                        </m:e>
                        <m:sub>
                          <m:r>
                            <a:rPr lang="en-IN" sz="2400" i="1">
                              <a:solidFill>
                                <a:schemeClr val="tx1">
                                  <a:lumMod val="95000"/>
                                  <a:lumOff val="5000"/>
                                </a:schemeClr>
                              </a:solidFill>
                              <a:latin typeface="Cambria Math" panose="02040503050406030204" pitchFamily="18" charset="0"/>
                            </a:rPr>
                            <m:t>𝑛</m:t>
                          </m:r>
                        </m:sub>
                      </m:sSub>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oMath>
                  </m:oMathPara>
                </a14:m>
                <a:endParaRPr lang="en-IN" sz="2400" dirty="0">
                  <a:solidFill>
                    <a:schemeClr val="tx1">
                      <a:lumMod val="95000"/>
                      <a:lumOff val="5000"/>
                    </a:schemeClr>
                  </a:solidFill>
                </a:endParaRPr>
              </a:p>
            </p:txBody>
          </p:sp>
        </mc:Choice>
        <mc:Fallback>
          <p:sp>
            <p:nvSpPr>
              <p:cNvPr id="279560" name="Object 8">
                <a:extLst>
                  <a:ext uri="{FF2B5EF4-FFF2-40B4-BE49-F238E27FC236}">
                    <a16:creationId xmlns:a16="http://schemas.microsoft.com/office/drawing/2014/main" id="{7C8E748A-3F8E-B237-EEE3-D4AFA47B7F01}"/>
                  </a:ext>
                </a:extLst>
              </p:cNvPr>
              <p:cNvSpPr txBox="1">
                <a:spLocks noRot="1" noChangeAspect="1" noMove="1" noResize="1" noEditPoints="1" noAdjustHandles="1" noChangeArrowheads="1" noChangeShapeType="1" noTextEdit="1"/>
              </p:cNvSpPr>
              <p:nvPr/>
            </p:nvSpPr>
            <p:spPr bwMode="auto">
              <a:xfrm>
                <a:off x="1981199" y="3643670"/>
                <a:ext cx="5562600" cy="1226804"/>
              </a:xfrm>
              <a:prstGeom prst="rect">
                <a:avLst/>
              </a:prstGeom>
              <a:blipFill>
                <a:blip r:embed="rId5"/>
                <a:stretch>
                  <a:fillRect/>
                </a:stretch>
              </a:blipFill>
              <a:ln/>
            </p:spPr>
            <p:txBody>
              <a:bodyPr/>
              <a:lstStyle/>
              <a:p>
                <a:r>
                  <a:rPr lang="en-IN">
                    <a:noFill/>
                  </a:rPr>
                  <a:t> </a:t>
                </a:r>
              </a:p>
            </p:txBody>
          </p:sp>
        </mc:Fallback>
      </mc:AlternateContent>
      <p:sp>
        <p:nvSpPr>
          <p:cNvPr id="2" name="Text Box 4">
            <a:extLst>
              <a:ext uri="{FF2B5EF4-FFF2-40B4-BE49-F238E27FC236}">
                <a16:creationId xmlns:a16="http://schemas.microsoft.com/office/drawing/2014/main" id="{39379E75-1820-2A24-CCF8-8B35956CB74A}"/>
              </a:ext>
            </a:extLst>
          </p:cNvPr>
          <p:cNvSpPr txBox="1">
            <a:spLocks noChangeArrowheads="1"/>
          </p:cNvSpPr>
          <p:nvPr/>
        </p:nvSpPr>
        <p:spPr bwMode="auto">
          <a:xfrm>
            <a:off x="33670" y="157783"/>
            <a:ext cx="891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rPr>
              <a:t>Converting from impedance to admittance in smith chart</a:t>
            </a:r>
            <a:endParaRPr lang="en-US" altLang="en-US" sz="2400" dirty="0">
              <a:solidFill>
                <a:srgbClr val="00B050"/>
              </a:solidFill>
              <a:sym typeface="Symbol" panose="05050102010706020507" pitchFamily="18" charset="2"/>
            </a:endParaRPr>
          </a:p>
        </p:txBody>
      </p:sp>
      <mc:AlternateContent xmlns:mc="http://schemas.openxmlformats.org/markup-compatibility/2006">
        <mc:Choice xmlns:a14="http://schemas.microsoft.com/office/drawing/2010/main" Requires="a14">
          <p:sp>
            <p:nvSpPr>
              <p:cNvPr id="281604" name="Object 4">
                <a:extLst>
                  <a:ext uri="{FF2B5EF4-FFF2-40B4-BE49-F238E27FC236}">
                    <a16:creationId xmlns:a16="http://schemas.microsoft.com/office/drawing/2014/main" id="{EE795BE3-0648-37DE-C690-37675FAD6C6F}"/>
                  </a:ext>
                </a:extLst>
              </p:cNvPr>
              <p:cNvSpPr txBox="1"/>
              <p:nvPr/>
            </p:nvSpPr>
            <p:spPr bwMode="auto">
              <a:xfrm>
                <a:off x="3352800" y="4966305"/>
                <a:ext cx="2971800" cy="938213"/>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2400" i="1" smtClean="0">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𝑧</m:t>
                          </m:r>
                        </m:e>
                        <m:sub>
                          <m:r>
                            <a:rPr lang="en-IN" sz="2400" i="1">
                              <a:solidFill>
                                <a:schemeClr val="tx1">
                                  <a:lumMod val="95000"/>
                                  <a:lumOff val="5000"/>
                                </a:schemeClr>
                              </a:solidFill>
                              <a:latin typeface="Cambria Math" panose="02040503050406030204" pitchFamily="18" charset="0"/>
                            </a:rPr>
                            <m:t>𝑛</m:t>
                          </m:r>
                        </m:sub>
                      </m:sSub>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𝜆</m:t>
                              </m:r>
                            </m:num>
                            <m:den>
                              <m:r>
                                <a:rPr lang="en-IN" sz="2400" i="1">
                                  <a:solidFill>
                                    <a:schemeClr val="tx1">
                                      <a:lumMod val="95000"/>
                                      <a:lumOff val="5000"/>
                                    </a:schemeClr>
                                  </a:solidFill>
                                  <a:latin typeface="Cambria Math" panose="02040503050406030204" pitchFamily="18" charset="0"/>
                                </a:rPr>
                                <m:t>4</m:t>
                              </m:r>
                            </m:den>
                          </m:f>
                        </m:e>
                      </m:d>
                      <m:r>
                        <a:rPr lang="en-IN" sz="2400" i="1">
                          <a:solidFill>
                            <a:schemeClr val="tx1">
                              <a:lumMod val="95000"/>
                              <a:lumOff val="5000"/>
                            </a:schemeClr>
                          </a:solidFill>
                          <a:latin typeface="Cambria Math" panose="02040503050406030204" pitchFamily="18" charset="0"/>
                        </a:rPr>
                        <m:t>=</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𝑦</m:t>
                          </m:r>
                        </m:e>
                        <m:sub>
                          <m:r>
                            <a:rPr lang="en-IN" sz="2400" i="1">
                              <a:solidFill>
                                <a:schemeClr val="tx1">
                                  <a:lumMod val="95000"/>
                                  <a:lumOff val="5000"/>
                                </a:schemeClr>
                              </a:solidFill>
                              <a:latin typeface="Cambria Math" panose="02040503050406030204" pitchFamily="18" charset="0"/>
                            </a:rPr>
                            <m:t>𝑛</m:t>
                          </m:r>
                        </m:sub>
                      </m:sSub>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oMath>
                  </m:oMathPara>
                </a14:m>
                <a:endParaRPr lang="en-IN" sz="2400" dirty="0">
                  <a:solidFill>
                    <a:schemeClr val="tx1">
                      <a:lumMod val="95000"/>
                      <a:lumOff val="5000"/>
                    </a:schemeClr>
                  </a:solidFill>
                </a:endParaRPr>
              </a:p>
            </p:txBody>
          </p:sp>
        </mc:Choice>
        <mc:Fallback>
          <p:sp>
            <p:nvSpPr>
              <p:cNvPr id="281604" name="Object 4">
                <a:extLst>
                  <a:ext uri="{FF2B5EF4-FFF2-40B4-BE49-F238E27FC236}">
                    <a16:creationId xmlns:a16="http://schemas.microsoft.com/office/drawing/2014/main" id="{EE795BE3-0648-37DE-C690-37675FAD6C6F}"/>
                  </a:ext>
                </a:extLst>
              </p:cNvPr>
              <p:cNvSpPr txBox="1">
                <a:spLocks noRot="1" noChangeAspect="1" noMove="1" noResize="1" noEditPoints="1" noAdjustHandles="1" noChangeArrowheads="1" noChangeShapeType="1" noTextEdit="1"/>
              </p:cNvSpPr>
              <p:nvPr/>
            </p:nvSpPr>
            <p:spPr bwMode="auto">
              <a:xfrm>
                <a:off x="3352800" y="4966305"/>
                <a:ext cx="2971800" cy="938213"/>
              </a:xfrm>
              <a:prstGeom prst="rect">
                <a:avLst/>
              </a:prstGeom>
              <a:blipFill>
                <a:blip r:embed="rId6"/>
                <a:stretch>
                  <a:fillRect/>
                </a:stretch>
              </a:blipFill>
              <a:ln/>
            </p:spPr>
            <p:txBody>
              <a:bodyPr/>
              <a:lstStyle/>
              <a:p>
                <a:r>
                  <a:rPr lang="en-IN">
                    <a:noFill/>
                  </a:rPr>
                  <a:t> </a:t>
                </a:r>
              </a:p>
            </p:txBody>
          </p:sp>
        </mc:Fallback>
      </mc:AlternateContent>
      <p:sp>
        <p:nvSpPr>
          <p:cNvPr id="4" name="Text Box 4">
            <a:extLst>
              <a:ext uri="{FF2B5EF4-FFF2-40B4-BE49-F238E27FC236}">
                <a16:creationId xmlns:a16="http://schemas.microsoft.com/office/drawing/2014/main" id="{98286F87-A7DD-30AD-1692-7C976C08701C}"/>
              </a:ext>
            </a:extLst>
          </p:cNvPr>
          <p:cNvSpPr txBox="1">
            <a:spLocks noChangeArrowheads="1"/>
          </p:cNvSpPr>
          <p:nvPr/>
        </p:nvSpPr>
        <p:spPr bwMode="auto">
          <a:xfrm>
            <a:off x="114299" y="2090094"/>
            <a:ext cx="891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sym typeface="Symbol" panose="05050102010706020507" pitchFamily="18" charset="2"/>
              </a:rPr>
              <a:t>Also, we know </a:t>
            </a:r>
          </a:p>
        </p:txBody>
      </p:sp>
      <mc:AlternateContent xmlns:mc="http://schemas.openxmlformats.org/markup-compatibility/2006">
        <mc:Choice xmlns:a14="http://schemas.microsoft.com/office/drawing/2010/main" Requires="a14">
          <p:sp>
            <p:nvSpPr>
              <p:cNvPr id="6" name="Text Box 4">
                <a:extLst>
                  <a:ext uri="{FF2B5EF4-FFF2-40B4-BE49-F238E27FC236}">
                    <a16:creationId xmlns:a16="http://schemas.microsoft.com/office/drawing/2014/main" id="{6526CA43-8DE7-8C58-30AE-8BB76CC732FB}"/>
                  </a:ext>
                </a:extLst>
              </p:cNvPr>
              <p:cNvSpPr txBox="1">
                <a:spLocks noChangeArrowheads="1"/>
              </p:cNvSpPr>
              <p:nvPr/>
            </p:nvSpPr>
            <p:spPr bwMode="auto">
              <a:xfrm>
                <a:off x="266699" y="6023319"/>
                <a:ext cx="8610600"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B050"/>
                    </a:solidFill>
                  </a:rPr>
                  <a:t>Thus, moving 0.25</a:t>
                </a:r>
                <a14:m>
                  <m:oMath xmlns:m="http://schemas.openxmlformats.org/officeDocument/2006/math">
                    <m:r>
                      <a:rPr lang="en-US" altLang="en-US" sz="2000" b="0" i="1" smtClean="0">
                        <a:solidFill>
                          <a:srgbClr val="00B050"/>
                        </a:solidFill>
                        <a:latin typeface="Cambria Math" panose="02040503050406030204" pitchFamily="18" charset="0"/>
                      </a:rPr>
                      <m:t>𝜆</m:t>
                    </m:r>
                  </m:oMath>
                </a14:m>
                <a:r>
                  <a:rPr lang="en-US" altLang="en-US" sz="2000" dirty="0">
                    <a:solidFill>
                      <a:srgbClr val="00B050"/>
                    </a:solidFill>
                    <a:sym typeface="Symbol" panose="05050102010706020507" pitchFamily="18" charset="2"/>
                  </a:rPr>
                  <a:t> on constant VSWR circle along smith chart coverts given impedance to admittance and vice-versa. This corresponds to </a:t>
                </a:r>
                <a14:m>
                  <m:oMath xmlns:m="http://schemas.openxmlformats.org/officeDocument/2006/math">
                    <m:r>
                      <a:rPr lang="en-US" altLang="en-US" sz="2000" b="0" i="1" smtClean="0">
                        <a:solidFill>
                          <a:srgbClr val="00B050"/>
                        </a:solidFill>
                        <a:latin typeface="Cambria Math" panose="02040503050406030204" pitchFamily="18" charset="0"/>
                      </a:rPr>
                      <m:t>𝜃</m:t>
                    </m:r>
                    <m:r>
                      <m:rPr>
                        <m:sty m:val="p"/>
                      </m:rPr>
                      <a:rPr lang="en-US" altLang="en-US" sz="2000" b="0" i="0" baseline="-25000" smtClean="0">
                        <a:solidFill>
                          <a:srgbClr val="00B050"/>
                        </a:solidFill>
                        <a:latin typeface="Cambria Math" panose="02040503050406030204" pitchFamily="18" charset="0"/>
                      </a:rPr>
                      <m:t>Γ</m:t>
                    </m:r>
                    <m:r>
                      <a:rPr lang="en-US" altLang="en-US" sz="2000" b="0" i="1" smtClean="0">
                        <a:solidFill>
                          <a:srgbClr val="00B050"/>
                        </a:solidFill>
                        <a:latin typeface="Cambria Math" panose="02040503050406030204" pitchFamily="18" charset="0"/>
                      </a:rPr>
                      <m:t>=</m:t>
                    </m:r>
                    <m:r>
                      <a:rPr lang="en-US" altLang="en-US" sz="2000" i="1">
                        <a:solidFill>
                          <a:srgbClr val="00B050"/>
                        </a:solidFill>
                        <a:latin typeface="Cambria Math" panose="02040503050406030204" pitchFamily="18" charset="0"/>
                      </a:rPr>
                      <m:t> </m:t>
                    </m:r>
                  </m:oMath>
                </a14:m>
                <a:r>
                  <a:rPr lang="en-US" altLang="en-US" sz="2000" dirty="0">
                    <a:solidFill>
                      <a:srgbClr val="00B050"/>
                    </a:solidFill>
                    <a:sym typeface="Symbol" panose="05050102010706020507" pitchFamily="18" charset="2"/>
                  </a:rPr>
                  <a:t>180</a:t>
                </a:r>
                <a:r>
                  <a:rPr lang="en-US" altLang="en-US" sz="2000" baseline="30000" dirty="0">
                    <a:solidFill>
                      <a:srgbClr val="00B050"/>
                    </a:solidFill>
                    <a:sym typeface="Symbol" panose="05050102010706020507" pitchFamily="18" charset="2"/>
                  </a:rPr>
                  <a:t>o</a:t>
                </a:r>
                <a:r>
                  <a:rPr lang="en-US" altLang="en-US" sz="2000" dirty="0">
                    <a:solidFill>
                      <a:srgbClr val="00B050"/>
                    </a:solidFill>
                    <a:sym typeface="Symbol" panose="05050102010706020507" pitchFamily="18" charset="2"/>
                  </a:rPr>
                  <a:t> .</a:t>
                </a:r>
              </a:p>
            </p:txBody>
          </p:sp>
        </mc:Choice>
        <mc:Fallback>
          <p:sp>
            <p:nvSpPr>
              <p:cNvPr id="6" name="Text Box 4">
                <a:extLst>
                  <a:ext uri="{FF2B5EF4-FFF2-40B4-BE49-F238E27FC236}">
                    <a16:creationId xmlns:a16="http://schemas.microsoft.com/office/drawing/2014/main" id="{6526CA43-8DE7-8C58-30AE-8BB76CC732FB}"/>
                  </a:ext>
                </a:extLst>
              </p:cNvPr>
              <p:cNvSpPr txBox="1">
                <a:spLocks noRot="1" noChangeAspect="1" noMove="1" noResize="1" noEditPoints="1" noAdjustHandles="1" noChangeArrowheads="1" noChangeShapeType="1" noTextEdit="1"/>
              </p:cNvSpPr>
              <p:nvPr/>
            </p:nvSpPr>
            <p:spPr bwMode="auto">
              <a:xfrm>
                <a:off x="266699" y="6023319"/>
                <a:ext cx="8610600" cy="707886"/>
              </a:xfrm>
              <a:prstGeom prst="rect">
                <a:avLst/>
              </a:prstGeom>
              <a:blipFill>
                <a:blip r:embed="rId7"/>
                <a:stretch>
                  <a:fillRect l="-779" t="-3448" b="-155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1605" name="Object 5">
                <a:extLst>
                  <a:ext uri="{FF2B5EF4-FFF2-40B4-BE49-F238E27FC236}">
                    <a16:creationId xmlns:a16="http://schemas.microsoft.com/office/drawing/2014/main" id="{230FBFB5-F462-0126-F8FE-20E5B8EE9FEF}"/>
                  </a:ext>
                </a:extLst>
              </p:cNvPr>
              <p:cNvSpPr txBox="1"/>
              <p:nvPr/>
            </p:nvSpPr>
            <p:spPr bwMode="auto">
              <a:xfrm>
                <a:off x="2895600" y="365183"/>
                <a:ext cx="5280025" cy="20780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400" i="1" smtClean="0">
                          <a:solidFill>
                            <a:schemeClr val="tx1">
                              <a:lumMod val="95000"/>
                              <a:lumOff val="5000"/>
                            </a:schemeClr>
                          </a:solidFill>
                          <a:latin typeface="Cambria Math" panose="02040503050406030204" pitchFamily="18" charset="0"/>
                        </a:rPr>
                        <m:t>𝑍</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𝜆</m:t>
                              </m:r>
                            </m:num>
                            <m:den>
                              <m:r>
                                <a:rPr lang="en-IN" sz="2400" i="1">
                                  <a:solidFill>
                                    <a:schemeClr val="tx1">
                                      <a:lumMod val="95000"/>
                                      <a:lumOff val="5000"/>
                                    </a:schemeClr>
                                  </a:solidFill>
                                  <a:latin typeface="Cambria Math" panose="02040503050406030204" pitchFamily="18" charset="0"/>
                                </a:rPr>
                                <m:t>4</m:t>
                              </m:r>
                            </m:den>
                          </m:f>
                        </m:e>
                      </m:d>
                      <m:r>
                        <a:rPr lang="en-IN" sz="2400" i="1">
                          <a:solidFill>
                            <a:schemeClr val="tx1">
                              <a:lumMod val="95000"/>
                              <a:lumOff val="5000"/>
                            </a:schemeClr>
                          </a:solidFill>
                          <a:latin typeface="Cambria Math" panose="02040503050406030204" pitchFamily="18" charset="0"/>
                        </a:rPr>
                        <m:t>=</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𝑍</m:t>
                          </m:r>
                        </m:e>
                        <m:sub>
                          <m:r>
                            <a:rPr lang="en-IN" sz="2400" i="1">
                              <a:solidFill>
                                <a:schemeClr val="tx1">
                                  <a:lumMod val="95000"/>
                                  <a:lumOff val="5000"/>
                                </a:schemeClr>
                              </a:solidFill>
                              <a:latin typeface="Cambria Math" panose="02040503050406030204" pitchFamily="18" charset="0"/>
                            </a:rPr>
                            <m:t>0</m:t>
                          </m:r>
                        </m:sub>
                      </m:sSub>
                      <m:r>
                        <a:rPr lang="en-IN" sz="2400" i="1">
                          <a:solidFill>
                            <a:schemeClr val="tx1">
                              <a:lumMod val="95000"/>
                              <a:lumOff val="5000"/>
                            </a:schemeClr>
                          </a:solidFill>
                          <a:latin typeface="Cambria Math" panose="02040503050406030204" pitchFamily="18" charset="0"/>
                        </a:rPr>
                        <m:t>.</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𝑧</m:t>
                          </m:r>
                        </m:e>
                        <m:sub>
                          <m:r>
                            <a:rPr lang="en-IN" sz="2400" i="1">
                              <a:solidFill>
                                <a:schemeClr val="tx1">
                                  <a:lumMod val="95000"/>
                                  <a:lumOff val="5000"/>
                                </a:schemeClr>
                              </a:solidFill>
                              <a:latin typeface="Cambria Math" panose="02040503050406030204" pitchFamily="18" charset="0"/>
                            </a:rPr>
                            <m:t>𝑛</m:t>
                          </m:r>
                        </m:sub>
                      </m:sSub>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r>
                            <a:rPr lang="en-IN" sz="2400" i="1">
                              <a:solidFill>
                                <a:schemeClr val="tx1">
                                  <a:lumMod val="95000"/>
                                  <a:lumOff val="5000"/>
                                </a:schemeClr>
                              </a:solidFill>
                              <a:latin typeface="Cambria Math" panose="02040503050406030204" pitchFamily="18" charset="0"/>
                            </a:rPr>
                            <m:t>+</m:t>
                          </m:r>
                          <m:f>
                            <m:fPr>
                              <m:ctrlPr>
                                <a:rPr lang="en-IN" sz="2400" i="1">
                                  <a:solidFill>
                                    <a:schemeClr val="tx1">
                                      <a:lumMod val="95000"/>
                                      <a:lumOff val="5000"/>
                                    </a:schemeClr>
                                  </a:solidFill>
                                  <a:latin typeface="Cambria Math" panose="02040503050406030204" pitchFamily="18" charset="0"/>
                                </a:rPr>
                              </m:ctrlPr>
                            </m:fPr>
                            <m:num>
                              <m:r>
                                <a:rPr lang="en-IN" sz="2400" i="1">
                                  <a:solidFill>
                                    <a:schemeClr val="tx1">
                                      <a:lumMod val="95000"/>
                                      <a:lumOff val="5000"/>
                                    </a:schemeClr>
                                  </a:solidFill>
                                  <a:latin typeface="Cambria Math" panose="02040503050406030204" pitchFamily="18" charset="0"/>
                                </a:rPr>
                                <m:t>𝜆</m:t>
                              </m:r>
                            </m:num>
                            <m:den>
                              <m:r>
                                <a:rPr lang="en-IN" sz="2400" i="1">
                                  <a:solidFill>
                                    <a:schemeClr val="tx1">
                                      <a:lumMod val="95000"/>
                                      <a:lumOff val="5000"/>
                                    </a:schemeClr>
                                  </a:solidFill>
                                  <a:latin typeface="Cambria Math" panose="02040503050406030204" pitchFamily="18" charset="0"/>
                                </a:rPr>
                                <m:t>4</m:t>
                              </m:r>
                            </m:den>
                          </m:f>
                        </m:e>
                      </m:d>
                    </m:oMath>
                  </m:oMathPara>
                </a14:m>
                <a:endParaRPr lang="en-IN" sz="2400" i="1" dirty="0">
                  <a:solidFill>
                    <a:schemeClr val="tx1">
                      <a:lumMod val="95000"/>
                      <a:lumOff val="5000"/>
                    </a:schemeClr>
                  </a:solidFill>
                  <a:latin typeface="Cambria Math" panose="02040503050406030204" pitchFamily="18" charset="0"/>
                </a:endParaRPr>
              </a:p>
              <a:p>
                <a:pPr/>
                <a:endParaRPr lang="en-US" sz="2400" i="1" dirty="0">
                  <a:solidFill>
                    <a:schemeClr val="tx1">
                      <a:lumMod val="95000"/>
                      <a:lumOff val="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sz="2400" i="1">
                          <a:solidFill>
                            <a:schemeClr val="tx1">
                              <a:lumMod val="95000"/>
                              <a:lumOff val="5000"/>
                            </a:schemeClr>
                          </a:solidFill>
                          <a:latin typeface="Cambria Math" panose="02040503050406030204" pitchFamily="18" charset="0"/>
                        </a:rPr>
                        <m:t>𝑌</m:t>
                      </m:r>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r>
                        <a:rPr lang="en-IN" sz="2400" i="1">
                          <a:solidFill>
                            <a:schemeClr val="tx1">
                              <a:lumMod val="95000"/>
                              <a:lumOff val="5000"/>
                            </a:schemeClr>
                          </a:solidFill>
                          <a:latin typeface="Cambria Math" panose="02040503050406030204" pitchFamily="18" charset="0"/>
                        </a:rPr>
                        <m:t>=</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𝑌</m:t>
                          </m:r>
                        </m:e>
                        <m:sub>
                          <m:r>
                            <a:rPr lang="en-IN" sz="2400" i="1">
                              <a:solidFill>
                                <a:schemeClr val="tx1">
                                  <a:lumMod val="95000"/>
                                  <a:lumOff val="5000"/>
                                </a:schemeClr>
                              </a:solidFill>
                              <a:latin typeface="Cambria Math" panose="02040503050406030204" pitchFamily="18" charset="0"/>
                            </a:rPr>
                            <m:t>0</m:t>
                          </m:r>
                        </m:sub>
                      </m:sSub>
                      <m:r>
                        <a:rPr lang="en-IN" sz="2400" i="1">
                          <a:solidFill>
                            <a:schemeClr val="tx1">
                              <a:lumMod val="95000"/>
                              <a:lumOff val="5000"/>
                            </a:schemeClr>
                          </a:solidFill>
                          <a:latin typeface="Cambria Math" panose="02040503050406030204" pitchFamily="18" charset="0"/>
                        </a:rPr>
                        <m:t>.</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𝑦</m:t>
                          </m:r>
                        </m:e>
                        <m:sub>
                          <m:r>
                            <a:rPr lang="en-IN" sz="2400" i="1">
                              <a:solidFill>
                                <a:schemeClr val="tx1">
                                  <a:lumMod val="95000"/>
                                  <a:lumOff val="5000"/>
                                </a:schemeClr>
                              </a:solidFill>
                              <a:latin typeface="Cambria Math" panose="02040503050406030204" pitchFamily="18" charset="0"/>
                            </a:rPr>
                            <m:t>𝑛</m:t>
                          </m:r>
                        </m:sub>
                      </m:sSub>
                      <m:d>
                        <m:dPr>
                          <m:ctrlPr>
                            <a:rPr lang="en-IN" sz="2400" i="1">
                              <a:solidFill>
                                <a:schemeClr val="tx1">
                                  <a:lumMod val="95000"/>
                                  <a:lumOff val="5000"/>
                                </a:schemeClr>
                              </a:solidFill>
                              <a:latin typeface="Cambria Math" panose="02040503050406030204" pitchFamily="18" charset="0"/>
                            </a:rPr>
                          </m:ctrlPr>
                        </m:dPr>
                        <m:e>
                          <m:r>
                            <a:rPr lang="en-IN" sz="2400" i="1">
                              <a:solidFill>
                                <a:schemeClr val="tx1">
                                  <a:lumMod val="95000"/>
                                  <a:lumOff val="5000"/>
                                </a:schemeClr>
                              </a:solidFill>
                              <a:latin typeface="Cambria Math" panose="02040503050406030204" pitchFamily="18" charset="0"/>
                            </a:rPr>
                            <m:t>𝑑</m:t>
                          </m:r>
                        </m:e>
                      </m:d>
                    </m:oMath>
                  </m:oMathPara>
                </a14:m>
                <a:endParaRPr lang="en-IN" sz="2400" dirty="0">
                  <a:solidFill>
                    <a:schemeClr val="tx1">
                      <a:lumMod val="95000"/>
                      <a:lumOff val="5000"/>
                    </a:schemeClr>
                  </a:solidFill>
                </a:endParaRPr>
              </a:p>
            </p:txBody>
          </p:sp>
        </mc:Choice>
        <mc:Fallback>
          <p:sp>
            <p:nvSpPr>
              <p:cNvPr id="281605" name="Object 5">
                <a:extLst>
                  <a:ext uri="{FF2B5EF4-FFF2-40B4-BE49-F238E27FC236}">
                    <a16:creationId xmlns:a16="http://schemas.microsoft.com/office/drawing/2014/main" id="{230FBFB5-F462-0126-F8FE-20E5B8EE9FEF}"/>
                  </a:ext>
                </a:extLst>
              </p:cNvPr>
              <p:cNvSpPr txBox="1">
                <a:spLocks noRot="1" noChangeAspect="1" noMove="1" noResize="1" noEditPoints="1" noAdjustHandles="1" noChangeArrowheads="1" noChangeShapeType="1" noTextEdit="1"/>
              </p:cNvSpPr>
              <p:nvPr/>
            </p:nvSpPr>
            <p:spPr bwMode="auto">
              <a:xfrm>
                <a:off x="2895600" y="365183"/>
                <a:ext cx="5280025" cy="2078038"/>
              </a:xfrm>
              <a:prstGeom prst="rect">
                <a:avLst/>
              </a:prstGeom>
              <a:blipFill>
                <a:blip r:embed="rId2"/>
                <a:stretch>
                  <a:fillRect l="-231"/>
                </a:stretch>
              </a:blipFill>
              <a:ln>
                <a:noFill/>
              </a:ln>
              <a:effectLst/>
            </p:spPr>
            <p:txBody>
              <a:bodyPr/>
              <a:lstStyle/>
              <a:p>
                <a:r>
                  <a:rPr lang="en-IN">
                    <a:noFill/>
                  </a:rPr>
                  <a:t> </a:t>
                </a:r>
              </a:p>
            </p:txBody>
          </p:sp>
        </mc:Fallback>
      </mc:AlternateContent>
      <p:sp>
        <p:nvSpPr>
          <p:cNvPr id="281606" name="Text Box 6">
            <a:extLst>
              <a:ext uri="{FF2B5EF4-FFF2-40B4-BE49-F238E27FC236}">
                <a16:creationId xmlns:a16="http://schemas.microsoft.com/office/drawing/2014/main" id="{B5E977CD-D416-53BA-6528-B250F1089BEB}"/>
              </a:ext>
            </a:extLst>
          </p:cNvPr>
          <p:cNvSpPr txBox="1">
            <a:spLocks noChangeArrowheads="1"/>
          </p:cNvSpPr>
          <p:nvPr/>
        </p:nvSpPr>
        <p:spPr bwMode="auto">
          <a:xfrm>
            <a:off x="156074" y="604361"/>
            <a:ext cx="25023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rPr>
              <a:t>Actual Impedance</a:t>
            </a:r>
          </a:p>
        </p:txBody>
      </p:sp>
      <p:sp>
        <p:nvSpPr>
          <p:cNvPr id="281607" name="Text Box 7">
            <a:extLst>
              <a:ext uri="{FF2B5EF4-FFF2-40B4-BE49-F238E27FC236}">
                <a16:creationId xmlns:a16="http://schemas.microsoft.com/office/drawing/2014/main" id="{84A97199-50AB-CEFB-BC5A-4D970489B0C0}"/>
              </a:ext>
            </a:extLst>
          </p:cNvPr>
          <p:cNvSpPr txBox="1">
            <a:spLocks noChangeArrowheads="1"/>
          </p:cNvSpPr>
          <p:nvPr/>
        </p:nvSpPr>
        <p:spPr bwMode="auto">
          <a:xfrm>
            <a:off x="156074" y="1539745"/>
            <a:ext cx="2339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rPr>
              <a:t>Actual Admittance</a:t>
            </a:r>
          </a:p>
        </p:txBody>
      </p:sp>
      <p:sp>
        <p:nvSpPr>
          <p:cNvPr id="281608" name="Text Box 8">
            <a:extLst>
              <a:ext uri="{FF2B5EF4-FFF2-40B4-BE49-F238E27FC236}">
                <a16:creationId xmlns:a16="http://schemas.microsoft.com/office/drawing/2014/main" id="{B0362645-B907-246F-2140-D921FBB1C019}"/>
              </a:ext>
            </a:extLst>
          </p:cNvPr>
          <p:cNvSpPr txBox="1">
            <a:spLocks noChangeArrowheads="1"/>
          </p:cNvSpPr>
          <p:nvPr/>
        </p:nvSpPr>
        <p:spPr bwMode="auto">
          <a:xfrm>
            <a:off x="6019800" y="1599682"/>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3333FF"/>
                </a:solidFill>
              </a:rPr>
              <a:t>Where,</a:t>
            </a:r>
          </a:p>
        </p:txBody>
      </p:sp>
      <mc:AlternateContent xmlns:mc="http://schemas.openxmlformats.org/markup-compatibility/2006">
        <mc:Choice xmlns:a14="http://schemas.microsoft.com/office/drawing/2010/main" Requires="a14">
          <p:sp>
            <p:nvSpPr>
              <p:cNvPr id="281609" name="Object 9">
                <a:extLst>
                  <a:ext uri="{FF2B5EF4-FFF2-40B4-BE49-F238E27FC236}">
                    <a16:creationId xmlns:a16="http://schemas.microsoft.com/office/drawing/2014/main" id="{603594CF-7434-78EF-F7E3-F846B1EF0DC1}"/>
                  </a:ext>
                </a:extLst>
              </p:cNvPr>
              <p:cNvSpPr txBox="1"/>
              <p:nvPr/>
            </p:nvSpPr>
            <p:spPr bwMode="auto">
              <a:xfrm>
                <a:off x="7107256" y="1599682"/>
                <a:ext cx="1754187" cy="62388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2400" i="1" smtClean="0">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𝑌</m:t>
                          </m:r>
                        </m:e>
                        <m:sub>
                          <m:r>
                            <a:rPr lang="en-IN" sz="2400" i="1">
                              <a:solidFill>
                                <a:schemeClr val="tx1">
                                  <a:lumMod val="95000"/>
                                  <a:lumOff val="5000"/>
                                </a:schemeClr>
                              </a:solidFill>
                              <a:latin typeface="Cambria Math" panose="02040503050406030204" pitchFamily="18" charset="0"/>
                            </a:rPr>
                            <m:t>0</m:t>
                          </m:r>
                        </m:sub>
                      </m:sSub>
                      <m:r>
                        <a:rPr lang="en-IN" sz="2400" i="1">
                          <a:solidFill>
                            <a:schemeClr val="tx1">
                              <a:lumMod val="95000"/>
                              <a:lumOff val="5000"/>
                            </a:schemeClr>
                          </a:solidFill>
                          <a:latin typeface="Cambria Math" panose="02040503050406030204" pitchFamily="18" charset="0"/>
                        </a:rPr>
                        <m:t>=1/</m:t>
                      </m:r>
                      <m:sSub>
                        <m:sSubPr>
                          <m:ctrlPr>
                            <a:rPr lang="en-IN" sz="2400" i="1">
                              <a:solidFill>
                                <a:schemeClr val="tx1">
                                  <a:lumMod val="95000"/>
                                  <a:lumOff val="5000"/>
                                </a:schemeClr>
                              </a:solidFill>
                              <a:latin typeface="Cambria Math" panose="02040503050406030204" pitchFamily="18" charset="0"/>
                            </a:rPr>
                          </m:ctrlPr>
                        </m:sSubPr>
                        <m:e>
                          <m:r>
                            <a:rPr lang="en-IN" sz="2400" i="1">
                              <a:solidFill>
                                <a:schemeClr val="tx1">
                                  <a:lumMod val="95000"/>
                                  <a:lumOff val="5000"/>
                                </a:schemeClr>
                              </a:solidFill>
                              <a:latin typeface="Cambria Math" panose="02040503050406030204" pitchFamily="18" charset="0"/>
                            </a:rPr>
                            <m:t>𝑍</m:t>
                          </m:r>
                        </m:e>
                        <m:sub>
                          <m:r>
                            <a:rPr lang="en-IN" sz="2400" i="1">
                              <a:solidFill>
                                <a:schemeClr val="tx1">
                                  <a:lumMod val="95000"/>
                                  <a:lumOff val="5000"/>
                                </a:schemeClr>
                              </a:solidFill>
                              <a:latin typeface="Cambria Math" panose="02040503050406030204" pitchFamily="18" charset="0"/>
                            </a:rPr>
                            <m:t>0</m:t>
                          </m:r>
                        </m:sub>
                      </m:sSub>
                    </m:oMath>
                  </m:oMathPara>
                </a14:m>
                <a:endParaRPr lang="en-IN" sz="2400" dirty="0">
                  <a:solidFill>
                    <a:schemeClr val="tx1">
                      <a:lumMod val="95000"/>
                      <a:lumOff val="5000"/>
                    </a:schemeClr>
                  </a:solidFill>
                </a:endParaRPr>
              </a:p>
            </p:txBody>
          </p:sp>
        </mc:Choice>
        <mc:Fallback>
          <p:sp>
            <p:nvSpPr>
              <p:cNvPr id="281609" name="Object 9">
                <a:extLst>
                  <a:ext uri="{FF2B5EF4-FFF2-40B4-BE49-F238E27FC236}">
                    <a16:creationId xmlns:a16="http://schemas.microsoft.com/office/drawing/2014/main" id="{603594CF-7434-78EF-F7E3-F846B1EF0DC1}"/>
                  </a:ext>
                </a:extLst>
              </p:cNvPr>
              <p:cNvSpPr txBox="1">
                <a:spLocks noRot="1" noChangeAspect="1" noMove="1" noResize="1" noEditPoints="1" noAdjustHandles="1" noChangeArrowheads="1" noChangeShapeType="1" noTextEdit="1"/>
              </p:cNvSpPr>
              <p:nvPr/>
            </p:nvSpPr>
            <p:spPr bwMode="auto">
              <a:xfrm>
                <a:off x="7107256" y="1599682"/>
                <a:ext cx="1754187" cy="623887"/>
              </a:xfrm>
              <a:prstGeom prst="rect">
                <a:avLst/>
              </a:prstGeom>
              <a:blipFill>
                <a:blip r:embed="rId3"/>
                <a:stretch>
                  <a:fillRect l="-1042"/>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1610" name="Object 10">
                <a:extLst>
                  <a:ext uri="{FF2B5EF4-FFF2-40B4-BE49-F238E27FC236}">
                    <a16:creationId xmlns:a16="http://schemas.microsoft.com/office/drawing/2014/main" id="{12F80F75-3459-9C1B-A916-7D29E8D1681C}"/>
                  </a:ext>
                </a:extLst>
              </p:cNvPr>
              <p:cNvSpPr txBox="1"/>
              <p:nvPr/>
            </p:nvSpPr>
            <p:spPr bwMode="auto">
              <a:xfrm>
                <a:off x="2849881" y="3732439"/>
                <a:ext cx="3536950" cy="102711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𝑖𝑛</m:t>
                          </m:r>
                        </m:sub>
                      </m:sSub>
                      <m:r>
                        <a:rPr lang="en-IN" sz="2800" i="1">
                          <a:solidFill>
                            <a:srgbClr val="0000FF"/>
                          </a:solidFill>
                          <a:latin typeface="Cambria Math" panose="02040503050406030204" pitchFamily="18" charset="0"/>
                        </a:rPr>
                        <m:t>=</m:t>
                      </m:r>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0</m:t>
                          </m:r>
                        </m:sub>
                      </m:sSub>
                      <m:f>
                        <m:fPr>
                          <m:ctrlPr>
                            <a:rPr lang="en-IN" sz="2800" i="1">
                              <a:solidFill>
                                <a:srgbClr val="0000FF"/>
                              </a:solidFill>
                              <a:latin typeface="Cambria Math" panose="02040503050406030204" pitchFamily="18" charset="0"/>
                            </a:rPr>
                          </m:ctrlPr>
                        </m:fPr>
                        <m:num>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𝐿</m:t>
                              </m:r>
                            </m:sub>
                          </m:sSub>
                          <m:r>
                            <a:rPr lang="en-IN" sz="2800" i="1">
                              <a:solidFill>
                                <a:srgbClr val="0000FF"/>
                              </a:solidFill>
                              <a:latin typeface="Cambria Math" panose="02040503050406030204" pitchFamily="18" charset="0"/>
                            </a:rPr>
                            <m:t>+</m:t>
                          </m:r>
                          <m:r>
                            <a:rPr lang="en-IN" sz="2800" i="1">
                              <a:solidFill>
                                <a:srgbClr val="0000FF"/>
                              </a:solidFill>
                              <a:latin typeface="Cambria Math" panose="02040503050406030204" pitchFamily="18" charset="0"/>
                            </a:rPr>
                            <m:t>𝑗</m:t>
                          </m:r>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0</m:t>
                              </m:r>
                            </m:sub>
                          </m:sSub>
                          <m:func>
                            <m:funcPr>
                              <m:ctrlPr>
                                <a:rPr lang="en-IN" sz="2800" i="1">
                                  <a:solidFill>
                                    <a:srgbClr val="0000FF"/>
                                  </a:solidFill>
                                  <a:latin typeface="Cambria Math" panose="02040503050406030204" pitchFamily="18" charset="0"/>
                                </a:rPr>
                              </m:ctrlPr>
                            </m:funcPr>
                            <m:fName>
                              <m:r>
                                <m:rPr>
                                  <m:sty m:val="p"/>
                                </m:rPr>
                                <a:rPr lang="en-IN" sz="2800" i="0">
                                  <a:solidFill>
                                    <a:srgbClr val="0000FF"/>
                                  </a:solidFill>
                                  <a:latin typeface="Cambria Math" panose="02040503050406030204" pitchFamily="18" charset="0"/>
                                </a:rPr>
                                <m:t>tan</m:t>
                              </m:r>
                            </m:fName>
                            <m:e>
                              <m:r>
                                <a:rPr lang="en-IN" sz="2800" i="1">
                                  <a:solidFill>
                                    <a:srgbClr val="0000FF"/>
                                  </a:solidFill>
                                  <a:latin typeface="Cambria Math" panose="02040503050406030204" pitchFamily="18" charset="0"/>
                                </a:rPr>
                                <m:t>𝛽</m:t>
                              </m:r>
                            </m:e>
                          </m:func>
                          <m:r>
                            <a:rPr lang="en-IN" sz="2800" i="1">
                              <a:solidFill>
                                <a:srgbClr val="0000FF"/>
                              </a:solidFill>
                              <a:latin typeface="Cambria Math" panose="02040503050406030204" pitchFamily="18" charset="0"/>
                            </a:rPr>
                            <m:t>𝑙</m:t>
                          </m:r>
                        </m:num>
                        <m:den>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0</m:t>
                              </m:r>
                            </m:sub>
                          </m:sSub>
                          <m:r>
                            <a:rPr lang="en-IN" sz="2800" i="1">
                              <a:solidFill>
                                <a:srgbClr val="0000FF"/>
                              </a:solidFill>
                              <a:latin typeface="Cambria Math" panose="02040503050406030204" pitchFamily="18" charset="0"/>
                            </a:rPr>
                            <m:t>+</m:t>
                          </m:r>
                          <m:r>
                            <a:rPr lang="en-IN" sz="2800" i="1">
                              <a:solidFill>
                                <a:srgbClr val="0000FF"/>
                              </a:solidFill>
                              <a:latin typeface="Cambria Math" panose="02040503050406030204" pitchFamily="18" charset="0"/>
                            </a:rPr>
                            <m:t>𝑗</m:t>
                          </m:r>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𝐿</m:t>
                              </m:r>
                            </m:sub>
                          </m:sSub>
                          <m:func>
                            <m:funcPr>
                              <m:ctrlPr>
                                <a:rPr lang="en-IN" sz="2800" i="1">
                                  <a:solidFill>
                                    <a:srgbClr val="0000FF"/>
                                  </a:solidFill>
                                  <a:latin typeface="Cambria Math" panose="02040503050406030204" pitchFamily="18" charset="0"/>
                                </a:rPr>
                              </m:ctrlPr>
                            </m:funcPr>
                            <m:fName>
                              <m:r>
                                <m:rPr>
                                  <m:sty m:val="p"/>
                                </m:rPr>
                                <a:rPr lang="en-IN" sz="2800" i="0">
                                  <a:solidFill>
                                    <a:srgbClr val="0000FF"/>
                                  </a:solidFill>
                                  <a:latin typeface="Cambria Math" panose="02040503050406030204" pitchFamily="18" charset="0"/>
                                </a:rPr>
                                <m:t>tan</m:t>
                              </m:r>
                            </m:fName>
                            <m:e>
                              <m:r>
                                <a:rPr lang="en-IN" sz="2800" i="1">
                                  <a:solidFill>
                                    <a:srgbClr val="0000FF"/>
                                  </a:solidFill>
                                  <a:latin typeface="Cambria Math" panose="02040503050406030204" pitchFamily="18" charset="0"/>
                                </a:rPr>
                                <m:t>𝛽</m:t>
                              </m:r>
                            </m:e>
                          </m:func>
                          <m:r>
                            <a:rPr lang="en-IN" sz="2800" i="1">
                              <a:solidFill>
                                <a:srgbClr val="0000FF"/>
                              </a:solidFill>
                              <a:latin typeface="Cambria Math" panose="02040503050406030204" pitchFamily="18" charset="0"/>
                            </a:rPr>
                            <m:t>𝑙</m:t>
                          </m:r>
                        </m:den>
                      </m:f>
                    </m:oMath>
                  </m:oMathPara>
                </a14:m>
                <a:endParaRPr lang="en-IN" dirty="0"/>
              </a:p>
            </p:txBody>
          </p:sp>
        </mc:Choice>
        <mc:Fallback>
          <p:sp>
            <p:nvSpPr>
              <p:cNvPr id="281610" name="Object 10">
                <a:extLst>
                  <a:ext uri="{FF2B5EF4-FFF2-40B4-BE49-F238E27FC236}">
                    <a16:creationId xmlns:a16="http://schemas.microsoft.com/office/drawing/2014/main" id="{12F80F75-3459-9C1B-A916-7D29E8D1681C}"/>
                  </a:ext>
                </a:extLst>
              </p:cNvPr>
              <p:cNvSpPr txBox="1">
                <a:spLocks noRot="1" noChangeAspect="1" noMove="1" noResize="1" noEditPoints="1" noAdjustHandles="1" noChangeArrowheads="1" noChangeShapeType="1" noTextEdit="1"/>
              </p:cNvSpPr>
              <p:nvPr/>
            </p:nvSpPr>
            <p:spPr bwMode="auto">
              <a:xfrm>
                <a:off x="2849881" y="3732439"/>
                <a:ext cx="3536950" cy="1027113"/>
              </a:xfrm>
              <a:prstGeom prst="rect">
                <a:avLst/>
              </a:prstGeom>
              <a:blipFill>
                <a:blip r:embed="rId4"/>
                <a:stretch>
                  <a:fillRect/>
                </a:stretch>
              </a:blipFill>
              <a:ln>
                <a:noFill/>
              </a:ln>
              <a:effectLst/>
            </p:spPr>
            <p:txBody>
              <a:bodyPr/>
              <a:lstStyle/>
              <a:p>
                <a:r>
                  <a:rPr lang="en-IN">
                    <a:noFill/>
                  </a:rPr>
                  <a:t> </a:t>
                </a:r>
              </a:p>
            </p:txBody>
          </p:sp>
        </mc:Fallback>
      </mc:AlternateContent>
      <p:sp>
        <p:nvSpPr>
          <p:cNvPr id="281613" name="Text Box 13">
            <a:extLst>
              <a:ext uri="{FF2B5EF4-FFF2-40B4-BE49-F238E27FC236}">
                <a16:creationId xmlns:a16="http://schemas.microsoft.com/office/drawing/2014/main" id="{594D379E-9417-999C-323D-51D0B002BA21}"/>
              </a:ext>
            </a:extLst>
          </p:cNvPr>
          <p:cNvSpPr txBox="1">
            <a:spLocks noChangeArrowheads="1"/>
          </p:cNvSpPr>
          <p:nvPr/>
        </p:nvSpPr>
        <p:spPr bwMode="auto">
          <a:xfrm>
            <a:off x="242571" y="4061952"/>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For </a:t>
            </a:r>
            <a:r>
              <a:rPr lang="en-US" altLang="en-US" i="1" dirty="0">
                <a:latin typeface="Times New Roman" panose="02020603050405020304" pitchFamily="18" charset="0"/>
              </a:rPr>
              <a:t>l</a:t>
            </a:r>
            <a:r>
              <a:rPr lang="en-US" altLang="en-US" dirty="0"/>
              <a:t> = </a:t>
            </a:r>
            <a:r>
              <a:rPr lang="en-US" altLang="en-US" dirty="0">
                <a:sym typeface="Symbol" panose="05050102010706020507" pitchFamily="18" charset="2"/>
              </a:rPr>
              <a:t>/4</a:t>
            </a:r>
          </a:p>
        </p:txBody>
      </p:sp>
      <mc:AlternateContent xmlns:mc="http://schemas.openxmlformats.org/markup-compatibility/2006">
        <mc:Choice xmlns:a14="http://schemas.microsoft.com/office/drawing/2010/main" Requires="a14">
          <p:sp>
            <p:nvSpPr>
              <p:cNvPr id="281614" name="Object 14">
                <a:extLst>
                  <a:ext uri="{FF2B5EF4-FFF2-40B4-BE49-F238E27FC236}">
                    <a16:creationId xmlns:a16="http://schemas.microsoft.com/office/drawing/2014/main" id="{FFCDBD1E-8C80-B99B-3823-365A0B79A860}"/>
                  </a:ext>
                </a:extLst>
              </p:cNvPr>
              <p:cNvSpPr txBox="1"/>
              <p:nvPr/>
            </p:nvSpPr>
            <p:spPr bwMode="auto">
              <a:xfrm>
                <a:off x="7046913" y="3638550"/>
                <a:ext cx="1422400" cy="1027113"/>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IN" sz="2800" i="1">
                              <a:solidFill>
                                <a:srgbClr val="0000FF"/>
                              </a:solidFill>
                              <a:latin typeface="Cambria Math" panose="02040503050406030204" pitchFamily="18" charset="0"/>
                            </a:rPr>
                          </m:ctrlPr>
                        </m:fPr>
                        <m:num>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𝑖𝑛</m:t>
                              </m:r>
                            </m:sub>
                          </m:sSub>
                        </m:num>
                        <m:den>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0</m:t>
                              </m:r>
                            </m:sub>
                          </m:sSub>
                        </m:den>
                      </m:f>
                      <m:r>
                        <a:rPr lang="en-IN" sz="2800" i="1">
                          <a:solidFill>
                            <a:srgbClr val="0000FF"/>
                          </a:solidFill>
                          <a:latin typeface="Cambria Math" panose="02040503050406030204" pitchFamily="18" charset="0"/>
                        </a:rPr>
                        <m:t>=</m:t>
                      </m:r>
                      <m:f>
                        <m:fPr>
                          <m:ctrlPr>
                            <a:rPr lang="en-IN" sz="2800" i="1">
                              <a:solidFill>
                                <a:srgbClr val="0000FF"/>
                              </a:solidFill>
                              <a:latin typeface="Cambria Math" panose="02040503050406030204" pitchFamily="18" charset="0"/>
                            </a:rPr>
                          </m:ctrlPr>
                        </m:fPr>
                        <m:num>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0</m:t>
                              </m:r>
                            </m:sub>
                          </m:sSub>
                        </m:num>
                        <m:den>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𝑍</m:t>
                              </m:r>
                            </m:e>
                            <m:sub>
                              <m:r>
                                <a:rPr lang="en-IN" sz="2800" i="1">
                                  <a:solidFill>
                                    <a:srgbClr val="0000FF"/>
                                  </a:solidFill>
                                  <a:latin typeface="Cambria Math" panose="02040503050406030204" pitchFamily="18" charset="0"/>
                                </a:rPr>
                                <m:t>𝐿</m:t>
                              </m:r>
                            </m:sub>
                          </m:sSub>
                        </m:den>
                      </m:f>
                    </m:oMath>
                  </m:oMathPara>
                </a14:m>
                <a:endParaRPr lang="en-IN" dirty="0"/>
              </a:p>
            </p:txBody>
          </p:sp>
        </mc:Choice>
        <mc:Fallback>
          <p:sp>
            <p:nvSpPr>
              <p:cNvPr id="281614" name="Object 14">
                <a:extLst>
                  <a:ext uri="{FF2B5EF4-FFF2-40B4-BE49-F238E27FC236}">
                    <a16:creationId xmlns:a16="http://schemas.microsoft.com/office/drawing/2014/main" id="{FFCDBD1E-8C80-B99B-3823-365A0B79A860}"/>
                  </a:ext>
                </a:extLst>
              </p:cNvPr>
              <p:cNvSpPr txBox="1">
                <a:spLocks noRot="1" noChangeAspect="1" noMove="1" noResize="1" noEditPoints="1" noAdjustHandles="1" noChangeArrowheads="1" noChangeShapeType="1" noTextEdit="1"/>
              </p:cNvSpPr>
              <p:nvPr/>
            </p:nvSpPr>
            <p:spPr bwMode="auto">
              <a:xfrm>
                <a:off x="7046913" y="3638550"/>
                <a:ext cx="1422400" cy="1027113"/>
              </a:xfrm>
              <a:prstGeom prst="rect">
                <a:avLst/>
              </a:prstGeom>
              <a:blipFill>
                <a:blip r:embed="rId5"/>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1615" name="Object 15">
                <a:extLst>
                  <a:ext uri="{FF2B5EF4-FFF2-40B4-BE49-F238E27FC236}">
                    <a16:creationId xmlns:a16="http://schemas.microsoft.com/office/drawing/2014/main" id="{F6EFA90D-625B-EBB4-D166-6A9BB84A2274}"/>
                  </a:ext>
                </a:extLst>
              </p:cNvPr>
              <p:cNvSpPr txBox="1"/>
              <p:nvPr/>
            </p:nvSpPr>
            <p:spPr bwMode="auto">
              <a:xfrm>
                <a:off x="3886200" y="4912870"/>
                <a:ext cx="1966912" cy="105727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bar>
                        <m:barPr>
                          <m:pos m:val="top"/>
                          <m:ctrlPr>
                            <a:rPr lang="en-IN" sz="2800" i="1">
                              <a:solidFill>
                                <a:srgbClr val="0000FF"/>
                              </a:solidFill>
                              <a:latin typeface="Cambria Math" panose="02040503050406030204" pitchFamily="18" charset="0"/>
                            </a:rPr>
                          </m:ctrlPr>
                        </m:barPr>
                        <m:e>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𝑧</m:t>
                              </m:r>
                            </m:e>
                            <m:sub>
                              <m:r>
                                <a:rPr lang="en-IN" sz="2800" i="1">
                                  <a:solidFill>
                                    <a:srgbClr val="0000FF"/>
                                  </a:solidFill>
                                  <a:latin typeface="Cambria Math" panose="02040503050406030204" pitchFamily="18" charset="0"/>
                                </a:rPr>
                                <m:t>𝑖𝑛</m:t>
                              </m:r>
                            </m:sub>
                          </m:sSub>
                        </m:e>
                      </m:bar>
                      <m:r>
                        <a:rPr lang="en-IN" sz="2800" i="1">
                          <a:solidFill>
                            <a:srgbClr val="0000FF"/>
                          </a:solidFill>
                          <a:latin typeface="Cambria Math" panose="02040503050406030204" pitchFamily="18" charset="0"/>
                        </a:rPr>
                        <m:t>=</m:t>
                      </m:r>
                      <m:f>
                        <m:fPr>
                          <m:ctrlPr>
                            <a:rPr lang="en-IN" sz="2800" i="1">
                              <a:solidFill>
                                <a:srgbClr val="0000FF"/>
                              </a:solidFill>
                              <a:latin typeface="Cambria Math" panose="02040503050406030204" pitchFamily="18" charset="0"/>
                            </a:rPr>
                          </m:ctrlPr>
                        </m:fPr>
                        <m:num>
                          <m:r>
                            <a:rPr lang="en-IN" sz="2800" i="1">
                              <a:solidFill>
                                <a:srgbClr val="0000FF"/>
                              </a:solidFill>
                              <a:latin typeface="Cambria Math" panose="02040503050406030204" pitchFamily="18" charset="0"/>
                            </a:rPr>
                            <m:t>1</m:t>
                          </m:r>
                        </m:num>
                        <m:den>
                          <m:bar>
                            <m:barPr>
                              <m:pos m:val="top"/>
                              <m:ctrlPr>
                                <a:rPr lang="en-IN" sz="2800" i="1">
                                  <a:solidFill>
                                    <a:srgbClr val="0000FF"/>
                                  </a:solidFill>
                                  <a:latin typeface="Cambria Math" panose="02040503050406030204" pitchFamily="18" charset="0"/>
                                </a:rPr>
                              </m:ctrlPr>
                            </m:barPr>
                            <m:e>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𝑧</m:t>
                                  </m:r>
                                </m:e>
                                <m:sub>
                                  <m:r>
                                    <a:rPr lang="en-IN" sz="2800" i="1">
                                      <a:solidFill>
                                        <a:srgbClr val="0000FF"/>
                                      </a:solidFill>
                                      <a:latin typeface="Cambria Math" panose="02040503050406030204" pitchFamily="18" charset="0"/>
                                    </a:rPr>
                                    <m:t>𝐿</m:t>
                                  </m:r>
                                </m:sub>
                              </m:sSub>
                            </m:e>
                          </m:bar>
                        </m:den>
                      </m:f>
                      <m:r>
                        <a:rPr lang="en-IN" sz="2800" i="1">
                          <a:solidFill>
                            <a:srgbClr val="0000FF"/>
                          </a:solidFill>
                          <a:latin typeface="Cambria Math" panose="02040503050406030204" pitchFamily="18" charset="0"/>
                        </a:rPr>
                        <m:t>=</m:t>
                      </m:r>
                      <m:bar>
                        <m:barPr>
                          <m:pos m:val="top"/>
                          <m:ctrlPr>
                            <a:rPr lang="en-IN" sz="2800" i="1">
                              <a:solidFill>
                                <a:srgbClr val="0000FF"/>
                              </a:solidFill>
                              <a:latin typeface="Cambria Math" panose="02040503050406030204" pitchFamily="18" charset="0"/>
                            </a:rPr>
                          </m:ctrlPr>
                        </m:barPr>
                        <m:e>
                          <m:sSub>
                            <m:sSubPr>
                              <m:ctrlPr>
                                <a:rPr lang="en-IN" sz="2800" i="1">
                                  <a:solidFill>
                                    <a:srgbClr val="0000FF"/>
                                  </a:solidFill>
                                  <a:latin typeface="Cambria Math" panose="02040503050406030204" pitchFamily="18" charset="0"/>
                                </a:rPr>
                              </m:ctrlPr>
                            </m:sSubPr>
                            <m:e>
                              <m:r>
                                <a:rPr lang="en-IN" sz="2800" i="1">
                                  <a:solidFill>
                                    <a:srgbClr val="0000FF"/>
                                  </a:solidFill>
                                  <a:latin typeface="Cambria Math" panose="02040503050406030204" pitchFamily="18" charset="0"/>
                                </a:rPr>
                                <m:t>𝑦</m:t>
                              </m:r>
                            </m:e>
                            <m:sub>
                              <m:r>
                                <a:rPr lang="en-IN" sz="2800" i="1">
                                  <a:solidFill>
                                    <a:srgbClr val="0000FF"/>
                                  </a:solidFill>
                                  <a:latin typeface="Cambria Math" panose="02040503050406030204" pitchFamily="18" charset="0"/>
                                </a:rPr>
                                <m:t>𝐿</m:t>
                              </m:r>
                            </m:sub>
                          </m:sSub>
                        </m:e>
                      </m:bar>
                    </m:oMath>
                  </m:oMathPara>
                </a14:m>
                <a:endParaRPr lang="en-IN" dirty="0"/>
              </a:p>
            </p:txBody>
          </p:sp>
        </mc:Choice>
        <mc:Fallback>
          <p:sp>
            <p:nvSpPr>
              <p:cNvPr id="281615" name="Object 15">
                <a:extLst>
                  <a:ext uri="{FF2B5EF4-FFF2-40B4-BE49-F238E27FC236}">
                    <a16:creationId xmlns:a16="http://schemas.microsoft.com/office/drawing/2014/main" id="{F6EFA90D-625B-EBB4-D166-6A9BB84A2274}"/>
                  </a:ext>
                </a:extLst>
              </p:cNvPr>
              <p:cNvSpPr txBox="1">
                <a:spLocks noRot="1" noChangeAspect="1" noMove="1" noResize="1" noEditPoints="1" noAdjustHandles="1" noChangeArrowheads="1" noChangeShapeType="1" noTextEdit="1"/>
              </p:cNvSpPr>
              <p:nvPr/>
            </p:nvSpPr>
            <p:spPr bwMode="auto">
              <a:xfrm>
                <a:off x="3886200" y="4912870"/>
                <a:ext cx="1966912" cy="1057275"/>
              </a:xfrm>
              <a:prstGeom prst="rect">
                <a:avLst/>
              </a:prstGeom>
              <a:blipFill>
                <a:blip r:embed="rId6"/>
                <a:stretch>
                  <a:fillRect/>
                </a:stretch>
              </a:blipFill>
              <a:ln>
                <a:noFill/>
              </a:ln>
              <a:effectLst/>
            </p:spPr>
            <p:txBody>
              <a:bodyPr/>
              <a:lstStyle/>
              <a:p>
                <a:r>
                  <a:rPr lang="en-IN">
                    <a:noFill/>
                  </a:rPr>
                  <a:t> </a:t>
                </a:r>
              </a:p>
            </p:txBody>
          </p:sp>
        </mc:Fallback>
      </mc:AlternateContent>
      <p:sp>
        <p:nvSpPr>
          <p:cNvPr id="8" name="Text Box 7">
            <a:extLst>
              <a:ext uri="{FF2B5EF4-FFF2-40B4-BE49-F238E27FC236}">
                <a16:creationId xmlns:a16="http://schemas.microsoft.com/office/drawing/2014/main" id="{205D6101-17DA-6C96-CCFF-E344DDB18F47}"/>
              </a:ext>
            </a:extLst>
          </p:cNvPr>
          <p:cNvSpPr txBox="1">
            <a:spLocks noChangeArrowheads="1"/>
          </p:cNvSpPr>
          <p:nvPr/>
        </p:nvSpPr>
        <p:spPr bwMode="auto">
          <a:xfrm>
            <a:off x="0" y="3065013"/>
            <a:ext cx="64115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solidFill>
                  <a:srgbClr val="3333FF"/>
                </a:solidFill>
              </a:rPr>
              <a:t>Alternatively, for a quarter-wave long line ,</a:t>
            </a:r>
          </a:p>
        </p:txBody>
      </p:sp>
      <mc:AlternateContent xmlns:mc="http://schemas.openxmlformats.org/markup-compatibility/2006">
        <mc:Choice xmlns:a14="http://schemas.microsoft.com/office/drawing/2010/main" Requires="a14">
          <p:sp>
            <p:nvSpPr>
              <p:cNvPr id="2" name="Text Box 4">
                <a:extLst>
                  <a:ext uri="{FF2B5EF4-FFF2-40B4-BE49-F238E27FC236}">
                    <a16:creationId xmlns:a16="http://schemas.microsoft.com/office/drawing/2014/main" id="{E83AE000-C092-0EFD-9010-36B5ED32D17B}"/>
                  </a:ext>
                </a:extLst>
              </p:cNvPr>
              <p:cNvSpPr txBox="1">
                <a:spLocks noChangeArrowheads="1"/>
              </p:cNvSpPr>
              <p:nvPr/>
            </p:nvSpPr>
            <p:spPr bwMode="auto">
              <a:xfrm>
                <a:off x="381001" y="5970145"/>
                <a:ext cx="8610600"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B050"/>
                    </a:solidFill>
                  </a:rPr>
                  <a:t>Thus, moving 0.25</a:t>
                </a:r>
                <a14:m>
                  <m:oMath xmlns:m="http://schemas.openxmlformats.org/officeDocument/2006/math">
                    <m:r>
                      <a:rPr lang="en-US" altLang="en-US" sz="2000" b="0" i="1" smtClean="0">
                        <a:solidFill>
                          <a:srgbClr val="00B050"/>
                        </a:solidFill>
                        <a:latin typeface="Cambria Math" panose="02040503050406030204" pitchFamily="18" charset="0"/>
                      </a:rPr>
                      <m:t>𝜆</m:t>
                    </m:r>
                  </m:oMath>
                </a14:m>
                <a:r>
                  <a:rPr lang="en-US" altLang="en-US" sz="2000" dirty="0">
                    <a:solidFill>
                      <a:srgbClr val="00B050"/>
                    </a:solidFill>
                    <a:sym typeface="Symbol" panose="05050102010706020507" pitchFamily="18" charset="2"/>
                  </a:rPr>
                  <a:t> on constant VSWR circle along smith chart coverts given impedance to admittance and vice-versa. This corresponds to </a:t>
                </a:r>
                <a14:m>
                  <m:oMath xmlns:m="http://schemas.openxmlformats.org/officeDocument/2006/math">
                    <m:r>
                      <a:rPr lang="en-US" altLang="en-US" sz="2000" b="0" i="1" smtClean="0">
                        <a:solidFill>
                          <a:srgbClr val="00B050"/>
                        </a:solidFill>
                        <a:latin typeface="Cambria Math" panose="02040503050406030204" pitchFamily="18" charset="0"/>
                      </a:rPr>
                      <m:t>𝜃</m:t>
                    </m:r>
                    <m:r>
                      <m:rPr>
                        <m:sty m:val="p"/>
                      </m:rPr>
                      <a:rPr lang="en-US" altLang="en-US" sz="2000" b="0" i="0" baseline="-25000" smtClean="0">
                        <a:solidFill>
                          <a:srgbClr val="00B050"/>
                        </a:solidFill>
                        <a:latin typeface="Cambria Math" panose="02040503050406030204" pitchFamily="18" charset="0"/>
                      </a:rPr>
                      <m:t>Γ</m:t>
                    </m:r>
                    <m:r>
                      <a:rPr lang="en-US" altLang="en-US" sz="2000" b="0" i="1" smtClean="0">
                        <a:solidFill>
                          <a:srgbClr val="00B050"/>
                        </a:solidFill>
                        <a:latin typeface="Cambria Math" panose="02040503050406030204" pitchFamily="18" charset="0"/>
                      </a:rPr>
                      <m:t>=</m:t>
                    </m:r>
                    <m:r>
                      <a:rPr lang="en-US" altLang="en-US" sz="2000" i="1">
                        <a:solidFill>
                          <a:srgbClr val="00B050"/>
                        </a:solidFill>
                        <a:latin typeface="Cambria Math" panose="02040503050406030204" pitchFamily="18" charset="0"/>
                      </a:rPr>
                      <m:t> </m:t>
                    </m:r>
                  </m:oMath>
                </a14:m>
                <a:r>
                  <a:rPr lang="en-US" altLang="en-US" sz="2000" dirty="0">
                    <a:solidFill>
                      <a:srgbClr val="00B050"/>
                    </a:solidFill>
                    <a:sym typeface="Symbol" panose="05050102010706020507" pitchFamily="18" charset="2"/>
                  </a:rPr>
                  <a:t>180</a:t>
                </a:r>
                <a:r>
                  <a:rPr lang="en-US" altLang="en-US" sz="2000" baseline="30000" dirty="0">
                    <a:solidFill>
                      <a:srgbClr val="00B050"/>
                    </a:solidFill>
                    <a:sym typeface="Symbol" panose="05050102010706020507" pitchFamily="18" charset="2"/>
                  </a:rPr>
                  <a:t>o</a:t>
                </a:r>
                <a:r>
                  <a:rPr lang="en-US" altLang="en-US" sz="2000" dirty="0">
                    <a:solidFill>
                      <a:srgbClr val="00B050"/>
                    </a:solidFill>
                    <a:sym typeface="Symbol" panose="05050102010706020507" pitchFamily="18" charset="2"/>
                  </a:rPr>
                  <a:t> .</a:t>
                </a:r>
              </a:p>
            </p:txBody>
          </p:sp>
        </mc:Choice>
        <mc:Fallback>
          <p:sp>
            <p:nvSpPr>
              <p:cNvPr id="2" name="Text Box 4">
                <a:extLst>
                  <a:ext uri="{FF2B5EF4-FFF2-40B4-BE49-F238E27FC236}">
                    <a16:creationId xmlns:a16="http://schemas.microsoft.com/office/drawing/2014/main" id="{E83AE000-C092-0EFD-9010-36B5ED32D17B}"/>
                  </a:ext>
                </a:extLst>
              </p:cNvPr>
              <p:cNvSpPr txBox="1">
                <a:spLocks noRot="1" noChangeAspect="1" noMove="1" noResize="1" noEditPoints="1" noAdjustHandles="1" noChangeArrowheads="1" noChangeShapeType="1" noTextEdit="1"/>
              </p:cNvSpPr>
              <p:nvPr/>
            </p:nvSpPr>
            <p:spPr bwMode="auto">
              <a:xfrm>
                <a:off x="381001" y="5970145"/>
                <a:ext cx="8610600" cy="707886"/>
              </a:xfrm>
              <a:prstGeom prst="rect">
                <a:avLst/>
              </a:prstGeom>
              <a:blipFill>
                <a:blip r:embed="rId7"/>
                <a:stretch>
                  <a:fillRect l="-779" t="-3448" b="-155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Text Box 4">
            <a:extLst>
              <a:ext uri="{FF2B5EF4-FFF2-40B4-BE49-F238E27FC236}">
                <a16:creationId xmlns:a16="http://schemas.microsoft.com/office/drawing/2014/main" id="{15D9B48C-D63F-88BD-D6E2-AB8C42BD38C0}"/>
              </a:ext>
            </a:extLst>
          </p:cNvPr>
          <p:cNvSpPr txBox="1">
            <a:spLocks noChangeArrowheads="1"/>
          </p:cNvSpPr>
          <p:nvPr/>
        </p:nvSpPr>
        <p:spPr bwMode="auto">
          <a:xfrm>
            <a:off x="114300" y="350837"/>
            <a:ext cx="891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Example: Impedance Z</a:t>
            </a:r>
            <a:r>
              <a:rPr lang="en-US" altLang="en-US" sz="2000" baseline="-25000" dirty="0">
                <a:solidFill>
                  <a:srgbClr val="00B050"/>
                </a:solidFill>
              </a:rPr>
              <a:t>L</a:t>
            </a:r>
            <a:r>
              <a:rPr lang="en-US" altLang="en-US" sz="2000" dirty="0">
                <a:solidFill>
                  <a:srgbClr val="00B050"/>
                </a:solidFill>
              </a:rPr>
              <a:t> = 25 + j 50 </a:t>
            </a:r>
            <a:r>
              <a:rPr lang="en-US" altLang="en-US" sz="2000" dirty="0">
                <a:solidFill>
                  <a:srgbClr val="00B050"/>
                </a:solidFill>
                <a:sym typeface="Symbol" panose="05050102010706020507" pitchFamily="18" charset="2"/>
              </a:rPr>
              <a:t></a:t>
            </a:r>
            <a:r>
              <a:rPr lang="en-US" altLang="en-US" sz="2000" dirty="0">
                <a:solidFill>
                  <a:srgbClr val="00B050"/>
                </a:solidFill>
              </a:rPr>
              <a:t> and Z0 = 50 </a:t>
            </a:r>
            <a:r>
              <a:rPr lang="en-US" altLang="en-US" sz="2000" dirty="0">
                <a:solidFill>
                  <a:srgbClr val="00B050"/>
                </a:solidFill>
                <a:sym typeface="Symbol" panose="05050102010706020507" pitchFamily="18" charset="2"/>
              </a:rPr>
              <a:t> ; Find the admittance Y</a:t>
            </a:r>
            <a:r>
              <a:rPr lang="en-US" altLang="en-US" sz="2000" baseline="-25000" dirty="0">
                <a:solidFill>
                  <a:srgbClr val="00B050"/>
                </a:solidFill>
                <a:sym typeface="Symbol" panose="05050102010706020507" pitchFamily="18" charset="2"/>
              </a:rPr>
              <a:t>L</a:t>
            </a:r>
          </a:p>
        </p:txBody>
      </p:sp>
      <p:pic>
        <p:nvPicPr>
          <p:cNvPr id="282626" name="Picture 4">
            <a:extLst>
              <a:ext uri="{FF2B5EF4-FFF2-40B4-BE49-F238E27FC236}">
                <a16:creationId xmlns:a16="http://schemas.microsoft.com/office/drawing/2014/main" id="{F1EB5D99-FBB2-58EF-8941-C3FAB58A95C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1828800" y="817734"/>
            <a:ext cx="6095999" cy="5689429"/>
          </a:xfrm>
          <a:prstGeom prst="rect">
            <a:avLst/>
          </a:prstGeom>
          <a:noFill/>
          <a:extLst>
            <a:ext uri="{909E8E84-426E-40DD-AFC4-6F175D3DCCD1}">
              <a14:hiddenFill xmlns:a14="http://schemas.microsoft.com/office/drawing/2010/main">
                <a:solidFill>
                  <a:srgbClr val="FFFFFF"/>
                </a:solidFill>
              </a14:hiddenFill>
            </a:ext>
          </a:extLst>
        </p:spPr>
      </p:pic>
      <p:sp>
        <p:nvSpPr>
          <p:cNvPr id="282630" name="Oval 282629">
            <a:extLst>
              <a:ext uri="{FF2B5EF4-FFF2-40B4-BE49-F238E27FC236}">
                <a16:creationId xmlns:a16="http://schemas.microsoft.com/office/drawing/2014/main" id="{FF8A1989-C7A7-A0EB-1463-E8E58ECC6195}"/>
              </a:ext>
            </a:extLst>
          </p:cNvPr>
          <p:cNvSpPr/>
          <p:nvPr/>
        </p:nvSpPr>
        <p:spPr>
          <a:xfrm>
            <a:off x="3400799" y="2165400"/>
            <a:ext cx="2952000" cy="2952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2632" name="Straight Arrow Connector 282631">
            <a:extLst>
              <a:ext uri="{FF2B5EF4-FFF2-40B4-BE49-F238E27FC236}">
                <a16:creationId xmlns:a16="http://schemas.microsoft.com/office/drawing/2014/main" id="{D4DA7EFD-270F-DFC2-C0FC-FDF882B09C2D}"/>
              </a:ext>
            </a:extLst>
          </p:cNvPr>
          <p:cNvCxnSpPr>
            <a:cxnSpLocks/>
          </p:cNvCxnSpPr>
          <p:nvPr/>
        </p:nvCxnSpPr>
        <p:spPr>
          <a:xfrm flipV="1">
            <a:off x="4876799" y="2201400"/>
            <a:ext cx="188401" cy="145556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2638" name="Oval 282637">
            <a:extLst>
              <a:ext uri="{FF2B5EF4-FFF2-40B4-BE49-F238E27FC236}">
                <a16:creationId xmlns:a16="http://schemas.microsoft.com/office/drawing/2014/main" id="{A065809D-EA77-F047-8DEF-A50519E7C4CF}"/>
              </a:ext>
            </a:extLst>
          </p:cNvPr>
          <p:cNvSpPr/>
          <p:nvPr/>
        </p:nvSpPr>
        <p:spPr>
          <a:xfrm>
            <a:off x="4652397" y="5081400"/>
            <a:ext cx="72000" cy="72000"/>
          </a:xfrm>
          <a:prstGeom prst="ellipse">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2643" name="Group 282642">
            <a:extLst>
              <a:ext uri="{FF2B5EF4-FFF2-40B4-BE49-F238E27FC236}">
                <a16:creationId xmlns:a16="http://schemas.microsoft.com/office/drawing/2014/main" id="{F74D9804-E924-8725-D1C5-89505DDBF3F0}"/>
              </a:ext>
            </a:extLst>
          </p:cNvPr>
          <p:cNvGrpSpPr/>
          <p:nvPr/>
        </p:nvGrpSpPr>
        <p:grpSpPr>
          <a:xfrm>
            <a:off x="4670540" y="1778068"/>
            <a:ext cx="809069" cy="464055"/>
            <a:chOff x="4670540" y="1778068"/>
            <a:chExt cx="809069" cy="464055"/>
          </a:xfrm>
        </p:grpSpPr>
        <p:sp>
          <p:nvSpPr>
            <p:cNvPr id="282627" name="Oval 282626">
              <a:extLst>
                <a:ext uri="{FF2B5EF4-FFF2-40B4-BE49-F238E27FC236}">
                  <a16:creationId xmlns:a16="http://schemas.microsoft.com/office/drawing/2014/main" id="{85E69BF8-FC66-148C-39DC-C6E2CB357BBD}"/>
                </a:ext>
              </a:extLst>
            </p:cNvPr>
            <p:cNvSpPr/>
            <p:nvPr/>
          </p:nvSpPr>
          <p:spPr>
            <a:xfrm>
              <a:off x="5029200" y="2129400"/>
              <a:ext cx="72000" cy="72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639" name="TextBox 282638">
              <a:extLst>
                <a:ext uri="{FF2B5EF4-FFF2-40B4-BE49-F238E27FC236}">
                  <a16:creationId xmlns:a16="http://schemas.microsoft.com/office/drawing/2014/main" id="{22170BC7-9C1E-6AA7-CE2B-D51523E7979F}"/>
                </a:ext>
              </a:extLst>
            </p:cNvPr>
            <p:cNvSpPr txBox="1"/>
            <p:nvPr/>
          </p:nvSpPr>
          <p:spPr>
            <a:xfrm>
              <a:off x="4670540" y="1778068"/>
              <a:ext cx="394660" cy="369332"/>
            </a:xfrm>
            <a:prstGeom prst="rect">
              <a:avLst/>
            </a:prstGeom>
            <a:noFill/>
          </p:spPr>
          <p:txBody>
            <a:bodyPr wrap="none" rtlCol="0">
              <a:spAutoFit/>
            </a:bodyPr>
            <a:lstStyle/>
            <a:p>
              <a:r>
                <a:rPr lang="en-US" dirty="0"/>
                <a:t>P</a:t>
              </a:r>
              <a:r>
                <a:rPr lang="en-US" baseline="-25000" dirty="0"/>
                <a:t>L</a:t>
              </a:r>
              <a:endParaRPr lang="en-IN" baseline="-25000" dirty="0"/>
            </a:p>
          </p:txBody>
        </p:sp>
        <p:sp>
          <p:nvSpPr>
            <p:cNvPr id="282640" name="TextBox 282639">
              <a:extLst>
                <a:ext uri="{FF2B5EF4-FFF2-40B4-BE49-F238E27FC236}">
                  <a16:creationId xmlns:a16="http://schemas.microsoft.com/office/drawing/2014/main" id="{2B8D676F-DD37-4013-E8FB-42F936F993D1}"/>
                </a:ext>
              </a:extLst>
            </p:cNvPr>
            <p:cNvSpPr txBox="1"/>
            <p:nvPr/>
          </p:nvSpPr>
          <p:spPr>
            <a:xfrm>
              <a:off x="5117009" y="1872791"/>
              <a:ext cx="362600" cy="369332"/>
            </a:xfrm>
            <a:prstGeom prst="rect">
              <a:avLst/>
            </a:prstGeom>
            <a:noFill/>
          </p:spPr>
          <p:txBody>
            <a:bodyPr wrap="none" rtlCol="0">
              <a:spAutoFit/>
            </a:bodyPr>
            <a:lstStyle/>
            <a:p>
              <a:r>
                <a:rPr lang="en-US" dirty="0"/>
                <a:t>z</a:t>
              </a:r>
              <a:r>
                <a:rPr lang="en-US" baseline="-25000" dirty="0"/>
                <a:t>L</a:t>
              </a:r>
              <a:endParaRPr lang="en-IN" baseline="-25000" dirty="0"/>
            </a:p>
          </p:txBody>
        </p:sp>
      </p:grpSp>
      <p:grpSp>
        <p:nvGrpSpPr>
          <p:cNvPr id="282645" name="Group 282644">
            <a:extLst>
              <a:ext uri="{FF2B5EF4-FFF2-40B4-BE49-F238E27FC236}">
                <a16:creationId xmlns:a16="http://schemas.microsoft.com/office/drawing/2014/main" id="{FC517C61-0181-0E90-CA58-32EB4084CE4C}"/>
              </a:ext>
            </a:extLst>
          </p:cNvPr>
          <p:cNvGrpSpPr/>
          <p:nvPr/>
        </p:nvGrpSpPr>
        <p:grpSpPr>
          <a:xfrm>
            <a:off x="4724397" y="3679838"/>
            <a:ext cx="437993" cy="1797694"/>
            <a:chOff x="4724397" y="3679838"/>
            <a:chExt cx="437993" cy="1797694"/>
          </a:xfrm>
        </p:grpSpPr>
        <p:cxnSp>
          <p:nvCxnSpPr>
            <p:cNvPr id="282637" name="Straight Arrow Connector 282636">
              <a:extLst>
                <a:ext uri="{FF2B5EF4-FFF2-40B4-BE49-F238E27FC236}">
                  <a16:creationId xmlns:a16="http://schemas.microsoft.com/office/drawing/2014/main" id="{6C9E18B9-AA26-7EAB-E8C1-4087018BE732}"/>
                </a:ext>
              </a:extLst>
            </p:cNvPr>
            <p:cNvCxnSpPr>
              <a:cxnSpLocks/>
            </p:cNvCxnSpPr>
            <p:nvPr/>
          </p:nvCxnSpPr>
          <p:spPr>
            <a:xfrm flipH="1">
              <a:off x="4724397" y="3679838"/>
              <a:ext cx="152403" cy="143756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2641" name="TextBox 282640">
              <a:extLst>
                <a:ext uri="{FF2B5EF4-FFF2-40B4-BE49-F238E27FC236}">
                  <a16:creationId xmlns:a16="http://schemas.microsoft.com/office/drawing/2014/main" id="{6730498E-4E4F-F0D1-4249-4F307F473EF7}"/>
                </a:ext>
              </a:extLst>
            </p:cNvPr>
            <p:cNvSpPr txBox="1"/>
            <p:nvPr/>
          </p:nvSpPr>
          <p:spPr>
            <a:xfrm>
              <a:off x="4796584" y="5108200"/>
              <a:ext cx="365806" cy="369332"/>
            </a:xfrm>
            <a:prstGeom prst="rect">
              <a:avLst/>
            </a:prstGeom>
            <a:noFill/>
          </p:spPr>
          <p:txBody>
            <a:bodyPr wrap="none" rtlCol="0">
              <a:spAutoFit/>
            </a:bodyPr>
            <a:lstStyle/>
            <a:p>
              <a:r>
                <a:rPr lang="en-US" dirty="0" err="1"/>
                <a:t>y</a:t>
              </a:r>
              <a:r>
                <a:rPr lang="en-US" baseline="-25000" dirty="0" err="1"/>
                <a:t>L</a:t>
              </a:r>
              <a:endParaRPr lang="en-IN" baseline="-25000" dirty="0"/>
            </a:p>
          </p:txBody>
        </p:sp>
      </p:grpSp>
      <p:sp>
        <p:nvSpPr>
          <p:cNvPr id="282642" name="Arc 282641">
            <a:extLst>
              <a:ext uri="{FF2B5EF4-FFF2-40B4-BE49-F238E27FC236}">
                <a16:creationId xmlns:a16="http://schemas.microsoft.com/office/drawing/2014/main" id="{05A80C7B-CE1C-88A5-BE85-B56ABB95B1A9}"/>
              </a:ext>
            </a:extLst>
          </p:cNvPr>
          <p:cNvSpPr/>
          <p:nvPr/>
        </p:nvSpPr>
        <p:spPr>
          <a:xfrm rot="553436">
            <a:off x="4687201" y="3166232"/>
            <a:ext cx="417005" cy="759603"/>
          </a:xfrm>
          <a:prstGeom prst="arc">
            <a:avLst>
              <a:gd name="adj1" fmla="val 16745719"/>
              <a:gd name="adj2" fmla="val 4739599"/>
            </a:avLst>
          </a:prstGeom>
          <a:noFill/>
          <a:ln>
            <a:solidFill>
              <a:srgbClr val="FFFF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82647" name="TextBox 282646">
            <a:extLst>
              <a:ext uri="{FF2B5EF4-FFF2-40B4-BE49-F238E27FC236}">
                <a16:creationId xmlns:a16="http://schemas.microsoft.com/office/drawing/2014/main" id="{9CCDAD9C-2ACB-7B8F-127C-B456A0A3D3D4}"/>
              </a:ext>
            </a:extLst>
          </p:cNvPr>
          <p:cNvSpPr txBox="1"/>
          <p:nvPr/>
        </p:nvSpPr>
        <p:spPr>
          <a:xfrm>
            <a:off x="3994661" y="5460949"/>
            <a:ext cx="2358137"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b="1" dirty="0"/>
              <a:t>y</a:t>
            </a:r>
            <a:r>
              <a:rPr lang="en-IN" b="1" baseline="-25000" dirty="0"/>
              <a:t>L</a:t>
            </a:r>
            <a:r>
              <a:rPr lang="en-IN" b="1" dirty="0"/>
              <a:t> = </a:t>
            </a:r>
            <a:r>
              <a:rPr lang="en-IN" b="1" baseline="-25000" dirty="0"/>
              <a:t> </a:t>
            </a:r>
            <a:r>
              <a:rPr lang="en-IN" b="1" dirty="0"/>
              <a:t>0.40 – j(0.8)</a:t>
            </a:r>
          </a:p>
        </p:txBody>
      </p:sp>
      <p:sp>
        <p:nvSpPr>
          <p:cNvPr id="282648" name="TextBox 282647">
            <a:extLst>
              <a:ext uri="{FF2B5EF4-FFF2-40B4-BE49-F238E27FC236}">
                <a16:creationId xmlns:a16="http://schemas.microsoft.com/office/drawing/2014/main" id="{645141E8-2267-CA2E-806C-EBBAF2610C07}"/>
              </a:ext>
            </a:extLst>
          </p:cNvPr>
          <p:cNvSpPr txBox="1"/>
          <p:nvPr/>
        </p:nvSpPr>
        <p:spPr>
          <a:xfrm>
            <a:off x="5298309" y="1576391"/>
            <a:ext cx="1635891"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b="1" dirty="0"/>
              <a:t>z</a:t>
            </a:r>
            <a:r>
              <a:rPr lang="en-IN" b="1" baseline="-25000" dirty="0"/>
              <a:t>L</a:t>
            </a:r>
            <a:r>
              <a:rPr lang="en-IN" b="1" dirty="0"/>
              <a:t> = </a:t>
            </a:r>
            <a:r>
              <a:rPr lang="en-IN" b="1" baseline="-25000" dirty="0"/>
              <a:t> </a:t>
            </a:r>
            <a:r>
              <a:rPr lang="en-IN" b="1" dirty="0"/>
              <a:t>0.50 + j(1)</a:t>
            </a:r>
          </a:p>
        </p:txBody>
      </p:sp>
      <p:sp>
        <p:nvSpPr>
          <p:cNvPr id="2" name="TextBox 1">
            <a:extLst>
              <a:ext uri="{FF2B5EF4-FFF2-40B4-BE49-F238E27FC236}">
                <a16:creationId xmlns:a16="http://schemas.microsoft.com/office/drawing/2014/main" id="{340238C7-8E8A-BE14-33F0-F99A0AEC275F}"/>
              </a:ext>
            </a:extLst>
          </p:cNvPr>
          <p:cNvSpPr txBox="1"/>
          <p:nvPr/>
        </p:nvSpPr>
        <p:spPr>
          <a:xfrm>
            <a:off x="5226899" y="3220457"/>
            <a:ext cx="640502"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180</a:t>
            </a:r>
            <a:r>
              <a:rPr lang="en-US" b="1" baseline="30000" dirty="0"/>
              <a:t>o</a:t>
            </a:r>
            <a:endParaRPr lang="en-IN" b="1" baseline="30000" dirty="0"/>
          </a:p>
        </p:txBody>
      </p:sp>
      <p:grpSp>
        <p:nvGrpSpPr>
          <p:cNvPr id="282662" name="Group 282661">
            <a:extLst>
              <a:ext uri="{FF2B5EF4-FFF2-40B4-BE49-F238E27FC236}">
                <a16:creationId xmlns:a16="http://schemas.microsoft.com/office/drawing/2014/main" id="{317F7CEC-5943-6402-B20D-8C18325766A8}"/>
              </a:ext>
            </a:extLst>
          </p:cNvPr>
          <p:cNvGrpSpPr/>
          <p:nvPr/>
        </p:nvGrpSpPr>
        <p:grpSpPr>
          <a:xfrm>
            <a:off x="7274057" y="1622701"/>
            <a:ext cx="1524000" cy="155367"/>
            <a:chOff x="420670" y="1736891"/>
            <a:chExt cx="1524000" cy="155367"/>
          </a:xfrm>
        </p:grpSpPr>
        <p:sp>
          <p:nvSpPr>
            <p:cNvPr id="282644" name="Freeform 12">
              <a:extLst>
                <a:ext uri="{FF2B5EF4-FFF2-40B4-BE49-F238E27FC236}">
                  <a16:creationId xmlns:a16="http://schemas.microsoft.com/office/drawing/2014/main" id="{674EE70B-5A71-344A-BB95-CB5F0825DD78}"/>
                </a:ext>
              </a:extLst>
            </p:cNvPr>
            <p:cNvSpPr>
              <a:spLocks noChangeAspect="1"/>
            </p:cNvSpPr>
            <p:nvPr/>
          </p:nvSpPr>
          <p:spPr bwMode="auto">
            <a:xfrm rot="5400000">
              <a:off x="725470" y="1435058"/>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82646" name="Group 209">
              <a:extLst>
                <a:ext uri="{FF2B5EF4-FFF2-40B4-BE49-F238E27FC236}">
                  <a16:creationId xmlns:a16="http://schemas.microsoft.com/office/drawing/2014/main" id="{0722CD49-0E90-5719-A4EA-342F1FAC0CBD}"/>
                </a:ext>
              </a:extLst>
            </p:cNvPr>
            <p:cNvGrpSpPr>
              <a:grpSpLocks/>
            </p:cNvGrpSpPr>
            <p:nvPr/>
          </p:nvGrpSpPr>
          <p:grpSpPr bwMode="auto">
            <a:xfrm rot="16200000">
              <a:off x="1487470" y="1432091"/>
              <a:ext cx="152400" cy="762000"/>
              <a:chOff x="3935" y="1728"/>
              <a:chExt cx="96" cy="480"/>
            </a:xfrm>
          </p:grpSpPr>
          <p:sp>
            <p:nvSpPr>
              <p:cNvPr id="282649" name="Arc 59">
                <a:extLst>
                  <a:ext uri="{FF2B5EF4-FFF2-40B4-BE49-F238E27FC236}">
                    <a16:creationId xmlns:a16="http://schemas.microsoft.com/office/drawing/2014/main" id="{3123361E-D1AE-9B2C-9DE8-92A4BDA57085}"/>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50" name="Arc 60">
                <a:extLst>
                  <a:ext uri="{FF2B5EF4-FFF2-40B4-BE49-F238E27FC236}">
                    <a16:creationId xmlns:a16="http://schemas.microsoft.com/office/drawing/2014/main" id="{1F8190B2-9A16-83A1-83BC-9F17018F063F}"/>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51" name="Arc 61">
                <a:extLst>
                  <a:ext uri="{FF2B5EF4-FFF2-40B4-BE49-F238E27FC236}">
                    <a16:creationId xmlns:a16="http://schemas.microsoft.com/office/drawing/2014/main" id="{3D655107-8527-240B-60EB-2A5F17F2EBD1}"/>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52" name="Arc 62">
                <a:extLst>
                  <a:ext uri="{FF2B5EF4-FFF2-40B4-BE49-F238E27FC236}">
                    <a16:creationId xmlns:a16="http://schemas.microsoft.com/office/drawing/2014/main" id="{6D4296B4-5D02-308E-D4B1-305854652D83}"/>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53" name="Line 63">
                <a:extLst>
                  <a:ext uri="{FF2B5EF4-FFF2-40B4-BE49-F238E27FC236}">
                    <a16:creationId xmlns:a16="http://schemas.microsoft.com/office/drawing/2014/main" id="{1D01A8BF-D06A-D65A-37EE-A8675E51B3A8}"/>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654" name="Line 64">
                <a:extLst>
                  <a:ext uri="{FF2B5EF4-FFF2-40B4-BE49-F238E27FC236}">
                    <a16:creationId xmlns:a16="http://schemas.microsoft.com/office/drawing/2014/main" id="{9ED6A6C5-7035-F9C3-DEA7-B66E52DB755D}"/>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655" name="Arc 65">
                <a:extLst>
                  <a:ext uri="{FF2B5EF4-FFF2-40B4-BE49-F238E27FC236}">
                    <a16:creationId xmlns:a16="http://schemas.microsoft.com/office/drawing/2014/main" id="{3EC55963-35B4-D78C-3CBE-7B7BC81CB027}"/>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56" name="Arc 66">
                <a:extLst>
                  <a:ext uri="{FF2B5EF4-FFF2-40B4-BE49-F238E27FC236}">
                    <a16:creationId xmlns:a16="http://schemas.microsoft.com/office/drawing/2014/main" id="{F4D3B65D-6673-4BD2-17E5-658EB575A559}"/>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57" name="Arc 67">
                <a:extLst>
                  <a:ext uri="{FF2B5EF4-FFF2-40B4-BE49-F238E27FC236}">
                    <a16:creationId xmlns:a16="http://schemas.microsoft.com/office/drawing/2014/main" id="{66A87482-0E5A-7877-8C5E-78E55972D442}"/>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58" name="Arc 68">
                <a:extLst>
                  <a:ext uri="{FF2B5EF4-FFF2-40B4-BE49-F238E27FC236}">
                    <a16:creationId xmlns:a16="http://schemas.microsoft.com/office/drawing/2014/main" id="{7F4E9468-1E55-81BE-C59E-89AD8A72F891}"/>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59" name="Arc 69">
                <a:extLst>
                  <a:ext uri="{FF2B5EF4-FFF2-40B4-BE49-F238E27FC236}">
                    <a16:creationId xmlns:a16="http://schemas.microsoft.com/office/drawing/2014/main" id="{94B0BB24-9FB9-F0F5-93B0-8D6C7C5E2C03}"/>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60" name="Arc 70">
                <a:extLst>
                  <a:ext uri="{FF2B5EF4-FFF2-40B4-BE49-F238E27FC236}">
                    <a16:creationId xmlns:a16="http://schemas.microsoft.com/office/drawing/2014/main" id="{9A305C3F-E359-F1DC-24FE-92B02659BD02}"/>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61" name="Arc 71">
                <a:extLst>
                  <a:ext uri="{FF2B5EF4-FFF2-40B4-BE49-F238E27FC236}">
                    <a16:creationId xmlns:a16="http://schemas.microsoft.com/office/drawing/2014/main" id="{FB5272F4-5C7C-2E2A-B7A1-9CDADF8F06E8}"/>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282712" name="Group 282711">
            <a:extLst>
              <a:ext uri="{FF2B5EF4-FFF2-40B4-BE49-F238E27FC236}">
                <a16:creationId xmlns:a16="http://schemas.microsoft.com/office/drawing/2014/main" id="{240D751C-2FB1-C9C3-3575-526411C598C3}"/>
              </a:ext>
            </a:extLst>
          </p:cNvPr>
          <p:cNvGrpSpPr/>
          <p:nvPr/>
        </p:nvGrpSpPr>
        <p:grpSpPr>
          <a:xfrm>
            <a:off x="7010399" y="5830281"/>
            <a:ext cx="914400" cy="762000"/>
            <a:chOff x="7086600" y="5867400"/>
            <a:chExt cx="914400" cy="762000"/>
          </a:xfrm>
        </p:grpSpPr>
        <p:sp>
          <p:nvSpPr>
            <p:cNvPr id="282694" name="Freeform 12">
              <a:extLst>
                <a:ext uri="{FF2B5EF4-FFF2-40B4-BE49-F238E27FC236}">
                  <a16:creationId xmlns:a16="http://schemas.microsoft.com/office/drawing/2014/main" id="{C8E7E194-BCD3-7FC5-1ED2-870F41AA898A}"/>
                </a:ext>
              </a:extLst>
            </p:cNvPr>
            <p:cNvSpPr>
              <a:spLocks noChangeAspect="1"/>
            </p:cNvSpPr>
            <p:nvPr/>
          </p:nvSpPr>
          <p:spPr bwMode="auto">
            <a:xfrm>
              <a:off x="7316787" y="5867400"/>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82695" name="Group 209">
              <a:extLst>
                <a:ext uri="{FF2B5EF4-FFF2-40B4-BE49-F238E27FC236}">
                  <a16:creationId xmlns:a16="http://schemas.microsoft.com/office/drawing/2014/main" id="{8FCA71F6-5836-19DA-8A51-56145D7F2237}"/>
                </a:ext>
              </a:extLst>
            </p:cNvPr>
            <p:cNvGrpSpPr>
              <a:grpSpLocks/>
            </p:cNvGrpSpPr>
            <p:nvPr/>
          </p:nvGrpSpPr>
          <p:grpSpPr bwMode="auto">
            <a:xfrm>
              <a:off x="7848600" y="5867400"/>
              <a:ext cx="152400" cy="762000"/>
              <a:chOff x="3935" y="1728"/>
              <a:chExt cx="96" cy="480"/>
            </a:xfrm>
          </p:grpSpPr>
          <p:sp>
            <p:nvSpPr>
              <p:cNvPr id="282696" name="Arc 59">
                <a:extLst>
                  <a:ext uri="{FF2B5EF4-FFF2-40B4-BE49-F238E27FC236}">
                    <a16:creationId xmlns:a16="http://schemas.microsoft.com/office/drawing/2014/main" id="{2C945461-7F70-0E0F-5784-1605F7E24C05}"/>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97" name="Arc 60">
                <a:extLst>
                  <a:ext uri="{FF2B5EF4-FFF2-40B4-BE49-F238E27FC236}">
                    <a16:creationId xmlns:a16="http://schemas.microsoft.com/office/drawing/2014/main" id="{7DA17939-7922-88BA-69F3-5F08E58E2246}"/>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98" name="Arc 61">
                <a:extLst>
                  <a:ext uri="{FF2B5EF4-FFF2-40B4-BE49-F238E27FC236}">
                    <a16:creationId xmlns:a16="http://schemas.microsoft.com/office/drawing/2014/main" id="{1C02D1BD-6B94-71BE-DDDA-178FE4D3CEF4}"/>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699" name="Arc 62">
                <a:extLst>
                  <a:ext uri="{FF2B5EF4-FFF2-40B4-BE49-F238E27FC236}">
                    <a16:creationId xmlns:a16="http://schemas.microsoft.com/office/drawing/2014/main" id="{8D211265-E85F-2223-C20F-2A3C9A6466B4}"/>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0" name="Line 63">
                <a:extLst>
                  <a:ext uri="{FF2B5EF4-FFF2-40B4-BE49-F238E27FC236}">
                    <a16:creationId xmlns:a16="http://schemas.microsoft.com/office/drawing/2014/main" id="{CE748C48-EAF0-034C-FC8B-A6180C310217}"/>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01" name="Line 64">
                <a:extLst>
                  <a:ext uri="{FF2B5EF4-FFF2-40B4-BE49-F238E27FC236}">
                    <a16:creationId xmlns:a16="http://schemas.microsoft.com/office/drawing/2014/main" id="{7198E605-AB35-EF6F-6F5B-6E6692B0EE58}"/>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02" name="Arc 65">
                <a:extLst>
                  <a:ext uri="{FF2B5EF4-FFF2-40B4-BE49-F238E27FC236}">
                    <a16:creationId xmlns:a16="http://schemas.microsoft.com/office/drawing/2014/main" id="{39475286-4079-D0E6-54DA-381D21D8DC38}"/>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3" name="Arc 66">
                <a:extLst>
                  <a:ext uri="{FF2B5EF4-FFF2-40B4-BE49-F238E27FC236}">
                    <a16:creationId xmlns:a16="http://schemas.microsoft.com/office/drawing/2014/main" id="{50121242-86E6-E691-9B06-908209922134}"/>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4" name="Arc 67">
                <a:extLst>
                  <a:ext uri="{FF2B5EF4-FFF2-40B4-BE49-F238E27FC236}">
                    <a16:creationId xmlns:a16="http://schemas.microsoft.com/office/drawing/2014/main" id="{12CDBD81-6592-C8A1-6D10-8A4976110EC6}"/>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5" name="Arc 68">
                <a:extLst>
                  <a:ext uri="{FF2B5EF4-FFF2-40B4-BE49-F238E27FC236}">
                    <a16:creationId xmlns:a16="http://schemas.microsoft.com/office/drawing/2014/main" id="{CC791A8B-FBA0-2492-3468-D45BE990F5BB}"/>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6" name="Arc 69">
                <a:extLst>
                  <a:ext uri="{FF2B5EF4-FFF2-40B4-BE49-F238E27FC236}">
                    <a16:creationId xmlns:a16="http://schemas.microsoft.com/office/drawing/2014/main" id="{42984931-7933-E338-0245-19F38E10C734}"/>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7" name="Arc 70">
                <a:extLst>
                  <a:ext uri="{FF2B5EF4-FFF2-40B4-BE49-F238E27FC236}">
                    <a16:creationId xmlns:a16="http://schemas.microsoft.com/office/drawing/2014/main" id="{081D00F3-6B2E-6938-98B8-244B47EC1C6E}"/>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8" name="Arc 71">
                <a:extLst>
                  <a:ext uri="{FF2B5EF4-FFF2-40B4-BE49-F238E27FC236}">
                    <a16:creationId xmlns:a16="http://schemas.microsoft.com/office/drawing/2014/main" id="{0EF906FE-0E0F-34F5-D843-D33D049BDDC1}"/>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cxnSp>
          <p:nvCxnSpPr>
            <p:cNvPr id="282710" name="Straight Connector 282709">
              <a:extLst>
                <a:ext uri="{FF2B5EF4-FFF2-40B4-BE49-F238E27FC236}">
                  <a16:creationId xmlns:a16="http://schemas.microsoft.com/office/drawing/2014/main" id="{0277F6D7-EE2E-60E2-13FB-4E06177369AD}"/>
                </a:ext>
              </a:extLst>
            </p:cNvPr>
            <p:cNvCxnSpPr>
              <a:endCxn id="282700" idx="1"/>
            </p:cNvCxnSpPr>
            <p:nvPr/>
          </p:nvCxnSpPr>
          <p:spPr>
            <a:xfrm>
              <a:off x="7086600" y="5867400"/>
              <a:ext cx="837406" cy="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2711" name="Straight Connector 282710">
              <a:extLst>
                <a:ext uri="{FF2B5EF4-FFF2-40B4-BE49-F238E27FC236}">
                  <a16:creationId xmlns:a16="http://schemas.microsoft.com/office/drawing/2014/main" id="{23C103AD-1730-946E-44EA-48C36071E21B}"/>
                </a:ext>
              </a:extLst>
            </p:cNvPr>
            <p:cNvCxnSpPr/>
            <p:nvPr/>
          </p:nvCxnSpPr>
          <p:spPr>
            <a:xfrm>
              <a:off x="7088005" y="6627600"/>
              <a:ext cx="837406" cy="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2753" name="Group 282752">
            <a:extLst>
              <a:ext uri="{FF2B5EF4-FFF2-40B4-BE49-F238E27FC236}">
                <a16:creationId xmlns:a16="http://schemas.microsoft.com/office/drawing/2014/main" id="{F04A9A2D-5DE7-6297-AA3D-0B79E52DE82B}"/>
              </a:ext>
            </a:extLst>
          </p:cNvPr>
          <p:cNvGrpSpPr/>
          <p:nvPr/>
        </p:nvGrpSpPr>
        <p:grpSpPr>
          <a:xfrm>
            <a:off x="114300" y="2908562"/>
            <a:ext cx="3621614" cy="3693319"/>
            <a:chOff x="114300" y="2908562"/>
            <a:chExt cx="3621614" cy="3693319"/>
          </a:xfrm>
        </p:grpSpPr>
        <p:sp>
          <p:nvSpPr>
            <p:cNvPr id="282713" name="TextBox 282712">
              <a:extLst>
                <a:ext uri="{FF2B5EF4-FFF2-40B4-BE49-F238E27FC236}">
                  <a16:creationId xmlns:a16="http://schemas.microsoft.com/office/drawing/2014/main" id="{150B3BE3-051B-9874-4AC1-7610E1C122D7}"/>
                </a:ext>
              </a:extLst>
            </p:cNvPr>
            <p:cNvSpPr txBox="1"/>
            <p:nvPr/>
          </p:nvSpPr>
          <p:spPr>
            <a:xfrm>
              <a:off x="114300" y="2908562"/>
              <a:ext cx="3621614"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Note:</a:t>
              </a:r>
            </a:p>
            <a:p>
              <a:pPr marL="342900" indent="-342900">
                <a:buAutoNum type="arabicPeriod"/>
              </a:pPr>
              <a:r>
                <a:rPr lang="en-US" dirty="0"/>
                <a:t>When working with impedance we add  in series (impedances)</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Once we  convert to admittance, we must add in parallel since admittances directly add in parallel.</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grpSp>
          <p:nvGrpSpPr>
            <p:cNvPr id="282714" name="Group 282713">
              <a:extLst>
                <a:ext uri="{FF2B5EF4-FFF2-40B4-BE49-F238E27FC236}">
                  <a16:creationId xmlns:a16="http://schemas.microsoft.com/office/drawing/2014/main" id="{071B3EBC-5B87-E909-78F4-2CFCD1D4308A}"/>
                </a:ext>
              </a:extLst>
            </p:cNvPr>
            <p:cNvGrpSpPr/>
            <p:nvPr/>
          </p:nvGrpSpPr>
          <p:grpSpPr>
            <a:xfrm>
              <a:off x="2038075" y="3955000"/>
              <a:ext cx="1524000" cy="155367"/>
              <a:chOff x="420670" y="1736891"/>
              <a:chExt cx="1524000" cy="155367"/>
            </a:xfrm>
          </p:grpSpPr>
          <p:sp>
            <p:nvSpPr>
              <p:cNvPr id="282715" name="Freeform 12">
                <a:extLst>
                  <a:ext uri="{FF2B5EF4-FFF2-40B4-BE49-F238E27FC236}">
                    <a16:creationId xmlns:a16="http://schemas.microsoft.com/office/drawing/2014/main" id="{C1A0F47F-AF54-19A7-4D23-DEAAB1AAC2EC}"/>
                  </a:ext>
                </a:extLst>
              </p:cNvPr>
              <p:cNvSpPr>
                <a:spLocks noChangeAspect="1"/>
              </p:cNvSpPr>
              <p:nvPr/>
            </p:nvSpPr>
            <p:spPr bwMode="auto">
              <a:xfrm rot="5400000">
                <a:off x="725470" y="1435058"/>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82716" name="Group 209">
                <a:extLst>
                  <a:ext uri="{FF2B5EF4-FFF2-40B4-BE49-F238E27FC236}">
                    <a16:creationId xmlns:a16="http://schemas.microsoft.com/office/drawing/2014/main" id="{90A27A48-6781-028C-CD8B-0DC7F71DFE13}"/>
                  </a:ext>
                </a:extLst>
              </p:cNvPr>
              <p:cNvGrpSpPr>
                <a:grpSpLocks/>
              </p:cNvGrpSpPr>
              <p:nvPr/>
            </p:nvGrpSpPr>
            <p:grpSpPr bwMode="auto">
              <a:xfrm rot="16200000">
                <a:off x="1487470" y="1432091"/>
                <a:ext cx="152400" cy="762000"/>
                <a:chOff x="3935" y="1728"/>
                <a:chExt cx="96" cy="480"/>
              </a:xfrm>
            </p:grpSpPr>
            <p:sp>
              <p:nvSpPr>
                <p:cNvPr id="282717" name="Arc 59">
                  <a:extLst>
                    <a:ext uri="{FF2B5EF4-FFF2-40B4-BE49-F238E27FC236}">
                      <a16:creationId xmlns:a16="http://schemas.microsoft.com/office/drawing/2014/main" id="{1984128A-E19B-EB52-68B2-FEA92A15D5D1}"/>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18" name="Arc 60">
                  <a:extLst>
                    <a:ext uri="{FF2B5EF4-FFF2-40B4-BE49-F238E27FC236}">
                      <a16:creationId xmlns:a16="http://schemas.microsoft.com/office/drawing/2014/main" id="{5B561547-76FD-472F-AA62-CB51E4FAA855}"/>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19" name="Arc 61">
                  <a:extLst>
                    <a:ext uri="{FF2B5EF4-FFF2-40B4-BE49-F238E27FC236}">
                      <a16:creationId xmlns:a16="http://schemas.microsoft.com/office/drawing/2014/main" id="{6AEC1F3A-D268-998F-A413-FE0367232CDE}"/>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20" name="Arc 62">
                  <a:extLst>
                    <a:ext uri="{FF2B5EF4-FFF2-40B4-BE49-F238E27FC236}">
                      <a16:creationId xmlns:a16="http://schemas.microsoft.com/office/drawing/2014/main" id="{45770C1B-7BC6-AF8C-5F0B-A8CA78A8DCE8}"/>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21" name="Line 63">
                  <a:extLst>
                    <a:ext uri="{FF2B5EF4-FFF2-40B4-BE49-F238E27FC236}">
                      <a16:creationId xmlns:a16="http://schemas.microsoft.com/office/drawing/2014/main" id="{3D42472E-B116-7935-D96A-0FC61561F2D5}"/>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22" name="Line 64">
                  <a:extLst>
                    <a:ext uri="{FF2B5EF4-FFF2-40B4-BE49-F238E27FC236}">
                      <a16:creationId xmlns:a16="http://schemas.microsoft.com/office/drawing/2014/main" id="{651F69B7-06C4-BD0F-76C3-0BB13B24776E}"/>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23" name="Arc 65">
                  <a:extLst>
                    <a:ext uri="{FF2B5EF4-FFF2-40B4-BE49-F238E27FC236}">
                      <a16:creationId xmlns:a16="http://schemas.microsoft.com/office/drawing/2014/main" id="{47101650-4E78-38EE-E142-310B1C7F5D86}"/>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24" name="Arc 66">
                  <a:extLst>
                    <a:ext uri="{FF2B5EF4-FFF2-40B4-BE49-F238E27FC236}">
                      <a16:creationId xmlns:a16="http://schemas.microsoft.com/office/drawing/2014/main" id="{129282B8-DE93-98B9-B5B7-ABDEA2B7E0AB}"/>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25" name="Arc 67">
                  <a:extLst>
                    <a:ext uri="{FF2B5EF4-FFF2-40B4-BE49-F238E27FC236}">
                      <a16:creationId xmlns:a16="http://schemas.microsoft.com/office/drawing/2014/main" id="{C1B5A620-78D5-BCAB-B7B7-D94E56021DC9}"/>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26" name="Arc 68">
                  <a:extLst>
                    <a:ext uri="{FF2B5EF4-FFF2-40B4-BE49-F238E27FC236}">
                      <a16:creationId xmlns:a16="http://schemas.microsoft.com/office/drawing/2014/main" id="{A03659A6-445A-CDDA-13CD-C232E4E070E8}"/>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27" name="Arc 69">
                  <a:extLst>
                    <a:ext uri="{FF2B5EF4-FFF2-40B4-BE49-F238E27FC236}">
                      <a16:creationId xmlns:a16="http://schemas.microsoft.com/office/drawing/2014/main" id="{1A4DAA89-87DC-6589-9848-A1DC7E3A9D30}"/>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28" name="Arc 70">
                  <a:extLst>
                    <a:ext uri="{FF2B5EF4-FFF2-40B4-BE49-F238E27FC236}">
                      <a16:creationId xmlns:a16="http://schemas.microsoft.com/office/drawing/2014/main" id="{8F416B9C-A967-41DF-B482-ABF5D093C0DD}"/>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29" name="Arc 71">
                  <a:extLst>
                    <a:ext uri="{FF2B5EF4-FFF2-40B4-BE49-F238E27FC236}">
                      <a16:creationId xmlns:a16="http://schemas.microsoft.com/office/drawing/2014/main" id="{E5605DFF-CFFF-9CA2-6613-0A85BBE6B2C1}"/>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282730" name="Group 282729">
              <a:extLst>
                <a:ext uri="{FF2B5EF4-FFF2-40B4-BE49-F238E27FC236}">
                  <a16:creationId xmlns:a16="http://schemas.microsoft.com/office/drawing/2014/main" id="{532E5546-F185-7464-7370-DAA494005370}"/>
                </a:ext>
              </a:extLst>
            </p:cNvPr>
            <p:cNvGrpSpPr/>
            <p:nvPr/>
          </p:nvGrpSpPr>
          <p:grpSpPr>
            <a:xfrm>
              <a:off x="2493688" y="5600094"/>
              <a:ext cx="914400" cy="762000"/>
              <a:chOff x="7086600" y="5867400"/>
              <a:chExt cx="914400" cy="762000"/>
            </a:xfrm>
          </p:grpSpPr>
          <p:sp>
            <p:nvSpPr>
              <p:cNvPr id="282731" name="Freeform 12">
                <a:extLst>
                  <a:ext uri="{FF2B5EF4-FFF2-40B4-BE49-F238E27FC236}">
                    <a16:creationId xmlns:a16="http://schemas.microsoft.com/office/drawing/2014/main" id="{3B1165C0-3146-6BE8-6CE0-D9C35B651CA5}"/>
                  </a:ext>
                </a:extLst>
              </p:cNvPr>
              <p:cNvSpPr>
                <a:spLocks noChangeAspect="1"/>
              </p:cNvSpPr>
              <p:nvPr/>
            </p:nvSpPr>
            <p:spPr bwMode="auto">
              <a:xfrm>
                <a:off x="7316787" y="5867400"/>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282732" name="Group 209">
                <a:extLst>
                  <a:ext uri="{FF2B5EF4-FFF2-40B4-BE49-F238E27FC236}">
                    <a16:creationId xmlns:a16="http://schemas.microsoft.com/office/drawing/2014/main" id="{A5D7D779-76FD-3B44-868A-5959BAC3431F}"/>
                  </a:ext>
                </a:extLst>
              </p:cNvPr>
              <p:cNvGrpSpPr>
                <a:grpSpLocks/>
              </p:cNvGrpSpPr>
              <p:nvPr/>
            </p:nvGrpSpPr>
            <p:grpSpPr bwMode="auto">
              <a:xfrm>
                <a:off x="7848600" y="5867400"/>
                <a:ext cx="152400" cy="762000"/>
                <a:chOff x="3935" y="1728"/>
                <a:chExt cx="96" cy="480"/>
              </a:xfrm>
            </p:grpSpPr>
            <p:sp>
              <p:nvSpPr>
                <p:cNvPr id="282735" name="Arc 59">
                  <a:extLst>
                    <a:ext uri="{FF2B5EF4-FFF2-40B4-BE49-F238E27FC236}">
                      <a16:creationId xmlns:a16="http://schemas.microsoft.com/office/drawing/2014/main" id="{104696B0-C795-74E4-3762-5E8F2736CEFC}"/>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36" name="Arc 60">
                  <a:extLst>
                    <a:ext uri="{FF2B5EF4-FFF2-40B4-BE49-F238E27FC236}">
                      <a16:creationId xmlns:a16="http://schemas.microsoft.com/office/drawing/2014/main" id="{5997DC94-82E4-0E2E-EF53-5B97C372F95B}"/>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37" name="Arc 61">
                  <a:extLst>
                    <a:ext uri="{FF2B5EF4-FFF2-40B4-BE49-F238E27FC236}">
                      <a16:creationId xmlns:a16="http://schemas.microsoft.com/office/drawing/2014/main" id="{48D2A2FB-7F3C-AFB5-2F6E-5B84AD5E3B20}"/>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38" name="Arc 62">
                  <a:extLst>
                    <a:ext uri="{FF2B5EF4-FFF2-40B4-BE49-F238E27FC236}">
                      <a16:creationId xmlns:a16="http://schemas.microsoft.com/office/drawing/2014/main" id="{8C4F3E5B-5723-1B5D-FBA6-DF78D4C2B531}"/>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39" name="Line 63">
                  <a:extLst>
                    <a:ext uri="{FF2B5EF4-FFF2-40B4-BE49-F238E27FC236}">
                      <a16:creationId xmlns:a16="http://schemas.microsoft.com/office/drawing/2014/main" id="{350E55D3-D8E8-0C3F-3CA4-82F334CBB5A9}"/>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40" name="Line 64">
                  <a:extLst>
                    <a:ext uri="{FF2B5EF4-FFF2-40B4-BE49-F238E27FC236}">
                      <a16:creationId xmlns:a16="http://schemas.microsoft.com/office/drawing/2014/main" id="{F0A83137-6E76-E6C2-D64E-EA0DB360E2AF}"/>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41" name="Arc 65">
                  <a:extLst>
                    <a:ext uri="{FF2B5EF4-FFF2-40B4-BE49-F238E27FC236}">
                      <a16:creationId xmlns:a16="http://schemas.microsoft.com/office/drawing/2014/main" id="{2A95DEFC-6229-375E-1088-C37B3B50202D}"/>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2" name="Arc 66">
                  <a:extLst>
                    <a:ext uri="{FF2B5EF4-FFF2-40B4-BE49-F238E27FC236}">
                      <a16:creationId xmlns:a16="http://schemas.microsoft.com/office/drawing/2014/main" id="{707177FA-B833-B35F-FA51-88CA7B794CA7}"/>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3" name="Arc 67">
                  <a:extLst>
                    <a:ext uri="{FF2B5EF4-FFF2-40B4-BE49-F238E27FC236}">
                      <a16:creationId xmlns:a16="http://schemas.microsoft.com/office/drawing/2014/main" id="{5EDD0EAE-2D31-3DE2-9545-F91AD3C8D8BC}"/>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4" name="Arc 68">
                  <a:extLst>
                    <a:ext uri="{FF2B5EF4-FFF2-40B4-BE49-F238E27FC236}">
                      <a16:creationId xmlns:a16="http://schemas.microsoft.com/office/drawing/2014/main" id="{7A3CE377-615F-BE86-3516-652914BA33C1}"/>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5" name="Arc 69">
                  <a:extLst>
                    <a:ext uri="{FF2B5EF4-FFF2-40B4-BE49-F238E27FC236}">
                      <a16:creationId xmlns:a16="http://schemas.microsoft.com/office/drawing/2014/main" id="{02C8FDD1-B313-A318-49A6-2778CB37C6CE}"/>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6" name="Arc 70">
                  <a:extLst>
                    <a:ext uri="{FF2B5EF4-FFF2-40B4-BE49-F238E27FC236}">
                      <a16:creationId xmlns:a16="http://schemas.microsoft.com/office/drawing/2014/main" id="{1179032B-7616-7151-1AE6-E4F499C3EBAF}"/>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7" name="Arc 71">
                  <a:extLst>
                    <a:ext uri="{FF2B5EF4-FFF2-40B4-BE49-F238E27FC236}">
                      <a16:creationId xmlns:a16="http://schemas.microsoft.com/office/drawing/2014/main" id="{EC98634F-D9AE-97BD-883A-A1AA4FE95AD6}"/>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cxnSp>
            <p:nvCxnSpPr>
              <p:cNvPr id="282733" name="Straight Connector 282732">
                <a:extLst>
                  <a:ext uri="{FF2B5EF4-FFF2-40B4-BE49-F238E27FC236}">
                    <a16:creationId xmlns:a16="http://schemas.microsoft.com/office/drawing/2014/main" id="{59C6B5EF-9794-8B5F-5B67-9CB6CED08E4C}"/>
                  </a:ext>
                </a:extLst>
              </p:cNvPr>
              <p:cNvCxnSpPr>
                <a:endCxn id="282739" idx="1"/>
              </p:cNvCxnSpPr>
              <p:nvPr/>
            </p:nvCxnSpPr>
            <p:spPr>
              <a:xfrm>
                <a:off x="7086600" y="5867400"/>
                <a:ext cx="837406" cy="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2734" name="Straight Connector 282733">
                <a:extLst>
                  <a:ext uri="{FF2B5EF4-FFF2-40B4-BE49-F238E27FC236}">
                    <a16:creationId xmlns:a16="http://schemas.microsoft.com/office/drawing/2014/main" id="{A6E9B3C1-535C-5A69-7766-4AD42205F164}"/>
                  </a:ext>
                </a:extLst>
              </p:cNvPr>
              <p:cNvCxnSpPr/>
              <p:nvPr/>
            </p:nvCxnSpPr>
            <p:spPr>
              <a:xfrm>
                <a:off x="7088005" y="6627600"/>
                <a:ext cx="837406" cy="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282749" name="Straight Arrow Connector 282748">
              <a:extLst>
                <a:ext uri="{FF2B5EF4-FFF2-40B4-BE49-F238E27FC236}">
                  <a16:creationId xmlns:a16="http://schemas.microsoft.com/office/drawing/2014/main" id="{A02D1916-F3C6-896F-C0B6-A6B53F66901E}"/>
                </a:ext>
              </a:extLst>
            </p:cNvPr>
            <p:cNvCxnSpPr/>
            <p:nvPr/>
          </p:nvCxnSpPr>
          <p:spPr>
            <a:xfrm>
              <a:off x="1398647" y="4031200"/>
              <a:ext cx="5264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2750" name="Straight Arrow Connector 282749">
              <a:extLst>
                <a:ext uri="{FF2B5EF4-FFF2-40B4-BE49-F238E27FC236}">
                  <a16:creationId xmlns:a16="http://schemas.microsoft.com/office/drawing/2014/main" id="{03517041-DD26-46B2-604B-D873798071BB}"/>
                </a:ext>
              </a:extLst>
            </p:cNvPr>
            <p:cNvCxnSpPr/>
            <p:nvPr/>
          </p:nvCxnSpPr>
          <p:spPr>
            <a:xfrm>
              <a:off x="1774845" y="6055707"/>
              <a:ext cx="5264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2751" name="TextBox 282750">
              <a:extLst>
                <a:ext uri="{FF2B5EF4-FFF2-40B4-BE49-F238E27FC236}">
                  <a16:creationId xmlns:a16="http://schemas.microsoft.com/office/drawing/2014/main" id="{7208F8F2-2ADA-DC5C-49A8-99E953BEDDBA}"/>
                </a:ext>
              </a:extLst>
            </p:cNvPr>
            <p:cNvSpPr txBox="1"/>
            <p:nvPr/>
          </p:nvSpPr>
          <p:spPr>
            <a:xfrm>
              <a:off x="395289" y="3846534"/>
              <a:ext cx="1071191" cy="369332"/>
            </a:xfrm>
            <a:prstGeom prst="rect">
              <a:avLst/>
            </a:prstGeom>
            <a:noFill/>
          </p:spPr>
          <p:txBody>
            <a:bodyPr wrap="none" rtlCol="0">
              <a:spAutoFit/>
            </a:bodyPr>
            <a:lstStyle/>
            <a:p>
              <a:r>
                <a:rPr lang="en-US" dirty="0"/>
                <a:t>Add here</a:t>
              </a:r>
              <a:endParaRPr lang="en-IN" dirty="0"/>
            </a:p>
          </p:txBody>
        </p:sp>
        <p:sp>
          <p:nvSpPr>
            <p:cNvPr id="282752" name="TextBox 282751">
              <a:extLst>
                <a:ext uri="{FF2B5EF4-FFF2-40B4-BE49-F238E27FC236}">
                  <a16:creationId xmlns:a16="http://schemas.microsoft.com/office/drawing/2014/main" id="{DDBB28A7-7BFD-3CD1-AD0A-59E54E472A77}"/>
                </a:ext>
              </a:extLst>
            </p:cNvPr>
            <p:cNvSpPr txBox="1"/>
            <p:nvPr/>
          </p:nvSpPr>
          <p:spPr>
            <a:xfrm>
              <a:off x="629163" y="5859954"/>
              <a:ext cx="1071191" cy="369332"/>
            </a:xfrm>
            <a:prstGeom prst="rect">
              <a:avLst/>
            </a:prstGeom>
            <a:noFill/>
          </p:spPr>
          <p:txBody>
            <a:bodyPr wrap="none" rtlCol="0">
              <a:spAutoFit/>
            </a:bodyPr>
            <a:lstStyle/>
            <a:p>
              <a:r>
                <a:rPr lang="en-US" dirty="0"/>
                <a:t>Add here</a:t>
              </a:r>
              <a:endParaRPr lang="en-I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6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26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26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26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26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26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27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26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2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0" grpId="0" animBg="1"/>
      <p:bldP spid="282638" grpId="0" animBg="1"/>
      <p:bldP spid="282642" grpId="0" animBg="1"/>
      <p:bldP spid="282647" grpId="0" animBg="1"/>
      <p:bldP spid="282648" grpId="0" animBg="1"/>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88A16-92C4-B9C0-15F4-6EA2B9248941}"/>
            </a:ext>
          </a:extLst>
        </p:cNvPr>
        <p:cNvGrpSpPr/>
        <p:nvPr/>
      </p:nvGrpSpPr>
      <p:grpSpPr>
        <a:xfrm>
          <a:off x="0" y="0"/>
          <a:ext cx="0" cy="0"/>
          <a:chOff x="0" y="0"/>
          <a:chExt cx="0" cy="0"/>
        </a:xfrm>
      </p:grpSpPr>
      <p:sp>
        <p:nvSpPr>
          <p:cNvPr id="34845" name="Text Box 29">
            <a:extLst>
              <a:ext uri="{FF2B5EF4-FFF2-40B4-BE49-F238E27FC236}">
                <a16:creationId xmlns:a16="http://schemas.microsoft.com/office/drawing/2014/main" id="{2CC4A03A-4E21-9E75-04F3-7EF48DAEFD24}"/>
              </a:ext>
            </a:extLst>
          </p:cNvPr>
          <p:cNvSpPr txBox="1">
            <a:spLocks noChangeArrowheads="1"/>
          </p:cNvSpPr>
          <p:nvPr/>
        </p:nvSpPr>
        <p:spPr bwMode="auto">
          <a:xfrm>
            <a:off x="381000" y="228600"/>
            <a:ext cx="662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00B050"/>
                </a:solidFill>
                <a:latin typeface="Calibri" panose="020F0502020204030204" pitchFamily="34" charset="0"/>
                <a:cs typeface="Calibri" panose="020F0502020204030204" pitchFamily="34" charset="0"/>
              </a:rPr>
              <a:t>Smith Chart (Mizuhashi–Smith chart):</a:t>
            </a:r>
          </a:p>
        </p:txBody>
      </p:sp>
      <p:sp>
        <p:nvSpPr>
          <p:cNvPr id="34849" name="Text Box 33">
            <a:extLst>
              <a:ext uri="{FF2B5EF4-FFF2-40B4-BE49-F238E27FC236}">
                <a16:creationId xmlns:a16="http://schemas.microsoft.com/office/drawing/2014/main" id="{BD792DD7-1068-0092-C4F0-2227B383ED97}"/>
              </a:ext>
            </a:extLst>
          </p:cNvPr>
          <p:cNvSpPr txBox="1">
            <a:spLocks noChangeArrowheads="1"/>
          </p:cNvSpPr>
          <p:nvPr/>
        </p:nvSpPr>
        <p:spPr bwMode="auto">
          <a:xfrm>
            <a:off x="275561" y="3288270"/>
            <a:ext cx="82792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If we normalize load impedance to characteristic impedance of TL, we have: </a:t>
            </a:r>
          </a:p>
        </p:txBody>
      </p:sp>
      <mc:AlternateContent xmlns:mc="http://schemas.openxmlformats.org/markup-compatibility/2006" xmlns:a14="http://schemas.microsoft.com/office/drawing/2010/main">
        <mc:Choice Requires="a14">
          <p:sp>
            <p:nvSpPr>
              <p:cNvPr id="34851" name="Object 35">
                <a:extLst>
                  <a:ext uri="{FF2B5EF4-FFF2-40B4-BE49-F238E27FC236}">
                    <a16:creationId xmlns:a16="http://schemas.microsoft.com/office/drawing/2014/main" id="{A3257B22-EB08-C0D3-DB6D-0D9A2309D6E7}"/>
                  </a:ext>
                </a:extLst>
              </p:cNvPr>
              <p:cNvSpPr txBox="1"/>
              <p:nvPr/>
            </p:nvSpPr>
            <p:spPr bwMode="auto">
              <a:xfrm>
                <a:off x="2391109" y="3956514"/>
                <a:ext cx="4500561" cy="730250"/>
              </a:xfrm>
              <a:prstGeom prst="rect">
                <a:avLst/>
              </a:prstGeom>
              <a:noFill/>
              <a:ln>
                <a:noFill/>
              </a:ln>
              <a:effectLst/>
            </p:spPr>
            <p:txBody>
              <a:bodyPr>
                <a:noAutofit/>
              </a:bodyPr>
              <a:lstStyle/>
              <a:p>
                <a:r>
                  <a:rPr lang="en-IN" sz="3200" dirty="0">
                    <a:solidFill>
                      <a:srgbClr val="000000"/>
                    </a:solidFill>
                  </a:rPr>
                  <a:t>z</a:t>
                </a:r>
                <a:r>
                  <a:rPr lang="en-IN" sz="3200" baseline="-25000" dirty="0">
                    <a:solidFill>
                      <a:srgbClr val="000000"/>
                    </a:solidFill>
                  </a:rPr>
                  <a:t>L</a:t>
                </a:r>
                <a14:m>
                  <m:oMath xmlns:m="http://schemas.openxmlformats.org/officeDocument/2006/math">
                    <m:r>
                      <a:rPr lang="en-IN" sz="3200" i="1">
                        <a:solidFill>
                          <a:srgbClr val="000000"/>
                        </a:solidFill>
                        <a:latin typeface="Cambria Math" panose="02040503050406030204" pitchFamily="18" charset="0"/>
                      </a:rPr>
                      <m:t>=</m:t>
                    </m:r>
                    <m:f>
                      <m:fPr>
                        <m:ctrlPr>
                          <a:rPr lang="en-IN" sz="3200" i="1">
                            <a:solidFill>
                              <a:srgbClr val="000000"/>
                            </a:solidFill>
                            <a:latin typeface="Cambria Math" panose="02040503050406030204" pitchFamily="18" charset="0"/>
                          </a:rPr>
                        </m:ctrlPr>
                      </m:fPr>
                      <m:num>
                        <m:sSub>
                          <m:sSubPr>
                            <m:ctrlPr>
                              <a:rPr lang="en-IN" sz="3200" i="1">
                                <a:solidFill>
                                  <a:srgbClr val="000000"/>
                                </a:solidFill>
                                <a:latin typeface="Cambria Math" panose="02040503050406030204" pitchFamily="18" charset="0"/>
                              </a:rPr>
                            </m:ctrlPr>
                          </m:sSubPr>
                          <m:e>
                            <m:r>
                              <a:rPr lang="en-IN" sz="3200" i="1">
                                <a:solidFill>
                                  <a:srgbClr val="000000"/>
                                </a:solidFill>
                                <a:latin typeface="Cambria Math" panose="02040503050406030204" pitchFamily="18" charset="0"/>
                              </a:rPr>
                              <m:t>𝑍</m:t>
                            </m:r>
                          </m:e>
                          <m:sub>
                            <m:r>
                              <a:rPr lang="en-IN" sz="3200" i="1">
                                <a:solidFill>
                                  <a:srgbClr val="000000"/>
                                </a:solidFill>
                                <a:latin typeface="Cambria Math" panose="02040503050406030204" pitchFamily="18" charset="0"/>
                              </a:rPr>
                              <m:t>𝐿</m:t>
                            </m:r>
                          </m:sub>
                        </m:sSub>
                      </m:num>
                      <m:den>
                        <m:r>
                          <a:rPr lang="en-US" sz="3200" b="0" i="1" smtClean="0">
                            <a:solidFill>
                              <a:srgbClr val="000000"/>
                            </a:solidFill>
                            <a:latin typeface="Cambria Math" panose="02040503050406030204" pitchFamily="18" charset="0"/>
                          </a:rPr>
                          <m:t>𝑍</m:t>
                        </m:r>
                        <m:r>
                          <a:rPr lang="en-US" sz="3200" b="0" i="1" baseline="-25000" smtClean="0">
                            <a:solidFill>
                              <a:srgbClr val="000000"/>
                            </a:solidFill>
                            <a:latin typeface="Cambria Math" panose="02040503050406030204" pitchFamily="18" charset="0"/>
                          </a:rPr>
                          <m:t>0</m:t>
                        </m:r>
                      </m:den>
                    </m:f>
                    <m:r>
                      <a:rPr lang="en-IN" sz="3200" i="1">
                        <a:solidFill>
                          <a:srgbClr val="000000"/>
                        </a:solidFill>
                        <a:latin typeface="Cambria Math" panose="02040503050406030204" pitchFamily="18" charset="0"/>
                      </a:rPr>
                      <m:t>=</m:t>
                    </m:r>
                    <m:f>
                      <m:fPr>
                        <m:ctrlPr>
                          <a:rPr lang="en-IN" sz="3200" i="1">
                            <a:solidFill>
                              <a:srgbClr val="000000"/>
                            </a:solidFill>
                            <a:latin typeface="Cambria Math" panose="02040503050406030204" pitchFamily="18" charset="0"/>
                          </a:rPr>
                        </m:ctrlPr>
                      </m:fPr>
                      <m:num>
                        <m:sSub>
                          <m:sSubPr>
                            <m:ctrlPr>
                              <a:rPr lang="en-IN" sz="3200" i="1">
                                <a:solidFill>
                                  <a:srgbClr val="000000"/>
                                </a:solidFill>
                                <a:latin typeface="Cambria Math" panose="02040503050406030204" pitchFamily="18" charset="0"/>
                              </a:rPr>
                            </m:ctrlPr>
                          </m:sSubPr>
                          <m:e>
                            <m:r>
                              <a:rPr lang="en-IN" sz="3200" i="1">
                                <a:solidFill>
                                  <a:srgbClr val="000000"/>
                                </a:solidFill>
                                <a:latin typeface="Cambria Math" panose="02040503050406030204" pitchFamily="18" charset="0"/>
                              </a:rPr>
                              <m:t>𝑅</m:t>
                            </m:r>
                          </m:e>
                          <m:sub>
                            <m:r>
                              <a:rPr lang="en-IN" sz="3200" i="1">
                                <a:solidFill>
                                  <a:srgbClr val="000000"/>
                                </a:solidFill>
                                <a:latin typeface="Cambria Math" panose="02040503050406030204" pitchFamily="18" charset="0"/>
                              </a:rPr>
                              <m:t>𝐿</m:t>
                            </m:r>
                          </m:sub>
                        </m:sSub>
                        <m:r>
                          <a:rPr lang="en-IN" sz="3200" i="1">
                            <a:solidFill>
                              <a:srgbClr val="000000"/>
                            </a:solidFill>
                            <a:latin typeface="Cambria Math" panose="02040503050406030204" pitchFamily="18" charset="0"/>
                          </a:rPr>
                          <m:t>+</m:t>
                        </m:r>
                        <m:r>
                          <a:rPr lang="en-IN" sz="3200" i="1">
                            <a:solidFill>
                              <a:srgbClr val="000000"/>
                            </a:solidFill>
                            <a:latin typeface="Cambria Math" panose="02040503050406030204" pitchFamily="18" charset="0"/>
                          </a:rPr>
                          <m:t>𝑗</m:t>
                        </m:r>
                        <m:sSub>
                          <m:sSubPr>
                            <m:ctrlPr>
                              <a:rPr lang="en-IN" sz="3200" i="1">
                                <a:solidFill>
                                  <a:srgbClr val="000000"/>
                                </a:solidFill>
                                <a:latin typeface="Cambria Math" panose="02040503050406030204" pitchFamily="18" charset="0"/>
                              </a:rPr>
                            </m:ctrlPr>
                          </m:sSubPr>
                          <m:e>
                            <m:r>
                              <a:rPr lang="en-IN" sz="3200" i="1">
                                <a:solidFill>
                                  <a:srgbClr val="000000"/>
                                </a:solidFill>
                                <a:latin typeface="Cambria Math" panose="02040503050406030204" pitchFamily="18" charset="0"/>
                              </a:rPr>
                              <m:t>𝑋</m:t>
                            </m:r>
                          </m:e>
                          <m:sub>
                            <m:r>
                              <a:rPr lang="en-IN" sz="3200" i="1">
                                <a:solidFill>
                                  <a:srgbClr val="000000"/>
                                </a:solidFill>
                                <a:latin typeface="Cambria Math" panose="02040503050406030204" pitchFamily="18" charset="0"/>
                              </a:rPr>
                              <m:t>𝐿</m:t>
                            </m:r>
                          </m:sub>
                        </m:sSub>
                      </m:num>
                      <m:den>
                        <m:sSub>
                          <m:sSubPr>
                            <m:ctrlPr>
                              <a:rPr lang="en-IN" sz="3200" i="1">
                                <a:solidFill>
                                  <a:srgbClr val="000000"/>
                                </a:solidFill>
                                <a:latin typeface="Cambria Math" panose="02040503050406030204" pitchFamily="18" charset="0"/>
                              </a:rPr>
                            </m:ctrlPr>
                          </m:sSubPr>
                          <m:e>
                            <m:r>
                              <a:rPr lang="en-US" sz="3200" b="0" i="1" smtClean="0">
                                <a:solidFill>
                                  <a:srgbClr val="000000"/>
                                </a:solidFill>
                                <a:latin typeface="Cambria Math" panose="02040503050406030204" pitchFamily="18" charset="0"/>
                              </a:rPr>
                              <m:t>𝑍</m:t>
                            </m:r>
                          </m:e>
                          <m:sub>
                            <m:r>
                              <a:rPr lang="en-IN" sz="3200" i="1">
                                <a:solidFill>
                                  <a:srgbClr val="000000"/>
                                </a:solidFill>
                                <a:latin typeface="Cambria Math" panose="02040503050406030204" pitchFamily="18" charset="0"/>
                              </a:rPr>
                              <m:t>0</m:t>
                            </m:r>
                          </m:sub>
                        </m:sSub>
                      </m:den>
                    </m:f>
                    <m:r>
                      <a:rPr lang="en-IN" sz="3200" i="1">
                        <a:solidFill>
                          <a:srgbClr val="000000"/>
                        </a:solidFill>
                        <a:latin typeface="Cambria Math" panose="02040503050406030204" pitchFamily="18" charset="0"/>
                      </a:rPr>
                      <m:t>=</m:t>
                    </m:r>
                    <m:r>
                      <a:rPr lang="en-IN" sz="3200" i="1">
                        <a:solidFill>
                          <a:srgbClr val="000000"/>
                        </a:solidFill>
                        <a:latin typeface="Cambria Math" panose="02040503050406030204" pitchFamily="18" charset="0"/>
                      </a:rPr>
                      <m:t>𝑟</m:t>
                    </m:r>
                    <m:r>
                      <a:rPr lang="en-IN" sz="3200" i="1">
                        <a:solidFill>
                          <a:srgbClr val="000000"/>
                        </a:solidFill>
                        <a:latin typeface="Cambria Math" panose="02040503050406030204" pitchFamily="18" charset="0"/>
                      </a:rPr>
                      <m:t>+</m:t>
                    </m:r>
                    <m:r>
                      <a:rPr lang="en-IN" sz="3200" i="1">
                        <a:solidFill>
                          <a:srgbClr val="000000"/>
                        </a:solidFill>
                        <a:latin typeface="Cambria Math" panose="02040503050406030204" pitchFamily="18" charset="0"/>
                      </a:rPr>
                      <m:t>𝑗𝑥</m:t>
                    </m:r>
                  </m:oMath>
                </a14:m>
                <a:endParaRPr lang="en-IN" sz="3200" dirty="0"/>
              </a:p>
            </p:txBody>
          </p:sp>
        </mc:Choice>
        <mc:Fallback xmlns="">
          <p:sp>
            <p:nvSpPr>
              <p:cNvPr id="34851" name="Object 35">
                <a:extLst>
                  <a:ext uri="{FF2B5EF4-FFF2-40B4-BE49-F238E27FC236}">
                    <a16:creationId xmlns:a16="http://schemas.microsoft.com/office/drawing/2014/main" id="{A3257B22-EB08-C0D3-DB6D-0D9A2309D6E7}"/>
                  </a:ext>
                </a:extLst>
              </p:cNvPr>
              <p:cNvSpPr txBox="1">
                <a:spLocks noRot="1" noChangeAspect="1" noMove="1" noResize="1" noEditPoints="1" noAdjustHandles="1" noChangeArrowheads="1" noChangeShapeType="1" noTextEdit="1"/>
              </p:cNvSpPr>
              <p:nvPr/>
            </p:nvSpPr>
            <p:spPr bwMode="auto">
              <a:xfrm>
                <a:off x="2391109" y="3956514"/>
                <a:ext cx="4500561" cy="730250"/>
              </a:xfrm>
              <a:prstGeom prst="rect">
                <a:avLst/>
              </a:prstGeom>
              <a:blipFill>
                <a:blip r:embed="rId2"/>
                <a:stretch>
                  <a:fillRect l="-3383" b="-24167"/>
                </a:stretch>
              </a:blipFill>
              <a:ln>
                <a:noFill/>
              </a:ln>
              <a:effectLst/>
            </p:spPr>
            <p:txBody>
              <a:bodyPr/>
              <a:lstStyle/>
              <a:p>
                <a:r>
                  <a:rPr lang="en-IN">
                    <a:noFill/>
                  </a:rPr>
                  <a:t> </a:t>
                </a:r>
              </a:p>
            </p:txBody>
          </p:sp>
        </mc:Fallback>
      </mc:AlternateContent>
      <p:sp>
        <p:nvSpPr>
          <p:cNvPr id="34852" name="Text Box 36">
            <a:extLst>
              <a:ext uri="{FF2B5EF4-FFF2-40B4-BE49-F238E27FC236}">
                <a16:creationId xmlns:a16="http://schemas.microsoft.com/office/drawing/2014/main" id="{1815C6AA-4A4B-AD6D-32C1-2828241D44A2}"/>
              </a:ext>
            </a:extLst>
          </p:cNvPr>
          <p:cNvSpPr txBox="1">
            <a:spLocks noChangeArrowheads="1"/>
          </p:cNvSpPr>
          <p:nvPr/>
        </p:nvSpPr>
        <p:spPr bwMode="auto">
          <a:xfrm>
            <a:off x="578145" y="5638800"/>
            <a:ext cx="7924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Where as, normalized resistance and reactance are denoted as r and x</a:t>
            </a:r>
          </a:p>
        </p:txBody>
      </p:sp>
      <p:sp>
        <p:nvSpPr>
          <p:cNvPr id="4" name="Text Box 33">
            <a:extLst>
              <a:ext uri="{FF2B5EF4-FFF2-40B4-BE49-F238E27FC236}">
                <a16:creationId xmlns:a16="http://schemas.microsoft.com/office/drawing/2014/main" id="{81CD886C-7911-0478-68A0-49876C60457F}"/>
              </a:ext>
            </a:extLst>
          </p:cNvPr>
          <p:cNvSpPr txBox="1">
            <a:spLocks noChangeArrowheads="1"/>
          </p:cNvSpPr>
          <p:nvPr/>
        </p:nvSpPr>
        <p:spPr bwMode="auto">
          <a:xfrm>
            <a:off x="578145" y="5068061"/>
            <a:ext cx="82792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Where </a:t>
            </a:r>
            <a:r>
              <a:rPr lang="en-IN" sz="2000" dirty="0">
                <a:solidFill>
                  <a:srgbClr val="000000"/>
                </a:solidFill>
              </a:rPr>
              <a:t>z</a:t>
            </a:r>
            <a:r>
              <a:rPr lang="en-IN" sz="2000" baseline="-25000" dirty="0">
                <a:solidFill>
                  <a:srgbClr val="000000"/>
                </a:solidFill>
              </a:rPr>
              <a:t>L </a:t>
            </a:r>
            <a:r>
              <a:rPr lang="en-US" altLang="en-US" sz="2000" dirty="0">
                <a:solidFill>
                  <a:srgbClr val="3333FF"/>
                </a:solidFill>
                <a:latin typeface="Calibri" panose="020F0502020204030204" pitchFamily="34" charset="0"/>
                <a:cs typeface="Calibri" panose="020F0502020204030204" pitchFamily="34" charset="0"/>
              </a:rPr>
              <a:t>is used to denote the normalized quantity load impedance</a:t>
            </a:r>
          </a:p>
        </p:txBody>
      </p:sp>
      <mc:AlternateContent xmlns:mc="http://schemas.openxmlformats.org/markup-compatibility/2006" xmlns:a14="http://schemas.microsoft.com/office/drawing/2010/main">
        <mc:Choice Requires="a14">
          <p:sp>
            <p:nvSpPr>
              <p:cNvPr id="7" name="Object 31">
                <a:extLst>
                  <a:ext uri="{FF2B5EF4-FFF2-40B4-BE49-F238E27FC236}">
                    <a16:creationId xmlns:a16="http://schemas.microsoft.com/office/drawing/2014/main" id="{85BB04CB-1A2B-9EF4-C25A-C89FD937C8E2}"/>
                  </a:ext>
                </a:extLst>
              </p:cNvPr>
              <p:cNvSpPr txBox="1"/>
              <p:nvPr/>
            </p:nvSpPr>
            <p:spPr bwMode="auto">
              <a:xfrm>
                <a:off x="3165180" y="2052017"/>
                <a:ext cx="3105150" cy="9525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en-IN" sz="2400" i="1" smtClean="0">
                          <a:solidFill>
                            <a:srgbClr val="000000"/>
                          </a:solidFill>
                          <a:latin typeface="Cambria Math" panose="02040503050406030204" pitchFamily="18" charset="0"/>
                        </a:rPr>
                        <m:t>Γ</m:t>
                      </m:r>
                      <m:r>
                        <a:rPr lang="en-IN" sz="2400" i="1" smtClean="0">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𝑍</m:t>
                              </m:r>
                            </m:e>
                            <m:sub>
                              <m:r>
                                <a:rPr lang="en-IN" sz="2400" i="1">
                                  <a:solidFill>
                                    <a:srgbClr val="000000"/>
                                  </a:solidFill>
                                  <a:latin typeface="Cambria Math" panose="02040503050406030204" pitchFamily="18" charset="0"/>
                                </a:rPr>
                                <m:t>𝐿</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𝑍</m:t>
                              </m:r>
                            </m:e>
                            <m:sub>
                              <m:r>
                                <a:rPr lang="en-IN" sz="2400" i="1">
                                  <a:solidFill>
                                    <a:srgbClr val="000000"/>
                                  </a:solidFill>
                                  <a:latin typeface="Cambria Math" panose="02040503050406030204" pitchFamily="18" charset="0"/>
                                </a:rPr>
                                <m:t>0</m:t>
                              </m:r>
                            </m:sub>
                          </m:sSub>
                        </m:num>
                        <m:den>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𝑍</m:t>
                              </m:r>
                            </m:e>
                            <m:sub>
                              <m:r>
                                <a:rPr lang="en-IN" sz="2400" i="1">
                                  <a:solidFill>
                                    <a:srgbClr val="000000"/>
                                  </a:solidFill>
                                  <a:latin typeface="Cambria Math" panose="02040503050406030204" pitchFamily="18" charset="0"/>
                                </a:rPr>
                                <m:t>𝐿</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𝑍</m:t>
                              </m:r>
                            </m:e>
                            <m:sub>
                              <m:r>
                                <a:rPr lang="en-IN" sz="2400" i="1">
                                  <a:solidFill>
                                    <a:srgbClr val="000000"/>
                                  </a:solidFill>
                                  <a:latin typeface="Cambria Math" panose="02040503050406030204" pitchFamily="18" charset="0"/>
                                </a:rPr>
                                <m:t>0</m:t>
                              </m:r>
                            </m:sub>
                          </m:sSub>
                        </m:den>
                      </m:f>
                      <m:r>
                        <a:rPr lang="en-IN" sz="2400" i="1">
                          <a:solidFill>
                            <a:srgbClr val="000000"/>
                          </a:solidFill>
                          <a:latin typeface="Cambria Math" panose="02040503050406030204" pitchFamily="18" charset="0"/>
                        </a:rPr>
                        <m:t>=</m:t>
                      </m:r>
                      <m:d>
                        <m:dPr>
                          <m:begChr m:val="|"/>
                          <m:endChr m:val="|"/>
                          <m:ctrlPr>
                            <a:rPr lang="en-IN" sz="2400" i="1">
                              <a:solidFill>
                                <a:srgbClr val="000000"/>
                              </a:solidFill>
                              <a:latin typeface="Cambria Math" panose="02040503050406030204" pitchFamily="18" charset="0"/>
                            </a:rPr>
                          </m:ctrlPr>
                        </m:dPr>
                        <m:e>
                          <m:r>
                            <m:rPr>
                              <m:sty m:val="p"/>
                            </m:rPr>
                            <a:rPr lang="en-IN" sz="2400" i="1">
                              <a:solidFill>
                                <a:srgbClr val="000000"/>
                              </a:solidFill>
                              <a:latin typeface="Cambria Math" panose="02040503050406030204" pitchFamily="18" charset="0"/>
                            </a:rPr>
                            <m:t>Γ</m:t>
                          </m:r>
                        </m:e>
                      </m:d>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𝑒</m:t>
                          </m:r>
                        </m:e>
                        <m:sup>
                          <m:r>
                            <a:rPr lang="en-IN" sz="2400" i="1">
                              <a:solidFill>
                                <a:srgbClr val="000000"/>
                              </a:solidFill>
                              <a:latin typeface="Cambria Math" panose="02040503050406030204" pitchFamily="18" charset="0"/>
                            </a:rPr>
                            <m:t>𝑗</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𝜃</m:t>
                              </m:r>
                            </m:e>
                            <m:sub>
                              <m:r>
                                <m:rPr>
                                  <m:sty m:val="p"/>
                                </m:rPr>
                                <a:rPr lang="en-IN" sz="2400" i="1">
                                  <a:solidFill>
                                    <a:srgbClr val="000000"/>
                                  </a:solidFill>
                                  <a:latin typeface="Cambria Math" panose="02040503050406030204" pitchFamily="18" charset="0"/>
                                </a:rPr>
                                <m:t>Γ</m:t>
                              </m:r>
                            </m:sub>
                          </m:sSub>
                        </m:sup>
                      </m:sSup>
                    </m:oMath>
                  </m:oMathPara>
                </a14:m>
                <a:endParaRPr lang="en-IN" sz="2400" dirty="0"/>
              </a:p>
            </p:txBody>
          </p:sp>
        </mc:Choice>
        <mc:Fallback xmlns="">
          <p:sp>
            <p:nvSpPr>
              <p:cNvPr id="7" name="Object 31">
                <a:extLst>
                  <a:ext uri="{FF2B5EF4-FFF2-40B4-BE49-F238E27FC236}">
                    <a16:creationId xmlns:a16="http://schemas.microsoft.com/office/drawing/2014/main" id="{85BB04CB-1A2B-9EF4-C25A-C89FD937C8E2}"/>
                  </a:ext>
                </a:extLst>
              </p:cNvPr>
              <p:cNvSpPr txBox="1">
                <a:spLocks noRot="1" noChangeAspect="1" noMove="1" noResize="1" noEditPoints="1" noAdjustHandles="1" noChangeArrowheads="1" noChangeShapeType="1" noTextEdit="1"/>
              </p:cNvSpPr>
              <p:nvPr/>
            </p:nvSpPr>
            <p:spPr bwMode="auto">
              <a:xfrm>
                <a:off x="3165180" y="2052017"/>
                <a:ext cx="3105150" cy="952500"/>
              </a:xfrm>
              <a:prstGeom prst="rect">
                <a:avLst/>
              </a:prstGeom>
              <a:blipFill>
                <a:blip r:embed="rId3"/>
                <a:stretch>
                  <a:fillRect/>
                </a:stretch>
              </a:blipFill>
              <a:ln>
                <a:noFill/>
              </a:ln>
              <a:effectLst/>
            </p:spPr>
            <p:txBody>
              <a:bodyPr/>
              <a:lstStyle/>
              <a:p>
                <a:r>
                  <a:rPr lang="en-IN">
                    <a:noFill/>
                  </a:rPr>
                  <a:t> </a:t>
                </a:r>
              </a:p>
            </p:txBody>
          </p:sp>
        </mc:Fallback>
      </mc:AlternateContent>
      <p:sp>
        <p:nvSpPr>
          <p:cNvPr id="8" name="Text Box 32">
            <a:extLst>
              <a:ext uri="{FF2B5EF4-FFF2-40B4-BE49-F238E27FC236}">
                <a16:creationId xmlns:a16="http://schemas.microsoft.com/office/drawing/2014/main" id="{D5F3FCBF-5747-1519-7E58-45D34C6D7B1F}"/>
              </a:ext>
            </a:extLst>
          </p:cNvPr>
          <p:cNvSpPr txBox="1">
            <a:spLocks noChangeArrowheads="1"/>
          </p:cNvSpPr>
          <p:nvPr/>
        </p:nvSpPr>
        <p:spPr bwMode="auto">
          <a:xfrm>
            <a:off x="275561" y="1588250"/>
            <a:ext cx="88843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Assuming a lossless (Z</a:t>
            </a:r>
            <a:r>
              <a:rPr lang="en-US" altLang="en-US" sz="2000" baseline="-25000" dirty="0">
                <a:solidFill>
                  <a:srgbClr val="3333FF"/>
                </a:solidFill>
                <a:latin typeface="Calibri" panose="020F0502020204030204" pitchFamily="34" charset="0"/>
                <a:cs typeface="Calibri" panose="020F0502020204030204" pitchFamily="34" charset="0"/>
              </a:rPr>
              <a:t>0</a:t>
            </a:r>
            <a:r>
              <a:rPr lang="en-US" altLang="en-US" sz="2000" dirty="0">
                <a:solidFill>
                  <a:srgbClr val="3333FF"/>
                </a:solidFill>
                <a:latin typeface="Calibri" panose="020F0502020204030204" pitchFamily="34" charset="0"/>
                <a:cs typeface="Calibri" panose="020F0502020204030204" pitchFamily="34" charset="0"/>
              </a:rPr>
              <a:t> = R</a:t>
            </a:r>
            <a:r>
              <a:rPr lang="en-US" altLang="en-US" sz="2000" baseline="-25000" dirty="0">
                <a:solidFill>
                  <a:srgbClr val="3333FF"/>
                </a:solidFill>
                <a:latin typeface="Calibri" panose="020F0502020204030204" pitchFamily="34" charset="0"/>
                <a:cs typeface="Calibri" panose="020F0502020204030204" pitchFamily="34" charset="0"/>
              </a:rPr>
              <a:t>0</a:t>
            </a:r>
            <a:r>
              <a:rPr lang="en-US" altLang="en-US" sz="2000" dirty="0">
                <a:solidFill>
                  <a:srgbClr val="3333FF"/>
                </a:solidFill>
                <a:latin typeface="Calibri" panose="020F0502020204030204" pitchFamily="34" charset="0"/>
                <a:cs typeface="Calibri" panose="020F0502020204030204" pitchFamily="34" charset="0"/>
              </a:rPr>
              <a:t>) transmission line, the voltage reflection coefficient is defined as  </a:t>
            </a:r>
          </a:p>
        </p:txBody>
      </p:sp>
    </p:spTree>
    <p:extLst>
      <p:ext uri="{BB962C8B-B14F-4D97-AF65-F5344CB8AC3E}">
        <p14:creationId xmlns:p14="http://schemas.microsoft.com/office/powerpoint/2010/main" val="260910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Text Box 4">
            <a:extLst>
              <a:ext uri="{FF2B5EF4-FFF2-40B4-BE49-F238E27FC236}">
                <a16:creationId xmlns:a16="http://schemas.microsoft.com/office/drawing/2014/main" id="{940E0503-7768-FD7E-0211-AFDFC4C3D962}"/>
              </a:ext>
            </a:extLst>
          </p:cNvPr>
          <p:cNvSpPr txBox="1">
            <a:spLocks noChangeArrowheads="1"/>
          </p:cNvSpPr>
          <p:nvPr/>
        </p:nvSpPr>
        <p:spPr bwMode="auto">
          <a:xfrm>
            <a:off x="108816" y="22788"/>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rPr>
              <a:t>Transmission Line Impedance Matching: </a:t>
            </a:r>
          </a:p>
        </p:txBody>
      </p:sp>
      <p:sp>
        <p:nvSpPr>
          <p:cNvPr id="280581" name="Text Box 5">
            <a:extLst>
              <a:ext uri="{FF2B5EF4-FFF2-40B4-BE49-F238E27FC236}">
                <a16:creationId xmlns:a16="http://schemas.microsoft.com/office/drawing/2014/main" id="{AFA763A5-AEEE-1D7D-5661-D90756B9F525}"/>
              </a:ext>
            </a:extLst>
          </p:cNvPr>
          <p:cNvSpPr txBox="1">
            <a:spLocks noChangeArrowheads="1"/>
          </p:cNvSpPr>
          <p:nvPr/>
        </p:nvSpPr>
        <p:spPr bwMode="auto">
          <a:xfrm>
            <a:off x="108816" y="498934"/>
            <a:ext cx="647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B050"/>
                </a:solidFill>
              </a:rPr>
              <a:t>Quarter Wave Transformer for purely resistive loads</a:t>
            </a:r>
          </a:p>
        </p:txBody>
      </p:sp>
      <p:grpSp>
        <p:nvGrpSpPr>
          <p:cNvPr id="2" name="Group 1">
            <a:extLst>
              <a:ext uri="{FF2B5EF4-FFF2-40B4-BE49-F238E27FC236}">
                <a16:creationId xmlns:a16="http://schemas.microsoft.com/office/drawing/2014/main" id="{B073B41C-516E-8EDD-FBB1-2CB65A3E32B9}"/>
              </a:ext>
            </a:extLst>
          </p:cNvPr>
          <p:cNvGrpSpPr/>
          <p:nvPr/>
        </p:nvGrpSpPr>
        <p:grpSpPr>
          <a:xfrm>
            <a:off x="585363" y="1024662"/>
            <a:ext cx="7875271" cy="3614042"/>
            <a:chOff x="517534" y="1777865"/>
            <a:chExt cx="7875271" cy="3614042"/>
          </a:xfrm>
        </p:grpSpPr>
        <p:cxnSp>
          <p:nvCxnSpPr>
            <p:cNvPr id="7" name="Straight Arrow Connector 6">
              <a:extLst>
                <a:ext uri="{FF2B5EF4-FFF2-40B4-BE49-F238E27FC236}">
                  <a16:creationId xmlns:a16="http://schemas.microsoft.com/office/drawing/2014/main" id="{9D3913DD-8377-7544-851C-8495FAE9809E}"/>
                </a:ext>
              </a:extLst>
            </p:cNvPr>
            <p:cNvCxnSpPr>
              <a:cxnSpLocks/>
            </p:cNvCxnSpPr>
            <p:nvPr/>
          </p:nvCxnSpPr>
          <p:spPr>
            <a:xfrm flipV="1">
              <a:off x="7792726" y="1833631"/>
              <a:ext cx="9068" cy="303320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 name="Group 2">
              <a:extLst>
                <a:ext uri="{FF2B5EF4-FFF2-40B4-BE49-F238E27FC236}">
                  <a16:creationId xmlns:a16="http://schemas.microsoft.com/office/drawing/2014/main" id="{D9788DA4-5DEF-5F34-7002-9498E3F020A9}"/>
                </a:ext>
              </a:extLst>
            </p:cNvPr>
            <p:cNvGrpSpPr/>
            <p:nvPr/>
          </p:nvGrpSpPr>
          <p:grpSpPr>
            <a:xfrm>
              <a:off x="517534" y="1777865"/>
              <a:ext cx="7553028" cy="3471417"/>
              <a:chOff x="1541318" y="4593593"/>
              <a:chExt cx="4825764" cy="1826975"/>
            </a:xfrm>
          </p:grpSpPr>
          <p:grpSp>
            <p:nvGrpSpPr>
              <p:cNvPr id="10" name="Group 9">
                <a:extLst>
                  <a:ext uri="{FF2B5EF4-FFF2-40B4-BE49-F238E27FC236}">
                    <a16:creationId xmlns:a16="http://schemas.microsoft.com/office/drawing/2014/main" id="{90D0766A-2FAE-BC40-6DB7-AE59A724B924}"/>
                  </a:ext>
                </a:extLst>
              </p:cNvPr>
              <p:cNvGrpSpPr/>
              <p:nvPr/>
            </p:nvGrpSpPr>
            <p:grpSpPr>
              <a:xfrm>
                <a:off x="2523223" y="4593593"/>
                <a:ext cx="3843859" cy="1286023"/>
                <a:chOff x="2523223" y="4593593"/>
                <a:chExt cx="3843859" cy="1286023"/>
              </a:xfrm>
            </p:grpSpPr>
            <p:grpSp>
              <p:nvGrpSpPr>
                <p:cNvPr id="17" name="Group 16">
                  <a:extLst>
                    <a:ext uri="{FF2B5EF4-FFF2-40B4-BE49-F238E27FC236}">
                      <a16:creationId xmlns:a16="http://schemas.microsoft.com/office/drawing/2014/main" id="{28D86DCE-EC65-91D1-8804-00CC257B71EE}"/>
                    </a:ext>
                  </a:extLst>
                </p:cNvPr>
                <p:cNvGrpSpPr/>
                <p:nvPr/>
              </p:nvGrpSpPr>
              <p:grpSpPr>
                <a:xfrm>
                  <a:off x="2523223" y="4873738"/>
                  <a:ext cx="3673567" cy="985006"/>
                  <a:chOff x="1371600" y="5029200"/>
                  <a:chExt cx="3673567" cy="985006"/>
                </a:xfrm>
              </p:grpSpPr>
              <p:sp>
                <p:nvSpPr>
                  <p:cNvPr id="23" name="Rectangle 22">
                    <a:extLst>
                      <a:ext uri="{FF2B5EF4-FFF2-40B4-BE49-F238E27FC236}">
                        <a16:creationId xmlns:a16="http://schemas.microsoft.com/office/drawing/2014/main" id="{1C2D2BB7-7CD6-2331-36FF-9ECA417051B8}"/>
                      </a:ext>
                    </a:extLst>
                  </p:cNvPr>
                  <p:cNvSpPr/>
                  <p:nvPr/>
                </p:nvSpPr>
                <p:spPr>
                  <a:xfrm>
                    <a:off x="1371600" y="5029200"/>
                    <a:ext cx="36576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EF5DADA1-0CCC-65D1-B176-187C963E69FC}"/>
                      </a:ext>
                    </a:extLst>
                  </p:cNvPr>
                  <p:cNvSpPr/>
                  <p:nvPr/>
                </p:nvSpPr>
                <p:spPr>
                  <a:xfrm>
                    <a:off x="1387567" y="5968487"/>
                    <a:ext cx="36576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8" name="Straight Arrow Connector 17">
                  <a:extLst>
                    <a:ext uri="{FF2B5EF4-FFF2-40B4-BE49-F238E27FC236}">
                      <a16:creationId xmlns:a16="http://schemas.microsoft.com/office/drawing/2014/main" id="{41714655-035E-A755-14EB-8DAA8FB24DE8}"/>
                    </a:ext>
                  </a:extLst>
                </p:cNvPr>
                <p:cNvCxnSpPr>
                  <a:cxnSpLocks/>
                </p:cNvCxnSpPr>
                <p:nvPr/>
              </p:nvCxnSpPr>
              <p:spPr>
                <a:xfrm>
                  <a:off x="2539190" y="4747222"/>
                  <a:ext cx="360541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9E067FB-E3A1-98FC-579D-FF58CE0888E3}"/>
                        </a:ext>
                      </a:extLst>
                    </p:cNvPr>
                    <p:cNvSpPr txBox="1"/>
                    <p:nvPr/>
                  </p:nvSpPr>
                  <p:spPr>
                    <a:xfrm>
                      <a:off x="4341896" y="4593593"/>
                      <a:ext cx="207091" cy="26315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cs typeface="Calibri" panose="020F0502020204030204" pitchFamily="34" charset="0"/>
                                  </a:rPr>
                                </m:ctrlPr>
                              </m:fPr>
                              <m:num>
                                <m:r>
                                  <a:rPr lang="en-US" sz="1400" b="0" i="1" smtClean="0">
                                    <a:latin typeface="Cambria Math" panose="02040503050406030204" pitchFamily="18" charset="0"/>
                                    <a:cs typeface="Calibri" panose="020F0502020204030204" pitchFamily="34" charset="0"/>
                                  </a:rPr>
                                  <m:t>𝜆</m:t>
                                </m:r>
                              </m:num>
                              <m:den>
                                <m:r>
                                  <a:rPr lang="en-US" sz="1400" b="0" i="1" smtClean="0">
                                    <a:latin typeface="Cambria Math" panose="02040503050406030204" pitchFamily="18" charset="0"/>
                                    <a:cs typeface="Calibri" panose="020F0502020204030204" pitchFamily="34" charset="0"/>
                                  </a:rPr>
                                  <m:t>4</m:t>
                                </m:r>
                              </m:den>
                            </m:f>
                          </m:oMath>
                        </m:oMathPara>
                      </a14:m>
                      <a:endParaRPr lang="en-IN" sz="2400" dirty="0">
                        <a:latin typeface="Calibri" panose="020F0502020204030204" pitchFamily="34" charset="0"/>
                        <a:cs typeface="Calibri" panose="020F0502020204030204" pitchFamily="34" charset="0"/>
                      </a:endParaRPr>
                    </a:p>
                  </p:txBody>
                </p:sp>
              </mc:Choice>
              <mc:Fallback xmlns="">
                <p:sp>
                  <p:nvSpPr>
                    <p:cNvPr id="19" name="TextBox 18">
                      <a:extLst>
                        <a:ext uri="{FF2B5EF4-FFF2-40B4-BE49-F238E27FC236}">
                          <a16:creationId xmlns:a16="http://schemas.microsoft.com/office/drawing/2014/main" id="{A9E067FB-E3A1-98FC-579D-FF58CE0888E3}"/>
                        </a:ext>
                      </a:extLst>
                    </p:cNvPr>
                    <p:cNvSpPr txBox="1">
                      <a:spLocks noRot="1" noChangeAspect="1" noMove="1" noResize="1" noEditPoints="1" noAdjustHandles="1" noChangeArrowheads="1" noChangeShapeType="1" noTextEdit="1"/>
                    </p:cNvSpPr>
                    <p:nvPr/>
                  </p:nvSpPr>
                  <p:spPr>
                    <a:xfrm>
                      <a:off x="4341896" y="4593593"/>
                      <a:ext cx="207091" cy="263150"/>
                    </a:xfrm>
                    <a:prstGeom prst="rect">
                      <a:avLst/>
                    </a:prstGeom>
                    <a:blipFill>
                      <a:blip r:embed="rId2"/>
                      <a:stretch>
                        <a:fillRect/>
                      </a:stretch>
                    </a:blipFill>
                  </p:spPr>
                  <p:txBody>
                    <a:bodyPr/>
                    <a:lstStyle/>
                    <a:p>
                      <a:r>
                        <a:rPr lang="en-IN">
                          <a:noFill/>
                        </a:rPr>
                        <a:t> </a:t>
                      </a:r>
                    </a:p>
                  </p:txBody>
                </p:sp>
              </mc:Fallback>
            </mc:AlternateContent>
            <p:cxnSp>
              <p:nvCxnSpPr>
                <p:cNvPr id="20" name="Straight Arrow Connector 19">
                  <a:extLst>
                    <a:ext uri="{FF2B5EF4-FFF2-40B4-BE49-F238E27FC236}">
                      <a16:creationId xmlns:a16="http://schemas.microsoft.com/office/drawing/2014/main" id="{1A4BFBC8-AF77-74ED-30B7-AC9A59BD4376}"/>
                    </a:ext>
                  </a:extLst>
                </p:cNvPr>
                <p:cNvCxnSpPr>
                  <a:cxnSpLocks/>
                  <a:stCxn id="23" idx="3"/>
                  <a:endCxn id="21" idx="0"/>
                </p:cNvCxnSpPr>
                <p:nvPr/>
              </p:nvCxnSpPr>
              <p:spPr>
                <a:xfrm flipH="1">
                  <a:off x="6176582" y="4896597"/>
                  <a:ext cx="4241" cy="33365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018FFF2-ED25-83A6-0260-0C156139DAC9}"/>
                    </a:ext>
                  </a:extLst>
                </p:cNvPr>
                <p:cNvSpPr txBox="1"/>
                <p:nvPr/>
              </p:nvSpPr>
              <p:spPr>
                <a:xfrm>
                  <a:off x="5986081" y="5230253"/>
                  <a:ext cx="381001" cy="242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R</a:t>
                  </a:r>
                  <a:r>
                    <a:rPr lang="en-US" sz="2400" baseline="-25000" dirty="0"/>
                    <a:t>L</a:t>
                  </a:r>
                  <a:endParaRPr lang="en-IN" sz="2400" baseline="-25000" dirty="0"/>
                </a:p>
              </p:txBody>
            </p:sp>
            <p:cxnSp>
              <p:nvCxnSpPr>
                <p:cNvPr id="22" name="Straight Arrow Connector 21">
                  <a:extLst>
                    <a:ext uri="{FF2B5EF4-FFF2-40B4-BE49-F238E27FC236}">
                      <a16:creationId xmlns:a16="http://schemas.microsoft.com/office/drawing/2014/main" id="{552C0E9C-1DFE-9A61-6DE8-13F3069EA7EA}"/>
                    </a:ext>
                  </a:extLst>
                </p:cNvPr>
                <p:cNvCxnSpPr>
                  <a:cxnSpLocks/>
                </p:cNvCxnSpPr>
                <p:nvPr/>
              </p:nvCxnSpPr>
              <p:spPr>
                <a:xfrm>
                  <a:off x="6180822" y="5572773"/>
                  <a:ext cx="0" cy="30684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C0575E-5EC5-1C6B-4BA8-805EA98A62B2}"/>
                      </a:ext>
                    </a:extLst>
                  </p:cNvPr>
                  <p:cNvSpPr txBox="1"/>
                  <p:nvPr/>
                </p:nvSpPr>
                <p:spPr>
                  <a:xfrm>
                    <a:off x="1541318" y="6177598"/>
                    <a:ext cx="1189109" cy="24297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R</a:t>
                    </a:r>
                    <a:r>
                      <a:rPr lang="en-US" sz="2400" baseline="-25000" dirty="0">
                        <a:latin typeface="Calibri" panose="020F0502020204030204" pitchFamily="34" charset="0"/>
                        <a:cs typeface="Calibri" panose="020F0502020204030204" pitchFamily="34" charset="0"/>
                      </a:rPr>
                      <a:t>in</a:t>
                    </a:r>
                    <a:r>
                      <a:rPr lang="en-US" sz="2400" dirty="0">
                        <a:latin typeface="Calibri" panose="020F0502020204030204" pitchFamily="34" charset="0"/>
                        <a:cs typeface="Calibri" panose="020F0502020204030204" pitchFamily="34" charset="0"/>
                      </a:rPr>
                      <a:t> = 50</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Ω</m:t>
                        </m:r>
                      </m:oMath>
                    </a14:m>
                    <a:r>
                      <a:rPr lang="en-US" sz="2400" dirty="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mc:Choice>
            <mc:Fallback xmlns="">
              <p:sp>
                <p:nvSpPr>
                  <p:cNvPr id="13" name="TextBox 12">
                    <a:extLst>
                      <a:ext uri="{FF2B5EF4-FFF2-40B4-BE49-F238E27FC236}">
                        <a16:creationId xmlns:a16="http://schemas.microsoft.com/office/drawing/2014/main" id="{F4C0575E-5EC5-1C6B-4BA8-805EA98A62B2}"/>
                      </a:ext>
                    </a:extLst>
                  </p:cNvPr>
                  <p:cNvSpPr txBox="1">
                    <a:spLocks noRot="1" noChangeAspect="1" noMove="1" noResize="1" noEditPoints="1" noAdjustHandles="1" noChangeArrowheads="1" noChangeShapeType="1" noTextEdit="1"/>
                  </p:cNvSpPr>
                  <p:nvPr/>
                </p:nvSpPr>
                <p:spPr>
                  <a:xfrm>
                    <a:off x="1541318" y="6177598"/>
                    <a:ext cx="1189109" cy="242970"/>
                  </a:xfrm>
                  <a:prstGeom prst="rect">
                    <a:avLst/>
                  </a:prstGeom>
                  <a:blipFill>
                    <a:blip r:embed="rId3"/>
                    <a:stretch>
                      <a:fillRect l="-4918" t="-10526" b="-28947"/>
                    </a:stretch>
                  </a:blipFill>
                </p:spPr>
                <p:txBody>
                  <a:bodyPr/>
                  <a:lstStyle/>
                  <a:p>
                    <a:r>
                      <a:rPr lang="en-IN">
                        <a:noFill/>
                      </a:rPr>
                      <a:t> </a:t>
                    </a:r>
                  </a:p>
                </p:txBody>
              </p:sp>
            </mc:Fallback>
          </mc:AlternateContent>
          <p:grpSp>
            <p:nvGrpSpPr>
              <p:cNvPr id="14" name="Group 13">
                <a:extLst>
                  <a:ext uri="{FF2B5EF4-FFF2-40B4-BE49-F238E27FC236}">
                    <a16:creationId xmlns:a16="http://schemas.microsoft.com/office/drawing/2014/main" id="{6CD842DA-1E68-2521-249E-431C1C4CE2CC}"/>
                  </a:ext>
                </a:extLst>
              </p:cNvPr>
              <p:cNvGrpSpPr/>
              <p:nvPr/>
            </p:nvGrpSpPr>
            <p:grpSpPr>
              <a:xfrm>
                <a:off x="2089190" y="5306048"/>
                <a:ext cx="900000" cy="850933"/>
                <a:chOff x="2089190" y="5306048"/>
                <a:chExt cx="900000" cy="850933"/>
              </a:xfrm>
            </p:grpSpPr>
            <p:cxnSp>
              <p:nvCxnSpPr>
                <p:cNvPr id="15" name="Straight Arrow Connector 14">
                  <a:extLst>
                    <a:ext uri="{FF2B5EF4-FFF2-40B4-BE49-F238E27FC236}">
                      <a16:creationId xmlns:a16="http://schemas.microsoft.com/office/drawing/2014/main" id="{31324481-9308-6580-2E0E-2230773AE3BB}"/>
                    </a:ext>
                  </a:extLst>
                </p:cNvPr>
                <p:cNvCxnSpPr/>
                <p:nvPr/>
              </p:nvCxnSpPr>
              <p:spPr>
                <a:xfrm>
                  <a:off x="2089190" y="5334000"/>
                  <a:ext cx="9000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3FBECC7-C16D-DEE4-F24B-D63AD7ACF13A}"/>
                    </a:ext>
                  </a:extLst>
                </p:cNvPr>
                <p:cNvCxnSpPr>
                  <a:cxnSpLocks/>
                </p:cNvCxnSpPr>
                <p:nvPr/>
              </p:nvCxnSpPr>
              <p:spPr>
                <a:xfrm flipH="1" flipV="1">
                  <a:off x="2092795" y="5306048"/>
                  <a:ext cx="16998" cy="850933"/>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cxnSp>
          <p:nvCxnSpPr>
            <p:cNvPr id="4" name="Straight Arrow Connector 3">
              <a:extLst>
                <a:ext uri="{FF2B5EF4-FFF2-40B4-BE49-F238E27FC236}">
                  <a16:creationId xmlns:a16="http://schemas.microsoft.com/office/drawing/2014/main" id="{F5754DBB-1CD3-37E7-6DEB-6F2821CA47D3}"/>
                </a:ext>
              </a:extLst>
            </p:cNvPr>
            <p:cNvCxnSpPr>
              <a:cxnSpLocks/>
            </p:cNvCxnSpPr>
            <p:nvPr/>
          </p:nvCxnSpPr>
          <p:spPr>
            <a:xfrm flipV="1">
              <a:off x="2040671" y="1833631"/>
              <a:ext cx="21148" cy="303320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50FCEEEF-EDA9-EE2A-A61B-66D1C5D75203}"/>
                </a:ext>
              </a:extLst>
            </p:cNvPr>
            <p:cNvSpPr txBox="1"/>
            <p:nvPr/>
          </p:nvSpPr>
          <p:spPr>
            <a:xfrm>
              <a:off x="1805279" y="4930242"/>
              <a:ext cx="684803"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z =0</a:t>
              </a:r>
              <a:endParaRPr lang="en-IN"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73D4CE4-BD7D-3F2C-43C9-A8D330D0C8E5}"/>
                </a:ext>
              </a:extLst>
            </p:cNvPr>
            <p:cNvSpPr txBox="1"/>
            <p:nvPr/>
          </p:nvSpPr>
          <p:spPr>
            <a:xfrm>
              <a:off x="7626826" y="4749449"/>
              <a:ext cx="765979"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z’ =0</a:t>
              </a:r>
              <a:endParaRPr lang="en-IN" sz="2400" dirty="0">
                <a:latin typeface="Calibri" panose="020F0502020204030204" pitchFamily="34"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6407A14D-5ECD-2328-A939-4EC001140803}"/>
                </a:ext>
              </a:extLst>
            </p:cNvPr>
            <p:cNvCxnSpPr>
              <a:cxnSpLocks/>
            </p:cNvCxnSpPr>
            <p:nvPr/>
          </p:nvCxnSpPr>
          <p:spPr>
            <a:xfrm>
              <a:off x="2266088" y="2394257"/>
              <a:ext cx="0" cy="161753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Object 10">
                <a:extLst>
                  <a:ext uri="{FF2B5EF4-FFF2-40B4-BE49-F238E27FC236}">
                    <a16:creationId xmlns:a16="http://schemas.microsoft.com/office/drawing/2014/main" id="{A34464DC-89BE-2441-45DB-1430D1B694C4}"/>
                  </a:ext>
                </a:extLst>
              </p:cNvPr>
              <p:cNvSpPr txBox="1"/>
              <p:nvPr/>
            </p:nvSpPr>
            <p:spPr bwMode="auto">
              <a:xfrm>
                <a:off x="3790558" y="2151998"/>
                <a:ext cx="2384591" cy="89280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𝑅</m:t>
                          </m:r>
                        </m:e>
                        <m:sub>
                          <m:r>
                            <a:rPr lang="en-IN" sz="2800" i="1">
                              <a:solidFill>
                                <a:srgbClr val="00B050"/>
                              </a:solidFill>
                              <a:latin typeface="Cambria Math" panose="02040503050406030204" pitchFamily="18" charset="0"/>
                            </a:rPr>
                            <m:t>0</m:t>
                          </m:r>
                        </m:sub>
                      </m:sSub>
                      <m:r>
                        <a:rPr lang="en-IN" sz="2800" i="1">
                          <a:solidFill>
                            <a:srgbClr val="00B050"/>
                          </a:solidFill>
                          <a:latin typeface="Cambria Math" panose="02040503050406030204" pitchFamily="18" charset="0"/>
                        </a:rPr>
                        <m:t>=</m:t>
                      </m:r>
                      <m:rad>
                        <m:radPr>
                          <m:degHide m:val="on"/>
                          <m:ctrlPr>
                            <a:rPr lang="en-IN" sz="2800" i="1">
                              <a:solidFill>
                                <a:srgbClr val="00B050"/>
                              </a:solidFill>
                              <a:latin typeface="Cambria Math" panose="02040503050406030204" pitchFamily="18" charset="0"/>
                            </a:rPr>
                          </m:ctrlPr>
                        </m:radPr>
                        <m:deg/>
                        <m:e>
                          <m:sSub>
                            <m:sSubPr>
                              <m:ctrlPr>
                                <a:rPr lang="en-IN" sz="2800" i="1">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𝑅</m:t>
                              </m:r>
                            </m:e>
                            <m:sub>
                              <m:r>
                                <a:rPr lang="en-IN" sz="2800" i="1">
                                  <a:solidFill>
                                    <a:srgbClr val="00B050"/>
                                  </a:solidFill>
                                  <a:latin typeface="Cambria Math" panose="02040503050406030204" pitchFamily="18" charset="0"/>
                                </a:rPr>
                                <m:t>𝑖</m:t>
                              </m:r>
                              <m:r>
                                <a:rPr lang="en-US" sz="2800" b="0" i="1" smtClean="0">
                                  <a:solidFill>
                                    <a:srgbClr val="00B050"/>
                                  </a:solidFill>
                                  <a:latin typeface="Cambria Math" panose="02040503050406030204" pitchFamily="18" charset="0"/>
                                </a:rPr>
                                <m:t>𝑛</m:t>
                              </m:r>
                            </m:sub>
                          </m:sSub>
                          <m:sSub>
                            <m:sSubPr>
                              <m:ctrlPr>
                                <a:rPr lang="en-IN" sz="2800" i="1">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𝑅</m:t>
                              </m:r>
                            </m:e>
                            <m:sub>
                              <m:r>
                                <a:rPr lang="en-US" sz="2800" b="0" i="1" smtClean="0">
                                  <a:solidFill>
                                    <a:srgbClr val="00B050"/>
                                  </a:solidFill>
                                  <a:latin typeface="Cambria Math" panose="02040503050406030204" pitchFamily="18" charset="0"/>
                                </a:rPr>
                                <m:t>𝑅</m:t>
                              </m:r>
                              <m:r>
                                <a:rPr lang="en-IN" sz="2800" i="1">
                                  <a:solidFill>
                                    <a:srgbClr val="00B050"/>
                                  </a:solidFill>
                                  <a:latin typeface="Cambria Math" panose="02040503050406030204" pitchFamily="18" charset="0"/>
                                </a:rPr>
                                <m:t>𝐿</m:t>
                              </m:r>
                            </m:sub>
                          </m:sSub>
                        </m:e>
                      </m:rad>
                    </m:oMath>
                  </m:oMathPara>
                </a14:m>
                <a:endParaRPr lang="en-IN" dirty="0"/>
              </a:p>
            </p:txBody>
          </p:sp>
        </mc:Choice>
        <mc:Fallback xmlns="">
          <p:sp>
            <p:nvSpPr>
              <p:cNvPr id="30" name="Object 10">
                <a:extLst>
                  <a:ext uri="{FF2B5EF4-FFF2-40B4-BE49-F238E27FC236}">
                    <a16:creationId xmlns:a16="http://schemas.microsoft.com/office/drawing/2014/main" id="{A34464DC-89BE-2441-45DB-1430D1B694C4}"/>
                  </a:ext>
                </a:extLst>
              </p:cNvPr>
              <p:cNvSpPr txBox="1">
                <a:spLocks noRot="1" noChangeAspect="1" noMove="1" noResize="1" noEditPoints="1" noAdjustHandles="1" noChangeArrowheads="1" noChangeShapeType="1" noTextEdit="1"/>
              </p:cNvSpPr>
              <p:nvPr/>
            </p:nvSpPr>
            <p:spPr bwMode="auto">
              <a:xfrm>
                <a:off x="3790558" y="2151998"/>
                <a:ext cx="2384591" cy="892805"/>
              </a:xfrm>
              <a:prstGeom prst="rect">
                <a:avLst/>
              </a:prstGeom>
              <a:blipFill>
                <a:blip r:embed="rId4"/>
                <a:stretch>
                  <a:fillRect/>
                </a:stretch>
              </a:blipFill>
              <a:ln>
                <a:noFill/>
              </a:ln>
              <a:effectLst/>
            </p:spPr>
            <p:txBody>
              <a:bodyPr/>
              <a:lstStyle/>
              <a:p>
                <a:r>
                  <a:rPr lang="en-IN">
                    <a:noFill/>
                  </a:rPr>
                  <a:t> </a:t>
                </a:r>
              </a:p>
            </p:txBody>
          </p:sp>
        </mc:Fallback>
      </mc:AlternateContent>
      <p:sp>
        <p:nvSpPr>
          <p:cNvPr id="43" name="Text Box 5">
            <a:extLst>
              <a:ext uri="{FF2B5EF4-FFF2-40B4-BE49-F238E27FC236}">
                <a16:creationId xmlns:a16="http://schemas.microsoft.com/office/drawing/2014/main" id="{67DB967C-4430-164E-D24D-81ECDDD6614F}"/>
              </a:ext>
            </a:extLst>
          </p:cNvPr>
          <p:cNvSpPr txBox="1">
            <a:spLocks noChangeArrowheads="1"/>
          </p:cNvSpPr>
          <p:nvPr/>
        </p:nvSpPr>
        <p:spPr bwMode="auto">
          <a:xfrm>
            <a:off x="505116" y="5150804"/>
            <a:ext cx="83340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70C0"/>
                </a:solidFill>
              </a:rPr>
              <a:t>From the load, connect a quarter wave transmission line of characteristic impedance of R</a:t>
            </a:r>
            <a:r>
              <a:rPr lang="en-US" altLang="en-US" b="1" baseline="-25000" dirty="0">
                <a:solidFill>
                  <a:srgbClr val="0070C0"/>
                </a:solidFill>
              </a:rPr>
              <a:t>0</a:t>
            </a:r>
            <a:r>
              <a:rPr lang="en-US" altLang="en-US" b="1" dirty="0">
                <a:solidFill>
                  <a:srgbClr val="0070C0"/>
                </a:solidFill>
              </a:rPr>
              <a:t> as defined in the figure above.</a:t>
            </a:r>
            <a:endParaRPr lang="en-US" altLang="en-US" b="1" baseline="-25000" dirty="0">
              <a:solidFill>
                <a:srgbClr val="0070C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FB887-A949-9DF3-965C-69015D859115}"/>
            </a:ext>
          </a:extLst>
        </p:cNvPr>
        <p:cNvGrpSpPr/>
        <p:nvPr/>
      </p:nvGrpSpPr>
      <p:grpSpPr>
        <a:xfrm>
          <a:off x="0" y="0"/>
          <a:ext cx="0" cy="0"/>
          <a:chOff x="0" y="0"/>
          <a:chExt cx="0" cy="0"/>
        </a:xfrm>
      </p:grpSpPr>
      <p:sp>
        <p:nvSpPr>
          <p:cNvPr id="280580" name="Text Box 4">
            <a:extLst>
              <a:ext uri="{FF2B5EF4-FFF2-40B4-BE49-F238E27FC236}">
                <a16:creationId xmlns:a16="http://schemas.microsoft.com/office/drawing/2014/main" id="{D6396E6F-7B1F-A3EA-F118-00FB83785078}"/>
              </a:ext>
            </a:extLst>
          </p:cNvPr>
          <p:cNvSpPr txBox="1">
            <a:spLocks noChangeArrowheads="1"/>
          </p:cNvSpPr>
          <p:nvPr/>
        </p:nvSpPr>
        <p:spPr bwMode="auto">
          <a:xfrm>
            <a:off x="108816" y="22788"/>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00B050"/>
                </a:solidFill>
              </a:rPr>
              <a:t>Transmission Line Impedance Matching: </a:t>
            </a:r>
          </a:p>
        </p:txBody>
      </p:sp>
      <p:sp>
        <p:nvSpPr>
          <p:cNvPr id="280581" name="Text Box 5">
            <a:extLst>
              <a:ext uri="{FF2B5EF4-FFF2-40B4-BE49-F238E27FC236}">
                <a16:creationId xmlns:a16="http://schemas.microsoft.com/office/drawing/2014/main" id="{5A89A0D9-BDB9-12AE-C9CA-EA46C9ABD76A}"/>
              </a:ext>
            </a:extLst>
          </p:cNvPr>
          <p:cNvSpPr txBox="1">
            <a:spLocks noChangeArrowheads="1"/>
          </p:cNvSpPr>
          <p:nvPr/>
        </p:nvSpPr>
        <p:spPr bwMode="auto">
          <a:xfrm>
            <a:off x="152400" y="507293"/>
            <a:ext cx="52575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B050"/>
                </a:solidFill>
              </a:rPr>
              <a:t>Quarter Wave Transformer for complex loads</a:t>
            </a:r>
          </a:p>
        </p:txBody>
      </p:sp>
      <p:grpSp>
        <p:nvGrpSpPr>
          <p:cNvPr id="2" name="Group 1">
            <a:extLst>
              <a:ext uri="{FF2B5EF4-FFF2-40B4-BE49-F238E27FC236}">
                <a16:creationId xmlns:a16="http://schemas.microsoft.com/office/drawing/2014/main" id="{BCCE53AC-CC16-08C5-176D-DC7F912B828A}"/>
              </a:ext>
            </a:extLst>
          </p:cNvPr>
          <p:cNvGrpSpPr/>
          <p:nvPr/>
        </p:nvGrpSpPr>
        <p:grpSpPr>
          <a:xfrm>
            <a:off x="585363" y="994695"/>
            <a:ext cx="7875271" cy="3644009"/>
            <a:chOff x="517534" y="1747898"/>
            <a:chExt cx="7875271" cy="3644009"/>
          </a:xfrm>
        </p:grpSpPr>
        <p:cxnSp>
          <p:nvCxnSpPr>
            <p:cNvPr id="7" name="Straight Arrow Connector 6">
              <a:extLst>
                <a:ext uri="{FF2B5EF4-FFF2-40B4-BE49-F238E27FC236}">
                  <a16:creationId xmlns:a16="http://schemas.microsoft.com/office/drawing/2014/main" id="{3A974D2E-B6F0-89D1-4640-F033350F0B49}"/>
                </a:ext>
              </a:extLst>
            </p:cNvPr>
            <p:cNvCxnSpPr>
              <a:cxnSpLocks/>
            </p:cNvCxnSpPr>
            <p:nvPr/>
          </p:nvCxnSpPr>
          <p:spPr>
            <a:xfrm flipV="1">
              <a:off x="7792726" y="1833631"/>
              <a:ext cx="9068" cy="303320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 name="Group 2">
              <a:extLst>
                <a:ext uri="{FF2B5EF4-FFF2-40B4-BE49-F238E27FC236}">
                  <a16:creationId xmlns:a16="http://schemas.microsoft.com/office/drawing/2014/main" id="{FD23131E-6169-6B3B-DC05-96DF257C8A4C}"/>
                </a:ext>
              </a:extLst>
            </p:cNvPr>
            <p:cNvGrpSpPr/>
            <p:nvPr/>
          </p:nvGrpSpPr>
          <p:grpSpPr>
            <a:xfrm>
              <a:off x="517534" y="1747898"/>
              <a:ext cx="7553028" cy="3501383"/>
              <a:chOff x="1541318" y="4577822"/>
              <a:chExt cx="4825764" cy="1842746"/>
            </a:xfrm>
          </p:grpSpPr>
          <p:grpSp>
            <p:nvGrpSpPr>
              <p:cNvPr id="10" name="Group 9">
                <a:extLst>
                  <a:ext uri="{FF2B5EF4-FFF2-40B4-BE49-F238E27FC236}">
                    <a16:creationId xmlns:a16="http://schemas.microsoft.com/office/drawing/2014/main" id="{0EC4BE32-CF07-DFEA-8729-A9E6627EB47B}"/>
                  </a:ext>
                </a:extLst>
              </p:cNvPr>
              <p:cNvGrpSpPr/>
              <p:nvPr/>
            </p:nvGrpSpPr>
            <p:grpSpPr>
              <a:xfrm>
                <a:off x="2523223" y="4577822"/>
                <a:ext cx="3843859" cy="1301794"/>
                <a:chOff x="2523223" y="4577822"/>
                <a:chExt cx="3843859" cy="1301794"/>
              </a:xfrm>
            </p:grpSpPr>
            <p:grpSp>
              <p:nvGrpSpPr>
                <p:cNvPr id="17" name="Group 16">
                  <a:extLst>
                    <a:ext uri="{FF2B5EF4-FFF2-40B4-BE49-F238E27FC236}">
                      <a16:creationId xmlns:a16="http://schemas.microsoft.com/office/drawing/2014/main" id="{ABE935B3-4158-17F2-C604-AC286B1503B2}"/>
                    </a:ext>
                  </a:extLst>
                </p:cNvPr>
                <p:cNvGrpSpPr/>
                <p:nvPr/>
              </p:nvGrpSpPr>
              <p:grpSpPr>
                <a:xfrm>
                  <a:off x="2523223" y="4873738"/>
                  <a:ext cx="3673567" cy="985006"/>
                  <a:chOff x="1371600" y="5029200"/>
                  <a:chExt cx="3673567" cy="985006"/>
                </a:xfrm>
              </p:grpSpPr>
              <p:sp>
                <p:nvSpPr>
                  <p:cNvPr id="23" name="Rectangle 22">
                    <a:extLst>
                      <a:ext uri="{FF2B5EF4-FFF2-40B4-BE49-F238E27FC236}">
                        <a16:creationId xmlns:a16="http://schemas.microsoft.com/office/drawing/2014/main" id="{6B1F7692-DA00-B508-4E97-A271349204F9}"/>
                      </a:ext>
                    </a:extLst>
                  </p:cNvPr>
                  <p:cNvSpPr/>
                  <p:nvPr/>
                </p:nvSpPr>
                <p:spPr>
                  <a:xfrm>
                    <a:off x="1371600" y="5029200"/>
                    <a:ext cx="36576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F2E1A9C0-719F-80CB-3C80-70FDD1D6BBCC}"/>
                      </a:ext>
                    </a:extLst>
                  </p:cNvPr>
                  <p:cNvSpPr/>
                  <p:nvPr/>
                </p:nvSpPr>
                <p:spPr>
                  <a:xfrm>
                    <a:off x="1387567" y="5968487"/>
                    <a:ext cx="36576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8" name="Straight Arrow Connector 17">
                  <a:extLst>
                    <a:ext uri="{FF2B5EF4-FFF2-40B4-BE49-F238E27FC236}">
                      <a16:creationId xmlns:a16="http://schemas.microsoft.com/office/drawing/2014/main" id="{FE73FFEE-F8D6-C73D-A093-8EFECE7D1DDC}"/>
                    </a:ext>
                  </a:extLst>
                </p:cNvPr>
                <p:cNvCxnSpPr>
                  <a:cxnSpLocks/>
                </p:cNvCxnSpPr>
                <p:nvPr/>
              </p:nvCxnSpPr>
              <p:spPr>
                <a:xfrm>
                  <a:off x="2539190" y="4747222"/>
                  <a:ext cx="271861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DD8DB82-4CAE-28FF-83DE-A3846592F4F1}"/>
                        </a:ext>
                      </a:extLst>
                    </p:cNvPr>
                    <p:cNvSpPr txBox="1"/>
                    <p:nvPr/>
                  </p:nvSpPr>
                  <p:spPr>
                    <a:xfrm>
                      <a:off x="3744149" y="4577822"/>
                      <a:ext cx="207091" cy="26315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cs typeface="Calibri" panose="020F0502020204030204" pitchFamily="34" charset="0"/>
                                  </a:rPr>
                                </m:ctrlPr>
                              </m:fPr>
                              <m:num>
                                <m:r>
                                  <a:rPr lang="en-US" sz="1400" b="0" i="1" smtClean="0">
                                    <a:latin typeface="Cambria Math" panose="02040503050406030204" pitchFamily="18" charset="0"/>
                                    <a:cs typeface="Calibri" panose="020F0502020204030204" pitchFamily="34" charset="0"/>
                                  </a:rPr>
                                  <m:t>𝜆</m:t>
                                </m:r>
                              </m:num>
                              <m:den>
                                <m:r>
                                  <a:rPr lang="en-US" sz="1400" b="0" i="1" smtClean="0">
                                    <a:latin typeface="Cambria Math" panose="02040503050406030204" pitchFamily="18" charset="0"/>
                                    <a:cs typeface="Calibri" panose="020F0502020204030204" pitchFamily="34" charset="0"/>
                                  </a:rPr>
                                  <m:t>4</m:t>
                                </m:r>
                              </m:den>
                            </m:f>
                          </m:oMath>
                        </m:oMathPara>
                      </a14:m>
                      <a:endParaRPr lang="en-IN" sz="2400" dirty="0">
                        <a:latin typeface="Calibri" panose="020F0502020204030204" pitchFamily="34" charset="0"/>
                        <a:cs typeface="Calibri" panose="020F0502020204030204" pitchFamily="34" charset="0"/>
                      </a:endParaRPr>
                    </a:p>
                  </p:txBody>
                </p:sp>
              </mc:Choice>
              <mc:Fallback xmlns="">
                <p:sp>
                  <p:nvSpPr>
                    <p:cNvPr id="19" name="TextBox 18">
                      <a:extLst>
                        <a:ext uri="{FF2B5EF4-FFF2-40B4-BE49-F238E27FC236}">
                          <a16:creationId xmlns:a16="http://schemas.microsoft.com/office/drawing/2014/main" id="{BDD8DB82-4CAE-28FF-83DE-A3846592F4F1}"/>
                        </a:ext>
                      </a:extLst>
                    </p:cNvPr>
                    <p:cNvSpPr txBox="1">
                      <a:spLocks noRot="1" noChangeAspect="1" noMove="1" noResize="1" noEditPoints="1" noAdjustHandles="1" noChangeArrowheads="1" noChangeShapeType="1" noTextEdit="1"/>
                    </p:cNvSpPr>
                    <p:nvPr/>
                  </p:nvSpPr>
                  <p:spPr>
                    <a:xfrm>
                      <a:off x="3744149" y="4577822"/>
                      <a:ext cx="207091" cy="263150"/>
                    </a:xfrm>
                    <a:prstGeom prst="rect">
                      <a:avLst/>
                    </a:prstGeom>
                    <a:blipFill>
                      <a:blip r:embed="rId2"/>
                      <a:stretch>
                        <a:fillRect/>
                      </a:stretch>
                    </a:blipFill>
                  </p:spPr>
                  <p:txBody>
                    <a:bodyPr/>
                    <a:lstStyle/>
                    <a:p>
                      <a:r>
                        <a:rPr lang="en-IN">
                          <a:noFill/>
                        </a:rPr>
                        <a:t> </a:t>
                      </a:r>
                    </a:p>
                  </p:txBody>
                </p:sp>
              </mc:Fallback>
            </mc:AlternateContent>
            <p:cxnSp>
              <p:nvCxnSpPr>
                <p:cNvPr id="20" name="Straight Arrow Connector 19">
                  <a:extLst>
                    <a:ext uri="{FF2B5EF4-FFF2-40B4-BE49-F238E27FC236}">
                      <a16:creationId xmlns:a16="http://schemas.microsoft.com/office/drawing/2014/main" id="{31F21A8C-94F1-1BC7-A7BB-637367A84241}"/>
                    </a:ext>
                  </a:extLst>
                </p:cNvPr>
                <p:cNvCxnSpPr>
                  <a:cxnSpLocks/>
                  <a:stCxn id="23" idx="3"/>
                  <a:endCxn id="21" idx="0"/>
                </p:cNvCxnSpPr>
                <p:nvPr/>
              </p:nvCxnSpPr>
              <p:spPr>
                <a:xfrm flipH="1">
                  <a:off x="6176582" y="4896598"/>
                  <a:ext cx="4241" cy="33365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F92E9C8D-9570-2F3E-B290-91855B4FF6CB}"/>
                    </a:ext>
                  </a:extLst>
                </p:cNvPr>
                <p:cNvSpPr txBox="1"/>
                <p:nvPr/>
              </p:nvSpPr>
              <p:spPr>
                <a:xfrm>
                  <a:off x="5986081" y="5230253"/>
                  <a:ext cx="381001" cy="242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Z</a:t>
                  </a:r>
                  <a:r>
                    <a:rPr lang="en-US" sz="2400" baseline="-25000" dirty="0"/>
                    <a:t>L</a:t>
                  </a:r>
                  <a:endParaRPr lang="en-IN" sz="2400" baseline="-25000" dirty="0"/>
                </a:p>
              </p:txBody>
            </p:sp>
            <p:cxnSp>
              <p:nvCxnSpPr>
                <p:cNvPr id="22" name="Straight Arrow Connector 21">
                  <a:extLst>
                    <a:ext uri="{FF2B5EF4-FFF2-40B4-BE49-F238E27FC236}">
                      <a16:creationId xmlns:a16="http://schemas.microsoft.com/office/drawing/2014/main" id="{0EE87628-2E2E-18EE-6956-780B279DEA95}"/>
                    </a:ext>
                  </a:extLst>
                </p:cNvPr>
                <p:cNvCxnSpPr>
                  <a:cxnSpLocks/>
                </p:cNvCxnSpPr>
                <p:nvPr/>
              </p:nvCxnSpPr>
              <p:spPr>
                <a:xfrm>
                  <a:off x="6180822" y="5572773"/>
                  <a:ext cx="0" cy="30684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cxnSp>
            <p:nvCxnSpPr>
              <p:cNvPr id="11" name="Straight Arrow Connector 10">
                <a:extLst>
                  <a:ext uri="{FF2B5EF4-FFF2-40B4-BE49-F238E27FC236}">
                    <a16:creationId xmlns:a16="http://schemas.microsoft.com/office/drawing/2014/main" id="{0ADBCFA1-E1D6-7F11-F3C8-C826B83E4177}"/>
                  </a:ext>
                </a:extLst>
              </p:cNvPr>
              <p:cNvCxnSpPr>
                <a:cxnSpLocks/>
              </p:cNvCxnSpPr>
              <p:nvPr/>
            </p:nvCxnSpPr>
            <p:spPr>
              <a:xfrm flipV="1">
                <a:off x="5257800" y="4622943"/>
                <a:ext cx="0" cy="1520459"/>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9913659C-1D53-EC02-9E9B-9388C964E645}"/>
                  </a:ext>
                </a:extLst>
              </p:cNvPr>
              <p:cNvCxnSpPr/>
              <p:nvPr/>
            </p:nvCxnSpPr>
            <p:spPr>
              <a:xfrm>
                <a:off x="5276582" y="4740660"/>
                <a:ext cx="9000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87B678-67B9-DE87-4728-2748DE248991}"/>
                      </a:ext>
                    </a:extLst>
                  </p:cNvPr>
                  <p:cNvSpPr txBox="1"/>
                  <p:nvPr/>
                </p:nvSpPr>
                <p:spPr>
                  <a:xfrm>
                    <a:off x="1541318" y="6177598"/>
                    <a:ext cx="1189109" cy="24297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t>
                    </a:r>
                    <a:r>
                      <a:rPr lang="en-US" sz="2400" baseline="-25000" dirty="0">
                        <a:latin typeface="Calibri" panose="020F0502020204030204" pitchFamily="34" charset="0"/>
                        <a:cs typeface="Calibri" panose="020F0502020204030204" pitchFamily="34" charset="0"/>
                      </a:rPr>
                      <a:t>in</a:t>
                    </a:r>
                    <a:r>
                      <a:rPr lang="en-US" sz="2400" dirty="0">
                        <a:latin typeface="Calibri" panose="020F0502020204030204" pitchFamily="34" charset="0"/>
                        <a:cs typeface="Calibri" panose="020F0502020204030204" pitchFamily="34" charset="0"/>
                      </a:rPr>
                      <a:t> = 50</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Ω</m:t>
                        </m:r>
                      </m:oMath>
                    </a14:m>
                    <a:r>
                      <a:rPr lang="en-US" sz="2400" dirty="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mc:Choice>
            <mc:Fallback xmlns="">
              <p:sp>
                <p:nvSpPr>
                  <p:cNvPr id="13" name="TextBox 12">
                    <a:extLst>
                      <a:ext uri="{FF2B5EF4-FFF2-40B4-BE49-F238E27FC236}">
                        <a16:creationId xmlns:a16="http://schemas.microsoft.com/office/drawing/2014/main" id="{7087B678-67B9-DE87-4728-2748DE248991}"/>
                      </a:ext>
                    </a:extLst>
                  </p:cNvPr>
                  <p:cNvSpPr txBox="1">
                    <a:spLocks noRot="1" noChangeAspect="1" noMove="1" noResize="1" noEditPoints="1" noAdjustHandles="1" noChangeArrowheads="1" noChangeShapeType="1" noTextEdit="1"/>
                  </p:cNvSpPr>
                  <p:nvPr/>
                </p:nvSpPr>
                <p:spPr>
                  <a:xfrm>
                    <a:off x="1541318" y="6177598"/>
                    <a:ext cx="1189109" cy="242970"/>
                  </a:xfrm>
                  <a:prstGeom prst="rect">
                    <a:avLst/>
                  </a:prstGeom>
                  <a:blipFill>
                    <a:blip r:embed="rId3"/>
                    <a:stretch>
                      <a:fillRect l="-4918" t="-10526" b="-28947"/>
                    </a:stretch>
                  </a:blipFill>
                </p:spPr>
                <p:txBody>
                  <a:bodyPr/>
                  <a:lstStyle/>
                  <a:p>
                    <a:r>
                      <a:rPr lang="en-IN">
                        <a:noFill/>
                      </a:rPr>
                      <a:t> </a:t>
                    </a:r>
                  </a:p>
                </p:txBody>
              </p:sp>
            </mc:Fallback>
          </mc:AlternateContent>
          <p:grpSp>
            <p:nvGrpSpPr>
              <p:cNvPr id="14" name="Group 13">
                <a:extLst>
                  <a:ext uri="{FF2B5EF4-FFF2-40B4-BE49-F238E27FC236}">
                    <a16:creationId xmlns:a16="http://schemas.microsoft.com/office/drawing/2014/main" id="{2E8128A0-F56B-29BD-95D7-114CB7AF2993}"/>
                  </a:ext>
                </a:extLst>
              </p:cNvPr>
              <p:cNvGrpSpPr/>
              <p:nvPr/>
            </p:nvGrpSpPr>
            <p:grpSpPr>
              <a:xfrm>
                <a:off x="2089190" y="5306048"/>
                <a:ext cx="900000" cy="850933"/>
                <a:chOff x="2089190" y="5306048"/>
                <a:chExt cx="900000" cy="850933"/>
              </a:xfrm>
            </p:grpSpPr>
            <p:cxnSp>
              <p:nvCxnSpPr>
                <p:cNvPr id="15" name="Straight Arrow Connector 14">
                  <a:extLst>
                    <a:ext uri="{FF2B5EF4-FFF2-40B4-BE49-F238E27FC236}">
                      <a16:creationId xmlns:a16="http://schemas.microsoft.com/office/drawing/2014/main" id="{5A88FC30-5CD7-3CCA-866A-12567EFA4BC0}"/>
                    </a:ext>
                  </a:extLst>
                </p:cNvPr>
                <p:cNvCxnSpPr/>
                <p:nvPr/>
              </p:nvCxnSpPr>
              <p:spPr>
                <a:xfrm>
                  <a:off x="2089190" y="5334000"/>
                  <a:ext cx="9000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E6BF0CA-EFC5-6E83-7C5D-49BD732B1E2A}"/>
                    </a:ext>
                  </a:extLst>
                </p:cNvPr>
                <p:cNvCxnSpPr>
                  <a:cxnSpLocks/>
                </p:cNvCxnSpPr>
                <p:nvPr/>
              </p:nvCxnSpPr>
              <p:spPr>
                <a:xfrm flipH="1" flipV="1">
                  <a:off x="2092795" y="5306048"/>
                  <a:ext cx="16998" cy="850933"/>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cxnSp>
          <p:nvCxnSpPr>
            <p:cNvPr id="4" name="Straight Arrow Connector 3">
              <a:extLst>
                <a:ext uri="{FF2B5EF4-FFF2-40B4-BE49-F238E27FC236}">
                  <a16:creationId xmlns:a16="http://schemas.microsoft.com/office/drawing/2014/main" id="{C91D3012-61C7-B47D-9B71-0CF91F31C39C}"/>
                </a:ext>
              </a:extLst>
            </p:cNvPr>
            <p:cNvCxnSpPr>
              <a:cxnSpLocks/>
            </p:cNvCxnSpPr>
            <p:nvPr/>
          </p:nvCxnSpPr>
          <p:spPr>
            <a:xfrm flipV="1">
              <a:off x="2040671" y="1833631"/>
              <a:ext cx="21148" cy="303320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307F3425-1260-DDEC-054A-618FF9031D8C}"/>
                </a:ext>
              </a:extLst>
            </p:cNvPr>
            <p:cNvSpPr txBox="1"/>
            <p:nvPr/>
          </p:nvSpPr>
          <p:spPr>
            <a:xfrm>
              <a:off x="1805279" y="4930242"/>
              <a:ext cx="684803"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z =0</a:t>
              </a:r>
              <a:endParaRPr lang="en-IN"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FB88169-1AB7-6BB0-E78D-D084D70C4D1F}"/>
                </a:ext>
              </a:extLst>
            </p:cNvPr>
            <p:cNvSpPr txBox="1"/>
            <p:nvPr/>
          </p:nvSpPr>
          <p:spPr>
            <a:xfrm>
              <a:off x="7626826" y="4749449"/>
              <a:ext cx="765979"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z’ =0</a:t>
              </a:r>
              <a:endParaRPr lang="en-IN" sz="2400" dirty="0">
                <a:latin typeface="Calibri" panose="020F0502020204030204" pitchFamily="34"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4F7F808B-E742-391D-D245-26AD86513F06}"/>
                </a:ext>
              </a:extLst>
            </p:cNvPr>
            <p:cNvCxnSpPr>
              <a:cxnSpLocks/>
            </p:cNvCxnSpPr>
            <p:nvPr/>
          </p:nvCxnSpPr>
          <p:spPr>
            <a:xfrm>
              <a:off x="2266088" y="2394257"/>
              <a:ext cx="0" cy="161753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BB9759A7-F51C-D537-07B0-6C41DEF29AD3}"/>
              </a:ext>
            </a:extLst>
          </p:cNvPr>
          <p:cNvSpPr txBox="1"/>
          <p:nvPr/>
        </p:nvSpPr>
        <p:spPr>
          <a:xfrm>
            <a:off x="6988047" y="937040"/>
            <a:ext cx="346570"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d</a:t>
            </a:r>
            <a:endParaRPr lang="en-IN"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0" name="Object 10">
                <a:extLst>
                  <a:ext uri="{FF2B5EF4-FFF2-40B4-BE49-F238E27FC236}">
                    <a16:creationId xmlns:a16="http://schemas.microsoft.com/office/drawing/2014/main" id="{0A6B6C52-14ED-49BA-E271-BC9DE584E9A7}"/>
                  </a:ext>
                </a:extLst>
              </p:cNvPr>
              <p:cNvSpPr txBox="1"/>
              <p:nvPr/>
            </p:nvSpPr>
            <p:spPr bwMode="auto">
              <a:xfrm>
                <a:off x="3017434" y="2013693"/>
                <a:ext cx="2384591" cy="89280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𝑅</m:t>
                          </m:r>
                        </m:e>
                        <m:sub>
                          <m:r>
                            <a:rPr lang="en-IN" sz="2800" i="1">
                              <a:solidFill>
                                <a:srgbClr val="00B050"/>
                              </a:solidFill>
                              <a:latin typeface="Cambria Math" panose="02040503050406030204" pitchFamily="18" charset="0"/>
                            </a:rPr>
                            <m:t>0</m:t>
                          </m:r>
                        </m:sub>
                      </m:sSub>
                      <m:r>
                        <a:rPr lang="en-IN" sz="2800" i="1">
                          <a:solidFill>
                            <a:srgbClr val="00B050"/>
                          </a:solidFill>
                          <a:latin typeface="Cambria Math" panose="02040503050406030204" pitchFamily="18" charset="0"/>
                        </a:rPr>
                        <m:t>=</m:t>
                      </m:r>
                      <m:rad>
                        <m:radPr>
                          <m:degHide m:val="on"/>
                          <m:ctrlPr>
                            <a:rPr lang="en-IN" sz="2800" i="1">
                              <a:solidFill>
                                <a:srgbClr val="00B050"/>
                              </a:solidFill>
                              <a:latin typeface="Cambria Math" panose="02040503050406030204" pitchFamily="18" charset="0"/>
                            </a:rPr>
                          </m:ctrlPr>
                        </m:radPr>
                        <m:deg/>
                        <m:e>
                          <m:sSub>
                            <m:sSubPr>
                              <m:ctrlPr>
                                <a:rPr lang="en-IN" sz="2800" i="1">
                                  <a:solidFill>
                                    <a:srgbClr val="00B050"/>
                                  </a:solidFill>
                                  <a:latin typeface="Cambria Math" panose="02040503050406030204" pitchFamily="18" charset="0"/>
                                </a:rPr>
                              </m:ctrlPr>
                            </m:sSubPr>
                            <m:e>
                              <m:r>
                                <a:rPr lang="en-IN" sz="2800" i="1">
                                  <a:solidFill>
                                    <a:srgbClr val="00B050"/>
                                  </a:solidFill>
                                  <a:latin typeface="Cambria Math" panose="02040503050406030204" pitchFamily="18" charset="0"/>
                                </a:rPr>
                                <m:t>𝑍</m:t>
                              </m:r>
                            </m:e>
                            <m:sub>
                              <m:r>
                                <a:rPr lang="en-IN" sz="2800" i="1">
                                  <a:solidFill>
                                    <a:srgbClr val="00B050"/>
                                  </a:solidFill>
                                  <a:latin typeface="Cambria Math" panose="02040503050406030204" pitchFamily="18" charset="0"/>
                                </a:rPr>
                                <m:t>𝑖</m:t>
                              </m:r>
                              <m:r>
                                <a:rPr lang="en-US" sz="2800" b="0" i="1" smtClean="0">
                                  <a:solidFill>
                                    <a:srgbClr val="00B050"/>
                                  </a:solidFill>
                                  <a:latin typeface="Cambria Math" panose="02040503050406030204" pitchFamily="18" charset="0"/>
                                </a:rPr>
                                <m:t>𝑛</m:t>
                              </m:r>
                            </m:sub>
                          </m:sSub>
                          <m:sSub>
                            <m:sSubPr>
                              <m:ctrlPr>
                                <a:rPr lang="en-IN" sz="2800" i="1">
                                  <a:solidFill>
                                    <a:srgbClr val="00B050"/>
                                  </a:solidFill>
                                  <a:latin typeface="Cambria Math" panose="02040503050406030204" pitchFamily="18" charset="0"/>
                                </a:rPr>
                              </m:ctrlPr>
                            </m:sSubPr>
                            <m:e>
                              <m:r>
                                <a:rPr lang="en-IN" sz="2800" i="1">
                                  <a:solidFill>
                                    <a:srgbClr val="00B050"/>
                                  </a:solidFill>
                                  <a:latin typeface="Cambria Math" panose="02040503050406030204" pitchFamily="18" charset="0"/>
                                </a:rPr>
                                <m:t>𝑍</m:t>
                              </m:r>
                            </m:e>
                            <m:sub>
                              <m:r>
                                <a:rPr lang="en-US" sz="2800" b="0" i="1" smtClean="0">
                                  <a:solidFill>
                                    <a:srgbClr val="00B050"/>
                                  </a:solidFill>
                                  <a:latin typeface="Cambria Math" panose="02040503050406030204" pitchFamily="18" charset="0"/>
                                </a:rPr>
                                <m:t>𝑅</m:t>
                              </m:r>
                              <m:r>
                                <a:rPr lang="en-IN" sz="2800" i="1">
                                  <a:solidFill>
                                    <a:srgbClr val="00B050"/>
                                  </a:solidFill>
                                  <a:latin typeface="Cambria Math" panose="02040503050406030204" pitchFamily="18" charset="0"/>
                                </a:rPr>
                                <m:t>𝐿</m:t>
                              </m:r>
                            </m:sub>
                          </m:sSub>
                        </m:e>
                      </m:rad>
                    </m:oMath>
                  </m:oMathPara>
                </a14:m>
                <a:endParaRPr lang="en-IN" dirty="0"/>
              </a:p>
            </p:txBody>
          </p:sp>
        </mc:Choice>
        <mc:Fallback xmlns="">
          <p:sp>
            <p:nvSpPr>
              <p:cNvPr id="30" name="Object 10">
                <a:extLst>
                  <a:ext uri="{FF2B5EF4-FFF2-40B4-BE49-F238E27FC236}">
                    <a16:creationId xmlns:a16="http://schemas.microsoft.com/office/drawing/2014/main" id="{0A6B6C52-14ED-49BA-E271-BC9DE584E9A7}"/>
                  </a:ext>
                </a:extLst>
              </p:cNvPr>
              <p:cNvSpPr txBox="1">
                <a:spLocks noRot="1" noChangeAspect="1" noMove="1" noResize="1" noEditPoints="1" noAdjustHandles="1" noChangeArrowheads="1" noChangeShapeType="1" noTextEdit="1"/>
              </p:cNvSpPr>
              <p:nvPr/>
            </p:nvSpPr>
            <p:spPr bwMode="auto">
              <a:xfrm>
                <a:off x="3017434" y="2013693"/>
                <a:ext cx="2384591" cy="892805"/>
              </a:xfrm>
              <a:prstGeom prst="rect">
                <a:avLst/>
              </a:prstGeom>
              <a:blipFill>
                <a:blip r:embed="rId4"/>
                <a:stretch>
                  <a:fillRect/>
                </a:stretch>
              </a:blipFill>
              <a:ln>
                <a:noFill/>
              </a:ln>
              <a:effectLst/>
            </p:spPr>
            <p:txBody>
              <a:bodyPr/>
              <a:lstStyle/>
              <a:p>
                <a:r>
                  <a:rPr lang="en-IN">
                    <a:noFill/>
                  </a:rPr>
                  <a:t> </a:t>
                </a:r>
              </a:p>
            </p:txBody>
          </p:sp>
        </mc:Fallback>
      </mc:AlternateContent>
      <p:cxnSp>
        <p:nvCxnSpPr>
          <p:cNvPr id="33" name="Straight Arrow Connector 32">
            <a:extLst>
              <a:ext uri="{FF2B5EF4-FFF2-40B4-BE49-F238E27FC236}">
                <a16:creationId xmlns:a16="http://schemas.microsoft.com/office/drawing/2014/main" id="{26BD0F01-BA51-76D1-346A-1091835993CF}"/>
              </a:ext>
            </a:extLst>
          </p:cNvPr>
          <p:cNvCxnSpPr>
            <a:cxnSpLocks/>
          </p:cNvCxnSpPr>
          <p:nvPr/>
        </p:nvCxnSpPr>
        <p:spPr>
          <a:xfrm>
            <a:off x="5404261" y="2531730"/>
            <a:ext cx="1408632"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2E8A5C8-AFF7-E3D1-8D3E-D54EC1CE41C6}"/>
              </a:ext>
            </a:extLst>
          </p:cNvPr>
          <p:cNvCxnSpPr>
            <a:cxnSpLocks/>
          </p:cNvCxnSpPr>
          <p:nvPr/>
        </p:nvCxnSpPr>
        <p:spPr>
          <a:xfrm flipV="1">
            <a:off x="5409904" y="2478618"/>
            <a:ext cx="0" cy="146141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34FA44C5-776E-976E-FE5F-ABB1A902D4B4}"/>
              </a:ext>
            </a:extLst>
          </p:cNvPr>
          <p:cNvSpPr txBox="1"/>
          <p:nvPr/>
        </p:nvSpPr>
        <p:spPr>
          <a:xfrm>
            <a:off x="6490718" y="1997617"/>
            <a:ext cx="620337"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t>
            </a:r>
            <a:r>
              <a:rPr lang="en-US" sz="2400" baseline="-25000" dirty="0">
                <a:latin typeface="Calibri" panose="020F0502020204030204" pitchFamily="34" charset="0"/>
                <a:cs typeface="Calibri" panose="020F0502020204030204" pitchFamily="34" charset="0"/>
              </a:rPr>
              <a:t>RL</a:t>
            </a:r>
            <a:endParaRPr lang="en-IN" sz="2400" dirty="0">
              <a:latin typeface="Calibri" panose="020F0502020204030204" pitchFamily="34" charset="0"/>
              <a:cs typeface="Calibri" panose="020F0502020204030204" pitchFamily="34" charset="0"/>
            </a:endParaRPr>
          </a:p>
        </p:txBody>
      </p:sp>
      <p:sp>
        <p:nvSpPr>
          <p:cNvPr id="42" name="Text Box 5">
            <a:extLst>
              <a:ext uri="{FF2B5EF4-FFF2-40B4-BE49-F238E27FC236}">
                <a16:creationId xmlns:a16="http://schemas.microsoft.com/office/drawing/2014/main" id="{7AE8135E-2538-EDB8-808E-59B9A1D07884}"/>
              </a:ext>
            </a:extLst>
          </p:cNvPr>
          <p:cNvSpPr txBox="1">
            <a:spLocks noChangeArrowheads="1"/>
          </p:cNvSpPr>
          <p:nvPr/>
        </p:nvSpPr>
        <p:spPr bwMode="auto">
          <a:xfrm>
            <a:off x="6456900" y="4524937"/>
            <a:ext cx="26665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B050"/>
                </a:solidFill>
              </a:rPr>
              <a:t>Z</a:t>
            </a:r>
            <a:r>
              <a:rPr lang="en-US" altLang="en-US" b="1" baseline="-25000" dirty="0">
                <a:solidFill>
                  <a:srgbClr val="00B050"/>
                </a:solidFill>
              </a:rPr>
              <a:t>L</a:t>
            </a:r>
            <a:r>
              <a:rPr lang="en-US" altLang="en-US" b="1" dirty="0">
                <a:solidFill>
                  <a:srgbClr val="00B050"/>
                </a:solidFill>
              </a:rPr>
              <a:t> may be complex load</a:t>
            </a:r>
            <a:endParaRPr lang="en-US" altLang="en-US" b="1" baseline="-25000" dirty="0">
              <a:solidFill>
                <a:srgbClr val="00B050"/>
              </a:solidFill>
            </a:endParaRPr>
          </a:p>
        </p:txBody>
      </p:sp>
      <p:sp>
        <p:nvSpPr>
          <p:cNvPr id="43" name="Text Box 5">
            <a:extLst>
              <a:ext uri="{FF2B5EF4-FFF2-40B4-BE49-F238E27FC236}">
                <a16:creationId xmlns:a16="http://schemas.microsoft.com/office/drawing/2014/main" id="{08379F98-9F05-2161-41FC-F410BACDD56F}"/>
              </a:ext>
            </a:extLst>
          </p:cNvPr>
          <p:cNvSpPr txBox="1">
            <a:spLocks noChangeArrowheads="1"/>
          </p:cNvSpPr>
          <p:nvPr/>
        </p:nvSpPr>
        <p:spPr bwMode="auto">
          <a:xfrm>
            <a:off x="505116" y="5150804"/>
            <a:ext cx="83340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b="1" dirty="0">
                <a:solidFill>
                  <a:srgbClr val="0070C0"/>
                </a:solidFill>
              </a:rPr>
              <a:t>Quarter Wave Transformer method is only valid when Z</a:t>
            </a:r>
            <a:r>
              <a:rPr lang="en-US" altLang="en-US" b="1" baseline="-25000" dirty="0">
                <a:solidFill>
                  <a:srgbClr val="0070C0"/>
                </a:solidFill>
              </a:rPr>
              <a:t>RL</a:t>
            </a:r>
            <a:r>
              <a:rPr lang="en-US" altLang="en-US" b="1" dirty="0">
                <a:solidFill>
                  <a:srgbClr val="0070C0"/>
                </a:solidFill>
              </a:rPr>
              <a:t> is purely real. When Z</a:t>
            </a:r>
            <a:r>
              <a:rPr lang="en-US" altLang="en-US" b="1" baseline="-25000" dirty="0">
                <a:solidFill>
                  <a:srgbClr val="0070C0"/>
                </a:solidFill>
              </a:rPr>
              <a:t>L</a:t>
            </a:r>
            <a:r>
              <a:rPr lang="en-US" altLang="en-US" b="1" dirty="0">
                <a:solidFill>
                  <a:srgbClr val="0070C0"/>
                </a:solidFill>
              </a:rPr>
              <a:t> is complex,  d must be adjusted to make Z</a:t>
            </a:r>
            <a:r>
              <a:rPr lang="en-US" altLang="en-US" b="1" baseline="-25000" dirty="0">
                <a:solidFill>
                  <a:srgbClr val="0070C0"/>
                </a:solidFill>
              </a:rPr>
              <a:t>RL</a:t>
            </a:r>
            <a:r>
              <a:rPr lang="en-US" altLang="en-US" b="1" dirty="0">
                <a:solidFill>
                  <a:srgbClr val="0070C0"/>
                </a:solidFill>
              </a:rPr>
              <a:t>  purely resistive.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7A31508-6034-177C-4950-ACF96C3C8C70}"/>
                  </a:ext>
                </a:extLst>
              </p:cNvPr>
              <p:cNvSpPr txBox="1"/>
              <p:nvPr/>
            </p:nvSpPr>
            <p:spPr>
              <a:xfrm>
                <a:off x="6462109" y="2775796"/>
                <a:ext cx="1408632"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t>
                </a:r>
                <a:r>
                  <a:rPr lang="en-US" sz="2400" baseline="-25000" dirty="0">
                    <a:latin typeface="Calibri" panose="020F0502020204030204" pitchFamily="34" charset="0"/>
                    <a:cs typeface="Calibri" panose="020F0502020204030204" pitchFamily="34" charset="0"/>
                  </a:rPr>
                  <a:t>0</a:t>
                </a:r>
                <a:r>
                  <a:rPr lang="en-US" sz="2400" dirty="0">
                    <a:latin typeface="Calibri" panose="020F0502020204030204" pitchFamily="34" charset="0"/>
                    <a:cs typeface="Calibri" panose="020F0502020204030204" pitchFamily="34" charset="0"/>
                  </a:rPr>
                  <a:t> = 50</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Ω</m:t>
                    </m:r>
                  </m:oMath>
                </a14:m>
                <a:r>
                  <a:rPr lang="en-US" sz="2400" dirty="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mc:Choice>
        <mc:Fallback xmlns="">
          <p:sp>
            <p:nvSpPr>
              <p:cNvPr id="44" name="TextBox 43">
                <a:extLst>
                  <a:ext uri="{FF2B5EF4-FFF2-40B4-BE49-F238E27FC236}">
                    <a16:creationId xmlns:a16="http://schemas.microsoft.com/office/drawing/2014/main" id="{17A31508-6034-177C-4950-ACF96C3C8C70}"/>
                  </a:ext>
                </a:extLst>
              </p:cNvPr>
              <p:cNvSpPr txBox="1">
                <a:spLocks noRot="1" noChangeAspect="1" noMove="1" noResize="1" noEditPoints="1" noAdjustHandles="1" noChangeArrowheads="1" noChangeShapeType="1" noTextEdit="1"/>
              </p:cNvSpPr>
              <p:nvPr/>
            </p:nvSpPr>
            <p:spPr>
              <a:xfrm>
                <a:off x="6462109" y="2775796"/>
                <a:ext cx="1408632" cy="461665"/>
              </a:xfrm>
              <a:prstGeom prst="rect">
                <a:avLst/>
              </a:prstGeom>
              <a:blipFill>
                <a:blip r:embed="rId5"/>
                <a:stretch>
                  <a:fillRect l="-6494" t="-10526" b="-28947"/>
                </a:stretch>
              </a:blipFill>
            </p:spPr>
            <p:txBody>
              <a:bodyPr/>
              <a:lstStyle/>
              <a:p>
                <a:r>
                  <a:rPr lang="en-IN">
                    <a:noFill/>
                  </a:rPr>
                  <a:t> </a:t>
                </a:r>
              </a:p>
            </p:txBody>
          </p:sp>
        </mc:Fallback>
      </mc:AlternateContent>
    </p:spTree>
    <p:extLst>
      <p:ext uri="{BB962C8B-B14F-4D97-AF65-F5344CB8AC3E}">
        <p14:creationId xmlns:p14="http://schemas.microsoft.com/office/powerpoint/2010/main" val="3358587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EEE53-092D-9634-E9DC-441D713B68D0}"/>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57D404C-23F8-6566-15CE-E3BD97C0A7E9}"/>
                  </a:ext>
                </a:extLst>
              </p:cNvPr>
              <p:cNvSpPr txBox="1"/>
              <p:nvPr/>
            </p:nvSpPr>
            <p:spPr>
              <a:xfrm>
                <a:off x="0" y="152400"/>
                <a:ext cx="9144000" cy="5529719"/>
              </a:xfrm>
              <a:prstGeom prst="rect">
                <a:avLst/>
              </a:prstGeom>
              <a:noFill/>
            </p:spPr>
            <p:txBody>
              <a:bodyPr wrap="square" rtlCol="0">
                <a:spAutoFit/>
              </a:bodyPr>
              <a:lstStyle/>
              <a:p>
                <a:r>
                  <a:rPr lang="en-US" sz="2000" dirty="0">
                    <a:solidFill>
                      <a:srgbClr val="0070C0"/>
                    </a:solidFill>
                  </a:rPr>
                  <a:t>Procedure for quarter wave matching for complex load.</a:t>
                </a:r>
              </a:p>
              <a:p>
                <a:endParaRPr lang="en-US" sz="2000" dirty="0">
                  <a:solidFill>
                    <a:srgbClr val="0070C0"/>
                  </a:solidFill>
                </a:endParaRPr>
              </a:p>
              <a:p>
                <a:pPr marL="457200" indent="-457200">
                  <a:buFont typeface="+mj-lt"/>
                  <a:buAutoNum type="arabicPeriod"/>
                </a:pPr>
                <a:r>
                  <a:rPr lang="en-US" sz="2000" dirty="0">
                    <a:solidFill>
                      <a:srgbClr val="0070C0"/>
                    </a:solidFill>
                  </a:rPr>
                  <a:t>Plot the complex normalized load impedance using Z</a:t>
                </a:r>
                <a:r>
                  <a:rPr lang="en-US" sz="2000" baseline="-25000" dirty="0">
                    <a:solidFill>
                      <a:srgbClr val="0070C0"/>
                    </a:solidFill>
                  </a:rPr>
                  <a:t>0</a:t>
                </a:r>
                <a:r>
                  <a:rPr lang="en-US" sz="2000" dirty="0">
                    <a:solidFill>
                      <a:srgbClr val="0070C0"/>
                    </a:solidFill>
                  </a:rPr>
                  <a:t> = </a:t>
                </a:r>
                <a:r>
                  <a:rPr lang="en-US" sz="2000" dirty="0">
                    <a:solidFill>
                      <a:srgbClr val="0070C0"/>
                    </a:solidFill>
                    <a:latin typeface="Calibri" panose="020F0502020204030204" pitchFamily="34" charset="0"/>
                    <a:cs typeface="Calibri" panose="020F0502020204030204" pitchFamily="34" charset="0"/>
                  </a:rPr>
                  <a:t>50</a:t>
                </a:r>
                <a14:m>
                  <m:oMath xmlns:m="http://schemas.openxmlformats.org/officeDocument/2006/math">
                    <m:r>
                      <m:rPr>
                        <m:sty m:val="p"/>
                      </m:rPr>
                      <a:rPr lang="en-US" sz="2000" b="0" i="0" smtClean="0">
                        <a:solidFill>
                          <a:srgbClr val="0070C0"/>
                        </a:solidFill>
                        <a:latin typeface="Cambria Math" panose="02040503050406030204" pitchFamily="18" charset="0"/>
                        <a:cs typeface="Calibri" panose="020F0502020204030204" pitchFamily="34" charset="0"/>
                      </a:rPr>
                      <m:t>Ω</m:t>
                    </m:r>
                  </m:oMath>
                </a14:m>
                <a:r>
                  <a:rPr lang="en-US" sz="2000" dirty="0">
                    <a:solidFill>
                      <a:srgbClr val="0070C0"/>
                    </a:solidFill>
                  </a:rPr>
                  <a:t> (any value)</a:t>
                </a:r>
              </a:p>
              <a:p>
                <a:pPr marL="457200" indent="-457200">
                  <a:buFont typeface="+mj-lt"/>
                  <a:buAutoNum type="arabicPeriod"/>
                </a:pPr>
                <a:endParaRPr lang="en-US" sz="2000" dirty="0">
                  <a:solidFill>
                    <a:srgbClr val="0070C0"/>
                  </a:solidFill>
                </a:endParaRPr>
              </a:p>
              <a:p>
                <a:pPr marL="457200" indent="-457200">
                  <a:buFont typeface="+mj-lt"/>
                  <a:buAutoNum type="arabicPeriod"/>
                </a:pPr>
                <a:r>
                  <a:rPr lang="en-US" sz="2000" dirty="0">
                    <a:solidFill>
                      <a:srgbClr val="0070C0"/>
                    </a:solidFill>
                  </a:rPr>
                  <a:t>Draw the VSWR corresponding to load point. </a:t>
                </a:r>
              </a:p>
              <a:p>
                <a:pPr marL="457200" indent="-457200">
                  <a:buFont typeface="+mj-lt"/>
                  <a:buAutoNum type="arabicPeriod"/>
                </a:pPr>
                <a:endParaRPr lang="en-US" sz="2000" dirty="0">
                  <a:solidFill>
                    <a:srgbClr val="0070C0"/>
                  </a:solidFill>
                </a:endParaRPr>
              </a:p>
              <a:p>
                <a:pPr marL="457200" indent="-457200">
                  <a:buFont typeface="+mj-lt"/>
                  <a:buAutoNum type="arabicPeriod"/>
                </a:pPr>
                <a:r>
                  <a:rPr lang="en-US" sz="2000" dirty="0">
                    <a:solidFill>
                      <a:srgbClr val="0070C0"/>
                    </a:solidFill>
                  </a:rPr>
                  <a:t>Move towards the generator along constant VSWR Circle to intersect real axis. Mark this impedance as </a:t>
                </a:r>
                <a:r>
                  <a:rPr lang="en-US" sz="2000" dirty="0" err="1">
                    <a:solidFill>
                      <a:srgbClr val="0070C0"/>
                    </a:solidFill>
                  </a:rPr>
                  <a:t>z</a:t>
                </a:r>
                <a:r>
                  <a:rPr lang="en-US" sz="2000" baseline="-25000" dirty="0" err="1">
                    <a:solidFill>
                      <a:srgbClr val="0070C0"/>
                    </a:solidFill>
                  </a:rPr>
                  <a:t>RL</a:t>
                </a:r>
                <a:r>
                  <a:rPr lang="en-US" sz="2000" dirty="0">
                    <a:solidFill>
                      <a:srgbClr val="0070C0"/>
                    </a:solidFill>
                  </a:rPr>
                  <a:t>. Multiply with Z</a:t>
                </a:r>
                <a:r>
                  <a:rPr lang="en-US" sz="2000" baseline="-25000" dirty="0">
                    <a:solidFill>
                      <a:srgbClr val="0070C0"/>
                    </a:solidFill>
                  </a:rPr>
                  <a:t>0</a:t>
                </a:r>
                <a:r>
                  <a:rPr lang="en-US" sz="2000" dirty="0">
                    <a:solidFill>
                      <a:srgbClr val="0070C0"/>
                    </a:solidFill>
                  </a:rPr>
                  <a:t> to obtain Z</a:t>
                </a:r>
                <a:r>
                  <a:rPr lang="en-US" sz="2000" baseline="-25000" dirty="0">
                    <a:solidFill>
                      <a:srgbClr val="0070C0"/>
                    </a:solidFill>
                  </a:rPr>
                  <a:t>RL</a:t>
                </a:r>
                <a:r>
                  <a:rPr lang="en-US" sz="2000" dirty="0">
                    <a:solidFill>
                      <a:srgbClr val="0070C0"/>
                    </a:solidFill>
                  </a:rPr>
                  <a:t> (purely resistive)</a:t>
                </a:r>
                <a:endParaRPr lang="en-US" sz="2000" baseline="-25000" dirty="0">
                  <a:solidFill>
                    <a:srgbClr val="0070C0"/>
                  </a:solidFill>
                </a:endParaRPr>
              </a:p>
              <a:p>
                <a:pPr marL="457200" indent="-457200">
                  <a:buFont typeface="+mj-lt"/>
                  <a:buAutoNum type="arabicPeriod"/>
                </a:pPr>
                <a:endParaRPr lang="en-US" sz="2000" dirty="0">
                  <a:solidFill>
                    <a:srgbClr val="0070C0"/>
                  </a:solidFill>
                </a:endParaRPr>
              </a:p>
              <a:p>
                <a:pPr marL="457200" indent="-457200">
                  <a:buFont typeface="+mj-lt"/>
                  <a:buAutoNum type="arabicPeriod"/>
                </a:pPr>
                <a:r>
                  <a:rPr lang="en-US" sz="2000" dirty="0">
                    <a:solidFill>
                      <a:srgbClr val="0070C0"/>
                    </a:solidFill>
                  </a:rPr>
                  <a:t>Use the equation to obtain characteristic impedance of quarter wave transformer</a:t>
                </a:r>
              </a:p>
              <a:p>
                <a:pPr marL="457200" indent="-457200">
                  <a:buFont typeface="+mj-lt"/>
                  <a:buAutoNum type="arabicPeriod"/>
                </a:pPr>
                <a:endParaRPr lang="en-US" sz="2000" dirty="0">
                  <a:solidFill>
                    <a:srgbClr val="0070C0"/>
                  </a:solidFill>
                </a:endParaRPr>
              </a:p>
              <a:p>
                <a:pPr marL="457200" indent="-457200">
                  <a:buFont typeface="+mj-lt"/>
                  <a:buAutoNum type="arabicPeriod"/>
                </a:pPr>
                <a:r>
                  <a:rPr lang="en-US" sz="2000" b="0" i="0" dirty="0">
                    <a:solidFill>
                      <a:srgbClr val="FF0000"/>
                    </a:solidFill>
                    <a:effectLst/>
                    <a:latin typeface="Google Sans"/>
                  </a:rPr>
                  <a:t>Quarter-wave matching techniques are generally effective, but they can produce large structures so alternatives may be required such as single-stub matching.</a:t>
                </a:r>
                <a:endParaRPr lang="en-US" sz="2000" baseline="-25000" dirty="0">
                  <a:solidFill>
                    <a:srgbClr val="FF0000"/>
                  </a:solidFill>
                </a:endParaRPr>
              </a:p>
              <a:p>
                <a:pPr marL="457200" indent="-457200">
                  <a:buFont typeface="+mj-lt"/>
                  <a:buAutoNum type="arabicPeriod"/>
                </a:pPr>
                <a:endParaRPr lang="en-US" sz="2000" baseline="-25000" dirty="0">
                  <a:solidFill>
                    <a:srgbClr val="0070C0"/>
                  </a:solidFill>
                </a:endParaRPr>
              </a:p>
              <a:p>
                <a:endParaRPr lang="en-US" sz="2000" dirty="0">
                  <a:solidFill>
                    <a:srgbClr val="0070C0"/>
                  </a:solidFill>
                </a:endParaRPr>
              </a:p>
              <a:p>
                <a:endParaRPr lang="en-US" sz="2000" dirty="0">
                  <a:solidFill>
                    <a:srgbClr val="0070C0"/>
                  </a:solidFill>
                </a:endParaRPr>
              </a:p>
              <a:p>
                <a:pPr marL="342900" indent="-342900">
                  <a:buFont typeface="+mj-lt"/>
                  <a:buAutoNum type="arabicPeriod"/>
                </a:pPr>
                <a:endParaRPr lang="en-US" sz="2000" dirty="0">
                  <a:solidFill>
                    <a:srgbClr val="0070C0"/>
                  </a:solidFill>
                </a:endParaRPr>
              </a:p>
            </p:txBody>
          </p:sp>
        </mc:Choice>
        <mc:Fallback>
          <p:sp>
            <p:nvSpPr>
              <p:cNvPr id="2" name="TextBox 1">
                <a:extLst>
                  <a:ext uri="{FF2B5EF4-FFF2-40B4-BE49-F238E27FC236}">
                    <a16:creationId xmlns:a16="http://schemas.microsoft.com/office/drawing/2014/main" id="{157D404C-23F8-6566-15CE-E3BD97C0A7E9}"/>
                  </a:ext>
                </a:extLst>
              </p:cNvPr>
              <p:cNvSpPr txBox="1">
                <a:spLocks noRot="1" noChangeAspect="1" noMove="1" noResize="1" noEditPoints="1" noAdjustHandles="1" noChangeArrowheads="1" noChangeShapeType="1" noTextEdit="1"/>
              </p:cNvSpPr>
              <p:nvPr/>
            </p:nvSpPr>
            <p:spPr>
              <a:xfrm>
                <a:off x="0" y="152400"/>
                <a:ext cx="9144000" cy="5529719"/>
              </a:xfrm>
              <a:prstGeom prst="rect">
                <a:avLst/>
              </a:prstGeom>
              <a:blipFill>
                <a:blip r:embed="rId2"/>
                <a:stretch>
                  <a:fillRect l="-733" t="-551" r="-73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Object 10">
                <a:extLst>
                  <a:ext uri="{FF2B5EF4-FFF2-40B4-BE49-F238E27FC236}">
                    <a16:creationId xmlns:a16="http://schemas.microsoft.com/office/drawing/2014/main" id="{2AB16705-A233-B904-AD7D-B5111C55132F}"/>
                  </a:ext>
                </a:extLst>
              </p:cNvPr>
              <p:cNvSpPr txBox="1"/>
              <p:nvPr/>
            </p:nvSpPr>
            <p:spPr bwMode="auto">
              <a:xfrm>
                <a:off x="3436854" y="3273333"/>
                <a:ext cx="2384591" cy="569119"/>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𝑅</m:t>
                          </m:r>
                        </m:e>
                        <m:sub>
                          <m:r>
                            <a:rPr lang="en-IN" sz="2800" i="1">
                              <a:solidFill>
                                <a:srgbClr val="00B050"/>
                              </a:solidFill>
                              <a:latin typeface="Cambria Math" panose="02040503050406030204" pitchFamily="18" charset="0"/>
                            </a:rPr>
                            <m:t>0</m:t>
                          </m:r>
                        </m:sub>
                      </m:sSub>
                      <m:r>
                        <a:rPr lang="en-IN" sz="2800" i="1">
                          <a:solidFill>
                            <a:srgbClr val="00B050"/>
                          </a:solidFill>
                          <a:latin typeface="Cambria Math" panose="02040503050406030204" pitchFamily="18" charset="0"/>
                        </a:rPr>
                        <m:t>=</m:t>
                      </m:r>
                      <m:rad>
                        <m:radPr>
                          <m:degHide m:val="on"/>
                          <m:ctrlPr>
                            <a:rPr lang="en-IN" sz="2800" i="1">
                              <a:solidFill>
                                <a:srgbClr val="00B050"/>
                              </a:solidFill>
                              <a:latin typeface="Cambria Math" panose="02040503050406030204" pitchFamily="18" charset="0"/>
                            </a:rPr>
                          </m:ctrlPr>
                        </m:radPr>
                        <m:deg/>
                        <m:e>
                          <m:sSub>
                            <m:sSubPr>
                              <m:ctrlPr>
                                <a:rPr lang="en-IN" sz="2800" i="1">
                                  <a:solidFill>
                                    <a:srgbClr val="00B050"/>
                                  </a:solidFill>
                                  <a:latin typeface="Cambria Math" panose="02040503050406030204" pitchFamily="18" charset="0"/>
                                </a:rPr>
                              </m:ctrlPr>
                            </m:sSubPr>
                            <m:e>
                              <m:r>
                                <a:rPr lang="en-IN" sz="2800" i="1">
                                  <a:solidFill>
                                    <a:srgbClr val="00B050"/>
                                  </a:solidFill>
                                  <a:latin typeface="Cambria Math" panose="02040503050406030204" pitchFamily="18" charset="0"/>
                                </a:rPr>
                                <m:t>𝑍</m:t>
                              </m:r>
                            </m:e>
                            <m:sub>
                              <m:r>
                                <a:rPr lang="en-IN" sz="2800" i="1">
                                  <a:solidFill>
                                    <a:srgbClr val="00B050"/>
                                  </a:solidFill>
                                  <a:latin typeface="Cambria Math" panose="02040503050406030204" pitchFamily="18" charset="0"/>
                                </a:rPr>
                                <m:t>𝑖</m:t>
                              </m:r>
                              <m:r>
                                <a:rPr lang="en-US" sz="2800" b="0" i="1" smtClean="0">
                                  <a:solidFill>
                                    <a:srgbClr val="00B050"/>
                                  </a:solidFill>
                                  <a:latin typeface="Cambria Math" panose="02040503050406030204" pitchFamily="18" charset="0"/>
                                </a:rPr>
                                <m:t>𝑛</m:t>
                              </m:r>
                            </m:sub>
                          </m:sSub>
                          <m:sSub>
                            <m:sSubPr>
                              <m:ctrlPr>
                                <a:rPr lang="en-IN" sz="2800" i="1">
                                  <a:solidFill>
                                    <a:srgbClr val="00B050"/>
                                  </a:solidFill>
                                  <a:latin typeface="Cambria Math" panose="02040503050406030204" pitchFamily="18" charset="0"/>
                                </a:rPr>
                              </m:ctrlPr>
                            </m:sSubPr>
                            <m:e>
                              <m:r>
                                <a:rPr lang="en-IN" sz="2800" i="1">
                                  <a:solidFill>
                                    <a:srgbClr val="00B050"/>
                                  </a:solidFill>
                                  <a:latin typeface="Cambria Math" panose="02040503050406030204" pitchFamily="18" charset="0"/>
                                </a:rPr>
                                <m:t>𝑍</m:t>
                              </m:r>
                            </m:e>
                            <m:sub>
                              <m:r>
                                <a:rPr lang="en-US" sz="2800" b="0" i="1" smtClean="0">
                                  <a:solidFill>
                                    <a:srgbClr val="00B050"/>
                                  </a:solidFill>
                                  <a:latin typeface="Cambria Math" panose="02040503050406030204" pitchFamily="18" charset="0"/>
                                </a:rPr>
                                <m:t>𝑅</m:t>
                              </m:r>
                              <m:r>
                                <a:rPr lang="en-IN" sz="2800" i="1">
                                  <a:solidFill>
                                    <a:srgbClr val="00B050"/>
                                  </a:solidFill>
                                  <a:latin typeface="Cambria Math" panose="02040503050406030204" pitchFamily="18" charset="0"/>
                                </a:rPr>
                                <m:t>𝐿</m:t>
                              </m:r>
                            </m:sub>
                          </m:sSub>
                        </m:e>
                      </m:rad>
                    </m:oMath>
                  </m:oMathPara>
                </a14:m>
                <a:endParaRPr lang="en-IN" dirty="0"/>
              </a:p>
            </p:txBody>
          </p:sp>
        </mc:Choice>
        <mc:Fallback>
          <p:sp>
            <p:nvSpPr>
              <p:cNvPr id="5" name="Object 10">
                <a:extLst>
                  <a:ext uri="{FF2B5EF4-FFF2-40B4-BE49-F238E27FC236}">
                    <a16:creationId xmlns:a16="http://schemas.microsoft.com/office/drawing/2014/main" id="{2AB16705-A233-B904-AD7D-B5111C55132F}"/>
                  </a:ext>
                </a:extLst>
              </p:cNvPr>
              <p:cNvSpPr txBox="1">
                <a:spLocks noRot="1" noChangeAspect="1" noMove="1" noResize="1" noEditPoints="1" noAdjustHandles="1" noChangeArrowheads="1" noChangeShapeType="1" noTextEdit="1"/>
              </p:cNvSpPr>
              <p:nvPr/>
            </p:nvSpPr>
            <p:spPr bwMode="auto">
              <a:xfrm>
                <a:off x="3436854" y="3273333"/>
                <a:ext cx="2384591" cy="569119"/>
              </a:xfrm>
              <a:prstGeom prst="rect">
                <a:avLst/>
              </a:prstGeom>
              <a:blipFill>
                <a:blip r:embed="rId3"/>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3724B9-D4F1-499F-86D0-329FA1D5CAF1}"/>
                  </a:ext>
                </a:extLst>
              </p:cNvPr>
              <p:cNvSpPr txBox="1"/>
              <p:nvPr/>
            </p:nvSpPr>
            <p:spPr>
              <a:xfrm>
                <a:off x="76200" y="4779005"/>
                <a:ext cx="8991600" cy="1836400"/>
              </a:xfrm>
              <a:prstGeom prst="rect">
                <a:avLst/>
              </a:prstGeom>
              <a:noFill/>
            </p:spPr>
            <p:txBody>
              <a:bodyPr wrap="square" rtlCol="0">
                <a:spAutoFit/>
              </a:bodyPr>
              <a:lstStyle/>
              <a:p>
                <a:r>
                  <a:rPr lang="en-US" sz="2000" b="1" u="sng" dirty="0">
                    <a:solidFill>
                      <a:srgbClr val="0070C0"/>
                    </a:solidFill>
                  </a:rPr>
                  <a:t>Example: </a:t>
                </a:r>
              </a:p>
              <a:p>
                <a:endParaRPr lang="en-US" sz="2000" dirty="0">
                  <a:solidFill>
                    <a:srgbClr val="0070C0"/>
                  </a:solidFill>
                </a:endParaRPr>
              </a:p>
              <a:p>
                <a:r>
                  <a:rPr lang="en-US" sz="2000" dirty="0">
                    <a:solidFill>
                      <a:srgbClr val="00B050"/>
                    </a:solidFill>
                  </a:rPr>
                  <a:t>Use the Quarter wave transformer to match the complex load </a:t>
                </a:r>
                <a:r>
                  <a:rPr lang="en-US" sz="2000" dirty="0">
                    <a:solidFill>
                      <a:srgbClr val="0070C0"/>
                    </a:solidFill>
                  </a:rPr>
                  <a:t>Z</a:t>
                </a:r>
                <a:r>
                  <a:rPr lang="en-US" sz="2000" baseline="-25000" dirty="0">
                    <a:solidFill>
                      <a:srgbClr val="0070C0"/>
                    </a:solidFill>
                  </a:rPr>
                  <a:t>L</a:t>
                </a:r>
                <a:r>
                  <a:rPr lang="en-US" sz="2000" dirty="0">
                    <a:solidFill>
                      <a:srgbClr val="0070C0"/>
                    </a:solidFill>
                  </a:rPr>
                  <a:t> = </a:t>
                </a:r>
                <a:r>
                  <a:rPr lang="en-US" sz="2000" dirty="0">
                    <a:solidFill>
                      <a:srgbClr val="0070C0"/>
                    </a:solidFill>
                    <a:latin typeface="Calibri" panose="020F0502020204030204" pitchFamily="34" charset="0"/>
                    <a:cs typeface="Calibri" panose="020F0502020204030204" pitchFamily="34" charset="0"/>
                  </a:rPr>
                  <a:t>50 + j 70 </a:t>
                </a:r>
                <a14:m>
                  <m:oMath xmlns:m="http://schemas.openxmlformats.org/officeDocument/2006/math">
                    <m:r>
                      <m:rPr>
                        <m:sty m:val="p"/>
                      </m:rPr>
                      <a:rPr lang="en-US" sz="2000" b="0" i="0" smtClean="0">
                        <a:solidFill>
                          <a:srgbClr val="0070C0"/>
                        </a:solidFill>
                        <a:latin typeface="Cambria Math" panose="02040503050406030204" pitchFamily="18" charset="0"/>
                        <a:cs typeface="Calibri" panose="020F0502020204030204" pitchFamily="34" charset="0"/>
                      </a:rPr>
                      <m:t>Ω</m:t>
                    </m:r>
                  </m:oMath>
                </a14:m>
                <a:r>
                  <a:rPr lang="en-US" sz="2000" dirty="0">
                    <a:solidFill>
                      <a:srgbClr val="0070C0"/>
                    </a:solidFill>
                  </a:rPr>
                  <a:t> </a:t>
                </a:r>
                <a:endParaRPr lang="en-US" sz="2000" dirty="0">
                  <a:solidFill>
                    <a:srgbClr val="00B050"/>
                  </a:solidFill>
                </a:endParaRPr>
              </a:p>
              <a:p>
                <a:pPr marL="457200" indent="-457200">
                  <a:buFont typeface="+mj-lt"/>
                  <a:buAutoNum type="arabicPeriod"/>
                </a:pPr>
                <a:endParaRPr lang="en-US" sz="2000" baseline="-25000" dirty="0">
                  <a:solidFill>
                    <a:srgbClr val="0070C0"/>
                  </a:solidFill>
                </a:endParaRPr>
              </a:p>
              <a:p>
                <a:r>
                  <a:rPr lang="en-US" sz="2000" dirty="0">
                    <a:solidFill>
                      <a:srgbClr val="0070C0"/>
                    </a:solidFill>
                  </a:rPr>
                  <a:t>Solution: Since load is complex, first transform into purely resistive using TL of impedance of Z</a:t>
                </a:r>
                <a:r>
                  <a:rPr lang="en-US" sz="2000" baseline="-25000" dirty="0">
                    <a:solidFill>
                      <a:srgbClr val="0070C0"/>
                    </a:solidFill>
                  </a:rPr>
                  <a:t>0</a:t>
                </a:r>
                <a:r>
                  <a:rPr lang="en-US" sz="2000" dirty="0">
                    <a:solidFill>
                      <a:srgbClr val="0070C0"/>
                    </a:solidFill>
                  </a:rPr>
                  <a:t> = </a:t>
                </a:r>
                <a:r>
                  <a:rPr lang="en-US" sz="2000" dirty="0">
                    <a:solidFill>
                      <a:srgbClr val="0070C0"/>
                    </a:solidFill>
                    <a:latin typeface="Calibri" panose="020F0502020204030204" pitchFamily="34" charset="0"/>
                    <a:cs typeface="Calibri" panose="020F0502020204030204" pitchFamily="34" charset="0"/>
                  </a:rPr>
                  <a:t>50 </a:t>
                </a:r>
                <a14:m>
                  <m:oMath xmlns:m="http://schemas.openxmlformats.org/officeDocument/2006/math">
                    <m:r>
                      <m:rPr>
                        <m:sty m:val="p"/>
                      </m:rPr>
                      <a:rPr lang="en-US" sz="2000">
                        <a:solidFill>
                          <a:srgbClr val="0070C0"/>
                        </a:solidFill>
                        <a:latin typeface="Cambria Math" panose="02040503050406030204" pitchFamily="18" charset="0"/>
                        <a:cs typeface="Calibri" panose="020F0502020204030204" pitchFamily="34" charset="0"/>
                      </a:rPr>
                      <m:t>Ω</m:t>
                    </m:r>
                  </m:oMath>
                </a14:m>
                <a:r>
                  <a:rPr lang="en-US" sz="2000" dirty="0">
                    <a:solidFill>
                      <a:srgbClr val="0070C0"/>
                    </a:solidFill>
                  </a:rPr>
                  <a:t> ; z</a:t>
                </a:r>
                <a:r>
                  <a:rPr lang="en-US" sz="2000" baseline="-25000" dirty="0">
                    <a:solidFill>
                      <a:srgbClr val="0070C0"/>
                    </a:solidFill>
                  </a:rPr>
                  <a:t>L</a:t>
                </a:r>
                <a:r>
                  <a:rPr lang="en-US" sz="2000" dirty="0">
                    <a:solidFill>
                      <a:srgbClr val="0070C0"/>
                    </a:solidFill>
                  </a:rPr>
                  <a:t> = </a:t>
                </a:r>
                <a:r>
                  <a:rPr lang="en-US" sz="2000" dirty="0">
                    <a:solidFill>
                      <a:srgbClr val="0070C0"/>
                    </a:solidFill>
                    <a:latin typeface="Calibri" panose="020F0502020204030204" pitchFamily="34" charset="0"/>
                    <a:cs typeface="Calibri" panose="020F0502020204030204" pitchFamily="34" charset="0"/>
                  </a:rPr>
                  <a:t>1+j(1.4)</a:t>
                </a:r>
                <a14:m>
                  <m:oMath xmlns:m="http://schemas.openxmlformats.org/officeDocument/2006/math">
                    <m:r>
                      <m:rPr>
                        <m:sty m:val="p"/>
                      </m:rPr>
                      <a:rPr lang="en-US" sz="2000">
                        <a:solidFill>
                          <a:srgbClr val="0070C0"/>
                        </a:solidFill>
                        <a:latin typeface="Cambria Math" panose="02040503050406030204" pitchFamily="18" charset="0"/>
                        <a:cs typeface="Calibri" panose="020F0502020204030204" pitchFamily="34" charset="0"/>
                      </a:rPr>
                      <m:t>Ω</m:t>
                    </m:r>
                  </m:oMath>
                </a14:m>
                <a:r>
                  <a:rPr lang="en-US" sz="2000" dirty="0">
                    <a:solidFill>
                      <a:srgbClr val="0070C0"/>
                    </a:solidFill>
                  </a:rPr>
                  <a:t> </a:t>
                </a:r>
                <a:endParaRPr lang="en-US" sz="2000" dirty="0">
                  <a:solidFill>
                    <a:srgbClr val="00B050"/>
                  </a:solidFill>
                </a:endParaRPr>
              </a:p>
            </p:txBody>
          </p:sp>
        </mc:Choice>
        <mc:Fallback>
          <p:sp>
            <p:nvSpPr>
              <p:cNvPr id="6" name="TextBox 5">
                <a:extLst>
                  <a:ext uri="{FF2B5EF4-FFF2-40B4-BE49-F238E27FC236}">
                    <a16:creationId xmlns:a16="http://schemas.microsoft.com/office/drawing/2014/main" id="{CA3724B9-D4F1-499F-86D0-329FA1D5CAF1}"/>
                  </a:ext>
                </a:extLst>
              </p:cNvPr>
              <p:cNvSpPr txBox="1">
                <a:spLocks noRot="1" noChangeAspect="1" noMove="1" noResize="1" noEditPoints="1" noAdjustHandles="1" noChangeArrowheads="1" noChangeShapeType="1" noTextEdit="1"/>
              </p:cNvSpPr>
              <p:nvPr/>
            </p:nvSpPr>
            <p:spPr>
              <a:xfrm>
                <a:off x="76200" y="4779005"/>
                <a:ext cx="8991600" cy="1836400"/>
              </a:xfrm>
              <a:prstGeom prst="rect">
                <a:avLst/>
              </a:prstGeom>
              <a:blipFill>
                <a:blip r:embed="rId4"/>
                <a:stretch>
                  <a:fillRect l="-746" t="-1993" b="-5316"/>
                </a:stretch>
              </a:blipFill>
            </p:spPr>
            <p:txBody>
              <a:bodyPr/>
              <a:lstStyle/>
              <a:p>
                <a:r>
                  <a:rPr lang="en-IN">
                    <a:noFill/>
                  </a:rPr>
                  <a:t> </a:t>
                </a:r>
              </a:p>
            </p:txBody>
          </p:sp>
        </mc:Fallback>
      </mc:AlternateContent>
    </p:spTree>
    <p:extLst>
      <p:ext uri="{BB962C8B-B14F-4D97-AF65-F5344CB8AC3E}">
        <p14:creationId xmlns:p14="http://schemas.microsoft.com/office/powerpoint/2010/main" val="6375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CD8DEC1-4C15-A640-D81F-46CE11B46FC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70" b="16011"/>
          <a:stretch/>
        </p:blipFill>
        <p:spPr bwMode="auto">
          <a:xfrm>
            <a:off x="381001" y="-175219"/>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206843D-9136-79BE-BCEB-5F002A32F704}"/>
              </a:ext>
            </a:extLst>
          </p:cNvPr>
          <p:cNvSpPr/>
          <p:nvPr/>
        </p:nvSpPr>
        <p:spPr>
          <a:xfrm>
            <a:off x="2285999" y="1497279"/>
            <a:ext cx="3399983" cy="3303321"/>
          </a:xfrm>
          <a:prstGeom prst="ellipse">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53A1507B-B428-610C-8E80-BB30223F43F0}"/>
              </a:ext>
            </a:extLst>
          </p:cNvPr>
          <p:cNvGrpSpPr/>
          <p:nvPr/>
        </p:nvGrpSpPr>
        <p:grpSpPr>
          <a:xfrm>
            <a:off x="3971483" y="1470398"/>
            <a:ext cx="1349167" cy="1712188"/>
            <a:chOff x="3971483" y="1470398"/>
            <a:chExt cx="1349167" cy="1712188"/>
          </a:xfrm>
        </p:grpSpPr>
        <p:cxnSp>
          <p:nvCxnSpPr>
            <p:cNvPr id="5" name="Straight Arrow Connector 4">
              <a:extLst>
                <a:ext uri="{FF2B5EF4-FFF2-40B4-BE49-F238E27FC236}">
                  <a16:creationId xmlns:a16="http://schemas.microsoft.com/office/drawing/2014/main" id="{CE6D85DD-458B-837D-CF35-55A5DDFDA8E6}"/>
                </a:ext>
              </a:extLst>
            </p:cNvPr>
            <p:cNvCxnSpPr>
              <a:cxnSpLocks/>
            </p:cNvCxnSpPr>
            <p:nvPr/>
          </p:nvCxnSpPr>
          <p:spPr>
            <a:xfrm flipV="1">
              <a:off x="3971483" y="1860600"/>
              <a:ext cx="905317" cy="1321986"/>
            </a:xfrm>
            <a:prstGeom prst="straightConnector1">
              <a:avLst/>
            </a:prstGeom>
            <a:ln w="38100" cap="flat" cmpd="sng" algn="ctr">
              <a:solidFill>
                <a:srgbClr val="FF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DB888BE2-09D7-7A45-0734-43E8F5B72751}"/>
                </a:ext>
              </a:extLst>
            </p:cNvPr>
            <p:cNvSpPr txBox="1"/>
            <p:nvPr/>
          </p:nvSpPr>
          <p:spPr>
            <a:xfrm>
              <a:off x="4930800" y="1470398"/>
              <a:ext cx="389850" cy="369332"/>
            </a:xfrm>
            <a:prstGeom prst="rect">
              <a:avLst/>
            </a:prstGeom>
            <a:noFill/>
          </p:spPr>
          <p:txBody>
            <a:bodyPr wrap="none" rtlCol="0">
              <a:spAutoFit/>
            </a:bodyPr>
            <a:lstStyle/>
            <a:p>
              <a:r>
                <a:rPr lang="en-US" b="1" dirty="0"/>
                <a:t>Z</a:t>
              </a:r>
              <a:r>
                <a:rPr lang="en-US" b="1" baseline="-25000" dirty="0"/>
                <a:t>L</a:t>
              </a:r>
              <a:endParaRPr lang="en-IN" b="1" baseline="-25000" dirty="0"/>
            </a:p>
          </p:txBody>
        </p:sp>
        <p:sp>
          <p:nvSpPr>
            <p:cNvPr id="3" name="Oval 2">
              <a:extLst>
                <a:ext uri="{FF2B5EF4-FFF2-40B4-BE49-F238E27FC236}">
                  <a16:creationId xmlns:a16="http://schemas.microsoft.com/office/drawing/2014/main" id="{0572AF3B-5478-4E2B-CADE-C71F3F520666}"/>
                </a:ext>
              </a:extLst>
            </p:cNvPr>
            <p:cNvSpPr/>
            <p:nvPr/>
          </p:nvSpPr>
          <p:spPr>
            <a:xfrm>
              <a:off x="4876800" y="1752600"/>
              <a:ext cx="108000" cy="108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grpSp>
        <p:nvGrpSpPr>
          <p:cNvPr id="16" name="Group 15">
            <a:extLst>
              <a:ext uri="{FF2B5EF4-FFF2-40B4-BE49-F238E27FC236}">
                <a16:creationId xmlns:a16="http://schemas.microsoft.com/office/drawing/2014/main" id="{6F0710BA-F566-CEA5-16F0-3EA22444DDEC}"/>
              </a:ext>
            </a:extLst>
          </p:cNvPr>
          <p:cNvGrpSpPr/>
          <p:nvPr/>
        </p:nvGrpSpPr>
        <p:grpSpPr>
          <a:xfrm>
            <a:off x="5631982" y="2779607"/>
            <a:ext cx="561160" cy="477849"/>
            <a:chOff x="5631982" y="2779607"/>
            <a:chExt cx="561160" cy="477849"/>
          </a:xfrm>
        </p:grpSpPr>
        <p:sp>
          <p:nvSpPr>
            <p:cNvPr id="10" name="TextBox 9">
              <a:extLst>
                <a:ext uri="{FF2B5EF4-FFF2-40B4-BE49-F238E27FC236}">
                  <a16:creationId xmlns:a16="http://schemas.microsoft.com/office/drawing/2014/main" id="{B324C512-EDD9-1B51-BC02-79C2786A8DBE}"/>
                </a:ext>
              </a:extLst>
            </p:cNvPr>
            <p:cNvSpPr txBox="1"/>
            <p:nvPr/>
          </p:nvSpPr>
          <p:spPr>
            <a:xfrm>
              <a:off x="5705508" y="2779607"/>
              <a:ext cx="487634" cy="369332"/>
            </a:xfrm>
            <a:prstGeom prst="rect">
              <a:avLst/>
            </a:prstGeom>
            <a:noFill/>
          </p:spPr>
          <p:txBody>
            <a:bodyPr wrap="none" rtlCol="0">
              <a:spAutoFit/>
            </a:bodyPr>
            <a:lstStyle/>
            <a:p>
              <a:r>
                <a:rPr lang="en-US" b="1" dirty="0"/>
                <a:t>Z</a:t>
              </a:r>
              <a:r>
                <a:rPr lang="en-US" b="1" baseline="-25000" dirty="0"/>
                <a:t>RL</a:t>
              </a:r>
              <a:endParaRPr lang="en-IN" b="1" baseline="-25000" dirty="0"/>
            </a:p>
          </p:txBody>
        </p:sp>
        <p:sp>
          <p:nvSpPr>
            <p:cNvPr id="8" name="Oval 7">
              <a:extLst>
                <a:ext uri="{FF2B5EF4-FFF2-40B4-BE49-F238E27FC236}">
                  <a16:creationId xmlns:a16="http://schemas.microsoft.com/office/drawing/2014/main" id="{03D5387B-65DF-8D67-A89B-CEF8F0044492}"/>
                </a:ext>
              </a:extLst>
            </p:cNvPr>
            <p:cNvSpPr/>
            <p:nvPr/>
          </p:nvSpPr>
          <p:spPr>
            <a:xfrm>
              <a:off x="5631982" y="3149456"/>
              <a:ext cx="108000" cy="10800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11" name="Arc 10">
            <a:extLst>
              <a:ext uri="{FF2B5EF4-FFF2-40B4-BE49-F238E27FC236}">
                <a16:creationId xmlns:a16="http://schemas.microsoft.com/office/drawing/2014/main" id="{C270B198-353E-FABF-8E74-398135BE9C38}"/>
              </a:ext>
            </a:extLst>
          </p:cNvPr>
          <p:cNvSpPr/>
          <p:nvPr/>
        </p:nvSpPr>
        <p:spPr>
          <a:xfrm rot="20327966">
            <a:off x="2420654" y="931107"/>
            <a:ext cx="3514340" cy="4773769"/>
          </a:xfrm>
          <a:prstGeom prst="arc">
            <a:avLst>
              <a:gd name="adj1" fmla="val 19556317"/>
              <a:gd name="adj2" fmla="val 182918"/>
            </a:avLst>
          </a:prstGeom>
          <a:ln w="38100">
            <a:solidFill>
              <a:srgbClr val="0070C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A22E285-00A1-D6FB-3074-7614C1EAFEDB}"/>
                  </a:ext>
                </a:extLst>
              </p:cNvPr>
              <p:cNvSpPr txBox="1"/>
              <p:nvPr/>
            </p:nvSpPr>
            <p:spPr>
              <a:xfrm>
                <a:off x="6193142" y="4953000"/>
                <a:ext cx="2753138"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1" smtClean="0">
                        <a:latin typeface="Cambria Math" panose="02040503050406030204" pitchFamily="18" charset="0"/>
                      </a:rPr>
                      <m:t>𝒁</m:t>
                    </m:r>
                    <m:r>
                      <a:rPr lang="en-US" b="1" i="1" baseline="-25000" smtClean="0">
                        <a:latin typeface="Cambria Math" panose="02040503050406030204" pitchFamily="18" charset="0"/>
                      </a:rPr>
                      <m:t>𝑹𝑳</m:t>
                    </m:r>
                  </m:oMath>
                </a14:m>
                <a:r>
                  <a:rPr lang="en-US" b="1" dirty="0"/>
                  <a:t>= </a:t>
                </a:r>
                <a14:m>
                  <m:oMath xmlns:m="http://schemas.openxmlformats.org/officeDocument/2006/math">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𝟓𝟎</m:t>
                    </m:r>
                    <m:r>
                      <a:rPr lang="en-US" b="1" i="1" smtClean="0">
                        <a:latin typeface="Cambria Math" panose="02040503050406030204" pitchFamily="18" charset="0"/>
                      </a:rPr>
                      <m:t> </m:t>
                    </m:r>
                    <m:r>
                      <a:rPr lang="en-US" b="1" i="1" smtClean="0">
                        <a:latin typeface="Cambria Math" panose="02040503050406030204" pitchFamily="18" charset="0"/>
                      </a:rPr>
                      <m:t>𝜴</m:t>
                    </m:r>
                    <m:r>
                      <a:rPr lang="en-US" b="1" i="1" smtClean="0">
                        <a:latin typeface="Cambria Math" panose="02040503050406030204" pitchFamily="18" charset="0"/>
                      </a:rPr>
                      <m:t>=</m:t>
                    </m:r>
                    <m:r>
                      <a:rPr lang="en-US" b="1" i="1" smtClean="0">
                        <a:latin typeface="Cambria Math" panose="02040503050406030204" pitchFamily="18" charset="0"/>
                      </a:rPr>
                      <m:t>𝟏𝟖𝟎</m:t>
                    </m:r>
                    <m:r>
                      <a:rPr lang="en-US" b="1" i="1" smtClean="0">
                        <a:latin typeface="Cambria Math" panose="02040503050406030204" pitchFamily="18" charset="0"/>
                      </a:rPr>
                      <m:t> </m:t>
                    </m:r>
                    <m:r>
                      <a:rPr lang="en-US" b="1" i="0" smtClean="0">
                        <a:latin typeface="Cambria Math" panose="02040503050406030204" pitchFamily="18" charset="0"/>
                      </a:rPr>
                      <m:t>𝛀</m:t>
                    </m:r>
                  </m:oMath>
                </a14:m>
                <a:endParaRPr lang="en-US" b="1" dirty="0"/>
              </a:p>
            </p:txBody>
          </p:sp>
        </mc:Choice>
        <mc:Fallback xmlns="">
          <p:sp>
            <p:nvSpPr>
              <p:cNvPr id="12" name="TextBox 11">
                <a:extLst>
                  <a:ext uri="{FF2B5EF4-FFF2-40B4-BE49-F238E27FC236}">
                    <a16:creationId xmlns:a16="http://schemas.microsoft.com/office/drawing/2014/main" id="{FA22E285-00A1-D6FB-3074-7614C1EAFEDB}"/>
                  </a:ext>
                </a:extLst>
              </p:cNvPr>
              <p:cNvSpPr txBox="1">
                <a:spLocks noRot="1" noChangeAspect="1" noMove="1" noResize="1" noEditPoints="1" noAdjustHandles="1" noChangeArrowheads="1" noChangeShapeType="1" noTextEdit="1"/>
              </p:cNvSpPr>
              <p:nvPr/>
            </p:nvSpPr>
            <p:spPr>
              <a:xfrm>
                <a:off x="6193142" y="4953000"/>
                <a:ext cx="2753138" cy="276999"/>
              </a:xfrm>
              <a:prstGeom prst="rect">
                <a:avLst/>
              </a:prstGeom>
              <a:blipFill>
                <a:blip r:embed="rId4"/>
                <a:stretch>
                  <a:fillRect l="-2857" t="-22917" b="-458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Object 10">
                <a:extLst>
                  <a:ext uri="{FF2B5EF4-FFF2-40B4-BE49-F238E27FC236}">
                    <a16:creationId xmlns:a16="http://schemas.microsoft.com/office/drawing/2014/main" id="{7FDC8AD1-A731-B232-FAF0-F83B4C038B9C}"/>
                  </a:ext>
                </a:extLst>
              </p:cNvPr>
              <p:cNvSpPr txBox="1"/>
              <p:nvPr/>
            </p:nvSpPr>
            <p:spPr bwMode="auto">
              <a:xfrm>
                <a:off x="6467062" y="5435427"/>
                <a:ext cx="2676938" cy="58437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𝑅</m:t>
                          </m:r>
                        </m:e>
                        <m:sub>
                          <m:r>
                            <a:rPr lang="en-IN" sz="2800" i="1">
                              <a:solidFill>
                                <a:srgbClr val="00B050"/>
                              </a:solidFill>
                              <a:latin typeface="Cambria Math" panose="02040503050406030204" pitchFamily="18" charset="0"/>
                            </a:rPr>
                            <m:t>0</m:t>
                          </m:r>
                        </m:sub>
                      </m:sSub>
                      <m:r>
                        <a:rPr lang="en-IN" sz="2800" i="1">
                          <a:solidFill>
                            <a:srgbClr val="00B050"/>
                          </a:solidFill>
                          <a:latin typeface="Cambria Math" panose="02040503050406030204" pitchFamily="18" charset="0"/>
                        </a:rPr>
                        <m:t>=</m:t>
                      </m:r>
                      <m:rad>
                        <m:radPr>
                          <m:degHide m:val="on"/>
                          <m:ctrlPr>
                            <a:rPr lang="en-IN" sz="2800" i="1">
                              <a:solidFill>
                                <a:srgbClr val="00B050"/>
                              </a:solidFill>
                              <a:latin typeface="Cambria Math" panose="02040503050406030204" pitchFamily="18" charset="0"/>
                            </a:rPr>
                          </m:ctrlPr>
                        </m:radPr>
                        <m:deg/>
                        <m:e>
                          <m:r>
                            <a:rPr lang="en-US" sz="2800" i="1" smtClean="0">
                              <a:solidFill>
                                <a:srgbClr val="00B050"/>
                              </a:solidFill>
                              <a:latin typeface="Cambria Math" panose="02040503050406030204" pitchFamily="18" charset="0"/>
                            </a:rPr>
                            <m:t>5</m:t>
                          </m:r>
                          <m:r>
                            <a:rPr lang="en-US" sz="2800" b="0" i="1" smtClean="0">
                              <a:solidFill>
                                <a:srgbClr val="00B050"/>
                              </a:solidFill>
                              <a:latin typeface="Cambria Math" panose="02040503050406030204" pitchFamily="18" charset="0"/>
                            </a:rPr>
                            <m:t>0×180</m:t>
                          </m:r>
                        </m:e>
                      </m:rad>
                    </m:oMath>
                  </m:oMathPara>
                </a14:m>
                <a:endParaRPr lang="en-IN" dirty="0"/>
              </a:p>
            </p:txBody>
          </p:sp>
        </mc:Choice>
        <mc:Fallback xmlns="">
          <p:sp>
            <p:nvSpPr>
              <p:cNvPr id="13" name="Object 10">
                <a:extLst>
                  <a:ext uri="{FF2B5EF4-FFF2-40B4-BE49-F238E27FC236}">
                    <a16:creationId xmlns:a16="http://schemas.microsoft.com/office/drawing/2014/main" id="{7FDC8AD1-A731-B232-FAF0-F83B4C038B9C}"/>
                  </a:ext>
                </a:extLst>
              </p:cNvPr>
              <p:cNvSpPr txBox="1">
                <a:spLocks noRot="1" noChangeAspect="1" noMove="1" noResize="1" noEditPoints="1" noAdjustHandles="1" noChangeArrowheads="1" noChangeShapeType="1" noTextEdit="1"/>
              </p:cNvSpPr>
              <p:nvPr/>
            </p:nvSpPr>
            <p:spPr bwMode="auto">
              <a:xfrm>
                <a:off x="6467062" y="5435427"/>
                <a:ext cx="2676938" cy="584374"/>
              </a:xfrm>
              <a:prstGeom prst="rect">
                <a:avLst/>
              </a:prstGeom>
              <a:blipFill>
                <a:blip r:embed="rId5"/>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Object 10">
                <a:extLst>
                  <a:ext uri="{FF2B5EF4-FFF2-40B4-BE49-F238E27FC236}">
                    <a16:creationId xmlns:a16="http://schemas.microsoft.com/office/drawing/2014/main" id="{B1B68F3F-5779-D859-65BE-42FBFC7A2FF5}"/>
                  </a:ext>
                </a:extLst>
              </p:cNvPr>
              <p:cNvSpPr txBox="1"/>
              <p:nvPr/>
            </p:nvSpPr>
            <p:spPr bwMode="auto">
              <a:xfrm>
                <a:off x="6540605" y="5966090"/>
                <a:ext cx="1838738" cy="58437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2800" i="1" smtClean="0">
                              <a:solidFill>
                                <a:srgbClr val="00B050"/>
                              </a:solidFill>
                              <a:latin typeface="Cambria Math" panose="02040503050406030204" pitchFamily="18" charset="0"/>
                            </a:rPr>
                          </m:ctrlPr>
                        </m:sSubPr>
                        <m:e>
                          <m:r>
                            <a:rPr lang="en-US" sz="2800" b="0" i="1" smtClean="0">
                              <a:solidFill>
                                <a:srgbClr val="00B050"/>
                              </a:solidFill>
                              <a:latin typeface="Cambria Math" panose="02040503050406030204" pitchFamily="18" charset="0"/>
                            </a:rPr>
                            <m:t>𝑅</m:t>
                          </m:r>
                        </m:e>
                        <m:sub>
                          <m:r>
                            <a:rPr lang="en-IN" sz="2800" i="1">
                              <a:solidFill>
                                <a:srgbClr val="00B050"/>
                              </a:solidFill>
                              <a:latin typeface="Cambria Math" panose="02040503050406030204" pitchFamily="18" charset="0"/>
                            </a:rPr>
                            <m:t>0</m:t>
                          </m:r>
                        </m:sub>
                      </m:sSub>
                      <m:r>
                        <a:rPr lang="en-IN" sz="2800" i="1" smtClean="0">
                          <a:solidFill>
                            <a:srgbClr val="00B050"/>
                          </a:solidFill>
                          <a:latin typeface="Cambria Math" panose="02040503050406030204" pitchFamily="18" charset="0"/>
                          <a:ea typeface="Cambria Math" panose="02040503050406030204" pitchFamily="18" charset="0"/>
                        </a:rPr>
                        <m:t>≈</m:t>
                      </m:r>
                      <m:r>
                        <a:rPr lang="en-US" sz="2800" b="0" i="1" smtClean="0">
                          <a:solidFill>
                            <a:srgbClr val="00B050"/>
                          </a:solidFill>
                          <a:latin typeface="Cambria Math" panose="02040503050406030204" pitchFamily="18" charset="0"/>
                          <a:ea typeface="Cambria Math" panose="02040503050406030204" pitchFamily="18" charset="0"/>
                        </a:rPr>
                        <m:t>95</m:t>
                      </m:r>
                      <m:r>
                        <m:rPr>
                          <m:sty m:val="p"/>
                        </m:rPr>
                        <a:rPr lang="en-US" sz="2800" b="0" i="0" smtClean="0">
                          <a:solidFill>
                            <a:srgbClr val="00B050"/>
                          </a:solidFill>
                          <a:latin typeface="Cambria Math" panose="02040503050406030204" pitchFamily="18" charset="0"/>
                          <a:ea typeface="Cambria Math" panose="02040503050406030204" pitchFamily="18" charset="0"/>
                        </a:rPr>
                        <m:t>Ω</m:t>
                      </m:r>
                    </m:oMath>
                  </m:oMathPara>
                </a14:m>
                <a:endParaRPr lang="en-IN" dirty="0"/>
              </a:p>
            </p:txBody>
          </p:sp>
        </mc:Choice>
        <mc:Fallback xmlns="">
          <p:sp>
            <p:nvSpPr>
              <p:cNvPr id="14" name="Object 10">
                <a:extLst>
                  <a:ext uri="{FF2B5EF4-FFF2-40B4-BE49-F238E27FC236}">
                    <a16:creationId xmlns:a16="http://schemas.microsoft.com/office/drawing/2014/main" id="{B1B68F3F-5779-D859-65BE-42FBFC7A2FF5}"/>
                  </a:ext>
                </a:extLst>
              </p:cNvPr>
              <p:cNvSpPr txBox="1">
                <a:spLocks noRot="1" noChangeAspect="1" noMove="1" noResize="1" noEditPoints="1" noAdjustHandles="1" noChangeArrowheads="1" noChangeShapeType="1" noTextEdit="1"/>
              </p:cNvSpPr>
              <p:nvPr/>
            </p:nvSpPr>
            <p:spPr bwMode="auto">
              <a:xfrm>
                <a:off x="6540605" y="5966090"/>
                <a:ext cx="1838738" cy="584374"/>
              </a:xfrm>
              <a:prstGeom prst="rect">
                <a:avLst/>
              </a:prstGeom>
              <a:blipFill>
                <a:blip r:embed="rId6"/>
                <a:stretch>
                  <a:fillRect/>
                </a:stretch>
              </a:blipFill>
              <a:ln>
                <a:noFill/>
              </a:ln>
              <a:effectLst/>
            </p:spPr>
            <p:txBody>
              <a:bodyPr/>
              <a:lstStyle/>
              <a:p>
                <a:r>
                  <a:rPr lang="en-IN">
                    <a:noFill/>
                  </a:rPr>
                  <a:t> </a:t>
                </a:r>
              </a:p>
            </p:txBody>
          </p:sp>
        </mc:Fallback>
      </mc:AlternateContent>
      <p:sp>
        <p:nvSpPr>
          <p:cNvPr id="6" name="TextBox 5">
            <a:extLst>
              <a:ext uri="{FF2B5EF4-FFF2-40B4-BE49-F238E27FC236}">
                <a16:creationId xmlns:a16="http://schemas.microsoft.com/office/drawing/2014/main" id="{6924BA4E-6A77-593F-6C41-D771740B4A1C}"/>
              </a:ext>
            </a:extLst>
          </p:cNvPr>
          <p:cNvSpPr txBox="1"/>
          <p:nvPr/>
        </p:nvSpPr>
        <p:spPr>
          <a:xfrm>
            <a:off x="5816528" y="3310270"/>
            <a:ext cx="312975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Z</a:t>
            </a:r>
            <a:r>
              <a:rPr lang="en-US" b="1" baseline="-25000" dirty="0"/>
              <a:t>RL </a:t>
            </a:r>
            <a:r>
              <a:rPr lang="en-US" b="1" dirty="0"/>
              <a:t>is purely resistive,</a:t>
            </a:r>
          </a:p>
          <a:p>
            <a:r>
              <a:rPr lang="en-US" b="1" dirty="0"/>
              <a:t>Use quarter-wave matching  </a:t>
            </a:r>
            <a:endParaRPr lang="en-IN" b="1" dirty="0"/>
          </a:p>
        </p:txBody>
      </p:sp>
    </p:spTree>
    <p:extLst>
      <p:ext uri="{BB962C8B-B14F-4D97-AF65-F5344CB8AC3E}">
        <p14:creationId xmlns:p14="http://schemas.microsoft.com/office/powerpoint/2010/main" val="33864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p:bldP spid="14"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4041-0F00-AE73-17B3-99197EA823E2}"/>
              </a:ext>
            </a:extLst>
          </p:cNvPr>
          <p:cNvSpPr>
            <a:spLocks noGrp="1"/>
          </p:cNvSpPr>
          <p:nvPr>
            <p:ph type="title"/>
          </p:nvPr>
        </p:nvSpPr>
        <p:spPr/>
        <p:txBody>
          <a:bodyPr/>
          <a:lstStyle/>
          <a:p>
            <a:r>
              <a:rPr lang="en-US" dirty="0"/>
              <a:t>Admittance Smith chart</a:t>
            </a:r>
            <a:endParaRPr lang="en-IN" dirty="0"/>
          </a:p>
        </p:txBody>
      </p:sp>
      <p:sp>
        <p:nvSpPr>
          <p:cNvPr id="3" name="Text Placeholder 2">
            <a:extLst>
              <a:ext uri="{FF2B5EF4-FFF2-40B4-BE49-F238E27FC236}">
                <a16:creationId xmlns:a16="http://schemas.microsoft.com/office/drawing/2014/main" id="{58B3CD97-0B0D-2E21-674A-9F71E33048DF}"/>
              </a:ext>
            </a:extLst>
          </p:cNvPr>
          <p:cNvSpPr>
            <a:spLocks noGrp="1"/>
          </p:cNvSpPr>
          <p:nvPr>
            <p:ph type="body" idx="1"/>
          </p:nvPr>
        </p:nvSpPr>
        <p:spPr/>
        <p:txBody>
          <a:bodyPr/>
          <a:lstStyle/>
          <a:p>
            <a:r>
              <a:rPr lang="en-US" dirty="0"/>
              <a:t>Constant g and b circles</a:t>
            </a:r>
            <a:endParaRPr lang="en-IN" dirty="0"/>
          </a:p>
        </p:txBody>
      </p:sp>
    </p:spTree>
    <p:extLst>
      <p:ext uri="{BB962C8B-B14F-4D97-AF65-F5344CB8AC3E}">
        <p14:creationId xmlns:p14="http://schemas.microsoft.com/office/powerpoint/2010/main" val="3142280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5">
                <a:extLst>
                  <a:ext uri="{FF2B5EF4-FFF2-40B4-BE49-F238E27FC236}">
                    <a16:creationId xmlns:a16="http://schemas.microsoft.com/office/drawing/2014/main" id="{2CEA6485-F602-D782-1FD7-0F11F3ACA5F8}"/>
                  </a:ext>
                </a:extLst>
              </p:cNvPr>
              <p:cNvSpPr>
                <a:spLocks noChangeArrowheads="1"/>
              </p:cNvSpPr>
              <p:nvPr/>
            </p:nvSpPr>
            <p:spPr bwMode="auto">
              <a:xfrm>
                <a:off x="200690" y="112265"/>
                <a:ext cx="879091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2800" b="1" dirty="0">
                    <a:solidFill>
                      <a:srgbClr val="00B050"/>
                    </a:solidFill>
                    <a:latin typeface="Calibri" panose="020F0502020204030204" pitchFamily="34" charset="0"/>
                    <a:cs typeface="Calibri" panose="020F0502020204030204" pitchFamily="34" charset="0"/>
                  </a:rPr>
                  <a:t>Constant </a:t>
                </a:r>
                <a14:m>
                  <m:oMath xmlns:m="http://schemas.openxmlformats.org/officeDocument/2006/math">
                    <m:r>
                      <a:rPr lang="en-US" altLang="en-US" sz="2800" b="1" i="1" smtClean="0">
                        <a:solidFill>
                          <a:srgbClr val="00B050"/>
                        </a:solidFill>
                        <a:latin typeface="Cambria Math" panose="02040503050406030204" pitchFamily="18" charset="0"/>
                        <a:cs typeface="Calibri" panose="020F0502020204030204" pitchFamily="34" charset="0"/>
                      </a:rPr>
                      <m:t>𝒈</m:t>
                    </m:r>
                  </m:oMath>
                </a14:m>
                <a:r>
                  <a:rPr lang="en-US" altLang="en-US" sz="2800" b="1" dirty="0">
                    <a:solidFill>
                      <a:srgbClr val="00B050"/>
                    </a:solidFill>
                    <a:latin typeface="Calibri" panose="020F0502020204030204" pitchFamily="34" charset="0"/>
                    <a:cs typeface="Calibri" panose="020F0502020204030204" pitchFamily="34" charset="0"/>
                  </a:rPr>
                  <a:t> Circles and b Circles : Admittance Smith Chart</a:t>
                </a:r>
              </a:p>
            </p:txBody>
          </p:sp>
        </mc:Choice>
        <mc:Fallback>
          <p:sp>
            <p:nvSpPr>
              <p:cNvPr id="3" name="Rectangle 5">
                <a:extLst>
                  <a:ext uri="{FF2B5EF4-FFF2-40B4-BE49-F238E27FC236}">
                    <a16:creationId xmlns:a16="http://schemas.microsoft.com/office/drawing/2014/main" id="{2CEA6485-F602-D782-1FD7-0F11F3ACA5F8}"/>
                  </a:ext>
                </a:extLst>
              </p:cNvPr>
              <p:cNvSpPr>
                <a:spLocks noRot="1" noChangeAspect="1" noMove="1" noResize="1" noEditPoints="1" noAdjustHandles="1" noChangeArrowheads="1" noChangeShapeType="1" noTextEdit="1"/>
              </p:cNvSpPr>
              <p:nvPr/>
            </p:nvSpPr>
            <p:spPr bwMode="auto">
              <a:xfrm>
                <a:off x="200690" y="112265"/>
                <a:ext cx="8790910" cy="523220"/>
              </a:xfrm>
              <a:prstGeom prst="rect">
                <a:avLst/>
              </a:prstGeom>
              <a:blipFill>
                <a:blip r:embed="rId2"/>
                <a:stretch>
                  <a:fillRect l="-1456" t="-10465"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Object 4">
                <a:extLst>
                  <a:ext uri="{FF2B5EF4-FFF2-40B4-BE49-F238E27FC236}">
                    <a16:creationId xmlns:a16="http://schemas.microsoft.com/office/drawing/2014/main" id="{5C8C6176-00FA-FF18-ABE1-435ACE10BB17}"/>
                  </a:ext>
                </a:extLst>
              </p:cNvPr>
              <p:cNvSpPr txBox="1"/>
              <p:nvPr/>
            </p:nvSpPr>
            <p:spPr bwMode="auto">
              <a:xfrm>
                <a:off x="1769425" y="1122675"/>
                <a:ext cx="3366866" cy="91281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IN" sz="2800" i="1" smtClean="0">
                          <a:solidFill>
                            <a:srgbClr val="000000"/>
                          </a:solidFill>
                          <a:latin typeface="Cambria Math" panose="02040503050406030204" pitchFamily="18" charset="0"/>
                        </a:rPr>
                        <m:t>Γ</m:t>
                      </m:r>
                      <m:r>
                        <a:rPr lang="en-IN" sz="2800" i="1" smtClean="0">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𝑧</m:t>
                          </m:r>
                          <m:r>
                            <a:rPr lang="en-US" sz="2800" b="0" i="1" baseline="-25000" smtClean="0">
                              <a:solidFill>
                                <a:srgbClr val="000000"/>
                              </a:solidFill>
                              <a:latin typeface="Cambria Math" panose="02040503050406030204" pitchFamily="18" charset="0"/>
                            </a:rPr>
                            <m:t>𝐿</m:t>
                          </m:r>
                          <m:r>
                            <a:rPr lang="en-IN" sz="2800" i="1">
                              <a:solidFill>
                                <a:srgbClr val="000000"/>
                              </a:solidFill>
                              <a:latin typeface="Cambria Math" panose="02040503050406030204" pitchFamily="18" charset="0"/>
                            </a:rPr>
                            <m:t>−</m:t>
                          </m:r>
                          <m:r>
                            <a:rPr lang="en-IN" sz="2800" i="1" smtClean="0">
                              <a:solidFill>
                                <a:srgbClr val="000000"/>
                              </a:solidFill>
                              <a:latin typeface="Cambria Math" panose="02040503050406030204" pitchFamily="18" charset="0"/>
                            </a:rPr>
                            <m:t>1</m:t>
                          </m:r>
                        </m:num>
                        <m:den>
                          <m:r>
                            <a:rPr lang="en-US" sz="2800" i="1">
                              <a:solidFill>
                                <a:srgbClr val="000000"/>
                              </a:solidFill>
                              <a:latin typeface="Cambria Math" panose="02040503050406030204" pitchFamily="18" charset="0"/>
                            </a:rPr>
                            <m:t>𝑧</m:t>
                          </m:r>
                          <m:r>
                            <a:rPr lang="en-US" sz="2800" i="1" baseline="-25000">
                              <a:solidFill>
                                <a:srgbClr val="000000"/>
                              </a:solidFill>
                              <a:latin typeface="Cambria Math" panose="02040503050406030204" pitchFamily="18" charset="0"/>
                            </a:rPr>
                            <m:t>𝐿</m:t>
                          </m:r>
                          <m:r>
                            <a:rPr lang="en-IN" sz="2800" i="1">
                              <a:solidFill>
                                <a:srgbClr val="000000"/>
                              </a:solidFill>
                              <a:latin typeface="Cambria Math" panose="02040503050406030204" pitchFamily="18" charset="0"/>
                            </a:rPr>
                            <m:t>+1</m:t>
                          </m:r>
                        </m:den>
                      </m:f>
                      <m:r>
                        <a:rPr lang="en-US" sz="2800" b="0" i="1" smtClean="0">
                          <a:solidFill>
                            <a:srgbClr val="000000"/>
                          </a:solidFill>
                          <a:latin typeface="Cambria Math" panose="02040503050406030204" pitchFamily="18" charset="0"/>
                        </a:rPr>
                        <m:t>=</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𝑖</m:t>
                          </m:r>
                        </m:sub>
                      </m:sSub>
                    </m:oMath>
                  </m:oMathPara>
                </a14:m>
                <a:endParaRPr lang="en-IN" dirty="0"/>
              </a:p>
            </p:txBody>
          </p:sp>
        </mc:Choice>
        <mc:Fallback>
          <p:sp>
            <p:nvSpPr>
              <p:cNvPr id="7" name="Object 4">
                <a:extLst>
                  <a:ext uri="{FF2B5EF4-FFF2-40B4-BE49-F238E27FC236}">
                    <a16:creationId xmlns:a16="http://schemas.microsoft.com/office/drawing/2014/main" id="{5C8C6176-00FA-FF18-ABE1-435ACE10BB17}"/>
                  </a:ext>
                </a:extLst>
              </p:cNvPr>
              <p:cNvSpPr txBox="1">
                <a:spLocks noRot="1" noChangeAspect="1" noMove="1" noResize="1" noEditPoints="1" noAdjustHandles="1" noChangeArrowheads="1" noChangeShapeType="1" noTextEdit="1"/>
              </p:cNvSpPr>
              <p:nvPr/>
            </p:nvSpPr>
            <p:spPr bwMode="auto">
              <a:xfrm>
                <a:off x="1769425" y="1122675"/>
                <a:ext cx="3366866" cy="912814"/>
              </a:xfrm>
              <a:prstGeom prst="rect">
                <a:avLst/>
              </a:prstGeom>
              <a:blipFill>
                <a:blip r:embed="rId3"/>
                <a:stretch>
                  <a:fillRect b="-2000"/>
                </a:stretch>
              </a:blipFill>
              <a:ln>
                <a:noFill/>
              </a:ln>
              <a:effectLst/>
            </p:spPr>
            <p:txBody>
              <a:bodyPr/>
              <a:lstStyle/>
              <a:p>
                <a:r>
                  <a:rPr lang="en-IN">
                    <a:noFill/>
                  </a:rPr>
                  <a:t> </a:t>
                </a:r>
              </a:p>
            </p:txBody>
          </p:sp>
        </mc:Fallback>
      </mc:AlternateContent>
      <p:sp>
        <p:nvSpPr>
          <p:cNvPr id="8" name="Text Box 6">
            <a:extLst>
              <a:ext uri="{FF2B5EF4-FFF2-40B4-BE49-F238E27FC236}">
                <a16:creationId xmlns:a16="http://schemas.microsoft.com/office/drawing/2014/main" id="{97D166FB-B863-7E44-A7AB-8A1405BA5810}"/>
              </a:ext>
            </a:extLst>
          </p:cNvPr>
          <p:cNvSpPr txBox="1">
            <a:spLocks noChangeArrowheads="1"/>
          </p:cNvSpPr>
          <p:nvPr/>
        </p:nvSpPr>
        <p:spPr bwMode="auto">
          <a:xfrm>
            <a:off x="304800" y="2517168"/>
            <a:ext cx="838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olidFill>
                  <a:srgbClr val="3333FF"/>
                </a:solidFill>
                <a:latin typeface="Calibri" panose="020F0502020204030204" pitchFamily="34" charset="0"/>
                <a:cs typeface="Calibri" panose="020F0502020204030204" pitchFamily="34" charset="0"/>
              </a:rPr>
              <a:t>where </a:t>
            </a:r>
            <a:r>
              <a:rPr lang="en-US" altLang="en-US" sz="2400" dirty="0">
                <a:solidFill>
                  <a:srgbClr val="3333FF"/>
                </a:solidFill>
                <a:latin typeface="Calibri" panose="020F0502020204030204" pitchFamily="34" charset="0"/>
                <a:cs typeface="Calibri" panose="020F0502020204030204" pitchFamily="34" charset="0"/>
                <a:sym typeface="Symbol" panose="05050102010706020507" pitchFamily="18" charset="2"/>
              </a:rPr>
              <a:t></a:t>
            </a:r>
            <a:r>
              <a:rPr lang="en-US" altLang="en-US" sz="2400" baseline="-25000" dirty="0" err="1">
                <a:solidFill>
                  <a:srgbClr val="3333FF"/>
                </a:solidFill>
                <a:latin typeface="Calibri" panose="020F0502020204030204" pitchFamily="34" charset="0"/>
                <a:cs typeface="Calibri" panose="020F0502020204030204" pitchFamily="34" charset="0"/>
                <a:sym typeface="Symbol" panose="05050102010706020507" pitchFamily="18" charset="2"/>
              </a:rPr>
              <a:t>i</a:t>
            </a:r>
            <a:r>
              <a:rPr lang="en-US" altLang="en-US" sz="2400" dirty="0">
                <a:solidFill>
                  <a:srgbClr val="3333FF"/>
                </a:solidFill>
                <a:latin typeface="Calibri" panose="020F0502020204030204" pitchFamily="34" charset="0"/>
                <a:cs typeface="Calibri" panose="020F0502020204030204" pitchFamily="34" charset="0"/>
                <a:sym typeface="Symbol" panose="05050102010706020507" pitchFamily="18" charset="2"/>
              </a:rPr>
              <a:t> and </a:t>
            </a:r>
            <a:r>
              <a:rPr lang="en-US" altLang="en-US" sz="2400" baseline="-25000" dirty="0">
                <a:solidFill>
                  <a:srgbClr val="3333FF"/>
                </a:solidFill>
                <a:latin typeface="Calibri" panose="020F0502020204030204" pitchFamily="34" charset="0"/>
                <a:cs typeface="Calibri" panose="020F0502020204030204" pitchFamily="34" charset="0"/>
              </a:rPr>
              <a:t>r</a:t>
            </a:r>
            <a:r>
              <a:rPr lang="en-US" altLang="en-US" sz="2400" dirty="0">
                <a:solidFill>
                  <a:srgbClr val="3333FF"/>
                </a:solidFill>
                <a:latin typeface="Calibri" panose="020F0502020204030204" pitchFamily="34" charset="0"/>
                <a:cs typeface="Calibri" panose="020F0502020204030204" pitchFamily="34" charset="0"/>
              </a:rPr>
              <a:t> denote the real and imaginary parts of complex </a:t>
            </a:r>
            <a:r>
              <a:rPr lang="en-US" altLang="en-US" sz="2400" dirty="0">
                <a:solidFill>
                  <a:srgbClr val="3333FF"/>
                </a:solidFill>
                <a:latin typeface="Calibri" panose="020F0502020204030204" pitchFamily="34" charset="0"/>
                <a:cs typeface="Calibri" panose="020F0502020204030204" pitchFamily="34" charset="0"/>
                <a:sym typeface="Symbol" panose="05050102010706020507" pitchFamily="18" charset="2"/>
              </a:rPr>
              <a:t></a:t>
            </a:r>
            <a:r>
              <a:rPr lang="en-US" altLang="en-US" sz="2400" dirty="0">
                <a:solidFill>
                  <a:srgbClr val="3333FF"/>
                </a:solidFill>
                <a:latin typeface="Calibri" panose="020F0502020204030204" pitchFamily="34" charset="0"/>
                <a:cs typeface="Calibri" panose="020F0502020204030204" pitchFamily="34" charset="0"/>
              </a:rPr>
              <a:t>  </a:t>
            </a:r>
          </a:p>
        </p:txBody>
      </p:sp>
      <mc:AlternateContent xmlns:mc="http://schemas.openxmlformats.org/markup-compatibility/2006">
        <mc:Choice xmlns:a14="http://schemas.microsoft.com/office/drawing/2010/main" Requires="a14">
          <p:sp>
            <p:nvSpPr>
              <p:cNvPr id="9" name="Object 7">
                <a:extLst>
                  <a:ext uri="{FF2B5EF4-FFF2-40B4-BE49-F238E27FC236}">
                    <a16:creationId xmlns:a16="http://schemas.microsoft.com/office/drawing/2014/main" id="{E6D79C97-C25E-38F4-A2A5-8A63F2E1369B}"/>
                  </a:ext>
                </a:extLst>
              </p:cNvPr>
              <p:cNvSpPr txBox="1"/>
              <p:nvPr/>
            </p:nvSpPr>
            <p:spPr bwMode="auto">
              <a:xfrm>
                <a:off x="2320130" y="3193941"/>
                <a:ext cx="4080670" cy="119915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800" b="0" i="1" smtClean="0">
                          <a:solidFill>
                            <a:srgbClr val="000000"/>
                          </a:solidFill>
                          <a:latin typeface="Cambria Math" panose="02040503050406030204" pitchFamily="18" charset="0"/>
                        </a:rPr>
                        <m:t>𝑦</m:t>
                      </m:r>
                      <m:r>
                        <a:rPr lang="en-US" sz="2800" i="1" baseline="-25000">
                          <a:solidFill>
                            <a:srgbClr val="000000"/>
                          </a:solidFill>
                          <a:latin typeface="Cambria Math" panose="02040503050406030204" pitchFamily="18" charset="0"/>
                        </a:rPr>
                        <m:t>𝐿</m:t>
                      </m:r>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r>
                            <a:rPr lang="en-IN" sz="2800" i="1">
                              <a:solidFill>
                                <a:srgbClr val="000000"/>
                              </a:solidFill>
                              <a:latin typeface="Cambria Math" panose="02040503050406030204" pitchFamily="18" charset="0"/>
                            </a:rPr>
                            <m:t>1</m:t>
                          </m:r>
                          <m:r>
                            <a:rPr lang="en-US" sz="2800" b="0" i="1" smtClean="0">
                              <a:solidFill>
                                <a:srgbClr val="000000"/>
                              </a:solidFill>
                              <a:latin typeface="Cambria Math" panose="02040503050406030204" pitchFamily="18" charset="0"/>
                            </a:rPr>
                            <m:t>−</m:t>
                          </m:r>
                          <m:r>
                            <m:rPr>
                              <m:sty m:val="p"/>
                            </m:rPr>
                            <a:rPr lang="en-IN" sz="2800" i="1">
                              <a:solidFill>
                                <a:srgbClr val="000000"/>
                              </a:solidFill>
                              <a:latin typeface="Cambria Math" panose="02040503050406030204" pitchFamily="18" charset="0"/>
                            </a:rPr>
                            <m:t>Γ</m:t>
                          </m:r>
                        </m:num>
                        <m:den>
                          <m:r>
                            <a:rPr lang="en-IN" sz="2800" i="1">
                              <a:solidFill>
                                <a:srgbClr val="000000"/>
                              </a:solidFill>
                              <a:latin typeface="Cambria Math" panose="02040503050406030204" pitchFamily="18" charset="0"/>
                            </a:rPr>
                            <m:t>1</m:t>
                          </m:r>
                          <m:r>
                            <a:rPr lang="en-US" sz="2800" b="0" i="1" smtClean="0">
                              <a:solidFill>
                                <a:srgbClr val="000000"/>
                              </a:solidFill>
                              <a:latin typeface="Cambria Math" panose="02040503050406030204" pitchFamily="18" charset="0"/>
                            </a:rPr>
                            <m:t>+</m:t>
                          </m:r>
                          <m:r>
                            <m:rPr>
                              <m:sty m:val="p"/>
                            </m:rPr>
                            <a:rPr lang="en-IN" sz="2800" i="1">
                              <a:solidFill>
                                <a:srgbClr val="000000"/>
                              </a:solidFill>
                              <a:latin typeface="Cambria Math" panose="02040503050406030204" pitchFamily="18" charset="0"/>
                            </a:rPr>
                            <m:t>Γ</m:t>
                          </m:r>
                        </m:den>
                      </m:f>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r>
                            <a:rPr lang="en-IN" sz="2800" i="1">
                              <a:solidFill>
                                <a:srgbClr val="000000"/>
                              </a:solidFill>
                              <a:latin typeface="Cambria Math" panose="02040503050406030204" pitchFamily="18" charset="0"/>
                            </a:rPr>
                            <m:t>1</m:t>
                          </m:r>
                          <m:r>
                            <a:rPr lang="en-US" sz="2800" b="0" i="1" smtClean="0">
                              <a:solidFill>
                                <a:srgbClr val="000000"/>
                              </a:solidFill>
                              <a:latin typeface="Cambria Math" panose="02040503050406030204" pitchFamily="18" charset="0"/>
                            </a:rPr>
                            <m:t>−</m:t>
                          </m:r>
                          <m:d>
                            <m:dPr>
                              <m:begChr m:val="|"/>
                              <m:endChr m:val="|"/>
                              <m:ctrlPr>
                                <a:rPr lang="en-IN" sz="2800" i="1">
                                  <a:solidFill>
                                    <a:srgbClr val="000000"/>
                                  </a:solidFill>
                                  <a:latin typeface="Cambria Math" panose="02040503050406030204" pitchFamily="18" charset="0"/>
                                </a:rPr>
                              </m:ctrlPr>
                            </m:dPr>
                            <m:e>
                              <m:r>
                                <m:rPr>
                                  <m:sty m:val="p"/>
                                </m:rPr>
                                <a:rPr lang="en-IN" sz="2800" i="1">
                                  <a:solidFill>
                                    <a:srgbClr val="000000"/>
                                  </a:solidFill>
                                  <a:latin typeface="Cambria Math" panose="02040503050406030204" pitchFamily="18" charset="0"/>
                                </a:rPr>
                                <m:t>Γ</m:t>
                              </m:r>
                            </m:e>
                          </m:d>
                          <m:sSup>
                            <m:sSupPr>
                              <m:ctrlPr>
                                <a:rPr lang="en-IN" sz="2800" i="1">
                                  <a:solidFill>
                                    <a:srgbClr val="000000"/>
                                  </a:solidFill>
                                  <a:latin typeface="Cambria Math" panose="02040503050406030204" pitchFamily="18" charset="0"/>
                                </a:rPr>
                              </m:ctrlPr>
                            </m:sSupPr>
                            <m:e>
                              <m:r>
                                <a:rPr lang="en-IN" sz="2800" i="1">
                                  <a:solidFill>
                                    <a:srgbClr val="000000"/>
                                  </a:solidFill>
                                  <a:latin typeface="Cambria Math" panose="02040503050406030204" pitchFamily="18" charset="0"/>
                                </a:rPr>
                                <m:t>𝑒</m:t>
                              </m:r>
                            </m:e>
                            <m:sup>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𝜃</m:t>
                                  </m:r>
                                </m:e>
                                <m:sub>
                                  <m:r>
                                    <m:rPr>
                                      <m:sty m:val="p"/>
                                    </m:rPr>
                                    <a:rPr lang="en-IN" sz="2800" i="1">
                                      <a:solidFill>
                                        <a:srgbClr val="000000"/>
                                      </a:solidFill>
                                      <a:latin typeface="Cambria Math" panose="02040503050406030204" pitchFamily="18" charset="0"/>
                                    </a:rPr>
                                    <m:t>Γ</m:t>
                                  </m:r>
                                </m:sub>
                              </m:sSub>
                            </m:sup>
                          </m:sSup>
                        </m:num>
                        <m:den>
                          <m:r>
                            <a:rPr lang="en-IN" sz="2800" i="1">
                              <a:solidFill>
                                <a:srgbClr val="000000"/>
                              </a:solidFill>
                              <a:latin typeface="Cambria Math" panose="02040503050406030204" pitchFamily="18" charset="0"/>
                            </a:rPr>
                            <m:t>1</m:t>
                          </m:r>
                          <m:r>
                            <a:rPr lang="en-US" sz="2800" b="0" i="1" smtClean="0">
                              <a:solidFill>
                                <a:srgbClr val="000000"/>
                              </a:solidFill>
                              <a:latin typeface="Cambria Math" panose="02040503050406030204" pitchFamily="18" charset="0"/>
                            </a:rPr>
                            <m:t>+</m:t>
                          </m:r>
                          <m:d>
                            <m:dPr>
                              <m:begChr m:val="|"/>
                              <m:endChr m:val="|"/>
                              <m:ctrlPr>
                                <a:rPr lang="en-IN" sz="2800" i="1">
                                  <a:solidFill>
                                    <a:srgbClr val="000000"/>
                                  </a:solidFill>
                                  <a:latin typeface="Cambria Math" panose="02040503050406030204" pitchFamily="18" charset="0"/>
                                </a:rPr>
                              </m:ctrlPr>
                            </m:dPr>
                            <m:e>
                              <m:r>
                                <m:rPr>
                                  <m:sty m:val="p"/>
                                </m:rPr>
                                <a:rPr lang="en-IN" sz="2800" i="1">
                                  <a:solidFill>
                                    <a:srgbClr val="000000"/>
                                  </a:solidFill>
                                  <a:latin typeface="Cambria Math" panose="02040503050406030204" pitchFamily="18" charset="0"/>
                                </a:rPr>
                                <m:t>Γ</m:t>
                              </m:r>
                            </m:e>
                          </m:d>
                          <m:sSup>
                            <m:sSupPr>
                              <m:ctrlPr>
                                <a:rPr lang="en-IN" sz="2800" i="1">
                                  <a:solidFill>
                                    <a:srgbClr val="000000"/>
                                  </a:solidFill>
                                  <a:latin typeface="Cambria Math" panose="02040503050406030204" pitchFamily="18" charset="0"/>
                                </a:rPr>
                              </m:ctrlPr>
                            </m:sSupPr>
                            <m:e>
                              <m:r>
                                <a:rPr lang="en-IN" sz="2800" i="1">
                                  <a:solidFill>
                                    <a:srgbClr val="000000"/>
                                  </a:solidFill>
                                  <a:latin typeface="Cambria Math" panose="02040503050406030204" pitchFamily="18" charset="0"/>
                                </a:rPr>
                                <m:t>𝑒</m:t>
                              </m:r>
                            </m:e>
                            <m:sup>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𝜃</m:t>
                                  </m:r>
                                </m:e>
                                <m:sub>
                                  <m:r>
                                    <m:rPr>
                                      <m:sty m:val="p"/>
                                    </m:rPr>
                                    <a:rPr lang="en-IN" sz="2800" i="1">
                                      <a:solidFill>
                                        <a:srgbClr val="000000"/>
                                      </a:solidFill>
                                      <a:latin typeface="Cambria Math" panose="02040503050406030204" pitchFamily="18" charset="0"/>
                                    </a:rPr>
                                    <m:t>Γ</m:t>
                                  </m:r>
                                </m:sub>
                              </m:sSub>
                            </m:sup>
                          </m:sSup>
                        </m:den>
                      </m:f>
                    </m:oMath>
                  </m:oMathPara>
                </a14:m>
                <a:endParaRPr lang="en-IN" sz="2800" dirty="0"/>
              </a:p>
            </p:txBody>
          </p:sp>
        </mc:Choice>
        <mc:Fallback>
          <p:sp>
            <p:nvSpPr>
              <p:cNvPr id="9" name="Object 7">
                <a:extLst>
                  <a:ext uri="{FF2B5EF4-FFF2-40B4-BE49-F238E27FC236}">
                    <a16:creationId xmlns:a16="http://schemas.microsoft.com/office/drawing/2014/main" id="{E6D79C97-C25E-38F4-A2A5-8A63F2E1369B}"/>
                  </a:ext>
                </a:extLst>
              </p:cNvPr>
              <p:cNvSpPr txBox="1">
                <a:spLocks noRot="1" noChangeAspect="1" noMove="1" noResize="1" noEditPoints="1" noAdjustHandles="1" noChangeArrowheads="1" noChangeShapeType="1" noTextEdit="1"/>
              </p:cNvSpPr>
              <p:nvPr/>
            </p:nvSpPr>
            <p:spPr bwMode="auto">
              <a:xfrm>
                <a:off x="2320130" y="3193941"/>
                <a:ext cx="4080670" cy="1199154"/>
              </a:xfrm>
              <a:prstGeom prst="rect">
                <a:avLst/>
              </a:prstGeom>
              <a:blipFill>
                <a:blip r:embed="rId4"/>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Object 8">
                <a:extLst>
                  <a:ext uri="{FF2B5EF4-FFF2-40B4-BE49-F238E27FC236}">
                    <a16:creationId xmlns:a16="http://schemas.microsoft.com/office/drawing/2014/main" id="{F7459FA7-4D5B-9A70-E87E-CBDFC7DD5219}"/>
                  </a:ext>
                </a:extLst>
              </p:cNvPr>
              <p:cNvSpPr txBox="1"/>
              <p:nvPr/>
            </p:nvSpPr>
            <p:spPr bwMode="auto">
              <a:xfrm>
                <a:off x="2320130" y="4570103"/>
                <a:ext cx="4379118" cy="784644"/>
              </a:xfrm>
              <a:prstGeom prst="rect">
                <a:avLst/>
              </a:prstGeom>
              <a:noFill/>
              <a:ln>
                <a:noFill/>
              </a:ln>
              <a:effectLst/>
            </p:spPr>
            <p:txBody>
              <a:bodyPr>
                <a:noAutofit/>
              </a:bodyPr>
              <a:lstStyle/>
              <a:p>
                <a:pPr/>
                <a:r>
                  <a:rPr lang="en-US" sz="3200" b="0" dirty="0">
                    <a:solidFill>
                      <a:srgbClr val="000000"/>
                    </a:solidFill>
                  </a:rPr>
                  <a:t>y</a:t>
                </a:r>
                <a:r>
                  <a:rPr lang="en-US" sz="3200" baseline="-25000" dirty="0">
                    <a:solidFill>
                      <a:srgbClr val="000000"/>
                    </a:solidFill>
                  </a:rPr>
                  <a:t>L</a:t>
                </a:r>
                <a14:m>
                  <m:oMath xmlns:m="http://schemas.openxmlformats.org/officeDocument/2006/math">
                    <m:r>
                      <a:rPr lang="en-US" sz="3200" b="0" i="0"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𝑔</m:t>
                    </m:r>
                    <m:r>
                      <a:rPr lang="en-IN" sz="3200" i="1" smtClean="0">
                        <a:solidFill>
                          <a:srgbClr val="000000"/>
                        </a:solidFill>
                        <a:latin typeface="Cambria Math" panose="02040503050406030204" pitchFamily="18" charset="0"/>
                      </a:rPr>
                      <m:t>+</m:t>
                    </m:r>
                    <m:r>
                      <a:rPr lang="en-IN" sz="3200" i="1" smtClean="0">
                        <a:solidFill>
                          <a:srgbClr val="000000"/>
                        </a:solidFill>
                        <a:latin typeface="Cambria Math" panose="02040503050406030204" pitchFamily="18" charset="0"/>
                      </a:rPr>
                      <m:t>𝑗𝑏</m:t>
                    </m:r>
                    <m:r>
                      <a:rPr lang="en-IN" sz="3200" i="1" smtClean="0">
                        <a:solidFill>
                          <a:srgbClr val="000000"/>
                        </a:solidFill>
                        <a:latin typeface="Cambria Math" panose="02040503050406030204" pitchFamily="18" charset="0"/>
                      </a:rPr>
                      <m:t>=</m:t>
                    </m:r>
                    <m:f>
                      <m:fPr>
                        <m:ctrlPr>
                          <a:rPr lang="en-IN" sz="3200" i="1">
                            <a:solidFill>
                              <a:srgbClr val="000000"/>
                            </a:solidFill>
                            <a:latin typeface="Cambria Math" panose="02040503050406030204" pitchFamily="18" charset="0"/>
                          </a:rPr>
                        </m:ctrlPr>
                      </m:fPr>
                      <m:num>
                        <m:d>
                          <m:dPr>
                            <m:ctrlPr>
                              <a:rPr lang="en-IN" sz="3200" i="1">
                                <a:solidFill>
                                  <a:srgbClr val="000000"/>
                                </a:solidFill>
                                <a:latin typeface="Cambria Math" panose="02040503050406030204" pitchFamily="18" charset="0"/>
                              </a:rPr>
                            </m:ctrlPr>
                          </m:dPr>
                          <m:e>
                            <m:r>
                              <a:rPr lang="en-IN" sz="3200" i="1">
                                <a:solidFill>
                                  <a:srgbClr val="000000"/>
                                </a:solidFill>
                                <a:latin typeface="Cambria Math" panose="02040503050406030204" pitchFamily="18" charset="0"/>
                              </a:rPr>
                              <m:t>1</m:t>
                            </m:r>
                            <m:r>
                              <a:rPr lang="en-US" sz="3200" b="0" i="1" smtClean="0">
                                <a:solidFill>
                                  <a:srgbClr val="000000"/>
                                </a:solidFill>
                                <a:latin typeface="Cambria Math" panose="02040503050406030204" pitchFamily="18" charset="0"/>
                              </a:rPr>
                              <m:t>−</m:t>
                            </m:r>
                            <m:sSub>
                              <m:sSubPr>
                                <m:ctrlPr>
                                  <a:rPr lang="en-IN" sz="3200" i="1">
                                    <a:solidFill>
                                      <a:srgbClr val="000000"/>
                                    </a:solidFill>
                                    <a:latin typeface="Cambria Math" panose="02040503050406030204" pitchFamily="18" charset="0"/>
                                  </a:rPr>
                                </m:ctrlPr>
                              </m:sSubPr>
                              <m:e>
                                <m:r>
                                  <m:rPr>
                                    <m:sty m:val="p"/>
                                  </m:rPr>
                                  <a:rPr lang="en-IN" sz="3200" i="1">
                                    <a:solidFill>
                                      <a:srgbClr val="000000"/>
                                    </a:solidFill>
                                    <a:latin typeface="Cambria Math" panose="02040503050406030204" pitchFamily="18" charset="0"/>
                                  </a:rPr>
                                  <m:t>Γ</m:t>
                                </m:r>
                              </m:e>
                              <m:sub>
                                <m:r>
                                  <a:rPr lang="en-IN" sz="3200" i="1">
                                    <a:solidFill>
                                      <a:srgbClr val="000000"/>
                                    </a:solidFill>
                                    <a:latin typeface="Cambria Math" panose="02040503050406030204" pitchFamily="18" charset="0"/>
                                  </a:rPr>
                                  <m:t>𝑟</m:t>
                                </m:r>
                              </m:sub>
                            </m:sSub>
                          </m:e>
                        </m:d>
                        <m:r>
                          <a:rPr lang="en-US" sz="3200" b="0" i="1" smtClean="0">
                            <a:solidFill>
                              <a:srgbClr val="000000"/>
                            </a:solidFill>
                            <a:latin typeface="Cambria Math" panose="02040503050406030204" pitchFamily="18" charset="0"/>
                          </a:rPr>
                          <m:t>−</m:t>
                        </m:r>
                        <m:r>
                          <a:rPr lang="en-IN" sz="3200" i="1">
                            <a:solidFill>
                              <a:srgbClr val="000000"/>
                            </a:solidFill>
                            <a:latin typeface="Cambria Math" panose="02040503050406030204" pitchFamily="18" charset="0"/>
                          </a:rPr>
                          <m:t>𝑗</m:t>
                        </m:r>
                        <m:sSub>
                          <m:sSubPr>
                            <m:ctrlPr>
                              <a:rPr lang="en-IN" sz="3200" i="1">
                                <a:solidFill>
                                  <a:srgbClr val="000000"/>
                                </a:solidFill>
                                <a:latin typeface="Cambria Math" panose="02040503050406030204" pitchFamily="18" charset="0"/>
                              </a:rPr>
                            </m:ctrlPr>
                          </m:sSubPr>
                          <m:e>
                            <m:r>
                              <m:rPr>
                                <m:sty m:val="p"/>
                              </m:rPr>
                              <a:rPr lang="en-IN" sz="3200" i="1">
                                <a:solidFill>
                                  <a:srgbClr val="000000"/>
                                </a:solidFill>
                                <a:latin typeface="Cambria Math" panose="02040503050406030204" pitchFamily="18" charset="0"/>
                              </a:rPr>
                              <m:t>Γ</m:t>
                            </m:r>
                          </m:e>
                          <m:sub>
                            <m:r>
                              <a:rPr lang="en-IN" sz="3200" i="1">
                                <a:solidFill>
                                  <a:srgbClr val="000000"/>
                                </a:solidFill>
                                <a:latin typeface="Cambria Math" panose="02040503050406030204" pitchFamily="18" charset="0"/>
                              </a:rPr>
                              <m:t>𝑖</m:t>
                            </m:r>
                          </m:sub>
                        </m:sSub>
                      </m:num>
                      <m:den>
                        <m:d>
                          <m:dPr>
                            <m:ctrlPr>
                              <a:rPr lang="en-IN" sz="3200" i="1">
                                <a:solidFill>
                                  <a:srgbClr val="000000"/>
                                </a:solidFill>
                                <a:latin typeface="Cambria Math" panose="02040503050406030204" pitchFamily="18" charset="0"/>
                              </a:rPr>
                            </m:ctrlPr>
                          </m:dPr>
                          <m:e>
                            <m:r>
                              <a:rPr lang="en-IN" sz="3200" i="1">
                                <a:solidFill>
                                  <a:srgbClr val="000000"/>
                                </a:solidFill>
                                <a:latin typeface="Cambria Math" panose="02040503050406030204" pitchFamily="18" charset="0"/>
                              </a:rPr>
                              <m:t>1</m:t>
                            </m:r>
                            <m:r>
                              <a:rPr lang="en-US" sz="3200" b="0" i="1" smtClean="0">
                                <a:solidFill>
                                  <a:srgbClr val="000000"/>
                                </a:solidFill>
                                <a:latin typeface="Cambria Math" panose="02040503050406030204" pitchFamily="18" charset="0"/>
                              </a:rPr>
                              <m:t>+</m:t>
                            </m:r>
                            <m:sSub>
                              <m:sSubPr>
                                <m:ctrlPr>
                                  <a:rPr lang="en-IN" sz="3200" i="1">
                                    <a:solidFill>
                                      <a:srgbClr val="000000"/>
                                    </a:solidFill>
                                    <a:latin typeface="Cambria Math" panose="02040503050406030204" pitchFamily="18" charset="0"/>
                                  </a:rPr>
                                </m:ctrlPr>
                              </m:sSubPr>
                              <m:e>
                                <m:r>
                                  <m:rPr>
                                    <m:sty m:val="p"/>
                                  </m:rPr>
                                  <a:rPr lang="en-IN" sz="3200" i="1">
                                    <a:solidFill>
                                      <a:srgbClr val="000000"/>
                                    </a:solidFill>
                                    <a:latin typeface="Cambria Math" panose="02040503050406030204" pitchFamily="18" charset="0"/>
                                  </a:rPr>
                                  <m:t>Γ</m:t>
                                </m:r>
                              </m:e>
                              <m:sub>
                                <m:r>
                                  <a:rPr lang="en-IN" sz="3200" i="1">
                                    <a:solidFill>
                                      <a:srgbClr val="000000"/>
                                    </a:solidFill>
                                    <a:latin typeface="Cambria Math" panose="02040503050406030204" pitchFamily="18" charset="0"/>
                                  </a:rPr>
                                  <m:t>𝑟</m:t>
                                </m:r>
                              </m:sub>
                            </m:sSub>
                          </m:e>
                        </m:d>
                        <m:r>
                          <a:rPr lang="en-US" sz="3200" b="0" i="1" smtClean="0">
                            <a:solidFill>
                              <a:srgbClr val="000000"/>
                            </a:solidFill>
                            <a:latin typeface="Cambria Math" panose="02040503050406030204" pitchFamily="18" charset="0"/>
                          </a:rPr>
                          <m:t>+</m:t>
                        </m:r>
                        <m:r>
                          <a:rPr lang="en-IN" sz="3200" i="1">
                            <a:solidFill>
                              <a:srgbClr val="000000"/>
                            </a:solidFill>
                            <a:latin typeface="Cambria Math" panose="02040503050406030204" pitchFamily="18" charset="0"/>
                          </a:rPr>
                          <m:t>𝑗</m:t>
                        </m:r>
                        <m:sSub>
                          <m:sSubPr>
                            <m:ctrlPr>
                              <a:rPr lang="en-IN" sz="3200" i="1">
                                <a:solidFill>
                                  <a:srgbClr val="000000"/>
                                </a:solidFill>
                                <a:latin typeface="Cambria Math" panose="02040503050406030204" pitchFamily="18" charset="0"/>
                              </a:rPr>
                            </m:ctrlPr>
                          </m:sSubPr>
                          <m:e>
                            <m:r>
                              <m:rPr>
                                <m:sty m:val="p"/>
                              </m:rPr>
                              <a:rPr lang="en-IN" sz="3200" i="1">
                                <a:solidFill>
                                  <a:srgbClr val="000000"/>
                                </a:solidFill>
                                <a:latin typeface="Cambria Math" panose="02040503050406030204" pitchFamily="18" charset="0"/>
                              </a:rPr>
                              <m:t>Γ</m:t>
                            </m:r>
                          </m:e>
                          <m:sub>
                            <m:r>
                              <a:rPr lang="en-IN" sz="3200" i="1">
                                <a:solidFill>
                                  <a:srgbClr val="000000"/>
                                </a:solidFill>
                                <a:latin typeface="Cambria Math" panose="02040503050406030204" pitchFamily="18" charset="0"/>
                              </a:rPr>
                              <m:t>𝑖</m:t>
                            </m:r>
                          </m:sub>
                        </m:sSub>
                      </m:den>
                    </m:f>
                  </m:oMath>
                </a14:m>
                <a:endParaRPr lang="en-IN" sz="2400" dirty="0"/>
              </a:p>
            </p:txBody>
          </p:sp>
        </mc:Choice>
        <mc:Fallback>
          <p:sp>
            <p:nvSpPr>
              <p:cNvPr id="10" name="Object 8">
                <a:extLst>
                  <a:ext uri="{FF2B5EF4-FFF2-40B4-BE49-F238E27FC236}">
                    <a16:creationId xmlns:a16="http://schemas.microsoft.com/office/drawing/2014/main" id="{F7459FA7-4D5B-9A70-E87E-CBDFC7DD5219}"/>
                  </a:ext>
                </a:extLst>
              </p:cNvPr>
              <p:cNvSpPr txBox="1">
                <a:spLocks noRot="1" noChangeAspect="1" noMove="1" noResize="1" noEditPoints="1" noAdjustHandles="1" noChangeArrowheads="1" noChangeShapeType="1" noTextEdit="1"/>
              </p:cNvSpPr>
              <p:nvPr/>
            </p:nvSpPr>
            <p:spPr bwMode="auto">
              <a:xfrm>
                <a:off x="2320130" y="4570103"/>
                <a:ext cx="4379118" cy="784644"/>
              </a:xfrm>
              <a:prstGeom prst="rect">
                <a:avLst/>
              </a:prstGeom>
              <a:blipFill>
                <a:blip r:embed="rId5"/>
                <a:stretch>
                  <a:fillRect l="-3621" b="-18750"/>
                </a:stretch>
              </a:blipFill>
              <a:ln>
                <a:noFill/>
              </a:ln>
              <a:effectLst/>
            </p:spPr>
            <p:txBody>
              <a:bodyPr/>
              <a:lstStyle/>
              <a:p>
                <a:r>
                  <a:rPr lang="en-IN">
                    <a:noFill/>
                  </a:rPr>
                  <a:t> </a:t>
                </a:r>
              </a:p>
            </p:txBody>
          </p:sp>
        </mc:Fallback>
      </mc:AlternateContent>
      <p:sp>
        <p:nvSpPr>
          <p:cNvPr id="11" name="Text Box 6">
            <a:extLst>
              <a:ext uri="{FF2B5EF4-FFF2-40B4-BE49-F238E27FC236}">
                <a16:creationId xmlns:a16="http://schemas.microsoft.com/office/drawing/2014/main" id="{09922016-BDFF-7D2E-0F67-D3D1AC555403}"/>
              </a:ext>
            </a:extLst>
          </p:cNvPr>
          <p:cNvSpPr txBox="1">
            <a:spLocks noChangeArrowheads="1"/>
          </p:cNvSpPr>
          <p:nvPr/>
        </p:nvSpPr>
        <p:spPr bwMode="auto">
          <a:xfrm>
            <a:off x="12700" y="5927623"/>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Separating real and imaginary parts and rationalizing we get:</a:t>
            </a:r>
          </a:p>
        </p:txBody>
      </p:sp>
      <mc:AlternateContent xmlns:mc="http://schemas.openxmlformats.org/markup-compatibility/2006">
        <mc:Choice xmlns:a14="http://schemas.microsoft.com/office/drawing/2010/main" Requires="a14">
          <p:sp>
            <p:nvSpPr>
              <p:cNvPr id="13" name="Object 4">
                <a:extLst>
                  <a:ext uri="{FF2B5EF4-FFF2-40B4-BE49-F238E27FC236}">
                    <a16:creationId xmlns:a16="http://schemas.microsoft.com/office/drawing/2014/main" id="{0F8F8B2D-885A-4100-8940-411B90BB880D}"/>
                  </a:ext>
                </a:extLst>
              </p:cNvPr>
              <p:cNvSpPr txBox="1"/>
              <p:nvPr/>
            </p:nvSpPr>
            <p:spPr bwMode="auto">
              <a:xfrm>
                <a:off x="5656658" y="1159885"/>
                <a:ext cx="2057400" cy="91281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𝑢𝑠𝑒</m:t>
                      </m:r>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𝑦𝐿</m:t>
                      </m:r>
                      <m:r>
                        <a:rPr lang="en-IN" sz="2400" i="1" smtClean="0">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𝑧</m:t>
                          </m:r>
                          <m:r>
                            <a:rPr lang="en-US" sz="2400" i="1" baseline="-25000" smtClean="0">
                              <a:solidFill>
                                <a:srgbClr val="000000"/>
                              </a:solidFill>
                              <a:latin typeface="Cambria Math" panose="02040503050406030204" pitchFamily="18" charset="0"/>
                            </a:rPr>
                            <m:t>𝐿</m:t>
                          </m:r>
                        </m:den>
                      </m:f>
                    </m:oMath>
                  </m:oMathPara>
                </a14:m>
                <a:endParaRPr lang="en-IN" sz="1400" dirty="0"/>
              </a:p>
            </p:txBody>
          </p:sp>
        </mc:Choice>
        <mc:Fallback>
          <p:sp>
            <p:nvSpPr>
              <p:cNvPr id="13" name="Object 4">
                <a:extLst>
                  <a:ext uri="{FF2B5EF4-FFF2-40B4-BE49-F238E27FC236}">
                    <a16:creationId xmlns:a16="http://schemas.microsoft.com/office/drawing/2014/main" id="{0F8F8B2D-885A-4100-8940-411B90BB880D}"/>
                  </a:ext>
                </a:extLst>
              </p:cNvPr>
              <p:cNvSpPr txBox="1">
                <a:spLocks noRot="1" noChangeAspect="1" noMove="1" noResize="1" noEditPoints="1" noAdjustHandles="1" noChangeArrowheads="1" noChangeShapeType="1" noTextEdit="1"/>
              </p:cNvSpPr>
              <p:nvPr/>
            </p:nvSpPr>
            <p:spPr bwMode="auto">
              <a:xfrm>
                <a:off x="5656658" y="1159885"/>
                <a:ext cx="2057400" cy="912814"/>
              </a:xfrm>
              <a:prstGeom prst="rect">
                <a:avLst/>
              </a:prstGeom>
              <a:blipFill>
                <a:blip r:embed="rId6"/>
                <a:stretch>
                  <a:fillRect/>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2209865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A3488-5B79-CDAB-B722-4F40730567B9}"/>
            </a:ext>
          </a:extLst>
        </p:cNvPr>
        <p:cNvGrpSpPr/>
        <p:nvPr/>
      </p:nvGrpSpPr>
      <p:grpSpPr>
        <a:xfrm>
          <a:off x="0" y="0"/>
          <a:ext cx="0" cy="0"/>
          <a:chOff x="0" y="0"/>
          <a:chExt cx="0" cy="0"/>
        </a:xfrm>
      </p:grpSpPr>
      <p:sp>
        <p:nvSpPr>
          <p:cNvPr id="254985" name="AutoShape 9">
            <a:extLst>
              <a:ext uri="{FF2B5EF4-FFF2-40B4-BE49-F238E27FC236}">
                <a16:creationId xmlns:a16="http://schemas.microsoft.com/office/drawing/2014/main" id="{895EA4BB-94A7-EA6B-095F-54094A4D8B97}"/>
              </a:ext>
            </a:extLst>
          </p:cNvPr>
          <p:cNvSpPr>
            <a:spLocks noChangeArrowheads="1"/>
          </p:cNvSpPr>
          <p:nvPr/>
        </p:nvSpPr>
        <p:spPr bwMode="auto">
          <a:xfrm>
            <a:off x="3207488" y="3827462"/>
            <a:ext cx="1295400" cy="457200"/>
          </a:xfrm>
          <a:prstGeom prst="rightArrow">
            <a:avLst>
              <a:gd name="adj1" fmla="val 50000"/>
              <a:gd name="adj2" fmla="val 70833"/>
            </a:avLst>
          </a:prstGeom>
          <a:solidFill>
            <a:srgbClr val="92D050"/>
          </a:solidFill>
          <a:ln w="9525">
            <a:solidFill>
              <a:schemeClr val="tx1"/>
            </a:solidFill>
            <a:miter lim="800000"/>
            <a:headEnd/>
            <a:tailEnd/>
          </a:ln>
          <a:effectLst/>
        </p:spPr>
        <p:txBody>
          <a:bodyPr wrap="none" anchor="ctr"/>
          <a:lstStyle/>
          <a:p>
            <a:endParaRPr lang="en-IN"/>
          </a:p>
        </p:txBody>
      </p:sp>
      <p:sp>
        <p:nvSpPr>
          <p:cNvPr id="254988" name="AutoShape 12">
            <a:extLst>
              <a:ext uri="{FF2B5EF4-FFF2-40B4-BE49-F238E27FC236}">
                <a16:creationId xmlns:a16="http://schemas.microsoft.com/office/drawing/2014/main" id="{A26F77CF-7D19-ADCC-5153-57B6D8E0D1E0}"/>
              </a:ext>
            </a:extLst>
          </p:cNvPr>
          <p:cNvSpPr>
            <a:spLocks noChangeArrowheads="1"/>
          </p:cNvSpPr>
          <p:nvPr/>
        </p:nvSpPr>
        <p:spPr bwMode="auto">
          <a:xfrm>
            <a:off x="3200400" y="5460997"/>
            <a:ext cx="1295400" cy="457200"/>
          </a:xfrm>
          <a:prstGeom prst="rightArrow">
            <a:avLst>
              <a:gd name="adj1" fmla="val 50000"/>
              <a:gd name="adj2" fmla="val 70833"/>
            </a:avLst>
          </a:prstGeom>
          <a:solidFill>
            <a:srgbClr val="92D050"/>
          </a:solidFill>
          <a:ln w="9525">
            <a:solidFill>
              <a:schemeClr val="tx1"/>
            </a:solidFill>
            <a:miter lim="800000"/>
            <a:headEnd/>
            <a:tailEnd/>
          </a:ln>
          <a:effectLst/>
        </p:spPr>
        <p:txBody>
          <a:bodyPr wrap="none" anchor="ctr"/>
          <a:lstStyle/>
          <a:p>
            <a:endParaRPr lang="en-IN"/>
          </a:p>
        </p:txBody>
      </p:sp>
      <mc:AlternateContent xmlns:mc="http://schemas.openxmlformats.org/markup-compatibility/2006">
        <mc:Choice xmlns:a14="http://schemas.microsoft.com/office/drawing/2010/main" Requires="a14">
          <p:sp>
            <p:nvSpPr>
              <p:cNvPr id="254983" name="Object 7">
                <a:extLst>
                  <a:ext uri="{FF2B5EF4-FFF2-40B4-BE49-F238E27FC236}">
                    <a16:creationId xmlns:a16="http://schemas.microsoft.com/office/drawing/2014/main" id="{A40B03D1-CFD7-4651-5FAE-F9594090A9C9}"/>
                  </a:ext>
                </a:extLst>
              </p:cNvPr>
              <p:cNvSpPr txBox="1"/>
              <p:nvPr/>
            </p:nvSpPr>
            <p:spPr bwMode="auto">
              <a:xfrm>
                <a:off x="228601" y="3581400"/>
                <a:ext cx="2747962" cy="11160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b="0" i="1" smtClean="0">
                          <a:solidFill>
                            <a:srgbClr val="00B050"/>
                          </a:solidFill>
                          <a:latin typeface="Cambria Math" panose="02040503050406030204" pitchFamily="18" charset="0"/>
                        </a:rPr>
                        <m:t>𝑔</m:t>
                      </m:r>
                      <m:r>
                        <a:rPr lang="en-IN" sz="2400" i="1" smtClean="0">
                          <a:solidFill>
                            <a:srgbClr val="00B050"/>
                          </a:solidFill>
                          <a:latin typeface="Cambria Math" panose="02040503050406030204" pitchFamily="18" charset="0"/>
                        </a:rPr>
                        <m:t>=</m:t>
                      </m:r>
                      <m:f>
                        <m:fPr>
                          <m:ctrlPr>
                            <a:rPr lang="en-IN" sz="2400" i="1">
                              <a:solidFill>
                                <a:srgbClr val="00B050"/>
                              </a:solidFill>
                              <a:latin typeface="Cambria Math" panose="02040503050406030204" pitchFamily="18" charset="0"/>
                            </a:rPr>
                          </m:ctrlPr>
                        </m:fPr>
                        <m:num>
                          <m:r>
                            <a:rPr lang="en-IN" sz="2400" i="1">
                              <a:solidFill>
                                <a:srgbClr val="00B050"/>
                              </a:solidFill>
                              <a:latin typeface="Cambria Math" panose="02040503050406030204" pitchFamily="18" charset="0"/>
                            </a:rPr>
                            <m:t>1−</m:t>
                          </m:r>
                          <m:sSubSup>
                            <m:sSubSupPr>
                              <m:ctrlPr>
                                <a:rPr lang="en-IN" sz="2400" i="1">
                                  <a:solidFill>
                                    <a:srgbClr val="00B050"/>
                                  </a:solidFill>
                                  <a:latin typeface="Cambria Math" panose="02040503050406030204" pitchFamily="18" charset="0"/>
                                </a:rPr>
                              </m:ctrlPr>
                            </m:sSubSup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𝑟</m:t>
                              </m:r>
                            </m:sub>
                            <m:sup>
                              <m:r>
                                <a:rPr lang="en-IN" sz="2400" i="1">
                                  <a:solidFill>
                                    <a:srgbClr val="00B050"/>
                                  </a:solidFill>
                                  <a:latin typeface="Cambria Math" panose="02040503050406030204" pitchFamily="18" charset="0"/>
                                </a:rPr>
                                <m:t>2</m:t>
                              </m:r>
                            </m:sup>
                          </m:sSubSup>
                          <m:r>
                            <a:rPr lang="en-IN" sz="2400" i="1">
                              <a:solidFill>
                                <a:srgbClr val="00B050"/>
                              </a:solidFill>
                              <a:latin typeface="Cambria Math" panose="02040503050406030204" pitchFamily="18" charset="0"/>
                            </a:rPr>
                            <m:t>−</m:t>
                          </m:r>
                          <m:sSubSup>
                            <m:sSubSupPr>
                              <m:ctrlPr>
                                <a:rPr lang="en-IN" sz="2400" i="1">
                                  <a:solidFill>
                                    <a:srgbClr val="00B050"/>
                                  </a:solidFill>
                                  <a:latin typeface="Cambria Math" panose="02040503050406030204" pitchFamily="18" charset="0"/>
                                </a:rPr>
                              </m:ctrlPr>
                            </m:sSubSup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𝑖</m:t>
                              </m:r>
                            </m:sub>
                            <m:sup>
                              <m:r>
                                <a:rPr lang="en-IN" sz="2400" i="1">
                                  <a:solidFill>
                                    <a:srgbClr val="00B050"/>
                                  </a:solidFill>
                                  <a:latin typeface="Cambria Math" panose="02040503050406030204" pitchFamily="18" charset="0"/>
                                </a:rPr>
                                <m:t>2</m:t>
                              </m:r>
                            </m:sup>
                          </m:sSubSup>
                        </m:num>
                        <m:den>
                          <m:sSup>
                            <m:sSupPr>
                              <m:ctrlPr>
                                <a:rPr lang="en-IN" sz="2400" i="1">
                                  <a:solidFill>
                                    <a:srgbClr val="00B050"/>
                                  </a:solidFill>
                                  <a:latin typeface="Cambria Math" panose="02040503050406030204" pitchFamily="18" charset="0"/>
                                </a:rPr>
                              </m:ctrlPr>
                            </m:sSupPr>
                            <m:e>
                              <m:d>
                                <m:dPr>
                                  <m:ctrlPr>
                                    <a:rPr lang="en-IN" sz="2400" i="1">
                                      <a:solidFill>
                                        <a:srgbClr val="00B050"/>
                                      </a:solidFill>
                                      <a:latin typeface="Cambria Math" panose="02040503050406030204" pitchFamily="18" charset="0"/>
                                    </a:rPr>
                                  </m:ctrlPr>
                                </m:dPr>
                                <m:e>
                                  <m:r>
                                    <a:rPr lang="en-IN" sz="2400" i="1">
                                      <a:solidFill>
                                        <a:srgbClr val="00B050"/>
                                      </a:solidFill>
                                      <a:latin typeface="Cambria Math" panose="02040503050406030204" pitchFamily="18" charset="0"/>
                                    </a:rPr>
                                    <m:t>1</m:t>
                                  </m:r>
                                  <m:r>
                                    <a:rPr lang="en-US" sz="2400" b="0" i="1" smtClean="0">
                                      <a:solidFill>
                                        <a:srgbClr val="00B050"/>
                                      </a:solidFill>
                                      <a:latin typeface="Cambria Math" panose="02040503050406030204" pitchFamily="18" charset="0"/>
                                    </a:rPr>
                                    <m:t>+</m:t>
                                  </m:r>
                                  <m:sSub>
                                    <m:sSubPr>
                                      <m:ctrlPr>
                                        <a:rPr lang="en-IN" sz="2400" i="1">
                                          <a:solidFill>
                                            <a:srgbClr val="00B050"/>
                                          </a:solidFill>
                                          <a:latin typeface="Cambria Math" panose="02040503050406030204" pitchFamily="18" charset="0"/>
                                        </a:rPr>
                                      </m:ctrlPr>
                                    </m:sSub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𝑟</m:t>
                                      </m:r>
                                    </m:sub>
                                  </m:sSub>
                                </m:e>
                              </m:d>
                            </m:e>
                            <m:sup>
                              <m:r>
                                <a:rPr lang="en-IN" sz="2400" i="1">
                                  <a:solidFill>
                                    <a:srgbClr val="00B050"/>
                                  </a:solidFill>
                                  <a:latin typeface="Cambria Math" panose="02040503050406030204" pitchFamily="18" charset="0"/>
                                </a:rPr>
                                <m:t>2</m:t>
                              </m:r>
                            </m:sup>
                          </m:sSup>
                          <m:r>
                            <a:rPr lang="en-IN" sz="2400" i="1">
                              <a:solidFill>
                                <a:srgbClr val="00B050"/>
                              </a:solidFill>
                              <a:latin typeface="Cambria Math" panose="02040503050406030204" pitchFamily="18" charset="0"/>
                            </a:rPr>
                            <m:t>+</m:t>
                          </m:r>
                          <m:sSubSup>
                            <m:sSubSupPr>
                              <m:ctrlPr>
                                <a:rPr lang="en-IN" sz="2400" i="1">
                                  <a:solidFill>
                                    <a:srgbClr val="00B050"/>
                                  </a:solidFill>
                                  <a:latin typeface="Cambria Math" panose="02040503050406030204" pitchFamily="18" charset="0"/>
                                </a:rPr>
                              </m:ctrlPr>
                            </m:sSubSup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𝑖</m:t>
                              </m:r>
                            </m:sub>
                            <m:sup>
                              <m:r>
                                <a:rPr lang="en-IN" sz="2400" i="1">
                                  <a:solidFill>
                                    <a:srgbClr val="00B050"/>
                                  </a:solidFill>
                                  <a:latin typeface="Cambria Math" panose="02040503050406030204" pitchFamily="18" charset="0"/>
                                </a:rPr>
                                <m:t>2</m:t>
                              </m:r>
                            </m:sup>
                          </m:sSubSup>
                        </m:den>
                      </m:f>
                    </m:oMath>
                  </m:oMathPara>
                </a14:m>
                <a:endParaRPr lang="en-IN" sz="2400" dirty="0"/>
              </a:p>
            </p:txBody>
          </p:sp>
        </mc:Choice>
        <mc:Fallback>
          <p:sp>
            <p:nvSpPr>
              <p:cNvPr id="254983" name="Object 7">
                <a:extLst>
                  <a:ext uri="{FF2B5EF4-FFF2-40B4-BE49-F238E27FC236}">
                    <a16:creationId xmlns:a16="http://schemas.microsoft.com/office/drawing/2014/main" id="{A40B03D1-CFD7-4651-5FAE-F9594090A9C9}"/>
                  </a:ext>
                </a:extLst>
              </p:cNvPr>
              <p:cNvSpPr txBox="1">
                <a:spLocks noRot="1" noChangeAspect="1" noMove="1" noResize="1" noEditPoints="1" noAdjustHandles="1" noChangeArrowheads="1" noChangeShapeType="1" noTextEdit="1"/>
              </p:cNvSpPr>
              <p:nvPr/>
            </p:nvSpPr>
            <p:spPr bwMode="auto">
              <a:xfrm>
                <a:off x="228601" y="3581400"/>
                <a:ext cx="2747962" cy="1116013"/>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4986" name="Object 10">
                <a:extLst>
                  <a:ext uri="{FF2B5EF4-FFF2-40B4-BE49-F238E27FC236}">
                    <a16:creationId xmlns:a16="http://schemas.microsoft.com/office/drawing/2014/main" id="{D94EFAEF-71D4-3A89-BDAB-C6B36C05DB79}"/>
                  </a:ext>
                </a:extLst>
              </p:cNvPr>
              <p:cNvSpPr txBox="1"/>
              <p:nvPr/>
            </p:nvSpPr>
            <p:spPr bwMode="auto">
              <a:xfrm>
                <a:off x="4800600" y="3581400"/>
                <a:ext cx="3543300" cy="949325"/>
              </a:xfrm>
              <a:prstGeom prst="rect">
                <a:avLst/>
              </a:prstGeom>
              <a:ln/>
            </p:spPr>
            <p:style>
              <a:lnRef idx="2">
                <a:schemeClr val="dk1"/>
              </a:lnRef>
              <a:fillRef idx="1">
                <a:schemeClr val="lt1"/>
              </a:fillRef>
              <a:effectRef idx="0">
                <a:schemeClr val="dk1"/>
              </a:effectRef>
              <a:fontRef idx="minor">
                <a:schemeClr val="dk1"/>
              </a:fontRef>
            </p:style>
            <p:txBody>
              <a:bodyPr>
                <a:normAutofit fontScale="77500" lnSpcReduction="20000"/>
              </a:bodyPr>
              <a:lstStyle/>
              <a:p>
                <a:pPr/>
                <a14:m>
                  <m:oMathPara xmlns:m="http://schemas.openxmlformats.org/officeDocument/2006/math">
                    <m:oMathParaPr>
                      <m:jc m:val="left"/>
                    </m:oMathParaPr>
                    <m:oMath xmlns:m="http://schemas.openxmlformats.org/officeDocument/2006/math">
                      <m:sSup>
                        <m:sSupPr>
                          <m:ctrlPr>
                            <a:rPr lang="en-IN" sz="2400" i="1" smtClean="0">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sSub>
                                <m:sSubPr>
                                  <m:ctrlPr>
                                    <a:rPr lang="en-IN" sz="2400" i="1">
                                      <a:solidFill>
                                        <a:srgbClr val="002060"/>
                                      </a:solidFill>
                                      <a:latin typeface="Cambria Math" panose="02040503050406030204" pitchFamily="18" charset="0"/>
                                    </a:rPr>
                                  </m:ctrlPr>
                                </m:sSub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𝑟</m:t>
                                  </m:r>
                                </m:sub>
                              </m:sSub>
                              <m:r>
                                <a:rPr lang="en-US" sz="2400" b="0" i="1" smtClean="0">
                                  <a:solidFill>
                                    <a:srgbClr val="002060"/>
                                  </a:solidFill>
                                  <a:latin typeface="Cambria Math" panose="02040503050406030204" pitchFamily="18" charset="0"/>
                                </a:rPr>
                                <m:t>+</m:t>
                              </m:r>
                              <m:f>
                                <m:fPr>
                                  <m:ctrlPr>
                                    <a:rPr lang="en-IN" sz="2400" i="1">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𝑔</m:t>
                                  </m:r>
                                </m:num>
                                <m:den>
                                  <m:r>
                                    <a:rPr lang="en-IN" sz="2400" i="1">
                                      <a:solidFill>
                                        <a:srgbClr val="002060"/>
                                      </a:solidFill>
                                      <a:latin typeface="Cambria Math" panose="02040503050406030204" pitchFamily="18" charset="0"/>
                                    </a:rPr>
                                    <m:t>1+</m:t>
                                  </m:r>
                                  <m:r>
                                    <a:rPr lang="en-US" sz="2400" b="0" i="1" smtClean="0">
                                      <a:solidFill>
                                        <a:srgbClr val="002060"/>
                                      </a:solidFill>
                                      <a:latin typeface="Cambria Math" panose="02040503050406030204" pitchFamily="18" charset="0"/>
                                    </a:rPr>
                                    <m:t>𝑔</m:t>
                                  </m:r>
                                </m:den>
                              </m:f>
                            </m:e>
                          </m:d>
                        </m:e>
                        <m:sup>
                          <m:r>
                            <a:rPr lang="en-IN" sz="2400" i="1">
                              <a:solidFill>
                                <a:srgbClr val="002060"/>
                              </a:solidFill>
                              <a:latin typeface="Cambria Math" panose="02040503050406030204" pitchFamily="18" charset="0"/>
                            </a:rPr>
                            <m:t>2</m:t>
                          </m:r>
                        </m:sup>
                      </m:sSup>
                      <m:r>
                        <a:rPr lang="en-IN" sz="2400" i="1">
                          <a:solidFill>
                            <a:srgbClr val="002060"/>
                          </a:solidFill>
                          <a:latin typeface="Cambria Math" panose="02040503050406030204" pitchFamily="18" charset="0"/>
                        </a:rPr>
                        <m:t>+</m:t>
                      </m:r>
                      <m:sSubSup>
                        <m:sSubSupPr>
                          <m:ctrlPr>
                            <a:rPr lang="en-IN" sz="2400" i="1">
                              <a:solidFill>
                                <a:srgbClr val="002060"/>
                              </a:solidFill>
                              <a:latin typeface="Cambria Math" panose="02040503050406030204" pitchFamily="18" charset="0"/>
                            </a:rPr>
                          </m:ctrlPr>
                        </m:sSubSup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𝑖</m:t>
                          </m:r>
                        </m:sub>
                        <m:sup>
                          <m:r>
                            <a:rPr lang="en-IN" sz="2400" i="1">
                              <a:solidFill>
                                <a:srgbClr val="002060"/>
                              </a:solidFill>
                              <a:latin typeface="Cambria Math" panose="02040503050406030204" pitchFamily="18" charset="0"/>
                            </a:rPr>
                            <m:t>2</m:t>
                          </m:r>
                        </m:sup>
                      </m:sSubSup>
                      <m:r>
                        <a:rPr lang="en-IN" sz="2400" i="1">
                          <a:solidFill>
                            <a:srgbClr val="002060"/>
                          </a:solidFill>
                          <a:latin typeface="Cambria Math" panose="02040503050406030204" pitchFamily="18" charset="0"/>
                        </a:rPr>
                        <m:t>=</m:t>
                      </m:r>
                      <m:sSup>
                        <m:sSupPr>
                          <m:ctrlPr>
                            <a:rPr lang="en-IN" sz="2400" i="1">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1</m:t>
                                  </m:r>
                                </m:num>
                                <m:den>
                                  <m:r>
                                    <a:rPr lang="en-IN" sz="2400" i="1">
                                      <a:solidFill>
                                        <a:srgbClr val="002060"/>
                                      </a:solidFill>
                                      <a:latin typeface="Cambria Math" panose="02040503050406030204" pitchFamily="18" charset="0"/>
                                    </a:rPr>
                                    <m:t>1+</m:t>
                                  </m:r>
                                  <m:r>
                                    <a:rPr lang="en-US" sz="2400" b="0" i="1" smtClean="0">
                                      <a:solidFill>
                                        <a:srgbClr val="002060"/>
                                      </a:solidFill>
                                      <a:latin typeface="Cambria Math" panose="02040503050406030204" pitchFamily="18" charset="0"/>
                                    </a:rPr>
                                    <m:t>𝑔</m:t>
                                  </m:r>
                                </m:den>
                              </m:f>
                            </m:e>
                          </m:d>
                        </m:e>
                        <m:sup>
                          <m:r>
                            <a:rPr lang="en-IN" sz="2400" i="1">
                              <a:solidFill>
                                <a:srgbClr val="002060"/>
                              </a:solidFill>
                              <a:latin typeface="Cambria Math" panose="02040503050406030204" pitchFamily="18" charset="0"/>
                            </a:rPr>
                            <m:t>2</m:t>
                          </m:r>
                        </m:sup>
                      </m:sSup>
                    </m:oMath>
                  </m:oMathPara>
                </a14:m>
                <a:endParaRPr lang="en-IN" sz="2400" dirty="0"/>
              </a:p>
            </p:txBody>
          </p:sp>
        </mc:Choice>
        <mc:Fallback>
          <p:sp>
            <p:nvSpPr>
              <p:cNvPr id="254986" name="Object 10">
                <a:extLst>
                  <a:ext uri="{FF2B5EF4-FFF2-40B4-BE49-F238E27FC236}">
                    <a16:creationId xmlns:a16="http://schemas.microsoft.com/office/drawing/2014/main" id="{D94EFAEF-71D4-3A89-BDAB-C6B36C05DB79}"/>
                  </a:ext>
                </a:extLst>
              </p:cNvPr>
              <p:cNvSpPr txBox="1">
                <a:spLocks noRot="1" noChangeAspect="1" noMove="1" noResize="1" noEditPoints="1" noAdjustHandles="1" noChangeArrowheads="1" noChangeShapeType="1" noTextEdit="1"/>
              </p:cNvSpPr>
              <p:nvPr/>
            </p:nvSpPr>
            <p:spPr bwMode="auto">
              <a:xfrm>
                <a:off x="4800600" y="3581400"/>
                <a:ext cx="3543300" cy="949325"/>
              </a:xfrm>
              <a:prstGeom prst="rect">
                <a:avLst/>
              </a:prstGeom>
              <a:blipFill>
                <a:blip r:embed="rId3"/>
                <a:stretch>
                  <a:fillRect/>
                </a:stretch>
              </a:blip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4987" name="Object 11">
                <a:extLst>
                  <a:ext uri="{FF2B5EF4-FFF2-40B4-BE49-F238E27FC236}">
                    <a16:creationId xmlns:a16="http://schemas.microsoft.com/office/drawing/2014/main" id="{CD7384AF-C1B7-778C-EC39-66C53EC98289}"/>
                  </a:ext>
                </a:extLst>
              </p:cNvPr>
              <p:cNvSpPr txBox="1"/>
              <p:nvPr/>
            </p:nvSpPr>
            <p:spPr bwMode="auto">
              <a:xfrm>
                <a:off x="319530" y="5308597"/>
                <a:ext cx="2519363" cy="105727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US" sz="2400" b="0" i="1" smtClean="0">
                          <a:solidFill>
                            <a:srgbClr val="00B050"/>
                          </a:solidFill>
                          <a:latin typeface="Cambria Math" panose="02040503050406030204" pitchFamily="18" charset="0"/>
                        </a:rPr>
                        <m:t>𝑏</m:t>
                      </m:r>
                      <m:r>
                        <a:rPr lang="en-IN" sz="2400" i="1" smtClean="0">
                          <a:solidFill>
                            <a:srgbClr val="00B050"/>
                          </a:solidFill>
                          <a:latin typeface="Cambria Math" panose="02040503050406030204" pitchFamily="18" charset="0"/>
                        </a:rPr>
                        <m:t>=</m:t>
                      </m:r>
                      <m:f>
                        <m:fPr>
                          <m:ctrlPr>
                            <a:rPr lang="en-IN" sz="2400" i="1">
                              <a:solidFill>
                                <a:srgbClr val="00B050"/>
                              </a:solidFill>
                              <a:latin typeface="Cambria Math" panose="02040503050406030204" pitchFamily="18" charset="0"/>
                            </a:rPr>
                          </m:ctrlPr>
                        </m:fPr>
                        <m:num>
                          <m:r>
                            <a:rPr lang="en-US" sz="2400" b="0" i="1" smtClean="0">
                              <a:solidFill>
                                <a:srgbClr val="00B050"/>
                              </a:solidFill>
                              <a:latin typeface="Cambria Math" panose="02040503050406030204" pitchFamily="18" charset="0"/>
                            </a:rPr>
                            <m:t>−</m:t>
                          </m:r>
                          <m:r>
                            <a:rPr lang="en-IN" sz="2400" i="1">
                              <a:solidFill>
                                <a:srgbClr val="00B050"/>
                              </a:solidFill>
                              <a:latin typeface="Cambria Math" panose="02040503050406030204" pitchFamily="18" charset="0"/>
                            </a:rPr>
                            <m:t>2</m:t>
                          </m:r>
                          <m:sSub>
                            <m:sSubPr>
                              <m:ctrlPr>
                                <a:rPr lang="en-IN" sz="2400" i="1">
                                  <a:solidFill>
                                    <a:srgbClr val="00B050"/>
                                  </a:solidFill>
                                  <a:latin typeface="Cambria Math" panose="02040503050406030204" pitchFamily="18" charset="0"/>
                                </a:rPr>
                              </m:ctrlPr>
                            </m:sSub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𝑖</m:t>
                              </m:r>
                            </m:sub>
                          </m:sSub>
                        </m:num>
                        <m:den>
                          <m:sSup>
                            <m:sSupPr>
                              <m:ctrlPr>
                                <a:rPr lang="en-IN" sz="2400" i="1">
                                  <a:solidFill>
                                    <a:srgbClr val="00B050"/>
                                  </a:solidFill>
                                  <a:latin typeface="Cambria Math" panose="02040503050406030204" pitchFamily="18" charset="0"/>
                                </a:rPr>
                              </m:ctrlPr>
                            </m:sSupPr>
                            <m:e>
                              <m:d>
                                <m:dPr>
                                  <m:ctrlPr>
                                    <a:rPr lang="en-IN" sz="2400" i="1">
                                      <a:solidFill>
                                        <a:srgbClr val="00B050"/>
                                      </a:solidFill>
                                      <a:latin typeface="Cambria Math" panose="02040503050406030204" pitchFamily="18" charset="0"/>
                                    </a:rPr>
                                  </m:ctrlPr>
                                </m:dPr>
                                <m:e>
                                  <m:r>
                                    <a:rPr lang="en-IN" sz="2400" i="1">
                                      <a:solidFill>
                                        <a:srgbClr val="00B050"/>
                                      </a:solidFill>
                                      <a:latin typeface="Cambria Math" panose="02040503050406030204" pitchFamily="18" charset="0"/>
                                    </a:rPr>
                                    <m:t>1−</m:t>
                                  </m:r>
                                  <m:sSub>
                                    <m:sSubPr>
                                      <m:ctrlPr>
                                        <a:rPr lang="en-IN" sz="2400" i="1">
                                          <a:solidFill>
                                            <a:srgbClr val="00B050"/>
                                          </a:solidFill>
                                          <a:latin typeface="Cambria Math" panose="02040503050406030204" pitchFamily="18" charset="0"/>
                                        </a:rPr>
                                      </m:ctrlPr>
                                    </m:sSub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𝑟</m:t>
                                      </m:r>
                                    </m:sub>
                                  </m:sSub>
                                </m:e>
                              </m:d>
                            </m:e>
                            <m:sup>
                              <m:r>
                                <a:rPr lang="en-IN" sz="2400" i="1">
                                  <a:solidFill>
                                    <a:srgbClr val="00B050"/>
                                  </a:solidFill>
                                  <a:latin typeface="Cambria Math" panose="02040503050406030204" pitchFamily="18" charset="0"/>
                                </a:rPr>
                                <m:t>2</m:t>
                              </m:r>
                            </m:sup>
                          </m:sSup>
                          <m:r>
                            <a:rPr lang="en-IN" sz="2400" i="1">
                              <a:solidFill>
                                <a:srgbClr val="00B050"/>
                              </a:solidFill>
                              <a:latin typeface="Cambria Math" panose="02040503050406030204" pitchFamily="18" charset="0"/>
                            </a:rPr>
                            <m:t>+</m:t>
                          </m:r>
                          <m:sSubSup>
                            <m:sSubSupPr>
                              <m:ctrlPr>
                                <a:rPr lang="en-IN" sz="2400" i="1">
                                  <a:solidFill>
                                    <a:srgbClr val="00B050"/>
                                  </a:solidFill>
                                  <a:latin typeface="Cambria Math" panose="02040503050406030204" pitchFamily="18" charset="0"/>
                                </a:rPr>
                              </m:ctrlPr>
                            </m:sSubSup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𝑖</m:t>
                              </m:r>
                            </m:sub>
                            <m:sup>
                              <m:r>
                                <a:rPr lang="en-IN" sz="2400" i="1">
                                  <a:solidFill>
                                    <a:srgbClr val="00B050"/>
                                  </a:solidFill>
                                  <a:latin typeface="Cambria Math" panose="02040503050406030204" pitchFamily="18" charset="0"/>
                                </a:rPr>
                                <m:t>2</m:t>
                              </m:r>
                            </m:sup>
                          </m:sSubSup>
                        </m:den>
                      </m:f>
                    </m:oMath>
                  </m:oMathPara>
                </a14:m>
                <a:endParaRPr lang="en-IN" sz="2400" dirty="0"/>
              </a:p>
            </p:txBody>
          </p:sp>
        </mc:Choice>
        <mc:Fallback>
          <p:sp>
            <p:nvSpPr>
              <p:cNvPr id="254987" name="Object 11">
                <a:extLst>
                  <a:ext uri="{FF2B5EF4-FFF2-40B4-BE49-F238E27FC236}">
                    <a16:creationId xmlns:a16="http://schemas.microsoft.com/office/drawing/2014/main" id="{CD7384AF-C1B7-778C-EC39-66C53EC98289}"/>
                  </a:ext>
                </a:extLst>
              </p:cNvPr>
              <p:cNvSpPr txBox="1">
                <a:spLocks noRot="1" noChangeAspect="1" noMove="1" noResize="1" noEditPoints="1" noAdjustHandles="1" noChangeArrowheads="1" noChangeShapeType="1" noTextEdit="1"/>
              </p:cNvSpPr>
              <p:nvPr/>
            </p:nvSpPr>
            <p:spPr bwMode="auto">
              <a:xfrm>
                <a:off x="319530" y="5308597"/>
                <a:ext cx="2519363" cy="1057275"/>
              </a:xfrm>
              <a:prstGeom prst="rect">
                <a:avLst/>
              </a:prstGeom>
              <a:blipFill>
                <a:blip r:embed="rId4"/>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4989" name="Object 13">
                <a:extLst>
                  <a:ext uri="{FF2B5EF4-FFF2-40B4-BE49-F238E27FC236}">
                    <a16:creationId xmlns:a16="http://schemas.microsoft.com/office/drawing/2014/main" id="{36284708-8ED2-2826-6402-5965847164CB}"/>
                  </a:ext>
                </a:extLst>
              </p:cNvPr>
              <p:cNvSpPr txBox="1"/>
              <p:nvPr/>
            </p:nvSpPr>
            <p:spPr bwMode="auto">
              <a:xfrm>
                <a:off x="4876800" y="5232397"/>
                <a:ext cx="3517900" cy="949325"/>
              </a:xfrm>
              <a:prstGeom prst="rect">
                <a:avLst/>
              </a:prstGeom>
              <a:ln/>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en-IN" sz="2400" i="1" smtClean="0">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sSub>
                                <m:sSubPr>
                                  <m:ctrlPr>
                                    <a:rPr lang="en-IN" sz="2400" i="1">
                                      <a:solidFill>
                                        <a:srgbClr val="002060"/>
                                      </a:solidFill>
                                      <a:latin typeface="Cambria Math" panose="02040503050406030204" pitchFamily="18" charset="0"/>
                                    </a:rPr>
                                  </m:ctrlPr>
                                </m:sSub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𝑟</m:t>
                                  </m:r>
                                </m:sub>
                              </m:sSub>
                              <m:r>
                                <a:rPr lang="en-US" sz="2400" b="0" i="1" smtClean="0">
                                  <a:solidFill>
                                    <a:srgbClr val="002060"/>
                                  </a:solidFill>
                                  <a:latin typeface="Cambria Math" panose="02040503050406030204" pitchFamily="18" charset="0"/>
                                </a:rPr>
                                <m:t>+</m:t>
                              </m:r>
                              <m:r>
                                <a:rPr lang="en-IN" sz="2400" i="1">
                                  <a:solidFill>
                                    <a:srgbClr val="002060"/>
                                  </a:solidFill>
                                  <a:latin typeface="Cambria Math" panose="02040503050406030204" pitchFamily="18" charset="0"/>
                                </a:rPr>
                                <m:t>1</m:t>
                              </m:r>
                            </m:e>
                          </m:d>
                        </m:e>
                        <m:sup>
                          <m:r>
                            <a:rPr lang="en-IN" sz="2400" i="1">
                              <a:solidFill>
                                <a:srgbClr val="002060"/>
                              </a:solidFill>
                              <a:latin typeface="Cambria Math" panose="02040503050406030204" pitchFamily="18" charset="0"/>
                            </a:rPr>
                            <m:t>2</m:t>
                          </m:r>
                        </m:sup>
                      </m:sSup>
                      <m:r>
                        <a:rPr lang="en-IN" sz="2400" i="1">
                          <a:solidFill>
                            <a:srgbClr val="002060"/>
                          </a:solidFill>
                          <a:latin typeface="Cambria Math" panose="02040503050406030204" pitchFamily="18" charset="0"/>
                        </a:rPr>
                        <m:t>+</m:t>
                      </m:r>
                      <m:sSup>
                        <m:sSupPr>
                          <m:ctrlPr>
                            <a:rPr lang="en-IN" sz="2400" i="1">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sSub>
                                <m:sSubPr>
                                  <m:ctrlPr>
                                    <a:rPr lang="en-IN" sz="2400" i="1">
                                      <a:solidFill>
                                        <a:srgbClr val="002060"/>
                                      </a:solidFill>
                                      <a:latin typeface="Cambria Math" panose="02040503050406030204" pitchFamily="18" charset="0"/>
                                    </a:rPr>
                                  </m:ctrlPr>
                                </m:sSub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𝑖</m:t>
                                  </m:r>
                                </m:sub>
                              </m:sSub>
                              <m:r>
                                <a:rPr lang="en-US" sz="2400" b="0" i="1" smtClean="0">
                                  <a:solidFill>
                                    <a:srgbClr val="002060"/>
                                  </a:solidFill>
                                  <a:latin typeface="Cambria Math" panose="02040503050406030204" pitchFamily="18" charset="0"/>
                                </a:rPr>
                                <m:t>+</m:t>
                              </m:r>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1</m:t>
                                  </m:r>
                                </m:num>
                                <m:den>
                                  <m:r>
                                    <a:rPr lang="en-US" sz="2400" b="0" i="1" smtClean="0">
                                      <a:solidFill>
                                        <a:srgbClr val="002060"/>
                                      </a:solidFill>
                                      <a:latin typeface="Cambria Math" panose="02040503050406030204" pitchFamily="18" charset="0"/>
                                    </a:rPr>
                                    <m:t>𝑏</m:t>
                                  </m:r>
                                </m:den>
                              </m:f>
                            </m:e>
                          </m:d>
                        </m:e>
                        <m:sup>
                          <m:r>
                            <a:rPr lang="en-IN" sz="2400" i="1">
                              <a:solidFill>
                                <a:srgbClr val="002060"/>
                              </a:solidFill>
                              <a:latin typeface="Cambria Math" panose="02040503050406030204" pitchFamily="18" charset="0"/>
                            </a:rPr>
                            <m:t>2</m:t>
                          </m:r>
                        </m:sup>
                      </m:sSup>
                      <m:r>
                        <a:rPr lang="en-IN" sz="2400" i="1">
                          <a:solidFill>
                            <a:srgbClr val="002060"/>
                          </a:solidFill>
                          <a:latin typeface="Cambria Math" panose="02040503050406030204" pitchFamily="18" charset="0"/>
                        </a:rPr>
                        <m:t>=</m:t>
                      </m:r>
                      <m:sSup>
                        <m:sSupPr>
                          <m:ctrlPr>
                            <a:rPr lang="en-IN" sz="2400" i="1">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1</m:t>
                                  </m:r>
                                </m:num>
                                <m:den>
                                  <m:r>
                                    <a:rPr lang="en-US" sz="2400" b="0" i="1" smtClean="0">
                                      <a:solidFill>
                                        <a:srgbClr val="002060"/>
                                      </a:solidFill>
                                      <a:latin typeface="Cambria Math" panose="02040503050406030204" pitchFamily="18" charset="0"/>
                                    </a:rPr>
                                    <m:t>𝑏</m:t>
                                  </m:r>
                                </m:den>
                              </m:f>
                            </m:e>
                          </m:d>
                        </m:e>
                        <m:sup>
                          <m:r>
                            <a:rPr lang="en-IN" sz="2400" i="1">
                              <a:solidFill>
                                <a:srgbClr val="002060"/>
                              </a:solidFill>
                              <a:latin typeface="Cambria Math" panose="02040503050406030204" pitchFamily="18" charset="0"/>
                            </a:rPr>
                            <m:t>2</m:t>
                          </m:r>
                        </m:sup>
                      </m:sSup>
                    </m:oMath>
                  </m:oMathPara>
                </a14:m>
                <a:endParaRPr lang="en-IN" sz="2400" dirty="0"/>
              </a:p>
            </p:txBody>
          </p:sp>
        </mc:Choice>
        <mc:Fallback>
          <p:sp>
            <p:nvSpPr>
              <p:cNvPr id="254989" name="Object 13">
                <a:extLst>
                  <a:ext uri="{FF2B5EF4-FFF2-40B4-BE49-F238E27FC236}">
                    <a16:creationId xmlns:a16="http://schemas.microsoft.com/office/drawing/2014/main" id="{36284708-8ED2-2826-6402-5965847164CB}"/>
                  </a:ext>
                </a:extLst>
              </p:cNvPr>
              <p:cNvSpPr txBox="1">
                <a:spLocks noRot="1" noChangeAspect="1" noMove="1" noResize="1" noEditPoints="1" noAdjustHandles="1" noChangeArrowheads="1" noChangeShapeType="1" noTextEdit="1"/>
              </p:cNvSpPr>
              <p:nvPr/>
            </p:nvSpPr>
            <p:spPr bwMode="auto">
              <a:xfrm>
                <a:off x="4876800" y="5232397"/>
                <a:ext cx="3517900" cy="949325"/>
              </a:xfrm>
              <a:prstGeom prst="rect">
                <a:avLst/>
              </a:prstGeom>
              <a:blipFill>
                <a:blip r:embed="rId5"/>
                <a:stretch>
                  <a:fillRect/>
                </a:stretch>
              </a:blipFill>
              <a:ln/>
            </p:spPr>
            <p:txBody>
              <a:bodyPr/>
              <a:lstStyle/>
              <a:p>
                <a:r>
                  <a:rPr lang="en-IN">
                    <a:noFill/>
                  </a:rPr>
                  <a:t> </a:t>
                </a:r>
              </a:p>
            </p:txBody>
          </p:sp>
        </mc:Fallback>
      </mc:AlternateContent>
      <p:sp>
        <p:nvSpPr>
          <p:cNvPr id="2" name="Text Box 6">
            <a:extLst>
              <a:ext uri="{FF2B5EF4-FFF2-40B4-BE49-F238E27FC236}">
                <a16:creationId xmlns:a16="http://schemas.microsoft.com/office/drawing/2014/main" id="{4632B0A2-0642-47E9-3693-FA4F2154C649}"/>
              </a:ext>
            </a:extLst>
          </p:cNvPr>
          <p:cNvSpPr txBox="1">
            <a:spLocks noChangeArrowheads="1"/>
          </p:cNvSpPr>
          <p:nvPr/>
        </p:nvSpPr>
        <p:spPr bwMode="auto">
          <a:xfrm>
            <a:off x="457200" y="502761"/>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On extracting real and imaginary parts</a:t>
            </a:r>
          </a:p>
        </p:txBody>
      </p:sp>
      <p:sp>
        <p:nvSpPr>
          <p:cNvPr id="11" name="Text Box 6">
            <a:extLst>
              <a:ext uri="{FF2B5EF4-FFF2-40B4-BE49-F238E27FC236}">
                <a16:creationId xmlns:a16="http://schemas.microsoft.com/office/drawing/2014/main" id="{E907F67D-EF81-B4D0-237C-3A745FBB23AA}"/>
              </a:ext>
            </a:extLst>
          </p:cNvPr>
          <p:cNvSpPr txBox="1">
            <a:spLocks noChangeArrowheads="1"/>
          </p:cNvSpPr>
          <p:nvPr/>
        </p:nvSpPr>
        <p:spPr bwMode="auto">
          <a:xfrm>
            <a:off x="205564" y="3041595"/>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Perform manipulations to obtain equations of circles</a:t>
            </a:r>
          </a:p>
        </p:txBody>
      </p:sp>
      <mc:AlternateContent xmlns:mc="http://schemas.openxmlformats.org/markup-compatibility/2006">
        <mc:Choice xmlns:a14="http://schemas.microsoft.com/office/drawing/2010/main" Requires="a14">
          <p:sp>
            <p:nvSpPr>
              <p:cNvPr id="16" name="Object 10">
                <a:extLst>
                  <a:ext uri="{FF2B5EF4-FFF2-40B4-BE49-F238E27FC236}">
                    <a16:creationId xmlns:a16="http://schemas.microsoft.com/office/drawing/2014/main" id="{07D19C8F-9E15-A374-E502-F3C0E23D4664}"/>
                  </a:ext>
                </a:extLst>
              </p:cNvPr>
              <p:cNvSpPr txBox="1"/>
              <p:nvPr/>
            </p:nvSpPr>
            <p:spPr bwMode="auto">
              <a:xfrm>
                <a:off x="5174659" y="4662299"/>
                <a:ext cx="2922182" cy="438524"/>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a:normAutofit lnSpcReduction="10000"/>
              </a:bodyPr>
              <a:lstStyle/>
              <a:p>
                <a:r>
                  <a:rPr lang="en-IN" sz="2400" dirty="0">
                    <a:solidFill>
                      <a:srgbClr val="002060"/>
                    </a:solidFill>
                  </a:rPr>
                  <a:t>(x-a)</a:t>
                </a:r>
                <a:r>
                  <a:rPr lang="en-IN" sz="2400" baseline="30000" dirty="0">
                    <a:solidFill>
                      <a:srgbClr val="002060"/>
                    </a:solidFill>
                  </a:rPr>
                  <a:t>2</a:t>
                </a:r>
                <a14:m>
                  <m:oMath xmlns:m="http://schemas.openxmlformats.org/officeDocument/2006/math">
                    <m:r>
                      <a:rPr lang="en-IN" sz="2400" i="1">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𝑦</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𝑏</m:t>
                    </m:r>
                    <m:r>
                      <a:rPr lang="en-US" sz="2400" b="0" i="1" smtClean="0">
                        <a:solidFill>
                          <a:srgbClr val="002060"/>
                        </a:solidFill>
                        <a:latin typeface="Cambria Math" panose="02040503050406030204" pitchFamily="18" charset="0"/>
                      </a:rPr>
                      <m:t>)2=</m:t>
                    </m:r>
                    <m:sSup>
                      <m:sSupPr>
                        <m:ctrlPr>
                          <a:rPr lang="en-IN" sz="2400" i="1">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𝑅</m:t>
                        </m:r>
                      </m:e>
                      <m:sup>
                        <m:r>
                          <a:rPr lang="en-IN" sz="2400" i="1">
                            <a:solidFill>
                              <a:srgbClr val="002060"/>
                            </a:solidFill>
                            <a:latin typeface="Cambria Math" panose="02040503050406030204" pitchFamily="18" charset="0"/>
                          </a:rPr>
                          <m:t>2</m:t>
                        </m:r>
                      </m:sup>
                    </m:sSup>
                  </m:oMath>
                </a14:m>
                <a:endParaRPr lang="en-IN" sz="2400" dirty="0"/>
              </a:p>
            </p:txBody>
          </p:sp>
        </mc:Choice>
        <mc:Fallback>
          <p:sp>
            <p:nvSpPr>
              <p:cNvPr id="16" name="Object 10">
                <a:extLst>
                  <a:ext uri="{FF2B5EF4-FFF2-40B4-BE49-F238E27FC236}">
                    <a16:creationId xmlns:a16="http://schemas.microsoft.com/office/drawing/2014/main" id="{07D19C8F-9E15-A374-E502-F3C0E23D4664}"/>
                  </a:ext>
                </a:extLst>
              </p:cNvPr>
              <p:cNvSpPr txBox="1">
                <a:spLocks noRot="1" noChangeAspect="1" noMove="1" noResize="1" noEditPoints="1" noAdjustHandles="1" noChangeArrowheads="1" noChangeShapeType="1" noTextEdit="1"/>
              </p:cNvSpPr>
              <p:nvPr/>
            </p:nvSpPr>
            <p:spPr bwMode="auto">
              <a:xfrm>
                <a:off x="5174659" y="4662299"/>
                <a:ext cx="2922182" cy="438524"/>
              </a:xfrm>
              <a:prstGeom prst="rect">
                <a:avLst/>
              </a:prstGeom>
              <a:blipFill>
                <a:blip r:embed="rId6"/>
                <a:stretch>
                  <a:fillRect l="-3340" t="-18056" b="-29167"/>
                </a:stretch>
              </a:blipFill>
              <a:ln>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Object 5">
                <a:extLst>
                  <a:ext uri="{FF2B5EF4-FFF2-40B4-BE49-F238E27FC236}">
                    <a16:creationId xmlns:a16="http://schemas.microsoft.com/office/drawing/2014/main" id="{0E0D9DB2-B067-9D6A-1481-65347122C36B}"/>
                  </a:ext>
                </a:extLst>
              </p:cNvPr>
              <p:cNvSpPr txBox="1"/>
              <p:nvPr/>
            </p:nvSpPr>
            <p:spPr bwMode="auto">
              <a:xfrm>
                <a:off x="679451" y="1354511"/>
                <a:ext cx="3276600" cy="1116013"/>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US" sz="2800" b="0" i="1" smtClean="0">
                          <a:solidFill>
                            <a:srgbClr val="0070C0"/>
                          </a:solidFill>
                          <a:latin typeface="Cambria Math" panose="02040503050406030204" pitchFamily="18" charset="0"/>
                        </a:rPr>
                        <m:t>𝑔</m:t>
                      </m:r>
                      <m:r>
                        <a:rPr lang="en-IN" sz="2800" i="1" smtClean="0">
                          <a:solidFill>
                            <a:srgbClr val="0070C0"/>
                          </a:solidFill>
                          <a:latin typeface="Cambria Math" panose="02040503050406030204" pitchFamily="18" charset="0"/>
                        </a:rPr>
                        <m:t>=</m:t>
                      </m:r>
                      <m:f>
                        <m:fPr>
                          <m:ctrlPr>
                            <a:rPr lang="en-IN" sz="2800" i="1">
                              <a:solidFill>
                                <a:srgbClr val="0070C0"/>
                              </a:solidFill>
                              <a:latin typeface="Cambria Math" panose="02040503050406030204" pitchFamily="18" charset="0"/>
                            </a:rPr>
                          </m:ctrlPr>
                        </m:fPr>
                        <m:num>
                          <m:r>
                            <a:rPr lang="en-IN" sz="2800" i="1">
                              <a:solidFill>
                                <a:srgbClr val="0070C0"/>
                              </a:solidFill>
                              <a:latin typeface="Cambria Math" panose="02040503050406030204" pitchFamily="18" charset="0"/>
                            </a:rPr>
                            <m:t>1−</m:t>
                          </m:r>
                          <m:sSubSup>
                            <m:sSubSupPr>
                              <m:ctrlPr>
                                <a:rPr lang="en-IN" sz="2800" i="1">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𝑟</m:t>
                              </m:r>
                            </m:sub>
                            <m:sup>
                              <m:r>
                                <a:rPr lang="en-IN" sz="2800" i="1">
                                  <a:solidFill>
                                    <a:srgbClr val="0070C0"/>
                                  </a:solidFill>
                                  <a:latin typeface="Cambria Math" panose="02040503050406030204" pitchFamily="18" charset="0"/>
                                </a:rPr>
                                <m:t>2</m:t>
                              </m:r>
                            </m:sup>
                          </m:sSubSup>
                          <m:r>
                            <a:rPr lang="en-IN" sz="2800" i="1">
                              <a:solidFill>
                                <a:srgbClr val="0070C0"/>
                              </a:solidFill>
                              <a:latin typeface="Cambria Math" panose="02040503050406030204" pitchFamily="18" charset="0"/>
                            </a:rPr>
                            <m:t>−</m:t>
                          </m:r>
                          <m:sSubSup>
                            <m:sSubSupPr>
                              <m:ctrlPr>
                                <a:rPr lang="en-IN" sz="2800" i="1">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𝑖</m:t>
                              </m:r>
                            </m:sub>
                            <m:sup>
                              <m:r>
                                <a:rPr lang="en-IN" sz="2800" i="1">
                                  <a:solidFill>
                                    <a:srgbClr val="0070C0"/>
                                  </a:solidFill>
                                  <a:latin typeface="Cambria Math" panose="02040503050406030204" pitchFamily="18" charset="0"/>
                                </a:rPr>
                                <m:t>2</m:t>
                              </m:r>
                            </m:sup>
                          </m:sSubSup>
                        </m:num>
                        <m:den>
                          <m:sSup>
                            <m:sSupPr>
                              <m:ctrlPr>
                                <a:rPr lang="en-IN" sz="2800" i="1">
                                  <a:solidFill>
                                    <a:srgbClr val="0070C0"/>
                                  </a:solidFill>
                                  <a:latin typeface="Cambria Math" panose="02040503050406030204" pitchFamily="18" charset="0"/>
                                </a:rPr>
                              </m:ctrlPr>
                            </m:sSupPr>
                            <m:e>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1</m:t>
                                  </m:r>
                                  <m:r>
                                    <a:rPr lang="en-US" sz="2800" b="0" i="1" smtClean="0">
                                      <a:solidFill>
                                        <a:srgbClr val="0070C0"/>
                                      </a:solidFill>
                                      <a:latin typeface="Cambria Math" panose="02040503050406030204" pitchFamily="18" charset="0"/>
                                    </a:rPr>
                                    <m:t>+</m:t>
                                  </m:r>
                                  <m:sSub>
                                    <m:sSubPr>
                                      <m:ctrlPr>
                                        <a:rPr lang="en-IN" sz="2800" i="1">
                                          <a:solidFill>
                                            <a:srgbClr val="0070C0"/>
                                          </a:solidFill>
                                          <a:latin typeface="Cambria Math" panose="02040503050406030204" pitchFamily="18" charset="0"/>
                                        </a:rPr>
                                      </m:ctrlPr>
                                    </m:sSub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𝑟</m:t>
                                      </m:r>
                                    </m:sub>
                                  </m:sSub>
                                </m:e>
                              </m:d>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bSup>
                            <m:sSubSupPr>
                              <m:ctrlPr>
                                <a:rPr lang="en-IN" sz="2800" i="1">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𝑖</m:t>
                              </m:r>
                            </m:sub>
                            <m:sup>
                              <m:r>
                                <a:rPr lang="en-IN" sz="2800" i="1">
                                  <a:solidFill>
                                    <a:srgbClr val="0070C0"/>
                                  </a:solidFill>
                                  <a:latin typeface="Cambria Math" panose="02040503050406030204" pitchFamily="18" charset="0"/>
                                </a:rPr>
                                <m:t>2</m:t>
                              </m:r>
                            </m:sup>
                          </m:sSubSup>
                        </m:den>
                      </m:f>
                    </m:oMath>
                  </m:oMathPara>
                </a14:m>
                <a:endParaRPr lang="en-IN" sz="2800" dirty="0"/>
              </a:p>
            </p:txBody>
          </p:sp>
        </mc:Choice>
        <mc:Fallback>
          <p:sp>
            <p:nvSpPr>
              <p:cNvPr id="6" name="Object 5">
                <a:extLst>
                  <a:ext uri="{FF2B5EF4-FFF2-40B4-BE49-F238E27FC236}">
                    <a16:creationId xmlns:a16="http://schemas.microsoft.com/office/drawing/2014/main" id="{0E0D9DB2-B067-9D6A-1481-65347122C36B}"/>
                  </a:ext>
                </a:extLst>
              </p:cNvPr>
              <p:cNvSpPr txBox="1">
                <a:spLocks noRot="1" noChangeAspect="1" noMove="1" noResize="1" noEditPoints="1" noAdjustHandles="1" noChangeArrowheads="1" noChangeShapeType="1" noTextEdit="1"/>
              </p:cNvSpPr>
              <p:nvPr/>
            </p:nvSpPr>
            <p:spPr bwMode="auto">
              <a:xfrm>
                <a:off x="679451" y="1354511"/>
                <a:ext cx="3276600" cy="1116013"/>
              </a:xfrm>
              <a:prstGeom prst="rect">
                <a:avLst/>
              </a:prstGeom>
              <a:blipFill>
                <a:blip r:embed="rId7"/>
                <a:stretch>
                  <a:fillRect/>
                </a:stretch>
              </a:blip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Object 6">
                <a:extLst>
                  <a:ext uri="{FF2B5EF4-FFF2-40B4-BE49-F238E27FC236}">
                    <a16:creationId xmlns:a16="http://schemas.microsoft.com/office/drawing/2014/main" id="{CAAA2EA9-6A3D-6479-C6C1-F045FB5774DB}"/>
                  </a:ext>
                </a:extLst>
              </p:cNvPr>
              <p:cNvSpPr txBox="1"/>
              <p:nvPr/>
            </p:nvSpPr>
            <p:spPr bwMode="auto">
              <a:xfrm>
                <a:off x="4876800" y="1354510"/>
                <a:ext cx="3276600" cy="1116013"/>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US" sz="2800" b="0" i="1" smtClean="0">
                          <a:solidFill>
                            <a:srgbClr val="0070C0"/>
                          </a:solidFill>
                          <a:latin typeface="Cambria Math" panose="02040503050406030204" pitchFamily="18" charset="0"/>
                        </a:rPr>
                        <m:t>𝑏</m:t>
                      </m:r>
                      <m:r>
                        <a:rPr lang="en-IN" sz="2800" i="1" smtClean="0">
                          <a:solidFill>
                            <a:srgbClr val="0070C0"/>
                          </a:solidFill>
                          <a:latin typeface="Cambria Math" panose="02040503050406030204" pitchFamily="18" charset="0"/>
                        </a:rPr>
                        <m:t>=</m:t>
                      </m:r>
                      <m:f>
                        <m:fPr>
                          <m:ctrlPr>
                            <a:rPr lang="en-IN" sz="2800" i="1">
                              <a:solidFill>
                                <a:srgbClr val="0070C0"/>
                              </a:solidFill>
                              <a:latin typeface="Cambria Math" panose="02040503050406030204" pitchFamily="18" charset="0"/>
                            </a:rPr>
                          </m:ctrlPr>
                        </m:fPr>
                        <m:num>
                          <m:r>
                            <a:rPr lang="en-US" sz="2800" b="0" i="1" smtClean="0">
                              <a:solidFill>
                                <a:srgbClr val="0070C0"/>
                              </a:solidFill>
                              <a:latin typeface="Cambria Math" panose="02040503050406030204" pitchFamily="18" charset="0"/>
                            </a:rPr>
                            <m:t>−</m:t>
                          </m:r>
                          <m:r>
                            <a:rPr lang="en-IN" sz="2800" i="1">
                              <a:solidFill>
                                <a:srgbClr val="0070C0"/>
                              </a:solidFill>
                              <a:latin typeface="Cambria Math" panose="02040503050406030204" pitchFamily="18" charset="0"/>
                            </a:rPr>
                            <m:t>2</m:t>
                          </m:r>
                          <m:sSub>
                            <m:sSubPr>
                              <m:ctrlPr>
                                <a:rPr lang="en-IN" sz="2800" i="1">
                                  <a:solidFill>
                                    <a:srgbClr val="0070C0"/>
                                  </a:solidFill>
                                  <a:latin typeface="Cambria Math" panose="02040503050406030204" pitchFamily="18" charset="0"/>
                                </a:rPr>
                              </m:ctrlPr>
                            </m:sSub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𝑖</m:t>
                              </m:r>
                            </m:sub>
                          </m:sSub>
                        </m:num>
                        <m:den>
                          <m:sSup>
                            <m:sSupPr>
                              <m:ctrlPr>
                                <a:rPr lang="en-IN" sz="2800" i="1">
                                  <a:solidFill>
                                    <a:srgbClr val="0070C0"/>
                                  </a:solidFill>
                                  <a:latin typeface="Cambria Math" panose="02040503050406030204" pitchFamily="18" charset="0"/>
                                </a:rPr>
                              </m:ctrlPr>
                            </m:sSupPr>
                            <m:e>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1</m:t>
                                  </m:r>
                                  <m:r>
                                    <a:rPr lang="en-US" sz="2800" b="0" i="1" smtClean="0">
                                      <a:solidFill>
                                        <a:srgbClr val="0070C0"/>
                                      </a:solidFill>
                                      <a:latin typeface="Cambria Math" panose="02040503050406030204" pitchFamily="18" charset="0"/>
                                    </a:rPr>
                                    <m:t>+</m:t>
                                  </m:r>
                                  <m:sSub>
                                    <m:sSubPr>
                                      <m:ctrlPr>
                                        <a:rPr lang="en-IN" sz="2800" i="1">
                                          <a:solidFill>
                                            <a:srgbClr val="0070C0"/>
                                          </a:solidFill>
                                          <a:latin typeface="Cambria Math" panose="02040503050406030204" pitchFamily="18" charset="0"/>
                                        </a:rPr>
                                      </m:ctrlPr>
                                    </m:sSub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𝑟</m:t>
                                      </m:r>
                                    </m:sub>
                                  </m:sSub>
                                </m:e>
                              </m:d>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bSup>
                            <m:sSubSupPr>
                              <m:ctrlPr>
                                <a:rPr lang="en-IN" sz="2800" i="1" smtClean="0">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𝑖</m:t>
                              </m:r>
                            </m:sub>
                            <m:sup>
                              <m:r>
                                <a:rPr lang="en-IN" sz="2800" i="1">
                                  <a:solidFill>
                                    <a:srgbClr val="0070C0"/>
                                  </a:solidFill>
                                  <a:latin typeface="Cambria Math" panose="02040503050406030204" pitchFamily="18" charset="0"/>
                                </a:rPr>
                                <m:t>2</m:t>
                              </m:r>
                            </m:sup>
                          </m:sSubSup>
                        </m:den>
                      </m:f>
                    </m:oMath>
                  </m:oMathPara>
                </a14:m>
                <a:endParaRPr lang="en-IN" sz="2800" dirty="0"/>
              </a:p>
            </p:txBody>
          </p:sp>
        </mc:Choice>
        <mc:Fallback>
          <p:sp>
            <p:nvSpPr>
              <p:cNvPr id="7" name="Object 6">
                <a:extLst>
                  <a:ext uri="{FF2B5EF4-FFF2-40B4-BE49-F238E27FC236}">
                    <a16:creationId xmlns:a16="http://schemas.microsoft.com/office/drawing/2014/main" id="{CAAA2EA9-6A3D-6479-C6C1-F045FB5774DB}"/>
                  </a:ext>
                </a:extLst>
              </p:cNvPr>
              <p:cNvSpPr txBox="1">
                <a:spLocks noRot="1" noChangeAspect="1" noMove="1" noResize="1" noEditPoints="1" noAdjustHandles="1" noChangeArrowheads="1" noChangeShapeType="1" noTextEdit="1"/>
              </p:cNvSpPr>
              <p:nvPr/>
            </p:nvSpPr>
            <p:spPr bwMode="auto">
              <a:xfrm>
                <a:off x="4876800" y="1354510"/>
                <a:ext cx="3276600" cy="1116013"/>
              </a:xfrm>
              <a:prstGeom prst="rect">
                <a:avLst/>
              </a:prstGeom>
              <a:blipFill>
                <a:blip r:embed="rId8"/>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2444486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58B80-029E-317F-A6B6-1519A7275EE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56006" name="Object 6">
                <a:extLst>
                  <a:ext uri="{FF2B5EF4-FFF2-40B4-BE49-F238E27FC236}">
                    <a16:creationId xmlns:a16="http://schemas.microsoft.com/office/drawing/2014/main" id="{AA5DCE67-1C9B-B3BB-CCFD-D61A0F598A88}"/>
                  </a:ext>
                </a:extLst>
              </p:cNvPr>
              <p:cNvSpPr txBox="1"/>
              <p:nvPr/>
            </p:nvSpPr>
            <p:spPr bwMode="auto">
              <a:xfrm>
                <a:off x="4965700" y="638175"/>
                <a:ext cx="3949700" cy="949325"/>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en-IN" sz="2400" i="1" smtClean="0">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sSub>
                                <m:sSubPr>
                                  <m:ctrlPr>
                                    <a:rPr lang="en-IN" sz="2400" i="1">
                                      <a:solidFill>
                                        <a:srgbClr val="002060"/>
                                      </a:solidFill>
                                      <a:latin typeface="Cambria Math" panose="02040503050406030204" pitchFamily="18" charset="0"/>
                                    </a:rPr>
                                  </m:ctrlPr>
                                </m:sSub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𝑟</m:t>
                                  </m:r>
                                </m:sub>
                              </m:sSub>
                              <m:r>
                                <a:rPr lang="en-US" sz="2400" b="0" i="1" smtClean="0">
                                  <a:solidFill>
                                    <a:srgbClr val="002060"/>
                                  </a:solidFill>
                                  <a:latin typeface="Cambria Math" panose="02040503050406030204" pitchFamily="18" charset="0"/>
                                </a:rPr>
                                <m:t>+</m:t>
                              </m:r>
                              <m:f>
                                <m:fPr>
                                  <m:ctrlPr>
                                    <a:rPr lang="en-IN" sz="2400" i="1">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𝑔</m:t>
                                  </m:r>
                                </m:num>
                                <m:den>
                                  <m:r>
                                    <a:rPr lang="en-IN" sz="2400" i="1">
                                      <a:solidFill>
                                        <a:srgbClr val="002060"/>
                                      </a:solidFill>
                                      <a:latin typeface="Cambria Math" panose="02040503050406030204" pitchFamily="18" charset="0"/>
                                    </a:rPr>
                                    <m:t>1+</m:t>
                                  </m:r>
                                  <m:r>
                                    <a:rPr lang="en-US" sz="2400" b="0" i="1" smtClean="0">
                                      <a:solidFill>
                                        <a:srgbClr val="002060"/>
                                      </a:solidFill>
                                      <a:latin typeface="Cambria Math" panose="02040503050406030204" pitchFamily="18" charset="0"/>
                                    </a:rPr>
                                    <m:t>𝑔</m:t>
                                  </m:r>
                                </m:den>
                              </m:f>
                            </m:e>
                          </m:d>
                        </m:e>
                        <m:sup>
                          <m:r>
                            <a:rPr lang="en-IN" sz="2400" i="1">
                              <a:solidFill>
                                <a:srgbClr val="002060"/>
                              </a:solidFill>
                              <a:latin typeface="Cambria Math" panose="02040503050406030204" pitchFamily="18" charset="0"/>
                            </a:rPr>
                            <m:t>2</m:t>
                          </m:r>
                        </m:sup>
                      </m:sSup>
                      <m:r>
                        <a:rPr lang="en-IN" sz="2400" i="1">
                          <a:solidFill>
                            <a:srgbClr val="002060"/>
                          </a:solidFill>
                          <a:latin typeface="Cambria Math" panose="02040503050406030204" pitchFamily="18" charset="0"/>
                        </a:rPr>
                        <m:t>+</m:t>
                      </m:r>
                      <m:sSubSup>
                        <m:sSubSupPr>
                          <m:ctrlPr>
                            <a:rPr lang="en-IN" sz="2400" i="1">
                              <a:solidFill>
                                <a:srgbClr val="002060"/>
                              </a:solidFill>
                              <a:latin typeface="Cambria Math" panose="02040503050406030204" pitchFamily="18" charset="0"/>
                            </a:rPr>
                          </m:ctrlPr>
                        </m:sSubSup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𝑖</m:t>
                          </m:r>
                        </m:sub>
                        <m:sup>
                          <m:r>
                            <a:rPr lang="en-IN" sz="2400" i="1">
                              <a:solidFill>
                                <a:srgbClr val="002060"/>
                              </a:solidFill>
                              <a:latin typeface="Cambria Math" panose="02040503050406030204" pitchFamily="18" charset="0"/>
                            </a:rPr>
                            <m:t>2</m:t>
                          </m:r>
                        </m:sup>
                      </m:sSubSup>
                      <m:r>
                        <a:rPr lang="en-IN" sz="2400" i="1">
                          <a:solidFill>
                            <a:srgbClr val="002060"/>
                          </a:solidFill>
                          <a:latin typeface="Cambria Math" panose="02040503050406030204" pitchFamily="18" charset="0"/>
                        </a:rPr>
                        <m:t>=</m:t>
                      </m:r>
                      <m:sSup>
                        <m:sSupPr>
                          <m:ctrlPr>
                            <a:rPr lang="en-IN" sz="2400" i="1">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1</m:t>
                                  </m:r>
                                </m:num>
                                <m:den>
                                  <m:r>
                                    <a:rPr lang="en-IN" sz="2400" i="1">
                                      <a:solidFill>
                                        <a:srgbClr val="002060"/>
                                      </a:solidFill>
                                      <a:latin typeface="Cambria Math" panose="02040503050406030204" pitchFamily="18" charset="0"/>
                                    </a:rPr>
                                    <m:t>1+</m:t>
                                  </m:r>
                                  <m:r>
                                    <a:rPr lang="en-US" sz="2400" b="0" i="1" smtClean="0">
                                      <a:solidFill>
                                        <a:srgbClr val="002060"/>
                                      </a:solidFill>
                                      <a:latin typeface="Cambria Math" panose="02040503050406030204" pitchFamily="18" charset="0"/>
                                    </a:rPr>
                                    <m:t>𝑔</m:t>
                                  </m:r>
                                </m:den>
                              </m:f>
                            </m:e>
                          </m:d>
                        </m:e>
                        <m:sup>
                          <m:r>
                            <a:rPr lang="en-IN" sz="2400" i="1">
                              <a:solidFill>
                                <a:srgbClr val="002060"/>
                              </a:solidFill>
                              <a:latin typeface="Cambria Math" panose="02040503050406030204" pitchFamily="18" charset="0"/>
                            </a:rPr>
                            <m:t>2</m:t>
                          </m:r>
                        </m:sup>
                      </m:sSup>
                    </m:oMath>
                  </m:oMathPara>
                </a14:m>
                <a:endParaRPr lang="en-IN" sz="2400" dirty="0">
                  <a:solidFill>
                    <a:srgbClr val="002060"/>
                  </a:solidFill>
                  <a:latin typeface="Calibri" panose="020F0502020204030204" pitchFamily="34" charset="0"/>
                  <a:cs typeface="Calibri" panose="020F0502020204030204" pitchFamily="34" charset="0"/>
                </a:endParaRPr>
              </a:p>
            </p:txBody>
          </p:sp>
        </mc:Choice>
        <mc:Fallback>
          <p:sp>
            <p:nvSpPr>
              <p:cNvPr id="256006" name="Object 6">
                <a:extLst>
                  <a:ext uri="{FF2B5EF4-FFF2-40B4-BE49-F238E27FC236}">
                    <a16:creationId xmlns:a16="http://schemas.microsoft.com/office/drawing/2014/main" id="{AA5DCE67-1C9B-B3BB-CCFD-D61A0F598A88}"/>
                  </a:ext>
                </a:extLst>
              </p:cNvPr>
              <p:cNvSpPr txBox="1">
                <a:spLocks noRot="1" noChangeAspect="1" noMove="1" noResize="1" noEditPoints="1" noAdjustHandles="1" noChangeArrowheads="1" noChangeShapeType="1" noTextEdit="1"/>
              </p:cNvSpPr>
              <p:nvPr/>
            </p:nvSpPr>
            <p:spPr bwMode="auto">
              <a:xfrm>
                <a:off x="4965700" y="638175"/>
                <a:ext cx="3949700" cy="949325"/>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6007" name="Object 7">
                <a:extLst>
                  <a:ext uri="{FF2B5EF4-FFF2-40B4-BE49-F238E27FC236}">
                    <a16:creationId xmlns:a16="http://schemas.microsoft.com/office/drawing/2014/main" id="{884E89BA-408B-6429-5E66-3D6DAECCBF5A}"/>
                  </a:ext>
                </a:extLst>
              </p:cNvPr>
              <p:cNvSpPr txBox="1"/>
              <p:nvPr/>
            </p:nvSpPr>
            <p:spPr bwMode="auto">
              <a:xfrm>
                <a:off x="1371600" y="2256259"/>
                <a:ext cx="3197411" cy="795337"/>
              </a:xfrm>
              <a:prstGeom prst="rect">
                <a:avLst/>
              </a:prstGeom>
              <a:ln/>
            </p:spPr>
            <p:style>
              <a:lnRef idx="2">
                <a:schemeClr val="dk1"/>
              </a:lnRef>
              <a:fillRef idx="1">
                <a:schemeClr val="lt1"/>
              </a:fillRef>
              <a:effectRef idx="0">
                <a:schemeClr val="dk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000000"/>
                              </a:solidFill>
                              <a:latin typeface="Cambria Math" panose="02040503050406030204" pitchFamily="18" charset="0"/>
                            </a:rPr>
                          </m:ctrlPr>
                        </m:sSubPr>
                        <m:e>
                          <m:r>
                            <m:rPr>
                              <m:sty m:val="p"/>
                            </m:rPr>
                            <a:rPr lang="en-IN" sz="2400" i="1">
                              <a:solidFill>
                                <a:srgbClr val="000000"/>
                              </a:solidFill>
                              <a:latin typeface="Cambria Math" panose="02040503050406030204" pitchFamily="18" charset="0"/>
                            </a:rPr>
                            <m:t>Γ</m:t>
                          </m:r>
                        </m:e>
                        <m:sub>
                          <m:r>
                            <a:rPr lang="en-IN" sz="2400" i="1">
                              <a:solidFill>
                                <a:srgbClr val="000000"/>
                              </a:solidFill>
                              <a:latin typeface="Cambria Math" panose="02040503050406030204" pitchFamily="18" charset="0"/>
                            </a:rPr>
                            <m:t>𝑟</m:t>
                          </m:r>
                        </m:sub>
                      </m:sSub>
                      <m:r>
                        <a:rPr lang="en-IN"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𝑔</m:t>
                          </m:r>
                        </m:num>
                        <m:den>
                          <m:r>
                            <a:rPr lang="en-IN" sz="2400" i="1">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𝑔</m:t>
                          </m:r>
                        </m:den>
                      </m:f>
                      <m:r>
                        <a:rPr lang="en-IN" sz="2400" i="1">
                          <a:solidFill>
                            <a:srgbClr val="000000"/>
                          </a:solidFill>
                          <a:latin typeface="Cambria Math" panose="02040503050406030204" pitchFamily="18" charset="0"/>
                        </a:rPr>
                        <m:t>; </m:t>
                      </m:r>
                      <m:sSub>
                        <m:sSubPr>
                          <m:ctrlPr>
                            <a:rPr lang="en-IN" sz="2400" i="1">
                              <a:solidFill>
                                <a:srgbClr val="000000"/>
                              </a:solidFill>
                              <a:latin typeface="Cambria Math" panose="02040503050406030204" pitchFamily="18" charset="0"/>
                            </a:rPr>
                          </m:ctrlPr>
                        </m:sSubPr>
                        <m:e>
                          <m:r>
                            <m:rPr>
                              <m:sty m:val="p"/>
                            </m:rPr>
                            <a:rPr lang="en-IN" sz="2400" i="1">
                              <a:solidFill>
                                <a:srgbClr val="000000"/>
                              </a:solidFill>
                              <a:latin typeface="Cambria Math" panose="02040503050406030204" pitchFamily="18" charset="0"/>
                            </a:rPr>
                            <m:t>Γ</m:t>
                          </m:r>
                        </m:e>
                        <m:sub>
                          <m:r>
                            <a:rPr lang="en-IN" sz="2400" i="1">
                              <a:solidFill>
                                <a:srgbClr val="000000"/>
                              </a:solidFill>
                              <a:latin typeface="Cambria Math" panose="02040503050406030204" pitchFamily="18" charset="0"/>
                            </a:rPr>
                            <m:t>𝑖</m:t>
                          </m:r>
                        </m:sub>
                      </m:sSub>
                      <m:r>
                        <a:rPr lang="en-IN" sz="2400" i="1">
                          <a:solidFill>
                            <a:srgbClr val="000000"/>
                          </a:solidFill>
                          <a:latin typeface="Cambria Math" panose="02040503050406030204" pitchFamily="18" charset="0"/>
                        </a:rPr>
                        <m:t>=0</m:t>
                      </m:r>
                    </m:oMath>
                  </m:oMathPara>
                </a14:m>
                <a:endParaRPr lang="en-IN" sz="2400" dirty="0"/>
              </a:p>
            </p:txBody>
          </p:sp>
        </mc:Choice>
        <mc:Fallback>
          <p:sp>
            <p:nvSpPr>
              <p:cNvPr id="256007" name="Object 7">
                <a:extLst>
                  <a:ext uri="{FF2B5EF4-FFF2-40B4-BE49-F238E27FC236}">
                    <a16:creationId xmlns:a16="http://schemas.microsoft.com/office/drawing/2014/main" id="{884E89BA-408B-6429-5E66-3D6DAECCBF5A}"/>
                  </a:ext>
                </a:extLst>
              </p:cNvPr>
              <p:cNvSpPr txBox="1">
                <a:spLocks noRot="1" noChangeAspect="1" noMove="1" noResize="1" noEditPoints="1" noAdjustHandles="1" noChangeArrowheads="1" noChangeShapeType="1" noTextEdit="1"/>
              </p:cNvSpPr>
              <p:nvPr/>
            </p:nvSpPr>
            <p:spPr bwMode="auto">
              <a:xfrm>
                <a:off x="1371600" y="2256259"/>
                <a:ext cx="3197411" cy="795337"/>
              </a:xfrm>
              <a:prstGeom prst="rect">
                <a:avLst/>
              </a:prstGeom>
              <a:blipFill>
                <a:blip r:embed="rId3"/>
                <a:stretch>
                  <a:fillRect/>
                </a:stretch>
              </a:blipFill>
              <a:ln/>
            </p:spPr>
            <p:txBody>
              <a:bodyPr/>
              <a:lstStyle/>
              <a:p>
                <a:r>
                  <a:rPr lang="en-IN">
                    <a:noFill/>
                  </a:rPr>
                  <a:t> </a:t>
                </a:r>
              </a:p>
            </p:txBody>
          </p:sp>
        </mc:Fallback>
      </mc:AlternateContent>
      <p:sp>
        <p:nvSpPr>
          <p:cNvPr id="256008" name="Text Box 8">
            <a:extLst>
              <a:ext uri="{FF2B5EF4-FFF2-40B4-BE49-F238E27FC236}">
                <a16:creationId xmlns:a16="http://schemas.microsoft.com/office/drawing/2014/main" id="{F74F78B3-50F0-D91C-DF6B-640271CA0541}"/>
              </a:ext>
            </a:extLst>
          </p:cNvPr>
          <p:cNvSpPr txBox="1">
            <a:spLocks noChangeArrowheads="1"/>
          </p:cNvSpPr>
          <p:nvPr/>
        </p:nvSpPr>
        <p:spPr bwMode="auto">
          <a:xfrm>
            <a:off x="2449033" y="1696091"/>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002060"/>
                </a:solidFill>
                <a:latin typeface="Calibri" panose="020F0502020204030204" pitchFamily="34" charset="0"/>
                <a:cs typeface="Calibri" panose="020F0502020204030204" pitchFamily="34" charset="0"/>
              </a:rPr>
              <a:t>Center</a:t>
            </a:r>
          </a:p>
        </p:txBody>
      </p:sp>
      <p:sp>
        <p:nvSpPr>
          <p:cNvPr id="256009" name="Text Box 9">
            <a:extLst>
              <a:ext uri="{FF2B5EF4-FFF2-40B4-BE49-F238E27FC236}">
                <a16:creationId xmlns:a16="http://schemas.microsoft.com/office/drawing/2014/main" id="{2D13AA0E-3F42-BA7C-C2DD-106A703D04FE}"/>
              </a:ext>
            </a:extLst>
          </p:cNvPr>
          <p:cNvSpPr txBox="1">
            <a:spLocks noChangeArrowheads="1"/>
          </p:cNvSpPr>
          <p:nvPr/>
        </p:nvSpPr>
        <p:spPr bwMode="auto">
          <a:xfrm>
            <a:off x="5725633" y="1712410"/>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002060"/>
                </a:solidFill>
                <a:latin typeface="Calibri" panose="020F0502020204030204" pitchFamily="34" charset="0"/>
                <a:cs typeface="Calibri" panose="020F0502020204030204" pitchFamily="34" charset="0"/>
              </a:rPr>
              <a:t>Radius</a:t>
            </a:r>
          </a:p>
        </p:txBody>
      </p:sp>
      <mc:AlternateContent xmlns:mc="http://schemas.openxmlformats.org/markup-compatibility/2006">
        <mc:Choice xmlns:a14="http://schemas.microsoft.com/office/drawing/2010/main" Requires="a14">
          <p:sp>
            <p:nvSpPr>
              <p:cNvPr id="256010" name="Object 10">
                <a:extLst>
                  <a:ext uri="{FF2B5EF4-FFF2-40B4-BE49-F238E27FC236}">
                    <a16:creationId xmlns:a16="http://schemas.microsoft.com/office/drawing/2014/main" id="{8E219AFB-3516-E30F-9364-462BD6D59BE5}"/>
                  </a:ext>
                </a:extLst>
              </p:cNvPr>
              <p:cNvSpPr txBox="1"/>
              <p:nvPr/>
            </p:nvSpPr>
            <p:spPr bwMode="auto">
              <a:xfrm>
                <a:off x="5514016" y="2213927"/>
                <a:ext cx="1718634" cy="867726"/>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𝑅</m:t>
                      </m:r>
                      <m:r>
                        <a:rPr lang="en-US" sz="2400" b="0" i="1" smtClean="0">
                          <a:solidFill>
                            <a:srgbClr val="000000"/>
                          </a:solidFill>
                          <a:latin typeface="Cambria Math" panose="02040503050406030204" pitchFamily="18" charset="0"/>
                        </a:rPr>
                        <m:t>= </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1+</m:t>
                          </m:r>
                          <m:r>
                            <a:rPr lang="en-US" sz="2400" b="0" i="1" smtClean="0">
                              <a:solidFill>
                                <a:srgbClr val="000000"/>
                              </a:solidFill>
                              <a:latin typeface="Cambria Math" panose="02040503050406030204" pitchFamily="18" charset="0"/>
                            </a:rPr>
                            <m:t>𝑔</m:t>
                          </m:r>
                        </m:den>
                      </m:f>
                    </m:oMath>
                  </m:oMathPara>
                </a14:m>
                <a:endParaRPr lang="en-IN" sz="2400" dirty="0"/>
              </a:p>
            </p:txBody>
          </p:sp>
        </mc:Choice>
        <mc:Fallback>
          <p:sp>
            <p:nvSpPr>
              <p:cNvPr id="256010" name="Object 10">
                <a:extLst>
                  <a:ext uri="{FF2B5EF4-FFF2-40B4-BE49-F238E27FC236}">
                    <a16:creationId xmlns:a16="http://schemas.microsoft.com/office/drawing/2014/main" id="{8E219AFB-3516-E30F-9364-462BD6D59BE5}"/>
                  </a:ext>
                </a:extLst>
              </p:cNvPr>
              <p:cNvSpPr txBox="1">
                <a:spLocks noRot="1" noChangeAspect="1" noMove="1" noResize="1" noEditPoints="1" noAdjustHandles="1" noChangeArrowheads="1" noChangeShapeType="1" noTextEdit="1"/>
              </p:cNvSpPr>
              <p:nvPr/>
            </p:nvSpPr>
            <p:spPr bwMode="auto">
              <a:xfrm>
                <a:off x="5514016" y="2213927"/>
                <a:ext cx="1718634" cy="867726"/>
              </a:xfrm>
              <a:prstGeom prst="rect">
                <a:avLst/>
              </a:prstGeom>
              <a:blipFill>
                <a:blip r:embed="rId4"/>
                <a:stretch>
                  <a:fillRect/>
                </a:stretch>
              </a:blipFill>
              <a:ln/>
            </p:spPr>
            <p:txBody>
              <a:bodyPr/>
              <a:lstStyle/>
              <a:p>
                <a:r>
                  <a:rPr lang="en-IN">
                    <a:noFill/>
                  </a:rPr>
                  <a:t> </a:t>
                </a:r>
              </a:p>
            </p:txBody>
          </p:sp>
        </mc:Fallback>
      </mc:AlternateContent>
      <p:sp>
        <p:nvSpPr>
          <p:cNvPr id="256011" name="Text Box 11">
            <a:extLst>
              <a:ext uri="{FF2B5EF4-FFF2-40B4-BE49-F238E27FC236}">
                <a16:creationId xmlns:a16="http://schemas.microsoft.com/office/drawing/2014/main" id="{50186D2A-CAC5-ECAE-3C99-258AF4383145}"/>
              </a:ext>
            </a:extLst>
          </p:cNvPr>
          <p:cNvSpPr txBox="1">
            <a:spLocks noChangeArrowheads="1"/>
          </p:cNvSpPr>
          <p:nvPr/>
        </p:nvSpPr>
        <p:spPr bwMode="auto">
          <a:xfrm>
            <a:off x="228599" y="304800"/>
            <a:ext cx="39496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00B050"/>
                </a:solidFill>
                <a:latin typeface="Calibri" panose="020F0502020204030204" pitchFamily="34" charset="0"/>
                <a:cs typeface="Calibri" panose="020F0502020204030204" pitchFamily="34" charset="0"/>
              </a:rPr>
              <a:t>Constant Conductance Circles</a:t>
            </a:r>
          </a:p>
        </p:txBody>
      </p:sp>
      <p:sp>
        <p:nvSpPr>
          <p:cNvPr id="2" name="Text Box 6">
            <a:extLst>
              <a:ext uri="{FF2B5EF4-FFF2-40B4-BE49-F238E27FC236}">
                <a16:creationId xmlns:a16="http://schemas.microsoft.com/office/drawing/2014/main" id="{D94C2006-572A-F836-04F2-81A87C0BD694}"/>
              </a:ext>
            </a:extLst>
          </p:cNvPr>
          <p:cNvSpPr txBox="1">
            <a:spLocks noChangeArrowheads="1"/>
          </p:cNvSpPr>
          <p:nvPr/>
        </p:nvSpPr>
        <p:spPr bwMode="auto">
          <a:xfrm>
            <a:off x="180163" y="949073"/>
            <a:ext cx="50776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2060"/>
                </a:solidFill>
                <a:latin typeface="Calibri" panose="020F0502020204030204" pitchFamily="34" charset="0"/>
                <a:cs typeface="Calibri" panose="020F0502020204030204" pitchFamily="34" charset="0"/>
              </a:rPr>
              <a:t>Therefore, we get a family of circles with Eq: </a:t>
            </a:r>
          </a:p>
        </p:txBody>
      </p:sp>
      <p:sp>
        <p:nvSpPr>
          <p:cNvPr id="5" name="Text Box 6">
            <a:extLst>
              <a:ext uri="{FF2B5EF4-FFF2-40B4-BE49-F238E27FC236}">
                <a16:creationId xmlns:a16="http://schemas.microsoft.com/office/drawing/2014/main" id="{BCECF781-42FE-5FB9-1407-560F7C3A1F04}"/>
              </a:ext>
            </a:extLst>
          </p:cNvPr>
          <p:cNvSpPr txBox="1">
            <a:spLocks noChangeArrowheads="1"/>
          </p:cNvSpPr>
          <p:nvPr/>
        </p:nvSpPr>
        <p:spPr bwMode="auto">
          <a:xfrm>
            <a:off x="444795" y="3267637"/>
            <a:ext cx="868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2060"/>
                </a:solidFill>
                <a:latin typeface="Calibri" panose="020F0502020204030204" pitchFamily="34" charset="0"/>
                <a:cs typeface="Calibri" panose="020F0502020204030204" pitchFamily="34" charset="0"/>
              </a:rPr>
              <a:t>Different values of r yield circles with different radii and shifting centers: </a:t>
            </a:r>
          </a:p>
        </p:txBody>
      </p:sp>
      <p:cxnSp>
        <p:nvCxnSpPr>
          <p:cNvPr id="11" name="Straight Arrow Connector 10">
            <a:extLst>
              <a:ext uri="{FF2B5EF4-FFF2-40B4-BE49-F238E27FC236}">
                <a16:creationId xmlns:a16="http://schemas.microsoft.com/office/drawing/2014/main" id="{3D98EC5F-B336-2EE7-B33A-0D1E30A758AC}"/>
              </a:ext>
            </a:extLst>
          </p:cNvPr>
          <p:cNvCxnSpPr/>
          <p:nvPr/>
        </p:nvCxnSpPr>
        <p:spPr>
          <a:xfrm>
            <a:off x="4686687" y="3835323"/>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B3645505-E708-F634-104C-A6CF5666860E}"/>
              </a:ext>
            </a:extLst>
          </p:cNvPr>
          <p:cNvCxnSpPr>
            <a:cxnSpLocks/>
          </p:cNvCxnSpPr>
          <p:nvPr/>
        </p:nvCxnSpPr>
        <p:spPr>
          <a:xfrm rot="16200000">
            <a:off x="4656000" y="3817800"/>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0018EE-2E44-5B3F-09A9-E4F80EBFB7A5}"/>
                  </a:ext>
                </a:extLst>
              </p:cNvPr>
              <p:cNvSpPr txBox="1"/>
              <p:nvPr/>
            </p:nvSpPr>
            <p:spPr>
              <a:xfrm>
                <a:off x="6033510" y="5248341"/>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oMath>
                  </m:oMathPara>
                </a14:m>
                <a:endParaRPr lang="en-IN" dirty="0"/>
              </a:p>
            </p:txBody>
          </p:sp>
        </mc:Choice>
        <mc:Fallback xmlns="">
          <p:sp>
            <p:nvSpPr>
              <p:cNvPr id="15" name="TextBox 14">
                <a:extLst>
                  <a:ext uri="{FF2B5EF4-FFF2-40B4-BE49-F238E27FC236}">
                    <a16:creationId xmlns:a16="http://schemas.microsoft.com/office/drawing/2014/main" id="{C0AEC569-C0BB-D880-F927-ABCEB8D22A43}"/>
                  </a:ext>
                </a:extLst>
              </p:cNvPr>
              <p:cNvSpPr txBox="1">
                <a:spLocks noRot="1" noChangeAspect="1" noMove="1" noResize="1" noEditPoints="1" noAdjustHandles="1" noChangeArrowheads="1" noChangeShapeType="1" noTextEdit="1"/>
              </p:cNvSpPr>
              <p:nvPr/>
            </p:nvSpPr>
            <p:spPr>
              <a:xfrm>
                <a:off x="6033510" y="5248341"/>
                <a:ext cx="637066"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1BCEA3B-0205-8DF5-8729-96C2ECE9C358}"/>
                  </a:ext>
                </a:extLst>
              </p:cNvPr>
              <p:cNvSpPr txBox="1"/>
              <p:nvPr/>
            </p:nvSpPr>
            <p:spPr>
              <a:xfrm>
                <a:off x="4724400" y="3708335"/>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US" sz="2800" b="0" i="1" smtClean="0">
                              <a:solidFill>
                                <a:srgbClr val="000000"/>
                              </a:solidFill>
                              <a:latin typeface="Cambria Math" panose="02040503050406030204" pitchFamily="18" charset="0"/>
                            </a:rPr>
                            <m:t>𝑖</m:t>
                          </m:r>
                        </m:sub>
                      </m:sSub>
                    </m:oMath>
                  </m:oMathPara>
                </a14:m>
                <a:endParaRPr lang="en-IN" dirty="0"/>
              </a:p>
            </p:txBody>
          </p:sp>
        </mc:Choice>
        <mc:Fallback xmlns="">
          <p:sp>
            <p:nvSpPr>
              <p:cNvPr id="16" name="TextBox 15">
                <a:extLst>
                  <a:ext uri="{FF2B5EF4-FFF2-40B4-BE49-F238E27FC236}">
                    <a16:creationId xmlns:a16="http://schemas.microsoft.com/office/drawing/2014/main" id="{819B9E96-A603-C50F-954C-28CF152E4328}"/>
                  </a:ext>
                </a:extLst>
              </p:cNvPr>
              <p:cNvSpPr txBox="1">
                <a:spLocks noRot="1" noChangeAspect="1" noMove="1" noResize="1" noEditPoints="1" noAdjustHandles="1" noChangeArrowheads="1" noChangeShapeType="1" noTextEdit="1"/>
              </p:cNvSpPr>
              <p:nvPr/>
            </p:nvSpPr>
            <p:spPr>
              <a:xfrm>
                <a:off x="4724400" y="3708335"/>
                <a:ext cx="637066" cy="523220"/>
              </a:xfrm>
              <a:prstGeom prst="rect">
                <a:avLst/>
              </a:prstGeom>
              <a:blipFill>
                <a:blip r:embed="rId6"/>
                <a:stretch>
                  <a:fillRect/>
                </a:stretch>
              </a:blipFill>
            </p:spPr>
            <p:txBody>
              <a:bodyPr/>
              <a:lstStyle/>
              <a:p>
                <a:r>
                  <a:rPr lang="en-IN">
                    <a:noFill/>
                  </a:rPr>
                  <a:t> </a:t>
                </a:r>
              </a:p>
            </p:txBody>
          </p:sp>
        </mc:Fallback>
      </mc:AlternateContent>
      <p:cxnSp>
        <p:nvCxnSpPr>
          <p:cNvPr id="23" name="Straight Arrow Connector 22">
            <a:extLst>
              <a:ext uri="{FF2B5EF4-FFF2-40B4-BE49-F238E27FC236}">
                <a16:creationId xmlns:a16="http://schemas.microsoft.com/office/drawing/2014/main" id="{28F226C4-8AA4-943E-5DA7-FB4D8C68FE49}"/>
              </a:ext>
            </a:extLst>
          </p:cNvPr>
          <p:cNvCxnSpPr>
            <a:cxnSpLocks/>
            <a:stCxn id="20" idx="2"/>
          </p:cNvCxnSpPr>
          <p:nvPr/>
        </p:nvCxnSpPr>
        <p:spPr>
          <a:xfrm flipH="1">
            <a:off x="2740294" y="5248057"/>
            <a:ext cx="875253" cy="572541"/>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grpSp>
        <p:nvGrpSpPr>
          <p:cNvPr id="6" name="Group 5">
            <a:extLst>
              <a:ext uri="{FF2B5EF4-FFF2-40B4-BE49-F238E27FC236}">
                <a16:creationId xmlns:a16="http://schemas.microsoft.com/office/drawing/2014/main" id="{6455768B-30D0-C6D9-4479-F4759FF16095}"/>
              </a:ext>
            </a:extLst>
          </p:cNvPr>
          <p:cNvGrpSpPr/>
          <p:nvPr/>
        </p:nvGrpSpPr>
        <p:grpSpPr>
          <a:xfrm>
            <a:off x="3493476" y="3915907"/>
            <a:ext cx="3882169" cy="2412434"/>
            <a:chOff x="3493476" y="3915907"/>
            <a:chExt cx="3882169" cy="2412434"/>
          </a:xfrm>
        </p:grpSpPr>
        <p:grpSp>
          <p:nvGrpSpPr>
            <p:cNvPr id="19" name="Group 18">
              <a:extLst>
                <a:ext uri="{FF2B5EF4-FFF2-40B4-BE49-F238E27FC236}">
                  <a16:creationId xmlns:a16="http://schemas.microsoft.com/office/drawing/2014/main" id="{AB26536A-0092-CC77-13ED-675096E9BDCF}"/>
                </a:ext>
              </a:extLst>
            </p:cNvPr>
            <p:cNvGrpSpPr/>
            <p:nvPr/>
          </p:nvGrpSpPr>
          <p:grpSpPr>
            <a:xfrm>
              <a:off x="3493476" y="3915907"/>
              <a:ext cx="2282071" cy="2412434"/>
              <a:chOff x="3493476" y="3915907"/>
              <a:chExt cx="2282071" cy="2412434"/>
            </a:xfrm>
          </p:grpSpPr>
          <p:sp>
            <p:nvSpPr>
              <p:cNvPr id="13" name="Oval 12">
                <a:extLst>
                  <a:ext uri="{FF2B5EF4-FFF2-40B4-BE49-F238E27FC236}">
                    <a16:creationId xmlns:a16="http://schemas.microsoft.com/office/drawing/2014/main" id="{D9CFD51D-FEFD-743D-C7FE-C8796BACA63C}"/>
                  </a:ext>
                </a:extLst>
              </p:cNvPr>
              <p:cNvSpPr/>
              <p:nvPr/>
            </p:nvSpPr>
            <p:spPr>
              <a:xfrm>
                <a:off x="3615547" y="4168341"/>
                <a:ext cx="2160000" cy="216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32537C2-A91C-F3F8-28DD-90CBCF52A4A4}"/>
                      </a:ext>
                    </a:extLst>
                  </p:cNvPr>
                  <p:cNvSpPr txBox="1"/>
                  <p:nvPr/>
                </p:nvSpPr>
                <p:spPr>
                  <a:xfrm>
                    <a:off x="3493476" y="3915907"/>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𝑔</m:t>
                          </m:r>
                          <m:r>
                            <a:rPr lang="en-US" sz="1800" b="0" i="1" smtClean="0">
                              <a:solidFill>
                                <a:srgbClr val="000000"/>
                              </a:solidFill>
                              <a:latin typeface="Cambria Math" panose="02040503050406030204" pitchFamily="18" charset="0"/>
                            </a:rPr>
                            <m:t>=0</m:t>
                          </m:r>
                        </m:oMath>
                      </m:oMathPara>
                    </a14:m>
                    <a:endParaRPr lang="en-IN" dirty="0"/>
                  </a:p>
                </p:txBody>
              </p:sp>
            </mc:Choice>
            <mc:Fallback>
              <p:sp>
                <p:nvSpPr>
                  <p:cNvPr id="18" name="TextBox 17">
                    <a:extLst>
                      <a:ext uri="{FF2B5EF4-FFF2-40B4-BE49-F238E27FC236}">
                        <a16:creationId xmlns:a16="http://schemas.microsoft.com/office/drawing/2014/main" id="{B32537C2-A91C-F3F8-28DD-90CBCF52A4A4}"/>
                      </a:ext>
                    </a:extLst>
                  </p:cNvPr>
                  <p:cNvSpPr txBox="1">
                    <a:spLocks noRot="1" noChangeAspect="1" noMove="1" noResize="1" noEditPoints="1" noAdjustHandles="1" noChangeArrowheads="1" noChangeShapeType="1" noTextEdit="1"/>
                  </p:cNvSpPr>
                  <p:nvPr/>
                </p:nvSpPr>
                <p:spPr>
                  <a:xfrm>
                    <a:off x="3493476" y="3915907"/>
                    <a:ext cx="779130" cy="369332"/>
                  </a:xfrm>
                  <a:prstGeom prst="rect">
                    <a:avLst/>
                  </a:prstGeom>
                  <a:blipFill>
                    <a:blip r:embed="rId7"/>
                    <a:stretch>
                      <a:fillRect b="-6557"/>
                    </a:stretch>
                  </a:blipFill>
                </p:spPr>
                <p:txBody>
                  <a:bodyPr/>
                  <a:lstStyle/>
                  <a:p>
                    <a:r>
                      <a:rPr lang="en-IN">
                        <a:noFill/>
                      </a:rPr>
                      <a:t> </a:t>
                    </a:r>
                  </a:p>
                </p:txBody>
              </p:sp>
            </mc:Fallback>
          </mc:AlternateContent>
        </p:grpSp>
        <p:grpSp>
          <p:nvGrpSpPr>
            <p:cNvPr id="4" name="Group 3">
              <a:extLst>
                <a:ext uri="{FF2B5EF4-FFF2-40B4-BE49-F238E27FC236}">
                  <a16:creationId xmlns:a16="http://schemas.microsoft.com/office/drawing/2014/main" id="{FB8DFBBF-7E84-0D89-68F5-3C61FDE8CD8D}"/>
                </a:ext>
              </a:extLst>
            </p:cNvPr>
            <p:cNvGrpSpPr/>
            <p:nvPr/>
          </p:nvGrpSpPr>
          <p:grpSpPr>
            <a:xfrm>
              <a:off x="5770445" y="5257800"/>
              <a:ext cx="1605200" cy="1032320"/>
              <a:chOff x="5770445" y="5257800"/>
              <a:chExt cx="1605200" cy="1032320"/>
            </a:xfrm>
          </p:grpSpPr>
          <p:cxnSp>
            <p:nvCxnSpPr>
              <p:cNvPr id="28" name="Straight Arrow Connector 27">
                <a:extLst>
                  <a:ext uri="{FF2B5EF4-FFF2-40B4-BE49-F238E27FC236}">
                    <a16:creationId xmlns:a16="http://schemas.microsoft.com/office/drawing/2014/main" id="{439BCF20-3EB5-B43E-08B5-F2C6B4A06C77}"/>
                  </a:ext>
                </a:extLst>
              </p:cNvPr>
              <p:cNvCxnSpPr>
                <a:cxnSpLocks/>
              </p:cNvCxnSpPr>
              <p:nvPr/>
            </p:nvCxnSpPr>
            <p:spPr>
              <a:xfrm>
                <a:off x="5770445" y="5257800"/>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0DEA46A8-990F-5718-8AE7-8CB71685F0D2}"/>
                      </a:ext>
                    </a:extLst>
                  </p:cNvPr>
                  <p:cNvSpPr txBox="1"/>
                  <p:nvPr/>
                </p:nvSpPr>
                <p:spPr>
                  <a:xfrm>
                    <a:off x="6067557" y="5920788"/>
                    <a:ext cx="1308088" cy="369332"/>
                  </a:xfrm>
                  <a:prstGeom prst="rect">
                    <a:avLst/>
                  </a:prstGeom>
                  <a:noFill/>
                </p:spPr>
                <p:txBody>
                  <a:bodyPr wrap="square">
                    <a:spAutoFit/>
                  </a:bodyPr>
                  <a:lstStyle/>
                  <a:p>
                    <a:pPr/>
                    <a14:m>
                      <m:oMath xmlns:m="http://schemas.openxmlformats.org/officeDocument/2006/math">
                        <m:r>
                          <a:rPr lang="en-US" sz="1800" b="1" i="1" smtClean="0">
                            <a:solidFill>
                              <a:srgbClr val="000000"/>
                            </a:solidFill>
                            <a:latin typeface="Cambria Math" panose="02040503050406030204" pitchFamily="18" charset="0"/>
                          </a:rPr>
                          <m:t>𝒈</m:t>
                        </m:r>
                        <m:r>
                          <a:rPr lang="en-US" sz="1800" b="1" i="1" smtClean="0">
                            <a:solidFill>
                              <a:srgbClr val="000000"/>
                            </a:solidFill>
                            <a:latin typeface="Cambria Math" panose="02040503050406030204" pitchFamily="18" charset="0"/>
                          </a:rPr>
                          <m:t>=</m:t>
                        </m:r>
                      </m:oMath>
                    </a14:m>
                    <a:r>
                      <a:rPr lang="en-IN" b="1" dirty="0"/>
                      <a:t>0</a:t>
                    </a:r>
                  </a:p>
                </p:txBody>
              </p:sp>
            </mc:Choice>
            <mc:Fallback>
              <p:sp>
                <p:nvSpPr>
                  <p:cNvPr id="31" name="TextBox 30">
                    <a:extLst>
                      <a:ext uri="{FF2B5EF4-FFF2-40B4-BE49-F238E27FC236}">
                        <a16:creationId xmlns:a16="http://schemas.microsoft.com/office/drawing/2014/main" id="{0DEA46A8-990F-5718-8AE7-8CB71685F0D2}"/>
                      </a:ext>
                    </a:extLst>
                  </p:cNvPr>
                  <p:cNvSpPr txBox="1">
                    <a:spLocks noRot="1" noChangeAspect="1" noMove="1" noResize="1" noEditPoints="1" noAdjustHandles="1" noChangeArrowheads="1" noChangeShapeType="1" noTextEdit="1"/>
                  </p:cNvSpPr>
                  <p:nvPr/>
                </p:nvSpPr>
                <p:spPr>
                  <a:xfrm>
                    <a:off x="6067557" y="5920788"/>
                    <a:ext cx="1308088" cy="369332"/>
                  </a:xfrm>
                  <a:prstGeom prst="rect">
                    <a:avLst/>
                  </a:prstGeom>
                  <a:blipFill>
                    <a:blip r:embed="rId8"/>
                    <a:stretch>
                      <a:fillRect t="-6557" b="-26230"/>
                    </a:stretch>
                  </a:blipFill>
                </p:spPr>
                <p:txBody>
                  <a:bodyPr/>
                  <a:lstStyle/>
                  <a:p>
                    <a:r>
                      <a:rPr lang="en-IN">
                        <a:noFill/>
                      </a:rPr>
                      <a:t> </a:t>
                    </a:r>
                  </a:p>
                </p:txBody>
              </p:sp>
            </mc:Fallback>
          </mc:AlternateContent>
        </p:grpSp>
      </p:grpSp>
      <p:grpSp>
        <p:nvGrpSpPr>
          <p:cNvPr id="43" name="Group 42">
            <a:extLst>
              <a:ext uri="{FF2B5EF4-FFF2-40B4-BE49-F238E27FC236}">
                <a16:creationId xmlns:a16="http://schemas.microsoft.com/office/drawing/2014/main" id="{6CA12D38-B209-CF91-E1B6-80CFD5A40007}"/>
              </a:ext>
            </a:extLst>
          </p:cNvPr>
          <p:cNvGrpSpPr/>
          <p:nvPr/>
        </p:nvGrpSpPr>
        <p:grpSpPr>
          <a:xfrm>
            <a:off x="1838280" y="4683996"/>
            <a:ext cx="2857267" cy="1104061"/>
            <a:chOff x="2913178" y="4711262"/>
            <a:chExt cx="2857267" cy="1104061"/>
          </a:xfrm>
        </p:grpSpPr>
        <p:sp>
          <p:nvSpPr>
            <p:cNvPr id="20" name="Oval 19">
              <a:extLst>
                <a:ext uri="{FF2B5EF4-FFF2-40B4-BE49-F238E27FC236}">
                  <a16:creationId xmlns:a16="http://schemas.microsoft.com/office/drawing/2014/main" id="{973C207B-F288-171E-F736-E46E61101D35}"/>
                </a:ext>
              </a:extLst>
            </p:cNvPr>
            <p:cNvSpPr/>
            <p:nvPr/>
          </p:nvSpPr>
          <p:spPr>
            <a:xfrm>
              <a:off x="4690445" y="4735323"/>
              <a:ext cx="1080000" cy="108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1054266-34AC-15B3-1F60-72B8ABA8592D}"/>
                    </a:ext>
                  </a:extLst>
                </p:cNvPr>
                <p:cNvSpPr txBox="1"/>
                <p:nvPr/>
              </p:nvSpPr>
              <p:spPr>
                <a:xfrm>
                  <a:off x="2913178" y="4993518"/>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𝑔</m:t>
                        </m:r>
                        <m:r>
                          <a:rPr lang="en-US" sz="1800" b="0" i="1" smtClean="0">
                            <a:solidFill>
                              <a:srgbClr val="000000"/>
                            </a:solidFill>
                            <a:latin typeface="Cambria Math" panose="02040503050406030204" pitchFamily="18" charset="0"/>
                          </a:rPr>
                          <m:t>=1</m:t>
                        </m:r>
                      </m:oMath>
                    </m:oMathPara>
                  </a14:m>
                  <a:endParaRPr lang="en-IN" dirty="0"/>
                </a:p>
              </p:txBody>
            </p:sp>
          </mc:Choice>
          <mc:Fallback>
            <p:sp>
              <p:nvSpPr>
                <p:cNvPr id="21" name="TextBox 20">
                  <a:extLst>
                    <a:ext uri="{FF2B5EF4-FFF2-40B4-BE49-F238E27FC236}">
                      <a16:creationId xmlns:a16="http://schemas.microsoft.com/office/drawing/2014/main" id="{31054266-34AC-15B3-1F60-72B8ABA8592D}"/>
                    </a:ext>
                  </a:extLst>
                </p:cNvPr>
                <p:cNvSpPr txBox="1">
                  <a:spLocks noRot="1" noChangeAspect="1" noMove="1" noResize="1" noEditPoints="1" noAdjustHandles="1" noChangeArrowheads="1" noChangeShapeType="1" noTextEdit="1"/>
                </p:cNvSpPr>
                <p:nvPr/>
              </p:nvSpPr>
              <p:spPr>
                <a:xfrm>
                  <a:off x="2913178" y="4993518"/>
                  <a:ext cx="779130" cy="369332"/>
                </a:xfrm>
                <a:prstGeom prst="rect">
                  <a:avLst/>
                </a:prstGeom>
                <a:blipFill>
                  <a:blip r:embed="rId9"/>
                  <a:stretch>
                    <a:fillRect b="-6667"/>
                  </a:stretch>
                </a:blipFill>
              </p:spPr>
              <p:txBody>
                <a:bodyPr/>
                <a:lstStyle/>
                <a:p>
                  <a:r>
                    <a:rPr lang="en-IN">
                      <a:noFill/>
                    </a:rPr>
                    <a:t> </a:t>
                  </a:r>
                </a:p>
              </p:txBody>
            </p:sp>
          </mc:Fallback>
        </mc:AlternateContent>
        <p:cxnSp>
          <p:nvCxnSpPr>
            <p:cNvPr id="33" name="Straight Arrow Connector 32">
              <a:extLst>
                <a:ext uri="{FF2B5EF4-FFF2-40B4-BE49-F238E27FC236}">
                  <a16:creationId xmlns:a16="http://schemas.microsoft.com/office/drawing/2014/main" id="{2D781CFD-E41A-B7C0-4ADD-A21870BFDD54}"/>
                </a:ext>
              </a:extLst>
            </p:cNvPr>
            <p:cNvCxnSpPr>
              <a:cxnSpLocks/>
              <a:endCxn id="21" idx="3"/>
            </p:cNvCxnSpPr>
            <p:nvPr/>
          </p:nvCxnSpPr>
          <p:spPr>
            <a:xfrm flipH="1">
              <a:off x="3692308" y="4711262"/>
              <a:ext cx="1538137" cy="466922"/>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grpSp>
      <p:grpSp>
        <p:nvGrpSpPr>
          <p:cNvPr id="3" name="Group 2">
            <a:extLst>
              <a:ext uri="{FF2B5EF4-FFF2-40B4-BE49-F238E27FC236}">
                <a16:creationId xmlns:a16="http://schemas.microsoft.com/office/drawing/2014/main" id="{D4DF29EC-E69D-FD1A-A4F9-7E36FB000FF2}"/>
              </a:ext>
            </a:extLst>
          </p:cNvPr>
          <p:cNvGrpSpPr/>
          <p:nvPr/>
        </p:nvGrpSpPr>
        <p:grpSpPr>
          <a:xfrm>
            <a:off x="1270729" y="4909552"/>
            <a:ext cx="3080886" cy="1089332"/>
            <a:chOff x="2673970" y="4898605"/>
            <a:chExt cx="3080886" cy="1089332"/>
          </a:xfrm>
        </p:grpSpPr>
        <p:sp>
          <p:nvSpPr>
            <p:cNvPr id="32" name="Oval 31">
              <a:extLst>
                <a:ext uri="{FF2B5EF4-FFF2-40B4-BE49-F238E27FC236}">
                  <a16:creationId xmlns:a16="http://schemas.microsoft.com/office/drawing/2014/main" id="{2345A416-DA52-B7A3-163A-41A0547DDC5C}"/>
                </a:ext>
              </a:extLst>
            </p:cNvPr>
            <p:cNvSpPr/>
            <p:nvPr/>
          </p:nvSpPr>
          <p:spPr>
            <a:xfrm>
              <a:off x="5034856" y="4898605"/>
              <a:ext cx="720000" cy="7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3F0B04A8-2348-1840-84D1-807AC794960A}"/>
                </a:ext>
              </a:extLst>
            </p:cNvPr>
            <p:cNvCxnSpPr>
              <a:cxnSpLocks/>
            </p:cNvCxnSpPr>
            <p:nvPr/>
          </p:nvCxnSpPr>
          <p:spPr>
            <a:xfrm flipH="1">
              <a:off x="3241521" y="4983774"/>
              <a:ext cx="2378489" cy="634831"/>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6E27425-8068-6688-1E98-1F874439C08E}"/>
                    </a:ext>
                  </a:extLst>
                </p:cNvPr>
                <p:cNvSpPr txBox="1"/>
                <p:nvPr/>
              </p:nvSpPr>
              <p:spPr>
                <a:xfrm>
                  <a:off x="2673970" y="5618605"/>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𝑔</m:t>
                        </m:r>
                        <m:r>
                          <a:rPr lang="en-US" sz="1800" b="0" i="1" smtClean="0">
                            <a:solidFill>
                              <a:srgbClr val="000000"/>
                            </a:solidFill>
                            <a:latin typeface="Cambria Math" panose="02040503050406030204" pitchFamily="18" charset="0"/>
                          </a:rPr>
                          <m:t>&gt;1</m:t>
                        </m:r>
                      </m:oMath>
                    </m:oMathPara>
                  </a14:m>
                  <a:endParaRPr lang="en-IN" dirty="0"/>
                </a:p>
              </p:txBody>
            </p:sp>
          </mc:Choice>
          <mc:Fallback>
            <p:sp>
              <p:nvSpPr>
                <p:cNvPr id="37" name="TextBox 36">
                  <a:extLst>
                    <a:ext uri="{FF2B5EF4-FFF2-40B4-BE49-F238E27FC236}">
                      <a16:creationId xmlns:a16="http://schemas.microsoft.com/office/drawing/2014/main" id="{A6E27425-8068-6688-1E98-1F874439C08E}"/>
                    </a:ext>
                  </a:extLst>
                </p:cNvPr>
                <p:cNvSpPr txBox="1">
                  <a:spLocks noRot="1" noChangeAspect="1" noMove="1" noResize="1" noEditPoints="1" noAdjustHandles="1" noChangeArrowheads="1" noChangeShapeType="1" noTextEdit="1"/>
                </p:cNvSpPr>
                <p:nvPr/>
              </p:nvSpPr>
              <p:spPr>
                <a:xfrm>
                  <a:off x="2673970" y="5618605"/>
                  <a:ext cx="779130" cy="369332"/>
                </a:xfrm>
                <a:prstGeom prst="rect">
                  <a:avLst/>
                </a:prstGeom>
                <a:blipFill>
                  <a:blip r:embed="rId10"/>
                  <a:stretch>
                    <a:fillRect b="-6557"/>
                  </a:stretch>
                </a:blipFill>
              </p:spPr>
              <p:txBody>
                <a:bodyPr/>
                <a:lstStyle/>
                <a:p>
                  <a:r>
                    <a:rPr lang="en-IN">
                      <a:noFill/>
                    </a:rPr>
                    <a:t> </a:t>
                  </a:r>
                </a:p>
              </p:txBody>
            </p:sp>
          </mc:Fallback>
        </mc:AlternateContent>
      </p:grpSp>
      <p:grpSp>
        <p:nvGrpSpPr>
          <p:cNvPr id="41" name="Group 40">
            <a:extLst>
              <a:ext uri="{FF2B5EF4-FFF2-40B4-BE49-F238E27FC236}">
                <a16:creationId xmlns:a16="http://schemas.microsoft.com/office/drawing/2014/main" id="{873E734E-52E4-6FFE-2FAE-832503ABCCA9}"/>
              </a:ext>
            </a:extLst>
          </p:cNvPr>
          <p:cNvGrpSpPr/>
          <p:nvPr/>
        </p:nvGrpSpPr>
        <p:grpSpPr>
          <a:xfrm>
            <a:off x="1983364" y="4401856"/>
            <a:ext cx="3254162" cy="1620000"/>
            <a:chOff x="2493551" y="4451748"/>
            <a:chExt cx="3254162" cy="1620000"/>
          </a:xfrm>
        </p:grpSpPr>
        <p:sp>
          <p:nvSpPr>
            <p:cNvPr id="27" name="Oval 26">
              <a:extLst>
                <a:ext uri="{FF2B5EF4-FFF2-40B4-BE49-F238E27FC236}">
                  <a16:creationId xmlns:a16="http://schemas.microsoft.com/office/drawing/2014/main" id="{03510963-970E-C0FD-A196-073DF45B06DD}"/>
                </a:ext>
              </a:extLst>
            </p:cNvPr>
            <p:cNvSpPr/>
            <p:nvPr/>
          </p:nvSpPr>
          <p:spPr>
            <a:xfrm>
              <a:off x="4127713" y="4451748"/>
              <a:ext cx="1620000" cy="16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A5807516-9D68-7CDF-AEC1-66635CD2A38A}"/>
                    </a:ext>
                  </a:extLst>
                </p:cNvPr>
                <p:cNvSpPr txBox="1"/>
                <p:nvPr/>
              </p:nvSpPr>
              <p:spPr>
                <a:xfrm>
                  <a:off x="2493551" y="4512357"/>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𝑔</m:t>
                        </m:r>
                        <m:r>
                          <a:rPr lang="en-US" sz="1800" b="0" i="1" smtClean="0">
                            <a:solidFill>
                              <a:srgbClr val="000000"/>
                            </a:solidFill>
                            <a:latin typeface="Cambria Math" panose="02040503050406030204" pitchFamily="18" charset="0"/>
                          </a:rPr>
                          <m:t>&lt;1</m:t>
                        </m:r>
                      </m:oMath>
                    </m:oMathPara>
                  </a14:m>
                  <a:endParaRPr lang="en-IN" dirty="0"/>
                </a:p>
              </p:txBody>
            </p:sp>
          </mc:Choice>
          <mc:Fallback>
            <p:sp>
              <p:nvSpPr>
                <p:cNvPr id="38" name="TextBox 37">
                  <a:extLst>
                    <a:ext uri="{FF2B5EF4-FFF2-40B4-BE49-F238E27FC236}">
                      <a16:creationId xmlns:a16="http://schemas.microsoft.com/office/drawing/2014/main" id="{A5807516-9D68-7CDF-AEC1-66635CD2A38A}"/>
                    </a:ext>
                  </a:extLst>
                </p:cNvPr>
                <p:cNvSpPr txBox="1">
                  <a:spLocks noRot="1" noChangeAspect="1" noMove="1" noResize="1" noEditPoints="1" noAdjustHandles="1" noChangeArrowheads="1" noChangeShapeType="1" noTextEdit="1"/>
                </p:cNvSpPr>
                <p:nvPr/>
              </p:nvSpPr>
              <p:spPr>
                <a:xfrm>
                  <a:off x="2493551" y="4512357"/>
                  <a:ext cx="779130" cy="369332"/>
                </a:xfrm>
                <a:prstGeom prst="rect">
                  <a:avLst/>
                </a:prstGeom>
                <a:blipFill>
                  <a:blip r:embed="rId11"/>
                  <a:stretch>
                    <a:fillRect b="-6557"/>
                  </a:stretch>
                </a:blipFill>
              </p:spPr>
              <p:txBody>
                <a:bodyPr/>
                <a:lstStyle/>
                <a:p>
                  <a:r>
                    <a:rPr lang="en-IN">
                      <a:noFill/>
                    </a:rPr>
                    <a:t> </a:t>
                  </a:r>
                </a:p>
              </p:txBody>
            </p:sp>
          </mc:Fallback>
        </mc:AlternateContent>
        <p:cxnSp>
          <p:nvCxnSpPr>
            <p:cNvPr id="39" name="Straight Arrow Connector 38">
              <a:extLst>
                <a:ext uri="{FF2B5EF4-FFF2-40B4-BE49-F238E27FC236}">
                  <a16:creationId xmlns:a16="http://schemas.microsoft.com/office/drawing/2014/main" id="{329961D5-F4DB-75E7-6ACA-8BFD63D8114B}"/>
                </a:ext>
              </a:extLst>
            </p:cNvPr>
            <p:cNvCxnSpPr>
              <a:cxnSpLocks/>
            </p:cNvCxnSpPr>
            <p:nvPr/>
          </p:nvCxnSpPr>
          <p:spPr>
            <a:xfrm flipH="1" flipV="1">
              <a:off x="3147177" y="4710354"/>
              <a:ext cx="1040848" cy="48696"/>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DA26F8E-4005-2EAC-3FA4-48544AAB4A84}"/>
                  </a:ext>
                </a:extLst>
              </p:cNvPr>
              <p:cNvSpPr txBox="1"/>
              <p:nvPr/>
            </p:nvSpPr>
            <p:spPr>
              <a:xfrm>
                <a:off x="2282521" y="5852891"/>
                <a:ext cx="13080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000000"/>
                          </a:solidFill>
                          <a:latin typeface="Cambria Math" panose="02040503050406030204" pitchFamily="18" charset="0"/>
                        </a:rPr>
                        <m:t>𝒈</m:t>
                      </m:r>
                      <m:r>
                        <a:rPr lang="en-US" sz="1800" b="1" i="1" smtClean="0">
                          <a:solidFill>
                            <a:srgbClr val="000000"/>
                          </a:solidFill>
                          <a:latin typeface="Cambria Math" panose="02040503050406030204" pitchFamily="18" charset="0"/>
                        </a:rPr>
                        <m:t>=</m:t>
                      </m:r>
                      <m:r>
                        <a:rPr lang="en-IN" b="1" i="1" dirty="0" smtClean="0">
                          <a:latin typeface="Cambria Math" panose="02040503050406030204" pitchFamily="18" charset="0"/>
                          <a:ea typeface="Cambria Math" panose="02040503050406030204" pitchFamily="18" charset="0"/>
                        </a:rPr>
                        <m:t>∞</m:t>
                      </m:r>
                    </m:oMath>
                  </m:oMathPara>
                </a14:m>
                <a:endParaRPr lang="en-IN" b="1" dirty="0"/>
              </a:p>
            </p:txBody>
          </p:sp>
        </mc:Choice>
        <mc:Fallback>
          <p:sp>
            <p:nvSpPr>
              <p:cNvPr id="9" name="TextBox 8">
                <a:extLst>
                  <a:ext uri="{FF2B5EF4-FFF2-40B4-BE49-F238E27FC236}">
                    <a16:creationId xmlns:a16="http://schemas.microsoft.com/office/drawing/2014/main" id="{8DA26F8E-4005-2EAC-3FA4-48544AAB4A84}"/>
                  </a:ext>
                </a:extLst>
              </p:cNvPr>
              <p:cNvSpPr txBox="1">
                <a:spLocks noRot="1" noChangeAspect="1" noMove="1" noResize="1" noEditPoints="1" noAdjustHandles="1" noChangeArrowheads="1" noChangeShapeType="1" noTextEdit="1"/>
              </p:cNvSpPr>
              <p:nvPr/>
            </p:nvSpPr>
            <p:spPr>
              <a:xfrm>
                <a:off x="2282521" y="5852891"/>
                <a:ext cx="1308088" cy="369332"/>
              </a:xfrm>
              <a:prstGeom prst="rect">
                <a:avLst/>
              </a:prstGeom>
              <a:blipFill>
                <a:blip r:embed="rId12"/>
                <a:stretch>
                  <a:fillRect b="-6557"/>
                </a:stretch>
              </a:blipFill>
            </p:spPr>
            <p:txBody>
              <a:bodyPr/>
              <a:lstStyle/>
              <a:p>
                <a:r>
                  <a:rPr lang="en-IN">
                    <a:noFill/>
                  </a:rPr>
                  <a:t> </a:t>
                </a:r>
              </a:p>
            </p:txBody>
          </p:sp>
        </mc:Fallback>
      </mc:AlternateContent>
      <p:sp>
        <p:nvSpPr>
          <p:cNvPr id="10" name="Text Box 11">
            <a:extLst>
              <a:ext uri="{FF2B5EF4-FFF2-40B4-BE49-F238E27FC236}">
                <a16:creationId xmlns:a16="http://schemas.microsoft.com/office/drawing/2014/main" id="{3B8852FA-8D3C-6DDC-9791-19C09E6FB276}"/>
              </a:ext>
            </a:extLst>
          </p:cNvPr>
          <p:cNvSpPr txBox="1">
            <a:spLocks noChangeArrowheads="1"/>
          </p:cNvSpPr>
          <p:nvPr/>
        </p:nvSpPr>
        <p:spPr bwMode="auto">
          <a:xfrm>
            <a:off x="6189628" y="4117963"/>
            <a:ext cx="2819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dirty="0">
                <a:solidFill>
                  <a:srgbClr val="00B050"/>
                </a:solidFill>
                <a:latin typeface="Calibri" panose="020F0502020204030204" pitchFamily="34" charset="0"/>
                <a:cs typeface="Calibri" panose="020F0502020204030204" pitchFamily="34" charset="0"/>
              </a:rPr>
              <a:t>Mirror image of constant r circles about the center</a:t>
            </a:r>
          </a:p>
        </p:txBody>
      </p:sp>
    </p:spTree>
    <p:extLst>
      <p:ext uri="{BB962C8B-B14F-4D97-AF65-F5344CB8AC3E}">
        <p14:creationId xmlns:p14="http://schemas.microsoft.com/office/powerpoint/2010/main" val="323256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25309-E0C8-2526-D2BE-A4830F91784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57028" name="Object 4">
                <a:extLst>
                  <a:ext uri="{FF2B5EF4-FFF2-40B4-BE49-F238E27FC236}">
                    <a16:creationId xmlns:a16="http://schemas.microsoft.com/office/drawing/2014/main" id="{A3C98989-543B-A1CF-32D7-B7AD021E7460}"/>
                  </a:ext>
                </a:extLst>
              </p:cNvPr>
              <p:cNvSpPr txBox="1"/>
              <p:nvPr/>
            </p:nvSpPr>
            <p:spPr bwMode="auto">
              <a:xfrm>
                <a:off x="2204761" y="802481"/>
                <a:ext cx="4495800" cy="1212850"/>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p>
                        <m:sSupPr>
                          <m:ctrlPr>
                            <a:rPr lang="en-IN" sz="2000" i="1" smtClean="0">
                              <a:solidFill>
                                <a:srgbClr val="002060"/>
                              </a:solidFill>
                              <a:latin typeface="Cambria Math" panose="02040503050406030204" pitchFamily="18" charset="0"/>
                            </a:rPr>
                          </m:ctrlPr>
                        </m:sSupPr>
                        <m:e>
                          <m:d>
                            <m:dPr>
                              <m:ctrlPr>
                                <a:rPr lang="en-IN" sz="2000" i="1">
                                  <a:solidFill>
                                    <a:srgbClr val="002060"/>
                                  </a:solidFill>
                                  <a:latin typeface="Cambria Math" panose="02040503050406030204" pitchFamily="18" charset="0"/>
                                </a:rPr>
                              </m:ctrlPr>
                            </m:dPr>
                            <m:e>
                              <m:sSub>
                                <m:sSubPr>
                                  <m:ctrlPr>
                                    <a:rPr lang="en-IN" sz="2000" i="1">
                                      <a:solidFill>
                                        <a:srgbClr val="002060"/>
                                      </a:solidFill>
                                      <a:latin typeface="Cambria Math" panose="02040503050406030204" pitchFamily="18" charset="0"/>
                                    </a:rPr>
                                  </m:ctrlPr>
                                </m:sSubPr>
                                <m:e>
                                  <m:r>
                                    <m:rPr>
                                      <m:sty m:val="p"/>
                                    </m:rPr>
                                    <a:rPr lang="en-IN" sz="2000" i="1">
                                      <a:solidFill>
                                        <a:srgbClr val="002060"/>
                                      </a:solidFill>
                                      <a:latin typeface="Cambria Math" panose="02040503050406030204" pitchFamily="18" charset="0"/>
                                    </a:rPr>
                                    <m:t>Γ</m:t>
                                  </m:r>
                                </m:e>
                                <m:sub>
                                  <m:r>
                                    <a:rPr lang="en-IN" sz="2000" i="1">
                                      <a:solidFill>
                                        <a:srgbClr val="002060"/>
                                      </a:solidFill>
                                      <a:latin typeface="Cambria Math" panose="02040503050406030204" pitchFamily="18" charset="0"/>
                                    </a:rPr>
                                    <m:t>𝑟</m:t>
                                  </m:r>
                                </m:sub>
                              </m:sSub>
                              <m:r>
                                <a:rPr lang="en-US" sz="2000" b="0" i="1" smtClean="0">
                                  <a:solidFill>
                                    <a:srgbClr val="002060"/>
                                  </a:solidFill>
                                  <a:latin typeface="Cambria Math" panose="02040503050406030204" pitchFamily="18" charset="0"/>
                                </a:rPr>
                                <m:t>+</m:t>
                              </m:r>
                              <m:r>
                                <a:rPr lang="en-IN" sz="2000" i="1">
                                  <a:solidFill>
                                    <a:srgbClr val="002060"/>
                                  </a:solidFill>
                                  <a:latin typeface="Cambria Math" panose="02040503050406030204" pitchFamily="18" charset="0"/>
                                </a:rPr>
                                <m:t>1</m:t>
                              </m:r>
                            </m:e>
                          </m:d>
                        </m:e>
                        <m:sup>
                          <m:r>
                            <a:rPr lang="en-IN" sz="2000" i="1">
                              <a:solidFill>
                                <a:srgbClr val="002060"/>
                              </a:solidFill>
                              <a:latin typeface="Cambria Math" panose="02040503050406030204" pitchFamily="18" charset="0"/>
                            </a:rPr>
                            <m:t>2</m:t>
                          </m:r>
                        </m:sup>
                      </m:sSup>
                      <m:r>
                        <a:rPr lang="en-IN" sz="2000" i="1">
                          <a:solidFill>
                            <a:srgbClr val="002060"/>
                          </a:solidFill>
                          <a:latin typeface="Cambria Math" panose="02040503050406030204" pitchFamily="18" charset="0"/>
                        </a:rPr>
                        <m:t>+</m:t>
                      </m:r>
                      <m:sSup>
                        <m:sSupPr>
                          <m:ctrlPr>
                            <a:rPr lang="en-IN" sz="2000" i="1">
                              <a:solidFill>
                                <a:srgbClr val="002060"/>
                              </a:solidFill>
                              <a:latin typeface="Cambria Math" panose="02040503050406030204" pitchFamily="18" charset="0"/>
                            </a:rPr>
                          </m:ctrlPr>
                        </m:sSupPr>
                        <m:e>
                          <m:d>
                            <m:dPr>
                              <m:ctrlPr>
                                <a:rPr lang="en-IN" sz="2000" i="1">
                                  <a:solidFill>
                                    <a:srgbClr val="002060"/>
                                  </a:solidFill>
                                  <a:latin typeface="Cambria Math" panose="02040503050406030204" pitchFamily="18" charset="0"/>
                                </a:rPr>
                              </m:ctrlPr>
                            </m:dPr>
                            <m:e>
                              <m:sSub>
                                <m:sSubPr>
                                  <m:ctrlPr>
                                    <a:rPr lang="en-IN" sz="2000" i="1">
                                      <a:solidFill>
                                        <a:srgbClr val="002060"/>
                                      </a:solidFill>
                                      <a:latin typeface="Cambria Math" panose="02040503050406030204" pitchFamily="18" charset="0"/>
                                    </a:rPr>
                                  </m:ctrlPr>
                                </m:sSubPr>
                                <m:e>
                                  <m:r>
                                    <m:rPr>
                                      <m:sty m:val="p"/>
                                    </m:rPr>
                                    <a:rPr lang="en-IN" sz="2000" i="1">
                                      <a:solidFill>
                                        <a:srgbClr val="002060"/>
                                      </a:solidFill>
                                      <a:latin typeface="Cambria Math" panose="02040503050406030204" pitchFamily="18" charset="0"/>
                                    </a:rPr>
                                    <m:t>Γ</m:t>
                                  </m:r>
                                </m:e>
                                <m:sub>
                                  <m:r>
                                    <a:rPr lang="en-IN" sz="2000" i="1">
                                      <a:solidFill>
                                        <a:srgbClr val="002060"/>
                                      </a:solidFill>
                                      <a:latin typeface="Cambria Math" panose="02040503050406030204" pitchFamily="18" charset="0"/>
                                    </a:rPr>
                                    <m:t>𝑖</m:t>
                                  </m:r>
                                </m:sub>
                              </m:sSub>
                              <m:r>
                                <a:rPr lang="en-US" sz="2000" b="0" i="1" smtClean="0">
                                  <a:solidFill>
                                    <a:srgbClr val="002060"/>
                                  </a:solidFill>
                                  <a:latin typeface="Cambria Math" panose="02040503050406030204" pitchFamily="18" charset="0"/>
                                </a:rPr>
                                <m:t>+</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𝑏</m:t>
                                  </m:r>
                                </m:den>
                              </m:f>
                            </m:e>
                          </m:d>
                        </m:e>
                        <m:sup>
                          <m:r>
                            <a:rPr lang="en-IN" sz="2000" i="1">
                              <a:solidFill>
                                <a:srgbClr val="002060"/>
                              </a:solidFill>
                              <a:latin typeface="Cambria Math" panose="02040503050406030204" pitchFamily="18" charset="0"/>
                            </a:rPr>
                            <m:t>2</m:t>
                          </m:r>
                        </m:sup>
                      </m:sSup>
                      <m:r>
                        <a:rPr lang="en-IN" sz="2000" i="1">
                          <a:solidFill>
                            <a:srgbClr val="002060"/>
                          </a:solidFill>
                          <a:latin typeface="Cambria Math" panose="02040503050406030204" pitchFamily="18" charset="0"/>
                        </a:rPr>
                        <m:t>=</m:t>
                      </m:r>
                      <m:sSup>
                        <m:sSupPr>
                          <m:ctrlPr>
                            <a:rPr lang="en-IN" sz="2000" i="1">
                              <a:solidFill>
                                <a:srgbClr val="002060"/>
                              </a:solidFill>
                              <a:latin typeface="Cambria Math" panose="02040503050406030204" pitchFamily="18" charset="0"/>
                            </a:rPr>
                          </m:ctrlPr>
                        </m:sSupPr>
                        <m:e>
                          <m:d>
                            <m:dPr>
                              <m:ctrlPr>
                                <a:rPr lang="en-IN" sz="2000" i="1">
                                  <a:solidFill>
                                    <a:srgbClr val="002060"/>
                                  </a:solidFill>
                                  <a:latin typeface="Cambria Math" panose="02040503050406030204" pitchFamily="18" charset="0"/>
                                </a:rPr>
                              </m:ctrlPr>
                            </m:dPr>
                            <m:e>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𝑏</m:t>
                                  </m:r>
                                </m:den>
                              </m:f>
                            </m:e>
                          </m:d>
                        </m:e>
                        <m:sup>
                          <m:r>
                            <a:rPr lang="en-IN" sz="2000" i="1">
                              <a:solidFill>
                                <a:srgbClr val="002060"/>
                              </a:solidFill>
                              <a:latin typeface="Cambria Math" panose="02040503050406030204" pitchFamily="18" charset="0"/>
                            </a:rPr>
                            <m:t>2</m:t>
                          </m:r>
                        </m:sup>
                      </m:sSup>
                    </m:oMath>
                  </m:oMathPara>
                </a14:m>
                <a:endParaRPr lang="en-IN" sz="2000" dirty="0">
                  <a:solidFill>
                    <a:srgbClr val="002060"/>
                  </a:solidFill>
                  <a:latin typeface="Calibri" panose="020F0502020204030204" pitchFamily="34" charset="0"/>
                  <a:cs typeface="Calibri" panose="020F0502020204030204" pitchFamily="34" charset="0"/>
                </a:endParaRPr>
              </a:p>
            </p:txBody>
          </p:sp>
        </mc:Choice>
        <mc:Fallback>
          <p:sp>
            <p:nvSpPr>
              <p:cNvPr id="257028" name="Object 4">
                <a:extLst>
                  <a:ext uri="{FF2B5EF4-FFF2-40B4-BE49-F238E27FC236}">
                    <a16:creationId xmlns:a16="http://schemas.microsoft.com/office/drawing/2014/main" id="{A3C98989-543B-A1CF-32D7-B7AD021E7460}"/>
                  </a:ext>
                </a:extLst>
              </p:cNvPr>
              <p:cNvSpPr txBox="1">
                <a:spLocks noRot="1" noChangeAspect="1" noMove="1" noResize="1" noEditPoints="1" noAdjustHandles="1" noChangeArrowheads="1" noChangeShapeType="1" noTextEdit="1"/>
              </p:cNvSpPr>
              <p:nvPr/>
            </p:nvSpPr>
            <p:spPr bwMode="auto">
              <a:xfrm>
                <a:off x="2204761" y="802481"/>
                <a:ext cx="4495800" cy="1212850"/>
              </a:xfrm>
              <a:prstGeom prst="rect">
                <a:avLst/>
              </a:prstGeom>
              <a:blipFill>
                <a:blip r:embed="rId2"/>
                <a:stretch>
                  <a:fillRect/>
                </a:stretch>
              </a:blipFill>
              <a:ln/>
            </p:spPr>
            <p:txBody>
              <a:bodyPr/>
              <a:lstStyle/>
              <a:p>
                <a:r>
                  <a:rPr lang="en-IN">
                    <a:noFill/>
                  </a:rPr>
                  <a:t> </a:t>
                </a:r>
              </a:p>
            </p:txBody>
          </p:sp>
        </mc:Fallback>
      </mc:AlternateContent>
      <p:sp>
        <p:nvSpPr>
          <p:cNvPr id="257029" name="Rectangle 5">
            <a:extLst>
              <a:ext uri="{FF2B5EF4-FFF2-40B4-BE49-F238E27FC236}">
                <a16:creationId xmlns:a16="http://schemas.microsoft.com/office/drawing/2014/main" id="{AD6477C7-1A5F-A97B-E7EC-03A033AE7108}"/>
              </a:ext>
            </a:extLst>
          </p:cNvPr>
          <p:cNvSpPr>
            <a:spLocks noChangeArrowheads="1"/>
          </p:cNvSpPr>
          <p:nvPr/>
        </p:nvSpPr>
        <p:spPr bwMode="auto">
          <a:xfrm>
            <a:off x="140927" y="131459"/>
            <a:ext cx="464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solidFill>
                  <a:srgbClr val="00B050"/>
                </a:solidFill>
                <a:latin typeface="Calibri" panose="020F0502020204030204" pitchFamily="34" charset="0"/>
                <a:cs typeface="Calibri" panose="020F0502020204030204" pitchFamily="34" charset="0"/>
              </a:rPr>
              <a:t>Constant Susceptance Circles</a:t>
            </a:r>
          </a:p>
        </p:txBody>
      </p:sp>
      <mc:AlternateContent xmlns:mc="http://schemas.openxmlformats.org/markup-compatibility/2006">
        <mc:Choice xmlns:a14="http://schemas.microsoft.com/office/drawing/2010/main" Requires="a14">
          <p:sp>
            <p:nvSpPr>
              <p:cNvPr id="257030" name="Object 6">
                <a:extLst>
                  <a:ext uri="{FF2B5EF4-FFF2-40B4-BE49-F238E27FC236}">
                    <a16:creationId xmlns:a16="http://schemas.microsoft.com/office/drawing/2014/main" id="{B50CDDFA-E6C9-2F3E-470C-CABEAE7F6E1B}"/>
                  </a:ext>
                </a:extLst>
              </p:cNvPr>
              <p:cNvSpPr txBox="1"/>
              <p:nvPr/>
            </p:nvSpPr>
            <p:spPr bwMode="auto">
              <a:xfrm>
                <a:off x="2245021" y="2732086"/>
                <a:ext cx="2698750" cy="898525"/>
              </a:xfrm>
              <a:prstGeom prst="rect">
                <a:avLst/>
              </a:prstGeom>
              <a:ln/>
            </p:spPr>
            <p:style>
              <a:lnRef idx="2">
                <a:schemeClr val="dk1"/>
              </a:lnRef>
              <a:fillRef idx="1">
                <a:schemeClr val="lt1"/>
              </a:fillRef>
              <a:effectRef idx="0">
                <a:schemeClr val="dk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2000" i="1" smtClean="0">
                              <a:solidFill>
                                <a:srgbClr val="002060"/>
                              </a:solidFill>
                              <a:latin typeface="Cambria Math" panose="02040503050406030204" pitchFamily="18" charset="0"/>
                            </a:rPr>
                          </m:ctrlPr>
                        </m:sSubPr>
                        <m:e>
                          <m:r>
                            <m:rPr>
                              <m:sty m:val="p"/>
                            </m:rPr>
                            <a:rPr lang="en-IN" sz="2000" i="1">
                              <a:solidFill>
                                <a:srgbClr val="002060"/>
                              </a:solidFill>
                              <a:latin typeface="Cambria Math" panose="02040503050406030204" pitchFamily="18" charset="0"/>
                            </a:rPr>
                            <m:t>Γ</m:t>
                          </m:r>
                        </m:e>
                        <m:sub>
                          <m:r>
                            <a:rPr lang="en-IN" sz="2000" i="1">
                              <a:solidFill>
                                <a:srgbClr val="002060"/>
                              </a:solidFill>
                              <a:latin typeface="Cambria Math" panose="02040503050406030204" pitchFamily="18" charset="0"/>
                            </a:rPr>
                            <m:t>𝑟</m:t>
                          </m:r>
                        </m:sub>
                      </m:sSub>
                      <m:r>
                        <a:rPr lang="en-IN" sz="200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m:t>
                      </m:r>
                      <m:r>
                        <a:rPr lang="en-IN" sz="2000" i="1">
                          <a:solidFill>
                            <a:srgbClr val="002060"/>
                          </a:solidFill>
                          <a:latin typeface="Cambria Math" panose="02040503050406030204" pitchFamily="18" charset="0"/>
                        </a:rPr>
                        <m:t>1; </m:t>
                      </m:r>
                      <m:sSub>
                        <m:sSubPr>
                          <m:ctrlPr>
                            <a:rPr lang="en-IN" sz="2000" i="1">
                              <a:solidFill>
                                <a:srgbClr val="002060"/>
                              </a:solidFill>
                              <a:latin typeface="Cambria Math" panose="02040503050406030204" pitchFamily="18" charset="0"/>
                            </a:rPr>
                          </m:ctrlPr>
                        </m:sSubPr>
                        <m:e>
                          <m:r>
                            <m:rPr>
                              <m:sty m:val="p"/>
                            </m:rPr>
                            <a:rPr lang="en-IN" sz="2000" i="1">
                              <a:solidFill>
                                <a:srgbClr val="002060"/>
                              </a:solidFill>
                              <a:latin typeface="Cambria Math" panose="02040503050406030204" pitchFamily="18" charset="0"/>
                            </a:rPr>
                            <m:t>Γ</m:t>
                          </m:r>
                        </m:e>
                        <m:sub>
                          <m:r>
                            <a:rPr lang="en-IN" sz="2000" i="1">
                              <a:solidFill>
                                <a:srgbClr val="002060"/>
                              </a:solidFill>
                              <a:latin typeface="Cambria Math" panose="02040503050406030204" pitchFamily="18" charset="0"/>
                            </a:rPr>
                            <m:t>𝑖</m:t>
                          </m:r>
                        </m:sub>
                      </m:sSub>
                      <m:r>
                        <a:rPr lang="en-IN" sz="200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𝑏</m:t>
                          </m:r>
                        </m:den>
                      </m:f>
                    </m:oMath>
                  </m:oMathPara>
                </a14:m>
                <a:endParaRPr lang="en-IN" sz="2000" dirty="0">
                  <a:latin typeface="Calibri" panose="020F0502020204030204" pitchFamily="34" charset="0"/>
                  <a:cs typeface="Calibri" panose="020F0502020204030204" pitchFamily="34" charset="0"/>
                </a:endParaRPr>
              </a:p>
            </p:txBody>
          </p:sp>
        </mc:Choice>
        <mc:Fallback>
          <p:sp>
            <p:nvSpPr>
              <p:cNvPr id="257030" name="Object 6">
                <a:extLst>
                  <a:ext uri="{FF2B5EF4-FFF2-40B4-BE49-F238E27FC236}">
                    <a16:creationId xmlns:a16="http://schemas.microsoft.com/office/drawing/2014/main" id="{B50CDDFA-E6C9-2F3E-470C-CABEAE7F6E1B}"/>
                  </a:ext>
                </a:extLst>
              </p:cNvPr>
              <p:cNvSpPr txBox="1">
                <a:spLocks noRot="1" noChangeAspect="1" noMove="1" noResize="1" noEditPoints="1" noAdjustHandles="1" noChangeArrowheads="1" noChangeShapeType="1" noTextEdit="1"/>
              </p:cNvSpPr>
              <p:nvPr/>
            </p:nvSpPr>
            <p:spPr bwMode="auto">
              <a:xfrm>
                <a:off x="2245021" y="2732086"/>
                <a:ext cx="2698750" cy="898525"/>
              </a:xfrm>
              <a:prstGeom prst="rect">
                <a:avLst/>
              </a:prstGeom>
              <a:blipFill>
                <a:blip r:embed="rId3"/>
                <a:stretch>
                  <a:fillRect/>
                </a:stretch>
              </a:blipFill>
              <a:ln/>
            </p:spPr>
            <p:txBody>
              <a:bodyPr/>
              <a:lstStyle/>
              <a:p>
                <a:r>
                  <a:rPr lang="en-IN">
                    <a:noFill/>
                  </a:rPr>
                  <a:t> </a:t>
                </a:r>
              </a:p>
            </p:txBody>
          </p:sp>
        </mc:Fallback>
      </mc:AlternateContent>
      <p:sp>
        <p:nvSpPr>
          <p:cNvPr id="257031" name="Text Box 7">
            <a:extLst>
              <a:ext uri="{FF2B5EF4-FFF2-40B4-BE49-F238E27FC236}">
                <a16:creationId xmlns:a16="http://schemas.microsoft.com/office/drawing/2014/main" id="{B4604010-C97D-DE8D-B01F-DA383D5E90FA}"/>
              </a:ext>
            </a:extLst>
          </p:cNvPr>
          <p:cNvSpPr txBox="1">
            <a:spLocks noChangeArrowheads="1"/>
          </p:cNvSpPr>
          <p:nvPr/>
        </p:nvSpPr>
        <p:spPr bwMode="auto">
          <a:xfrm>
            <a:off x="3080829" y="2272004"/>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Center</a:t>
            </a:r>
          </a:p>
        </p:txBody>
      </p:sp>
      <p:sp>
        <p:nvSpPr>
          <p:cNvPr id="257032" name="Text Box 8">
            <a:extLst>
              <a:ext uri="{FF2B5EF4-FFF2-40B4-BE49-F238E27FC236}">
                <a16:creationId xmlns:a16="http://schemas.microsoft.com/office/drawing/2014/main" id="{007899B2-2B68-420A-5BEA-CEB9297909CC}"/>
              </a:ext>
            </a:extLst>
          </p:cNvPr>
          <p:cNvSpPr txBox="1">
            <a:spLocks noChangeArrowheads="1"/>
          </p:cNvSpPr>
          <p:nvPr/>
        </p:nvSpPr>
        <p:spPr bwMode="auto">
          <a:xfrm>
            <a:off x="5910365" y="2302555"/>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3333FF"/>
                </a:solidFill>
                <a:latin typeface="Calibri" panose="020F0502020204030204" pitchFamily="34" charset="0"/>
                <a:cs typeface="Calibri" panose="020F0502020204030204" pitchFamily="34" charset="0"/>
              </a:rPr>
              <a:t>Radius</a:t>
            </a:r>
          </a:p>
        </p:txBody>
      </p:sp>
      <mc:AlternateContent xmlns:mc="http://schemas.openxmlformats.org/markup-compatibility/2006">
        <mc:Choice xmlns:a14="http://schemas.microsoft.com/office/drawing/2010/main" Requires="a14">
          <p:sp>
            <p:nvSpPr>
              <p:cNvPr id="257033" name="Object 9">
                <a:extLst>
                  <a:ext uri="{FF2B5EF4-FFF2-40B4-BE49-F238E27FC236}">
                    <a16:creationId xmlns:a16="http://schemas.microsoft.com/office/drawing/2014/main" id="{9447B1D2-ABAF-C026-8FAE-351D5AB56953}"/>
                  </a:ext>
                </a:extLst>
              </p:cNvPr>
              <p:cNvSpPr txBox="1"/>
              <p:nvPr/>
            </p:nvSpPr>
            <p:spPr bwMode="auto">
              <a:xfrm>
                <a:off x="6131444" y="2693196"/>
                <a:ext cx="481334" cy="937415"/>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f>
                        <m:fPr>
                          <m:ctrlPr>
                            <a:rPr lang="en-IN" sz="2000" i="1" smtClean="0">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1</m:t>
                          </m:r>
                        </m:num>
                        <m:den>
                          <m:d>
                            <m:dPr>
                              <m:begChr m:val="|"/>
                              <m:endChr m:val="|"/>
                              <m:ctrlPr>
                                <a:rPr lang="en-IN" sz="2000" i="1">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𝑏</m:t>
                              </m:r>
                            </m:e>
                          </m:d>
                        </m:den>
                      </m:f>
                    </m:oMath>
                  </m:oMathPara>
                </a14:m>
                <a:endParaRPr lang="en-IN" sz="2000" dirty="0">
                  <a:latin typeface="Calibri" panose="020F0502020204030204" pitchFamily="34" charset="0"/>
                  <a:cs typeface="Calibri" panose="020F0502020204030204" pitchFamily="34" charset="0"/>
                </a:endParaRPr>
              </a:p>
            </p:txBody>
          </p:sp>
        </mc:Choice>
        <mc:Fallback>
          <p:sp>
            <p:nvSpPr>
              <p:cNvPr id="257033" name="Object 9">
                <a:extLst>
                  <a:ext uri="{FF2B5EF4-FFF2-40B4-BE49-F238E27FC236}">
                    <a16:creationId xmlns:a16="http://schemas.microsoft.com/office/drawing/2014/main" id="{9447B1D2-ABAF-C026-8FAE-351D5AB56953}"/>
                  </a:ext>
                </a:extLst>
              </p:cNvPr>
              <p:cNvSpPr txBox="1">
                <a:spLocks noRot="1" noChangeAspect="1" noMove="1" noResize="1" noEditPoints="1" noAdjustHandles="1" noChangeArrowheads="1" noChangeShapeType="1" noTextEdit="1"/>
              </p:cNvSpPr>
              <p:nvPr/>
            </p:nvSpPr>
            <p:spPr bwMode="auto">
              <a:xfrm>
                <a:off x="6131444" y="2693196"/>
                <a:ext cx="481334" cy="937415"/>
              </a:xfrm>
              <a:prstGeom prst="rect">
                <a:avLst/>
              </a:prstGeom>
              <a:blipFill>
                <a:blip r:embed="rId4"/>
                <a:stretch>
                  <a:fillRect/>
                </a:stretch>
              </a:blipFill>
              <a:ln/>
            </p:spPr>
            <p:txBody>
              <a:bodyPr/>
              <a:lstStyle/>
              <a:p>
                <a:r>
                  <a:rPr lang="en-IN">
                    <a:noFill/>
                  </a:rPr>
                  <a:t> </a:t>
                </a:r>
              </a:p>
            </p:txBody>
          </p:sp>
        </mc:Fallback>
      </mc:AlternateContent>
      <p:cxnSp>
        <p:nvCxnSpPr>
          <p:cNvPr id="9" name="Straight Arrow Connector 8">
            <a:extLst>
              <a:ext uri="{FF2B5EF4-FFF2-40B4-BE49-F238E27FC236}">
                <a16:creationId xmlns:a16="http://schemas.microsoft.com/office/drawing/2014/main" id="{F5540AF6-A473-B06E-AFE5-3FFC88A3C3BA}"/>
              </a:ext>
            </a:extLst>
          </p:cNvPr>
          <p:cNvCxnSpPr/>
          <p:nvPr/>
        </p:nvCxnSpPr>
        <p:spPr>
          <a:xfrm>
            <a:off x="4628889" y="4006353"/>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B7222BF9-3112-C74A-CE5D-385CFDEB607B}"/>
              </a:ext>
            </a:extLst>
          </p:cNvPr>
          <p:cNvCxnSpPr>
            <a:cxnSpLocks/>
          </p:cNvCxnSpPr>
          <p:nvPr/>
        </p:nvCxnSpPr>
        <p:spPr>
          <a:xfrm rot="16200000">
            <a:off x="4598202" y="3988830"/>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A3E29F-2722-ECBC-A44A-230298D7BCDF}"/>
                  </a:ext>
                </a:extLst>
              </p:cNvPr>
              <p:cNvSpPr txBox="1"/>
              <p:nvPr/>
            </p:nvSpPr>
            <p:spPr>
              <a:xfrm>
                <a:off x="5975712" y="5419371"/>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IN" sz="2000" i="1">
                              <a:solidFill>
                                <a:srgbClr val="000000"/>
                              </a:solidFill>
                              <a:latin typeface="Cambria Math" panose="02040503050406030204" pitchFamily="18" charset="0"/>
                            </a:rPr>
                            <m:t>𝑟</m:t>
                          </m:r>
                        </m:sub>
                      </m:sSub>
                    </m:oMath>
                  </m:oMathPara>
                </a14:m>
                <a:endParaRPr lang="en-IN" sz="2000" dirty="0">
                  <a:latin typeface="Calibri" panose="020F0502020204030204" pitchFamily="34" charset="0"/>
                  <a:cs typeface="Calibri" panose="020F0502020204030204" pitchFamily="34" charset="0"/>
                </a:endParaRPr>
              </a:p>
            </p:txBody>
          </p:sp>
        </mc:Choice>
        <mc:Fallback xmlns="">
          <p:sp>
            <p:nvSpPr>
              <p:cNvPr id="11" name="TextBox 10">
                <a:extLst>
                  <a:ext uri="{FF2B5EF4-FFF2-40B4-BE49-F238E27FC236}">
                    <a16:creationId xmlns:a16="http://schemas.microsoft.com/office/drawing/2014/main" id="{456802E0-953C-EAEB-6931-437EC0BBAC94}"/>
                  </a:ext>
                </a:extLst>
              </p:cNvPr>
              <p:cNvSpPr txBox="1">
                <a:spLocks noRot="1" noChangeAspect="1" noMove="1" noResize="1" noEditPoints="1" noAdjustHandles="1" noChangeArrowheads="1" noChangeShapeType="1" noTextEdit="1"/>
              </p:cNvSpPr>
              <p:nvPr/>
            </p:nvSpPr>
            <p:spPr>
              <a:xfrm>
                <a:off x="5975712" y="5419371"/>
                <a:ext cx="637066" cy="4001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6D24888-6937-05E5-661F-332A5C000A83}"/>
                  </a:ext>
                </a:extLst>
              </p:cNvPr>
              <p:cNvSpPr txBox="1"/>
              <p:nvPr/>
            </p:nvSpPr>
            <p:spPr>
              <a:xfrm>
                <a:off x="4810018" y="3947256"/>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US" sz="2000" b="0" i="1" smtClean="0">
                              <a:solidFill>
                                <a:srgbClr val="000000"/>
                              </a:solidFill>
                              <a:latin typeface="Cambria Math" panose="02040503050406030204" pitchFamily="18" charset="0"/>
                            </a:rPr>
                            <m:t>𝑖</m:t>
                          </m:r>
                        </m:sub>
                      </m:sSub>
                    </m:oMath>
                  </m:oMathPara>
                </a14:m>
                <a:endParaRPr lang="en-IN" sz="2000" dirty="0">
                  <a:latin typeface="Calibri" panose="020F0502020204030204" pitchFamily="34" charset="0"/>
                  <a:cs typeface="Calibri" panose="020F0502020204030204" pitchFamily="34" charset="0"/>
                </a:endParaRPr>
              </a:p>
            </p:txBody>
          </p:sp>
        </mc:Choice>
        <mc:Fallback>
          <p:sp>
            <p:nvSpPr>
              <p:cNvPr id="12" name="TextBox 11">
                <a:extLst>
                  <a:ext uri="{FF2B5EF4-FFF2-40B4-BE49-F238E27FC236}">
                    <a16:creationId xmlns:a16="http://schemas.microsoft.com/office/drawing/2014/main" id="{B6D24888-6937-05E5-661F-332A5C000A83}"/>
                  </a:ext>
                </a:extLst>
              </p:cNvPr>
              <p:cNvSpPr txBox="1">
                <a:spLocks noRot="1" noChangeAspect="1" noMove="1" noResize="1" noEditPoints="1" noAdjustHandles="1" noChangeArrowheads="1" noChangeShapeType="1" noTextEdit="1"/>
              </p:cNvSpPr>
              <p:nvPr/>
            </p:nvSpPr>
            <p:spPr>
              <a:xfrm>
                <a:off x="4810018" y="3947256"/>
                <a:ext cx="637066" cy="400110"/>
              </a:xfrm>
              <a:prstGeom prst="rect">
                <a:avLst/>
              </a:prstGeom>
              <a:blipFill>
                <a:blip r:embed="rId6"/>
                <a:stretch>
                  <a:fillRect b="-1538"/>
                </a:stretch>
              </a:blipFill>
            </p:spPr>
            <p:txBody>
              <a:bodyPr/>
              <a:lstStyle/>
              <a:p>
                <a:r>
                  <a:rPr lang="en-IN">
                    <a:noFill/>
                  </a:rPr>
                  <a:t> </a:t>
                </a:r>
              </a:p>
            </p:txBody>
          </p:sp>
        </mc:Fallback>
      </mc:AlternateContent>
      <p:sp>
        <p:nvSpPr>
          <p:cNvPr id="31" name="Oval 30">
            <a:extLst>
              <a:ext uri="{FF2B5EF4-FFF2-40B4-BE49-F238E27FC236}">
                <a16:creationId xmlns:a16="http://schemas.microsoft.com/office/drawing/2014/main" id="{6BF48CA7-5F6B-99C2-E42C-621EF7D8E007}"/>
              </a:ext>
            </a:extLst>
          </p:cNvPr>
          <p:cNvSpPr/>
          <p:nvPr/>
        </p:nvSpPr>
        <p:spPr>
          <a:xfrm>
            <a:off x="3557749" y="4339371"/>
            <a:ext cx="2160000" cy="216000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sp>
        <p:nvSpPr>
          <p:cNvPr id="47" name="Arc 46">
            <a:extLst>
              <a:ext uri="{FF2B5EF4-FFF2-40B4-BE49-F238E27FC236}">
                <a16:creationId xmlns:a16="http://schemas.microsoft.com/office/drawing/2014/main" id="{DD4A7E01-EF80-26BA-474C-1D9C127A19BC}"/>
              </a:ext>
            </a:extLst>
          </p:cNvPr>
          <p:cNvSpPr/>
          <p:nvPr/>
        </p:nvSpPr>
        <p:spPr>
          <a:xfrm rot="3443376">
            <a:off x="3202354" y="3918413"/>
            <a:ext cx="1295087" cy="1620452"/>
          </a:xfrm>
          <a:prstGeom prst="arc">
            <a:avLst>
              <a:gd name="adj1" fmla="val 15838117"/>
              <a:gd name="adj2" fmla="val 3689242"/>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1" name="Text Box 7">
                <a:extLst>
                  <a:ext uri="{FF2B5EF4-FFF2-40B4-BE49-F238E27FC236}">
                    <a16:creationId xmlns:a16="http://schemas.microsoft.com/office/drawing/2014/main" id="{AABB412E-417D-8D58-6CB3-5FCFD99E8FDB}"/>
                  </a:ext>
                </a:extLst>
              </p:cNvPr>
              <p:cNvSpPr txBox="1">
                <a:spLocks noChangeArrowheads="1"/>
              </p:cNvSpPr>
              <p:nvPr/>
            </p:nvSpPr>
            <p:spPr bwMode="auto">
              <a:xfrm>
                <a:off x="228277" y="6115277"/>
                <a:ext cx="332947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Take image about the y-axis for positive values of </a:t>
                </a:r>
                <a14:m>
                  <m:oMath xmlns:m="http://schemas.openxmlformats.org/officeDocument/2006/math">
                    <m:r>
                      <a:rPr lang="en-US" altLang="en-US" sz="2000" b="0" i="1" smtClean="0">
                        <a:solidFill>
                          <a:srgbClr val="3333FF"/>
                        </a:solidFill>
                        <a:latin typeface="Cambria Math" panose="02040503050406030204" pitchFamily="18" charset="0"/>
                        <a:cs typeface="Calibri" panose="020F0502020204030204" pitchFamily="34" charset="0"/>
                      </a:rPr>
                      <m:t>𝑏</m:t>
                    </m:r>
                  </m:oMath>
                </a14:m>
                <a:endParaRPr lang="en-US" altLang="en-US" sz="2000" dirty="0">
                  <a:solidFill>
                    <a:srgbClr val="3333FF"/>
                  </a:solidFill>
                  <a:latin typeface="Calibri" panose="020F0502020204030204" pitchFamily="34" charset="0"/>
                  <a:cs typeface="Calibri" panose="020F0502020204030204" pitchFamily="34" charset="0"/>
                </a:endParaRPr>
              </a:p>
            </p:txBody>
          </p:sp>
        </mc:Choice>
        <mc:Fallback>
          <p:sp>
            <p:nvSpPr>
              <p:cNvPr id="61" name="Text Box 7">
                <a:extLst>
                  <a:ext uri="{FF2B5EF4-FFF2-40B4-BE49-F238E27FC236}">
                    <a16:creationId xmlns:a16="http://schemas.microsoft.com/office/drawing/2014/main" id="{AABB412E-417D-8D58-6CB3-5FCFD99E8FDB}"/>
                  </a:ext>
                </a:extLst>
              </p:cNvPr>
              <p:cNvSpPr txBox="1">
                <a:spLocks noRot="1" noChangeAspect="1" noMove="1" noResize="1" noEditPoints="1" noAdjustHandles="1" noChangeArrowheads="1" noChangeShapeType="1" noTextEdit="1"/>
              </p:cNvSpPr>
              <p:nvPr/>
            </p:nvSpPr>
            <p:spPr bwMode="auto">
              <a:xfrm>
                <a:off x="228277" y="6115277"/>
                <a:ext cx="3329472" cy="707886"/>
              </a:xfrm>
              <a:prstGeom prst="rect">
                <a:avLst/>
              </a:prstGeom>
              <a:blipFill>
                <a:blip r:embed="rId7"/>
                <a:stretch>
                  <a:fillRect l="-1828" t="-4310" b="-146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257036" name="Group 257035">
            <a:extLst>
              <a:ext uri="{FF2B5EF4-FFF2-40B4-BE49-F238E27FC236}">
                <a16:creationId xmlns:a16="http://schemas.microsoft.com/office/drawing/2014/main" id="{24785B0A-B363-21FD-6697-3663F44F566C}"/>
              </a:ext>
            </a:extLst>
          </p:cNvPr>
          <p:cNvGrpSpPr/>
          <p:nvPr/>
        </p:nvGrpSpPr>
        <p:grpSpPr>
          <a:xfrm>
            <a:off x="5693889" y="5390642"/>
            <a:ext cx="1614043" cy="1153804"/>
            <a:chOff x="5693889" y="5390642"/>
            <a:chExt cx="1614043" cy="1153804"/>
          </a:xfrm>
        </p:grpSpPr>
        <p:grpSp>
          <p:nvGrpSpPr>
            <p:cNvPr id="38" name="Group 37">
              <a:extLst>
                <a:ext uri="{FF2B5EF4-FFF2-40B4-BE49-F238E27FC236}">
                  <a16:creationId xmlns:a16="http://schemas.microsoft.com/office/drawing/2014/main" id="{BF873E20-2B55-049D-CE81-807F92129415}"/>
                </a:ext>
              </a:extLst>
            </p:cNvPr>
            <p:cNvGrpSpPr/>
            <p:nvPr/>
          </p:nvGrpSpPr>
          <p:grpSpPr>
            <a:xfrm>
              <a:off x="5700030" y="5446353"/>
              <a:ext cx="1607902" cy="1098093"/>
              <a:chOff x="5700030" y="5446353"/>
              <a:chExt cx="1607902" cy="1098093"/>
            </a:xfrm>
          </p:grpSpPr>
          <p:cxnSp>
            <p:nvCxnSpPr>
              <p:cNvPr id="36" name="Straight Arrow Connector 35">
                <a:extLst>
                  <a:ext uri="{FF2B5EF4-FFF2-40B4-BE49-F238E27FC236}">
                    <a16:creationId xmlns:a16="http://schemas.microsoft.com/office/drawing/2014/main" id="{4A51D526-002C-B390-2DBF-7034BE950184}"/>
                  </a:ext>
                </a:extLst>
              </p:cNvPr>
              <p:cNvCxnSpPr>
                <a:cxnSpLocks/>
              </p:cNvCxnSpPr>
              <p:nvPr/>
            </p:nvCxnSpPr>
            <p:spPr>
              <a:xfrm>
                <a:off x="5700030" y="5446353"/>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9B14B0FA-8DEB-2EEA-131A-7EA8A46F21C7}"/>
                      </a:ext>
                    </a:extLst>
                  </p:cNvPr>
                  <p:cNvSpPr txBox="1"/>
                  <p:nvPr/>
                </p:nvSpPr>
                <p:spPr>
                  <a:xfrm>
                    <a:off x="5999844" y="6144336"/>
                    <a:ext cx="1308088" cy="400110"/>
                  </a:xfrm>
                  <a:prstGeom prst="rect">
                    <a:avLst/>
                  </a:prstGeom>
                  <a:noFill/>
                </p:spPr>
                <p:txBody>
                  <a:bodyPr wrap="square">
                    <a:spAutoFit/>
                  </a:bodyPr>
                  <a:lstStyle/>
                  <a:p>
                    <a:pPr/>
                    <a14:m>
                      <m:oMath xmlns:m="http://schemas.openxmlformats.org/officeDocument/2006/math">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𝒃</m:t>
                        </m:r>
                        <m:r>
                          <a:rPr lang="en-US" sz="2000" b="1" i="1" smtClean="0">
                            <a:solidFill>
                              <a:srgbClr val="000000"/>
                            </a:solidFill>
                            <a:latin typeface="Cambria Math" panose="02040503050406030204" pitchFamily="18" charset="0"/>
                          </a:rPr>
                          <m:t>|=</m:t>
                        </m:r>
                      </m:oMath>
                    </a14:m>
                    <a:r>
                      <a:rPr lang="en-IN" sz="2000" b="1" dirty="0">
                        <a:latin typeface="Calibri" panose="020F0502020204030204" pitchFamily="34" charset="0"/>
                        <a:cs typeface="Calibri" panose="020F0502020204030204" pitchFamily="34" charset="0"/>
                      </a:rPr>
                      <a:t>0</a:t>
                    </a:r>
                  </a:p>
                </p:txBody>
              </p:sp>
            </mc:Choice>
            <mc:Fallback>
              <p:sp>
                <p:nvSpPr>
                  <p:cNvPr id="37" name="TextBox 36">
                    <a:extLst>
                      <a:ext uri="{FF2B5EF4-FFF2-40B4-BE49-F238E27FC236}">
                        <a16:creationId xmlns:a16="http://schemas.microsoft.com/office/drawing/2014/main" id="{9B14B0FA-8DEB-2EEA-131A-7EA8A46F21C7}"/>
                      </a:ext>
                    </a:extLst>
                  </p:cNvPr>
                  <p:cNvSpPr txBox="1">
                    <a:spLocks noRot="1" noChangeAspect="1" noMove="1" noResize="1" noEditPoints="1" noAdjustHandles="1" noChangeArrowheads="1" noChangeShapeType="1" noTextEdit="1"/>
                  </p:cNvSpPr>
                  <p:nvPr/>
                </p:nvSpPr>
                <p:spPr>
                  <a:xfrm>
                    <a:off x="5999844" y="6144336"/>
                    <a:ext cx="1308088" cy="400110"/>
                  </a:xfrm>
                  <a:prstGeom prst="rect">
                    <a:avLst/>
                  </a:prstGeom>
                  <a:blipFill>
                    <a:blip r:embed="rId8"/>
                    <a:stretch>
                      <a:fillRect l="-1860" t="-9091" b="-25758"/>
                    </a:stretch>
                  </a:blipFill>
                </p:spPr>
                <p:txBody>
                  <a:bodyPr/>
                  <a:lstStyle/>
                  <a:p>
                    <a:r>
                      <a:rPr lang="en-IN">
                        <a:noFill/>
                      </a:rPr>
                      <a:t> </a:t>
                    </a:r>
                  </a:p>
                </p:txBody>
              </p:sp>
            </mc:Fallback>
          </mc:AlternateContent>
        </p:grpSp>
        <p:sp>
          <p:nvSpPr>
            <p:cNvPr id="62" name="Oval 61">
              <a:extLst>
                <a:ext uri="{FF2B5EF4-FFF2-40B4-BE49-F238E27FC236}">
                  <a16:creationId xmlns:a16="http://schemas.microsoft.com/office/drawing/2014/main" id="{296AD5D5-0088-18D6-C8EC-77AA34FA69C8}"/>
                </a:ext>
              </a:extLst>
            </p:cNvPr>
            <p:cNvSpPr/>
            <p:nvPr/>
          </p:nvSpPr>
          <p:spPr>
            <a:xfrm>
              <a:off x="5693889" y="5390642"/>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sp>
        <p:nvSpPr>
          <p:cNvPr id="45" name="Arc 44">
            <a:extLst>
              <a:ext uri="{FF2B5EF4-FFF2-40B4-BE49-F238E27FC236}">
                <a16:creationId xmlns:a16="http://schemas.microsoft.com/office/drawing/2014/main" id="{4EF75647-D85A-F455-E4DF-A3F8DEE4B1E7}"/>
              </a:ext>
            </a:extLst>
          </p:cNvPr>
          <p:cNvSpPr/>
          <p:nvPr/>
        </p:nvSpPr>
        <p:spPr>
          <a:xfrm flipV="1">
            <a:off x="2719309" y="4168007"/>
            <a:ext cx="1479521" cy="1255826"/>
          </a:xfrm>
          <a:prstGeom prst="arc">
            <a:avLst>
              <a:gd name="adj1" fmla="val 16200000"/>
              <a:gd name="adj2" fmla="val 2127316"/>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grpSp>
        <p:nvGrpSpPr>
          <p:cNvPr id="257044" name="Group 257043">
            <a:extLst>
              <a:ext uri="{FF2B5EF4-FFF2-40B4-BE49-F238E27FC236}">
                <a16:creationId xmlns:a16="http://schemas.microsoft.com/office/drawing/2014/main" id="{A60D2FD1-05FD-151A-E2CC-48AB1D17DBC3}"/>
              </a:ext>
            </a:extLst>
          </p:cNvPr>
          <p:cNvGrpSpPr/>
          <p:nvPr/>
        </p:nvGrpSpPr>
        <p:grpSpPr>
          <a:xfrm>
            <a:off x="1977442" y="5425705"/>
            <a:ext cx="3891958" cy="579267"/>
            <a:chOff x="1977442" y="5425705"/>
            <a:chExt cx="3891958" cy="579267"/>
          </a:xfrm>
        </p:grpSpPr>
        <p:grpSp>
          <p:nvGrpSpPr>
            <p:cNvPr id="257037" name="Group 257036">
              <a:extLst>
                <a:ext uri="{FF2B5EF4-FFF2-40B4-BE49-F238E27FC236}">
                  <a16:creationId xmlns:a16="http://schemas.microsoft.com/office/drawing/2014/main" id="{C943436E-514F-96C3-5142-4C343116CB20}"/>
                </a:ext>
              </a:extLst>
            </p:cNvPr>
            <p:cNvGrpSpPr/>
            <p:nvPr/>
          </p:nvGrpSpPr>
          <p:grpSpPr>
            <a:xfrm>
              <a:off x="1977442" y="5446353"/>
              <a:ext cx="1544307" cy="558619"/>
              <a:chOff x="1977442" y="5446353"/>
              <a:chExt cx="1544307" cy="558619"/>
            </a:xfrm>
          </p:grpSpPr>
          <p:cxnSp>
            <p:nvCxnSpPr>
              <p:cNvPr id="40" name="Straight Arrow Connector 39">
                <a:extLst>
                  <a:ext uri="{FF2B5EF4-FFF2-40B4-BE49-F238E27FC236}">
                    <a16:creationId xmlns:a16="http://schemas.microsoft.com/office/drawing/2014/main" id="{9399B42C-B333-0AB5-2979-DF9ADDE94073}"/>
                  </a:ext>
                </a:extLst>
              </p:cNvPr>
              <p:cNvCxnSpPr>
                <a:cxnSpLocks/>
              </p:cNvCxnSpPr>
              <p:nvPr/>
            </p:nvCxnSpPr>
            <p:spPr>
              <a:xfrm flipH="1">
                <a:off x="2950740" y="5446353"/>
                <a:ext cx="571009" cy="234628"/>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BDE269E1-CE32-A02C-3205-A1249FA06E06}"/>
                      </a:ext>
                    </a:extLst>
                  </p:cNvPr>
                  <p:cNvSpPr txBox="1"/>
                  <p:nvPr/>
                </p:nvSpPr>
                <p:spPr>
                  <a:xfrm>
                    <a:off x="1977442" y="5604862"/>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𝒃</m:t>
                          </m:r>
                          <m:r>
                            <a:rPr lang="en-US" sz="2000" b="1" i="1" smtClean="0">
                              <a:solidFill>
                                <a:srgbClr val="000000"/>
                              </a:solidFill>
                              <a:latin typeface="Cambria Math" panose="02040503050406030204" pitchFamily="18" charset="0"/>
                            </a:rPr>
                            <m:t>|=∞</m:t>
                          </m:r>
                        </m:oMath>
                      </m:oMathPara>
                    </a14:m>
                    <a:endParaRPr lang="en-IN" sz="2000" b="1" dirty="0">
                      <a:latin typeface="Calibri" panose="020F0502020204030204" pitchFamily="34" charset="0"/>
                      <a:cs typeface="Calibri" panose="020F0502020204030204" pitchFamily="34" charset="0"/>
                    </a:endParaRPr>
                  </a:p>
                </p:txBody>
              </p:sp>
            </mc:Choice>
            <mc:Fallback>
              <p:sp>
                <p:nvSpPr>
                  <p:cNvPr id="43" name="TextBox 42">
                    <a:extLst>
                      <a:ext uri="{FF2B5EF4-FFF2-40B4-BE49-F238E27FC236}">
                        <a16:creationId xmlns:a16="http://schemas.microsoft.com/office/drawing/2014/main" id="{BDE269E1-CE32-A02C-3205-A1249FA06E06}"/>
                      </a:ext>
                    </a:extLst>
                  </p:cNvPr>
                  <p:cNvSpPr txBox="1">
                    <a:spLocks noRot="1" noChangeAspect="1" noMove="1" noResize="1" noEditPoints="1" noAdjustHandles="1" noChangeArrowheads="1" noChangeShapeType="1" noTextEdit="1"/>
                  </p:cNvSpPr>
                  <p:nvPr/>
                </p:nvSpPr>
                <p:spPr>
                  <a:xfrm>
                    <a:off x="1977442" y="5604862"/>
                    <a:ext cx="1308088" cy="400110"/>
                  </a:xfrm>
                  <a:prstGeom prst="rect">
                    <a:avLst/>
                  </a:prstGeom>
                  <a:blipFill>
                    <a:blip r:embed="rId9"/>
                    <a:stretch>
                      <a:fillRect b="-13636"/>
                    </a:stretch>
                  </a:blipFill>
                </p:spPr>
                <p:txBody>
                  <a:bodyPr/>
                  <a:lstStyle/>
                  <a:p>
                    <a:r>
                      <a:rPr lang="en-IN">
                        <a:noFill/>
                      </a:rPr>
                      <a:t> </a:t>
                    </a:r>
                  </a:p>
                </p:txBody>
              </p:sp>
            </mc:Fallback>
          </mc:AlternateContent>
        </p:grpSp>
        <p:cxnSp>
          <p:nvCxnSpPr>
            <p:cNvPr id="257042" name="Straight Arrow Connector 257041">
              <a:extLst>
                <a:ext uri="{FF2B5EF4-FFF2-40B4-BE49-F238E27FC236}">
                  <a16:creationId xmlns:a16="http://schemas.microsoft.com/office/drawing/2014/main" id="{8F16CF94-6AE5-06F9-3606-432E15921314}"/>
                </a:ext>
              </a:extLst>
            </p:cNvPr>
            <p:cNvCxnSpPr>
              <a:cxnSpLocks/>
            </p:cNvCxnSpPr>
            <p:nvPr/>
          </p:nvCxnSpPr>
          <p:spPr>
            <a:xfrm>
              <a:off x="3557749" y="5425705"/>
              <a:ext cx="2311651" cy="0"/>
            </a:xfrm>
            <a:prstGeom prst="straightConnector1">
              <a:avLst/>
            </a:prstGeom>
            <a:ln w="28575">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grpSp>
      <p:sp>
        <p:nvSpPr>
          <p:cNvPr id="2" name="Arc 1">
            <a:extLst>
              <a:ext uri="{FF2B5EF4-FFF2-40B4-BE49-F238E27FC236}">
                <a16:creationId xmlns:a16="http://schemas.microsoft.com/office/drawing/2014/main" id="{A9AEE898-A9F1-DF84-69D0-405F3CE188B3}"/>
              </a:ext>
            </a:extLst>
          </p:cNvPr>
          <p:cNvSpPr/>
          <p:nvPr/>
        </p:nvSpPr>
        <p:spPr>
          <a:xfrm rot="4285989">
            <a:off x="3319780" y="3764005"/>
            <a:ext cx="1470999" cy="1836272"/>
          </a:xfrm>
          <a:prstGeom prst="arc">
            <a:avLst>
              <a:gd name="adj1" fmla="val 15838117"/>
              <a:gd name="adj2" fmla="val 297469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cxnSp>
        <p:nvCxnSpPr>
          <p:cNvPr id="3" name="Straight Arrow Connector 2">
            <a:extLst>
              <a:ext uri="{FF2B5EF4-FFF2-40B4-BE49-F238E27FC236}">
                <a16:creationId xmlns:a16="http://schemas.microsoft.com/office/drawing/2014/main" id="{246B7211-C6DF-B7AB-FAE2-FB3549F09E92}"/>
              </a:ext>
            </a:extLst>
          </p:cNvPr>
          <p:cNvCxnSpPr>
            <a:cxnSpLocks/>
          </p:cNvCxnSpPr>
          <p:nvPr/>
        </p:nvCxnSpPr>
        <p:spPr>
          <a:xfrm flipV="1">
            <a:off x="4986282" y="4526399"/>
            <a:ext cx="1131014" cy="101345"/>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D38A1CB-4D49-AB29-4307-01B0C5CD9F1D}"/>
                  </a:ext>
                </a:extLst>
              </p:cNvPr>
              <p:cNvSpPr txBox="1"/>
              <p:nvPr/>
            </p:nvSpPr>
            <p:spPr>
              <a:xfrm>
                <a:off x="6082771" y="4364780"/>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solidFill>
                                <a:srgbClr val="000000"/>
                              </a:solidFill>
                              <a:latin typeface="Cambria Math" panose="02040503050406030204" pitchFamily="18" charset="0"/>
                            </a:rPr>
                          </m:ctrlPr>
                        </m:dPr>
                        <m:e>
                          <m:r>
                            <a:rPr lang="en-US" sz="2000" b="1" i="1" smtClean="0">
                              <a:solidFill>
                                <a:srgbClr val="000000"/>
                              </a:solidFill>
                              <a:latin typeface="Cambria Math" panose="02040503050406030204" pitchFamily="18" charset="0"/>
                            </a:rPr>
                            <m:t>𝒃</m:t>
                          </m:r>
                        </m:e>
                      </m:d>
                      <m:r>
                        <a:rPr lang="en-US" sz="2000" b="1" i="1" smtClean="0">
                          <a:solidFill>
                            <a:srgbClr val="000000"/>
                          </a:solidFill>
                          <a:latin typeface="Cambria Math" panose="02040503050406030204" pitchFamily="18" charset="0"/>
                        </a:rPr>
                        <m:t>&lt;</m:t>
                      </m:r>
                      <m:r>
                        <a:rPr lang="en-US" sz="2000" b="1" i="1" smtClean="0">
                          <a:solidFill>
                            <a:srgbClr val="000000"/>
                          </a:solidFill>
                          <a:latin typeface="Cambria Math" panose="02040503050406030204" pitchFamily="18" charset="0"/>
                        </a:rPr>
                        <m:t>𝟏</m:t>
                      </m:r>
                    </m:oMath>
                  </m:oMathPara>
                </a14:m>
                <a:endParaRPr lang="en-IN" sz="2000" b="1" dirty="0">
                  <a:latin typeface="Calibri" panose="020F0502020204030204" pitchFamily="34" charset="0"/>
                  <a:cs typeface="Calibri" panose="020F0502020204030204" pitchFamily="34" charset="0"/>
                </a:endParaRPr>
              </a:p>
            </p:txBody>
          </p:sp>
        </mc:Choice>
        <mc:Fallback>
          <p:sp>
            <p:nvSpPr>
              <p:cNvPr id="5" name="TextBox 4">
                <a:extLst>
                  <a:ext uri="{FF2B5EF4-FFF2-40B4-BE49-F238E27FC236}">
                    <a16:creationId xmlns:a16="http://schemas.microsoft.com/office/drawing/2014/main" id="{2D38A1CB-4D49-AB29-4307-01B0C5CD9F1D}"/>
                  </a:ext>
                </a:extLst>
              </p:cNvPr>
              <p:cNvSpPr txBox="1">
                <a:spLocks noRot="1" noChangeAspect="1" noMove="1" noResize="1" noEditPoints="1" noAdjustHandles="1" noChangeArrowheads="1" noChangeShapeType="1" noTextEdit="1"/>
              </p:cNvSpPr>
              <p:nvPr/>
            </p:nvSpPr>
            <p:spPr>
              <a:xfrm>
                <a:off x="6082771" y="4364780"/>
                <a:ext cx="1308088" cy="400110"/>
              </a:xfrm>
              <a:prstGeom prst="rect">
                <a:avLst/>
              </a:prstGeom>
              <a:blipFill>
                <a:blip r:embed="rId10"/>
                <a:stretch>
                  <a:fillRect/>
                </a:stretch>
              </a:blipFill>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D8BDDC5E-3E7D-E4C7-8C08-170C04298D93}"/>
              </a:ext>
            </a:extLst>
          </p:cNvPr>
          <p:cNvCxnSpPr>
            <a:cxnSpLocks/>
          </p:cNvCxnSpPr>
          <p:nvPr/>
        </p:nvCxnSpPr>
        <p:spPr>
          <a:xfrm flipH="1" flipV="1">
            <a:off x="2918227" y="4456907"/>
            <a:ext cx="1182763" cy="10054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3DE4CAE-032E-D58A-F7F7-EB2191EA3714}"/>
                  </a:ext>
                </a:extLst>
              </p:cNvPr>
              <p:cNvSpPr txBox="1"/>
              <p:nvPr/>
            </p:nvSpPr>
            <p:spPr>
              <a:xfrm>
                <a:off x="1912663" y="4259173"/>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solidFill>
                                <a:srgbClr val="000000"/>
                              </a:solidFill>
                              <a:latin typeface="Cambria Math" panose="02040503050406030204" pitchFamily="18" charset="0"/>
                            </a:rPr>
                          </m:ctrlPr>
                        </m:dPr>
                        <m:e>
                          <m:r>
                            <a:rPr lang="en-US" sz="2000" b="1" i="1" smtClean="0">
                              <a:solidFill>
                                <a:srgbClr val="000000"/>
                              </a:solidFill>
                              <a:latin typeface="Cambria Math" panose="02040503050406030204" pitchFamily="18" charset="0"/>
                            </a:rPr>
                            <m:t>𝒃</m:t>
                          </m:r>
                        </m:e>
                      </m:d>
                      <m:r>
                        <a:rPr lang="en-US" sz="2000" b="1" i="1" smtClean="0">
                          <a:solidFill>
                            <a:srgbClr val="000000"/>
                          </a:solidFill>
                          <a:latin typeface="Cambria Math" panose="02040503050406030204" pitchFamily="18" charset="0"/>
                        </a:rPr>
                        <m:t>&gt;</m:t>
                      </m:r>
                      <m:r>
                        <a:rPr lang="en-US" sz="2000" b="1" i="1" smtClean="0">
                          <a:solidFill>
                            <a:srgbClr val="000000"/>
                          </a:solidFill>
                          <a:latin typeface="Cambria Math" panose="02040503050406030204" pitchFamily="18" charset="0"/>
                        </a:rPr>
                        <m:t>𝟏</m:t>
                      </m:r>
                    </m:oMath>
                  </m:oMathPara>
                </a14:m>
                <a:endParaRPr lang="en-IN" sz="2000" b="1" dirty="0">
                  <a:latin typeface="Calibri" panose="020F0502020204030204" pitchFamily="34" charset="0"/>
                  <a:cs typeface="Calibri" panose="020F0502020204030204" pitchFamily="34" charset="0"/>
                </a:endParaRPr>
              </a:p>
            </p:txBody>
          </p:sp>
        </mc:Choice>
        <mc:Fallback>
          <p:sp>
            <p:nvSpPr>
              <p:cNvPr id="8" name="TextBox 7">
                <a:extLst>
                  <a:ext uri="{FF2B5EF4-FFF2-40B4-BE49-F238E27FC236}">
                    <a16:creationId xmlns:a16="http://schemas.microsoft.com/office/drawing/2014/main" id="{F3DE4CAE-032E-D58A-F7F7-EB2191EA3714}"/>
                  </a:ext>
                </a:extLst>
              </p:cNvPr>
              <p:cNvSpPr txBox="1">
                <a:spLocks noRot="1" noChangeAspect="1" noMove="1" noResize="1" noEditPoints="1" noAdjustHandles="1" noChangeArrowheads="1" noChangeShapeType="1" noTextEdit="1"/>
              </p:cNvSpPr>
              <p:nvPr/>
            </p:nvSpPr>
            <p:spPr>
              <a:xfrm>
                <a:off x="1912663" y="4259173"/>
                <a:ext cx="1308088" cy="40011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04B9530-5526-81ED-FB8E-5ADF12456EEB}"/>
                  </a:ext>
                </a:extLst>
              </p:cNvPr>
              <p:cNvSpPr txBox="1"/>
              <p:nvPr/>
            </p:nvSpPr>
            <p:spPr>
              <a:xfrm>
                <a:off x="3397020" y="3786936"/>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𝒃</m:t>
                      </m:r>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𝟏</m:t>
                      </m:r>
                    </m:oMath>
                  </m:oMathPara>
                </a14:m>
                <a:endParaRPr lang="en-IN" sz="2000" b="1" dirty="0">
                  <a:latin typeface="Calibri" panose="020F0502020204030204" pitchFamily="34" charset="0"/>
                  <a:cs typeface="Calibri" panose="020F0502020204030204" pitchFamily="34" charset="0"/>
                </a:endParaRPr>
              </a:p>
            </p:txBody>
          </p:sp>
        </mc:Choice>
        <mc:Fallback>
          <p:sp>
            <p:nvSpPr>
              <p:cNvPr id="13" name="TextBox 12">
                <a:extLst>
                  <a:ext uri="{FF2B5EF4-FFF2-40B4-BE49-F238E27FC236}">
                    <a16:creationId xmlns:a16="http://schemas.microsoft.com/office/drawing/2014/main" id="{804B9530-5526-81ED-FB8E-5ADF12456EEB}"/>
                  </a:ext>
                </a:extLst>
              </p:cNvPr>
              <p:cNvSpPr txBox="1">
                <a:spLocks noRot="1" noChangeAspect="1" noMove="1" noResize="1" noEditPoints="1" noAdjustHandles="1" noChangeArrowheads="1" noChangeShapeType="1" noTextEdit="1"/>
              </p:cNvSpPr>
              <p:nvPr/>
            </p:nvSpPr>
            <p:spPr>
              <a:xfrm>
                <a:off x="3397020" y="3786936"/>
                <a:ext cx="1308088" cy="400110"/>
              </a:xfrm>
              <a:prstGeom prst="rect">
                <a:avLst/>
              </a:prstGeom>
              <a:blipFill>
                <a:blip r:embed="rId12"/>
                <a:stretch>
                  <a:fillRect/>
                </a:stretch>
              </a:blipFill>
            </p:spPr>
            <p:txBody>
              <a:bodyPr/>
              <a:lstStyle/>
              <a:p>
                <a:r>
                  <a:rPr lang="en-IN">
                    <a:noFill/>
                  </a:rPr>
                  <a:t> </a:t>
                </a:r>
              </a:p>
            </p:txBody>
          </p:sp>
        </mc:Fallback>
      </mc:AlternateContent>
      <p:cxnSp>
        <p:nvCxnSpPr>
          <p:cNvPr id="14" name="Straight Arrow Connector 13">
            <a:extLst>
              <a:ext uri="{FF2B5EF4-FFF2-40B4-BE49-F238E27FC236}">
                <a16:creationId xmlns:a16="http://schemas.microsoft.com/office/drawing/2014/main" id="{CD7ABECD-9F15-BF7A-AB2F-D11A7291E588}"/>
              </a:ext>
            </a:extLst>
          </p:cNvPr>
          <p:cNvCxnSpPr>
            <a:cxnSpLocks/>
          </p:cNvCxnSpPr>
          <p:nvPr/>
        </p:nvCxnSpPr>
        <p:spPr>
          <a:xfrm flipH="1" flipV="1">
            <a:off x="4359978" y="4163823"/>
            <a:ext cx="182429" cy="434216"/>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sp>
        <p:nvSpPr>
          <p:cNvPr id="16" name="Text Box 11">
            <a:extLst>
              <a:ext uri="{FF2B5EF4-FFF2-40B4-BE49-F238E27FC236}">
                <a16:creationId xmlns:a16="http://schemas.microsoft.com/office/drawing/2014/main" id="{8D3FFBB1-7390-9768-0547-AA5123044ADD}"/>
              </a:ext>
            </a:extLst>
          </p:cNvPr>
          <p:cNvSpPr txBox="1">
            <a:spLocks noChangeArrowheads="1"/>
          </p:cNvSpPr>
          <p:nvPr/>
        </p:nvSpPr>
        <p:spPr bwMode="auto">
          <a:xfrm>
            <a:off x="6324600" y="4881448"/>
            <a:ext cx="2880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dirty="0">
                <a:solidFill>
                  <a:srgbClr val="00B050"/>
                </a:solidFill>
                <a:latin typeface="Calibri" panose="020F0502020204030204" pitchFamily="34" charset="0"/>
                <a:cs typeface="Calibri" panose="020F0502020204030204" pitchFamily="34" charset="0"/>
              </a:rPr>
              <a:t>Mirror image of constant x circles about the center</a:t>
            </a:r>
          </a:p>
        </p:txBody>
      </p:sp>
    </p:spTree>
    <p:extLst>
      <p:ext uri="{BB962C8B-B14F-4D97-AF65-F5344CB8AC3E}">
        <p14:creationId xmlns:p14="http://schemas.microsoft.com/office/powerpoint/2010/main" val="72499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712F5B49-D434-7EBF-8A95-519DD61D0783}"/>
              </a:ext>
            </a:extLst>
          </p:cNvPr>
          <p:cNvCxnSpPr>
            <a:cxnSpLocks/>
          </p:cNvCxnSpPr>
          <p:nvPr/>
        </p:nvCxnSpPr>
        <p:spPr>
          <a:xfrm rot="16200000">
            <a:off x="6648924" y="206693"/>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11555FE-6DD3-D3B1-3344-A11AD4FF4882}"/>
                  </a:ext>
                </a:extLst>
              </p:cNvPr>
              <p:cNvSpPr txBox="1"/>
              <p:nvPr/>
            </p:nvSpPr>
            <p:spPr>
              <a:xfrm>
                <a:off x="8026434" y="1637234"/>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oMath>
                  </m:oMathPara>
                </a14:m>
                <a:endParaRPr lang="en-IN" dirty="0"/>
              </a:p>
            </p:txBody>
          </p:sp>
        </mc:Choice>
        <mc:Fallback>
          <p:sp>
            <p:nvSpPr>
              <p:cNvPr id="8" name="TextBox 7">
                <a:extLst>
                  <a:ext uri="{FF2B5EF4-FFF2-40B4-BE49-F238E27FC236}">
                    <a16:creationId xmlns:a16="http://schemas.microsoft.com/office/drawing/2014/main" id="{F11555FE-6DD3-D3B1-3344-A11AD4FF4882}"/>
                  </a:ext>
                </a:extLst>
              </p:cNvPr>
              <p:cNvSpPr txBox="1">
                <a:spLocks noRot="1" noChangeAspect="1" noMove="1" noResize="1" noEditPoints="1" noAdjustHandles="1" noChangeArrowheads="1" noChangeShapeType="1" noTextEdit="1"/>
              </p:cNvSpPr>
              <p:nvPr/>
            </p:nvSpPr>
            <p:spPr>
              <a:xfrm>
                <a:off x="8026434" y="1637234"/>
                <a:ext cx="637066" cy="523220"/>
              </a:xfrm>
              <a:prstGeom prst="rect">
                <a:avLst/>
              </a:prstGeom>
              <a:blipFill>
                <a:blip r:embed="rId3"/>
                <a:stretch>
                  <a:fillRect/>
                </a:stretch>
              </a:blipFill>
            </p:spPr>
            <p:txBody>
              <a:bodyPr/>
              <a:lstStyle/>
              <a:p>
                <a:r>
                  <a:rPr lang="en-IN">
                    <a:noFill/>
                  </a:rPr>
                  <a:t> </a:t>
                </a:r>
              </a:p>
            </p:txBody>
          </p:sp>
        </mc:Fallback>
      </mc:AlternateContent>
      <p:grpSp>
        <p:nvGrpSpPr>
          <p:cNvPr id="10" name="Group 9">
            <a:extLst>
              <a:ext uri="{FF2B5EF4-FFF2-40B4-BE49-F238E27FC236}">
                <a16:creationId xmlns:a16="http://schemas.microsoft.com/office/drawing/2014/main" id="{81F0F7EC-F29F-FCDD-CB4A-749EACC7BD83}"/>
              </a:ext>
            </a:extLst>
          </p:cNvPr>
          <p:cNvGrpSpPr/>
          <p:nvPr/>
        </p:nvGrpSpPr>
        <p:grpSpPr>
          <a:xfrm>
            <a:off x="5486400" y="304800"/>
            <a:ext cx="3882169" cy="2412434"/>
            <a:chOff x="3493476" y="3915907"/>
            <a:chExt cx="3882169" cy="2412434"/>
          </a:xfrm>
        </p:grpSpPr>
        <p:grpSp>
          <p:nvGrpSpPr>
            <p:cNvPr id="11" name="Group 10">
              <a:extLst>
                <a:ext uri="{FF2B5EF4-FFF2-40B4-BE49-F238E27FC236}">
                  <a16:creationId xmlns:a16="http://schemas.microsoft.com/office/drawing/2014/main" id="{BA62ACE6-852A-CAA1-2016-B74D09C3FB33}"/>
                </a:ext>
              </a:extLst>
            </p:cNvPr>
            <p:cNvGrpSpPr/>
            <p:nvPr/>
          </p:nvGrpSpPr>
          <p:grpSpPr>
            <a:xfrm>
              <a:off x="3493476" y="3915907"/>
              <a:ext cx="2282071" cy="2412434"/>
              <a:chOff x="3493476" y="3915907"/>
              <a:chExt cx="2282071" cy="2412434"/>
            </a:xfrm>
          </p:grpSpPr>
          <p:sp>
            <p:nvSpPr>
              <p:cNvPr id="15" name="Oval 14">
                <a:extLst>
                  <a:ext uri="{FF2B5EF4-FFF2-40B4-BE49-F238E27FC236}">
                    <a16:creationId xmlns:a16="http://schemas.microsoft.com/office/drawing/2014/main" id="{12E04C7D-9FAF-7467-78F7-D0B7654FEF9E}"/>
                  </a:ext>
                </a:extLst>
              </p:cNvPr>
              <p:cNvSpPr/>
              <p:nvPr/>
            </p:nvSpPr>
            <p:spPr>
              <a:xfrm>
                <a:off x="3615547" y="4168341"/>
                <a:ext cx="2160000" cy="216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04B2D48-3CD7-E751-8F13-60F2DF689CA2}"/>
                      </a:ext>
                    </a:extLst>
                  </p:cNvPr>
                  <p:cNvSpPr txBox="1"/>
                  <p:nvPr/>
                </p:nvSpPr>
                <p:spPr>
                  <a:xfrm>
                    <a:off x="3493476" y="3915907"/>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𝑔</m:t>
                          </m:r>
                          <m:r>
                            <a:rPr lang="en-US" sz="1800" b="0" i="1" smtClean="0">
                              <a:solidFill>
                                <a:srgbClr val="000000"/>
                              </a:solidFill>
                              <a:latin typeface="Cambria Math" panose="02040503050406030204" pitchFamily="18" charset="0"/>
                            </a:rPr>
                            <m:t>=0</m:t>
                          </m:r>
                        </m:oMath>
                      </m:oMathPara>
                    </a14:m>
                    <a:endParaRPr lang="en-IN" dirty="0"/>
                  </a:p>
                </p:txBody>
              </p:sp>
            </mc:Choice>
            <mc:Fallback>
              <p:sp>
                <p:nvSpPr>
                  <p:cNvPr id="16" name="TextBox 15">
                    <a:extLst>
                      <a:ext uri="{FF2B5EF4-FFF2-40B4-BE49-F238E27FC236}">
                        <a16:creationId xmlns:a16="http://schemas.microsoft.com/office/drawing/2014/main" id="{B04B2D48-3CD7-E751-8F13-60F2DF689CA2}"/>
                      </a:ext>
                    </a:extLst>
                  </p:cNvPr>
                  <p:cNvSpPr txBox="1">
                    <a:spLocks noRot="1" noChangeAspect="1" noMove="1" noResize="1" noEditPoints="1" noAdjustHandles="1" noChangeArrowheads="1" noChangeShapeType="1" noTextEdit="1"/>
                  </p:cNvSpPr>
                  <p:nvPr/>
                </p:nvSpPr>
                <p:spPr>
                  <a:xfrm>
                    <a:off x="3493476" y="3915907"/>
                    <a:ext cx="779130" cy="369332"/>
                  </a:xfrm>
                  <a:prstGeom prst="rect">
                    <a:avLst/>
                  </a:prstGeom>
                  <a:blipFill>
                    <a:blip r:embed="rId4"/>
                    <a:stretch>
                      <a:fillRect b="-4918"/>
                    </a:stretch>
                  </a:blipFill>
                </p:spPr>
                <p:txBody>
                  <a:bodyPr/>
                  <a:lstStyle/>
                  <a:p>
                    <a:r>
                      <a:rPr lang="en-IN">
                        <a:noFill/>
                      </a:rPr>
                      <a:t> </a:t>
                    </a:r>
                  </a:p>
                </p:txBody>
              </p:sp>
            </mc:Fallback>
          </mc:AlternateContent>
        </p:grpSp>
        <p:grpSp>
          <p:nvGrpSpPr>
            <p:cNvPr id="12" name="Group 11">
              <a:extLst>
                <a:ext uri="{FF2B5EF4-FFF2-40B4-BE49-F238E27FC236}">
                  <a16:creationId xmlns:a16="http://schemas.microsoft.com/office/drawing/2014/main" id="{7AD67FDA-2576-268A-6FBB-AFD074DFAB8B}"/>
                </a:ext>
              </a:extLst>
            </p:cNvPr>
            <p:cNvGrpSpPr/>
            <p:nvPr/>
          </p:nvGrpSpPr>
          <p:grpSpPr>
            <a:xfrm>
              <a:off x="5770445" y="5257800"/>
              <a:ext cx="1605200" cy="1032320"/>
              <a:chOff x="5770445" y="5257800"/>
              <a:chExt cx="1605200" cy="1032320"/>
            </a:xfrm>
          </p:grpSpPr>
          <p:cxnSp>
            <p:nvCxnSpPr>
              <p:cNvPr id="13" name="Straight Arrow Connector 12">
                <a:extLst>
                  <a:ext uri="{FF2B5EF4-FFF2-40B4-BE49-F238E27FC236}">
                    <a16:creationId xmlns:a16="http://schemas.microsoft.com/office/drawing/2014/main" id="{0AAE8820-0D3B-E2D4-B062-A3679A8EB023}"/>
                  </a:ext>
                </a:extLst>
              </p:cNvPr>
              <p:cNvCxnSpPr>
                <a:cxnSpLocks/>
              </p:cNvCxnSpPr>
              <p:nvPr/>
            </p:nvCxnSpPr>
            <p:spPr>
              <a:xfrm>
                <a:off x="5770445" y="5257800"/>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F30FD89-CF7A-24E8-E44C-A80CDFDD0107}"/>
                      </a:ext>
                    </a:extLst>
                  </p:cNvPr>
                  <p:cNvSpPr txBox="1"/>
                  <p:nvPr/>
                </p:nvSpPr>
                <p:spPr>
                  <a:xfrm>
                    <a:off x="6067557" y="5920788"/>
                    <a:ext cx="1308088" cy="369332"/>
                  </a:xfrm>
                  <a:prstGeom prst="rect">
                    <a:avLst/>
                  </a:prstGeom>
                  <a:noFill/>
                </p:spPr>
                <p:txBody>
                  <a:bodyPr wrap="square">
                    <a:spAutoFit/>
                  </a:bodyPr>
                  <a:lstStyle/>
                  <a:p>
                    <a:pPr/>
                    <a14:m>
                      <m:oMath xmlns:m="http://schemas.openxmlformats.org/officeDocument/2006/math">
                        <m:r>
                          <a:rPr lang="en-US" sz="1800" b="1" i="1" smtClean="0">
                            <a:solidFill>
                              <a:srgbClr val="000000"/>
                            </a:solidFill>
                            <a:latin typeface="Cambria Math" panose="02040503050406030204" pitchFamily="18" charset="0"/>
                          </a:rPr>
                          <m:t>𝒈</m:t>
                        </m:r>
                        <m:r>
                          <a:rPr lang="en-US" sz="1800" b="1" i="1" smtClean="0">
                            <a:solidFill>
                              <a:srgbClr val="000000"/>
                            </a:solidFill>
                            <a:latin typeface="Cambria Math" panose="02040503050406030204" pitchFamily="18" charset="0"/>
                          </a:rPr>
                          <m:t>=</m:t>
                        </m:r>
                      </m:oMath>
                    </a14:m>
                    <a:r>
                      <a:rPr lang="en-IN" b="1" dirty="0"/>
                      <a:t>0</a:t>
                    </a:r>
                  </a:p>
                </p:txBody>
              </p:sp>
            </mc:Choice>
            <mc:Fallback>
              <p:sp>
                <p:nvSpPr>
                  <p:cNvPr id="14" name="TextBox 13">
                    <a:extLst>
                      <a:ext uri="{FF2B5EF4-FFF2-40B4-BE49-F238E27FC236}">
                        <a16:creationId xmlns:a16="http://schemas.microsoft.com/office/drawing/2014/main" id="{3F30FD89-CF7A-24E8-E44C-A80CDFDD0107}"/>
                      </a:ext>
                    </a:extLst>
                  </p:cNvPr>
                  <p:cNvSpPr txBox="1">
                    <a:spLocks noRot="1" noChangeAspect="1" noMove="1" noResize="1" noEditPoints="1" noAdjustHandles="1" noChangeArrowheads="1" noChangeShapeType="1" noTextEdit="1"/>
                  </p:cNvSpPr>
                  <p:nvPr/>
                </p:nvSpPr>
                <p:spPr>
                  <a:xfrm>
                    <a:off x="6067557" y="5920788"/>
                    <a:ext cx="1308088" cy="369332"/>
                  </a:xfrm>
                  <a:prstGeom prst="rect">
                    <a:avLst/>
                  </a:prstGeom>
                  <a:blipFill>
                    <a:blip r:embed="rId5"/>
                    <a:stretch>
                      <a:fillRect t="-8333" b="-28333"/>
                    </a:stretch>
                  </a:blipFill>
                </p:spPr>
                <p:txBody>
                  <a:bodyPr/>
                  <a:lstStyle/>
                  <a:p>
                    <a:r>
                      <a:rPr lang="en-IN">
                        <a:noFill/>
                      </a:rPr>
                      <a:t> </a:t>
                    </a:r>
                  </a:p>
                </p:txBody>
              </p:sp>
            </mc:Fallback>
          </mc:AlternateContent>
        </p:grpSp>
      </p:grpSp>
      <p:sp>
        <p:nvSpPr>
          <p:cNvPr id="18" name="Oval 17">
            <a:extLst>
              <a:ext uri="{FF2B5EF4-FFF2-40B4-BE49-F238E27FC236}">
                <a16:creationId xmlns:a16="http://schemas.microsoft.com/office/drawing/2014/main" id="{B888C957-47DE-8DBD-6FB4-0329C9C1AD84}"/>
              </a:ext>
            </a:extLst>
          </p:cNvPr>
          <p:cNvSpPr/>
          <p:nvPr/>
        </p:nvSpPr>
        <p:spPr>
          <a:xfrm>
            <a:off x="5608471" y="1096950"/>
            <a:ext cx="1080000" cy="108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DDE08C1E-9D47-E94E-09D3-EB8BE136D104}"/>
              </a:ext>
            </a:extLst>
          </p:cNvPr>
          <p:cNvSpPr/>
          <p:nvPr/>
        </p:nvSpPr>
        <p:spPr>
          <a:xfrm>
            <a:off x="5624539" y="1298445"/>
            <a:ext cx="720000" cy="7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9DEA82D9-4AF3-8302-B709-01F0E65BF5D4}"/>
              </a:ext>
            </a:extLst>
          </p:cNvPr>
          <p:cNvSpPr/>
          <p:nvPr/>
        </p:nvSpPr>
        <p:spPr>
          <a:xfrm>
            <a:off x="5610450" y="790749"/>
            <a:ext cx="1620000" cy="16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BD6896B4-6E55-004B-7F16-226A693ACD02}"/>
              </a:ext>
            </a:extLst>
          </p:cNvPr>
          <p:cNvCxnSpPr/>
          <p:nvPr/>
        </p:nvCxnSpPr>
        <p:spPr>
          <a:xfrm>
            <a:off x="6697234" y="304800"/>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1617B8F9-E13F-F8C5-B7E4-54793D21C4F7}"/>
                  </a:ext>
                </a:extLst>
              </p:cNvPr>
              <p:cNvSpPr txBox="1"/>
              <p:nvPr/>
            </p:nvSpPr>
            <p:spPr>
              <a:xfrm>
                <a:off x="6632740" y="72824"/>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US" sz="2000" b="0" i="1" smtClean="0">
                              <a:solidFill>
                                <a:srgbClr val="000000"/>
                              </a:solidFill>
                              <a:latin typeface="Cambria Math" panose="02040503050406030204" pitchFamily="18" charset="0"/>
                            </a:rPr>
                            <m:t>𝑖</m:t>
                          </m:r>
                        </m:sub>
                      </m:sSub>
                    </m:oMath>
                  </m:oMathPara>
                </a14:m>
                <a:endParaRPr lang="en-IN" sz="2000" dirty="0">
                  <a:latin typeface="Calibri" panose="020F0502020204030204" pitchFamily="34" charset="0"/>
                  <a:cs typeface="Calibri" panose="020F0502020204030204" pitchFamily="34" charset="0"/>
                </a:endParaRPr>
              </a:p>
            </p:txBody>
          </p:sp>
        </mc:Choice>
        <mc:Fallback>
          <p:sp>
            <p:nvSpPr>
              <p:cNvPr id="31" name="TextBox 30">
                <a:extLst>
                  <a:ext uri="{FF2B5EF4-FFF2-40B4-BE49-F238E27FC236}">
                    <a16:creationId xmlns:a16="http://schemas.microsoft.com/office/drawing/2014/main" id="{1617B8F9-E13F-F8C5-B7E4-54793D21C4F7}"/>
                  </a:ext>
                </a:extLst>
              </p:cNvPr>
              <p:cNvSpPr txBox="1">
                <a:spLocks noRot="1" noChangeAspect="1" noMove="1" noResize="1" noEditPoints="1" noAdjustHandles="1" noChangeArrowheads="1" noChangeShapeType="1" noTextEdit="1"/>
              </p:cNvSpPr>
              <p:nvPr/>
            </p:nvSpPr>
            <p:spPr>
              <a:xfrm>
                <a:off x="6632740" y="72824"/>
                <a:ext cx="637066" cy="400110"/>
              </a:xfrm>
              <a:prstGeom prst="rect">
                <a:avLst/>
              </a:prstGeom>
              <a:blipFill>
                <a:blip r:embed="rId6"/>
                <a:stretch>
                  <a:fillRect/>
                </a:stretch>
              </a:blipFill>
            </p:spPr>
            <p:txBody>
              <a:bodyPr/>
              <a:lstStyle/>
              <a:p>
                <a:r>
                  <a:rPr lang="en-IN">
                    <a:noFill/>
                  </a:rPr>
                  <a:t> </a:t>
                </a:r>
              </a:p>
            </p:txBody>
          </p:sp>
        </mc:Fallback>
      </mc:AlternateContent>
      <p:cxnSp>
        <p:nvCxnSpPr>
          <p:cNvPr id="55" name="Straight Arrow Connector 54">
            <a:extLst>
              <a:ext uri="{FF2B5EF4-FFF2-40B4-BE49-F238E27FC236}">
                <a16:creationId xmlns:a16="http://schemas.microsoft.com/office/drawing/2014/main" id="{5885930B-2A39-C021-794C-23E809BA6E9C}"/>
              </a:ext>
            </a:extLst>
          </p:cNvPr>
          <p:cNvCxnSpPr/>
          <p:nvPr/>
        </p:nvCxnSpPr>
        <p:spPr>
          <a:xfrm>
            <a:off x="6695679" y="3497001"/>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01163236-74D2-607C-1123-0286FA5177D2}"/>
              </a:ext>
            </a:extLst>
          </p:cNvPr>
          <p:cNvCxnSpPr>
            <a:cxnSpLocks/>
          </p:cNvCxnSpPr>
          <p:nvPr/>
        </p:nvCxnSpPr>
        <p:spPr>
          <a:xfrm rot="16200000">
            <a:off x="6664992" y="3479478"/>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4698CE39-0C5A-1057-3B29-FFE9C8FF3CB9}"/>
                  </a:ext>
                </a:extLst>
              </p:cNvPr>
              <p:cNvSpPr txBox="1"/>
              <p:nvPr/>
            </p:nvSpPr>
            <p:spPr>
              <a:xfrm>
                <a:off x="8042502" y="4910019"/>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IN" sz="2000" i="1">
                              <a:solidFill>
                                <a:srgbClr val="000000"/>
                              </a:solidFill>
                              <a:latin typeface="Cambria Math" panose="02040503050406030204" pitchFamily="18" charset="0"/>
                            </a:rPr>
                            <m:t>𝑟</m:t>
                          </m:r>
                        </m:sub>
                      </m:sSub>
                    </m:oMath>
                  </m:oMathPara>
                </a14:m>
                <a:endParaRPr lang="en-IN" sz="2000" dirty="0">
                  <a:latin typeface="Calibri" panose="020F0502020204030204" pitchFamily="34" charset="0"/>
                  <a:cs typeface="Calibri" panose="020F0502020204030204" pitchFamily="34" charset="0"/>
                </a:endParaRPr>
              </a:p>
            </p:txBody>
          </p:sp>
        </mc:Choice>
        <mc:Fallback>
          <p:sp>
            <p:nvSpPr>
              <p:cNvPr id="57" name="TextBox 56">
                <a:extLst>
                  <a:ext uri="{FF2B5EF4-FFF2-40B4-BE49-F238E27FC236}">
                    <a16:creationId xmlns:a16="http://schemas.microsoft.com/office/drawing/2014/main" id="{4698CE39-0C5A-1057-3B29-FFE9C8FF3CB9}"/>
                  </a:ext>
                </a:extLst>
              </p:cNvPr>
              <p:cNvSpPr txBox="1">
                <a:spLocks noRot="1" noChangeAspect="1" noMove="1" noResize="1" noEditPoints="1" noAdjustHandles="1" noChangeArrowheads="1" noChangeShapeType="1" noTextEdit="1"/>
              </p:cNvSpPr>
              <p:nvPr/>
            </p:nvSpPr>
            <p:spPr>
              <a:xfrm>
                <a:off x="8042502" y="4910019"/>
                <a:ext cx="637066" cy="40011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4DED1284-2849-69EF-5413-85CAACC39B86}"/>
                  </a:ext>
                </a:extLst>
              </p:cNvPr>
              <p:cNvSpPr txBox="1"/>
              <p:nvPr/>
            </p:nvSpPr>
            <p:spPr>
              <a:xfrm>
                <a:off x="6876808" y="3437904"/>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US" sz="2000" b="0" i="1" smtClean="0">
                              <a:solidFill>
                                <a:srgbClr val="000000"/>
                              </a:solidFill>
                              <a:latin typeface="Cambria Math" panose="02040503050406030204" pitchFamily="18" charset="0"/>
                            </a:rPr>
                            <m:t>𝑖</m:t>
                          </m:r>
                        </m:sub>
                      </m:sSub>
                    </m:oMath>
                  </m:oMathPara>
                </a14:m>
                <a:endParaRPr lang="en-IN" sz="2000" dirty="0">
                  <a:latin typeface="Calibri" panose="020F0502020204030204" pitchFamily="34" charset="0"/>
                  <a:cs typeface="Calibri" panose="020F0502020204030204" pitchFamily="34" charset="0"/>
                </a:endParaRPr>
              </a:p>
            </p:txBody>
          </p:sp>
        </mc:Choice>
        <mc:Fallback>
          <p:sp>
            <p:nvSpPr>
              <p:cNvPr id="58" name="TextBox 57">
                <a:extLst>
                  <a:ext uri="{FF2B5EF4-FFF2-40B4-BE49-F238E27FC236}">
                    <a16:creationId xmlns:a16="http://schemas.microsoft.com/office/drawing/2014/main" id="{4DED1284-2849-69EF-5413-85CAACC39B86}"/>
                  </a:ext>
                </a:extLst>
              </p:cNvPr>
              <p:cNvSpPr txBox="1">
                <a:spLocks noRot="1" noChangeAspect="1" noMove="1" noResize="1" noEditPoints="1" noAdjustHandles="1" noChangeArrowheads="1" noChangeShapeType="1" noTextEdit="1"/>
              </p:cNvSpPr>
              <p:nvPr/>
            </p:nvSpPr>
            <p:spPr>
              <a:xfrm>
                <a:off x="6876808" y="3437904"/>
                <a:ext cx="637066" cy="400110"/>
              </a:xfrm>
              <a:prstGeom prst="rect">
                <a:avLst/>
              </a:prstGeom>
              <a:blipFill>
                <a:blip r:embed="rId8"/>
                <a:stretch>
                  <a:fillRect/>
                </a:stretch>
              </a:blipFill>
            </p:spPr>
            <p:txBody>
              <a:bodyPr/>
              <a:lstStyle/>
              <a:p>
                <a:r>
                  <a:rPr lang="en-IN">
                    <a:noFill/>
                  </a:rPr>
                  <a:t> </a:t>
                </a:r>
              </a:p>
            </p:txBody>
          </p:sp>
        </mc:Fallback>
      </mc:AlternateContent>
      <p:sp>
        <p:nvSpPr>
          <p:cNvPr id="59" name="Oval 58">
            <a:extLst>
              <a:ext uri="{FF2B5EF4-FFF2-40B4-BE49-F238E27FC236}">
                <a16:creationId xmlns:a16="http://schemas.microsoft.com/office/drawing/2014/main" id="{B7EE5C50-F0D3-329C-271A-70CD3CB69D0A}"/>
              </a:ext>
            </a:extLst>
          </p:cNvPr>
          <p:cNvSpPr/>
          <p:nvPr/>
        </p:nvSpPr>
        <p:spPr>
          <a:xfrm>
            <a:off x="5624539" y="3830019"/>
            <a:ext cx="2160000" cy="216000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sp>
        <p:nvSpPr>
          <p:cNvPr id="60" name="Arc 59">
            <a:extLst>
              <a:ext uri="{FF2B5EF4-FFF2-40B4-BE49-F238E27FC236}">
                <a16:creationId xmlns:a16="http://schemas.microsoft.com/office/drawing/2014/main" id="{9E20BFDA-4630-4D5F-650C-C46D9723BD1C}"/>
              </a:ext>
            </a:extLst>
          </p:cNvPr>
          <p:cNvSpPr/>
          <p:nvPr/>
        </p:nvSpPr>
        <p:spPr>
          <a:xfrm rot="3443376">
            <a:off x="5269144" y="3409061"/>
            <a:ext cx="1295087" cy="1620452"/>
          </a:xfrm>
          <a:prstGeom prst="arc">
            <a:avLst>
              <a:gd name="adj1" fmla="val 15838117"/>
              <a:gd name="adj2" fmla="val 3689242"/>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sp>
        <p:nvSpPr>
          <p:cNvPr id="67" name="Arc 66">
            <a:extLst>
              <a:ext uri="{FF2B5EF4-FFF2-40B4-BE49-F238E27FC236}">
                <a16:creationId xmlns:a16="http://schemas.microsoft.com/office/drawing/2014/main" id="{157DAEB7-2B52-1659-05F0-2E316CEA55F7}"/>
              </a:ext>
            </a:extLst>
          </p:cNvPr>
          <p:cNvSpPr/>
          <p:nvPr/>
        </p:nvSpPr>
        <p:spPr>
          <a:xfrm flipV="1">
            <a:off x="4786099" y="3658655"/>
            <a:ext cx="1479521" cy="1255826"/>
          </a:xfrm>
          <a:prstGeom prst="arc">
            <a:avLst>
              <a:gd name="adj1" fmla="val 16200000"/>
              <a:gd name="adj2" fmla="val 2127316"/>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sp>
        <p:nvSpPr>
          <p:cNvPr id="73" name="Arc 72">
            <a:extLst>
              <a:ext uri="{FF2B5EF4-FFF2-40B4-BE49-F238E27FC236}">
                <a16:creationId xmlns:a16="http://schemas.microsoft.com/office/drawing/2014/main" id="{E208F8E2-546D-5C80-46F9-512B254B3A71}"/>
              </a:ext>
            </a:extLst>
          </p:cNvPr>
          <p:cNvSpPr/>
          <p:nvPr/>
        </p:nvSpPr>
        <p:spPr>
          <a:xfrm rot="4285989">
            <a:off x="5386570" y="3254653"/>
            <a:ext cx="1470999" cy="1836272"/>
          </a:xfrm>
          <a:prstGeom prst="arc">
            <a:avLst>
              <a:gd name="adj1" fmla="val 15838117"/>
              <a:gd name="adj2" fmla="val 2974690"/>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cxnSp>
        <p:nvCxnSpPr>
          <p:cNvPr id="81" name="Straight Arrow Connector 80">
            <a:extLst>
              <a:ext uri="{FF2B5EF4-FFF2-40B4-BE49-F238E27FC236}">
                <a16:creationId xmlns:a16="http://schemas.microsoft.com/office/drawing/2014/main" id="{2796A95E-3DEE-D3CF-3FD1-865FE4193BB3}"/>
              </a:ext>
            </a:extLst>
          </p:cNvPr>
          <p:cNvCxnSpPr/>
          <p:nvPr/>
        </p:nvCxnSpPr>
        <p:spPr>
          <a:xfrm>
            <a:off x="2403213" y="271730"/>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78605E1F-56B0-6AC8-6E6F-23666E9D0A06}"/>
              </a:ext>
            </a:extLst>
          </p:cNvPr>
          <p:cNvCxnSpPr>
            <a:cxnSpLocks/>
          </p:cNvCxnSpPr>
          <p:nvPr/>
        </p:nvCxnSpPr>
        <p:spPr>
          <a:xfrm rot="16200000">
            <a:off x="2372526" y="254207"/>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87035DA9-2884-C8A0-CFCB-60501C045103}"/>
                  </a:ext>
                </a:extLst>
              </p:cNvPr>
              <p:cNvSpPr txBox="1"/>
              <p:nvPr/>
            </p:nvSpPr>
            <p:spPr>
              <a:xfrm>
                <a:off x="3750036" y="1684748"/>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oMath>
                  </m:oMathPara>
                </a14:m>
                <a:endParaRPr lang="en-IN" dirty="0"/>
              </a:p>
            </p:txBody>
          </p:sp>
        </mc:Choice>
        <mc:Fallback>
          <p:sp>
            <p:nvSpPr>
              <p:cNvPr id="83" name="TextBox 82">
                <a:extLst>
                  <a:ext uri="{FF2B5EF4-FFF2-40B4-BE49-F238E27FC236}">
                    <a16:creationId xmlns:a16="http://schemas.microsoft.com/office/drawing/2014/main" id="{87035DA9-2884-C8A0-CFCB-60501C045103}"/>
                  </a:ext>
                </a:extLst>
              </p:cNvPr>
              <p:cNvSpPr txBox="1">
                <a:spLocks noRot="1" noChangeAspect="1" noMove="1" noResize="1" noEditPoints="1" noAdjustHandles="1" noChangeArrowheads="1" noChangeShapeType="1" noTextEdit="1"/>
              </p:cNvSpPr>
              <p:nvPr/>
            </p:nvSpPr>
            <p:spPr>
              <a:xfrm>
                <a:off x="3750036" y="1684748"/>
                <a:ext cx="637066"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4" name="TextBox 83">
                <a:extLst>
                  <a:ext uri="{FF2B5EF4-FFF2-40B4-BE49-F238E27FC236}">
                    <a16:creationId xmlns:a16="http://schemas.microsoft.com/office/drawing/2014/main" id="{D945D331-4FA8-8824-2396-4AF8606DA151}"/>
                  </a:ext>
                </a:extLst>
              </p:cNvPr>
              <p:cNvSpPr txBox="1"/>
              <p:nvPr/>
            </p:nvSpPr>
            <p:spPr>
              <a:xfrm>
                <a:off x="2440926" y="144742"/>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US" sz="2800" b="0" i="1" smtClean="0">
                              <a:solidFill>
                                <a:srgbClr val="000000"/>
                              </a:solidFill>
                              <a:latin typeface="Cambria Math" panose="02040503050406030204" pitchFamily="18" charset="0"/>
                            </a:rPr>
                            <m:t>𝑖</m:t>
                          </m:r>
                        </m:sub>
                      </m:sSub>
                    </m:oMath>
                  </m:oMathPara>
                </a14:m>
                <a:endParaRPr lang="en-IN" dirty="0"/>
              </a:p>
            </p:txBody>
          </p:sp>
        </mc:Choice>
        <mc:Fallback>
          <p:sp>
            <p:nvSpPr>
              <p:cNvPr id="84" name="TextBox 83">
                <a:extLst>
                  <a:ext uri="{FF2B5EF4-FFF2-40B4-BE49-F238E27FC236}">
                    <a16:creationId xmlns:a16="http://schemas.microsoft.com/office/drawing/2014/main" id="{D945D331-4FA8-8824-2396-4AF8606DA151}"/>
                  </a:ext>
                </a:extLst>
              </p:cNvPr>
              <p:cNvSpPr txBox="1">
                <a:spLocks noRot="1" noChangeAspect="1" noMove="1" noResize="1" noEditPoints="1" noAdjustHandles="1" noChangeArrowheads="1" noChangeShapeType="1" noTextEdit="1"/>
              </p:cNvSpPr>
              <p:nvPr/>
            </p:nvSpPr>
            <p:spPr>
              <a:xfrm>
                <a:off x="2440926" y="144742"/>
                <a:ext cx="637066" cy="523220"/>
              </a:xfrm>
              <a:prstGeom prst="rect">
                <a:avLst/>
              </a:prstGeom>
              <a:blipFill>
                <a:blip r:embed="rId10"/>
                <a:stretch>
                  <a:fillRect/>
                </a:stretch>
              </a:blipFill>
            </p:spPr>
            <p:txBody>
              <a:bodyPr/>
              <a:lstStyle/>
              <a:p>
                <a:r>
                  <a:rPr lang="en-IN">
                    <a:noFill/>
                  </a:rPr>
                  <a:t> </a:t>
                </a:r>
              </a:p>
            </p:txBody>
          </p:sp>
        </mc:Fallback>
      </mc:AlternateContent>
      <p:grpSp>
        <p:nvGrpSpPr>
          <p:cNvPr id="89" name="Group 88">
            <a:extLst>
              <a:ext uri="{FF2B5EF4-FFF2-40B4-BE49-F238E27FC236}">
                <a16:creationId xmlns:a16="http://schemas.microsoft.com/office/drawing/2014/main" id="{54917240-009A-77C3-6103-221081EDB643}"/>
              </a:ext>
            </a:extLst>
          </p:cNvPr>
          <p:cNvGrpSpPr/>
          <p:nvPr/>
        </p:nvGrpSpPr>
        <p:grpSpPr>
          <a:xfrm>
            <a:off x="1210002" y="352314"/>
            <a:ext cx="2282071" cy="2412434"/>
            <a:chOff x="3493476" y="3915907"/>
            <a:chExt cx="2282071" cy="2412434"/>
          </a:xfrm>
        </p:grpSpPr>
        <p:sp>
          <p:nvSpPr>
            <p:cNvPr id="93" name="Oval 92">
              <a:extLst>
                <a:ext uri="{FF2B5EF4-FFF2-40B4-BE49-F238E27FC236}">
                  <a16:creationId xmlns:a16="http://schemas.microsoft.com/office/drawing/2014/main" id="{F366E8DF-8D91-41A1-BED7-647B1C97ABA5}"/>
                </a:ext>
              </a:extLst>
            </p:cNvPr>
            <p:cNvSpPr/>
            <p:nvPr/>
          </p:nvSpPr>
          <p:spPr>
            <a:xfrm>
              <a:off x="3615547" y="4168341"/>
              <a:ext cx="2160000" cy="216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4A051DE2-378D-8299-0295-254C7A28FA59}"/>
                    </a:ext>
                  </a:extLst>
                </p:cNvPr>
                <p:cNvSpPr txBox="1"/>
                <p:nvPr/>
              </p:nvSpPr>
              <p:spPr>
                <a:xfrm>
                  <a:off x="3493476" y="3915907"/>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=0</m:t>
                        </m:r>
                      </m:oMath>
                    </m:oMathPara>
                  </a14:m>
                  <a:endParaRPr lang="en-IN" dirty="0"/>
                </a:p>
              </p:txBody>
            </p:sp>
          </mc:Choice>
          <mc:Fallback>
            <p:sp>
              <p:nvSpPr>
                <p:cNvPr id="94" name="TextBox 93">
                  <a:extLst>
                    <a:ext uri="{FF2B5EF4-FFF2-40B4-BE49-F238E27FC236}">
                      <a16:creationId xmlns:a16="http://schemas.microsoft.com/office/drawing/2014/main" id="{4A051DE2-378D-8299-0295-254C7A28FA59}"/>
                    </a:ext>
                  </a:extLst>
                </p:cNvPr>
                <p:cNvSpPr txBox="1">
                  <a:spLocks noRot="1" noChangeAspect="1" noMove="1" noResize="1" noEditPoints="1" noAdjustHandles="1" noChangeArrowheads="1" noChangeShapeType="1" noTextEdit="1"/>
                </p:cNvSpPr>
                <p:nvPr/>
              </p:nvSpPr>
              <p:spPr>
                <a:xfrm>
                  <a:off x="3493476" y="3915907"/>
                  <a:ext cx="779130" cy="369332"/>
                </a:xfrm>
                <a:prstGeom prst="rect">
                  <a:avLst/>
                </a:prstGeom>
                <a:blipFill>
                  <a:blip r:embed="rId11"/>
                  <a:stretch>
                    <a:fillRect/>
                  </a:stretch>
                </a:blipFill>
              </p:spPr>
              <p:txBody>
                <a:bodyPr/>
                <a:lstStyle/>
                <a:p>
                  <a:r>
                    <a:rPr lang="en-IN">
                      <a:noFill/>
                    </a:rPr>
                    <a:t> </a:t>
                  </a:r>
                </a:p>
              </p:txBody>
            </p:sp>
          </mc:Fallback>
        </mc:AlternateContent>
      </p:grpSp>
      <p:sp>
        <p:nvSpPr>
          <p:cNvPr id="96" name="Oval 95">
            <a:extLst>
              <a:ext uri="{FF2B5EF4-FFF2-40B4-BE49-F238E27FC236}">
                <a16:creationId xmlns:a16="http://schemas.microsoft.com/office/drawing/2014/main" id="{3D7833B6-5375-B68C-A216-B786C9CDE0C0}"/>
              </a:ext>
            </a:extLst>
          </p:cNvPr>
          <p:cNvSpPr/>
          <p:nvPr/>
        </p:nvSpPr>
        <p:spPr>
          <a:xfrm>
            <a:off x="2406971" y="1171730"/>
            <a:ext cx="1080000" cy="108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a:extLst>
              <a:ext uri="{FF2B5EF4-FFF2-40B4-BE49-F238E27FC236}">
                <a16:creationId xmlns:a16="http://schemas.microsoft.com/office/drawing/2014/main" id="{003FA2E2-446E-E32D-102A-58C9B5E503EC}"/>
              </a:ext>
            </a:extLst>
          </p:cNvPr>
          <p:cNvSpPr/>
          <p:nvPr/>
        </p:nvSpPr>
        <p:spPr>
          <a:xfrm>
            <a:off x="2751382" y="1335012"/>
            <a:ext cx="720000" cy="7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Oval 103">
            <a:extLst>
              <a:ext uri="{FF2B5EF4-FFF2-40B4-BE49-F238E27FC236}">
                <a16:creationId xmlns:a16="http://schemas.microsoft.com/office/drawing/2014/main" id="{44195BE6-4263-753A-2A6E-F376FF77561E}"/>
              </a:ext>
            </a:extLst>
          </p:cNvPr>
          <p:cNvSpPr/>
          <p:nvPr/>
        </p:nvSpPr>
        <p:spPr>
          <a:xfrm>
            <a:off x="1844239" y="888155"/>
            <a:ext cx="1620000" cy="16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0B284C27-2ACB-B74B-1FB4-472E25044836}"/>
                  </a:ext>
                </a:extLst>
              </p:cNvPr>
              <p:cNvSpPr txBox="1"/>
              <p:nvPr/>
            </p:nvSpPr>
            <p:spPr>
              <a:xfrm>
                <a:off x="3559858" y="1166521"/>
                <a:ext cx="9688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m:t>
                      </m:r>
                    </m:oMath>
                  </m:oMathPara>
                </a14:m>
                <a:endParaRPr lang="en-IN" dirty="0"/>
              </a:p>
            </p:txBody>
          </p:sp>
        </mc:Choice>
        <mc:Fallback>
          <p:sp>
            <p:nvSpPr>
              <p:cNvPr id="107" name="TextBox 106">
                <a:extLst>
                  <a:ext uri="{FF2B5EF4-FFF2-40B4-BE49-F238E27FC236}">
                    <a16:creationId xmlns:a16="http://schemas.microsoft.com/office/drawing/2014/main" id="{0B284C27-2ACB-B74B-1FB4-472E25044836}"/>
                  </a:ext>
                </a:extLst>
              </p:cNvPr>
              <p:cNvSpPr txBox="1">
                <a:spLocks noRot="1" noChangeAspect="1" noMove="1" noResize="1" noEditPoints="1" noAdjustHandles="1" noChangeArrowheads="1" noChangeShapeType="1" noTextEdit="1"/>
              </p:cNvSpPr>
              <p:nvPr/>
            </p:nvSpPr>
            <p:spPr>
              <a:xfrm>
                <a:off x="3559858" y="1166521"/>
                <a:ext cx="968820" cy="369332"/>
              </a:xfrm>
              <a:prstGeom prst="rect">
                <a:avLst/>
              </a:prstGeom>
              <a:blipFill>
                <a:blip r:embed="rId12"/>
                <a:stretch>
                  <a:fillRect/>
                </a:stretch>
              </a:blipFill>
            </p:spPr>
            <p:txBody>
              <a:bodyPr/>
              <a:lstStyle/>
              <a:p>
                <a:r>
                  <a:rPr lang="en-IN">
                    <a:noFill/>
                  </a:rPr>
                  <a:t> </a:t>
                </a:r>
              </a:p>
            </p:txBody>
          </p:sp>
        </mc:Fallback>
      </mc:AlternateContent>
      <p:cxnSp>
        <p:nvCxnSpPr>
          <p:cNvPr id="108" name="Straight Arrow Connector 107">
            <a:extLst>
              <a:ext uri="{FF2B5EF4-FFF2-40B4-BE49-F238E27FC236}">
                <a16:creationId xmlns:a16="http://schemas.microsoft.com/office/drawing/2014/main" id="{363BED7E-F3B3-8438-DA31-B6A44016F698}"/>
              </a:ext>
            </a:extLst>
          </p:cNvPr>
          <p:cNvCxnSpPr>
            <a:cxnSpLocks/>
          </p:cNvCxnSpPr>
          <p:nvPr/>
        </p:nvCxnSpPr>
        <p:spPr>
          <a:xfrm flipV="1">
            <a:off x="3440808" y="1450341"/>
            <a:ext cx="238100" cy="211964"/>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8B83C9C7-F768-28D7-7D7D-7C4CDC9471A1}"/>
                  </a:ext>
                </a:extLst>
              </p:cNvPr>
              <p:cNvSpPr txBox="1"/>
              <p:nvPr/>
            </p:nvSpPr>
            <p:spPr>
              <a:xfrm>
                <a:off x="3135459" y="2405616"/>
                <a:ext cx="9688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=1</m:t>
                      </m:r>
                    </m:oMath>
                  </m:oMathPara>
                </a14:m>
                <a:endParaRPr lang="en-IN" dirty="0"/>
              </a:p>
            </p:txBody>
          </p:sp>
        </mc:Choice>
        <mc:Fallback>
          <p:sp>
            <p:nvSpPr>
              <p:cNvPr id="110" name="TextBox 109">
                <a:extLst>
                  <a:ext uri="{FF2B5EF4-FFF2-40B4-BE49-F238E27FC236}">
                    <a16:creationId xmlns:a16="http://schemas.microsoft.com/office/drawing/2014/main" id="{8B83C9C7-F768-28D7-7D7D-7C4CDC9471A1}"/>
                  </a:ext>
                </a:extLst>
              </p:cNvPr>
              <p:cNvSpPr txBox="1">
                <a:spLocks noRot="1" noChangeAspect="1" noMove="1" noResize="1" noEditPoints="1" noAdjustHandles="1" noChangeArrowheads="1" noChangeShapeType="1" noTextEdit="1"/>
              </p:cNvSpPr>
              <p:nvPr/>
            </p:nvSpPr>
            <p:spPr>
              <a:xfrm>
                <a:off x="3135459" y="2405616"/>
                <a:ext cx="968820" cy="369332"/>
              </a:xfrm>
              <a:prstGeom prst="rect">
                <a:avLst/>
              </a:prstGeom>
              <a:blipFill>
                <a:blip r:embed="rId13"/>
                <a:stretch>
                  <a:fillRect/>
                </a:stretch>
              </a:blipFill>
            </p:spPr>
            <p:txBody>
              <a:bodyPr/>
              <a:lstStyle/>
              <a:p>
                <a:r>
                  <a:rPr lang="en-IN">
                    <a:noFill/>
                  </a:rPr>
                  <a:t> </a:t>
                </a:r>
              </a:p>
            </p:txBody>
          </p:sp>
        </mc:Fallback>
      </mc:AlternateContent>
      <p:cxnSp>
        <p:nvCxnSpPr>
          <p:cNvPr id="111" name="Straight Arrow Connector 110">
            <a:extLst>
              <a:ext uri="{FF2B5EF4-FFF2-40B4-BE49-F238E27FC236}">
                <a16:creationId xmlns:a16="http://schemas.microsoft.com/office/drawing/2014/main" id="{C2511566-CC07-7F6C-0486-B57F59FD06C0}"/>
              </a:ext>
            </a:extLst>
          </p:cNvPr>
          <p:cNvCxnSpPr>
            <a:cxnSpLocks/>
          </p:cNvCxnSpPr>
          <p:nvPr/>
        </p:nvCxnSpPr>
        <p:spPr>
          <a:xfrm>
            <a:off x="2759840" y="2229477"/>
            <a:ext cx="521487" cy="392517"/>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cxnSp>
        <p:nvCxnSpPr>
          <p:cNvPr id="113" name="Straight Arrow Connector 112">
            <a:extLst>
              <a:ext uri="{FF2B5EF4-FFF2-40B4-BE49-F238E27FC236}">
                <a16:creationId xmlns:a16="http://schemas.microsoft.com/office/drawing/2014/main" id="{C129DFF1-B1A4-DF49-4849-F9729C4E610F}"/>
              </a:ext>
            </a:extLst>
          </p:cNvPr>
          <p:cNvCxnSpPr>
            <a:cxnSpLocks/>
          </p:cNvCxnSpPr>
          <p:nvPr/>
        </p:nvCxnSpPr>
        <p:spPr>
          <a:xfrm flipH="1">
            <a:off x="5416534" y="2189596"/>
            <a:ext cx="710903" cy="429657"/>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119CA77D-D267-B226-44C2-150D89947477}"/>
                  </a:ext>
                </a:extLst>
              </p:cNvPr>
              <p:cNvSpPr txBox="1"/>
              <p:nvPr/>
            </p:nvSpPr>
            <p:spPr>
              <a:xfrm>
                <a:off x="4528678" y="2409620"/>
                <a:ext cx="9688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𝑔</m:t>
                      </m:r>
                      <m:r>
                        <a:rPr lang="en-US" sz="1800" b="0" i="1" smtClean="0">
                          <a:solidFill>
                            <a:srgbClr val="000000"/>
                          </a:solidFill>
                          <a:latin typeface="Cambria Math" panose="02040503050406030204" pitchFamily="18" charset="0"/>
                        </a:rPr>
                        <m:t>=1</m:t>
                      </m:r>
                    </m:oMath>
                  </m:oMathPara>
                </a14:m>
                <a:endParaRPr lang="en-IN" dirty="0"/>
              </a:p>
            </p:txBody>
          </p:sp>
        </mc:Choice>
        <mc:Fallback>
          <p:sp>
            <p:nvSpPr>
              <p:cNvPr id="115" name="TextBox 114">
                <a:extLst>
                  <a:ext uri="{FF2B5EF4-FFF2-40B4-BE49-F238E27FC236}">
                    <a16:creationId xmlns:a16="http://schemas.microsoft.com/office/drawing/2014/main" id="{119CA77D-D267-B226-44C2-150D89947477}"/>
                  </a:ext>
                </a:extLst>
              </p:cNvPr>
              <p:cNvSpPr txBox="1">
                <a:spLocks noRot="1" noChangeAspect="1" noMove="1" noResize="1" noEditPoints="1" noAdjustHandles="1" noChangeArrowheads="1" noChangeShapeType="1" noTextEdit="1"/>
              </p:cNvSpPr>
              <p:nvPr/>
            </p:nvSpPr>
            <p:spPr>
              <a:xfrm>
                <a:off x="4528678" y="2409620"/>
                <a:ext cx="968820" cy="369332"/>
              </a:xfrm>
              <a:prstGeom prst="rect">
                <a:avLst/>
              </a:prstGeom>
              <a:blipFill>
                <a:blip r:embed="rId14"/>
                <a:stretch>
                  <a:fillRect b="-655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1D8CA0D7-1085-C2A8-1C0C-467162C272D7}"/>
                  </a:ext>
                </a:extLst>
              </p:cNvPr>
              <p:cNvSpPr txBox="1"/>
              <p:nvPr/>
            </p:nvSpPr>
            <p:spPr>
              <a:xfrm>
                <a:off x="4700701" y="1202434"/>
                <a:ext cx="9688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𝑔</m:t>
                      </m:r>
                      <m:r>
                        <a:rPr lang="en-US" sz="1800" b="0" i="1" smtClean="0">
                          <a:solidFill>
                            <a:srgbClr val="000000"/>
                          </a:solidFill>
                          <a:latin typeface="Cambria Math" panose="02040503050406030204" pitchFamily="18" charset="0"/>
                        </a:rPr>
                        <m:t>=</m:t>
                      </m:r>
                      <m:r>
                        <a:rPr lang="en-US" sz="1800" b="0" i="1" smtClean="0">
                          <a:solidFill>
                            <a:srgbClr val="000000"/>
                          </a:solidFill>
                          <a:latin typeface="Cambria Math" panose="02040503050406030204" pitchFamily="18" charset="0"/>
                          <a:ea typeface="Cambria Math" panose="02040503050406030204" pitchFamily="18" charset="0"/>
                        </a:rPr>
                        <m:t>∞</m:t>
                      </m:r>
                    </m:oMath>
                  </m:oMathPara>
                </a14:m>
                <a:endParaRPr lang="en-IN" dirty="0"/>
              </a:p>
            </p:txBody>
          </p:sp>
        </mc:Choice>
        <mc:Fallback>
          <p:sp>
            <p:nvSpPr>
              <p:cNvPr id="116" name="TextBox 115">
                <a:extLst>
                  <a:ext uri="{FF2B5EF4-FFF2-40B4-BE49-F238E27FC236}">
                    <a16:creationId xmlns:a16="http://schemas.microsoft.com/office/drawing/2014/main" id="{1D8CA0D7-1085-C2A8-1C0C-467162C272D7}"/>
                  </a:ext>
                </a:extLst>
              </p:cNvPr>
              <p:cNvSpPr txBox="1">
                <a:spLocks noRot="1" noChangeAspect="1" noMove="1" noResize="1" noEditPoints="1" noAdjustHandles="1" noChangeArrowheads="1" noChangeShapeType="1" noTextEdit="1"/>
              </p:cNvSpPr>
              <p:nvPr/>
            </p:nvSpPr>
            <p:spPr>
              <a:xfrm>
                <a:off x="4700701" y="1202434"/>
                <a:ext cx="968820" cy="369332"/>
              </a:xfrm>
              <a:prstGeom prst="rect">
                <a:avLst/>
              </a:prstGeom>
              <a:blipFill>
                <a:blip r:embed="rId15"/>
                <a:stretch>
                  <a:fillRect b="-6557"/>
                </a:stretch>
              </a:blipFill>
            </p:spPr>
            <p:txBody>
              <a:bodyPr/>
              <a:lstStyle/>
              <a:p>
                <a:r>
                  <a:rPr lang="en-IN">
                    <a:noFill/>
                  </a:rPr>
                  <a:t> </a:t>
                </a:r>
              </a:p>
            </p:txBody>
          </p:sp>
        </mc:Fallback>
      </mc:AlternateContent>
      <p:cxnSp>
        <p:nvCxnSpPr>
          <p:cNvPr id="118" name="Straight Connector 117">
            <a:extLst>
              <a:ext uri="{FF2B5EF4-FFF2-40B4-BE49-F238E27FC236}">
                <a16:creationId xmlns:a16="http://schemas.microsoft.com/office/drawing/2014/main" id="{803C5A26-F8FB-1946-9CBD-64E8FADB010F}"/>
              </a:ext>
            </a:extLst>
          </p:cNvPr>
          <p:cNvCxnSpPr>
            <a:cxnSpLocks/>
            <a:stCxn id="119" idx="0"/>
          </p:cNvCxnSpPr>
          <p:nvPr/>
        </p:nvCxnSpPr>
        <p:spPr>
          <a:xfrm>
            <a:off x="4572000" y="104745"/>
            <a:ext cx="0" cy="606745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19" name="Text Box 11">
            <a:extLst>
              <a:ext uri="{FF2B5EF4-FFF2-40B4-BE49-F238E27FC236}">
                <a16:creationId xmlns:a16="http://schemas.microsoft.com/office/drawing/2014/main" id="{8B79A569-8570-2A81-5F69-DB251064A15A}"/>
              </a:ext>
            </a:extLst>
          </p:cNvPr>
          <p:cNvSpPr txBox="1">
            <a:spLocks noChangeArrowheads="1"/>
          </p:cNvSpPr>
          <p:nvPr/>
        </p:nvSpPr>
        <p:spPr bwMode="auto">
          <a:xfrm>
            <a:off x="4125589" y="104745"/>
            <a:ext cx="892822" cy="40011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spcBef>
                <a:spcPct val="50000"/>
              </a:spcBef>
            </a:pPr>
            <a:r>
              <a:rPr lang="en-US" altLang="en-US" sz="2000" b="1" dirty="0">
                <a:solidFill>
                  <a:srgbClr val="00B050"/>
                </a:solidFill>
                <a:latin typeface="Calibri" panose="020F0502020204030204" pitchFamily="34" charset="0"/>
                <a:cs typeface="Calibri" panose="020F0502020204030204" pitchFamily="34" charset="0"/>
              </a:rPr>
              <a:t>Mirror </a:t>
            </a:r>
          </a:p>
        </p:txBody>
      </p:sp>
      <p:cxnSp>
        <p:nvCxnSpPr>
          <p:cNvPr id="120" name="Straight Arrow Connector 119">
            <a:extLst>
              <a:ext uri="{FF2B5EF4-FFF2-40B4-BE49-F238E27FC236}">
                <a16:creationId xmlns:a16="http://schemas.microsoft.com/office/drawing/2014/main" id="{6F92EC34-F7FC-8B87-2B2B-F5A7C735F6CB}"/>
              </a:ext>
            </a:extLst>
          </p:cNvPr>
          <p:cNvCxnSpPr/>
          <p:nvPr/>
        </p:nvCxnSpPr>
        <p:spPr>
          <a:xfrm>
            <a:off x="2426357" y="3485742"/>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1" name="Straight Arrow Connector 120">
            <a:extLst>
              <a:ext uri="{FF2B5EF4-FFF2-40B4-BE49-F238E27FC236}">
                <a16:creationId xmlns:a16="http://schemas.microsoft.com/office/drawing/2014/main" id="{523209D9-51B1-59B7-DD3D-A38CAE71ED92}"/>
              </a:ext>
            </a:extLst>
          </p:cNvPr>
          <p:cNvCxnSpPr>
            <a:cxnSpLocks/>
          </p:cNvCxnSpPr>
          <p:nvPr/>
        </p:nvCxnSpPr>
        <p:spPr>
          <a:xfrm rot="16200000">
            <a:off x="2395670" y="3468219"/>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22" name="TextBox 121">
                <a:extLst>
                  <a:ext uri="{FF2B5EF4-FFF2-40B4-BE49-F238E27FC236}">
                    <a16:creationId xmlns:a16="http://schemas.microsoft.com/office/drawing/2014/main" id="{8442FB3E-B952-5ACC-2581-F9BAAE921C37}"/>
                  </a:ext>
                </a:extLst>
              </p:cNvPr>
              <p:cNvSpPr txBox="1"/>
              <p:nvPr/>
            </p:nvSpPr>
            <p:spPr>
              <a:xfrm>
                <a:off x="3773180" y="4898760"/>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IN" sz="2000" i="1">
                              <a:solidFill>
                                <a:srgbClr val="000000"/>
                              </a:solidFill>
                              <a:latin typeface="Cambria Math" panose="02040503050406030204" pitchFamily="18" charset="0"/>
                            </a:rPr>
                            <m:t>𝑟</m:t>
                          </m:r>
                        </m:sub>
                      </m:sSub>
                    </m:oMath>
                  </m:oMathPara>
                </a14:m>
                <a:endParaRPr lang="en-IN" sz="2000" dirty="0">
                  <a:latin typeface="Calibri" panose="020F0502020204030204" pitchFamily="34" charset="0"/>
                  <a:cs typeface="Calibri" panose="020F0502020204030204" pitchFamily="34" charset="0"/>
                </a:endParaRPr>
              </a:p>
            </p:txBody>
          </p:sp>
        </mc:Choice>
        <mc:Fallback>
          <p:sp>
            <p:nvSpPr>
              <p:cNvPr id="122" name="TextBox 121">
                <a:extLst>
                  <a:ext uri="{FF2B5EF4-FFF2-40B4-BE49-F238E27FC236}">
                    <a16:creationId xmlns:a16="http://schemas.microsoft.com/office/drawing/2014/main" id="{8442FB3E-B952-5ACC-2581-F9BAAE921C37}"/>
                  </a:ext>
                </a:extLst>
              </p:cNvPr>
              <p:cNvSpPr txBox="1">
                <a:spLocks noRot="1" noChangeAspect="1" noMove="1" noResize="1" noEditPoints="1" noAdjustHandles="1" noChangeArrowheads="1" noChangeShapeType="1" noTextEdit="1"/>
              </p:cNvSpPr>
              <p:nvPr/>
            </p:nvSpPr>
            <p:spPr>
              <a:xfrm>
                <a:off x="3773180" y="4898760"/>
                <a:ext cx="637066" cy="40011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3" name="TextBox 122">
                <a:extLst>
                  <a:ext uri="{FF2B5EF4-FFF2-40B4-BE49-F238E27FC236}">
                    <a16:creationId xmlns:a16="http://schemas.microsoft.com/office/drawing/2014/main" id="{3BDDE695-CCE1-D8E2-889C-71BB453840FD}"/>
                  </a:ext>
                </a:extLst>
              </p:cNvPr>
              <p:cNvSpPr txBox="1"/>
              <p:nvPr/>
            </p:nvSpPr>
            <p:spPr>
              <a:xfrm>
                <a:off x="2328515" y="3212286"/>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US" sz="2000" b="0" i="1" smtClean="0">
                              <a:solidFill>
                                <a:srgbClr val="000000"/>
                              </a:solidFill>
                              <a:latin typeface="Cambria Math" panose="02040503050406030204" pitchFamily="18" charset="0"/>
                            </a:rPr>
                            <m:t>𝑖</m:t>
                          </m:r>
                        </m:sub>
                      </m:sSub>
                    </m:oMath>
                  </m:oMathPara>
                </a14:m>
                <a:endParaRPr lang="en-IN" sz="2000" dirty="0">
                  <a:latin typeface="Calibri" panose="020F0502020204030204" pitchFamily="34" charset="0"/>
                  <a:cs typeface="Calibri" panose="020F0502020204030204" pitchFamily="34" charset="0"/>
                </a:endParaRPr>
              </a:p>
            </p:txBody>
          </p:sp>
        </mc:Choice>
        <mc:Fallback>
          <p:sp>
            <p:nvSpPr>
              <p:cNvPr id="123" name="TextBox 122">
                <a:extLst>
                  <a:ext uri="{FF2B5EF4-FFF2-40B4-BE49-F238E27FC236}">
                    <a16:creationId xmlns:a16="http://schemas.microsoft.com/office/drawing/2014/main" id="{3BDDE695-CCE1-D8E2-889C-71BB453840FD}"/>
                  </a:ext>
                </a:extLst>
              </p:cNvPr>
              <p:cNvSpPr txBox="1">
                <a:spLocks noRot="1" noChangeAspect="1" noMove="1" noResize="1" noEditPoints="1" noAdjustHandles="1" noChangeArrowheads="1" noChangeShapeType="1" noTextEdit="1"/>
              </p:cNvSpPr>
              <p:nvPr/>
            </p:nvSpPr>
            <p:spPr>
              <a:xfrm>
                <a:off x="2328515" y="3212286"/>
                <a:ext cx="637066" cy="400110"/>
              </a:xfrm>
              <a:prstGeom prst="rect">
                <a:avLst/>
              </a:prstGeom>
              <a:blipFill>
                <a:blip r:embed="rId17"/>
                <a:stretch>
                  <a:fillRect/>
                </a:stretch>
              </a:blipFill>
            </p:spPr>
            <p:txBody>
              <a:bodyPr/>
              <a:lstStyle/>
              <a:p>
                <a:r>
                  <a:rPr lang="en-IN">
                    <a:noFill/>
                  </a:rPr>
                  <a:t> </a:t>
                </a:r>
              </a:p>
            </p:txBody>
          </p:sp>
        </mc:Fallback>
      </mc:AlternateContent>
      <p:sp>
        <p:nvSpPr>
          <p:cNvPr id="124" name="Oval 123">
            <a:extLst>
              <a:ext uri="{FF2B5EF4-FFF2-40B4-BE49-F238E27FC236}">
                <a16:creationId xmlns:a16="http://schemas.microsoft.com/office/drawing/2014/main" id="{9821879F-5A5C-1F9C-0B59-79C8EE177C7A}"/>
              </a:ext>
            </a:extLst>
          </p:cNvPr>
          <p:cNvSpPr/>
          <p:nvPr/>
        </p:nvSpPr>
        <p:spPr>
          <a:xfrm>
            <a:off x="1355217" y="3818760"/>
            <a:ext cx="2160000" cy="216000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nvGrpSpPr>
          <p:cNvPr id="125" name="Group 124">
            <a:extLst>
              <a:ext uri="{FF2B5EF4-FFF2-40B4-BE49-F238E27FC236}">
                <a16:creationId xmlns:a16="http://schemas.microsoft.com/office/drawing/2014/main" id="{D9AE8EAE-CA18-CCE8-7CFC-6B0FA794A0CF}"/>
              </a:ext>
            </a:extLst>
          </p:cNvPr>
          <p:cNvGrpSpPr/>
          <p:nvPr/>
        </p:nvGrpSpPr>
        <p:grpSpPr>
          <a:xfrm>
            <a:off x="2426355" y="3109999"/>
            <a:ext cx="2023426" cy="1786332"/>
            <a:chOff x="4628887" y="3630610"/>
            <a:chExt cx="2023426" cy="1786332"/>
          </a:xfrm>
        </p:grpSpPr>
        <p:sp>
          <p:nvSpPr>
            <p:cNvPr id="126" name="Arc 125">
              <a:extLst>
                <a:ext uri="{FF2B5EF4-FFF2-40B4-BE49-F238E27FC236}">
                  <a16:creationId xmlns:a16="http://schemas.microsoft.com/office/drawing/2014/main" id="{75600BF6-C6D8-01F4-A876-896D10196FD0}"/>
                </a:ext>
              </a:extLst>
            </p:cNvPr>
            <p:cNvSpPr/>
            <p:nvPr/>
          </p:nvSpPr>
          <p:spPr>
            <a:xfrm flipH="1" flipV="1">
              <a:off x="4628887" y="3630610"/>
              <a:ext cx="1924312" cy="1786332"/>
            </a:xfrm>
            <a:prstGeom prst="arc">
              <a:avLst>
                <a:gd name="adj1" fmla="val 16200000"/>
                <a:gd name="adj2" fmla="val 993378"/>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grpSp>
          <p:nvGrpSpPr>
            <p:cNvPr id="127" name="Group 126">
              <a:extLst>
                <a:ext uri="{FF2B5EF4-FFF2-40B4-BE49-F238E27FC236}">
                  <a16:creationId xmlns:a16="http://schemas.microsoft.com/office/drawing/2014/main" id="{C9C32E1C-7DBA-8BC2-1CFB-0E604A15E367}"/>
                </a:ext>
              </a:extLst>
            </p:cNvPr>
            <p:cNvGrpSpPr/>
            <p:nvPr/>
          </p:nvGrpSpPr>
          <p:grpSpPr>
            <a:xfrm>
              <a:off x="4640262" y="4036134"/>
              <a:ext cx="2012051" cy="400110"/>
              <a:chOff x="5700030" y="5062281"/>
              <a:chExt cx="2012051" cy="400110"/>
            </a:xfrm>
          </p:grpSpPr>
          <p:cxnSp>
            <p:nvCxnSpPr>
              <p:cNvPr id="128" name="Straight Arrow Connector 127">
                <a:extLst>
                  <a:ext uri="{FF2B5EF4-FFF2-40B4-BE49-F238E27FC236}">
                    <a16:creationId xmlns:a16="http://schemas.microsoft.com/office/drawing/2014/main" id="{F26D4522-6F0A-F25F-FBD4-C86656AB8509}"/>
                  </a:ext>
                </a:extLst>
              </p:cNvPr>
              <p:cNvCxnSpPr>
                <a:cxnSpLocks/>
              </p:cNvCxnSpPr>
              <p:nvPr/>
            </p:nvCxnSpPr>
            <p:spPr>
              <a:xfrm flipV="1">
                <a:off x="5700030" y="5277875"/>
                <a:ext cx="873306" cy="168478"/>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29" name="TextBox 128">
                    <a:extLst>
                      <a:ext uri="{FF2B5EF4-FFF2-40B4-BE49-F238E27FC236}">
                        <a16:creationId xmlns:a16="http://schemas.microsoft.com/office/drawing/2014/main" id="{5553058F-1F7E-4E89-1063-1BB6D3F170C8}"/>
                      </a:ext>
                    </a:extLst>
                  </p:cNvPr>
                  <p:cNvSpPr txBox="1"/>
                  <p:nvPr/>
                </p:nvSpPr>
                <p:spPr>
                  <a:xfrm>
                    <a:off x="6403993" y="5062281"/>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𝒙</m:t>
                          </m:r>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𝟏</m:t>
                          </m:r>
                        </m:oMath>
                      </m:oMathPara>
                    </a14:m>
                    <a:endParaRPr lang="en-IN" sz="2000" b="1" dirty="0">
                      <a:latin typeface="Calibri" panose="020F0502020204030204" pitchFamily="34" charset="0"/>
                      <a:cs typeface="Calibri" panose="020F0502020204030204" pitchFamily="34" charset="0"/>
                    </a:endParaRPr>
                  </a:p>
                </p:txBody>
              </p:sp>
            </mc:Choice>
            <mc:Fallback>
              <p:sp>
                <p:nvSpPr>
                  <p:cNvPr id="129" name="TextBox 128">
                    <a:extLst>
                      <a:ext uri="{FF2B5EF4-FFF2-40B4-BE49-F238E27FC236}">
                        <a16:creationId xmlns:a16="http://schemas.microsoft.com/office/drawing/2014/main" id="{5553058F-1F7E-4E89-1063-1BB6D3F170C8}"/>
                      </a:ext>
                    </a:extLst>
                  </p:cNvPr>
                  <p:cNvSpPr txBox="1">
                    <a:spLocks noRot="1" noChangeAspect="1" noMove="1" noResize="1" noEditPoints="1" noAdjustHandles="1" noChangeArrowheads="1" noChangeShapeType="1" noTextEdit="1"/>
                  </p:cNvSpPr>
                  <p:nvPr/>
                </p:nvSpPr>
                <p:spPr>
                  <a:xfrm>
                    <a:off x="6403993" y="5062281"/>
                    <a:ext cx="1308088" cy="400110"/>
                  </a:xfrm>
                  <a:prstGeom prst="rect">
                    <a:avLst/>
                  </a:prstGeom>
                  <a:blipFill>
                    <a:blip r:embed="rId18"/>
                    <a:stretch>
                      <a:fillRect/>
                    </a:stretch>
                  </a:blipFill>
                </p:spPr>
                <p:txBody>
                  <a:bodyPr/>
                  <a:lstStyle/>
                  <a:p>
                    <a:r>
                      <a:rPr lang="en-IN">
                        <a:noFill/>
                      </a:rPr>
                      <a:t> </a:t>
                    </a:r>
                  </a:p>
                </p:txBody>
              </p:sp>
            </mc:Fallback>
          </mc:AlternateContent>
        </p:grpSp>
      </p:grpSp>
      <p:sp>
        <p:nvSpPr>
          <p:cNvPr id="131" name="Arc 130">
            <a:extLst>
              <a:ext uri="{FF2B5EF4-FFF2-40B4-BE49-F238E27FC236}">
                <a16:creationId xmlns:a16="http://schemas.microsoft.com/office/drawing/2014/main" id="{1B110342-3442-619B-1DDE-72C1EDB0E6D9}"/>
              </a:ext>
            </a:extLst>
          </p:cNvPr>
          <p:cNvSpPr/>
          <p:nvPr/>
        </p:nvSpPr>
        <p:spPr>
          <a:xfrm flipH="1" flipV="1">
            <a:off x="1871674" y="3081735"/>
            <a:ext cx="2754559" cy="1825232"/>
          </a:xfrm>
          <a:prstGeom prst="arc">
            <a:avLst>
              <a:gd name="adj1" fmla="val 16108065"/>
              <a:gd name="adj2" fmla="val 296323"/>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grpSp>
        <p:nvGrpSpPr>
          <p:cNvPr id="136" name="Group 135">
            <a:extLst>
              <a:ext uri="{FF2B5EF4-FFF2-40B4-BE49-F238E27FC236}">
                <a16:creationId xmlns:a16="http://schemas.microsoft.com/office/drawing/2014/main" id="{59AD6126-0E40-27F0-8996-7FF3FE54385F}"/>
              </a:ext>
            </a:extLst>
          </p:cNvPr>
          <p:cNvGrpSpPr/>
          <p:nvPr/>
        </p:nvGrpSpPr>
        <p:grpSpPr>
          <a:xfrm>
            <a:off x="3213155" y="4870031"/>
            <a:ext cx="1308088" cy="1180558"/>
            <a:chOff x="5415687" y="5390642"/>
            <a:chExt cx="1308088" cy="1180558"/>
          </a:xfrm>
        </p:grpSpPr>
        <p:grpSp>
          <p:nvGrpSpPr>
            <p:cNvPr id="137" name="Group 136">
              <a:extLst>
                <a:ext uri="{FF2B5EF4-FFF2-40B4-BE49-F238E27FC236}">
                  <a16:creationId xmlns:a16="http://schemas.microsoft.com/office/drawing/2014/main" id="{04F3A73B-D5DE-11FA-0CF6-140276D12B6B}"/>
                </a:ext>
              </a:extLst>
            </p:cNvPr>
            <p:cNvGrpSpPr/>
            <p:nvPr/>
          </p:nvGrpSpPr>
          <p:grpSpPr>
            <a:xfrm>
              <a:off x="5415687" y="5446353"/>
              <a:ext cx="1308088" cy="1124847"/>
              <a:chOff x="5415687" y="5446353"/>
              <a:chExt cx="1308088" cy="1124847"/>
            </a:xfrm>
          </p:grpSpPr>
          <p:cxnSp>
            <p:nvCxnSpPr>
              <p:cNvPr id="139" name="Straight Arrow Connector 138">
                <a:extLst>
                  <a:ext uri="{FF2B5EF4-FFF2-40B4-BE49-F238E27FC236}">
                    <a16:creationId xmlns:a16="http://schemas.microsoft.com/office/drawing/2014/main" id="{E74058BB-F91C-34AD-6E45-488B61663C07}"/>
                  </a:ext>
                </a:extLst>
              </p:cNvPr>
              <p:cNvCxnSpPr>
                <a:cxnSpLocks/>
              </p:cNvCxnSpPr>
              <p:nvPr/>
            </p:nvCxnSpPr>
            <p:spPr>
              <a:xfrm>
                <a:off x="5700030" y="5446353"/>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40" name="TextBox 139">
                    <a:extLst>
                      <a:ext uri="{FF2B5EF4-FFF2-40B4-BE49-F238E27FC236}">
                        <a16:creationId xmlns:a16="http://schemas.microsoft.com/office/drawing/2014/main" id="{148F0AF6-308A-3E45-3E36-5071147D77A7}"/>
                      </a:ext>
                    </a:extLst>
                  </p:cNvPr>
                  <p:cNvSpPr txBox="1"/>
                  <p:nvPr/>
                </p:nvSpPr>
                <p:spPr>
                  <a:xfrm>
                    <a:off x="5415687" y="6171090"/>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𝒙</m:t>
                          </m:r>
                          <m:r>
                            <a:rPr lang="en-US" sz="2000" b="1" i="1" smtClean="0">
                              <a:solidFill>
                                <a:srgbClr val="000000"/>
                              </a:solidFill>
                              <a:latin typeface="Cambria Math" panose="02040503050406030204" pitchFamily="18" charset="0"/>
                            </a:rPr>
                            <m:t>=±∞</m:t>
                          </m:r>
                        </m:oMath>
                      </m:oMathPara>
                    </a14:m>
                    <a:endParaRPr lang="en-IN" sz="2000" b="1" dirty="0">
                      <a:latin typeface="Calibri" panose="020F0502020204030204" pitchFamily="34" charset="0"/>
                      <a:cs typeface="Calibri" panose="020F0502020204030204" pitchFamily="34" charset="0"/>
                    </a:endParaRPr>
                  </a:p>
                </p:txBody>
              </p:sp>
            </mc:Choice>
            <mc:Fallback>
              <p:sp>
                <p:nvSpPr>
                  <p:cNvPr id="140" name="TextBox 139">
                    <a:extLst>
                      <a:ext uri="{FF2B5EF4-FFF2-40B4-BE49-F238E27FC236}">
                        <a16:creationId xmlns:a16="http://schemas.microsoft.com/office/drawing/2014/main" id="{148F0AF6-308A-3E45-3E36-5071147D77A7}"/>
                      </a:ext>
                    </a:extLst>
                  </p:cNvPr>
                  <p:cNvSpPr txBox="1">
                    <a:spLocks noRot="1" noChangeAspect="1" noMove="1" noResize="1" noEditPoints="1" noAdjustHandles="1" noChangeArrowheads="1" noChangeShapeType="1" noTextEdit="1"/>
                  </p:cNvSpPr>
                  <p:nvPr/>
                </p:nvSpPr>
                <p:spPr>
                  <a:xfrm>
                    <a:off x="5415687" y="6171090"/>
                    <a:ext cx="1308088" cy="400110"/>
                  </a:xfrm>
                  <a:prstGeom prst="rect">
                    <a:avLst/>
                  </a:prstGeom>
                  <a:blipFill>
                    <a:blip r:embed="rId19"/>
                    <a:stretch>
                      <a:fillRect b="-3030"/>
                    </a:stretch>
                  </a:blipFill>
                </p:spPr>
                <p:txBody>
                  <a:bodyPr/>
                  <a:lstStyle/>
                  <a:p>
                    <a:r>
                      <a:rPr lang="en-IN">
                        <a:noFill/>
                      </a:rPr>
                      <a:t> </a:t>
                    </a:r>
                  </a:p>
                </p:txBody>
              </p:sp>
            </mc:Fallback>
          </mc:AlternateContent>
        </p:grpSp>
        <p:sp>
          <p:nvSpPr>
            <p:cNvPr id="138" name="Oval 137">
              <a:extLst>
                <a:ext uri="{FF2B5EF4-FFF2-40B4-BE49-F238E27FC236}">
                  <a16:creationId xmlns:a16="http://schemas.microsoft.com/office/drawing/2014/main" id="{69F37C46-5DA1-CA5A-D581-73923A5A1219}"/>
                </a:ext>
              </a:extLst>
            </p:cNvPr>
            <p:cNvSpPr/>
            <p:nvPr/>
          </p:nvSpPr>
          <p:spPr>
            <a:xfrm>
              <a:off x="5693889" y="5390642"/>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sp>
        <p:nvSpPr>
          <p:cNvPr id="142" name="Arc 141">
            <a:extLst>
              <a:ext uri="{FF2B5EF4-FFF2-40B4-BE49-F238E27FC236}">
                <a16:creationId xmlns:a16="http://schemas.microsoft.com/office/drawing/2014/main" id="{5F8CDA91-23AD-5B31-700D-0587DF3CABAD}"/>
              </a:ext>
            </a:extLst>
          </p:cNvPr>
          <p:cNvSpPr/>
          <p:nvPr/>
        </p:nvSpPr>
        <p:spPr>
          <a:xfrm flipH="1" flipV="1">
            <a:off x="2911675" y="3318079"/>
            <a:ext cx="1096268" cy="1587015"/>
          </a:xfrm>
          <a:prstGeom prst="arc">
            <a:avLst>
              <a:gd name="adj1" fmla="val 16200000"/>
              <a:gd name="adj2" fmla="val 993378"/>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grpSp>
        <p:nvGrpSpPr>
          <p:cNvPr id="146" name="Group 145">
            <a:extLst>
              <a:ext uri="{FF2B5EF4-FFF2-40B4-BE49-F238E27FC236}">
                <a16:creationId xmlns:a16="http://schemas.microsoft.com/office/drawing/2014/main" id="{1CF37394-EB43-B587-3EEA-A90C739CDCC7}"/>
              </a:ext>
            </a:extLst>
          </p:cNvPr>
          <p:cNvGrpSpPr/>
          <p:nvPr/>
        </p:nvGrpSpPr>
        <p:grpSpPr>
          <a:xfrm>
            <a:off x="208447" y="4905094"/>
            <a:ext cx="3458421" cy="655386"/>
            <a:chOff x="2410979" y="5425705"/>
            <a:chExt cx="3458421" cy="655386"/>
          </a:xfrm>
        </p:grpSpPr>
        <p:grpSp>
          <p:nvGrpSpPr>
            <p:cNvPr id="147" name="Group 146">
              <a:extLst>
                <a:ext uri="{FF2B5EF4-FFF2-40B4-BE49-F238E27FC236}">
                  <a16:creationId xmlns:a16="http://schemas.microsoft.com/office/drawing/2014/main" id="{01499DB2-2A37-6EF1-F0C8-A618FE03E057}"/>
                </a:ext>
              </a:extLst>
            </p:cNvPr>
            <p:cNvGrpSpPr/>
            <p:nvPr/>
          </p:nvGrpSpPr>
          <p:grpSpPr>
            <a:xfrm>
              <a:off x="2410979" y="5446353"/>
              <a:ext cx="1308088" cy="634738"/>
              <a:chOff x="2410979" y="5446353"/>
              <a:chExt cx="1308088" cy="634738"/>
            </a:xfrm>
          </p:grpSpPr>
          <p:cxnSp>
            <p:nvCxnSpPr>
              <p:cNvPr id="149" name="Straight Arrow Connector 148">
                <a:extLst>
                  <a:ext uri="{FF2B5EF4-FFF2-40B4-BE49-F238E27FC236}">
                    <a16:creationId xmlns:a16="http://schemas.microsoft.com/office/drawing/2014/main" id="{C02A153E-9FF1-D6E9-65C7-6A2D2389A8D8}"/>
                  </a:ext>
                </a:extLst>
              </p:cNvPr>
              <p:cNvCxnSpPr>
                <a:cxnSpLocks/>
              </p:cNvCxnSpPr>
              <p:nvPr/>
            </p:nvCxnSpPr>
            <p:spPr>
              <a:xfrm flipH="1">
                <a:off x="2950740" y="5446353"/>
                <a:ext cx="571009" cy="234628"/>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0" name="TextBox 149">
                    <a:extLst>
                      <a:ext uri="{FF2B5EF4-FFF2-40B4-BE49-F238E27FC236}">
                        <a16:creationId xmlns:a16="http://schemas.microsoft.com/office/drawing/2014/main" id="{0C2281B1-AF7A-4C39-8652-F56F7EF421F7}"/>
                      </a:ext>
                    </a:extLst>
                  </p:cNvPr>
                  <p:cNvSpPr txBox="1"/>
                  <p:nvPr/>
                </p:nvSpPr>
                <p:spPr>
                  <a:xfrm>
                    <a:off x="2410979" y="5680981"/>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𝒙</m:t>
                          </m:r>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𝟎</m:t>
                          </m:r>
                        </m:oMath>
                      </m:oMathPara>
                    </a14:m>
                    <a:endParaRPr lang="en-IN" sz="2000" b="1" dirty="0">
                      <a:latin typeface="Calibri" panose="020F0502020204030204" pitchFamily="34" charset="0"/>
                      <a:cs typeface="Calibri" panose="020F0502020204030204" pitchFamily="34" charset="0"/>
                    </a:endParaRPr>
                  </a:p>
                </p:txBody>
              </p:sp>
            </mc:Choice>
            <mc:Fallback>
              <p:sp>
                <p:nvSpPr>
                  <p:cNvPr id="150" name="TextBox 149">
                    <a:extLst>
                      <a:ext uri="{FF2B5EF4-FFF2-40B4-BE49-F238E27FC236}">
                        <a16:creationId xmlns:a16="http://schemas.microsoft.com/office/drawing/2014/main" id="{0C2281B1-AF7A-4C39-8652-F56F7EF421F7}"/>
                      </a:ext>
                    </a:extLst>
                  </p:cNvPr>
                  <p:cNvSpPr txBox="1">
                    <a:spLocks noRot="1" noChangeAspect="1" noMove="1" noResize="1" noEditPoints="1" noAdjustHandles="1" noChangeArrowheads="1" noChangeShapeType="1" noTextEdit="1"/>
                  </p:cNvSpPr>
                  <p:nvPr/>
                </p:nvSpPr>
                <p:spPr>
                  <a:xfrm>
                    <a:off x="2410979" y="5680981"/>
                    <a:ext cx="1308088" cy="400110"/>
                  </a:xfrm>
                  <a:prstGeom prst="rect">
                    <a:avLst/>
                  </a:prstGeom>
                  <a:blipFill>
                    <a:blip r:embed="rId20"/>
                    <a:stretch>
                      <a:fillRect/>
                    </a:stretch>
                  </a:blipFill>
                </p:spPr>
                <p:txBody>
                  <a:bodyPr/>
                  <a:lstStyle/>
                  <a:p>
                    <a:r>
                      <a:rPr lang="en-IN">
                        <a:noFill/>
                      </a:rPr>
                      <a:t> </a:t>
                    </a:r>
                  </a:p>
                </p:txBody>
              </p:sp>
            </mc:Fallback>
          </mc:AlternateContent>
        </p:grpSp>
        <p:cxnSp>
          <p:nvCxnSpPr>
            <p:cNvPr id="148" name="Straight Arrow Connector 147">
              <a:extLst>
                <a:ext uri="{FF2B5EF4-FFF2-40B4-BE49-F238E27FC236}">
                  <a16:creationId xmlns:a16="http://schemas.microsoft.com/office/drawing/2014/main" id="{A2022D99-3486-3FF7-B3F6-45490A9E64B1}"/>
                </a:ext>
              </a:extLst>
            </p:cNvPr>
            <p:cNvCxnSpPr>
              <a:cxnSpLocks/>
            </p:cNvCxnSpPr>
            <p:nvPr/>
          </p:nvCxnSpPr>
          <p:spPr>
            <a:xfrm>
              <a:off x="3557749" y="5425705"/>
              <a:ext cx="2311651" cy="0"/>
            </a:xfrm>
            <a:prstGeom prst="straightConnector1">
              <a:avLst/>
            </a:prstGeom>
            <a:ln w="28575">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Requires="a14">
          <p:sp>
            <p:nvSpPr>
              <p:cNvPr id="151" name="TextBox 150">
                <a:extLst>
                  <a:ext uri="{FF2B5EF4-FFF2-40B4-BE49-F238E27FC236}">
                    <a16:creationId xmlns:a16="http://schemas.microsoft.com/office/drawing/2014/main" id="{A7D716DE-F432-3748-6D24-1EF8F8D7E338}"/>
                  </a:ext>
                </a:extLst>
              </p:cNvPr>
              <p:cNvSpPr txBox="1"/>
              <p:nvPr/>
            </p:nvSpPr>
            <p:spPr>
              <a:xfrm>
                <a:off x="5490368" y="3280811"/>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𝒃</m:t>
                      </m:r>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𝟏</m:t>
                      </m:r>
                    </m:oMath>
                  </m:oMathPara>
                </a14:m>
                <a:endParaRPr lang="en-IN" sz="2000" b="1" dirty="0">
                  <a:latin typeface="Calibri" panose="020F0502020204030204" pitchFamily="34" charset="0"/>
                  <a:cs typeface="Calibri" panose="020F0502020204030204" pitchFamily="34" charset="0"/>
                </a:endParaRPr>
              </a:p>
            </p:txBody>
          </p:sp>
        </mc:Choice>
        <mc:Fallback>
          <p:sp>
            <p:nvSpPr>
              <p:cNvPr id="151" name="TextBox 150">
                <a:extLst>
                  <a:ext uri="{FF2B5EF4-FFF2-40B4-BE49-F238E27FC236}">
                    <a16:creationId xmlns:a16="http://schemas.microsoft.com/office/drawing/2014/main" id="{A7D716DE-F432-3748-6D24-1EF8F8D7E338}"/>
                  </a:ext>
                </a:extLst>
              </p:cNvPr>
              <p:cNvSpPr txBox="1">
                <a:spLocks noRot="1" noChangeAspect="1" noMove="1" noResize="1" noEditPoints="1" noAdjustHandles="1" noChangeArrowheads="1" noChangeShapeType="1" noTextEdit="1"/>
              </p:cNvSpPr>
              <p:nvPr/>
            </p:nvSpPr>
            <p:spPr>
              <a:xfrm>
                <a:off x="5490368" y="3280811"/>
                <a:ext cx="1308088" cy="400110"/>
              </a:xfrm>
              <a:prstGeom prst="rect">
                <a:avLst/>
              </a:prstGeom>
              <a:blipFill>
                <a:blip r:embed="rId21"/>
                <a:stretch>
                  <a:fillRect/>
                </a:stretch>
              </a:blipFill>
            </p:spPr>
            <p:txBody>
              <a:bodyPr/>
              <a:lstStyle/>
              <a:p>
                <a:r>
                  <a:rPr lang="en-IN">
                    <a:noFill/>
                  </a:rPr>
                  <a:t> </a:t>
                </a:r>
              </a:p>
            </p:txBody>
          </p:sp>
        </mc:Fallback>
      </mc:AlternateContent>
      <p:cxnSp>
        <p:nvCxnSpPr>
          <p:cNvPr id="152" name="Straight Arrow Connector 151">
            <a:extLst>
              <a:ext uri="{FF2B5EF4-FFF2-40B4-BE49-F238E27FC236}">
                <a16:creationId xmlns:a16="http://schemas.microsoft.com/office/drawing/2014/main" id="{B00F398D-3B03-4808-348C-B20FB7CF98C3}"/>
              </a:ext>
            </a:extLst>
          </p:cNvPr>
          <p:cNvCxnSpPr>
            <a:cxnSpLocks/>
          </p:cNvCxnSpPr>
          <p:nvPr/>
        </p:nvCxnSpPr>
        <p:spPr>
          <a:xfrm flipH="1" flipV="1">
            <a:off x="6453326" y="3657698"/>
            <a:ext cx="182429" cy="434216"/>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54" name="TextBox 153">
                <a:extLst>
                  <a:ext uri="{FF2B5EF4-FFF2-40B4-BE49-F238E27FC236}">
                    <a16:creationId xmlns:a16="http://schemas.microsoft.com/office/drawing/2014/main" id="{60096FDC-6AE1-BE55-3C75-FC6E1A6FEFDA}"/>
                  </a:ext>
                </a:extLst>
              </p:cNvPr>
              <p:cNvSpPr txBox="1"/>
              <p:nvPr/>
            </p:nvSpPr>
            <p:spPr>
              <a:xfrm>
                <a:off x="4554880" y="4991810"/>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𝒃</m:t>
                      </m:r>
                      <m:r>
                        <a:rPr lang="en-US" sz="2000" b="1" i="1" smtClean="0">
                          <a:solidFill>
                            <a:srgbClr val="000000"/>
                          </a:solidFill>
                          <a:latin typeface="Cambria Math" panose="02040503050406030204" pitchFamily="18" charset="0"/>
                        </a:rPr>
                        <m:t>=±∞</m:t>
                      </m:r>
                    </m:oMath>
                  </m:oMathPara>
                </a14:m>
                <a:endParaRPr lang="en-IN" sz="2000" b="1" dirty="0">
                  <a:latin typeface="Calibri" panose="020F0502020204030204" pitchFamily="34" charset="0"/>
                  <a:cs typeface="Calibri" panose="020F0502020204030204" pitchFamily="34" charset="0"/>
                </a:endParaRPr>
              </a:p>
            </p:txBody>
          </p:sp>
        </mc:Choice>
        <mc:Fallback>
          <p:sp>
            <p:nvSpPr>
              <p:cNvPr id="154" name="TextBox 153">
                <a:extLst>
                  <a:ext uri="{FF2B5EF4-FFF2-40B4-BE49-F238E27FC236}">
                    <a16:creationId xmlns:a16="http://schemas.microsoft.com/office/drawing/2014/main" id="{60096FDC-6AE1-BE55-3C75-FC6E1A6FEFDA}"/>
                  </a:ext>
                </a:extLst>
              </p:cNvPr>
              <p:cNvSpPr txBox="1">
                <a:spLocks noRot="1" noChangeAspect="1" noMove="1" noResize="1" noEditPoints="1" noAdjustHandles="1" noChangeArrowheads="1" noChangeShapeType="1" noTextEdit="1"/>
              </p:cNvSpPr>
              <p:nvPr/>
            </p:nvSpPr>
            <p:spPr>
              <a:xfrm>
                <a:off x="4554880" y="4991810"/>
                <a:ext cx="1308088" cy="400110"/>
              </a:xfrm>
              <a:prstGeom prst="rect">
                <a:avLst/>
              </a:prstGeom>
              <a:blipFill>
                <a:blip r:embed="rId22"/>
                <a:stretch>
                  <a:fillRect b="-303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5" name="TextBox 154">
                <a:extLst>
                  <a:ext uri="{FF2B5EF4-FFF2-40B4-BE49-F238E27FC236}">
                    <a16:creationId xmlns:a16="http://schemas.microsoft.com/office/drawing/2014/main" id="{071951D7-ECB4-4A9B-6793-18D90D003600}"/>
                  </a:ext>
                </a:extLst>
              </p:cNvPr>
              <p:cNvSpPr txBox="1"/>
              <p:nvPr/>
            </p:nvSpPr>
            <p:spPr>
              <a:xfrm>
                <a:off x="7534456" y="4091755"/>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𝒃</m:t>
                      </m:r>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𝟎</m:t>
                      </m:r>
                    </m:oMath>
                  </m:oMathPara>
                </a14:m>
                <a:endParaRPr lang="en-IN" sz="2000" b="1" dirty="0">
                  <a:latin typeface="Calibri" panose="020F0502020204030204" pitchFamily="34" charset="0"/>
                  <a:cs typeface="Calibri" panose="020F0502020204030204" pitchFamily="34" charset="0"/>
                </a:endParaRPr>
              </a:p>
            </p:txBody>
          </p:sp>
        </mc:Choice>
        <mc:Fallback>
          <p:sp>
            <p:nvSpPr>
              <p:cNvPr id="155" name="TextBox 154">
                <a:extLst>
                  <a:ext uri="{FF2B5EF4-FFF2-40B4-BE49-F238E27FC236}">
                    <a16:creationId xmlns:a16="http://schemas.microsoft.com/office/drawing/2014/main" id="{071951D7-ECB4-4A9B-6793-18D90D003600}"/>
                  </a:ext>
                </a:extLst>
              </p:cNvPr>
              <p:cNvSpPr txBox="1">
                <a:spLocks noRot="1" noChangeAspect="1" noMove="1" noResize="1" noEditPoints="1" noAdjustHandles="1" noChangeArrowheads="1" noChangeShapeType="1" noTextEdit="1"/>
              </p:cNvSpPr>
              <p:nvPr/>
            </p:nvSpPr>
            <p:spPr>
              <a:xfrm>
                <a:off x="7534456" y="4091755"/>
                <a:ext cx="1308088" cy="400110"/>
              </a:xfrm>
              <a:prstGeom prst="rect">
                <a:avLst/>
              </a:prstGeom>
              <a:blipFill>
                <a:blip r:embed="rId23"/>
                <a:stretch>
                  <a:fillRect/>
                </a:stretch>
              </a:blipFill>
            </p:spPr>
            <p:txBody>
              <a:bodyPr/>
              <a:lstStyle/>
              <a:p>
                <a:r>
                  <a:rPr lang="en-IN">
                    <a:noFill/>
                  </a:rPr>
                  <a:t> </a:t>
                </a:r>
              </a:p>
            </p:txBody>
          </p:sp>
        </mc:Fallback>
      </mc:AlternateContent>
      <p:cxnSp>
        <p:nvCxnSpPr>
          <p:cNvPr id="156" name="Straight Arrow Connector 155">
            <a:extLst>
              <a:ext uri="{FF2B5EF4-FFF2-40B4-BE49-F238E27FC236}">
                <a16:creationId xmlns:a16="http://schemas.microsoft.com/office/drawing/2014/main" id="{6EF72355-81AF-55B6-0C86-8F3EF4279368}"/>
              </a:ext>
            </a:extLst>
          </p:cNvPr>
          <p:cNvCxnSpPr>
            <a:cxnSpLocks/>
          </p:cNvCxnSpPr>
          <p:nvPr/>
        </p:nvCxnSpPr>
        <p:spPr>
          <a:xfrm flipV="1">
            <a:off x="7770604" y="4473758"/>
            <a:ext cx="265327" cy="428901"/>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sp>
        <p:nvSpPr>
          <p:cNvPr id="158" name="Text Box 7">
            <a:extLst>
              <a:ext uri="{FF2B5EF4-FFF2-40B4-BE49-F238E27FC236}">
                <a16:creationId xmlns:a16="http://schemas.microsoft.com/office/drawing/2014/main" id="{FAA3FEE2-1718-9630-4993-AB54482361BE}"/>
              </a:ext>
            </a:extLst>
          </p:cNvPr>
          <p:cNvSpPr txBox="1">
            <a:spLocks noChangeArrowheads="1"/>
          </p:cNvSpPr>
          <p:nvPr/>
        </p:nvSpPr>
        <p:spPr bwMode="auto">
          <a:xfrm>
            <a:off x="116462" y="6117399"/>
            <a:ext cx="8911075" cy="70788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en-US" sz="2000" b="1" dirty="0">
                <a:solidFill>
                  <a:srgbClr val="FF0000"/>
                </a:solidFill>
                <a:latin typeface="Calibri" panose="020F0502020204030204" pitchFamily="34" charset="0"/>
                <a:cs typeface="Calibri" panose="020F0502020204030204" pitchFamily="34" charset="0"/>
              </a:rPr>
              <a:t>Since g and b circles are mirror images of r and x circles, we can simply invert our (impedance) smith chart to work with g and b circles (admittances)</a:t>
            </a:r>
          </a:p>
        </p:txBody>
      </p:sp>
    </p:spTree>
    <p:extLst>
      <p:ext uri="{BB962C8B-B14F-4D97-AF65-F5344CB8AC3E}">
        <p14:creationId xmlns:p14="http://schemas.microsoft.com/office/powerpoint/2010/main" val="302319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3956" name="Object 4">
                <a:extLst>
                  <a:ext uri="{FF2B5EF4-FFF2-40B4-BE49-F238E27FC236}">
                    <a16:creationId xmlns:a16="http://schemas.microsoft.com/office/drawing/2014/main" id="{3B419DBC-0D55-27AE-59E4-A826E2813E18}"/>
                  </a:ext>
                </a:extLst>
              </p:cNvPr>
              <p:cNvSpPr txBox="1"/>
              <p:nvPr/>
            </p:nvSpPr>
            <p:spPr bwMode="auto">
              <a:xfrm>
                <a:off x="2513567" y="456405"/>
                <a:ext cx="3366866" cy="91281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m:rPr>
                          <m:sty m:val="p"/>
                        </m:rPr>
                        <a:rPr lang="en-IN" sz="2800" i="1" smtClean="0">
                          <a:solidFill>
                            <a:srgbClr val="000000"/>
                          </a:solidFill>
                          <a:latin typeface="Cambria Math" panose="02040503050406030204" pitchFamily="18" charset="0"/>
                        </a:rPr>
                        <m:t>Γ</m:t>
                      </m:r>
                      <m:r>
                        <a:rPr lang="en-IN" sz="2800" i="1" smtClean="0">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𝑧</m:t>
                          </m:r>
                          <m:r>
                            <a:rPr lang="en-US" sz="2800" b="0" i="1" baseline="-25000" smtClean="0">
                              <a:solidFill>
                                <a:srgbClr val="000000"/>
                              </a:solidFill>
                              <a:latin typeface="Cambria Math" panose="02040503050406030204" pitchFamily="18" charset="0"/>
                            </a:rPr>
                            <m:t>𝐿</m:t>
                          </m:r>
                          <m:r>
                            <a:rPr lang="en-IN" sz="2800" i="1">
                              <a:solidFill>
                                <a:srgbClr val="000000"/>
                              </a:solidFill>
                              <a:latin typeface="Cambria Math" panose="02040503050406030204" pitchFamily="18" charset="0"/>
                            </a:rPr>
                            <m:t>−1</m:t>
                          </m:r>
                        </m:num>
                        <m:den>
                          <m:r>
                            <a:rPr lang="en-US" sz="2800" i="1">
                              <a:solidFill>
                                <a:srgbClr val="000000"/>
                              </a:solidFill>
                              <a:latin typeface="Cambria Math" panose="02040503050406030204" pitchFamily="18" charset="0"/>
                            </a:rPr>
                            <m:t>𝑧</m:t>
                          </m:r>
                          <m:r>
                            <a:rPr lang="en-US" sz="2800" i="1" baseline="-25000">
                              <a:solidFill>
                                <a:srgbClr val="000000"/>
                              </a:solidFill>
                              <a:latin typeface="Cambria Math" panose="02040503050406030204" pitchFamily="18" charset="0"/>
                            </a:rPr>
                            <m:t>𝐿</m:t>
                          </m:r>
                          <m:r>
                            <a:rPr lang="en-IN" sz="2800" i="1">
                              <a:solidFill>
                                <a:srgbClr val="000000"/>
                              </a:solidFill>
                              <a:latin typeface="Cambria Math" panose="02040503050406030204" pitchFamily="18" charset="0"/>
                            </a:rPr>
                            <m:t>+1</m:t>
                          </m:r>
                        </m:den>
                      </m:f>
                      <m:r>
                        <a:rPr lang="en-US" sz="2800" b="0" i="1" smtClean="0">
                          <a:solidFill>
                            <a:srgbClr val="000000"/>
                          </a:solidFill>
                          <a:latin typeface="Cambria Math" panose="02040503050406030204" pitchFamily="18" charset="0"/>
                        </a:rPr>
                        <m:t>=</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𝑖</m:t>
                          </m:r>
                        </m:sub>
                      </m:sSub>
                    </m:oMath>
                  </m:oMathPara>
                </a14:m>
                <a:endParaRPr lang="en-IN" dirty="0"/>
              </a:p>
            </p:txBody>
          </p:sp>
        </mc:Choice>
        <mc:Fallback xmlns="">
          <p:sp>
            <p:nvSpPr>
              <p:cNvPr id="253956" name="Object 4">
                <a:extLst>
                  <a:ext uri="{FF2B5EF4-FFF2-40B4-BE49-F238E27FC236}">
                    <a16:creationId xmlns:a16="http://schemas.microsoft.com/office/drawing/2014/main" id="{3B419DBC-0D55-27AE-59E4-A826E2813E18}"/>
                  </a:ext>
                </a:extLst>
              </p:cNvPr>
              <p:cNvSpPr txBox="1">
                <a:spLocks noRot="1" noChangeAspect="1" noMove="1" noResize="1" noEditPoints="1" noAdjustHandles="1" noChangeArrowheads="1" noChangeShapeType="1" noTextEdit="1"/>
              </p:cNvSpPr>
              <p:nvPr/>
            </p:nvSpPr>
            <p:spPr bwMode="auto">
              <a:xfrm>
                <a:off x="2513567" y="456405"/>
                <a:ext cx="3366866" cy="912814"/>
              </a:xfrm>
              <a:prstGeom prst="rect">
                <a:avLst/>
              </a:prstGeom>
              <a:blipFill>
                <a:blip r:embed="rId2"/>
                <a:stretch>
                  <a:fillRect b="-2000"/>
                </a:stretch>
              </a:blipFill>
              <a:ln>
                <a:noFill/>
              </a:ln>
              <a:effectLst/>
            </p:spPr>
            <p:txBody>
              <a:bodyPr/>
              <a:lstStyle/>
              <a:p>
                <a:r>
                  <a:rPr lang="en-IN">
                    <a:noFill/>
                  </a:rPr>
                  <a:t> </a:t>
                </a:r>
              </a:p>
            </p:txBody>
          </p:sp>
        </mc:Fallback>
      </mc:AlternateContent>
      <p:sp>
        <p:nvSpPr>
          <p:cNvPr id="253958" name="Text Box 6">
            <a:extLst>
              <a:ext uri="{FF2B5EF4-FFF2-40B4-BE49-F238E27FC236}">
                <a16:creationId xmlns:a16="http://schemas.microsoft.com/office/drawing/2014/main" id="{8408D0B0-1593-114E-5161-991C26EF618F}"/>
              </a:ext>
            </a:extLst>
          </p:cNvPr>
          <p:cNvSpPr txBox="1">
            <a:spLocks noChangeArrowheads="1"/>
          </p:cNvSpPr>
          <p:nvPr/>
        </p:nvSpPr>
        <p:spPr bwMode="auto">
          <a:xfrm>
            <a:off x="381000" y="1681640"/>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where </a:t>
            </a: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a:t>
            </a:r>
            <a:r>
              <a:rPr lang="en-US" altLang="en-US" sz="2000" baseline="-25000" dirty="0" err="1">
                <a:solidFill>
                  <a:srgbClr val="3333FF"/>
                </a:solidFill>
                <a:latin typeface="Calibri" panose="020F0502020204030204" pitchFamily="34" charset="0"/>
                <a:cs typeface="Calibri" panose="020F0502020204030204" pitchFamily="34" charset="0"/>
                <a:sym typeface="Symbol" panose="05050102010706020507" pitchFamily="18" charset="2"/>
              </a:rPr>
              <a:t>i</a:t>
            </a: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 and </a:t>
            </a:r>
            <a:r>
              <a:rPr lang="en-US" altLang="en-US" sz="2000" baseline="-25000" dirty="0">
                <a:solidFill>
                  <a:srgbClr val="3333FF"/>
                </a:solidFill>
                <a:latin typeface="Calibri" panose="020F0502020204030204" pitchFamily="34" charset="0"/>
                <a:cs typeface="Calibri" panose="020F0502020204030204" pitchFamily="34" charset="0"/>
              </a:rPr>
              <a:t>r</a:t>
            </a:r>
            <a:r>
              <a:rPr lang="en-US" altLang="en-US" sz="2000" dirty="0">
                <a:solidFill>
                  <a:srgbClr val="3333FF"/>
                </a:solidFill>
                <a:latin typeface="Calibri" panose="020F0502020204030204" pitchFamily="34" charset="0"/>
                <a:cs typeface="Calibri" panose="020F0502020204030204" pitchFamily="34" charset="0"/>
              </a:rPr>
              <a:t> denote the real and imaginary parts of complex </a:t>
            </a: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a:t>
            </a:r>
            <a:r>
              <a:rPr lang="en-US" altLang="en-US" sz="2000" dirty="0">
                <a:solidFill>
                  <a:srgbClr val="3333FF"/>
                </a:solidFill>
                <a:latin typeface="Calibri" panose="020F0502020204030204" pitchFamily="34" charset="0"/>
                <a:cs typeface="Calibri" panose="020F0502020204030204" pitchFamily="34" charset="0"/>
              </a:rPr>
              <a:t>  </a:t>
            </a:r>
          </a:p>
        </p:txBody>
      </p:sp>
      <mc:AlternateContent xmlns:mc="http://schemas.openxmlformats.org/markup-compatibility/2006" xmlns:a14="http://schemas.microsoft.com/office/drawing/2010/main">
        <mc:Choice Requires="a14">
          <p:sp>
            <p:nvSpPr>
              <p:cNvPr id="253959" name="Object 7">
                <a:extLst>
                  <a:ext uri="{FF2B5EF4-FFF2-40B4-BE49-F238E27FC236}">
                    <a16:creationId xmlns:a16="http://schemas.microsoft.com/office/drawing/2014/main" id="{8B8CEC25-F47E-5D87-B178-5DDDEC77267D}"/>
                  </a:ext>
                </a:extLst>
              </p:cNvPr>
              <p:cNvSpPr txBox="1"/>
              <p:nvPr/>
            </p:nvSpPr>
            <p:spPr bwMode="auto">
              <a:xfrm>
                <a:off x="2396330" y="2229846"/>
                <a:ext cx="4080670" cy="119915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800" i="1">
                          <a:solidFill>
                            <a:srgbClr val="000000"/>
                          </a:solidFill>
                          <a:latin typeface="Cambria Math" panose="02040503050406030204" pitchFamily="18" charset="0"/>
                        </a:rPr>
                        <m:t>𝑧</m:t>
                      </m:r>
                      <m:r>
                        <a:rPr lang="en-US" sz="2800" i="1" baseline="-25000">
                          <a:solidFill>
                            <a:srgbClr val="000000"/>
                          </a:solidFill>
                          <a:latin typeface="Cambria Math" panose="02040503050406030204" pitchFamily="18" charset="0"/>
                        </a:rPr>
                        <m:t>𝐿</m:t>
                      </m:r>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r>
                            <a:rPr lang="en-IN" sz="2800" i="1">
                              <a:solidFill>
                                <a:srgbClr val="000000"/>
                              </a:solidFill>
                              <a:latin typeface="Cambria Math" panose="02040503050406030204" pitchFamily="18" charset="0"/>
                            </a:rPr>
                            <m:t>1+</m:t>
                          </m:r>
                          <m:r>
                            <m:rPr>
                              <m:sty m:val="p"/>
                            </m:rPr>
                            <a:rPr lang="en-IN" sz="2800" i="1">
                              <a:solidFill>
                                <a:srgbClr val="000000"/>
                              </a:solidFill>
                              <a:latin typeface="Cambria Math" panose="02040503050406030204" pitchFamily="18" charset="0"/>
                            </a:rPr>
                            <m:t>Γ</m:t>
                          </m:r>
                        </m:num>
                        <m:den>
                          <m:r>
                            <a:rPr lang="en-IN" sz="2800" i="1">
                              <a:solidFill>
                                <a:srgbClr val="000000"/>
                              </a:solidFill>
                              <a:latin typeface="Cambria Math" panose="02040503050406030204" pitchFamily="18" charset="0"/>
                            </a:rPr>
                            <m:t>1−</m:t>
                          </m:r>
                          <m:r>
                            <m:rPr>
                              <m:sty m:val="p"/>
                            </m:rPr>
                            <a:rPr lang="en-IN" sz="2800" i="1">
                              <a:solidFill>
                                <a:srgbClr val="000000"/>
                              </a:solidFill>
                              <a:latin typeface="Cambria Math" panose="02040503050406030204" pitchFamily="18" charset="0"/>
                            </a:rPr>
                            <m:t>Γ</m:t>
                          </m:r>
                        </m:den>
                      </m:f>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r>
                            <a:rPr lang="en-IN" sz="2800" i="1">
                              <a:solidFill>
                                <a:srgbClr val="000000"/>
                              </a:solidFill>
                              <a:latin typeface="Cambria Math" panose="02040503050406030204" pitchFamily="18" charset="0"/>
                            </a:rPr>
                            <m:t>1+</m:t>
                          </m:r>
                          <m:d>
                            <m:dPr>
                              <m:begChr m:val="|"/>
                              <m:endChr m:val="|"/>
                              <m:ctrlPr>
                                <a:rPr lang="en-IN" sz="2800" i="1">
                                  <a:solidFill>
                                    <a:srgbClr val="000000"/>
                                  </a:solidFill>
                                  <a:latin typeface="Cambria Math" panose="02040503050406030204" pitchFamily="18" charset="0"/>
                                </a:rPr>
                              </m:ctrlPr>
                            </m:dPr>
                            <m:e>
                              <m:r>
                                <m:rPr>
                                  <m:sty m:val="p"/>
                                </m:rPr>
                                <a:rPr lang="en-IN" sz="2800" i="1">
                                  <a:solidFill>
                                    <a:srgbClr val="000000"/>
                                  </a:solidFill>
                                  <a:latin typeface="Cambria Math" panose="02040503050406030204" pitchFamily="18" charset="0"/>
                                </a:rPr>
                                <m:t>Γ</m:t>
                              </m:r>
                            </m:e>
                          </m:d>
                          <m:sSup>
                            <m:sSupPr>
                              <m:ctrlPr>
                                <a:rPr lang="en-IN" sz="2800" i="1">
                                  <a:solidFill>
                                    <a:srgbClr val="000000"/>
                                  </a:solidFill>
                                  <a:latin typeface="Cambria Math" panose="02040503050406030204" pitchFamily="18" charset="0"/>
                                </a:rPr>
                              </m:ctrlPr>
                            </m:sSupPr>
                            <m:e>
                              <m:r>
                                <a:rPr lang="en-IN" sz="2800" i="1">
                                  <a:solidFill>
                                    <a:srgbClr val="000000"/>
                                  </a:solidFill>
                                  <a:latin typeface="Cambria Math" panose="02040503050406030204" pitchFamily="18" charset="0"/>
                                </a:rPr>
                                <m:t>𝑒</m:t>
                              </m:r>
                            </m:e>
                            <m:sup>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𝜃</m:t>
                                  </m:r>
                                </m:e>
                                <m:sub>
                                  <m:r>
                                    <m:rPr>
                                      <m:sty m:val="p"/>
                                    </m:rPr>
                                    <a:rPr lang="en-IN" sz="2800" i="1">
                                      <a:solidFill>
                                        <a:srgbClr val="000000"/>
                                      </a:solidFill>
                                      <a:latin typeface="Cambria Math" panose="02040503050406030204" pitchFamily="18" charset="0"/>
                                    </a:rPr>
                                    <m:t>Γ</m:t>
                                  </m:r>
                                </m:sub>
                              </m:sSub>
                            </m:sup>
                          </m:sSup>
                        </m:num>
                        <m:den>
                          <m:r>
                            <a:rPr lang="en-IN" sz="2800" i="1">
                              <a:solidFill>
                                <a:srgbClr val="000000"/>
                              </a:solidFill>
                              <a:latin typeface="Cambria Math" panose="02040503050406030204" pitchFamily="18" charset="0"/>
                            </a:rPr>
                            <m:t>1−</m:t>
                          </m:r>
                          <m:d>
                            <m:dPr>
                              <m:begChr m:val="|"/>
                              <m:endChr m:val="|"/>
                              <m:ctrlPr>
                                <a:rPr lang="en-IN" sz="2800" i="1">
                                  <a:solidFill>
                                    <a:srgbClr val="000000"/>
                                  </a:solidFill>
                                  <a:latin typeface="Cambria Math" panose="02040503050406030204" pitchFamily="18" charset="0"/>
                                </a:rPr>
                              </m:ctrlPr>
                            </m:dPr>
                            <m:e>
                              <m:r>
                                <m:rPr>
                                  <m:sty m:val="p"/>
                                </m:rPr>
                                <a:rPr lang="en-IN" sz="2800" i="1">
                                  <a:solidFill>
                                    <a:srgbClr val="000000"/>
                                  </a:solidFill>
                                  <a:latin typeface="Cambria Math" panose="02040503050406030204" pitchFamily="18" charset="0"/>
                                </a:rPr>
                                <m:t>Γ</m:t>
                              </m:r>
                            </m:e>
                          </m:d>
                          <m:sSup>
                            <m:sSupPr>
                              <m:ctrlPr>
                                <a:rPr lang="en-IN" sz="2800" i="1">
                                  <a:solidFill>
                                    <a:srgbClr val="000000"/>
                                  </a:solidFill>
                                  <a:latin typeface="Cambria Math" panose="02040503050406030204" pitchFamily="18" charset="0"/>
                                </a:rPr>
                              </m:ctrlPr>
                            </m:sSupPr>
                            <m:e>
                              <m:r>
                                <a:rPr lang="en-IN" sz="2800" i="1">
                                  <a:solidFill>
                                    <a:srgbClr val="000000"/>
                                  </a:solidFill>
                                  <a:latin typeface="Cambria Math" panose="02040503050406030204" pitchFamily="18" charset="0"/>
                                </a:rPr>
                                <m:t>𝑒</m:t>
                              </m:r>
                            </m:e>
                            <m:sup>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𝜃</m:t>
                                  </m:r>
                                </m:e>
                                <m:sub>
                                  <m:r>
                                    <m:rPr>
                                      <m:sty m:val="p"/>
                                    </m:rPr>
                                    <a:rPr lang="en-IN" sz="2800" i="1">
                                      <a:solidFill>
                                        <a:srgbClr val="000000"/>
                                      </a:solidFill>
                                      <a:latin typeface="Cambria Math" panose="02040503050406030204" pitchFamily="18" charset="0"/>
                                    </a:rPr>
                                    <m:t>Γ</m:t>
                                  </m:r>
                                </m:sub>
                              </m:sSub>
                            </m:sup>
                          </m:sSup>
                        </m:den>
                      </m:f>
                    </m:oMath>
                  </m:oMathPara>
                </a14:m>
                <a:endParaRPr lang="en-IN" sz="2800" dirty="0"/>
              </a:p>
            </p:txBody>
          </p:sp>
        </mc:Choice>
        <mc:Fallback xmlns="">
          <p:sp>
            <p:nvSpPr>
              <p:cNvPr id="253959" name="Object 7">
                <a:extLst>
                  <a:ext uri="{FF2B5EF4-FFF2-40B4-BE49-F238E27FC236}">
                    <a16:creationId xmlns:a16="http://schemas.microsoft.com/office/drawing/2014/main" id="{8B8CEC25-F47E-5D87-B178-5DDDEC77267D}"/>
                  </a:ext>
                </a:extLst>
              </p:cNvPr>
              <p:cNvSpPr txBox="1">
                <a:spLocks noRot="1" noChangeAspect="1" noMove="1" noResize="1" noEditPoints="1" noAdjustHandles="1" noChangeArrowheads="1" noChangeShapeType="1" noTextEdit="1"/>
              </p:cNvSpPr>
              <p:nvPr/>
            </p:nvSpPr>
            <p:spPr bwMode="auto">
              <a:xfrm>
                <a:off x="2396330" y="2229846"/>
                <a:ext cx="4080670" cy="1199154"/>
              </a:xfrm>
              <a:prstGeom prst="rect">
                <a:avLst/>
              </a:prstGeom>
              <a:blipFill>
                <a:blip r:embed="rId3"/>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3960" name="Object 8">
                <a:extLst>
                  <a:ext uri="{FF2B5EF4-FFF2-40B4-BE49-F238E27FC236}">
                    <a16:creationId xmlns:a16="http://schemas.microsoft.com/office/drawing/2014/main" id="{09A2AC61-851C-F949-A909-C7879979ED5C}"/>
                  </a:ext>
                </a:extLst>
              </p:cNvPr>
              <p:cNvSpPr txBox="1"/>
              <p:nvPr/>
            </p:nvSpPr>
            <p:spPr bwMode="auto">
              <a:xfrm>
                <a:off x="2534841" y="3991054"/>
                <a:ext cx="4379118" cy="1199154"/>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800" i="1" smtClean="0">
                          <a:solidFill>
                            <a:srgbClr val="000000"/>
                          </a:solidFill>
                          <a:latin typeface="Cambria Math" panose="02040503050406030204" pitchFamily="18" charset="0"/>
                        </a:rPr>
                        <m:t>𝑟</m:t>
                      </m:r>
                      <m:r>
                        <a:rPr lang="en-IN" sz="2800" i="1" smtClean="0">
                          <a:solidFill>
                            <a:srgbClr val="000000"/>
                          </a:solidFill>
                          <a:latin typeface="Cambria Math" panose="02040503050406030204" pitchFamily="18" charset="0"/>
                        </a:rPr>
                        <m:t>+</m:t>
                      </m:r>
                      <m:r>
                        <a:rPr lang="en-IN" sz="2800" i="1" smtClean="0">
                          <a:solidFill>
                            <a:srgbClr val="000000"/>
                          </a:solidFill>
                          <a:latin typeface="Cambria Math" panose="02040503050406030204" pitchFamily="18" charset="0"/>
                        </a:rPr>
                        <m:t>𝑗𝑥</m:t>
                      </m:r>
                      <m:r>
                        <a:rPr lang="en-IN" sz="2800" i="1" smtClean="0">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1+</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e>
                          </m:d>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𝑖</m:t>
                              </m:r>
                            </m:sub>
                          </m:sSub>
                        </m:num>
                        <m:den>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1−</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e>
                          </m:d>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𝑖</m:t>
                              </m:r>
                            </m:sub>
                          </m:sSub>
                        </m:den>
                      </m:f>
                    </m:oMath>
                  </m:oMathPara>
                </a14:m>
                <a:endParaRPr lang="en-IN" sz="2400" dirty="0"/>
              </a:p>
            </p:txBody>
          </p:sp>
        </mc:Choice>
        <mc:Fallback xmlns="">
          <p:sp>
            <p:nvSpPr>
              <p:cNvPr id="253960" name="Object 8">
                <a:extLst>
                  <a:ext uri="{FF2B5EF4-FFF2-40B4-BE49-F238E27FC236}">
                    <a16:creationId xmlns:a16="http://schemas.microsoft.com/office/drawing/2014/main" id="{09A2AC61-851C-F949-A909-C7879979ED5C}"/>
                  </a:ext>
                </a:extLst>
              </p:cNvPr>
              <p:cNvSpPr txBox="1">
                <a:spLocks noRot="1" noChangeAspect="1" noMove="1" noResize="1" noEditPoints="1" noAdjustHandles="1" noChangeArrowheads="1" noChangeShapeType="1" noTextEdit="1"/>
              </p:cNvSpPr>
              <p:nvPr/>
            </p:nvSpPr>
            <p:spPr bwMode="auto">
              <a:xfrm>
                <a:off x="2534841" y="3991054"/>
                <a:ext cx="4379118" cy="1199154"/>
              </a:xfrm>
              <a:prstGeom prst="rect">
                <a:avLst/>
              </a:prstGeom>
              <a:blipFill>
                <a:blip r:embed="rId4"/>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3961" name="Object 9">
                <a:extLst>
                  <a:ext uri="{FF2B5EF4-FFF2-40B4-BE49-F238E27FC236}">
                    <a16:creationId xmlns:a16="http://schemas.microsoft.com/office/drawing/2014/main" id="{C4F39790-1D05-5A67-5A3C-D1D8B289EC83}"/>
                  </a:ext>
                </a:extLst>
              </p:cNvPr>
              <p:cNvSpPr txBox="1"/>
              <p:nvPr/>
            </p:nvSpPr>
            <p:spPr bwMode="auto">
              <a:xfrm>
                <a:off x="1135856" y="5642421"/>
                <a:ext cx="6872287" cy="113957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800" i="1">
                          <a:solidFill>
                            <a:srgbClr val="000000"/>
                          </a:solidFill>
                          <a:latin typeface="Cambria Math" panose="02040503050406030204" pitchFamily="18" charset="0"/>
                        </a:rPr>
                        <m:t>𝑟</m:t>
                      </m:r>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𝑗𝑥</m:t>
                      </m:r>
                      <m:r>
                        <a:rPr lang="en-IN" sz="2800" i="1">
                          <a:solidFill>
                            <a:srgbClr val="000000"/>
                          </a:solidFill>
                          <a:latin typeface="Cambria Math" panose="02040503050406030204" pitchFamily="18" charset="0"/>
                        </a:rPr>
                        <m:t>=</m:t>
                      </m:r>
                      <m:f>
                        <m:fPr>
                          <m:ctrlPr>
                            <a:rPr lang="en-IN" sz="2800" i="1">
                              <a:solidFill>
                                <a:srgbClr val="000000"/>
                              </a:solidFill>
                              <a:latin typeface="Cambria Math" panose="02040503050406030204" pitchFamily="18" charset="0"/>
                            </a:rPr>
                          </m:ctrlPr>
                        </m:fPr>
                        <m:num>
                          <m:d>
                            <m:dPr>
                              <m:begChr m:val="["/>
                              <m:endChr m:val="]"/>
                              <m:ctrlPr>
                                <a:rPr lang="en-IN" sz="2800" i="1">
                                  <a:solidFill>
                                    <a:srgbClr val="000000"/>
                                  </a:solidFill>
                                  <a:latin typeface="Cambria Math" panose="02040503050406030204" pitchFamily="18" charset="0"/>
                                </a:rPr>
                              </m:ctrlPr>
                            </m:dPr>
                            <m:e>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1+</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e>
                              </m:d>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𝑖</m:t>
                                  </m:r>
                                </m:sub>
                              </m:sSub>
                            </m:e>
                          </m:d>
                          <m:r>
                            <a:rPr lang="en-IN" sz="2800" i="1">
                              <a:solidFill>
                                <a:srgbClr val="000000"/>
                              </a:solidFill>
                              <a:latin typeface="Cambria Math" panose="02040503050406030204" pitchFamily="18" charset="0"/>
                            </a:rPr>
                            <m:t>.</m:t>
                          </m:r>
                          <m:d>
                            <m:dPr>
                              <m:begChr m:val="["/>
                              <m:endChr m:val="]"/>
                              <m:ctrlPr>
                                <a:rPr lang="en-IN" sz="2800" i="1">
                                  <a:solidFill>
                                    <a:srgbClr val="000000"/>
                                  </a:solidFill>
                                  <a:latin typeface="Cambria Math" panose="02040503050406030204" pitchFamily="18" charset="0"/>
                                </a:rPr>
                              </m:ctrlPr>
                            </m:dPr>
                            <m:e>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1−</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e>
                              </m:d>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𝑖</m:t>
                                  </m:r>
                                </m:sub>
                              </m:sSub>
                            </m:e>
                          </m:d>
                        </m:num>
                        <m:den>
                          <m:d>
                            <m:dPr>
                              <m:begChr m:val="["/>
                              <m:endChr m:val="]"/>
                              <m:ctrlPr>
                                <a:rPr lang="en-IN" sz="2800" i="1">
                                  <a:solidFill>
                                    <a:srgbClr val="000000"/>
                                  </a:solidFill>
                                  <a:latin typeface="Cambria Math" panose="02040503050406030204" pitchFamily="18" charset="0"/>
                                </a:rPr>
                              </m:ctrlPr>
                            </m:dPr>
                            <m:e>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1−</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e>
                              </m:d>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𝑖</m:t>
                                  </m:r>
                                </m:sub>
                              </m:sSub>
                            </m:e>
                          </m:d>
                          <m:d>
                            <m:dPr>
                              <m:begChr m:val="["/>
                              <m:endChr m:val="]"/>
                              <m:ctrlPr>
                                <a:rPr lang="en-IN" sz="2800" i="1">
                                  <a:solidFill>
                                    <a:srgbClr val="000000"/>
                                  </a:solidFill>
                                  <a:latin typeface="Cambria Math" panose="02040503050406030204" pitchFamily="18" charset="0"/>
                                </a:rPr>
                              </m:ctrlPr>
                            </m:dPr>
                            <m:e>
                              <m:d>
                                <m:dPr>
                                  <m:ctrlPr>
                                    <a:rPr lang="en-IN" sz="2800" i="1">
                                      <a:solidFill>
                                        <a:srgbClr val="000000"/>
                                      </a:solidFill>
                                      <a:latin typeface="Cambria Math" panose="02040503050406030204" pitchFamily="18" charset="0"/>
                                    </a:rPr>
                                  </m:ctrlPr>
                                </m:dPr>
                                <m:e>
                                  <m:r>
                                    <a:rPr lang="en-IN" sz="2800" i="1">
                                      <a:solidFill>
                                        <a:srgbClr val="000000"/>
                                      </a:solidFill>
                                      <a:latin typeface="Cambria Math" panose="02040503050406030204" pitchFamily="18" charset="0"/>
                                    </a:rPr>
                                    <m:t>1−</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e>
                              </m:d>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𝑗</m:t>
                              </m:r>
                              <m:sSub>
                                <m:sSubPr>
                                  <m:ctrlPr>
                                    <a:rPr lang="en-IN" sz="2800" i="1">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𝑖</m:t>
                                  </m:r>
                                </m:sub>
                              </m:sSub>
                            </m:e>
                          </m:d>
                        </m:den>
                      </m:f>
                    </m:oMath>
                  </m:oMathPara>
                </a14:m>
                <a:endParaRPr lang="en-IN" sz="2800" dirty="0"/>
              </a:p>
            </p:txBody>
          </p:sp>
        </mc:Choice>
        <mc:Fallback xmlns="">
          <p:sp>
            <p:nvSpPr>
              <p:cNvPr id="253961" name="Object 9">
                <a:extLst>
                  <a:ext uri="{FF2B5EF4-FFF2-40B4-BE49-F238E27FC236}">
                    <a16:creationId xmlns:a16="http://schemas.microsoft.com/office/drawing/2014/main" id="{C4F39790-1D05-5A67-5A3C-D1D8B289EC83}"/>
                  </a:ext>
                </a:extLst>
              </p:cNvPr>
              <p:cNvSpPr txBox="1">
                <a:spLocks noRot="1" noChangeAspect="1" noMove="1" noResize="1" noEditPoints="1" noAdjustHandles="1" noChangeArrowheads="1" noChangeShapeType="1" noTextEdit="1"/>
              </p:cNvSpPr>
              <p:nvPr/>
            </p:nvSpPr>
            <p:spPr bwMode="auto">
              <a:xfrm>
                <a:off x="1135856" y="5642421"/>
                <a:ext cx="6872287" cy="1139570"/>
              </a:xfrm>
              <a:prstGeom prst="rect">
                <a:avLst/>
              </a:prstGeom>
              <a:blipFill>
                <a:blip r:embed="rId5"/>
                <a:stretch>
                  <a:fillRect/>
                </a:stretch>
              </a:blipFill>
              <a:ln>
                <a:noFill/>
              </a:ln>
              <a:effectLst/>
            </p:spPr>
            <p:txBody>
              <a:bodyPr/>
              <a:lstStyle/>
              <a:p>
                <a:r>
                  <a:rPr lang="en-IN">
                    <a:noFill/>
                  </a:rPr>
                  <a:t> </a:t>
                </a:r>
              </a:p>
            </p:txBody>
          </p:sp>
        </mc:Fallback>
      </mc:AlternateContent>
      <p:sp>
        <p:nvSpPr>
          <p:cNvPr id="8" name="Text Box 6">
            <a:extLst>
              <a:ext uri="{FF2B5EF4-FFF2-40B4-BE49-F238E27FC236}">
                <a16:creationId xmlns:a16="http://schemas.microsoft.com/office/drawing/2014/main" id="{B0629548-C593-58C9-8FB8-0FA83D0D8E71}"/>
              </a:ext>
            </a:extLst>
          </p:cNvPr>
          <p:cNvSpPr txBox="1">
            <a:spLocks noChangeArrowheads="1"/>
          </p:cNvSpPr>
          <p:nvPr/>
        </p:nvSpPr>
        <p:spPr bwMode="auto">
          <a:xfrm>
            <a:off x="381000" y="3428448"/>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Separating real and imaginary parts</a:t>
            </a:r>
          </a:p>
        </p:txBody>
      </p:sp>
      <p:sp>
        <p:nvSpPr>
          <p:cNvPr id="9" name="Text Box 6">
            <a:extLst>
              <a:ext uri="{FF2B5EF4-FFF2-40B4-BE49-F238E27FC236}">
                <a16:creationId xmlns:a16="http://schemas.microsoft.com/office/drawing/2014/main" id="{32789B42-2158-974D-5785-C18B333E9FAA}"/>
              </a:ext>
            </a:extLst>
          </p:cNvPr>
          <p:cNvSpPr txBox="1">
            <a:spLocks noChangeArrowheads="1"/>
          </p:cNvSpPr>
          <p:nvPr/>
        </p:nvSpPr>
        <p:spPr bwMode="auto">
          <a:xfrm>
            <a:off x="416442" y="5065309"/>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Rationalize, we get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4E249-69C4-D651-1A4B-853056F9F154}"/>
              </a:ext>
            </a:extLst>
          </p:cNvPr>
          <p:cNvSpPr>
            <a:spLocks noGrp="1"/>
          </p:cNvSpPr>
          <p:nvPr>
            <p:ph type="title"/>
          </p:nvPr>
        </p:nvSpPr>
        <p:spPr>
          <a:xfrm>
            <a:off x="628650" y="365127"/>
            <a:ext cx="7886700" cy="549274"/>
          </a:xfrm>
        </p:spPr>
        <p:txBody>
          <a:bodyPr/>
          <a:lstStyle/>
          <a:p>
            <a:r>
              <a:rPr lang="en-US" dirty="0"/>
              <a:t>Impedance to admittance chart conversion</a:t>
            </a:r>
            <a:endParaRPr lang="en-IN" dirty="0"/>
          </a:p>
        </p:txBody>
      </p:sp>
      <p:pic>
        <p:nvPicPr>
          <p:cNvPr id="3" name="Picture 4">
            <a:extLst>
              <a:ext uri="{FF2B5EF4-FFF2-40B4-BE49-F238E27FC236}">
                <a16:creationId xmlns:a16="http://schemas.microsoft.com/office/drawing/2014/main" id="{7395F2AF-EBCF-E8EB-590E-4D1E1F1F6C4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52699" y="1143000"/>
            <a:ext cx="4628710" cy="432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2FCBDC13-3868-8EEE-5483-0B0F7A2B2F0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rot="10800000">
            <a:off x="4478153" y="1114926"/>
            <a:ext cx="4628710" cy="432000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C280FB6B-F514-046C-B829-4F019BC2C3FD}"/>
              </a:ext>
            </a:extLst>
          </p:cNvPr>
          <p:cNvSpPr/>
          <p:nvPr/>
        </p:nvSpPr>
        <p:spPr>
          <a:xfrm>
            <a:off x="2895600" y="5562600"/>
            <a:ext cx="3352800" cy="6096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1423C8AD-3AC8-91EA-8BA6-5C628674F991}"/>
              </a:ext>
            </a:extLst>
          </p:cNvPr>
          <p:cNvSpPr txBox="1"/>
          <p:nvPr/>
        </p:nvSpPr>
        <p:spPr>
          <a:xfrm>
            <a:off x="2971800" y="6239716"/>
            <a:ext cx="3505200" cy="381000"/>
          </a:xfrm>
          <a:prstGeom prst="rect">
            <a:avLst/>
          </a:prstGeom>
          <a:noFill/>
        </p:spPr>
        <p:txBody>
          <a:bodyPr wrap="square" rtlCol="0">
            <a:spAutoFit/>
          </a:bodyPr>
          <a:lstStyle/>
          <a:p>
            <a:r>
              <a:rPr lang="en-US" dirty="0"/>
              <a:t>Rotate the impedance chart 180</a:t>
            </a:r>
            <a:r>
              <a:rPr lang="en-US" baseline="30000" dirty="0"/>
              <a:t>o</a:t>
            </a:r>
            <a:endParaRPr lang="en-IN" baseline="30000" dirty="0"/>
          </a:p>
        </p:txBody>
      </p:sp>
      <p:sp>
        <p:nvSpPr>
          <p:cNvPr id="7" name="TextBox 6">
            <a:extLst>
              <a:ext uri="{FF2B5EF4-FFF2-40B4-BE49-F238E27FC236}">
                <a16:creationId xmlns:a16="http://schemas.microsoft.com/office/drawing/2014/main" id="{3D521B72-1ADE-1482-3E91-F365B8BE509D}"/>
              </a:ext>
            </a:extLst>
          </p:cNvPr>
          <p:cNvSpPr txBox="1"/>
          <p:nvPr/>
        </p:nvSpPr>
        <p:spPr>
          <a:xfrm>
            <a:off x="955026" y="1395000"/>
            <a:ext cx="254989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Impedance Smith Chart</a:t>
            </a:r>
            <a:endParaRPr lang="en-IN" baseline="30000" dirty="0"/>
          </a:p>
        </p:txBody>
      </p:sp>
      <p:sp>
        <p:nvSpPr>
          <p:cNvPr id="8" name="TextBox 7">
            <a:extLst>
              <a:ext uri="{FF2B5EF4-FFF2-40B4-BE49-F238E27FC236}">
                <a16:creationId xmlns:a16="http://schemas.microsoft.com/office/drawing/2014/main" id="{C6ABF189-3A42-3EB6-7F77-45BEDD1A86E0}"/>
              </a:ext>
            </a:extLst>
          </p:cNvPr>
          <p:cNvSpPr txBox="1"/>
          <p:nvPr/>
        </p:nvSpPr>
        <p:spPr>
          <a:xfrm>
            <a:off x="1079653" y="5103357"/>
            <a:ext cx="254989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Constant r and x circles</a:t>
            </a:r>
            <a:endParaRPr lang="en-IN" baseline="30000" dirty="0"/>
          </a:p>
        </p:txBody>
      </p:sp>
      <p:sp>
        <p:nvSpPr>
          <p:cNvPr id="9" name="TextBox 8">
            <a:extLst>
              <a:ext uri="{FF2B5EF4-FFF2-40B4-BE49-F238E27FC236}">
                <a16:creationId xmlns:a16="http://schemas.microsoft.com/office/drawing/2014/main" id="{27B4B691-6569-D0FD-714D-17EAADC980E8}"/>
              </a:ext>
            </a:extLst>
          </p:cNvPr>
          <p:cNvSpPr txBox="1"/>
          <p:nvPr/>
        </p:nvSpPr>
        <p:spPr>
          <a:xfrm>
            <a:off x="5576377" y="1579666"/>
            <a:ext cx="254989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admittance Smith Chart</a:t>
            </a:r>
            <a:endParaRPr lang="en-IN" baseline="30000" dirty="0"/>
          </a:p>
        </p:txBody>
      </p:sp>
      <p:sp>
        <p:nvSpPr>
          <p:cNvPr id="10" name="TextBox 9">
            <a:extLst>
              <a:ext uri="{FF2B5EF4-FFF2-40B4-BE49-F238E27FC236}">
                <a16:creationId xmlns:a16="http://schemas.microsoft.com/office/drawing/2014/main" id="{7511B93C-A8BC-58EC-7A23-3C27A547CBD0}"/>
              </a:ext>
            </a:extLst>
          </p:cNvPr>
          <p:cNvSpPr txBox="1"/>
          <p:nvPr/>
        </p:nvSpPr>
        <p:spPr>
          <a:xfrm>
            <a:off x="5670282" y="5065594"/>
            <a:ext cx="260870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Constant g and b circles</a:t>
            </a:r>
            <a:endParaRPr lang="en-IN" baseline="30000"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DE6F1C4-7AEC-35ED-DE0F-485B8AA59335}"/>
                  </a:ext>
                </a:extLst>
              </p:cNvPr>
              <p:cNvSpPr txBox="1"/>
              <p:nvPr/>
            </p:nvSpPr>
            <p:spPr>
              <a:xfrm>
                <a:off x="3593019" y="2807299"/>
                <a:ext cx="838973" cy="362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m:t>
                      </m:r>
                    </m:oMath>
                  </m:oMathPara>
                </a14:m>
                <a:endParaRPr lang="en-IN" baseline="-25000" dirty="0"/>
              </a:p>
            </p:txBody>
          </p:sp>
        </mc:Choice>
        <mc:Fallback>
          <p:sp>
            <p:nvSpPr>
              <p:cNvPr id="12" name="TextBox 11">
                <a:extLst>
                  <a:ext uri="{FF2B5EF4-FFF2-40B4-BE49-F238E27FC236}">
                    <a16:creationId xmlns:a16="http://schemas.microsoft.com/office/drawing/2014/main" id="{ADE6F1C4-7AEC-35ED-DE0F-485B8AA59335}"/>
                  </a:ext>
                </a:extLst>
              </p:cNvPr>
              <p:cNvSpPr txBox="1">
                <a:spLocks noRot="1" noChangeAspect="1" noMove="1" noResize="1" noEditPoints="1" noAdjustHandles="1" noChangeArrowheads="1" noChangeShapeType="1" noTextEdit="1"/>
              </p:cNvSpPr>
              <p:nvPr/>
            </p:nvSpPr>
            <p:spPr>
              <a:xfrm>
                <a:off x="3593019" y="2807299"/>
                <a:ext cx="838973" cy="362984"/>
              </a:xfrm>
              <a:prstGeom prst="rect">
                <a:avLst/>
              </a:prstGeom>
              <a:blipFill>
                <a:blip r:embed="rId3"/>
                <a:stretch>
                  <a:fillRect/>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4BDD6422-A0B0-924B-CC00-46BE028AD761}"/>
              </a:ext>
            </a:extLst>
          </p:cNvPr>
          <p:cNvSpPr txBox="1"/>
          <p:nvPr/>
        </p:nvSpPr>
        <p:spPr>
          <a:xfrm>
            <a:off x="1159733" y="2302069"/>
            <a:ext cx="2140478"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t>Inductive reactance (+jx)</a:t>
            </a:r>
            <a:endParaRPr lang="en-IN" sz="1400" baseline="30000" dirty="0"/>
          </a:p>
        </p:txBody>
      </p:sp>
      <p:sp>
        <p:nvSpPr>
          <p:cNvPr id="17" name="TextBox 16">
            <a:extLst>
              <a:ext uri="{FF2B5EF4-FFF2-40B4-BE49-F238E27FC236}">
                <a16:creationId xmlns:a16="http://schemas.microsoft.com/office/drawing/2014/main" id="{E5648959-F483-4467-C78B-8870167ABDD5}"/>
              </a:ext>
            </a:extLst>
          </p:cNvPr>
          <p:cNvSpPr txBox="1"/>
          <p:nvPr/>
        </p:nvSpPr>
        <p:spPr>
          <a:xfrm>
            <a:off x="1079653" y="3853218"/>
            <a:ext cx="234657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Capacitive reactance (-jx)</a:t>
            </a:r>
            <a:endParaRPr lang="en-IN" sz="1400" baseline="30000" dirty="0"/>
          </a:p>
        </p:txBody>
      </p:sp>
      <p:sp>
        <p:nvSpPr>
          <p:cNvPr id="18" name="TextBox 17">
            <a:extLst>
              <a:ext uri="{FF2B5EF4-FFF2-40B4-BE49-F238E27FC236}">
                <a16:creationId xmlns:a16="http://schemas.microsoft.com/office/drawing/2014/main" id="{C753123B-71DF-9C42-E53B-3289500F9F18}"/>
              </a:ext>
            </a:extLst>
          </p:cNvPr>
          <p:cNvSpPr txBox="1"/>
          <p:nvPr/>
        </p:nvSpPr>
        <p:spPr>
          <a:xfrm>
            <a:off x="5592385" y="3817581"/>
            <a:ext cx="2608707"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t>Capacitive susceptance (+</a:t>
            </a:r>
            <a:r>
              <a:rPr lang="en-US" sz="1400" dirty="0" err="1"/>
              <a:t>jb</a:t>
            </a:r>
            <a:r>
              <a:rPr lang="en-US" sz="1400" dirty="0"/>
              <a:t>)</a:t>
            </a:r>
            <a:endParaRPr lang="en-IN" sz="1400" baseline="30000" dirty="0"/>
          </a:p>
        </p:txBody>
      </p:sp>
      <p:sp>
        <p:nvSpPr>
          <p:cNvPr id="19" name="TextBox 18">
            <a:extLst>
              <a:ext uri="{FF2B5EF4-FFF2-40B4-BE49-F238E27FC236}">
                <a16:creationId xmlns:a16="http://schemas.microsoft.com/office/drawing/2014/main" id="{DD99242B-B4FF-2D0B-A8B7-A9329B1483F0}"/>
              </a:ext>
            </a:extLst>
          </p:cNvPr>
          <p:cNvSpPr txBox="1"/>
          <p:nvPr/>
        </p:nvSpPr>
        <p:spPr>
          <a:xfrm>
            <a:off x="5670282" y="2212847"/>
            <a:ext cx="238981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t>Inductive susceptance -</a:t>
            </a:r>
            <a:r>
              <a:rPr lang="en-US" sz="1400" dirty="0" err="1"/>
              <a:t>jb</a:t>
            </a:r>
            <a:r>
              <a:rPr lang="en-US" sz="1400" baseline="-25000" dirty="0" err="1"/>
              <a:t>L</a:t>
            </a:r>
            <a:endParaRPr lang="en-IN" sz="1400" baseline="30000" dirty="0"/>
          </a:p>
        </p:txBody>
      </p:sp>
      <p:sp>
        <p:nvSpPr>
          <p:cNvPr id="20" name="Oval 19">
            <a:extLst>
              <a:ext uri="{FF2B5EF4-FFF2-40B4-BE49-F238E27FC236}">
                <a16:creationId xmlns:a16="http://schemas.microsoft.com/office/drawing/2014/main" id="{AE0DB3E8-6CB4-87D0-4B6D-163F6AD713D6}"/>
              </a:ext>
            </a:extLst>
          </p:cNvPr>
          <p:cNvSpPr/>
          <p:nvPr/>
        </p:nvSpPr>
        <p:spPr>
          <a:xfrm>
            <a:off x="3989869" y="3204041"/>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90943EFF-9A95-7311-05F9-FEC6ED3F4A79}"/>
                  </a:ext>
                </a:extLst>
              </p:cNvPr>
              <p:cNvSpPr txBox="1"/>
              <p:nvPr/>
            </p:nvSpPr>
            <p:spPr>
              <a:xfrm>
                <a:off x="-12133" y="2807299"/>
                <a:ext cx="838973" cy="362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=0</m:t>
                      </m:r>
                    </m:oMath>
                  </m:oMathPara>
                </a14:m>
                <a:endParaRPr lang="en-IN" baseline="-25000" dirty="0"/>
              </a:p>
            </p:txBody>
          </p:sp>
        </mc:Choice>
        <mc:Fallback>
          <p:sp>
            <p:nvSpPr>
              <p:cNvPr id="21" name="TextBox 20">
                <a:extLst>
                  <a:ext uri="{FF2B5EF4-FFF2-40B4-BE49-F238E27FC236}">
                    <a16:creationId xmlns:a16="http://schemas.microsoft.com/office/drawing/2014/main" id="{90943EFF-9A95-7311-05F9-FEC6ED3F4A79}"/>
                  </a:ext>
                </a:extLst>
              </p:cNvPr>
              <p:cNvSpPr txBox="1">
                <a:spLocks noRot="1" noChangeAspect="1" noMove="1" noResize="1" noEditPoints="1" noAdjustHandles="1" noChangeArrowheads="1" noChangeShapeType="1" noTextEdit="1"/>
              </p:cNvSpPr>
              <p:nvPr/>
            </p:nvSpPr>
            <p:spPr>
              <a:xfrm>
                <a:off x="-12133" y="2807299"/>
                <a:ext cx="838973" cy="362984"/>
              </a:xfrm>
              <a:prstGeom prst="rect">
                <a:avLst/>
              </a:prstGeom>
              <a:blipFill>
                <a:blip r:embed="rId4"/>
                <a:stretch>
                  <a:fillRect/>
                </a:stretch>
              </a:blipFill>
            </p:spPr>
            <p:txBody>
              <a:bodyPr/>
              <a:lstStyle/>
              <a:p>
                <a:r>
                  <a:rPr lang="en-IN">
                    <a:noFill/>
                  </a:rPr>
                  <a:t> </a:t>
                </a:r>
              </a:p>
            </p:txBody>
          </p:sp>
        </mc:Fallback>
      </mc:AlternateContent>
      <p:sp>
        <p:nvSpPr>
          <p:cNvPr id="22" name="Oval 21">
            <a:extLst>
              <a:ext uri="{FF2B5EF4-FFF2-40B4-BE49-F238E27FC236}">
                <a16:creationId xmlns:a16="http://schemas.microsoft.com/office/drawing/2014/main" id="{D10D6C94-1FCC-3FA5-4C7C-998D24B47AF4}"/>
              </a:ext>
            </a:extLst>
          </p:cNvPr>
          <p:cNvSpPr/>
          <p:nvPr/>
        </p:nvSpPr>
        <p:spPr>
          <a:xfrm>
            <a:off x="289384" y="321888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F9F5F0A-5993-0AB8-9770-5649F8CF6D1D}"/>
                  </a:ext>
                </a:extLst>
              </p:cNvPr>
              <p:cNvSpPr txBox="1"/>
              <p:nvPr/>
            </p:nvSpPr>
            <p:spPr>
              <a:xfrm>
                <a:off x="8167319" y="2823389"/>
                <a:ext cx="838973" cy="362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=0</m:t>
                      </m:r>
                    </m:oMath>
                  </m:oMathPara>
                </a14:m>
                <a:endParaRPr lang="en-IN" baseline="-25000" dirty="0"/>
              </a:p>
            </p:txBody>
          </p:sp>
        </mc:Choice>
        <mc:Fallback>
          <p:sp>
            <p:nvSpPr>
              <p:cNvPr id="23" name="TextBox 22">
                <a:extLst>
                  <a:ext uri="{FF2B5EF4-FFF2-40B4-BE49-F238E27FC236}">
                    <a16:creationId xmlns:a16="http://schemas.microsoft.com/office/drawing/2014/main" id="{2F9F5F0A-5993-0AB8-9770-5649F8CF6D1D}"/>
                  </a:ext>
                </a:extLst>
              </p:cNvPr>
              <p:cNvSpPr txBox="1">
                <a:spLocks noRot="1" noChangeAspect="1" noMove="1" noResize="1" noEditPoints="1" noAdjustHandles="1" noChangeArrowheads="1" noChangeShapeType="1" noTextEdit="1"/>
              </p:cNvSpPr>
              <p:nvPr/>
            </p:nvSpPr>
            <p:spPr>
              <a:xfrm>
                <a:off x="8167319" y="2823389"/>
                <a:ext cx="838973" cy="362984"/>
              </a:xfrm>
              <a:prstGeom prst="rect">
                <a:avLst/>
              </a:prstGeom>
              <a:blipFill>
                <a:blip r:embed="rId5"/>
                <a:stretch>
                  <a:fillRect b="-6349"/>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C4CB3D46-F9C4-7976-2F81-FB9735C82A07}"/>
                  </a:ext>
                </a:extLst>
              </p:cNvPr>
              <p:cNvSpPr txBox="1"/>
              <p:nvPr/>
            </p:nvSpPr>
            <p:spPr>
              <a:xfrm>
                <a:off x="4669982" y="2807299"/>
                <a:ext cx="838973" cy="362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m:t>
                      </m:r>
                    </m:oMath>
                  </m:oMathPara>
                </a14:m>
                <a:endParaRPr lang="en-IN" baseline="-25000" dirty="0"/>
              </a:p>
            </p:txBody>
          </p:sp>
        </mc:Choice>
        <mc:Fallback>
          <p:sp>
            <p:nvSpPr>
              <p:cNvPr id="24" name="TextBox 23">
                <a:extLst>
                  <a:ext uri="{FF2B5EF4-FFF2-40B4-BE49-F238E27FC236}">
                    <a16:creationId xmlns:a16="http://schemas.microsoft.com/office/drawing/2014/main" id="{C4CB3D46-F9C4-7976-2F81-FB9735C82A07}"/>
                  </a:ext>
                </a:extLst>
              </p:cNvPr>
              <p:cNvSpPr txBox="1">
                <a:spLocks noRot="1" noChangeAspect="1" noMove="1" noResize="1" noEditPoints="1" noAdjustHandles="1" noChangeArrowheads="1" noChangeShapeType="1" noTextEdit="1"/>
              </p:cNvSpPr>
              <p:nvPr/>
            </p:nvSpPr>
            <p:spPr>
              <a:xfrm>
                <a:off x="4669982" y="2807299"/>
                <a:ext cx="838973" cy="362984"/>
              </a:xfrm>
              <a:prstGeom prst="rect">
                <a:avLst/>
              </a:prstGeom>
              <a:blipFill>
                <a:blip r:embed="rId6"/>
                <a:stretch>
                  <a:fillRect b="-645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A2ADE9C-FEFB-BA2F-A387-9251E8C8D89C}"/>
                  </a:ext>
                </a:extLst>
              </p:cNvPr>
              <p:cNvSpPr txBox="1"/>
              <p:nvPr/>
            </p:nvSpPr>
            <p:spPr>
              <a:xfrm>
                <a:off x="3629546" y="3473952"/>
                <a:ext cx="838973" cy="362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=0</m:t>
                      </m:r>
                    </m:oMath>
                  </m:oMathPara>
                </a14:m>
                <a:endParaRPr lang="en-IN" baseline="-25000" dirty="0"/>
              </a:p>
            </p:txBody>
          </p:sp>
        </mc:Choice>
        <mc:Fallback>
          <p:sp>
            <p:nvSpPr>
              <p:cNvPr id="26" name="TextBox 25">
                <a:extLst>
                  <a:ext uri="{FF2B5EF4-FFF2-40B4-BE49-F238E27FC236}">
                    <a16:creationId xmlns:a16="http://schemas.microsoft.com/office/drawing/2014/main" id="{EA2ADE9C-FEFB-BA2F-A387-9251E8C8D89C}"/>
                  </a:ext>
                </a:extLst>
              </p:cNvPr>
              <p:cNvSpPr txBox="1">
                <a:spLocks noRot="1" noChangeAspect="1" noMove="1" noResize="1" noEditPoints="1" noAdjustHandles="1" noChangeArrowheads="1" noChangeShapeType="1" noTextEdit="1"/>
              </p:cNvSpPr>
              <p:nvPr/>
            </p:nvSpPr>
            <p:spPr>
              <a:xfrm>
                <a:off x="3629546" y="3473952"/>
                <a:ext cx="838973" cy="362984"/>
              </a:xfrm>
              <a:prstGeom prst="rect">
                <a:avLst/>
              </a:prstGeom>
              <a:blipFill>
                <a:blip r:embed="rId7"/>
                <a:stretch>
                  <a:fillRect b="-645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65D900D6-B2EB-5E1E-A043-EBFBD445D24E}"/>
                  </a:ext>
                </a:extLst>
              </p:cNvPr>
              <p:cNvSpPr txBox="1"/>
              <p:nvPr/>
            </p:nvSpPr>
            <p:spPr>
              <a:xfrm>
                <a:off x="5632" y="3441403"/>
                <a:ext cx="838973" cy="362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m:t>
                      </m:r>
                    </m:oMath>
                  </m:oMathPara>
                </a14:m>
                <a:endParaRPr lang="en-IN" baseline="-25000" dirty="0"/>
              </a:p>
            </p:txBody>
          </p:sp>
        </mc:Choice>
        <mc:Fallback>
          <p:sp>
            <p:nvSpPr>
              <p:cNvPr id="27" name="TextBox 26">
                <a:extLst>
                  <a:ext uri="{FF2B5EF4-FFF2-40B4-BE49-F238E27FC236}">
                    <a16:creationId xmlns:a16="http://schemas.microsoft.com/office/drawing/2014/main" id="{65D900D6-B2EB-5E1E-A043-EBFBD445D24E}"/>
                  </a:ext>
                </a:extLst>
              </p:cNvPr>
              <p:cNvSpPr txBox="1">
                <a:spLocks noRot="1" noChangeAspect="1" noMove="1" noResize="1" noEditPoints="1" noAdjustHandles="1" noChangeArrowheads="1" noChangeShapeType="1" noTextEdit="1"/>
              </p:cNvSpPr>
              <p:nvPr/>
            </p:nvSpPr>
            <p:spPr>
              <a:xfrm>
                <a:off x="5632" y="3441403"/>
                <a:ext cx="838973" cy="362984"/>
              </a:xfrm>
              <a:prstGeom prst="rect">
                <a:avLst/>
              </a:prstGeom>
              <a:blipFill>
                <a:blip r:embed="rId8"/>
                <a:stretch>
                  <a:fillRect b="-645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16434771-39CC-304A-084E-C5850FCBC8A6}"/>
                  </a:ext>
                </a:extLst>
              </p:cNvPr>
              <p:cNvSpPr txBox="1"/>
              <p:nvPr/>
            </p:nvSpPr>
            <p:spPr>
              <a:xfrm>
                <a:off x="4643141" y="3326935"/>
                <a:ext cx="838973" cy="362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=0</m:t>
                      </m:r>
                    </m:oMath>
                  </m:oMathPara>
                </a14:m>
                <a:endParaRPr lang="en-IN" baseline="-25000" dirty="0"/>
              </a:p>
            </p:txBody>
          </p:sp>
        </mc:Choice>
        <mc:Fallback>
          <p:sp>
            <p:nvSpPr>
              <p:cNvPr id="28" name="TextBox 27">
                <a:extLst>
                  <a:ext uri="{FF2B5EF4-FFF2-40B4-BE49-F238E27FC236}">
                    <a16:creationId xmlns:a16="http://schemas.microsoft.com/office/drawing/2014/main" id="{16434771-39CC-304A-084E-C5850FCBC8A6}"/>
                  </a:ext>
                </a:extLst>
              </p:cNvPr>
              <p:cNvSpPr txBox="1">
                <a:spLocks noRot="1" noChangeAspect="1" noMove="1" noResize="1" noEditPoints="1" noAdjustHandles="1" noChangeArrowheads="1" noChangeShapeType="1" noTextEdit="1"/>
              </p:cNvSpPr>
              <p:nvPr/>
            </p:nvSpPr>
            <p:spPr>
              <a:xfrm>
                <a:off x="4643141" y="3326935"/>
                <a:ext cx="838973" cy="362984"/>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484CDE92-1720-0865-EF76-D01D3261278E}"/>
                  </a:ext>
                </a:extLst>
              </p:cNvPr>
              <p:cNvSpPr txBox="1"/>
              <p:nvPr/>
            </p:nvSpPr>
            <p:spPr>
              <a:xfrm>
                <a:off x="8154400" y="3384041"/>
                <a:ext cx="838973" cy="362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rPr>
                        <m:t>=∞</m:t>
                      </m:r>
                    </m:oMath>
                  </m:oMathPara>
                </a14:m>
                <a:endParaRPr lang="en-IN" baseline="-25000" dirty="0"/>
              </a:p>
            </p:txBody>
          </p:sp>
        </mc:Choice>
        <mc:Fallback>
          <p:sp>
            <p:nvSpPr>
              <p:cNvPr id="29" name="TextBox 28">
                <a:extLst>
                  <a:ext uri="{FF2B5EF4-FFF2-40B4-BE49-F238E27FC236}">
                    <a16:creationId xmlns:a16="http://schemas.microsoft.com/office/drawing/2014/main" id="{484CDE92-1720-0865-EF76-D01D3261278E}"/>
                  </a:ext>
                </a:extLst>
              </p:cNvPr>
              <p:cNvSpPr txBox="1">
                <a:spLocks noRot="1" noChangeAspect="1" noMove="1" noResize="1" noEditPoints="1" noAdjustHandles="1" noChangeArrowheads="1" noChangeShapeType="1" noTextEdit="1"/>
              </p:cNvSpPr>
              <p:nvPr/>
            </p:nvSpPr>
            <p:spPr>
              <a:xfrm>
                <a:off x="8154400" y="3384041"/>
                <a:ext cx="838973" cy="362984"/>
              </a:xfrm>
              <a:prstGeom prst="rect">
                <a:avLst/>
              </a:prstGeom>
              <a:blipFill>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65464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CB044-8E5F-362B-3F6A-32628E2B1DB6}"/>
              </a:ext>
            </a:extLst>
          </p:cNvPr>
          <p:cNvPicPr>
            <a:picLocks noChangeAspect="1"/>
          </p:cNvPicPr>
          <p:nvPr/>
        </p:nvPicPr>
        <p:blipFill>
          <a:blip r:embed="rId2"/>
          <a:stretch>
            <a:fillRect/>
          </a:stretch>
        </p:blipFill>
        <p:spPr>
          <a:xfrm>
            <a:off x="1752600" y="76200"/>
            <a:ext cx="5410200" cy="4868528"/>
          </a:xfrm>
          <a:prstGeom prst="rect">
            <a:avLst/>
          </a:prstGeom>
        </p:spPr>
      </p:pic>
      <p:sp>
        <p:nvSpPr>
          <p:cNvPr id="5" name="TextBox 4">
            <a:extLst>
              <a:ext uri="{FF2B5EF4-FFF2-40B4-BE49-F238E27FC236}">
                <a16:creationId xmlns:a16="http://schemas.microsoft.com/office/drawing/2014/main" id="{6124F037-ADF9-A4AA-460E-58A9FD27778A}"/>
              </a:ext>
            </a:extLst>
          </p:cNvPr>
          <p:cNvSpPr txBox="1"/>
          <p:nvPr/>
        </p:nvSpPr>
        <p:spPr>
          <a:xfrm>
            <a:off x="67056" y="5072083"/>
            <a:ext cx="90678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dirty="0">
                <a:solidFill>
                  <a:srgbClr val="00B050"/>
                </a:solidFill>
              </a:rPr>
              <a:t>There is another smith chart that has overlapping impedance and admittance Smith Charts. But we will work only with impedance Smith chart and keep converting from impedance to admittance when working series or parallel connection respectively. We will take g=1 circle for reference use.</a:t>
            </a:r>
          </a:p>
        </p:txBody>
      </p:sp>
      <p:sp>
        <p:nvSpPr>
          <p:cNvPr id="7" name="TextBox 6">
            <a:extLst>
              <a:ext uri="{FF2B5EF4-FFF2-40B4-BE49-F238E27FC236}">
                <a16:creationId xmlns:a16="http://schemas.microsoft.com/office/drawing/2014/main" id="{A5F6FDCF-5253-4245-8283-4B0B72672828}"/>
              </a:ext>
            </a:extLst>
          </p:cNvPr>
          <p:cNvSpPr txBox="1"/>
          <p:nvPr/>
        </p:nvSpPr>
        <p:spPr>
          <a:xfrm>
            <a:off x="0" y="6399768"/>
            <a:ext cx="8382000" cy="369332"/>
          </a:xfrm>
          <a:prstGeom prst="rect">
            <a:avLst/>
          </a:prstGeom>
          <a:noFill/>
        </p:spPr>
        <p:txBody>
          <a:bodyPr wrap="square">
            <a:spAutoFit/>
          </a:bodyPr>
          <a:lstStyle/>
          <a:p>
            <a:r>
              <a:rPr lang="en-IN" dirty="0"/>
              <a:t>https://www.microwaves101.com/encyclopedias/smith-chart-basics</a:t>
            </a:r>
          </a:p>
        </p:txBody>
      </p:sp>
    </p:spTree>
    <p:extLst>
      <p:ext uri="{BB962C8B-B14F-4D97-AF65-F5344CB8AC3E}">
        <p14:creationId xmlns:p14="http://schemas.microsoft.com/office/powerpoint/2010/main" val="3208764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3CA94-462B-0969-3689-A2D15D65AB1D}"/>
            </a:ext>
          </a:extLst>
        </p:cNvPr>
        <p:cNvGrpSpPr/>
        <p:nvPr/>
      </p:nvGrpSpPr>
      <p:grpSpPr>
        <a:xfrm>
          <a:off x="0" y="0"/>
          <a:ext cx="0" cy="0"/>
          <a:chOff x="0" y="0"/>
          <a:chExt cx="0" cy="0"/>
        </a:xfrm>
      </p:grpSpPr>
      <p:sp>
        <p:nvSpPr>
          <p:cNvPr id="282628" name="Text Box 4">
            <a:extLst>
              <a:ext uri="{FF2B5EF4-FFF2-40B4-BE49-F238E27FC236}">
                <a16:creationId xmlns:a16="http://schemas.microsoft.com/office/drawing/2014/main" id="{04E304A6-56C4-9BEB-92E5-B163C3644878}"/>
              </a:ext>
            </a:extLst>
          </p:cNvPr>
          <p:cNvSpPr txBox="1">
            <a:spLocks noChangeArrowheads="1"/>
          </p:cNvSpPr>
          <p:nvPr/>
        </p:nvSpPr>
        <p:spPr bwMode="auto">
          <a:xfrm>
            <a:off x="114300" y="232056"/>
            <a:ext cx="891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Previous example: Impedance Z</a:t>
            </a:r>
            <a:r>
              <a:rPr lang="en-US" altLang="en-US" sz="2000" baseline="-25000" dirty="0">
                <a:solidFill>
                  <a:srgbClr val="00B050"/>
                </a:solidFill>
              </a:rPr>
              <a:t>L</a:t>
            </a:r>
            <a:r>
              <a:rPr lang="en-US" altLang="en-US" sz="2000" dirty="0">
                <a:solidFill>
                  <a:srgbClr val="00B050"/>
                </a:solidFill>
              </a:rPr>
              <a:t> = 25 + j 50 </a:t>
            </a:r>
            <a:r>
              <a:rPr lang="en-US" altLang="en-US" sz="2000" dirty="0">
                <a:solidFill>
                  <a:srgbClr val="00B050"/>
                </a:solidFill>
                <a:sym typeface="Symbol" panose="05050102010706020507" pitchFamily="18" charset="2"/>
              </a:rPr>
              <a:t></a:t>
            </a:r>
            <a:r>
              <a:rPr lang="en-US" altLang="en-US" sz="2000" dirty="0">
                <a:solidFill>
                  <a:srgbClr val="00B050"/>
                </a:solidFill>
              </a:rPr>
              <a:t> and Z0 = 50 </a:t>
            </a:r>
            <a:r>
              <a:rPr lang="en-US" altLang="en-US" sz="2000" dirty="0">
                <a:solidFill>
                  <a:srgbClr val="00B050"/>
                </a:solidFill>
                <a:sym typeface="Symbol" panose="05050102010706020507" pitchFamily="18" charset="2"/>
              </a:rPr>
              <a:t> ; Find admittance Y</a:t>
            </a:r>
            <a:r>
              <a:rPr lang="en-US" altLang="en-US" sz="2000" baseline="-25000" dirty="0">
                <a:solidFill>
                  <a:srgbClr val="00B050"/>
                </a:solidFill>
                <a:sym typeface="Symbol" panose="05050102010706020507" pitchFamily="18" charset="2"/>
              </a:rPr>
              <a:t>L</a:t>
            </a:r>
          </a:p>
        </p:txBody>
      </p:sp>
      <p:sp>
        <p:nvSpPr>
          <p:cNvPr id="282713" name="TextBox 282712">
            <a:extLst>
              <a:ext uri="{FF2B5EF4-FFF2-40B4-BE49-F238E27FC236}">
                <a16:creationId xmlns:a16="http://schemas.microsoft.com/office/drawing/2014/main" id="{D2F5C3D6-6CDA-053F-E2A6-9F7EB6FB1197}"/>
              </a:ext>
            </a:extLst>
          </p:cNvPr>
          <p:cNvSpPr txBox="1"/>
          <p:nvPr/>
        </p:nvSpPr>
        <p:spPr>
          <a:xfrm>
            <a:off x="114300" y="5326127"/>
            <a:ext cx="892261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Once converted from impedance to admittance, we should ideally flip the impedance Smith chart to visualize g and r circles where, the constant radius circles represent g circles and arcs represent b circles.</a:t>
            </a:r>
          </a:p>
        </p:txBody>
      </p:sp>
      <p:pic>
        <p:nvPicPr>
          <p:cNvPr id="6" name="Picture 5">
            <a:extLst>
              <a:ext uri="{FF2B5EF4-FFF2-40B4-BE49-F238E27FC236}">
                <a16:creationId xmlns:a16="http://schemas.microsoft.com/office/drawing/2014/main" id="{6F4C3C9F-3DB7-D988-E86D-D71076F0B23B}"/>
              </a:ext>
            </a:extLst>
          </p:cNvPr>
          <p:cNvPicPr>
            <a:picLocks noChangeAspect="1"/>
          </p:cNvPicPr>
          <p:nvPr/>
        </p:nvPicPr>
        <p:blipFill>
          <a:blip r:embed="rId2"/>
          <a:stretch>
            <a:fillRect/>
          </a:stretch>
        </p:blipFill>
        <p:spPr>
          <a:xfrm>
            <a:off x="114300" y="990600"/>
            <a:ext cx="4205941" cy="4320000"/>
          </a:xfrm>
          <a:prstGeom prst="rect">
            <a:avLst/>
          </a:prstGeom>
        </p:spPr>
      </p:pic>
      <p:pic>
        <p:nvPicPr>
          <p:cNvPr id="7" name="Picture 6">
            <a:extLst>
              <a:ext uri="{FF2B5EF4-FFF2-40B4-BE49-F238E27FC236}">
                <a16:creationId xmlns:a16="http://schemas.microsoft.com/office/drawing/2014/main" id="{A575773C-4061-407D-EE44-053ECED9833A}"/>
              </a:ext>
            </a:extLst>
          </p:cNvPr>
          <p:cNvPicPr>
            <a:picLocks noChangeAspect="1"/>
          </p:cNvPicPr>
          <p:nvPr/>
        </p:nvPicPr>
        <p:blipFill>
          <a:blip r:embed="rId2"/>
          <a:stretch>
            <a:fillRect/>
          </a:stretch>
        </p:blipFill>
        <p:spPr>
          <a:xfrm rot="10800000">
            <a:off x="4716678" y="990600"/>
            <a:ext cx="4205941" cy="4320000"/>
          </a:xfrm>
          <a:prstGeom prst="rect">
            <a:avLst/>
          </a:prstGeom>
        </p:spPr>
      </p:pic>
      <p:sp>
        <p:nvSpPr>
          <p:cNvPr id="8" name="Oval 7">
            <a:extLst>
              <a:ext uri="{FF2B5EF4-FFF2-40B4-BE49-F238E27FC236}">
                <a16:creationId xmlns:a16="http://schemas.microsoft.com/office/drawing/2014/main" id="{BBB1DF96-8417-4807-FB0F-7A0533838544}"/>
              </a:ext>
            </a:extLst>
          </p:cNvPr>
          <p:cNvSpPr/>
          <p:nvPr/>
        </p:nvSpPr>
        <p:spPr>
          <a:xfrm>
            <a:off x="5029200" y="1828800"/>
            <a:ext cx="2520000" cy="25908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61D13CC-A5F3-8D3F-3691-F2CF444FE236}"/>
              </a:ext>
            </a:extLst>
          </p:cNvPr>
          <p:cNvSpPr txBox="1"/>
          <p:nvPr/>
        </p:nvSpPr>
        <p:spPr>
          <a:xfrm>
            <a:off x="7512010" y="1877786"/>
            <a:ext cx="1447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g= 0.4 circle</a:t>
            </a:r>
            <a:endParaRPr lang="en-IN" dirty="0"/>
          </a:p>
        </p:txBody>
      </p:sp>
      <p:cxnSp>
        <p:nvCxnSpPr>
          <p:cNvPr id="11" name="Straight Arrow Connector 10">
            <a:extLst>
              <a:ext uri="{FF2B5EF4-FFF2-40B4-BE49-F238E27FC236}">
                <a16:creationId xmlns:a16="http://schemas.microsoft.com/office/drawing/2014/main" id="{6F9ADA08-2D9B-70A0-95E7-ACFFEA4A0FC2}"/>
              </a:ext>
            </a:extLst>
          </p:cNvPr>
          <p:cNvCxnSpPr/>
          <p:nvPr/>
        </p:nvCxnSpPr>
        <p:spPr>
          <a:xfrm flipV="1">
            <a:off x="7549200" y="2286000"/>
            <a:ext cx="832800" cy="6096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26" name="Group 25">
            <a:extLst>
              <a:ext uri="{FF2B5EF4-FFF2-40B4-BE49-F238E27FC236}">
                <a16:creationId xmlns:a16="http://schemas.microsoft.com/office/drawing/2014/main" id="{FF85F265-F5B3-1CA8-8D6E-A8AB4399F4E6}"/>
              </a:ext>
            </a:extLst>
          </p:cNvPr>
          <p:cNvGrpSpPr/>
          <p:nvPr/>
        </p:nvGrpSpPr>
        <p:grpSpPr>
          <a:xfrm>
            <a:off x="3955587" y="1134514"/>
            <a:ext cx="3083937" cy="1896146"/>
            <a:chOff x="3955587" y="1134514"/>
            <a:chExt cx="3083937" cy="1896146"/>
          </a:xfrm>
        </p:grpSpPr>
        <p:sp>
          <p:nvSpPr>
            <p:cNvPr id="12" name="Arc 11">
              <a:extLst>
                <a:ext uri="{FF2B5EF4-FFF2-40B4-BE49-F238E27FC236}">
                  <a16:creationId xmlns:a16="http://schemas.microsoft.com/office/drawing/2014/main" id="{C23D7D0A-7A21-F3FB-3248-617D8B524FB6}"/>
                </a:ext>
              </a:extLst>
            </p:cNvPr>
            <p:cNvSpPr/>
            <p:nvPr/>
          </p:nvSpPr>
          <p:spPr>
            <a:xfrm rot="4033872">
              <a:off x="5003770" y="904672"/>
              <a:ext cx="1287438" cy="2784070"/>
            </a:xfrm>
            <a:prstGeom prst="arc">
              <a:avLst>
                <a:gd name="adj1" fmla="val 16580073"/>
                <a:gd name="adj2" fmla="val 3579104"/>
              </a:avLst>
            </a:prstGeom>
            <a:ln w="57150">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002C6CB1-637F-3DFA-05EC-EEF04921EDDC}"/>
                </a:ext>
              </a:extLst>
            </p:cNvPr>
            <p:cNvCxnSpPr>
              <a:cxnSpLocks/>
            </p:cNvCxnSpPr>
            <p:nvPr/>
          </p:nvCxnSpPr>
          <p:spPr>
            <a:xfrm flipH="1" flipV="1">
              <a:off x="4876800" y="1676400"/>
              <a:ext cx="579600" cy="135426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542313-3B0B-5562-F840-C7582AA64AF0}"/>
                </a:ext>
              </a:extLst>
            </p:cNvPr>
            <p:cNvSpPr txBox="1"/>
            <p:nvPr/>
          </p:nvSpPr>
          <p:spPr>
            <a:xfrm>
              <a:off x="3955587" y="1134514"/>
              <a:ext cx="1447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b= 0.8 circle</a:t>
              </a:r>
              <a:endParaRPr lang="en-IN" dirty="0"/>
            </a:p>
          </p:txBody>
        </p:sp>
      </p:grpSp>
      <p:sp>
        <p:nvSpPr>
          <p:cNvPr id="16" name="TextBox 15">
            <a:extLst>
              <a:ext uri="{FF2B5EF4-FFF2-40B4-BE49-F238E27FC236}">
                <a16:creationId xmlns:a16="http://schemas.microsoft.com/office/drawing/2014/main" id="{67438935-BF68-A5CD-B338-BABBE5D62C86}"/>
              </a:ext>
            </a:extLst>
          </p:cNvPr>
          <p:cNvSpPr txBox="1"/>
          <p:nvPr/>
        </p:nvSpPr>
        <p:spPr>
          <a:xfrm>
            <a:off x="6094846" y="948146"/>
            <a:ext cx="1509895"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t>Inductive susceptance -</a:t>
            </a:r>
            <a:r>
              <a:rPr lang="en-US" sz="1400" dirty="0" err="1"/>
              <a:t>jb</a:t>
            </a:r>
            <a:r>
              <a:rPr lang="en-US" sz="1400" baseline="-25000" dirty="0" err="1"/>
              <a:t>L</a:t>
            </a:r>
            <a:endParaRPr lang="en-IN" sz="1400" baseline="30000" dirty="0"/>
          </a:p>
        </p:txBody>
      </p:sp>
      <p:sp>
        <p:nvSpPr>
          <p:cNvPr id="17" name="TextBox 16">
            <a:extLst>
              <a:ext uri="{FF2B5EF4-FFF2-40B4-BE49-F238E27FC236}">
                <a16:creationId xmlns:a16="http://schemas.microsoft.com/office/drawing/2014/main" id="{82CEE6EE-34E7-72F8-2B07-57CAF8F3D764}"/>
              </a:ext>
            </a:extLst>
          </p:cNvPr>
          <p:cNvSpPr txBox="1"/>
          <p:nvPr/>
        </p:nvSpPr>
        <p:spPr>
          <a:xfrm>
            <a:off x="5866508" y="4721011"/>
            <a:ext cx="196657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dirty="0"/>
              <a:t>Capacitive susceptance (+</a:t>
            </a:r>
            <a:r>
              <a:rPr lang="en-US" sz="1400" dirty="0" err="1"/>
              <a:t>jb</a:t>
            </a:r>
            <a:r>
              <a:rPr lang="en-US" sz="1400" dirty="0"/>
              <a:t>)</a:t>
            </a:r>
            <a:endParaRPr lang="en-IN" sz="1400" baseline="30000" dirty="0"/>
          </a:p>
        </p:txBody>
      </p:sp>
      <p:sp>
        <p:nvSpPr>
          <p:cNvPr id="19" name="TextBox 18">
            <a:extLst>
              <a:ext uri="{FF2B5EF4-FFF2-40B4-BE49-F238E27FC236}">
                <a16:creationId xmlns:a16="http://schemas.microsoft.com/office/drawing/2014/main" id="{105FC5FB-5612-14F6-39A8-BC341EFDB605}"/>
              </a:ext>
            </a:extLst>
          </p:cNvPr>
          <p:cNvSpPr txBox="1"/>
          <p:nvPr/>
        </p:nvSpPr>
        <p:spPr>
          <a:xfrm>
            <a:off x="114300" y="6214775"/>
            <a:ext cx="883234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B050"/>
                </a:solidFill>
              </a:rPr>
              <a:t>Note: Once converted to admittance, we move along constant g and b circles, so flip the chart for better clarity when it is required to move along Smith chart.</a:t>
            </a:r>
            <a:endParaRPr lang="en-IN" sz="1600" dirty="0">
              <a:solidFill>
                <a:srgbClr val="00B050"/>
              </a:solidFill>
            </a:endParaRPr>
          </a:p>
        </p:txBody>
      </p:sp>
      <p:grpSp>
        <p:nvGrpSpPr>
          <p:cNvPr id="25" name="Group 24">
            <a:extLst>
              <a:ext uri="{FF2B5EF4-FFF2-40B4-BE49-F238E27FC236}">
                <a16:creationId xmlns:a16="http://schemas.microsoft.com/office/drawing/2014/main" id="{56116AAF-B6CE-5B90-50CB-59B890BBD935}"/>
              </a:ext>
            </a:extLst>
          </p:cNvPr>
          <p:cNvGrpSpPr/>
          <p:nvPr/>
        </p:nvGrpSpPr>
        <p:grpSpPr>
          <a:xfrm>
            <a:off x="47354" y="948146"/>
            <a:ext cx="2205811" cy="3197855"/>
            <a:chOff x="-27014" y="1503846"/>
            <a:chExt cx="2399373" cy="2510986"/>
          </a:xfrm>
        </p:grpSpPr>
        <p:sp>
          <p:nvSpPr>
            <p:cNvPr id="22" name="TextBox 21">
              <a:extLst>
                <a:ext uri="{FF2B5EF4-FFF2-40B4-BE49-F238E27FC236}">
                  <a16:creationId xmlns:a16="http://schemas.microsoft.com/office/drawing/2014/main" id="{63C70A61-111C-F299-5679-882EB5C8137F}"/>
                </a:ext>
              </a:extLst>
            </p:cNvPr>
            <p:cNvSpPr txBox="1"/>
            <p:nvPr/>
          </p:nvSpPr>
          <p:spPr>
            <a:xfrm>
              <a:off x="-27014" y="1503846"/>
              <a:ext cx="2399373" cy="138499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Note: If we do not flip the chart, we can read r and x values directly as done for impedance (as in class), but we must remember that they represent g and b values.</a:t>
              </a:r>
            </a:p>
          </p:txBody>
        </p:sp>
        <p:cxnSp>
          <p:nvCxnSpPr>
            <p:cNvPr id="24" name="Straight Arrow Connector 23">
              <a:extLst>
                <a:ext uri="{FF2B5EF4-FFF2-40B4-BE49-F238E27FC236}">
                  <a16:creationId xmlns:a16="http://schemas.microsoft.com/office/drawing/2014/main" id="{A5432B11-4EA4-1A44-A92C-B44F2C96711C}"/>
                </a:ext>
              </a:extLst>
            </p:cNvPr>
            <p:cNvCxnSpPr>
              <a:cxnSpLocks/>
            </p:cNvCxnSpPr>
            <p:nvPr/>
          </p:nvCxnSpPr>
          <p:spPr>
            <a:xfrm flipH="1" flipV="1">
              <a:off x="1066800" y="2895600"/>
              <a:ext cx="1092615" cy="111923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20" name="Arrow: Curved Up 19">
            <a:extLst>
              <a:ext uri="{FF2B5EF4-FFF2-40B4-BE49-F238E27FC236}">
                <a16:creationId xmlns:a16="http://schemas.microsoft.com/office/drawing/2014/main" id="{D6D36611-6B31-D06E-B1CB-EFCC1E23FCF5}"/>
              </a:ext>
            </a:extLst>
          </p:cNvPr>
          <p:cNvSpPr/>
          <p:nvPr/>
        </p:nvSpPr>
        <p:spPr>
          <a:xfrm>
            <a:off x="2538092" y="4839466"/>
            <a:ext cx="3352800" cy="6096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ectangle 26">
            <a:extLst>
              <a:ext uri="{FF2B5EF4-FFF2-40B4-BE49-F238E27FC236}">
                <a16:creationId xmlns:a16="http://schemas.microsoft.com/office/drawing/2014/main" id="{A7322865-2F1E-7666-9AFE-FE37A209E398}"/>
              </a:ext>
            </a:extLst>
          </p:cNvPr>
          <p:cNvSpPr/>
          <p:nvPr/>
        </p:nvSpPr>
        <p:spPr>
          <a:xfrm>
            <a:off x="5715000" y="1521229"/>
            <a:ext cx="1797010" cy="3075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276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20" grpId="0" animBg="1"/>
      <p:bldP spid="27" grpId="0" animBg="1"/>
      <p:bldP spid="2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EE30A961-AC6B-F0BA-623E-F6444C99E6E7}"/>
              </a:ext>
            </a:extLst>
          </p:cNvPr>
          <p:cNvGrpSpPr/>
          <p:nvPr/>
        </p:nvGrpSpPr>
        <p:grpSpPr>
          <a:xfrm>
            <a:off x="1981200" y="914400"/>
            <a:ext cx="6016203" cy="4073436"/>
            <a:chOff x="1917826" y="1533533"/>
            <a:chExt cx="6016203" cy="4073436"/>
          </a:xfrm>
        </p:grpSpPr>
        <p:grpSp>
          <p:nvGrpSpPr>
            <p:cNvPr id="22" name="Group 21">
              <a:extLst>
                <a:ext uri="{FF2B5EF4-FFF2-40B4-BE49-F238E27FC236}">
                  <a16:creationId xmlns:a16="http://schemas.microsoft.com/office/drawing/2014/main" id="{1A44A79E-8B96-1CAE-33B2-B136EDD75ECB}"/>
                </a:ext>
              </a:extLst>
            </p:cNvPr>
            <p:cNvGrpSpPr/>
            <p:nvPr/>
          </p:nvGrpSpPr>
          <p:grpSpPr>
            <a:xfrm>
              <a:off x="1917826" y="1533533"/>
              <a:ext cx="6016203" cy="3033200"/>
              <a:chOff x="2054360" y="1833631"/>
              <a:chExt cx="6016203" cy="3033200"/>
            </a:xfrm>
          </p:grpSpPr>
          <p:cxnSp>
            <p:nvCxnSpPr>
              <p:cNvPr id="23" name="Straight Arrow Connector 22">
                <a:extLst>
                  <a:ext uri="{FF2B5EF4-FFF2-40B4-BE49-F238E27FC236}">
                    <a16:creationId xmlns:a16="http://schemas.microsoft.com/office/drawing/2014/main" id="{33F5B27B-A1DA-4649-D0AD-36CFEEF41519}"/>
                  </a:ext>
                </a:extLst>
              </p:cNvPr>
              <p:cNvCxnSpPr>
                <a:cxnSpLocks/>
              </p:cNvCxnSpPr>
              <p:nvPr/>
            </p:nvCxnSpPr>
            <p:spPr>
              <a:xfrm flipV="1">
                <a:off x="7792726" y="1833631"/>
                <a:ext cx="9068" cy="303320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4" name="Group 23">
                <a:extLst>
                  <a:ext uri="{FF2B5EF4-FFF2-40B4-BE49-F238E27FC236}">
                    <a16:creationId xmlns:a16="http://schemas.microsoft.com/office/drawing/2014/main" id="{F66276ED-9A21-3696-E2DC-C64A35E1D6D4}"/>
                  </a:ext>
                </a:extLst>
              </p:cNvPr>
              <p:cNvGrpSpPr/>
              <p:nvPr/>
            </p:nvGrpSpPr>
            <p:grpSpPr>
              <a:xfrm>
                <a:off x="2054360" y="1898609"/>
                <a:ext cx="6016203" cy="2889009"/>
                <a:chOff x="2523223" y="4657139"/>
                <a:chExt cx="3843859" cy="1520459"/>
              </a:xfrm>
            </p:grpSpPr>
            <p:grpSp>
              <p:nvGrpSpPr>
                <p:cNvPr id="29" name="Group 28">
                  <a:extLst>
                    <a:ext uri="{FF2B5EF4-FFF2-40B4-BE49-F238E27FC236}">
                      <a16:creationId xmlns:a16="http://schemas.microsoft.com/office/drawing/2014/main" id="{A1550ED4-69A7-6929-56B1-AA193C925DE2}"/>
                    </a:ext>
                  </a:extLst>
                </p:cNvPr>
                <p:cNvGrpSpPr/>
                <p:nvPr/>
              </p:nvGrpSpPr>
              <p:grpSpPr>
                <a:xfrm>
                  <a:off x="2523223" y="4873738"/>
                  <a:ext cx="3843859" cy="1005878"/>
                  <a:chOff x="2523223" y="4873738"/>
                  <a:chExt cx="3843859" cy="1005878"/>
                </a:xfrm>
              </p:grpSpPr>
              <p:grpSp>
                <p:nvGrpSpPr>
                  <p:cNvPr id="36" name="Group 35">
                    <a:extLst>
                      <a:ext uri="{FF2B5EF4-FFF2-40B4-BE49-F238E27FC236}">
                        <a16:creationId xmlns:a16="http://schemas.microsoft.com/office/drawing/2014/main" id="{67459610-A36B-92CB-E93E-14F3DCDCE2E6}"/>
                      </a:ext>
                    </a:extLst>
                  </p:cNvPr>
                  <p:cNvGrpSpPr/>
                  <p:nvPr/>
                </p:nvGrpSpPr>
                <p:grpSpPr>
                  <a:xfrm>
                    <a:off x="2523223" y="4873738"/>
                    <a:ext cx="3673567" cy="985006"/>
                    <a:chOff x="1371600" y="5029200"/>
                    <a:chExt cx="3673567" cy="985006"/>
                  </a:xfrm>
                </p:grpSpPr>
                <p:sp>
                  <p:nvSpPr>
                    <p:cNvPr id="42" name="Rectangle 41">
                      <a:extLst>
                        <a:ext uri="{FF2B5EF4-FFF2-40B4-BE49-F238E27FC236}">
                          <a16:creationId xmlns:a16="http://schemas.microsoft.com/office/drawing/2014/main" id="{27A1D01F-AFB9-9A58-B433-E98EEE6A403D}"/>
                        </a:ext>
                      </a:extLst>
                    </p:cNvPr>
                    <p:cNvSpPr/>
                    <p:nvPr/>
                  </p:nvSpPr>
                  <p:spPr>
                    <a:xfrm>
                      <a:off x="1371600" y="5029200"/>
                      <a:ext cx="36576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B312F101-E4FE-CAFB-8C2B-DD664313DFEA}"/>
                        </a:ext>
                      </a:extLst>
                    </p:cNvPr>
                    <p:cNvSpPr/>
                    <p:nvPr/>
                  </p:nvSpPr>
                  <p:spPr>
                    <a:xfrm>
                      <a:off x="1387567" y="5968487"/>
                      <a:ext cx="3657600"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39" name="Straight Arrow Connector 38">
                    <a:extLst>
                      <a:ext uri="{FF2B5EF4-FFF2-40B4-BE49-F238E27FC236}">
                        <a16:creationId xmlns:a16="http://schemas.microsoft.com/office/drawing/2014/main" id="{F398F13B-CF74-A2B5-9029-9CC93DBC35E4}"/>
                      </a:ext>
                    </a:extLst>
                  </p:cNvPr>
                  <p:cNvCxnSpPr>
                    <a:cxnSpLocks/>
                    <a:stCxn id="42" idx="3"/>
                    <a:endCxn id="40" idx="0"/>
                  </p:cNvCxnSpPr>
                  <p:nvPr/>
                </p:nvCxnSpPr>
                <p:spPr>
                  <a:xfrm flipH="1">
                    <a:off x="6176582" y="4896598"/>
                    <a:ext cx="4241" cy="33365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0A38140F-8D78-9307-143F-4C2A1F376247}"/>
                      </a:ext>
                    </a:extLst>
                  </p:cNvPr>
                  <p:cNvSpPr txBox="1"/>
                  <p:nvPr/>
                </p:nvSpPr>
                <p:spPr>
                  <a:xfrm>
                    <a:off x="5986081" y="5230253"/>
                    <a:ext cx="381001" cy="242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Z</a:t>
                    </a:r>
                    <a:r>
                      <a:rPr lang="en-US" sz="2400" baseline="-25000" dirty="0"/>
                      <a:t>L</a:t>
                    </a:r>
                    <a:endParaRPr lang="en-IN" sz="2400" baseline="-25000" dirty="0"/>
                  </a:p>
                </p:txBody>
              </p:sp>
              <p:cxnSp>
                <p:nvCxnSpPr>
                  <p:cNvPr id="41" name="Straight Arrow Connector 40">
                    <a:extLst>
                      <a:ext uri="{FF2B5EF4-FFF2-40B4-BE49-F238E27FC236}">
                        <a16:creationId xmlns:a16="http://schemas.microsoft.com/office/drawing/2014/main" id="{327AD044-B618-A420-BF33-1AE8B2AF7E11}"/>
                      </a:ext>
                    </a:extLst>
                  </p:cNvPr>
                  <p:cNvCxnSpPr>
                    <a:cxnSpLocks/>
                  </p:cNvCxnSpPr>
                  <p:nvPr/>
                </p:nvCxnSpPr>
                <p:spPr>
                  <a:xfrm>
                    <a:off x="6180822" y="5572773"/>
                    <a:ext cx="0" cy="30684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DC622073-2ECA-5E25-170B-1053654790FD}"/>
                    </a:ext>
                  </a:extLst>
                </p:cNvPr>
                <p:cNvCxnSpPr>
                  <a:cxnSpLocks/>
                </p:cNvCxnSpPr>
                <p:nvPr/>
              </p:nvCxnSpPr>
              <p:spPr>
                <a:xfrm flipV="1">
                  <a:off x="4441469" y="4657139"/>
                  <a:ext cx="0" cy="1520459"/>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27D68765-64CE-453B-524F-8BDD3DF46ECD}"/>
                    </a:ext>
                  </a:extLst>
                </p:cNvPr>
                <p:cNvCxnSpPr>
                  <a:cxnSpLocks/>
                </p:cNvCxnSpPr>
                <p:nvPr/>
              </p:nvCxnSpPr>
              <p:spPr>
                <a:xfrm>
                  <a:off x="4441469" y="4740660"/>
                  <a:ext cx="173511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BA60BE0-F0B8-A8C1-171D-DC7E9A2D539C}"/>
                    </a:ext>
                  </a:extLst>
                </p:cNvPr>
                <p:cNvSpPr txBox="1"/>
                <p:nvPr/>
              </p:nvSpPr>
              <p:spPr>
                <a:xfrm>
                  <a:off x="2886322" y="5432326"/>
                  <a:ext cx="663402" cy="24297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Z</a:t>
                  </a:r>
                  <a:r>
                    <a:rPr lang="en-US" sz="2400" baseline="-25000" dirty="0">
                      <a:latin typeface="Calibri" panose="020F0502020204030204" pitchFamily="34" charset="0"/>
                      <a:cs typeface="Calibri" panose="020F0502020204030204" pitchFamily="34" charset="0"/>
                    </a:rPr>
                    <a:t>0</a:t>
                  </a:r>
                  <a:r>
                    <a:rPr lang="en-US" sz="2400" dirty="0">
                      <a:latin typeface="Calibri" panose="020F0502020204030204" pitchFamily="34" charset="0"/>
                      <a:cs typeface="Calibri" panose="020F0502020204030204" pitchFamily="34" charset="0"/>
                    </a:rPr>
                    <a:t> =R</a:t>
                  </a:r>
                  <a:r>
                    <a:rPr lang="en-US" sz="2400" baseline="-25000" dirty="0">
                      <a:latin typeface="Calibri" panose="020F0502020204030204" pitchFamily="34" charset="0"/>
                      <a:cs typeface="Calibri" panose="020F0502020204030204" pitchFamily="34" charset="0"/>
                    </a:rPr>
                    <a:t>0</a:t>
                  </a:r>
                  <a:endParaRPr lang="en-IN" sz="2400" dirty="0">
                    <a:latin typeface="Calibri" panose="020F0502020204030204" pitchFamily="34" charset="0"/>
                    <a:cs typeface="Calibri" panose="020F0502020204030204" pitchFamily="34" charset="0"/>
                  </a:endParaRPr>
                </a:p>
              </p:txBody>
            </p:sp>
          </p:grpSp>
        </p:grpSp>
        <p:cxnSp>
          <p:nvCxnSpPr>
            <p:cNvPr id="91" name="Straight Connector 90">
              <a:extLst>
                <a:ext uri="{FF2B5EF4-FFF2-40B4-BE49-F238E27FC236}">
                  <a16:creationId xmlns:a16="http://schemas.microsoft.com/office/drawing/2014/main" id="{B2C0B9CD-52EF-A80D-A607-0E92856DA0C6}"/>
                </a:ext>
              </a:extLst>
            </p:cNvPr>
            <p:cNvCxnSpPr>
              <a:cxnSpLocks/>
            </p:cNvCxnSpPr>
            <p:nvPr/>
          </p:nvCxnSpPr>
          <p:spPr>
            <a:xfrm>
              <a:off x="4920161" y="2010069"/>
              <a:ext cx="1606625" cy="218093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429A0D4F-FB92-54D6-3780-F8B0C172AF07}"/>
                </a:ext>
              </a:extLst>
            </p:cNvPr>
            <p:cNvCxnSpPr>
              <a:cxnSpLocks/>
            </p:cNvCxnSpPr>
            <p:nvPr/>
          </p:nvCxnSpPr>
          <p:spPr>
            <a:xfrm>
              <a:off x="4900968" y="3786334"/>
              <a:ext cx="1131283" cy="1697666"/>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E225DEC1-D2A4-1705-FBB8-01B40AAB4CCB}"/>
                </a:ext>
              </a:extLst>
            </p:cNvPr>
            <p:cNvCxnSpPr>
              <a:cxnSpLocks/>
            </p:cNvCxnSpPr>
            <p:nvPr/>
          </p:nvCxnSpPr>
          <p:spPr>
            <a:xfrm>
              <a:off x="4672144" y="3909303"/>
              <a:ext cx="1131283" cy="1697666"/>
            </a:xfrm>
            <a:prstGeom prst="line">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BF5877FA-E821-F67C-A88A-1A5113A4F2B0}"/>
                </a:ext>
              </a:extLst>
            </p:cNvPr>
            <p:cNvCxnSpPr>
              <a:cxnSpLocks/>
            </p:cNvCxnSpPr>
            <p:nvPr/>
          </p:nvCxnSpPr>
          <p:spPr>
            <a:xfrm flipH="1">
              <a:off x="6052574" y="4191000"/>
              <a:ext cx="458448" cy="1293002"/>
            </a:xfrm>
            <a:prstGeom prst="line">
              <a:avLst/>
            </a:prstGeom>
            <a:ln w="5715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B34D387F-DB47-26E2-6414-42E9899287FB}"/>
                    </a:ext>
                  </a:extLst>
                </p:cNvPr>
                <p:cNvSpPr txBox="1"/>
                <p:nvPr/>
              </p:nvSpPr>
              <p:spPr>
                <a:xfrm>
                  <a:off x="6278015" y="4758861"/>
                  <a:ext cx="1189585" cy="461665"/>
                </a:xfrm>
                <a:prstGeom prst="rect">
                  <a:avLst/>
                </a:prstGeom>
                <a:noFill/>
              </p:spPr>
              <p:txBody>
                <a:bodyPr wrap="square" rtlCol="0">
                  <a:spAutoFit/>
                </a:bodyPr>
                <a:lstStyle/>
                <a:p>
                  <a:r>
                    <a:rPr lang="en-US" sz="2400" dirty="0" err="1">
                      <a:latin typeface="Calibri" panose="020F0502020204030204" pitchFamily="34" charset="0"/>
                      <a:cs typeface="Calibri" panose="020F0502020204030204" pitchFamily="34" charset="0"/>
                    </a:rPr>
                    <a:t>Z</a:t>
                  </a:r>
                  <a:r>
                    <a:rPr lang="en-US" sz="2400" baseline="-25000" dirty="0" err="1">
                      <a:latin typeface="Calibri" panose="020F0502020204030204" pitchFamily="34" charset="0"/>
                      <a:cs typeface="Calibri" panose="020F0502020204030204" pitchFamily="34" charset="0"/>
                    </a:rPr>
                    <a:t>sc</a:t>
                  </a:r>
                  <a:r>
                    <a:rPr lang="en-US" sz="2400" dirty="0">
                      <a:latin typeface="Calibri" panose="020F0502020204030204" pitchFamily="34" charset="0"/>
                      <a:cs typeface="Calibri" panose="020F0502020204030204" pitchFamily="34" charset="0"/>
                    </a:rPr>
                    <a:t> = 0</a:t>
                  </a:r>
                  <a14:m>
                    <m:oMath xmlns:m="http://schemas.openxmlformats.org/officeDocument/2006/math">
                      <m:r>
                        <m:rPr>
                          <m:sty m:val="p"/>
                        </m:rPr>
                        <a:rPr lang="en-US" sz="2400" b="0" i="0" smtClean="0">
                          <a:latin typeface="Cambria Math" panose="02040503050406030204" pitchFamily="18" charset="0"/>
                          <a:cs typeface="Calibri" panose="020F0502020204030204" pitchFamily="34" charset="0"/>
                        </a:rPr>
                        <m:t>Ω</m:t>
                      </m:r>
                    </m:oMath>
                  </a14:m>
                  <a:r>
                    <a:rPr lang="en-US" sz="2400" dirty="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mc:Choice>
          <mc:Fallback xmlns="">
            <p:sp>
              <p:nvSpPr>
                <p:cNvPr id="102" name="TextBox 101">
                  <a:extLst>
                    <a:ext uri="{FF2B5EF4-FFF2-40B4-BE49-F238E27FC236}">
                      <a16:creationId xmlns:a16="http://schemas.microsoft.com/office/drawing/2014/main" id="{B34D387F-DB47-26E2-6414-42E9899287FB}"/>
                    </a:ext>
                  </a:extLst>
                </p:cNvPr>
                <p:cNvSpPr txBox="1">
                  <a:spLocks noRot="1" noChangeAspect="1" noMove="1" noResize="1" noEditPoints="1" noAdjustHandles="1" noChangeArrowheads="1" noChangeShapeType="1" noTextEdit="1"/>
                </p:cNvSpPr>
                <p:nvPr/>
              </p:nvSpPr>
              <p:spPr>
                <a:xfrm>
                  <a:off x="6278015" y="4758861"/>
                  <a:ext cx="1189585" cy="461665"/>
                </a:xfrm>
                <a:prstGeom prst="rect">
                  <a:avLst/>
                </a:prstGeom>
                <a:blipFill>
                  <a:blip r:embed="rId3"/>
                  <a:stretch>
                    <a:fillRect l="-7692" t="-10526" b="-28947"/>
                  </a:stretch>
                </a:blipFill>
              </p:spPr>
              <p:txBody>
                <a:bodyPr/>
                <a:lstStyle/>
                <a:p>
                  <a:r>
                    <a:rPr lang="en-IN">
                      <a:noFill/>
                    </a:rPr>
                    <a:t> </a:t>
                  </a:r>
                </a:p>
              </p:txBody>
            </p:sp>
          </mc:Fallback>
        </mc:AlternateContent>
        <p:sp>
          <p:nvSpPr>
            <p:cNvPr id="105" name="TextBox 104">
              <a:extLst>
                <a:ext uri="{FF2B5EF4-FFF2-40B4-BE49-F238E27FC236}">
                  <a16:creationId xmlns:a16="http://schemas.microsoft.com/office/drawing/2014/main" id="{115281E3-62D4-672C-B53A-B76F05A8094D}"/>
                </a:ext>
              </a:extLst>
            </p:cNvPr>
            <p:cNvSpPr txBox="1"/>
            <p:nvPr/>
          </p:nvSpPr>
          <p:spPr>
            <a:xfrm rot="2817276">
              <a:off x="5205981" y="2941047"/>
              <a:ext cx="502954" cy="461665"/>
            </a:xfrm>
            <a:prstGeom prst="rect">
              <a:avLst/>
            </a:prstGeom>
            <a:noFill/>
          </p:spPr>
          <p:txBody>
            <a:bodyPr wrap="square" rtlCol="0">
              <a:spAutoFit/>
            </a:bodyPr>
            <a:lstStyle/>
            <a:p>
              <a:r>
                <a:rPr lang="en-US" sz="2400" i="1" dirty="0">
                  <a:latin typeface="Calibri" panose="020F0502020204030204" pitchFamily="34" charset="0"/>
                  <a:cs typeface="Calibri" panose="020F0502020204030204" pitchFamily="34" charset="0"/>
                </a:rPr>
                <a:t>Y</a:t>
              </a:r>
              <a:r>
                <a:rPr lang="en-US" sz="2400" baseline="-25000" dirty="0">
                  <a:latin typeface="Calibri" panose="020F0502020204030204" pitchFamily="34" charset="0"/>
                  <a:cs typeface="Calibri" panose="020F0502020204030204" pitchFamily="34" charset="0"/>
                </a:rPr>
                <a:t>s</a:t>
              </a:r>
              <a:endParaRPr lang="en-IN" sz="2400" dirty="0">
                <a:latin typeface="Calibri" panose="020F0502020204030204" pitchFamily="34" charset="0"/>
                <a:cs typeface="Calibri" panose="020F0502020204030204" pitchFamily="34" charset="0"/>
              </a:endParaRPr>
            </a:p>
          </p:txBody>
        </p:sp>
        <p:cxnSp>
          <p:nvCxnSpPr>
            <p:cNvPr id="106" name="Straight Arrow Connector 105">
              <a:extLst>
                <a:ext uri="{FF2B5EF4-FFF2-40B4-BE49-F238E27FC236}">
                  <a16:creationId xmlns:a16="http://schemas.microsoft.com/office/drawing/2014/main" id="{D3883740-2187-0965-DF34-BA39CE1B0FE8}"/>
                </a:ext>
              </a:extLst>
            </p:cNvPr>
            <p:cNvCxnSpPr/>
            <p:nvPr/>
          </p:nvCxnSpPr>
          <p:spPr>
            <a:xfrm>
              <a:off x="3371533" y="2514600"/>
              <a:ext cx="1408632"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0430D82C-3AB5-F7D4-DCEB-E730974B42F8}"/>
                    </a:ext>
                  </a:extLst>
                </p:cNvPr>
                <p:cNvSpPr txBox="1"/>
                <p:nvPr/>
              </p:nvSpPr>
              <p:spPr>
                <a:xfrm>
                  <a:off x="6120856" y="1569303"/>
                  <a:ext cx="334642"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Calibri" panose="020F0502020204030204" pitchFamily="34" charset="0"/>
                          </a:rPr>
                          <m:t>𝑑</m:t>
                        </m:r>
                      </m:oMath>
                    </m:oMathPara>
                  </a14:m>
                  <a:endParaRPr lang="en-IN" sz="2400" dirty="0">
                    <a:latin typeface="Calibri" panose="020F0502020204030204" pitchFamily="34" charset="0"/>
                    <a:cs typeface="Calibri" panose="020F0502020204030204" pitchFamily="34" charset="0"/>
                  </a:endParaRPr>
                </a:p>
              </p:txBody>
            </p:sp>
          </mc:Choice>
          <mc:Fallback xmlns="">
            <p:sp>
              <p:nvSpPr>
                <p:cNvPr id="107" name="TextBox 106">
                  <a:extLst>
                    <a:ext uri="{FF2B5EF4-FFF2-40B4-BE49-F238E27FC236}">
                      <a16:creationId xmlns:a16="http://schemas.microsoft.com/office/drawing/2014/main" id="{0430D82C-3AB5-F7D4-DCEB-E730974B42F8}"/>
                    </a:ext>
                  </a:extLst>
                </p:cNvPr>
                <p:cNvSpPr txBox="1">
                  <a:spLocks noRot="1" noChangeAspect="1" noMove="1" noResize="1" noEditPoints="1" noAdjustHandles="1" noChangeArrowheads="1" noChangeShapeType="1" noTextEdit="1"/>
                </p:cNvSpPr>
                <p:nvPr/>
              </p:nvSpPr>
              <p:spPr>
                <a:xfrm>
                  <a:off x="6120856" y="1569303"/>
                  <a:ext cx="334642" cy="30777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B5B3685-A827-8875-D6FF-D831065EFF34}"/>
                    </a:ext>
                  </a:extLst>
                </p:cNvPr>
                <p:cNvSpPr txBox="1"/>
                <p:nvPr/>
              </p:nvSpPr>
              <p:spPr>
                <a:xfrm rot="3408509">
                  <a:off x="4954411" y="4490281"/>
                  <a:ext cx="429798" cy="45313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Calibri" panose="020F0502020204030204" pitchFamily="34" charset="0"/>
                          </a:rPr>
                          <m:t>𝑙</m:t>
                        </m:r>
                        <m:r>
                          <a:rPr lang="en-US" sz="2400" b="0" i="1" baseline="-25000" smtClean="0">
                            <a:latin typeface="Cambria Math" panose="02040503050406030204" pitchFamily="18" charset="0"/>
                            <a:cs typeface="Calibri" panose="020F0502020204030204" pitchFamily="34" charset="0"/>
                          </a:rPr>
                          <m:t>𝑠</m:t>
                        </m:r>
                      </m:oMath>
                    </m:oMathPara>
                  </a14:m>
                  <a:endParaRPr lang="en-IN" sz="2400" baseline="-25000" dirty="0">
                    <a:latin typeface="Calibri" panose="020F0502020204030204" pitchFamily="34" charset="0"/>
                    <a:cs typeface="Calibri" panose="020F0502020204030204" pitchFamily="34" charset="0"/>
                  </a:endParaRPr>
                </a:p>
              </p:txBody>
            </p:sp>
          </mc:Choice>
          <mc:Fallback xmlns="">
            <p:sp>
              <p:nvSpPr>
                <p:cNvPr id="108" name="TextBox 107">
                  <a:extLst>
                    <a:ext uri="{FF2B5EF4-FFF2-40B4-BE49-F238E27FC236}">
                      <a16:creationId xmlns:a16="http://schemas.microsoft.com/office/drawing/2014/main" id="{0B5B3685-A827-8875-D6FF-D831065EFF34}"/>
                    </a:ext>
                  </a:extLst>
                </p:cNvPr>
                <p:cNvSpPr txBox="1">
                  <a:spLocks noRot="1" noChangeAspect="1" noMove="1" noResize="1" noEditPoints="1" noAdjustHandles="1" noChangeArrowheads="1" noChangeShapeType="1" noTextEdit="1"/>
                </p:cNvSpPr>
                <p:nvPr/>
              </p:nvSpPr>
              <p:spPr>
                <a:xfrm rot="3408509">
                  <a:off x="4954411" y="4490281"/>
                  <a:ext cx="429798" cy="453137"/>
                </a:xfrm>
                <a:prstGeom prst="rect">
                  <a:avLst/>
                </a:prstGeom>
                <a:blipFill>
                  <a:blip r:embed="rId5"/>
                  <a:stretch>
                    <a:fillRect/>
                  </a:stretch>
                </a:blipFill>
              </p:spPr>
              <p:txBody>
                <a:bodyPr/>
                <a:lstStyle/>
                <a:p>
                  <a:r>
                    <a:rPr lang="en-IN">
                      <a:noFill/>
                    </a:rPr>
                    <a:t> </a:t>
                  </a:r>
                </a:p>
              </p:txBody>
            </p:sp>
          </mc:Fallback>
        </mc:AlternateContent>
        <p:sp>
          <p:nvSpPr>
            <p:cNvPr id="109" name="TextBox 108">
              <a:extLst>
                <a:ext uri="{FF2B5EF4-FFF2-40B4-BE49-F238E27FC236}">
                  <a16:creationId xmlns:a16="http://schemas.microsoft.com/office/drawing/2014/main" id="{8F4A0FFB-527C-3995-D402-91B3C1E74F42}"/>
                </a:ext>
              </a:extLst>
            </p:cNvPr>
            <p:cNvSpPr txBox="1"/>
            <p:nvPr/>
          </p:nvSpPr>
          <p:spPr>
            <a:xfrm>
              <a:off x="5886043" y="2110280"/>
              <a:ext cx="1038321" cy="461665"/>
            </a:xfrm>
            <a:prstGeom prst="rect">
              <a:avLst/>
            </a:prstGeom>
            <a:noFill/>
          </p:spPr>
          <p:txBody>
            <a:bodyPr wrap="square" rtlCol="0">
              <a:spAutoFit/>
            </a:bodyPr>
            <a:lstStyle/>
            <a:p>
              <a:r>
                <a:rPr lang="en-US" sz="2400" i="1" dirty="0">
                  <a:latin typeface="Calibri" panose="020F0502020204030204" pitchFamily="34" charset="0"/>
                  <a:cs typeface="Calibri" panose="020F0502020204030204" pitchFamily="34" charset="0"/>
                </a:rPr>
                <a:t>Y</a:t>
              </a:r>
              <a:r>
                <a:rPr lang="en-US" sz="2400" i="1" baseline="-25000" dirty="0">
                  <a:latin typeface="Calibri" panose="020F0502020204030204" pitchFamily="34" charset="0"/>
                  <a:cs typeface="Calibri" panose="020F0502020204030204" pitchFamily="34" charset="0"/>
                </a:rPr>
                <a:t>B</a:t>
              </a:r>
              <a:endParaRPr lang="en-IN" sz="2400" baseline="-25000" dirty="0">
                <a:latin typeface="Calibri" panose="020F0502020204030204" pitchFamily="34" charset="0"/>
                <a:cs typeface="Calibri" panose="020F0502020204030204" pitchFamily="34" charset="0"/>
              </a:endParaRPr>
            </a:p>
          </p:txBody>
        </p:sp>
        <p:sp>
          <p:nvSpPr>
            <p:cNvPr id="110" name="TextBox 109">
              <a:extLst>
                <a:ext uri="{FF2B5EF4-FFF2-40B4-BE49-F238E27FC236}">
                  <a16:creationId xmlns:a16="http://schemas.microsoft.com/office/drawing/2014/main" id="{7CE15B18-02FD-8806-7A0D-FFA21E4F5722}"/>
                </a:ext>
              </a:extLst>
            </p:cNvPr>
            <p:cNvSpPr txBox="1"/>
            <p:nvPr/>
          </p:nvSpPr>
          <p:spPr>
            <a:xfrm>
              <a:off x="4438396" y="2697866"/>
              <a:ext cx="1038321" cy="461665"/>
            </a:xfrm>
            <a:prstGeom prst="rect">
              <a:avLst/>
            </a:prstGeom>
            <a:noFill/>
          </p:spPr>
          <p:txBody>
            <a:bodyPr wrap="square" rtlCol="0">
              <a:spAutoFit/>
            </a:bodyPr>
            <a:lstStyle/>
            <a:p>
              <a:r>
                <a:rPr lang="en-US" sz="2400" i="1" dirty="0">
                  <a:latin typeface="Calibri" panose="020F0502020204030204" pitchFamily="34" charset="0"/>
                  <a:cs typeface="Calibri" panose="020F0502020204030204" pitchFamily="34" charset="0"/>
                </a:rPr>
                <a:t>Y</a:t>
              </a:r>
              <a:r>
                <a:rPr lang="en-US" sz="2400" baseline="-25000" dirty="0">
                  <a:latin typeface="Calibri" panose="020F0502020204030204" pitchFamily="34" charset="0"/>
                  <a:cs typeface="Calibri" panose="020F0502020204030204" pitchFamily="34" charset="0"/>
                </a:rPr>
                <a:t>i</a:t>
              </a:r>
              <a:endParaRPr lang="en-IN" sz="2400" baseline="-25000" dirty="0">
                <a:latin typeface="Calibri" panose="020F0502020204030204" pitchFamily="34" charset="0"/>
                <a:cs typeface="Calibri" panose="020F0502020204030204" pitchFamily="34" charset="0"/>
              </a:endParaRPr>
            </a:p>
          </p:txBody>
        </p:sp>
        <p:cxnSp>
          <p:nvCxnSpPr>
            <p:cNvPr id="111" name="Straight Arrow Connector 110">
              <a:extLst>
                <a:ext uri="{FF2B5EF4-FFF2-40B4-BE49-F238E27FC236}">
                  <a16:creationId xmlns:a16="http://schemas.microsoft.com/office/drawing/2014/main" id="{9F76BFBD-B094-8440-DB5F-04C4DD5B56C4}"/>
                </a:ext>
              </a:extLst>
            </p:cNvPr>
            <p:cNvCxnSpPr>
              <a:cxnSpLocks/>
            </p:cNvCxnSpPr>
            <p:nvPr/>
          </p:nvCxnSpPr>
          <p:spPr>
            <a:xfrm>
              <a:off x="5027919" y="2209800"/>
              <a:ext cx="665365"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1E8590C0-B32A-1DAD-4004-CB02978FE314}"/>
                </a:ext>
              </a:extLst>
            </p:cNvPr>
            <p:cNvCxnSpPr>
              <a:cxnSpLocks/>
            </p:cNvCxnSpPr>
            <p:nvPr/>
          </p:nvCxnSpPr>
          <p:spPr>
            <a:xfrm>
              <a:off x="4990936" y="2419724"/>
              <a:ext cx="332683" cy="54782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18" name="Text Box 4">
            <a:extLst>
              <a:ext uri="{FF2B5EF4-FFF2-40B4-BE49-F238E27FC236}">
                <a16:creationId xmlns:a16="http://schemas.microsoft.com/office/drawing/2014/main" id="{18AE907B-A2F3-09A7-B422-6CA1BB632E15}"/>
              </a:ext>
            </a:extLst>
          </p:cNvPr>
          <p:cNvSpPr txBox="1">
            <a:spLocks noChangeArrowheads="1"/>
          </p:cNvSpPr>
          <p:nvPr/>
        </p:nvSpPr>
        <p:spPr bwMode="auto">
          <a:xfrm>
            <a:off x="89965" y="3983"/>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dirty="0">
                <a:solidFill>
                  <a:srgbClr val="00B050"/>
                </a:solidFill>
              </a:rPr>
              <a:t>Single Stub Matching:</a:t>
            </a:r>
          </a:p>
        </p:txBody>
      </p:sp>
      <mc:AlternateContent xmlns:mc="http://schemas.openxmlformats.org/markup-compatibility/2006" xmlns:a14="http://schemas.microsoft.com/office/drawing/2010/main">
        <mc:Choice Requires="a14">
          <p:sp>
            <p:nvSpPr>
              <p:cNvPr id="119" name="Object 8">
                <a:extLst>
                  <a:ext uri="{FF2B5EF4-FFF2-40B4-BE49-F238E27FC236}">
                    <a16:creationId xmlns:a16="http://schemas.microsoft.com/office/drawing/2014/main" id="{62DDB8EC-ECF5-DFF8-230E-D1174F3E202A}"/>
                  </a:ext>
                </a:extLst>
              </p:cNvPr>
              <p:cNvSpPr txBox="1"/>
              <p:nvPr/>
            </p:nvSpPr>
            <p:spPr bwMode="auto">
              <a:xfrm>
                <a:off x="630804" y="3972632"/>
                <a:ext cx="1828800" cy="58627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IN" sz="2400" i="1">
                              <a:solidFill>
                                <a:srgbClr val="000000"/>
                              </a:solidFill>
                              <a:latin typeface="Cambria Math" panose="02040503050406030204" pitchFamily="18" charset="0"/>
                            </a:rPr>
                            <m:t>𝑖</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US" sz="2400" b="0" i="1" smtClean="0">
                              <a:solidFill>
                                <a:srgbClr val="000000"/>
                              </a:solidFill>
                              <a:latin typeface="Cambria Math" panose="02040503050406030204" pitchFamily="18" charset="0"/>
                            </a:rPr>
                            <m:t>𝐵</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IN" sz="2400" i="1">
                              <a:solidFill>
                                <a:srgbClr val="000000"/>
                              </a:solidFill>
                              <a:latin typeface="Cambria Math" panose="02040503050406030204" pitchFamily="18" charset="0"/>
                            </a:rPr>
                            <m:t>𝑆</m:t>
                          </m:r>
                        </m:sub>
                      </m:sSub>
                    </m:oMath>
                  </m:oMathPara>
                </a14:m>
                <a:endParaRPr lang="en-IN" sz="2400" dirty="0"/>
              </a:p>
            </p:txBody>
          </p:sp>
        </mc:Choice>
        <mc:Fallback xmlns="">
          <p:sp>
            <p:nvSpPr>
              <p:cNvPr id="119" name="Object 8">
                <a:extLst>
                  <a:ext uri="{FF2B5EF4-FFF2-40B4-BE49-F238E27FC236}">
                    <a16:creationId xmlns:a16="http://schemas.microsoft.com/office/drawing/2014/main" id="{62DDB8EC-ECF5-DFF8-230E-D1174F3E202A}"/>
                  </a:ext>
                </a:extLst>
              </p:cNvPr>
              <p:cNvSpPr txBox="1">
                <a:spLocks noRot="1" noChangeAspect="1" noMove="1" noResize="1" noEditPoints="1" noAdjustHandles="1" noChangeArrowheads="1" noChangeShapeType="1" noTextEdit="1"/>
              </p:cNvSpPr>
              <p:nvPr/>
            </p:nvSpPr>
            <p:spPr bwMode="auto">
              <a:xfrm>
                <a:off x="630804" y="3972632"/>
                <a:ext cx="1828800" cy="586279"/>
              </a:xfrm>
              <a:prstGeom prst="rect">
                <a:avLst/>
              </a:prstGeom>
              <a:blipFill>
                <a:blip r:embed="rId6"/>
                <a:stretch>
                  <a:fillRect l="-667"/>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0" name="Object 9">
                <a:extLst>
                  <a:ext uri="{FF2B5EF4-FFF2-40B4-BE49-F238E27FC236}">
                    <a16:creationId xmlns:a16="http://schemas.microsoft.com/office/drawing/2014/main" id="{251AB8DF-AC38-E5CC-965E-492E2C019C19}"/>
                  </a:ext>
                </a:extLst>
              </p:cNvPr>
              <p:cNvSpPr txBox="1"/>
              <p:nvPr/>
            </p:nvSpPr>
            <p:spPr bwMode="auto">
              <a:xfrm>
                <a:off x="969523" y="4499351"/>
                <a:ext cx="1131283" cy="4574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𝑌</m:t>
                          </m:r>
                        </m:e>
                        <m:sub>
                          <m:r>
                            <a:rPr lang="en-IN" sz="2400" i="1">
                              <a:solidFill>
                                <a:srgbClr val="0000FF"/>
                              </a:solidFill>
                              <a:latin typeface="Cambria Math" panose="02040503050406030204" pitchFamily="18" charset="0"/>
                            </a:rPr>
                            <m:t>𝑖</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𝑌</m:t>
                          </m:r>
                        </m:e>
                        <m:sub>
                          <m:r>
                            <a:rPr lang="en-IN" sz="2400" i="1">
                              <a:solidFill>
                                <a:srgbClr val="0000FF"/>
                              </a:solidFill>
                              <a:latin typeface="Cambria Math" panose="02040503050406030204" pitchFamily="18" charset="0"/>
                            </a:rPr>
                            <m:t>0</m:t>
                          </m:r>
                        </m:sub>
                      </m:sSub>
                    </m:oMath>
                  </m:oMathPara>
                </a14:m>
                <a:endParaRPr lang="en-IN" sz="2400" dirty="0"/>
              </a:p>
            </p:txBody>
          </p:sp>
        </mc:Choice>
        <mc:Fallback xmlns="">
          <p:sp>
            <p:nvSpPr>
              <p:cNvPr id="120" name="Object 9">
                <a:extLst>
                  <a:ext uri="{FF2B5EF4-FFF2-40B4-BE49-F238E27FC236}">
                    <a16:creationId xmlns:a16="http://schemas.microsoft.com/office/drawing/2014/main" id="{251AB8DF-AC38-E5CC-965E-492E2C019C19}"/>
                  </a:ext>
                </a:extLst>
              </p:cNvPr>
              <p:cNvSpPr txBox="1">
                <a:spLocks noRot="1" noChangeAspect="1" noMove="1" noResize="1" noEditPoints="1" noAdjustHandles="1" noChangeArrowheads="1" noChangeShapeType="1" noTextEdit="1"/>
              </p:cNvSpPr>
              <p:nvPr/>
            </p:nvSpPr>
            <p:spPr bwMode="auto">
              <a:xfrm>
                <a:off x="969523" y="4499351"/>
                <a:ext cx="1131283" cy="457412"/>
              </a:xfrm>
              <a:prstGeom prst="rect">
                <a:avLst/>
              </a:prstGeom>
              <a:blipFill>
                <a:blip r:embed="rId7"/>
                <a:stretch>
                  <a:fillRect l="-1075" b="-2667"/>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1" name="Object 10">
                <a:extLst>
                  <a:ext uri="{FF2B5EF4-FFF2-40B4-BE49-F238E27FC236}">
                    <a16:creationId xmlns:a16="http://schemas.microsoft.com/office/drawing/2014/main" id="{79F80371-654B-CDB1-0C8D-339148E58A8E}"/>
                  </a:ext>
                </a:extLst>
              </p:cNvPr>
              <p:cNvSpPr txBox="1"/>
              <p:nvPr/>
            </p:nvSpPr>
            <p:spPr bwMode="auto">
              <a:xfrm>
                <a:off x="654050" y="5121275"/>
                <a:ext cx="2012949" cy="9747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IN" sz="2400" i="1" smtClean="0">
                              <a:solidFill>
                                <a:srgbClr val="000000"/>
                              </a:solidFill>
                              <a:latin typeface="Cambria Math" panose="02040503050406030204" pitchFamily="18" charset="0"/>
                            </a:rPr>
                          </m:ctrlPr>
                        </m:fPr>
                        <m:num>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IN" sz="2400" i="1">
                                  <a:solidFill>
                                    <a:srgbClr val="000000"/>
                                  </a:solidFill>
                                  <a:latin typeface="Cambria Math" panose="02040503050406030204" pitchFamily="18" charset="0"/>
                                </a:rPr>
                                <m:t>𝑖</m:t>
                              </m:r>
                            </m:sub>
                          </m:sSub>
                        </m:num>
                        <m:den>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IN" sz="2400" i="1">
                                  <a:solidFill>
                                    <a:srgbClr val="000000"/>
                                  </a:solidFill>
                                  <a:latin typeface="Cambria Math" panose="02040503050406030204" pitchFamily="18" charset="0"/>
                                </a:rPr>
                                <m:t>0</m:t>
                              </m:r>
                            </m:sub>
                          </m:sSub>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US" sz="2400" b="0" i="1" smtClean="0">
                                  <a:solidFill>
                                    <a:srgbClr val="000000"/>
                                  </a:solidFill>
                                  <a:latin typeface="Cambria Math" panose="02040503050406030204" pitchFamily="18" charset="0"/>
                                </a:rPr>
                                <m:t>𝐵</m:t>
                              </m:r>
                            </m:sub>
                          </m:sSub>
                        </m:num>
                        <m:den>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IN" sz="2400" i="1">
                                  <a:solidFill>
                                    <a:srgbClr val="000000"/>
                                  </a:solidFill>
                                  <a:latin typeface="Cambria Math" panose="02040503050406030204" pitchFamily="18" charset="0"/>
                                </a:rPr>
                                <m:t>0</m:t>
                              </m:r>
                            </m:sub>
                          </m:sSub>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IN" sz="2400" i="1">
                                  <a:solidFill>
                                    <a:srgbClr val="000000"/>
                                  </a:solidFill>
                                  <a:latin typeface="Cambria Math" panose="02040503050406030204" pitchFamily="18" charset="0"/>
                                </a:rPr>
                                <m:t>𝑆</m:t>
                              </m:r>
                            </m:sub>
                          </m:sSub>
                        </m:num>
                        <m:den>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𝑌</m:t>
                              </m:r>
                            </m:e>
                            <m:sub>
                              <m:r>
                                <a:rPr lang="en-IN" sz="2400" i="1">
                                  <a:solidFill>
                                    <a:srgbClr val="000000"/>
                                  </a:solidFill>
                                  <a:latin typeface="Cambria Math" panose="02040503050406030204" pitchFamily="18" charset="0"/>
                                </a:rPr>
                                <m:t>0</m:t>
                              </m:r>
                            </m:sub>
                          </m:sSub>
                        </m:den>
                      </m:f>
                    </m:oMath>
                  </m:oMathPara>
                </a14:m>
                <a:endParaRPr lang="en-IN" sz="2400" dirty="0"/>
              </a:p>
            </p:txBody>
          </p:sp>
        </mc:Choice>
        <mc:Fallback xmlns="">
          <p:sp>
            <p:nvSpPr>
              <p:cNvPr id="121" name="Object 10">
                <a:extLst>
                  <a:ext uri="{FF2B5EF4-FFF2-40B4-BE49-F238E27FC236}">
                    <a16:creationId xmlns:a16="http://schemas.microsoft.com/office/drawing/2014/main" id="{79F80371-654B-CDB1-0C8D-339148E58A8E}"/>
                  </a:ext>
                </a:extLst>
              </p:cNvPr>
              <p:cNvSpPr txBox="1">
                <a:spLocks noRot="1" noChangeAspect="1" noMove="1" noResize="1" noEditPoints="1" noAdjustHandles="1" noChangeArrowheads="1" noChangeShapeType="1" noTextEdit="1"/>
              </p:cNvSpPr>
              <p:nvPr/>
            </p:nvSpPr>
            <p:spPr bwMode="auto">
              <a:xfrm>
                <a:off x="654050" y="5121275"/>
                <a:ext cx="2012949" cy="974725"/>
              </a:xfrm>
              <a:prstGeom prst="rect">
                <a:avLst/>
              </a:prstGeom>
              <a:blipFill>
                <a:blip r:embed="rId8"/>
                <a:stretch>
                  <a:fillRect/>
                </a:stretch>
              </a:blipFill>
              <a:ln>
                <a:noFill/>
              </a:ln>
              <a:effectLst/>
            </p:spPr>
            <p:txBody>
              <a:bodyPr/>
              <a:lstStyle/>
              <a:p>
                <a:r>
                  <a:rPr lang="en-IN">
                    <a:noFill/>
                  </a:rPr>
                  <a:t> </a:t>
                </a:r>
              </a:p>
            </p:txBody>
          </p:sp>
        </mc:Fallback>
      </mc:AlternateContent>
      <p:sp>
        <p:nvSpPr>
          <p:cNvPr id="122" name="Text Box 11">
            <a:extLst>
              <a:ext uri="{FF2B5EF4-FFF2-40B4-BE49-F238E27FC236}">
                <a16:creationId xmlns:a16="http://schemas.microsoft.com/office/drawing/2014/main" id="{B58B0D9C-A9B3-B56A-A6C3-2592410E6939}"/>
              </a:ext>
            </a:extLst>
          </p:cNvPr>
          <p:cNvSpPr txBox="1">
            <a:spLocks noChangeArrowheads="1"/>
          </p:cNvSpPr>
          <p:nvPr/>
        </p:nvSpPr>
        <p:spPr bwMode="auto">
          <a:xfrm>
            <a:off x="89965" y="3452915"/>
            <a:ext cx="30389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u="sng" dirty="0">
                <a:solidFill>
                  <a:srgbClr val="FF0000"/>
                </a:solidFill>
              </a:rPr>
              <a:t>Matching condition:</a:t>
            </a:r>
          </a:p>
        </p:txBody>
      </p:sp>
      <mc:AlternateContent xmlns:mc="http://schemas.openxmlformats.org/markup-compatibility/2006" xmlns:a14="http://schemas.microsoft.com/office/drawing/2010/main">
        <mc:Choice Requires="a14">
          <p:sp>
            <p:nvSpPr>
              <p:cNvPr id="123" name="Object 12">
                <a:extLst>
                  <a:ext uri="{FF2B5EF4-FFF2-40B4-BE49-F238E27FC236}">
                    <a16:creationId xmlns:a16="http://schemas.microsoft.com/office/drawing/2014/main" id="{4DCA882F-213D-92BA-AE36-C5B4C602F9AA}"/>
                  </a:ext>
                </a:extLst>
              </p:cNvPr>
              <p:cNvSpPr txBox="1"/>
              <p:nvPr/>
            </p:nvSpPr>
            <p:spPr bwMode="auto">
              <a:xfrm>
                <a:off x="4215509" y="5108633"/>
                <a:ext cx="2447925" cy="735012"/>
              </a:xfrm>
              <a:prstGeom prst="rect">
                <a:avLst/>
              </a:prstGeom>
              <a:ln/>
            </p:spPr>
            <p:style>
              <a:lnRef idx="2">
                <a:schemeClr val="dk1"/>
              </a:lnRef>
              <a:fillRef idx="1">
                <a:schemeClr val="lt1"/>
              </a:fillRef>
              <a:effectRef idx="0">
                <a:schemeClr val="dk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3200" i="1" smtClean="0">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𝑖</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US" sz="3200" b="0" i="1" smtClean="0">
                              <a:latin typeface="Cambria Math" panose="02040503050406030204" pitchFamily="18" charset="0"/>
                            </a:rPr>
                            <m:t>𝐵</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𝑆</m:t>
                          </m:r>
                        </m:sub>
                      </m:sSub>
                    </m:oMath>
                  </m:oMathPara>
                </a14:m>
                <a:endParaRPr lang="en-IN" sz="3200" dirty="0"/>
              </a:p>
            </p:txBody>
          </p:sp>
        </mc:Choice>
        <mc:Fallback xmlns="">
          <p:sp>
            <p:nvSpPr>
              <p:cNvPr id="123" name="Object 12">
                <a:extLst>
                  <a:ext uri="{FF2B5EF4-FFF2-40B4-BE49-F238E27FC236}">
                    <a16:creationId xmlns:a16="http://schemas.microsoft.com/office/drawing/2014/main" id="{4DCA882F-213D-92BA-AE36-C5B4C602F9AA}"/>
                  </a:ext>
                </a:extLst>
              </p:cNvPr>
              <p:cNvSpPr txBox="1">
                <a:spLocks noRot="1" noChangeAspect="1" noMove="1" noResize="1" noEditPoints="1" noAdjustHandles="1" noChangeArrowheads="1" noChangeShapeType="1" noTextEdit="1"/>
              </p:cNvSpPr>
              <p:nvPr/>
            </p:nvSpPr>
            <p:spPr bwMode="auto">
              <a:xfrm>
                <a:off x="4215509" y="5108633"/>
                <a:ext cx="2447925" cy="735012"/>
              </a:xfrm>
              <a:prstGeom prst="rect">
                <a:avLst/>
              </a:prstGeom>
              <a:blipFill>
                <a:blip r:embed="rId9"/>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4" name="Object 13">
                <a:extLst>
                  <a:ext uri="{FF2B5EF4-FFF2-40B4-BE49-F238E27FC236}">
                    <a16:creationId xmlns:a16="http://schemas.microsoft.com/office/drawing/2014/main" id="{6D5FC41D-C174-70D4-2502-14997B04B6DC}"/>
                  </a:ext>
                </a:extLst>
              </p:cNvPr>
              <p:cNvSpPr txBox="1"/>
              <p:nvPr/>
            </p:nvSpPr>
            <p:spPr bwMode="auto">
              <a:xfrm>
                <a:off x="4338539" y="5983379"/>
                <a:ext cx="2201863" cy="735012"/>
              </a:xfrm>
              <a:prstGeom prst="rect">
                <a:avLst/>
              </a:prstGeom>
              <a:ln/>
            </p:spPr>
            <p:style>
              <a:lnRef idx="2">
                <a:schemeClr val="accent1"/>
              </a:lnRef>
              <a:fillRef idx="1">
                <a:schemeClr val="lt1"/>
              </a:fillRef>
              <a:effectRef idx="0">
                <a:schemeClr val="accent1"/>
              </a:effectRef>
              <a:fontRef idx="minor">
                <a:schemeClr val="dk1"/>
              </a:fontRef>
            </p:style>
            <p:txBody>
              <a:bodyPr>
                <a:normAutofit fontScale="92500"/>
              </a:bodyPr>
              <a:lstStyle/>
              <a:p>
                <a:pPr/>
                <a14:m>
                  <m:oMathPara xmlns:m="http://schemas.openxmlformats.org/officeDocument/2006/math">
                    <m:oMathParaPr>
                      <m:jc m:val="left"/>
                    </m:oMathParaPr>
                    <m:oMath xmlns:m="http://schemas.openxmlformats.org/officeDocument/2006/math">
                      <m:r>
                        <a:rPr lang="en-IN" sz="3200" i="1" smtClean="0">
                          <a:solidFill>
                            <a:srgbClr val="0000FF"/>
                          </a:solidFill>
                          <a:latin typeface="Cambria Math" panose="02040503050406030204" pitchFamily="18" charset="0"/>
                        </a:rPr>
                        <m:t>1=</m:t>
                      </m:r>
                      <m:sSub>
                        <m:sSubPr>
                          <m:ctrlPr>
                            <a:rPr lang="en-IN" sz="3200" i="1">
                              <a:solidFill>
                                <a:srgbClr val="0000FF"/>
                              </a:solidFill>
                              <a:latin typeface="Cambria Math" panose="02040503050406030204" pitchFamily="18" charset="0"/>
                            </a:rPr>
                          </m:ctrlPr>
                        </m:sSubPr>
                        <m:e>
                          <m:r>
                            <a:rPr lang="en-IN" sz="3200" i="1">
                              <a:solidFill>
                                <a:srgbClr val="0000FF"/>
                              </a:solidFill>
                              <a:latin typeface="Cambria Math" panose="02040503050406030204" pitchFamily="18" charset="0"/>
                            </a:rPr>
                            <m:t>𝑦</m:t>
                          </m:r>
                        </m:e>
                        <m:sub>
                          <m:r>
                            <a:rPr lang="en-US" sz="3200" b="0" i="1" smtClean="0">
                              <a:solidFill>
                                <a:srgbClr val="0000FF"/>
                              </a:solidFill>
                              <a:latin typeface="Cambria Math" panose="02040503050406030204" pitchFamily="18" charset="0"/>
                            </a:rPr>
                            <m:t>𝐵</m:t>
                          </m:r>
                        </m:sub>
                      </m:sSub>
                      <m:r>
                        <a:rPr lang="en-IN" sz="3200" i="1">
                          <a:solidFill>
                            <a:srgbClr val="0000FF"/>
                          </a:solidFill>
                          <a:latin typeface="Cambria Math" panose="02040503050406030204" pitchFamily="18" charset="0"/>
                        </a:rPr>
                        <m:t>+</m:t>
                      </m:r>
                      <m:sSub>
                        <m:sSubPr>
                          <m:ctrlPr>
                            <a:rPr lang="en-IN" sz="3200" i="1">
                              <a:solidFill>
                                <a:srgbClr val="0000FF"/>
                              </a:solidFill>
                              <a:latin typeface="Cambria Math" panose="02040503050406030204" pitchFamily="18" charset="0"/>
                            </a:rPr>
                          </m:ctrlPr>
                        </m:sSubPr>
                        <m:e>
                          <m:r>
                            <a:rPr lang="en-IN" sz="3200" i="1">
                              <a:solidFill>
                                <a:srgbClr val="0000FF"/>
                              </a:solidFill>
                              <a:latin typeface="Cambria Math" panose="02040503050406030204" pitchFamily="18" charset="0"/>
                            </a:rPr>
                            <m:t>𝑦</m:t>
                          </m:r>
                        </m:e>
                        <m:sub>
                          <m:r>
                            <a:rPr lang="en-IN" sz="3200" i="1">
                              <a:solidFill>
                                <a:srgbClr val="0000FF"/>
                              </a:solidFill>
                              <a:latin typeface="Cambria Math" panose="02040503050406030204" pitchFamily="18" charset="0"/>
                            </a:rPr>
                            <m:t>𝑆</m:t>
                          </m:r>
                        </m:sub>
                      </m:sSub>
                    </m:oMath>
                  </m:oMathPara>
                </a14:m>
                <a:endParaRPr lang="en-IN" dirty="0"/>
              </a:p>
            </p:txBody>
          </p:sp>
        </mc:Choice>
        <mc:Fallback xmlns="">
          <p:sp>
            <p:nvSpPr>
              <p:cNvPr id="124" name="Object 13">
                <a:extLst>
                  <a:ext uri="{FF2B5EF4-FFF2-40B4-BE49-F238E27FC236}">
                    <a16:creationId xmlns:a16="http://schemas.microsoft.com/office/drawing/2014/main" id="{6D5FC41D-C174-70D4-2502-14997B04B6DC}"/>
                  </a:ext>
                </a:extLst>
              </p:cNvPr>
              <p:cNvSpPr txBox="1">
                <a:spLocks noRot="1" noChangeAspect="1" noMove="1" noResize="1" noEditPoints="1" noAdjustHandles="1" noChangeArrowheads="1" noChangeShapeType="1" noTextEdit="1"/>
              </p:cNvSpPr>
              <p:nvPr/>
            </p:nvSpPr>
            <p:spPr bwMode="auto">
              <a:xfrm>
                <a:off x="4338539" y="5983379"/>
                <a:ext cx="2201863" cy="735012"/>
              </a:xfrm>
              <a:prstGeom prst="rect">
                <a:avLst/>
              </a:prstGeom>
              <a:blipFill>
                <a:blip r:embed="rId10"/>
                <a:stretch>
                  <a:fillRect/>
                </a:stretch>
              </a:blipFill>
              <a:ln/>
            </p:spPr>
            <p:txBody>
              <a:bodyPr/>
              <a:lstStyle/>
              <a:p>
                <a:r>
                  <a:rPr lang="en-IN">
                    <a:noFill/>
                  </a:rPr>
                  <a:t> </a:t>
                </a:r>
              </a:p>
            </p:txBody>
          </p:sp>
        </mc:Fallback>
      </mc:AlternateContent>
      <p:sp>
        <p:nvSpPr>
          <p:cNvPr id="131" name="Text Box 11">
            <a:extLst>
              <a:ext uri="{FF2B5EF4-FFF2-40B4-BE49-F238E27FC236}">
                <a16:creationId xmlns:a16="http://schemas.microsoft.com/office/drawing/2014/main" id="{4FF18239-2EB8-1CE3-926D-97DB7640E450}"/>
              </a:ext>
            </a:extLst>
          </p:cNvPr>
          <p:cNvSpPr txBox="1">
            <a:spLocks noChangeArrowheads="1"/>
          </p:cNvSpPr>
          <p:nvPr/>
        </p:nvSpPr>
        <p:spPr bwMode="auto">
          <a:xfrm>
            <a:off x="145157" y="466579"/>
            <a:ext cx="52163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t>Using admittances for parallel connections</a:t>
            </a:r>
          </a:p>
        </p:txBody>
      </p:sp>
      <p:sp>
        <p:nvSpPr>
          <p:cNvPr id="132" name="Arrow: Right 131">
            <a:extLst>
              <a:ext uri="{FF2B5EF4-FFF2-40B4-BE49-F238E27FC236}">
                <a16:creationId xmlns:a16="http://schemas.microsoft.com/office/drawing/2014/main" id="{9315B3E9-E50E-973D-108A-023A39FCFB60}"/>
              </a:ext>
            </a:extLst>
          </p:cNvPr>
          <p:cNvSpPr/>
          <p:nvPr/>
        </p:nvSpPr>
        <p:spPr>
          <a:xfrm>
            <a:off x="3022154" y="5220093"/>
            <a:ext cx="838200" cy="4939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Text Box 11">
            <a:extLst>
              <a:ext uri="{FF2B5EF4-FFF2-40B4-BE49-F238E27FC236}">
                <a16:creationId xmlns:a16="http://schemas.microsoft.com/office/drawing/2014/main" id="{EB934FD5-4720-B900-E3DE-EA2AEF04C0B5}"/>
              </a:ext>
            </a:extLst>
          </p:cNvPr>
          <p:cNvSpPr txBox="1">
            <a:spLocks noChangeArrowheads="1"/>
          </p:cNvSpPr>
          <p:nvPr/>
        </p:nvSpPr>
        <p:spPr bwMode="auto">
          <a:xfrm>
            <a:off x="6781800" y="5122240"/>
            <a:ext cx="2112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dirty="0"/>
              <a:t>(normalized)</a:t>
            </a:r>
          </a:p>
        </p:txBody>
      </p:sp>
      <p:sp>
        <p:nvSpPr>
          <p:cNvPr id="138" name="TextBox 137">
            <a:extLst>
              <a:ext uri="{FF2B5EF4-FFF2-40B4-BE49-F238E27FC236}">
                <a16:creationId xmlns:a16="http://schemas.microsoft.com/office/drawing/2014/main" id="{2C13A556-1F97-EFAE-5FF7-3970B50AEA76}"/>
              </a:ext>
            </a:extLst>
          </p:cNvPr>
          <p:cNvSpPr txBox="1"/>
          <p:nvPr/>
        </p:nvSpPr>
        <p:spPr>
          <a:xfrm>
            <a:off x="4444053" y="713475"/>
            <a:ext cx="1038321" cy="584775"/>
          </a:xfrm>
          <a:prstGeom prst="rect">
            <a:avLst/>
          </a:prstGeom>
          <a:noFill/>
        </p:spPr>
        <p:txBody>
          <a:bodyPr wrap="square" rtlCol="0">
            <a:spAutoFit/>
          </a:bodyPr>
          <a:lstStyle/>
          <a:p>
            <a:r>
              <a:rPr lang="en-US" sz="4800" baseline="-25000" dirty="0">
                <a:latin typeface="Calibri" panose="020F0502020204030204" pitchFamily="34" charset="0"/>
                <a:cs typeface="Calibri" panose="020F0502020204030204" pitchFamily="34" charset="0"/>
              </a:rPr>
              <a:t>B</a:t>
            </a:r>
            <a:endParaRPr lang="en-IN" sz="4800" baseline="-25000" dirty="0">
              <a:latin typeface="Calibri" panose="020F0502020204030204" pitchFamily="34" charset="0"/>
              <a:cs typeface="Calibri" panose="020F0502020204030204" pitchFamily="34" charset="0"/>
            </a:endParaRPr>
          </a:p>
        </p:txBody>
      </p:sp>
      <p:sp>
        <p:nvSpPr>
          <p:cNvPr id="139" name="TextBox 138">
            <a:extLst>
              <a:ext uri="{FF2B5EF4-FFF2-40B4-BE49-F238E27FC236}">
                <a16:creationId xmlns:a16="http://schemas.microsoft.com/office/drawing/2014/main" id="{16F30541-5511-B365-BF6A-626D1A698D13}"/>
              </a:ext>
            </a:extLst>
          </p:cNvPr>
          <p:cNvSpPr txBox="1"/>
          <p:nvPr/>
        </p:nvSpPr>
        <p:spPr>
          <a:xfrm>
            <a:off x="4408483" y="3192128"/>
            <a:ext cx="1038321" cy="584775"/>
          </a:xfrm>
          <a:prstGeom prst="rect">
            <a:avLst/>
          </a:prstGeom>
          <a:noFill/>
        </p:spPr>
        <p:txBody>
          <a:bodyPr wrap="square" rtlCol="0">
            <a:spAutoFit/>
          </a:bodyPr>
          <a:lstStyle/>
          <a:p>
            <a:r>
              <a:rPr lang="en-US" sz="4800" baseline="-25000" dirty="0">
                <a:latin typeface="Calibri" panose="020F0502020204030204" pitchFamily="34" charset="0"/>
                <a:cs typeface="Calibri" panose="020F0502020204030204" pitchFamily="34" charset="0"/>
              </a:rPr>
              <a:t>B’</a:t>
            </a:r>
            <a:endParaRPr lang="en-IN" sz="4800" baseline="-25000" dirty="0">
              <a:latin typeface="Calibri" panose="020F0502020204030204" pitchFamily="34" charset="0"/>
              <a:cs typeface="Calibri" panose="020F0502020204030204" pitchFamily="34" charset="0"/>
            </a:endParaRPr>
          </a:p>
        </p:txBody>
      </p:sp>
      <p:sp>
        <p:nvSpPr>
          <p:cNvPr id="2" name="Text Box 11">
            <a:extLst>
              <a:ext uri="{FF2B5EF4-FFF2-40B4-BE49-F238E27FC236}">
                <a16:creationId xmlns:a16="http://schemas.microsoft.com/office/drawing/2014/main" id="{CCA24E47-4A0C-AE3C-F964-FBE159F8C4DE}"/>
              </a:ext>
            </a:extLst>
          </p:cNvPr>
          <p:cNvSpPr txBox="1">
            <a:spLocks noChangeArrowheads="1"/>
          </p:cNvSpPr>
          <p:nvPr/>
        </p:nvSpPr>
        <p:spPr bwMode="auto">
          <a:xfrm>
            <a:off x="2237024" y="3992759"/>
            <a:ext cx="25248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t>(admittances directly add in parallel circuits)</a:t>
            </a:r>
          </a:p>
        </p:txBody>
      </p:sp>
    </p:spTree>
    <p:extLst>
      <p:ext uri="{BB962C8B-B14F-4D97-AF65-F5344CB8AC3E}">
        <p14:creationId xmlns:p14="http://schemas.microsoft.com/office/powerpoint/2010/main" val="384751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9" name="Text Box 5">
            <a:extLst>
              <a:ext uri="{FF2B5EF4-FFF2-40B4-BE49-F238E27FC236}">
                <a16:creationId xmlns:a16="http://schemas.microsoft.com/office/drawing/2014/main" id="{60F31F4B-5E6A-7A72-CB68-D1B102534E11}"/>
              </a:ext>
            </a:extLst>
          </p:cNvPr>
          <p:cNvSpPr txBox="1">
            <a:spLocks noChangeArrowheads="1"/>
          </p:cNvSpPr>
          <p:nvPr/>
        </p:nvSpPr>
        <p:spPr bwMode="auto">
          <a:xfrm>
            <a:off x="190500" y="222494"/>
            <a:ext cx="8763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rPr>
              <a:t>Since we are using short circuited stub, the impedance looking into the stub is purely reactive, therefore the admittance is purely susceptive (Imaginary) </a:t>
            </a:r>
            <a:endParaRPr lang="en-US" altLang="en-US" sz="2000" baseline="-25000" dirty="0">
              <a:solidFill>
                <a:srgbClr val="3333FF"/>
              </a:solidFill>
            </a:endParaRPr>
          </a:p>
        </p:txBody>
      </p:sp>
      <mc:AlternateContent xmlns:mc="http://schemas.openxmlformats.org/markup-compatibility/2006" xmlns:a14="http://schemas.microsoft.com/office/drawing/2010/main">
        <mc:Choice Requires="a14">
          <p:sp>
            <p:nvSpPr>
              <p:cNvPr id="287751" name="Object 7">
                <a:extLst>
                  <a:ext uri="{FF2B5EF4-FFF2-40B4-BE49-F238E27FC236}">
                    <a16:creationId xmlns:a16="http://schemas.microsoft.com/office/drawing/2014/main" id="{F52679AD-F6C5-272B-EFB6-B7CEE825064F}"/>
                  </a:ext>
                </a:extLst>
              </p:cNvPr>
              <p:cNvSpPr txBox="1"/>
              <p:nvPr/>
            </p:nvSpPr>
            <p:spPr bwMode="auto">
              <a:xfrm>
                <a:off x="3200400" y="2554216"/>
                <a:ext cx="2405063" cy="8502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3200" i="1" smtClean="0">
                              <a:solidFill>
                                <a:srgbClr val="00B050"/>
                              </a:solidFill>
                              <a:latin typeface="Cambria Math" panose="02040503050406030204" pitchFamily="18" charset="0"/>
                            </a:rPr>
                          </m:ctrlPr>
                        </m:sSubPr>
                        <m:e>
                          <m:r>
                            <a:rPr lang="en-IN" sz="3200" i="1">
                              <a:solidFill>
                                <a:srgbClr val="00B050"/>
                              </a:solidFill>
                              <a:latin typeface="Cambria Math" panose="02040503050406030204" pitchFamily="18" charset="0"/>
                            </a:rPr>
                            <m:t>𝑦</m:t>
                          </m:r>
                        </m:e>
                        <m:sub>
                          <m:r>
                            <a:rPr lang="en-US" sz="3200" b="0" i="1" smtClean="0">
                              <a:solidFill>
                                <a:srgbClr val="00B050"/>
                              </a:solidFill>
                              <a:latin typeface="Cambria Math" panose="02040503050406030204" pitchFamily="18" charset="0"/>
                            </a:rPr>
                            <m:t>𝐵</m:t>
                          </m:r>
                        </m:sub>
                      </m:sSub>
                      <m:r>
                        <a:rPr lang="en-IN" sz="3200" i="1">
                          <a:solidFill>
                            <a:srgbClr val="00B050"/>
                          </a:solidFill>
                          <a:latin typeface="Cambria Math" panose="02040503050406030204" pitchFamily="18" charset="0"/>
                        </a:rPr>
                        <m:t>+</m:t>
                      </m:r>
                      <m:sSub>
                        <m:sSubPr>
                          <m:ctrlPr>
                            <a:rPr lang="en-IN" sz="3200" i="1">
                              <a:solidFill>
                                <a:srgbClr val="00B050"/>
                              </a:solidFill>
                              <a:latin typeface="Cambria Math" panose="02040503050406030204" pitchFamily="18" charset="0"/>
                            </a:rPr>
                          </m:ctrlPr>
                        </m:sSubPr>
                        <m:e>
                          <m:r>
                            <a:rPr lang="en-IN" sz="3200" i="1">
                              <a:solidFill>
                                <a:srgbClr val="00B050"/>
                              </a:solidFill>
                              <a:latin typeface="Cambria Math" panose="02040503050406030204" pitchFamily="18" charset="0"/>
                            </a:rPr>
                            <m:t>𝑦</m:t>
                          </m:r>
                        </m:e>
                        <m:sub>
                          <m:r>
                            <a:rPr lang="en-IN" sz="3200" i="1">
                              <a:solidFill>
                                <a:srgbClr val="00B050"/>
                              </a:solidFill>
                              <a:latin typeface="Cambria Math" panose="02040503050406030204" pitchFamily="18" charset="0"/>
                            </a:rPr>
                            <m:t>𝑆</m:t>
                          </m:r>
                        </m:sub>
                      </m:sSub>
                      <m:r>
                        <a:rPr lang="en-IN" sz="3200" i="1">
                          <a:solidFill>
                            <a:srgbClr val="00B050"/>
                          </a:solidFill>
                          <a:latin typeface="Cambria Math" panose="02040503050406030204" pitchFamily="18" charset="0"/>
                        </a:rPr>
                        <m:t> </m:t>
                      </m:r>
                      <m:r>
                        <a:rPr lang="en-US" sz="3200" b="0" i="1" smtClean="0">
                          <a:solidFill>
                            <a:srgbClr val="00B050"/>
                          </a:solidFill>
                          <a:latin typeface="Cambria Math" panose="02040503050406030204" pitchFamily="18" charset="0"/>
                        </a:rPr>
                        <m:t>=</m:t>
                      </m:r>
                      <m:r>
                        <a:rPr lang="en-IN" sz="3200" i="1">
                          <a:solidFill>
                            <a:srgbClr val="00B050"/>
                          </a:solidFill>
                          <a:latin typeface="Cambria Math" panose="02040503050406030204" pitchFamily="18" charset="0"/>
                        </a:rPr>
                        <m:t>1</m:t>
                      </m:r>
                    </m:oMath>
                  </m:oMathPara>
                </a14:m>
                <a:endParaRPr lang="en-IN" sz="3200" dirty="0">
                  <a:solidFill>
                    <a:srgbClr val="00B050"/>
                  </a:solidFill>
                </a:endParaRPr>
              </a:p>
            </p:txBody>
          </p:sp>
        </mc:Choice>
        <mc:Fallback xmlns="">
          <p:sp>
            <p:nvSpPr>
              <p:cNvPr id="287751" name="Object 7">
                <a:extLst>
                  <a:ext uri="{FF2B5EF4-FFF2-40B4-BE49-F238E27FC236}">
                    <a16:creationId xmlns:a16="http://schemas.microsoft.com/office/drawing/2014/main" id="{F52679AD-F6C5-272B-EFB6-B7CEE825064F}"/>
                  </a:ext>
                </a:extLst>
              </p:cNvPr>
              <p:cNvSpPr txBox="1">
                <a:spLocks noRot="1" noChangeAspect="1" noMove="1" noResize="1" noEditPoints="1" noAdjustHandles="1" noChangeArrowheads="1" noChangeShapeType="1" noTextEdit="1"/>
              </p:cNvSpPr>
              <p:nvPr/>
            </p:nvSpPr>
            <p:spPr bwMode="auto">
              <a:xfrm>
                <a:off x="3200400" y="2554216"/>
                <a:ext cx="2405063" cy="850275"/>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7752" name="Object 8">
                <a:extLst>
                  <a:ext uri="{FF2B5EF4-FFF2-40B4-BE49-F238E27FC236}">
                    <a16:creationId xmlns:a16="http://schemas.microsoft.com/office/drawing/2014/main" id="{C580CDEE-8119-2104-102F-2F67ADC4303D}"/>
                  </a:ext>
                </a:extLst>
              </p:cNvPr>
              <p:cNvSpPr txBox="1"/>
              <p:nvPr/>
            </p:nvSpPr>
            <p:spPr bwMode="auto">
              <a:xfrm>
                <a:off x="3151188" y="3776936"/>
                <a:ext cx="2522537" cy="661987"/>
              </a:xfrm>
              <a:prstGeom prst="rect">
                <a:avLst/>
              </a:prstGeom>
              <a:ln/>
            </p:spPr>
            <p:style>
              <a:lnRef idx="2">
                <a:schemeClr val="accent1"/>
              </a:lnRef>
              <a:fillRef idx="1">
                <a:schemeClr val="lt1"/>
              </a:fillRef>
              <a:effectRef idx="0">
                <a:schemeClr val="accent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3200" i="1" smtClean="0">
                              <a:solidFill>
                                <a:srgbClr val="00B050"/>
                              </a:solidFill>
                              <a:latin typeface="Cambria Math" panose="02040503050406030204" pitchFamily="18" charset="0"/>
                            </a:rPr>
                          </m:ctrlPr>
                        </m:sSubPr>
                        <m:e>
                          <m:r>
                            <a:rPr lang="en-IN" sz="3200" i="1">
                              <a:solidFill>
                                <a:srgbClr val="00B050"/>
                              </a:solidFill>
                              <a:latin typeface="Cambria Math" panose="02040503050406030204" pitchFamily="18" charset="0"/>
                            </a:rPr>
                            <m:t>𝑦</m:t>
                          </m:r>
                        </m:e>
                        <m:sub>
                          <m:r>
                            <a:rPr lang="en-US" sz="3200" b="0" i="1" smtClean="0">
                              <a:solidFill>
                                <a:srgbClr val="00B050"/>
                              </a:solidFill>
                              <a:latin typeface="Cambria Math" panose="02040503050406030204" pitchFamily="18" charset="0"/>
                            </a:rPr>
                            <m:t>𝐵</m:t>
                          </m:r>
                        </m:sub>
                      </m:sSub>
                      <m:r>
                        <a:rPr lang="en-IN" sz="3200" i="1">
                          <a:solidFill>
                            <a:srgbClr val="00B050"/>
                          </a:solidFill>
                          <a:latin typeface="Cambria Math" panose="02040503050406030204" pitchFamily="18" charset="0"/>
                        </a:rPr>
                        <m:t>=1+</m:t>
                      </m:r>
                      <m:r>
                        <a:rPr lang="en-IN" sz="3200" i="1">
                          <a:solidFill>
                            <a:srgbClr val="00B050"/>
                          </a:solidFill>
                          <a:latin typeface="Cambria Math" panose="02040503050406030204" pitchFamily="18" charset="0"/>
                        </a:rPr>
                        <m:t>𝑗</m:t>
                      </m:r>
                      <m:sSub>
                        <m:sSubPr>
                          <m:ctrlPr>
                            <a:rPr lang="en-IN" sz="3200" i="1">
                              <a:solidFill>
                                <a:srgbClr val="00B050"/>
                              </a:solidFill>
                              <a:latin typeface="Cambria Math" panose="02040503050406030204" pitchFamily="18" charset="0"/>
                            </a:rPr>
                          </m:ctrlPr>
                        </m:sSubPr>
                        <m:e>
                          <m:r>
                            <a:rPr lang="en-IN" sz="3200" i="1">
                              <a:solidFill>
                                <a:srgbClr val="00B050"/>
                              </a:solidFill>
                              <a:latin typeface="Cambria Math" panose="02040503050406030204" pitchFamily="18" charset="0"/>
                            </a:rPr>
                            <m:t>𝑏</m:t>
                          </m:r>
                        </m:e>
                        <m:sub>
                          <m:r>
                            <a:rPr lang="en-IN" sz="3200" i="1">
                              <a:solidFill>
                                <a:srgbClr val="00B050"/>
                              </a:solidFill>
                              <a:latin typeface="Cambria Math" panose="02040503050406030204" pitchFamily="18" charset="0"/>
                            </a:rPr>
                            <m:t>𝐵</m:t>
                          </m:r>
                        </m:sub>
                      </m:sSub>
                    </m:oMath>
                  </m:oMathPara>
                </a14:m>
                <a:endParaRPr lang="en-IN" sz="3200" dirty="0">
                  <a:solidFill>
                    <a:srgbClr val="00B050"/>
                  </a:solidFill>
                </a:endParaRPr>
              </a:p>
            </p:txBody>
          </p:sp>
        </mc:Choice>
        <mc:Fallback xmlns="">
          <p:sp>
            <p:nvSpPr>
              <p:cNvPr id="287752" name="Object 8">
                <a:extLst>
                  <a:ext uri="{FF2B5EF4-FFF2-40B4-BE49-F238E27FC236}">
                    <a16:creationId xmlns:a16="http://schemas.microsoft.com/office/drawing/2014/main" id="{C580CDEE-8119-2104-102F-2F67ADC4303D}"/>
                  </a:ext>
                </a:extLst>
              </p:cNvPr>
              <p:cNvSpPr txBox="1">
                <a:spLocks noRot="1" noChangeAspect="1" noMove="1" noResize="1" noEditPoints="1" noAdjustHandles="1" noChangeArrowheads="1" noChangeShapeType="1" noTextEdit="1"/>
              </p:cNvSpPr>
              <p:nvPr/>
            </p:nvSpPr>
            <p:spPr bwMode="auto">
              <a:xfrm>
                <a:off x="3151188" y="3776936"/>
                <a:ext cx="2522537" cy="661987"/>
              </a:xfrm>
              <a:prstGeom prst="rect">
                <a:avLst/>
              </a:prstGeom>
              <a:blipFill>
                <a:blip r:embed="rId3"/>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7753" name="Object 9">
                <a:extLst>
                  <a:ext uri="{FF2B5EF4-FFF2-40B4-BE49-F238E27FC236}">
                    <a16:creationId xmlns:a16="http://schemas.microsoft.com/office/drawing/2014/main" id="{A2A05AE6-A83B-EB9E-84FB-61FEE62AC6E4}"/>
                  </a:ext>
                </a:extLst>
              </p:cNvPr>
              <p:cNvSpPr txBox="1"/>
              <p:nvPr/>
            </p:nvSpPr>
            <p:spPr bwMode="auto">
              <a:xfrm>
                <a:off x="3268663" y="1183481"/>
                <a:ext cx="2038350" cy="735012"/>
              </a:xfrm>
              <a:prstGeom prst="rect">
                <a:avLst/>
              </a:prstGeom>
              <a:ln/>
            </p:spPr>
            <p:style>
              <a:lnRef idx="2">
                <a:schemeClr val="accent1"/>
              </a:lnRef>
              <a:fillRef idx="1">
                <a:schemeClr val="lt1"/>
              </a:fillRef>
              <a:effectRef idx="0">
                <a:schemeClr val="accent1"/>
              </a:effectRef>
              <a:fontRef idx="minor">
                <a:schemeClr val="dk1"/>
              </a:fontRef>
            </p:style>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IN" sz="3600" i="1" smtClean="0">
                              <a:solidFill>
                                <a:srgbClr val="00B050"/>
                              </a:solidFill>
                              <a:latin typeface="Cambria Math" panose="02040503050406030204" pitchFamily="18" charset="0"/>
                            </a:rPr>
                          </m:ctrlPr>
                        </m:sSubPr>
                        <m:e>
                          <m:r>
                            <a:rPr lang="en-IN" sz="3600" i="1">
                              <a:solidFill>
                                <a:srgbClr val="00B050"/>
                              </a:solidFill>
                              <a:latin typeface="Cambria Math" panose="02040503050406030204" pitchFamily="18" charset="0"/>
                            </a:rPr>
                            <m:t>𝑦</m:t>
                          </m:r>
                        </m:e>
                        <m:sub>
                          <m:r>
                            <a:rPr lang="en-IN" sz="3600" i="1">
                              <a:solidFill>
                                <a:srgbClr val="00B050"/>
                              </a:solidFill>
                              <a:latin typeface="Cambria Math" panose="02040503050406030204" pitchFamily="18" charset="0"/>
                            </a:rPr>
                            <m:t>𝑠</m:t>
                          </m:r>
                        </m:sub>
                      </m:sSub>
                      <m:r>
                        <a:rPr lang="en-IN" sz="3600" i="1">
                          <a:solidFill>
                            <a:srgbClr val="00B050"/>
                          </a:solidFill>
                          <a:latin typeface="Cambria Math" panose="02040503050406030204" pitchFamily="18" charset="0"/>
                        </a:rPr>
                        <m:t>=−</m:t>
                      </m:r>
                      <m:r>
                        <a:rPr lang="en-IN" sz="3600" i="1">
                          <a:solidFill>
                            <a:srgbClr val="00B050"/>
                          </a:solidFill>
                          <a:latin typeface="Cambria Math" panose="02040503050406030204" pitchFamily="18" charset="0"/>
                        </a:rPr>
                        <m:t>𝑗</m:t>
                      </m:r>
                      <m:sSub>
                        <m:sSubPr>
                          <m:ctrlPr>
                            <a:rPr lang="en-IN" sz="3600" i="1">
                              <a:solidFill>
                                <a:srgbClr val="00B050"/>
                              </a:solidFill>
                              <a:latin typeface="Cambria Math" panose="02040503050406030204" pitchFamily="18" charset="0"/>
                            </a:rPr>
                          </m:ctrlPr>
                        </m:sSubPr>
                        <m:e>
                          <m:r>
                            <a:rPr lang="en-IN" sz="3600" i="1">
                              <a:solidFill>
                                <a:srgbClr val="00B050"/>
                              </a:solidFill>
                              <a:latin typeface="Cambria Math" panose="02040503050406030204" pitchFamily="18" charset="0"/>
                            </a:rPr>
                            <m:t>𝑏</m:t>
                          </m:r>
                        </m:e>
                        <m:sub>
                          <m:r>
                            <a:rPr lang="en-IN" sz="3600" i="1">
                              <a:solidFill>
                                <a:srgbClr val="00B050"/>
                              </a:solidFill>
                              <a:latin typeface="Cambria Math" panose="02040503050406030204" pitchFamily="18" charset="0"/>
                            </a:rPr>
                            <m:t>𝐵</m:t>
                          </m:r>
                        </m:sub>
                      </m:sSub>
                    </m:oMath>
                  </m:oMathPara>
                </a14:m>
                <a:endParaRPr lang="en-IN" dirty="0">
                  <a:solidFill>
                    <a:srgbClr val="00B050"/>
                  </a:solidFill>
                </a:endParaRPr>
              </a:p>
            </p:txBody>
          </p:sp>
        </mc:Choice>
        <mc:Fallback xmlns="">
          <p:sp>
            <p:nvSpPr>
              <p:cNvPr id="287753" name="Object 9">
                <a:extLst>
                  <a:ext uri="{FF2B5EF4-FFF2-40B4-BE49-F238E27FC236}">
                    <a16:creationId xmlns:a16="http://schemas.microsoft.com/office/drawing/2014/main" id="{A2A05AE6-A83B-EB9E-84FB-61FEE62AC6E4}"/>
                  </a:ext>
                </a:extLst>
              </p:cNvPr>
              <p:cNvSpPr txBox="1">
                <a:spLocks noRot="1" noChangeAspect="1" noMove="1" noResize="1" noEditPoints="1" noAdjustHandles="1" noChangeArrowheads="1" noChangeShapeType="1" noTextEdit="1"/>
              </p:cNvSpPr>
              <p:nvPr/>
            </p:nvSpPr>
            <p:spPr bwMode="auto">
              <a:xfrm>
                <a:off x="3268663" y="1183481"/>
                <a:ext cx="2038350" cy="735012"/>
              </a:xfrm>
              <a:prstGeom prst="rect">
                <a:avLst/>
              </a:prstGeom>
              <a:blipFill>
                <a:blip r:embed="rId4"/>
                <a:stretch>
                  <a:fillRect/>
                </a:stretch>
              </a:blipFill>
              <a:ln/>
            </p:spPr>
            <p:txBody>
              <a:bodyPr/>
              <a:lstStyle/>
              <a:p>
                <a:r>
                  <a:rPr lang="en-IN">
                    <a:noFill/>
                  </a:rPr>
                  <a:t> </a:t>
                </a:r>
              </a:p>
            </p:txBody>
          </p:sp>
        </mc:Fallback>
      </mc:AlternateContent>
      <p:sp>
        <p:nvSpPr>
          <p:cNvPr id="4" name="Text Box 5">
            <a:extLst>
              <a:ext uri="{FF2B5EF4-FFF2-40B4-BE49-F238E27FC236}">
                <a16:creationId xmlns:a16="http://schemas.microsoft.com/office/drawing/2014/main" id="{F5A2986A-51CA-E8A4-6C6E-8613DCB93F4C}"/>
              </a:ext>
            </a:extLst>
          </p:cNvPr>
          <p:cNvSpPr txBox="1">
            <a:spLocks noChangeArrowheads="1"/>
          </p:cNvSpPr>
          <p:nvPr/>
        </p:nvSpPr>
        <p:spPr bwMode="auto">
          <a:xfrm>
            <a:off x="228600" y="2098575"/>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rPr>
              <a:t>Since, </a:t>
            </a:r>
            <a:endParaRPr lang="en-US" altLang="en-US" sz="2000" baseline="-25000" dirty="0">
              <a:solidFill>
                <a:srgbClr val="3333FF"/>
              </a:solidFill>
            </a:endParaRPr>
          </a:p>
        </p:txBody>
      </p:sp>
      <p:sp>
        <p:nvSpPr>
          <p:cNvPr id="9" name="Text Box 11">
            <a:extLst>
              <a:ext uri="{FF2B5EF4-FFF2-40B4-BE49-F238E27FC236}">
                <a16:creationId xmlns:a16="http://schemas.microsoft.com/office/drawing/2014/main" id="{56295CC7-A80C-A7DC-FB56-DA9DD1A188CF}"/>
              </a:ext>
            </a:extLst>
          </p:cNvPr>
          <p:cNvSpPr txBox="1">
            <a:spLocks noChangeArrowheads="1"/>
          </p:cNvSpPr>
          <p:nvPr/>
        </p:nvSpPr>
        <p:spPr bwMode="auto">
          <a:xfrm>
            <a:off x="148701" y="3576881"/>
            <a:ext cx="30389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u="sng" dirty="0">
                <a:solidFill>
                  <a:srgbClr val="FF0000"/>
                </a:solidFill>
              </a:rPr>
              <a:t>Matching condition:</a:t>
            </a:r>
          </a:p>
        </p:txBody>
      </p:sp>
      <p:sp>
        <p:nvSpPr>
          <p:cNvPr id="10" name="Text Box 11">
            <a:extLst>
              <a:ext uri="{FF2B5EF4-FFF2-40B4-BE49-F238E27FC236}">
                <a16:creationId xmlns:a16="http://schemas.microsoft.com/office/drawing/2014/main" id="{E59B3546-1BD4-9D17-23AF-37C605FDCFF9}"/>
              </a:ext>
            </a:extLst>
          </p:cNvPr>
          <p:cNvSpPr txBox="1">
            <a:spLocks noChangeArrowheads="1"/>
          </p:cNvSpPr>
          <p:nvPr/>
        </p:nvSpPr>
        <p:spPr bwMode="auto">
          <a:xfrm>
            <a:off x="118575" y="5255242"/>
            <a:ext cx="90714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sz="2400" dirty="0">
                <a:solidFill>
                  <a:srgbClr val="00B050"/>
                </a:solidFill>
              </a:rPr>
              <a:t>We can transform (</a:t>
            </a:r>
            <a:r>
              <a:rPr lang="en-US" altLang="en-US" sz="2000" dirty="0">
                <a:solidFill>
                  <a:srgbClr val="00B050"/>
                </a:solidFill>
              </a:rPr>
              <a:t>by moving along constant VSWR circle towards generator</a:t>
            </a:r>
            <a:r>
              <a:rPr lang="en-US" altLang="en-US" sz="2400" dirty="0">
                <a:solidFill>
                  <a:srgbClr val="00B050"/>
                </a:solidFill>
              </a:rPr>
              <a:t>) the value Y</a:t>
            </a:r>
            <a:r>
              <a:rPr lang="en-US" altLang="en-US" sz="2400" baseline="-25000" dirty="0">
                <a:solidFill>
                  <a:srgbClr val="00B050"/>
                </a:solidFill>
              </a:rPr>
              <a:t>B</a:t>
            </a:r>
            <a:r>
              <a:rPr lang="en-US" altLang="en-US" sz="2400" dirty="0">
                <a:solidFill>
                  <a:srgbClr val="00B050"/>
                </a:solidFill>
              </a:rPr>
              <a:t> such that it has g=1, whereas the remaining imaginary part can be compensated using stub admittance.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BCADF407-9D3C-0D0D-9C46-23AEBF6B87C6}"/>
              </a:ext>
            </a:extLst>
          </p:cNvPr>
          <p:cNvSpPr txBox="1">
            <a:spLocks noChangeArrowheads="1"/>
          </p:cNvSpPr>
          <p:nvPr/>
        </p:nvSpPr>
        <p:spPr bwMode="auto">
          <a:xfrm>
            <a:off x="152400" y="152400"/>
            <a:ext cx="60060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dirty="0">
                <a:solidFill>
                  <a:srgbClr val="00B050"/>
                </a:solidFill>
              </a:rPr>
              <a:t>Single Stub Matching: Procedure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84914C1-4481-99A1-77D9-76AE365CC717}"/>
                  </a:ext>
                </a:extLst>
              </p:cNvPr>
              <p:cNvSpPr txBox="1"/>
              <p:nvPr/>
            </p:nvSpPr>
            <p:spPr>
              <a:xfrm>
                <a:off x="152400" y="457200"/>
                <a:ext cx="8421757" cy="4708981"/>
              </a:xfrm>
              <a:prstGeom prst="rect">
                <a:avLst/>
              </a:prstGeom>
              <a:noFill/>
            </p:spPr>
            <p:txBody>
              <a:bodyPr wrap="square">
                <a:spAutoFit/>
              </a:bodyPr>
              <a:lstStyle/>
              <a:p>
                <a:pPr algn="just"/>
                <a:endParaRPr lang="en-IN" sz="2000" dirty="0"/>
              </a:p>
              <a:p>
                <a:pPr algn="just"/>
                <a:r>
                  <a:rPr lang="en-IN" sz="2000" dirty="0">
                    <a:solidFill>
                      <a:srgbClr val="0070C0"/>
                    </a:solidFill>
                  </a:rPr>
                  <a:t>Using the Smith chart as an admittance chart, we proceed as follows:</a:t>
                </a:r>
              </a:p>
              <a:p>
                <a:pPr algn="just"/>
                <a:endParaRPr lang="en-IN" sz="2000" dirty="0">
                  <a:solidFill>
                    <a:srgbClr val="0070C0"/>
                  </a:solidFill>
                </a:endParaRPr>
              </a:p>
              <a:p>
                <a:pPr marL="457200" indent="-457200" algn="just">
                  <a:buFont typeface="+mj-lt"/>
                  <a:buAutoNum type="arabicPeriod"/>
                </a:pPr>
                <a:r>
                  <a:rPr lang="en-IN" sz="2000" dirty="0">
                    <a:solidFill>
                      <a:srgbClr val="0070C0"/>
                    </a:solidFill>
                  </a:rPr>
                  <a:t>Enter the point representing the normalized load admittance, y</a:t>
                </a:r>
                <a:r>
                  <a:rPr lang="en-IN" sz="2000" baseline="-25000" dirty="0">
                    <a:solidFill>
                      <a:srgbClr val="0070C0"/>
                    </a:solidFill>
                  </a:rPr>
                  <a:t>L</a:t>
                </a:r>
              </a:p>
              <a:p>
                <a:pPr marL="457200" indent="-457200" algn="just">
                  <a:buAutoNum type="arabicPeriod"/>
                </a:pPr>
                <a:endParaRPr lang="en-IN" sz="2000" dirty="0">
                  <a:solidFill>
                    <a:srgbClr val="0070C0"/>
                  </a:solidFill>
                </a:endParaRPr>
              </a:p>
              <a:p>
                <a:pPr marL="457200" indent="-457200" algn="just">
                  <a:buFont typeface="+mj-lt"/>
                  <a:buAutoNum type="arabicPeriod"/>
                </a:pPr>
                <a:r>
                  <a:rPr lang="en-IN" sz="2000" dirty="0">
                    <a:solidFill>
                      <a:srgbClr val="0070C0"/>
                    </a:solidFill>
                  </a:rPr>
                  <a:t>Draw the </a:t>
                </a:r>
                <a14:m>
                  <m:oMath xmlns:m="http://schemas.openxmlformats.org/officeDocument/2006/math">
                    <m:r>
                      <m:rPr>
                        <m:sty m:val="p"/>
                      </m:rPr>
                      <a:rPr lang="en-US" sz="2000" b="0" i="0" dirty="0" smtClean="0">
                        <a:solidFill>
                          <a:srgbClr val="0070C0"/>
                        </a:solidFill>
                        <a:latin typeface="Cambria Math" panose="02040503050406030204" pitchFamily="18" charset="0"/>
                      </a:rPr>
                      <m:t>Γ</m:t>
                    </m:r>
                  </m:oMath>
                </a14:m>
                <a:r>
                  <a:rPr lang="en-IN" sz="2000" dirty="0">
                    <a:solidFill>
                      <a:srgbClr val="0070C0"/>
                    </a:solidFill>
                  </a:rPr>
                  <a:t>-circle for y</a:t>
                </a:r>
                <a:r>
                  <a:rPr lang="en-IN" sz="2000" baseline="-25000" dirty="0">
                    <a:solidFill>
                      <a:srgbClr val="0070C0"/>
                    </a:solidFill>
                  </a:rPr>
                  <a:t>L</a:t>
                </a:r>
                <a:r>
                  <a:rPr lang="en-IN" sz="2000" dirty="0">
                    <a:solidFill>
                      <a:srgbClr val="0070C0"/>
                    </a:solidFill>
                  </a:rPr>
                  <a:t>, which will intersect the g = 1 circle at two points. At these points y</a:t>
                </a:r>
                <a:r>
                  <a:rPr lang="en-IN" sz="2000" baseline="-25000" dirty="0">
                    <a:solidFill>
                      <a:srgbClr val="0070C0"/>
                    </a:solidFill>
                  </a:rPr>
                  <a:t>B1</a:t>
                </a:r>
                <a:r>
                  <a:rPr lang="en-IN" sz="2000" dirty="0">
                    <a:solidFill>
                      <a:srgbClr val="0070C0"/>
                    </a:solidFill>
                  </a:rPr>
                  <a:t> = 1 + jb</a:t>
                </a:r>
                <a:r>
                  <a:rPr lang="en-IN" sz="2000" baseline="-25000" dirty="0">
                    <a:solidFill>
                      <a:srgbClr val="0070C0"/>
                    </a:solidFill>
                  </a:rPr>
                  <a:t>1</a:t>
                </a:r>
                <a:r>
                  <a:rPr lang="en-IN" sz="2000" dirty="0">
                    <a:solidFill>
                      <a:srgbClr val="0070C0"/>
                    </a:solidFill>
                  </a:rPr>
                  <a:t>, and у</a:t>
                </a:r>
                <a:r>
                  <a:rPr lang="en-IN" sz="2000" baseline="-25000" dirty="0">
                    <a:solidFill>
                      <a:srgbClr val="0070C0"/>
                    </a:solidFill>
                  </a:rPr>
                  <a:t>B2</a:t>
                </a:r>
                <a:r>
                  <a:rPr lang="en-IN" sz="2000" dirty="0">
                    <a:solidFill>
                      <a:srgbClr val="0070C0"/>
                    </a:solidFill>
                  </a:rPr>
                  <a:t> = 1 + jb</a:t>
                </a:r>
                <a:r>
                  <a:rPr lang="en-IN" sz="2000" baseline="-25000" dirty="0">
                    <a:solidFill>
                      <a:srgbClr val="0070C0"/>
                    </a:solidFill>
                  </a:rPr>
                  <a:t>2</a:t>
                </a:r>
                <a:r>
                  <a:rPr lang="en-IN" sz="2000" dirty="0">
                    <a:solidFill>
                      <a:srgbClr val="0070C0"/>
                    </a:solidFill>
                  </a:rPr>
                  <a:t>. Both are possible solutions. </a:t>
                </a:r>
              </a:p>
              <a:p>
                <a:pPr marL="457200" indent="-457200" algn="just">
                  <a:buFont typeface="+mj-lt"/>
                  <a:buAutoNum type="arabicPeriod"/>
                </a:pPr>
                <a:endParaRPr lang="en-IN" sz="2000" dirty="0">
                  <a:solidFill>
                    <a:srgbClr val="0070C0"/>
                  </a:solidFill>
                </a:endParaRPr>
              </a:p>
              <a:p>
                <a:pPr marL="457200" indent="-457200" algn="just">
                  <a:buFont typeface="+mj-lt"/>
                  <a:buAutoNum type="arabicPeriod"/>
                </a:pPr>
                <a:r>
                  <a:rPr lang="en-IN" sz="2000" dirty="0">
                    <a:solidFill>
                      <a:srgbClr val="0070C0"/>
                    </a:solidFill>
                  </a:rPr>
                  <a:t>Determine load-section lengths d</a:t>
                </a:r>
                <a:r>
                  <a:rPr lang="en-IN" sz="2000" baseline="-25000" dirty="0">
                    <a:solidFill>
                      <a:srgbClr val="0070C0"/>
                    </a:solidFill>
                  </a:rPr>
                  <a:t>1</a:t>
                </a:r>
                <a:r>
                  <a:rPr lang="en-IN" sz="2000" dirty="0">
                    <a:solidFill>
                      <a:srgbClr val="0070C0"/>
                    </a:solidFill>
                  </a:rPr>
                  <a:t> and d</a:t>
                </a:r>
                <a:r>
                  <a:rPr lang="en-IN" sz="2000" baseline="-25000" dirty="0">
                    <a:solidFill>
                      <a:srgbClr val="0070C0"/>
                    </a:solidFill>
                  </a:rPr>
                  <a:t>2</a:t>
                </a:r>
                <a:r>
                  <a:rPr lang="en-IN" sz="2000" dirty="0">
                    <a:solidFill>
                      <a:srgbClr val="0070C0"/>
                    </a:solidFill>
                  </a:rPr>
                  <a:t> from the angles between the point representing y</a:t>
                </a:r>
                <a:r>
                  <a:rPr lang="en-IN" sz="2000" baseline="-25000" dirty="0">
                    <a:solidFill>
                      <a:srgbClr val="0070C0"/>
                    </a:solidFill>
                  </a:rPr>
                  <a:t>L</a:t>
                </a:r>
                <a:r>
                  <a:rPr lang="en-IN" sz="2000" dirty="0">
                    <a:solidFill>
                      <a:srgbClr val="0070C0"/>
                    </a:solidFill>
                  </a:rPr>
                  <a:t> and the points representing y</a:t>
                </a:r>
                <a:r>
                  <a:rPr lang="en-IN" sz="2000" baseline="-25000" dirty="0">
                    <a:solidFill>
                      <a:srgbClr val="0070C0"/>
                    </a:solidFill>
                  </a:rPr>
                  <a:t>B1</a:t>
                </a:r>
                <a:r>
                  <a:rPr lang="en-IN" sz="2000" dirty="0">
                    <a:solidFill>
                      <a:srgbClr val="0070C0"/>
                    </a:solidFill>
                  </a:rPr>
                  <a:t> and y</a:t>
                </a:r>
                <a:r>
                  <a:rPr lang="en-IN" sz="2000" baseline="-25000" dirty="0">
                    <a:solidFill>
                      <a:srgbClr val="0070C0"/>
                    </a:solidFill>
                  </a:rPr>
                  <a:t>B2</a:t>
                </a:r>
                <a:r>
                  <a:rPr lang="en-IN" sz="2000" dirty="0">
                    <a:solidFill>
                      <a:srgbClr val="0070C0"/>
                    </a:solidFill>
                  </a:rPr>
                  <a:t>.</a:t>
                </a:r>
              </a:p>
              <a:p>
                <a:pPr marL="457200" indent="-457200" algn="just">
                  <a:buFont typeface="+mj-lt"/>
                  <a:buAutoNum type="arabicPeriod"/>
                </a:pPr>
                <a:endParaRPr lang="en-IN" sz="2000" dirty="0">
                  <a:solidFill>
                    <a:srgbClr val="0070C0"/>
                  </a:solidFill>
                </a:endParaRPr>
              </a:p>
              <a:p>
                <a:pPr marL="457200" indent="-457200" algn="just">
                  <a:buFont typeface="+mj-lt"/>
                  <a:buAutoNum type="arabicPeriod"/>
                </a:pPr>
                <a:r>
                  <a:rPr lang="en-IN" sz="2000" dirty="0">
                    <a:solidFill>
                      <a:srgbClr val="0070C0"/>
                    </a:solidFill>
                  </a:rPr>
                  <a:t>Determine stub lengths l</a:t>
                </a:r>
                <a:r>
                  <a:rPr lang="en-IN" sz="2000" baseline="-25000" dirty="0">
                    <a:solidFill>
                      <a:srgbClr val="0070C0"/>
                    </a:solidFill>
                  </a:rPr>
                  <a:t>B1</a:t>
                </a:r>
                <a:r>
                  <a:rPr lang="en-IN" sz="2000" dirty="0">
                    <a:solidFill>
                      <a:srgbClr val="0070C0"/>
                    </a:solidFill>
                  </a:rPr>
                  <a:t> and l</a:t>
                </a:r>
                <a:r>
                  <a:rPr lang="en-IN" sz="2000" baseline="-25000" dirty="0">
                    <a:solidFill>
                      <a:srgbClr val="0070C0"/>
                    </a:solidFill>
                  </a:rPr>
                  <a:t>B2</a:t>
                </a:r>
                <a:r>
                  <a:rPr lang="en-IN" sz="2000" dirty="0">
                    <a:solidFill>
                      <a:srgbClr val="0070C0"/>
                    </a:solidFill>
                  </a:rPr>
                  <a:t> from the angles between the short-circuit point on the extreme right of the chart to the points representing -jb</a:t>
                </a:r>
                <a:r>
                  <a:rPr lang="en-IN" sz="2000" baseline="-25000" dirty="0">
                    <a:solidFill>
                      <a:srgbClr val="0070C0"/>
                    </a:solidFill>
                  </a:rPr>
                  <a:t>1</a:t>
                </a:r>
                <a:r>
                  <a:rPr lang="en-IN" sz="2000" dirty="0">
                    <a:solidFill>
                      <a:srgbClr val="0070C0"/>
                    </a:solidFill>
                  </a:rPr>
                  <a:t> and -jb</a:t>
                </a:r>
                <a:r>
                  <a:rPr lang="en-IN" sz="2000" baseline="-25000" dirty="0">
                    <a:solidFill>
                      <a:srgbClr val="0070C0"/>
                    </a:solidFill>
                  </a:rPr>
                  <a:t>2</a:t>
                </a:r>
                <a:r>
                  <a:rPr lang="en-IN" sz="2000" dirty="0">
                    <a:solidFill>
                      <a:srgbClr val="0070C0"/>
                    </a:solidFill>
                  </a:rPr>
                  <a:t> respectively.</a:t>
                </a:r>
              </a:p>
            </p:txBody>
          </p:sp>
        </mc:Choice>
        <mc:Fallback>
          <p:sp>
            <p:nvSpPr>
              <p:cNvPr id="6" name="TextBox 5">
                <a:extLst>
                  <a:ext uri="{FF2B5EF4-FFF2-40B4-BE49-F238E27FC236}">
                    <a16:creationId xmlns:a16="http://schemas.microsoft.com/office/drawing/2014/main" id="{284914C1-4481-99A1-77D9-76AE365CC717}"/>
                  </a:ext>
                </a:extLst>
              </p:cNvPr>
              <p:cNvSpPr txBox="1">
                <a:spLocks noRot="1" noChangeAspect="1" noMove="1" noResize="1" noEditPoints="1" noAdjustHandles="1" noChangeArrowheads="1" noChangeShapeType="1" noTextEdit="1"/>
              </p:cNvSpPr>
              <p:nvPr/>
            </p:nvSpPr>
            <p:spPr>
              <a:xfrm>
                <a:off x="152400" y="457200"/>
                <a:ext cx="8421757" cy="4708981"/>
              </a:xfrm>
              <a:prstGeom prst="rect">
                <a:avLst/>
              </a:prstGeom>
              <a:blipFill>
                <a:blip r:embed="rId2"/>
                <a:stretch>
                  <a:fillRect l="-796" r="-651" b="-1425"/>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450F512-A6D7-0EB9-BE63-058579EB5DE6}"/>
                  </a:ext>
                </a:extLst>
              </p:cNvPr>
              <p:cNvSpPr txBox="1"/>
              <p:nvPr/>
            </p:nvSpPr>
            <p:spPr>
              <a:xfrm>
                <a:off x="49695" y="5414059"/>
                <a:ext cx="8627166" cy="1323439"/>
              </a:xfrm>
              <a:prstGeom prst="rect">
                <a:avLst/>
              </a:prstGeom>
              <a:noFill/>
            </p:spPr>
            <p:txBody>
              <a:bodyPr wrap="square" rtlCol="0">
                <a:spAutoFit/>
              </a:bodyPr>
              <a:lstStyle/>
              <a:p>
                <a:r>
                  <a:rPr lang="en-US" sz="2000" b="1" u="sng" dirty="0">
                    <a:solidFill>
                      <a:srgbClr val="00B050"/>
                    </a:solidFill>
                  </a:rPr>
                  <a:t>Example: </a:t>
                </a:r>
                <a:r>
                  <a:rPr lang="en-US" sz="2000" dirty="0">
                    <a:solidFill>
                      <a:srgbClr val="00B050"/>
                    </a:solidFill>
                  </a:rPr>
                  <a:t>Use single stub matching using shorted stub to match the complex load Z</a:t>
                </a:r>
                <a:r>
                  <a:rPr lang="en-US" sz="2000" baseline="-25000" dirty="0">
                    <a:solidFill>
                      <a:srgbClr val="00B050"/>
                    </a:solidFill>
                  </a:rPr>
                  <a:t>L</a:t>
                </a:r>
                <a:r>
                  <a:rPr lang="en-US" sz="2000" dirty="0">
                    <a:solidFill>
                      <a:srgbClr val="00B050"/>
                    </a:solidFill>
                  </a:rPr>
                  <a:t> = </a:t>
                </a:r>
                <a:r>
                  <a:rPr lang="en-US" sz="2000" dirty="0">
                    <a:solidFill>
                      <a:srgbClr val="00B050"/>
                    </a:solidFill>
                    <a:cs typeface="Calibri" panose="020F0502020204030204" pitchFamily="34" charset="0"/>
                  </a:rPr>
                  <a:t>35 - j 47.5 </a:t>
                </a:r>
                <a14:m>
                  <m:oMath xmlns:m="http://schemas.openxmlformats.org/officeDocument/2006/math">
                    <m:r>
                      <m:rPr>
                        <m:sty m:val="p"/>
                      </m:rPr>
                      <a:rPr lang="en-US" sz="2000" b="0" i="0" smtClean="0">
                        <a:solidFill>
                          <a:srgbClr val="00B050"/>
                        </a:solidFill>
                        <a:latin typeface="Cambria Math" panose="02040503050406030204" pitchFamily="18" charset="0"/>
                        <a:cs typeface="Calibri" panose="020F0502020204030204" pitchFamily="34" charset="0"/>
                      </a:rPr>
                      <m:t>Ω</m:t>
                    </m:r>
                    <m:r>
                      <a:rPr lang="en-US" sz="2000" b="0" i="0" smtClean="0">
                        <a:solidFill>
                          <a:srgbClr val="00B050"/>
                        </a:solidFill>
                        <a:latin typeface="Cambria Math" panose="02040503050406030204" pitchFamily="18" charset="0"/>
                        <a:cs typeface="Calibri" panose="020F0502020204030204" pitchFamily="34" charset="0"/>
                      </a:rPr>
                      <m:t>.</m:t>
                    </m:r>
                  </m:oMath>
                </a14:m>
                <a:r>
                  <a:rPr lang="en-US" sz="2000" dirty="0">
                    <a:solidFill>
                      <a:srgbClr val="00B050"/>
                    </a:solidFill>
                  </a:rPr>
                  <a:t> Find position and length of stub. Z</a:t>
                </a:r>
                <a:r>
                  <a:rPr lang="en-US" sz="2000" baseline="-25000" dirty="0">
                    <a:solidFill>
                      <a:srgbClr val="00B050"/>
                    </a:solidFill>
                  </a:rPr>
                  <a:t>0</a:t>
                </a:r>
                <a:r>
                  <a:rPr lang="en-US" sz="2000" dirty="0">
                    <a:solidFill>
                      <a:srgbClr val="00B050"/>
                    </a:solidFill>
                  </a:rPr>
                  <a:t> = </a:t>
                </a:r>
                <a:r>
                  <a:rPr lang="en-US" sz="2000" dirty="0">
                    <a:solidFill>
                      <a:srgbClr val="00B050"/>
                    </a:solidFill>
                    <a:cs typeface="Calibri" panose="020F0502020204030204" pitchFamily="34" charset="0"/>
                  </a:rPr>
                  <a:t>50 </a:t>
                </a:r>
                <a14:m>
                  <m:oMath xmlns:m="http://schemas.openxmlformats.org/officeDocument/2006/math">
                    <m:r>
                      <m:rPr>
                        <m:sty m:val="p"/>
                      </m:rPr>
                      <a:rPr lang="en-US" sz="2000">
                        <a:solidFill>
                          <a:srgbClr val="00B050"/>
                        </a:solidFill>
                        <a:latin typeface="Cambria Math" panose="02040503050406030204" pitchFamily="18" charset="0"/>
                        <a:cs typeface="Calibri" panose="020F0502020204030204" pitchFamily="34" charset="0"/>
                      </a:rPr>
                      <m:t>Ω</m:t>
                    </m:r>
                  </m:oMath>
                </a14:m>
                <a:endParaRPr lang="en-US" sz="2000" baseline="-25000" dirty="0">
                  <a:solidFill>
                    <a:srgbClr val="0070C0"/>
                  </a:solidFill>
                </a:endParaRPr>
              </a:p>
              <a:p>
                <a:endParaRPr lang="en-US" sz="2000" dirty="0">
                  <a:solidFill>
                    <a:srgbClr val="0070C0"/>
                  </a:solidFill>
                </a:endParaRPr>
              </a:p>
              <a:p>
                <a:r>
                  <a:rPr lang="en-US" sz="2000" dirty="0">
                    <a:solidFill>
                      <a:srgbClr val="0070C0"/>
                    </a:solidFill>
                  </a:rPr>
                  <a:t>Solution: z</a:t>
                </a:r>
                <a:r>
                  <a:rPr lang="en-US" sz="2000" baseline="-25000" dirty="0">
                    <a:solidFill>
                      <a:srgbClr val="0070C0"/>
                    </a:solidFill>
                  </a:rPr>
                  <a:t>L</a:t>
                </a:r>
                <a:r>
                  <a:rPr lang="en-US" sz="2000" dirty="0">
                    <a:solidFill>
                      <a:srgbClr val="0070C0"/>
                    </a:solidFill>
                  </a:rPr>
                  <a:t> = </a:t>
                </a:r>
                <a:r>
                  <a:rPr lang="en-US" sz="2000" dirty="0">
                    <a:solidFill>
                      <a:srgbClr val="0070C0"/>
                    </a:solidFill>
                    <a:latin typeface="Calibri" panose="020F0502020204030204" pitchFamily="34" charset="0"/>
                    <a:cs typeface="Calibri" panose="020F0502020204030204" pitchFamily="34" charset="0"/>
                  </a:rPr>
                  <a:t>0.7 - j(0.95)</a:t>
                </a:r>
                <a14:m>
                  <m:oMath xmlns:m="http://schemas.openxmlformats.org/officeDocument/2006/math">
                    <m:r>
                      <m:rPr>
                        <m:sty m:val="p"/>
                      </m:rPr>
                      <a:rPr lang="en-US" sz="2000">
                        <a:solidFill>
                          <a:srgbClr val="0070C0"/>
                        </a:solidFill>
                        <a:latin typeface="Cambria Math" panose="02040503050406030204" pitchFamily="18" charset="0"/>
                        <a:cs typeface="Calibri" panose="020F0502020204030204" pitchFamily="34" charset="0"/>
                      </a:rPr>
                      <m:t>Ω</m:t>
                    </m:r>
                  </m:oMath>
                </a14:m>
                <a:r>
                  <a:rPr lang="en-US" sz="2000" dirty="0">
                    <a:solidFill>
                      <a:srgbClr val="00B050"/>
                    </a:solidFill>
                  </a:rPr>
                  <a:t>. </a:t>
                </a:r>
                <a:r>
                  <a:rPr lang="en-US" sz="2000" dirty="0">
                    <a:solidFill>
                      <a:srgbClr val="0070C0"/>
                    </a:solidFill>
                  </a:rPr>
                  <a:t>Follow the procedure as above.</a:t>
                </a:r>
                <a:endParaRPr lang="en-US" sz="2000" baseline="-25000" dirty="0">
                  <a:solidFill>
                    <a:srgbClr val="00B050"/>
                  </a:solidFill>
                </a:endParaRPr>
              </a:p>
            </p:txBody>
          </p:sp>
        </mc:Choice>
        <mc:Fallback>
          <p:sp>
            <p:nvSpPr>
              <p:cNvPr id="7" name="TextBox 6">
                <a:extLst>
                  <a:ext uri="{FF2B5EF4-FFF2-40B4-BE49-F238E27FC236}">
                    <a16:creationId xmlns:a16="http://schemas.microsoft.com/office/drawing/2014/main" id="{C450F512-A6D7-0EB9-BE63-058579EB5DE6}"/>
                  </a:ext>
                </a:extLst>
              </p:cNvPr>
              <p:cNvSpPr txBox="1">
                <a:spLocks noRot="1" noChangeAspect="1" noMove="1" noResize="1" noEditPoints="1" noAdjustHandles="1" noChangeArrowheads="1" noChangeShapeType="1" noTextEdit="1"/>
              </p:cNvSpPr>
              <p:nvPr/>
            </p:nvSpPr>
            <p:spPr>
              <a:xfrm>
                <a:off x="49695" y="5414059"/>
                <a:ext cx="8627166" cy="1323439"/>
              </a:xfrm>
              <a:prstGeom prst="rect">
                <a:avLst/>
              </a:prstGeom>
              <a:blipFill>
                <a:blip r:embed="rId3"/>
                <a:stretch>
                  <a:fillRect l="-707" t="-2304" r="-777" b="-7834"/>
                </a:stretch>
              </a:blipFill>
            </p:spPr>
            <p:txBody>
              <a:bodyPr/>
              <a:lstStyle/>
              <a:p>
                <a:r>
                  <a:rPr lang="en-IN">
                    <a:noFill/>
                  </a:rPr>
                  <a:t> </a:t>
                </a:r>
              </a:p>
            </p:txBody>
          </p:sp>
        </mc:Fallback>
      </mc:AlternateContent>
    </p:spTree>
    <p:extLst>
      <p:ext uri="{BB962C8B-B14F-4D97-AF65-F5344CB8AC3E}">
        <p14:creationId xmlns:p14="http://schemas.microsoft.com/office/powerpoint/2010/main" val="3582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1ABE3-058D-2E82-D9F2-57112F5644B1}"/>
            </a:ext>
          </a:extLst>
        </p:cNvPr>
        <p:cNvGrpSpPr/>
        <p:nvPr/>
      </p:nvGrpSpPr>
      <p:grpSpPr>
        <a:xfrm>
          <a:off x="0" y="0"/>
          <a:ext cx="0" cy="0"/>
          <a:chOff x="0" y="0"/>
          <a:chExt cx="0" cy="0"/>
        </a:xfrm>
      </p:grpSpPr>
      <p:pic>
        <p:nvPicPr>
          <p:cNvPr id="2" name="Picture 4">
            <a:extLst>
              <a:ext uri="{FF2B5EF4-FFF2-40B4-BE49-F238E27FC236}">
                <a16:creationId xmlns:a16="http://schemas.microsoft.com/office/drawing/2014/main" id="{787BCC0D-4A8E-FFF8-5ED7-8453A35AB66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225743" y="208813"/>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3275C481-6967-50D4-0193-0A53367E665D}"/>
              </a:ext>
            </a:extLst>
          </p:cNvPr>
          <p:cNvSpPr/>
          <p:nvPr/>
        </p:nvSpPr>
        <p:spPr>
          <a:xfrm>
            <a:off x="1954389" y="2228643"/>
            <a:ext cx="2844000" cy="2844000"/>
          </a:xfrm>
          <a:prstGeom prst="ellipse">
            <a:avLst/>
          </a:prstGeom>
          <a:no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039C9630-16C0-048E-FB0F-B1B708EE5DCA}"/>
              </a:ext>
            </a:extLst>
          </p:cNvPr>
          <p:cNvCxnSpPr>
            <a:cxnSpLocks/>
          </p:cNvCxnSpPr>
          <p:nvPr/>
        </p:nvCxnSpPr>
        <p:spPr>
          <a:xfrm flipH="1" flipV="1">
            <a:off x="3145655" y="2282539"/>
            <a:ext cx="230735" cy="1368103"/>
          </a:xfrm>
          <a:prstGeom prst="straightConnector1">
            <a:avLst/>
          </a:prstGeom>
          <a:ln w="38100" cap="flat" cmpd="sng" algn="ctr">
            <a:solidFill>
              <a:srgbClr val="FF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AFD77A2-A047-1211-4316-D9A675F2993E}"/>
                  </a:ext>
                </a:extLst>
              </p:cNvPr>
              <p:cNvSpPr txBox="1"/>
              <p:nvPr/>
            </p:nvSpPr>
            <p:spPr>
              <a:xfrm>
                <a:off x="7255657" y="567345"/>
                <a:ext cx="1539873"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1" smtClean="0">
                        <a:latin typeface="Cambria Math" panose="02040503050406030204" pitchFamily="18" charset="0"/>
                      </a:rPr>
                      <m:t>𝒛</m:t>
                    </m:r>
                    <m:r>
                      <a:rPr lang="en-US" b="1" i="1" baseline="-25000" smtClean="0">
                        <a:latin typeface="Cambria Math" panose="02040503050406030204" pitchFamily="18" charset="0"/>
                      </a:rPr>
                      <m:t>𝑳</m:t>
                    </m:r>
                  </m:oMath>
                </a14:m>
                <a:r>
                  <a:rPr lang="en-US" b="1" dirty="0"/>
                  <a:t>= 0.7-j95</a:t>
                </a:r>
                <a14:m>
                  <m:oMath xmlns:m="http://schemas.openxmlformats.org/officeDocument/2006/math">
                    <m:r>
                      <a:rPr lang="en-US" b="1" i="1" smtClean="0">
                        <a:latin typeface="Cambria Math" panose="02040503050406030204" pitchFamily="18" charset="0"/>
                      </a:rPr>
                      <m:t>𝜴</m:t>
                    </m:r>
                  </m:oMath>
                </a14:m>
                <a:endParaRPr lang="en-US" b="1" dirty="0"/>
              </a:p>
            </p:txBody>
          </p:sp>
        </mc:Choice>
        <mc:Fallback xmlns="">
          <p:sp>
            <p:nvSpPr>
              <p:cNvPr id="17" name="TextBox 16">
                <a:extLst>
                  <a:ext uri="{FF2B5EF4-FFF2-40B4-BE49-F238E27FC236}">
                    <a16:creationId xmlns:a16="http://schemas.microsoft.com/office/drawing/2014/main" id="{1AFD77A2-A047-1211-4316-D9A675F2993E}"/>
                  </a:ext>
                </a:extLst>
              </p:cNvPr>
              <p:cNvSpPr txBox="1">
                <a:spLocks noRot="1" noChangeAspect="1" noMove="1" noResize="1" noEditPoints="1" noAdjustHandles="1" noChangeArrowheads="1" noChangeShapeType="1" noTextEdit="1"/>
              </p:cNvSpPr>
              <p:nvPr/>
            </p:nvSpPr>
            <p:spPr>
              <a:xfrm>
                <a:off x="7255657" y="567345"/>
                <a:ext cx="1539873" cy="276999"/>
              </a:xfrm>
              <a:prstGeom prst="rect">
                <a:avLst/>
              </a:prstGeom>
              <a:blipFill>
                <a:blip r:embed="rId3"/>
                <a:stretch>
                  <a:fillRect l="-3516" t="-22449" b="-448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001AE86-1AD9-8D3A-7D2B-B53FA99F0B2F}"/>
                  </a:ext>
                </a:extLst>
              </p:cNvPr>
              <p:cNvSpPr txBox="1"/>
              <p:nvPr/>
            </p:nvSpPr>
            <p:spPr>
              <a:xfrm>
                <a:off x="7252113" y="914400"/>
                <a:ext cx="1539873" cy="276999"/>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b="1" i="1" smtClean="0">
                        <a:latin typeface="Cambria Math" panose="02040503050406030204" pitchFamily="18" charset="0"/>
                      </a:rPr>
                      <m:t>𝒚</m:t>
                    </m:r>
                    <m:r>
                      <a:rPr lang="en-US" b="1" i="1" baseline="-25000" smtClean="0">
                        <a:latin typeface="Cambria Math" panose="02040503050406030204" pitchFamily="18" charset="0"/>
                      </a:rPr>
                      <m:t>𝑳</m:t>
                    </m:r>
                    <m:r>
                      <a:rPr lang="en-US" b="1" i="1" dirty="0" smtClean="0">
                        <a:latin typeface="Cambria Math" panose="02040503050406030204" pitchFamily="18" charset="0"/>
                        <a:ea typeface="Cambria Math" panose="02040503050406030204" pitchFamily="18" charset="0"/>
                      </a:rPr>
                      <m:t>≈</m:t>
                    </m:r>
                  </m:oMath>
                </a14:m>
                <a:r>
                  <a:rPr lang="en-US" b="1" dirty="0"/>
                  <a:t> 0.5+j68</a:t>
                </a:r>
                <a14:m>
                  <m:oMath xmlns:m="http://schemas.openxmlformats.org/officeDocument/2006/math">
                    <m:r>
                      <a:rPr lang="en-US" b="1" i="1" smtClean="0">
                        <a:latin typeface="Cambria Math" panose="02040503050406030204" pitchFamily="18" charset="0"/>
                      </a:rPr>
                      <m:t>𝜴</m:t>
                    </m:r>
                  </m:oMath>
                </a14:m>
                <a:endParaRPr lang="en-US" b="1" dirty="0"/>
              </a:p>
            </p:txBody>
          </p:sp>
        </mc:Choice>
        <mc:Fallback xmlns="">
          <p:sp>
            <p:nvSpPr>
              <p:cNvPr id="18" name="TextBox 17">
                <a:extLst>
                  <a:ext uri="{FF2B5EF4-FFF2-40B4-BE49-F238E27FC236}">
                    <a16:creationId xmlns:a16="http://schemas.microsoft.com/office/drawing/2014/main" id="{7001AE86-1AD9-8D3A-7D2B-B53FA99F0B2F}"/>
                  </a:ext>
                </a:extLst>
              </p:cNvPr>
              <p:cNvSpPr txBox="1">
                <a:spLocks noRot="1" noChangeAspect="1" noMove="1" noResize="1" noEditPoints="1" noAdjustHandles="1" noChangeArrowheads="1" noChangeShapeType="1" noTextEdit="1"/>
              </p:cNvSpPr>
              <p:nvPr/>
            </p:nvSpPr>
            <p:spPr>
              <a:xfrm>
                <a:off x="7252113" y="914400"/>
                <a:ext cx="1539873" cy="276999"/>
              </a:xfrm>
              <a:prstGeom prst="rect">
                <a:avLst/>
              </a:prstGeom>
              <a:blipFill>
                <a:blip r:embed="rId4"/>
                <a:stretch>
                  <a:fillRect l="-5098" t="-22917" b="-45833"/>
                </a:stretch>
              </a:blipFill>
            </p:spPr>
            <p:txBody>
              <a:bodyPr/>
              <a:lstStyle/>
              <a:p>
                <a:r>
                  <a:rPr lang="en-IN">
                    <a:noFill/>
                  </a:rPr>
                  <a:t> </a:t>
                </a:r>
              </a:p>
            </p:txBody>
          </p:sp>
        </mc:Fallback>
      </mc:AlternateContent>
      <p:sp>
        <p:nvSpPr>
          <p:cNvPr id="23" name="TextBox 22">
            <a:extLst>
              <a:ext uri="{FF2B5EF4-FFF2-40B4-BE49-F238E27FC236}">
                <a16:creationId xmlns:a16="http://schemas.microsoft.com/office/drawing/2014/main" id="{0A5A01BD-0290-84EF-9B15-B08F59324077}"/>
              </a:ext>
            </a:extLst>
          </p:cNvPr>
          <p:cNvSpPr txBox="1"/>
          <p:nvPr/>
        </p:nvSpPr>
        <p:spPr>
          <a:xfrm>
            <a:off x="3286596" y="3302575"/>
            <a:ext cx="354584" cy="369332"/>
          </a:xfrm>
          <a:prstGeom prst="rect">
            <a:avLst/>
          </a:prstGeom>
          <a:noFill/>
        </p:spPr>
        <p:txBody>
          <a:bodyPr wrap="none" rtlCol="0">
            <a:spAutoFit/>
          </a:bodyPr>
          <a:lstStyle/>
          <a:p>
            <a:r>
              <a:rPr lang="en-US" b="1" dirty="0"/>
              <a:t>O</a:t>
            </a:r>
            <a:endParaRPr lang="en-IN" b="1" baseline="-25000" dirty="0"/>
          </a:p>
        </p:txBody>
      </p:sp>
      <p:sp>
        <p:nvSpPr>
          <p:cNvPr id="24" name="TextBox 23">
            <a:extLst>
              <a:ext uri="{FF2B5EF4-FFF2-40B4-BE49-F238E27FC236}">
                <a16:creationId xmlns:a16="http://schemas.microsoft.com/office/drawing/2014/main" id="{7386ACB2-BDF9-51C9-81A3-042F84DEA29C}"/>
              </a:ext>
            </a:extLst>
          </p:cNvPr>
          <p:cNvSpPr txBox="1"/>
          <p:nvPr/>
        </p:nvSpPr>
        <p:spPr>
          <a:xfrm>
            <a:off x="2209602" y="43934"/>
            <a:ext cx="516488" cy="369332"/>
          </a:xfrm>
          <a:prstGeom prst="rect">
            <a:avLst/>
          </a:prstGeom>
          <a:noFill/>
        </p:spPr>
        <p:txBody>
          <a:bodyPr wrap="none" rtlCol="0">
            <a:spAutoFit/>
          </a:bodyPr>
          <a:lstStyle/>
          <a:p>
            <a:r>
              <a:rPr lang="en-US" b="1" dirty="0"/>
              <a:t>P’2</a:t>
            </a:r>
            <a:endParaRPr lang="en-IN" b="1" baseline="-25000" dirty="0"/>
          </a:p>
        </p:txBody>
      </p:sp>
      <p:grpSp>
        <p:nvGrpSpPr>
          <p:cNvPr id="68" name="Group 67">
            <a:extLst>
              <a:ext uri="{FF2B5EF4-FFF2-40B4-BE49-F238E27FC236}">
                <a16:creationId xmlns:a16="http://schemas.microsoft.com/office/drawing/2014/main" id="{2A2E3A94-9CEC-6AC9-1C3A-5E78684E1745}"/>
              </a:ext>
            </a:extLst>
          </p:cNvPr>
          <p:cNvGrpSpPr/>
          <p:nvPr/>
        </p:nvGrpSpPr>
        <p:grpSpPr>
          <a:xfrm>
            <a:off x="2557640" y="1852119"/>
            <a:ext cx="833473" cy="443081"/>
            <a:chOff x="2557640" y="1852119"/>
            <a:chExt cx="833473" cy="443081"/>
          </a:xfrm>
        </p:grpSpPr>
        <p:grpSp>
          <p:nvGrpSpPr>
            <p:cNvPr id="16" name="Group 15">
              <a:extLst>
                <a:ext uri="{FF2B5EF4-FFF2-40B4-BE49-F238E27FC236}">
                  <a16:creationId xmlns:a16="http://schemas.microsoft.com/office/drawing/2014/main" id="{A1BDBF35-A52D-F512-79B2-F0CA6C3097E7}"/>
                </a:ext>
              </a:extLst>
            </p:cNvPr>
            <p:cNvGrpSpPr/>
            <p:nvPr/>
          </p:nvGrpSpPr>
          <p:grpSpPr>
            <a:xfrm>
              <a:off x="3014087" y="1852119"/>
              <a:ext cx="377026" cy="430420"/>
              <a:chOff x="3640722" y="1448300"/>
              <a:chExt cx="377026" cy="430420"/>
            </a:xfrm>
          </p:grpSpPr>
          <p:sp>
            <p:nvSpPr>
              <p:cNvPr id="10" name="TextBox 9">
                <a:extLst>
                  <a:ext uri="{FF2B5EF4-FFF2-40B4-BE49-F238E27FC236}">
                    <a16:creationId xmlns:a16="http://schemas.microsoft.com/office/drawing/2014/main" id="{ACA4AA17-198D-5747-EB83-FE4E7ED83891}"/>
                  </a:ext>
                </a:extLst>
              </p:cNvPr>
              <p:cNvSpPr txBox="1"/>
              <p:nvPr/>
            </p:nvSpPr>
            <p:spPr>
              <a:xfrm>
                <a:off x="3640722" y="1448300"/>
                <a:ext cx="377026" cy="369332"/>
              </a:xfrm>
              <a:prstGeom prst="rect">
                <a:avLst/>
              </a:prstGeom>
              <a:noFill/>
            </p:spPr>
            <p:txBody>
              <a:bodyPr wrap="none" rtlCol="0">
                <a:spAutoFit/>
              </a:bodyPr>
              <a:lstStyle/>
              <a:p>
                <a:r>
                  <a:rPr lang="en-US" b="1" dirty="0" err="1"/>
                  <a:t>y</a:t>
                </a:r>
                <a:r>
                  <a:rPr lang="en-US" b="1" baseline="-25000" dirty="0" err="1"/>
                  <a:t>L</a:t>
                </a:r>
                <a:endParaRPr lang="en-IN" b="1" baseline="-25000" dirty="0"/>
              </a:p>
            </p:txBody>
          </p:sp>
          <p:sp>
            <p:nvSpPr>
              <p:cNvPr id="8" name="Oval 7">
                <a:extLst>
                  <a:ext uri="{FF2B5EF4-FFF2-40B4-BE49-F238E27FC236}">
                    <a16:creationId xmlns:a16="http://schemas.microsoft.com/office/drawing/2014/main" id="{2CB4FDD4-79E7-335A-0588-0259EB23ED7F}"/>
                  </a:ext>
                </a:extLst>
              </p:cNvPr>
              <p:cNvSpPr/>
              <p:nvPr/>
            </p:nvSpPr>
            <p:spPr>
              <a:xfrm>
                <a:off x="3733800" y="1770720"/>
                <a:ext cx="108000" cy="10800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25" name="TextBox 24">
              <a:extLst>
                <a:ext uri="{FF2B5EF4-FFF2-40B4-BE49-F238E27FC236}">
                  <a16:creationId xmlns:a16="http://schemas.microsoft.com/office/drawing/2014/main" id="{1940641F-E4B4-6EF0-833B-EE86D902EE97}"/>
                </a:ext>
              </a:extLst>
            </p:cNvPr>
            <p:cNvSpPr txBox="1"/>
            <p:nvPr/>
          </p:nvSpPr>
          <p:spPr>
            <a:xfrm>
              <a:off x="2557640" y="1925868"/>
              <a:ext cx="447558" cy="369332"/>
            </a:xfrm>
            <a:prstGeom prst="rect">
              <a:avLst/>
            </a:prstGeom>
            <a:noFill/>
          </p:spPr>
          <p:txBody>
            <a:bodyPr wrap="none" rtlCol="0">
              <a:spAutoFit/>
            </a:bodyPr>
            <a:lstStyle/>
            <a:p>
              <a:r>
                <a:rPr lang="en-US" b="1" dirty="0"/>
                <a:t>P2</a:t>
              </a:r>
              <a:endParaRPr lang="en-IN" b="1" baseline="-25000" dirty="0"/>
            </a:p>
          </p:txBody>
        </p:sp>
      </p:grpSp>
      <p:sp>
        <p:nvSpPr>
          <p:cNvPr id="26" name="Oval 25">
            <a:extLst>
              <a:ext uri="{FF2B5EF4-FFF2-40B4-BE49-F238E27FC236}">
                <a16:creationId xmlns:a16="http://schemas.microsoft.com/office/drawing/2014/main" id="{66FACC7C-BF5F-88FE-9D86-D68601B49348}"/>
              </a:ext>
            </a:extLst>
          </p:cNvPr>
          <p:cNvSpPr/>
          <p:nvPr/>
        </p:nvSpPr>
        <p:spPr>
          <a:xfrm>
            <a:off x="3391113" y="2174539"/>
            <a:ext cx="2933487" cy="2865077"/>
          </a:xfrm>
          <a:prstGeom prst="ellipse">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7" name="Group 66">
            <a:extLst>
              <a:ext uri="{FF2B5EF4-FFF2-40B4-BE49-F238E27FC236}">
                <a16:creationId xmlns:a16="http://schemas.microsoft.com/office/drawing/2014/main" id="{8E5870D2-F1E2-DD62-376B-C6BB08077DF9}"/>
              </a:ext>
            </a:extLst>
          </p:cNvPr>
          <p:cNvGrpSpPr/>
          <p:nvPr/>
        </p:nvGrpSpPr>
        <p:grpSpPr>
          <a:xfrm>
            <a:off x="3240109" y="3625833"/>
            <a:ext cx="846671" cy="1823334"/>
            <a:chOff x="3240109" y="3625833"/>
            <a:chExt cx="846671" cy="1823334"/>
          </a:xfrm>
        </p:grpSpPr>
        <p:grpSp>
          <p:nvGrpSpPr>
            <p:cNvPr id="15" name="Group 14">
              <a:extLst>
                <a:ext uri="{FF2B5EF4-FFF2-40B4-BE49-F238E27FC236}">
                  <a16:creationId xmlns:a16="http://schemas.microsoft.com/office/drawing/2014/main" id="{D2110C8B-4243-3E99-F028-AA1CA3A6F105}"/>
                </a:ext>
              </a:extLst>
            </p:cNvPr>
            <p:cNvGrpSpPr/>
            <p:nvPr/>
          </p:nvGrpSpPr>
          <p:grpSpPr>
            <a:xfrm>
              <a:off x="3376389" y="3625833"/>
              <a:ext cx="710391" cy="1707851"/>
              <a:chOff x="4646067" y="392816"/>
              <a:chExt cx="710391" cy="1707851"/>
            </a:xfrm>
          </p:grpSpPr>
          <p:cxnSp>
            <p:nvCxnSpPr>
              <p:cNvPr id="5" name="Straight Arrow Connector 4">
                <a:extLst>
                  <a:ext uri="{FF2B5EF4-FFF2-40B4-BE49-F238E27FC236}">
                    <a16:creationId xmlns:a16="http://schemas.microsoft.com/office/drawing/2014/main" id="{C2A2CB6D-695B-31D0-46B0-503EED86801A}"/>
                  </a:ext>
                </a:extLst>
              </p:cNvPr>
              <p:cNvCxnSpPr>
                <a:cxnSpLocks/>
                <a:endCxn id="3" idx="0"/>
              </p:cNvCxnSpPr>
              <p:nvPr/>
            </p:nvCxnSpPr>
            <p:spPr>
              <a:xfrm>
                <a:off x="4646067" y="392816"/>
                <a:ext cx="284733" cy="1359784"/>
              </a:xfrm>
              <a:prstGeom prst="straightConnector1">
                <a:avLst/>
              </a:prstGeom>
              <a:ln w="38100" cap="flat" cmpd="sng" algn="ctr">
                <a:solidFill>
                  <a:srgbClr val="FF000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1A8F0532-06BB-220C-FCC0-65B274296944}"/>
                  </a:ext>
                </a:extLst>
              </p:cNvPr>
              <p:cNvSpPr txBox="1"/>
              <p:nvPr/>
            </p:nvSpPr>
            <p:spPr>
              <a:xfrm>
                <a:off x="4966608" y="1731335"/>
                <a:ext cx="389850" cy="369332"/>
              </a:xfrm>
              <a:prstGeom prst="rect">
                <a:avLst/>
              </a:prstGeom>
              <a:noFill/>
            </p:spPr>
            <p:txBody>
              <a:bodyPr wrap="none" rtlCol="0">
                <a:spAutoFit/>
              </a:bodyPr>
              <a:lstStyle/>
              <a:p>
                <a:r>
                  <a:rPr lang="en-US" b="1" dirty="0"/>
                  <a:t>Z</a:t>
                </a:r>
                <a:r>
                  <a:rPr lang="en-US" b="1" baseline="-25000" dirty="0"/>
                  <a:t>L</a:t>
                </a:r>
                <a:endParaRPr lang="en-IN" b="1" baseline="-25000" dirty="0"/>
              </a:p>
            </p:txBody>
          </p:sp>
          <p:sp>
            <p:nvSpPr>
              <p:cNvPr id="3" name="Oval 2">
                <a:extLst>
                  <a:ext uri="{FF2B5EF4-FFF2-40B4-BE49-F238E27FC236}">
                    <a16:creationId xmlns:a16="http://schemas.microsoft.com/office/drawing/2014/main" id="{D418969E-3FBC-3787-8C19-D25EB1606C4E}"/>
                  </a:ext>
                </a:extLst>
              </p:cNvPr>
              <p:cNvSpPr/>
              <p:nvPr/>
            </p:nvSpPr>
            <p:spPr>
              <a:xfrm>
                <a:off x="4876800" y="1752600"/>
                <a:ext cx="108000" cy="108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27" name="TextBox 26">
              <a:extLst>
                <a:ext uri="{FF2B5EF4-FFF2-40B4-BE49-F238E27FC236}">
                  <a16:creationId xmlns:a16="http://schemas.microsoft.com/office/drawing/2014/main" id="{8CBA724C-1C80-B7B5-DA08-6CB4F72031CA}"/>
                </a:ext>
              </a:extLst>
            </p:cNvPr>
            <p:cNvSpPr txBox="1"/>
            <p:nvPr/>
          </p:nvSpPr>
          <p:spPr>
            <a:xfrm>
              <a:off x="3240109" y="5079835"/>
              <a:ext cx="447558" cy="369332"/>
            </a:xfrm>
            <a:prstGeom prst="rect">
              <a:avLst/>
            </a:prstGeom>
            <a:noFill/>
          </p:spPr>
          <p:txBody>
            <a:bodyPr wrap="none" rtlCol="0">
              <a:spAutoFit/>
            </a:bodyPr>
            <a:lstStyle/>
            <a:p>
              <a:r>
                <a:rPr lang="en-US" b="1" dirty="0"/>
                <a:t>P1</a:t>
              </a:r>
              <a:endParaRPr lang="en-IN" b="1" baseline="-25000" dirty="0"/>
            </a:p>
          </p:txBody>
        </p:sp>
      </p:grpSp>
      <p:grpSp>
        <p:nvGrpSpPr>
          <p:cNvPr id="28" name="Group 27">
            <a:extLst>
              <a:ext uri="{FF2B5EF4-FFF2-40B4-BE49-F238E27FC236}">
                <a16:creationId xmlns:a16="http://schemas.microsoft.com/office/drawing/2014/main" id="{1142579B-1B48-1F02-AB48-A8E24E7D4C56}"/>
              </a:ext>
            </a:extLst>
          </p:cNvPr>
          <p:cNvGrpSpPr/>
          <p:nvPr/>
        </p:nvGrpSpPr>
        <p:grpSpPr>
          <a:xfrm>
            <a:off x="3805472" y="1898942"/>
            <a:ext cx="418704" cy="537719"/>
            <a:chOff x="3535576" y="1341001"/>
            <a:chExt cx="418704" cy="537719"/>
          </a:xfrm>
        </p:grpSpPr>
        <p:sp>
          <p:nvSpPr>
            <p:cNvPr id="29" name="TextBox 28">
              <a:extLst>
                <a:ext uri="{FF2B5EF4-FFF2-40B4-BE49-F238E27FC236}">
                  <a16:creationId xmlns:a16="http://schemas.microsoft.com/office/drawing/2014/main" id="{498F0163-B234-36FB-49A2-68FE64E2BF8A}"/>
                </a:ext>
              </a:extLst>
            </p:cNvPr>
            <p:cNvSpPr txBox="1"/>
            <p:nvPr/>
          </p:nvSpPr>
          <p:spPr>
            <a:xfrm>
              <a:off x="3535576" y="1341001"/>
              <a:ext cx="418704" cy="338554"/>
            </a:xfrm>
            <a:prstGeom prst="rect">
              <a:avLst/>
            </a:prstGeom>
            <a:noFill/>
          </p:spPr>
          <p:txBody>
            <a:bodyPr wrap="none" rtlCol="0">
              <a:spAutoFit/>
            </a:bodyPr>
            <a:lstStyle/>
            <a:p>
              <a:r>
                <a:rPr lang="en-US" sz="2400" b="1" baseline="-25000" dirty="0"/>
                <a:t>P3</a:t>
              </a:r>
              <a:endParaRPr lang="en-IN" sz="2400" b="1" baseline="-25000" dirty="0"/>
            </a:p>
          </p:txBody>
        </p:sp>
        <p:sp>
          <p:nvSpPr>
            <p:cNvPr id="30" name="Oval 29">
              <a:extLst>
                <a:ext uri="{FF2B5EF4-FFF2-40B4-BE49-F238E27FC236}">
                  <a16:creationId xmlns:a16="http://schemas.microsoft.com/office/drawing/2014/main" id="{25AB1D8B-CCA3-E609-9834-A17618FE0F02}"/>
                </a:ext>
              </a:extLst>
            </p:cNvPr>
            <p:cNvSpPr/>
            <p:nvPr/>
          </p:nvSpPr>
          <p:spPr>
            <a:xfrm>
              <a:off x="3733800" y="1770720"/>
              <a:ext cx="108000" cy="108000"/>
            </a:xfrm>
            <a:prstGeom prst="ellipse">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grpSp>
        <p:nvGrpSpPr>
          <p:cNvPr id="31" name="Group 30">
            <a:extLst>
              <a:ext uri="{FF2B5EF4-FFF2-40B4-BE49-F238E27FC236}">
                <a16:creationId xmlns:a16="http://schemas.microsoft.com/office/drawing/2014/main" id="{9F53AFF7-EA70-8E43-6671-4C218A963981}"/>
              </a:ext>
            </a:extLst>
          </p:cNvPr>
          <p:cNvGrpSpPr/>
          <p:nvPr/>
        </p:nvGrpSpPr>
        <p:grpSpPr>
          <a:xfrm>
            <a:off x="3962400" y="4350123"/>
            <a:ext cx="418704" cy="546676"/>
            <a:chOff x="3596508" y="1332044"/>
            <a:chExt cx="418704" cy="546676"/>
          </a:xfrm>
        </p:grpSpPr>
        <p:sp>
          <p:nvSpPr>
            <p:cNvPr id="32" name="TextBox 31">
              <a:extLst>
                <a:ext uri="{FF2B5EF4-FFF2-40B4-BE49-F238E27FC236}">
                  <a16:creationId xmlns:a16="http://schemas.microsoft.com/office/drawing/2014/main" id="{9E9D793C-43F7-2293-B42C-B2A0169B57BD}"/>
                </a:ext>
              </a:extLst>
            </p:cNvPr>
            <p:cNvSpPr txBox="1"/>
            <p:nvPr/>
          </p:nvSpPr>
          <p:spPr>
            <a:xfrm>
              <a:off x="3596508" y="1332044"/>
              <a:ext cx="418704" cy="338554"/>
            </a:xfrm>
            <a:prstGeom prst="rect">
              <a:avLst/>
            </a:prstGeom>
            <a:noFill/>
          </p:spPr>
          <p:txBody>
            <a:bodyPr wrap="none" rtlCol="0">
              <a:spAutoFit/>
            </a:bodyPr>
            <a:lstStyle/>
            <a:p>
              <a:r>
                <a:rPr lang="en-US" sz="2400" b="1" baseline="-25000" dirty="0"/>
                <a:t>P4</a:t>
              </a:r>
              <a:endParaRPr lang="en-IN" sz="2400" b="1" baseline="-25000" dirty="0"/>
            </a:p>
          </p:txBody>
        </p:sp>
        <p:sp>
          <p:nvSpPr>
            <p:cNvPr id="33" name="Oval 32">
              <a:extLst>
                <a:ext uri="{FF2B5EF4-FFF2-40B4-BE49-F238E27FC236}">
                  <a16:creationId xmlns:a16="http://schemas.microsoft.com/office/drawing/2014/main" id="{8638A442-2F3D-8642-4DD5-C6378CDB344F}"/>
                </a:ext>
              </a:extLst>
            </p:cNvPr>
            <p:cNvSpPr/>
            <p:nvPr/>
          </p:nvSpPr>
          <p:spPr>
            <a:xfrm>
              <a:off x="3733800" y="1770720"/>
              <a:ext cx="108000" cy="108000"/>
            </a:xfrm>
            <a:prstGeom prst="ellipse">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36" name="TextBox 35">
            <a:extLst>
              <a:ext uri="{FF2B5EF4-FFF2-40B4-BE49-F238E27FC236}">
                <a16:creationId xmlns:a16="http://schemas.microsoft.com/office/drawing/2014/main" id="{24B06D77-BDBB-4223-186C-5E4E189D8CF4}"/>
              </a:ext>
            </a:extLst>
          </p:cNvPr>
          <p:cNvSpPr txBox="1"/>
          <p:nvPr/>
        </p:nvSpPr>
        <p:spPr>
          <a:xfrm>
            <a:off x="5189720" y="430857"/>
            <a:ext cx="479618" cy="338554"/>
          </a:xfrm>
          <a:prstGeom prst="rect">
            <a:avLst/>
          </a:prstGeom>
          <a:noFill/>
        </p:spPr>
        <p:txBody>
          <a:bodyPr wrap="none" rtlCol="0">
            <a:spAutoFit/>
          </a:bodyPr>
          <a:lstStyle/>
          <a:p>
            <a:r>
              <a:rPr lang="en-US" sz="2400" b="1" baseline="-25000" dirty="0"/>
              <a:t>P’3</a:t>
            </a:r>
            <a:endParaRPr lang="en-IN" sz="2400" b="1" baseline="-25000" dirty="0"/>
          </a:p>
        </p:txBody>
      </p:sp>
      <p:sp>
        <p:nvSpPr>
          <p:cNvPr id="37" name="TextBox 36">
            <a:extLst>
              <a:ext uri="{FF2B5EF4-FFF2-40B4-BE49-F238E27FC236}">
                <a16:creationId xmlns:a16="http://schemas.microsoft.com/office/drawing/2014/main" id="{75B91BD2-8881-BBCD-A67A-12F717D60D42}"/>
              </a:ext>
            </a:extLst>
          </p:cNvPr>
          <p:cNvSpPr txBox="1"/>
          <p:nvPr/>
        </p:nvSpPr>
        <p:spPr>
          <a:xfrm>
            <a:off x="5277283" y="6395404"/>
            <a:ext cx="479618" cy="338554"/>
          </a:xfrm>
          <a:prstGeom prst="rect">
            <a:avLst/>
          </a:prstGeom>
          <a:noFill/>
        </p:spPr>
        <p:txBody>
          <a:bodyPr wrap="none" rtlCol="0">
            <a:spAutoFit/>
          </a:bodyPr>
          <a:lstStyle/>
          <a:p>
            <a:r>
              <a:rPr lang="en-US" sz="2400" b="1" baseline="-25000" dirty="0"/>
              <a:t>P’4</a:t>
            </a:r>
            <a:endParaRPr lang="en-IN" sz="2400" b="1" baseline="-25000" dirty="0"/>
          </a:p>
        </p:txBody>
      </p:sp>
      <p:sp>
        <p:nvSpPr>
          <p:cNvPr id="41" name="TextBox 40">
            <a:extLst>
              <a:ext uri="{FF2B5EF4-FFF2-40B4-BE49-F238E27FC236}">
                <a16:creationId xmlns:a16="http://schemas.microsoft.com/office/drawing/2014/main" id="{A9FB58D3-7236-C7CE-E00D-C5F39D7DA641}"/>
              </a:ext>
            </a:extLst>
          </p:cNvPr>
          <p:cNvSpPr txBox="1"/>
          <p:nvPr/>
        </p:nvSpPr>
        <p:spPr>
          <a:xfrm rot="768670">
            <a:off x="4953692" y="2159383"/>
            <a:ext cx="506870" cy="338554"/>
          </a:xfrm>
          <a:prstGeom prst="rect">
            <a:avLst/>
          </a:prstGeom>
          <a:noFill/>
        </p:spPr>
        <p:txBody>
          <a:bodyPr wrap="none" rtlCol="0">
            <a:spAutoFit/>
          </a:bodyPr>
          <a:lstStyle/>
          <a:p>
            <a:r>
              <a:rPr lang="en-US" sz="2400" b="1" baseline="-25000" dirty="0"/>
              <a:t>g=1</a:t>
            </a:r>
            <a:endParaRPr lang="en-IN" sz="2400" b="1" baseline="-25000" dirty="0"/>
          </a:p>
        </p:txBody>
      </p:sp>
      <p:grpSp>
        <p:nvGrpSpPr>
          <p:cNvPr id="69" name="Group 68">
            <a:extLst>
              <a:ext uri="{FF2B5EF4-FFF2-40B4-BE49-F238E27FC236}">
                <a16:creationId xmlns:a16="http://schemas.microsoft.com/office/drawing/2014/main" id="{69632B61-13D4-BC00-4157-763FA874ED20}"/>
              </a:ext>
            </a:extLst>
          </p:cNvPr>
          <p:cNvGrpSpPr/>
          <p:nvPr/>
        </p:nvGrpSpPr>
        <p:grpSpPr>
          <a:xfrm>
            <a:off x="-660283" y="125200"/>
            <a:ext cx="7642893" cy="8089164"/>
            <a:chOff x="-660283" y="125200"/>
            <a:chExt cx="7642893" cy="8089164"/>
          </a:xfrm>
        </p:grpSpPr>
        <p:cxnSp>
          <p:nvCxnSpPr>
            <p:cNvPr id="20" name="Straight Arrow Connector 19">
              <a:extLst>
                <a:ext uri="{FF2B5EF4-FFF2-40B4-BE49-F238E27FC236}">
                  <a16:creationId xmlns:a16="http://schemas.microsoft.com/office/drawing/2014/main" id="{5898D1CF-7968-D615-1B99-A07AF1E5B0BA}"/>
                </a:ext>
              </a:extLst>
            </p:cNvPr>
            <p:cNvCxnSpPr>
              <a:cxnSpLocks/>
            </p:cNvCxnSpPr>
            <p:nvPr/>
          </p:nvCxnSpPr>
          <p:spPr>
            <a:xfrm flipH="1" flipV="1">
              <a:off x="2809712" y="131583"/>
              <a:ext cx="542771" cy="3478899"/>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74388438-5791-0168-1D3E-6186CEF142A8}"/>
                </a:ext>
              </a:extLst>
            </p:cNvPr>
            <p:cNvCxnSpPr>
              <a:cxnSpLocks/>
            </p:cNvCxnSpPr>
            <p:nvPr/>
          </p:nvCxnSpPr>
          <p:spPr>
            <a:xfrm flipV="1">
              <a:off x="3363856" y="326877"/>
              <a:ext cx="1947097" cy="3305915"/>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Arc 41">
              <a:extLst>
                <a:ext uri="{FF2B5EF4-FFF2-40B4-BE49-F238E27FC236}">
                  <a16:creationId xmlns:a16="http://schemas.microsoft.com/office/drawing/2014/main" id="{11D093F6-5CBA-3A1C-088F-2EBA162B6357}"/>
                </a:ext>
              </a:extLst>
            </p:cNvPr>
            <p:cNvSpPr/>
            <p:nvPr/>
          </p:nvSpPr>
          <p:spPr>
            <a:xfrm rot="18098298">
              <a:off x="-883418" y="348335"/>
              <a:ext cx="8089164" cy="7642893"/>
            </a:xfrm>
            <a:prstGeom prst="arc">
              <a:avLst>
                <a:gd name="adj1" fmla="val 19556317"/>
                <a:gd name="adj2" fmla="val 21376089"/>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44" name="TextBox 43">
              <a:extLst>
                <a:ext uri="{FF2B5EF4-FFF2-40B4-BE49-F238E27FC236}">
                  <a16:creationId xmlns:a16="http://schemas.microsoft.com/office/drawing/2014/main" id="{21A1A07F-58F1-4A85-17C9-805515AA1CDB}"/>
                </a:ext>
              </a:extLst>
            </p:cNvPr>
            <p:cNvSpPr txBox="1"/>
            <p:nvPr/>
          </p:nvSpPr>
          <p:spPr>
            <a:xfrm rot="1074482">
              <a:off x="3885329" y="366196"/>
              <a:ext cx="442750" cy="369332"/>
            </a:xfrm>
            <a:prstGeom prst="rect">
              <a:avLst/>
            </a:prstGeom>
            <a:noFill/>
          </p:spPr>
          <p:txBody>
            <a:bodyPr wrap="none" rtlCol="0">
              <a:spAutoFit/>
            </a:bodyPr>
            <a:lstStyle/>
            <a:p>
              <a:r>
                <a:rPr lang="en-US" b="1" dirty="0"/>
                <a:t>d1</a:t>
              </a:r>
              <a:endParaRPr lang="en-IN" b="1" baseline="-25000" dirty="0"/>
            </a:p>
          </p:txBody>
        </p:sp>
      </p:grpSp>
      <p:grpSp>
        <p:nvGrpSpPr>
          <p:cNvPr id="70" name="Group 69">
            <a:extLst>
              <a:ext uri="{FF2B5EF4-FFF2-40B4-BE49-F238E27FC236}">
                <a16:creationId xmlns:a16="http://schemas.microsoft.com/office/drawing/2014/main" id="{6796A82E-4DA6-0016-6FB0-67F1996EFB49}"/>
              </a:ext>
            </a:extLst>
          </p:cNvPr>
          <p:cNvGrpSpPr/>
          <p:nvPr/>
        </p:nvGrpSpPr>
        <p:grpSpPr>
          <a:xfrm>
            <a:off x="-317952" y="-41159"/>
            <a:ext cx="7107449" cy="7771213"/>
            <a:chOff x="-317952" y="-41159"/>
            <a:chExt cx="7107449" cy="7771213"/>
          </a:xfrm>
        </p:grpSpPr>
        <p:cxnSp>
          <p:nvCxnSpPr>
            <p:cNvPr id="38" name="Straight Arrow Connector 37">
              <a:extLst>
                <a:ext uri="{FF2B5EF4-FFF2-40B4-BE49-F238E27FC236}">
                  <a16:creationId xmlns:a16="http://schemas.microsoft.com/office/drawing/2014/main" id="{226A627A-019A-9703-0194-BB4130EA3266}"/>
                </a:ext>
              </a:extLst>
            </p:cNvPr>
            <p:cNvCxnSpPr>
              <a:cxnSpLocks/>
            </p:cNvCxnSpPr>
            <p:nvPr/>
          </p:nvCxnSpPr>
          <p:spPr>
            <a:xfrm>
              <a:off x="3414880" y="3584431"/>
              <a:ext cx="1973333" cy="3270562"/>
            </a:xfrm>
            <a:prstGeom prst="straightConnector1">
              <a:avLst/>
            </a:prstGeom>
            <a:ln w="38100" cap="flat" cmpd="sng" algn="ctr">
              <a:solidFill>
                <a:srgbClr val="FF000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Arc 42">
              <a:extLst>
                <a:ext uri="{FF2B5EF4-FFF2-40B4-BE49-F238E27FC236}">
                  <a16:creationId xmlns:a16="http://schemas.microsoft.com/office/drawing/2014/main" id="{A5495EA3-CDF6-73EC-2333-BBF6DE03E338}"/>
                </a:ext>
              </a:extLst>
            </p:cNvPr>
            <p:cNvSpPr/>
            <p:nvPr/>
          </p:nvSpPr>
          <p:spPr>
            <a:xfrm rot="17943883">
              <a:off x="-649834" y="290723"/>
              <a:ext cx="7771213" cy="7107449"/>
            </a:xfrm>
            <a:prstGeom prst="arc">
              <a:avLst>
                <a:gd name="adj1" fmla="val 19556317"/>
                <a:gd name="adj2" fmla="val 6635487"/>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45" name="TextBox 44">
              <a:extLst>
                <a:ext uri="{FF2B5EF4-FFF2-40B4-BE49-F238E27FC236}">
                  <a16:creationId xmlns:a16="http://schemas.microsoft.com/office/drawing/2014/main" id="{95B23B2E-CC2A-BF14-8F7B-FAD8FC766B9C}"/>
                </a:ext>
              </a:extLst>
            </p:cNvPr>
            <p:cNvSpPr txBox="1"/>
            <p:nvPr/>
          </p:nvSpPr>
          <p:spPr>
            <a:xfrm>
              <a:off x="6185077" y="1147919"/>
              <a:ext cx="442750" cy="369332"/>
            </a:xfrm>
            <a:prstGeom prst="rect">
              <a:avLst/>
            </a:prstGeom>
            <a:noFill/>
          </p:spPr>
          <p:txBody>
            <a:bodyPr wrap="none" rtlCol="0">
              <a:spAutoFit/>
            </a:bodyPr>
            <a:lstStyle/>
            <a:p>
              <a:r>
                <a:rPr lang="en-US" b="1" dirty="0"/>
                <a:t>d2</a:t>
              </a:r>
              <a:endParaRPr lang="en-IN" b="1" baseline="-25000" dirty="0"/>
            </a:p>
          </p:txBody>
        </p:sp>
      </p:grpSp>
      <p:sp>
        <p:nvSpPr>
          <p:cNvPr id="46" name="TextBox 45">
            <a:extLst>
              <a:ext uri="{FF2B5EF4-FFF2-40B4-BE49-F238E27FC236}">
                <a16:creationId xmlns:a16="http://schemas.microsoft.com/office/drawing/2014/main" id="{C632B323-C249-5242-E9AD-5CAD8BF28A37}"/>
              </a:ext>
            </a:extLst>
          </p:cNvPr>
          <p:cNvSpPr txBox="1"/>
          <p:nvPr/>
        </p:nvSpPr>
        <p:spPr>
          <a:xfrm>
            <a:off x="7052343" y="3936783"/>
            <a:ext cx="1946367"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t>P3 = Y</a:t>
            </a:r>
            <a:r>
              <a:rPr lang="en-US" sz="2000" b="1" baseline="-25000" dirty="0"/>
              <a:t>B1</a:t>
            </a:r>
            <a:r>
              <a:rPr lang="en-US" sz="2000" b="1" dirty="0"/>
              <a:t> =1+j1.2</a:t>
            </a:r>
            <a:endParaRPr lang="en-IN" sz="2000" b="1" dirty="0"/>
          </a:p>
        </p:txBody>
      </p:sp>
      <p:sp>
        <p:nvSpPr>
          <p:cNvPr id="47" name="TextBox 46">
            <a:extLst>
              <a:ext uri="{FF2B5EF4-FFF2-40B4-BE49-F238E27FC236}">
                <a16:creationId xmlns:a16="http://schemas.microsoft.com/office/drawing/2014/main" id="{FD4EDD51-34CD-F092-0864-B073055C2D25}"/>
              </a:ext>
            </a:extLst>
          </p:cNvPr>
          <p:cNvSpPr txBox="1"/>
          <p:nvPr/>
        </p:nvSpPr>
        <p:spPr>
          <a:xfrm>
            <a:off x="7055359" y="4541018"/>
            <a:ext cx="1896673"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t>P4 = Y</a:t>
            </a:r>
            <a:r>
              <a:rPr lang="en-US" sz="2000" b="1" baseline="-25000" dirty="0"/>
              <a:t>B2</a:t>
            </a:r>
            <a:r>
              <a:rPr lang="en-US" sz="2000" b="1" dirty="0"/>
              <a:t> =1-j1.2</a:t>
            </a:r>
            <a:endParaRPr lang="en-IN" sz="2000" b="1" dirty="0"/>
          </a:p>
        </p:txBody>
      </p:sp>
      <p:sp>
        <p:nvSpPr>
          <p:cNvPr id="48" name="TextBox 47">
            <a:extLst>
              <a:ext uri="{FF2B5EF4-FFF2-40B4-BE49-F238E27FC236}">
                <a16:creationId xmlns:a16="http://schemas.microsoft.com/office/drawing/2014/main" id="{3FD72607-C410-52CD-37F9-9556571ADB6E}"/>
              </a:ext>
            </a:extLst>
          </p:cNvPr>
          <p:cNvSpPr txBox="1"/>
          <p:nvPr/>
        </p:nvSpPr>
        <p:spPr>
          <a:xfrm>
            <a:off x="6309647" y="3484375"/>
            <a:ext cx="470578" cy="369332"/>
          </a:xfrm>
          <a:prstGeom prst="rect">
            <a:avLst/>
          </a:prstGeom>
          <a:noFill/>
        </p:spPr>
        <p:txBody>
          <a:bodyPr wrap="none" rtlCol="0">
            <a:spAutoFit/>
          </a:bodyPr>
          <a:lstStyle/>
          <a:p>
            <a:r>
              <a:rPr lang="en-US" b="1" dirty="0" err="1">
                <a:solidFill>
                  <a:srgbClr val="FF0000"/>
                </a:solidFill>
              </a:rPr>
              <a:t>Y</a:t>
            </a:r>
            <a:r>
              <a:rPr lang="en-US" b="1" baseline="-25000" dirty="0" err="1">
                <a:solidFill>
                  <a:srgbClr val="FF0000"/>
                </a:solidFill>
              </a:rPr>
              <a:t>sc</a:t>
            </a:r>
            <a:endParaRPr lang="en-IN" b="1" baseline="-25000" dirty="0">
              <a:solidFill>
                <a:srgbClr val="FF0000"/>
              </a:solidFill>
            </a:endParaRPr>
          </a:p>
        </p:txBody>
      </p:sp>
      <p:sp>
        <p:nvSpPr>
          <p:cNvPr id="49" name="TextBox 48">
            <a:extLst>
              <a:ext uri="{FF2B5EF4-FFF2-40B4-BE49-F238E27FC236}">
                <a16:creationId xmlns:a16="http://schemas.microsoft.com/office/drawing/2014/main" id="{00B1A811-9295-A01D-F2EB-B3699F88D494}"/>
              </a:ext>
            </a:extLst>
          </p:cNvPr>
          <p:cNvSpPr txBox="1"/>
          <p:nvPr/>
        </p:nvSpPr>
        <p:spPr>
          <a:xfrm>
            <a:off x="6300820" y="3231743"/>
            <a:ext cx="486672" cy="369332"/>
          </a:xfrm>
          <a:prstGeom prst="rect">
            <a:avLst/>
          </a:prstGeom>
          <a:noFill/>
        </p:spPr>
        <p:txBody>
          <a:bodyPr wrap="none" rtlCol="0">
            <a:spAutoFit/>
          </a:bodyPr>
          <a:lstStyle/>
          <a:p>
            <a:r>
              <a:rPr lang="en-US" b="1" dirty="0" err="1">
                <a:solidFill>
                  <a:srgbClr val="FF0000"/>
                </a:solidFill>
              </a:rPr>
              <a:t>Z</a:t>
            </a:r>
            <a:r>
              <a:rPr lang="en-US" b="1" baseline="-25000" dirty="0" err="1">
                <a:solidFill>
                  <a:srgbClr val="FF0000"/>
                </a:solidFill>
              </a:rPr>
              <a:t>oc</a:t>
            </a:r>
            <a:endParaRPr lang="en-IN" b="1" baseline="-25000" dirty="0">
              <a:solidFill>
                <a:srgbClr val="FF0000"/>
              </a:solidFill>
            </a:endParaRPr>
          </a:p>
        </p:txBody>
      </p:sp>
      <p:sp>
        <p:nvSpPr>
          <p:cNvPr id="63" name="TextBox 62">
            <a:extLst>
              <a:ext uri="{FF2B5EF4-FFF2-40B4-BE49-F238E27FC236}">
                <a16:creationId xmlns:a16="http://schemas.microsoft.com/office/drawing/2014/main" id="{D1D5CAF9-80FE-9E56-7EAC-C80BBC78E688}"/>
              </a:ext>
            </a:extLst>
          </p:cNvPr>
          <p:cNvSpPr txBox="1"/>
          <p:nvPr/>
        </p:nvSpPr>
        <p:spPr>
          <a:xfrm>
            <a:off x="4065482" y="6696321"/>
            <a:ext cx="418704" cy="338554"/>
          </a:xfrm>
          <a:prstGeom prst="rect">
            <a:avLst/>
          </a:prstGeom>
          <a:noFill/>
        </p:spPr>
        <p:txBody>
          <a:bodyPr wrap="none" rtlCol="0">
            <a:spAutoFit/>
          </a:bodyPr>
          <a:lstStyle/>
          <a:p>
            <a:r>
              <a:rPr lang="en-US" sz="2400" b="1" baseline="-25000" dirty="0"/>
              <a:t>P5</a:t>
            </a:r>
            <a:endParaRPr lang="en-IN" sz="2400" b="1" baseline="-25000" dirty="0"/>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94D67E8-5F56-6C7A-13B7-B1228304DCED}"/>
                  </a:ext>
                </a:extLst>
              </p:cNvPr>
              <p:cNvSpPr txBox="1"/>
              <p:nvPr/>
            </p:nvSpPr>
            <p:spPr>
              <a:xfrm>
                <a:off x="6734618" y="5088128"/>
                <a:ext cx="2294218"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t>d</a:t>
                </a:r>
                <a:r>
                  <a:rPr lang="en-US" sz="2000" b="1" baseline="-25000" dirty="0"/>
                  <a:t>1</a:t>
                </a:r>
                <a:r>
                  <a:rPr lang="en-US" sz="2000" b="1" dirty="0"/>
                  <a:t>= (0.168-0.109) </a:t>
                </a:r>
                <a14:m>
                  <m:oMath xmlns:m="http://schemas.openxmlformats.org/officeDocument/2006/math">
                    <m:r>
                      <a:rPr lang="en-US" sz="2000" b="1" i="1" smtClean="0">
                        <a:latin typeface="Cambria Math" panose="02040503050406030204" pitchFamily="18" charset="0"/>
                      </a:rPr>
                      <m:t>𝝀</m:t>
                    </m:r>
                  </m:oMath>
                </a14:m>
                <a:endParaRPr lang="en-IN" sz="2000" b="1" dirty="0"/>
              </a:p>
            </p:txBody>
          </p:sp>
        </mc:Choice>
        <mc:Fallback xmlns="">
          <p:sp>
            <p:nvSpPr>
              <p:cNvPr id="65" name="TextBox 64">
                <a:extLst>
                  <a:ext uri="{FF2B5EF4-FFF2-40B4-BE49-F238E27FC236}">
                    <a16:creationId xmlns:a16="http://schemas.microsoft.com/office/drawing/2014/main" id="{094D67E8-5F56-6C7A-13B7-B1228304DCED}"/>
                  </a:ext>
                </a:extLst>
              </p:cNvPr>
              <p:cNvSpPr txBox="1">
                <a:spLocks noRot="1" noChangeAspect="1" noMove="1" noResize="1" noEditPoints="1" noAdjustHandles="1" noChangeArrowheads="1" noChangeShapeType="1" noTextEdit="1"/>
              </p:cNvSpPr>
              <p:nvPr/>
            </p:nvSpPr>
            <p:spPr>
              <a:xfrm>
                <a:off x="6734618" y="5088128"/>
                <a:ext cx="2294218" cy="400110"/>
              </a:xfrm>
              <a:prstGeom prst="rect">
                <a:avLst/>
              </a:prstGeom>
              <a:blipFill>
                <a:blip r:embed="rId5"/>
                <a:stretch>
                  <a:fillRect l="-2639" t="-5882" b="-2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870B6DF-CECC-8390-2103-67E4E3AFF285}"/>
                  </a:ext>
                </a:extLst>
              </p:cNvPr>
              <p:cNvSpPr txBox="1"/>
              <p:nvPr/>
            </p:nvSpPr>
            <p:spPr>
              <a:xfrm>
                <a:off x="6710236" y="5671008"/>
                <a:ext cx="2294218"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t>d</a:t>
                </a:r>
                <a:r>
                  <a:rPr lang="en-US" sz="2000" b="1" baseline="-25000" dirty="0"/>
                  <a:t>2</a:t>
                </a:r>
                <a:r>
                  <a:rPr lang="en-US" sz="2000" b="1" dirty="0"/>
                  <a:t>= (0.332-0.109) </a:t>
                </a:r>
                <a14:m>
                  <m:oMath xmlns:m="http://schemas.openxmlformats.org/officeDocument/2006/math">
                    <m:r>
                      <a:rPr lang="en-US" sz="2000" b="1" i="1" smtClean="0">
                        <a:latin typeface="Cambria Math" panose="02040503050406030204" pitchFamily="18" charset="0"/>
                      </a:rPr>
                      <m:t>𝝀</m:t>
                    </m:r>
                  </m:oMath>
                </a14:m>
                <a:endParaRPr lang="en-IN" sz="2000" b="1" dirty="0"/>
              </a:p>
            </p:txBody>
          </p:sp>
        </mc:Choice>
        <mc:Fallback xmlns="">
          <p:sp>
            <p:nvSpPr>
              <p:cNvPr id="66" name="TextBox 65">
                <a:extLst>
                  <a:ext uri="{FF2B5EF4-FFF2-40B4-BE49-F238E27FC236}">
                    <a16:creationId xmlns:a16="http://schemas.microsoft.com/office/drawing/2014/main" id="{B870B6DF-CECC-8390-2103-67E4E3AFF285}"/>
                  </a:ext>
                </a:extLst>
              </p:cNvPr>
              <p:cNvSpPr txBox="1">
                <a:spLocks noRot="1" noChangeAspect="1" noMove="1" noResize="1" noEditPoints="1" noAdjustHandles="1" noChangeArrowheads="1" noChangeShapeType="1" noTextEdit="1"/>
              </p:cNvSpPr>
              <p:nvPr/>
            </p:nvSpPr>
            <p:spPr>
              <a:xfrm>
                <a:off x="6710236" y="5671008"/>
                <a:ext cx="2294218" cy="400110"/>
              </a:xfrm>
              <a:prstGeom prst="rect">
                <a:avLst/>
              </a:prstGeom>
              <a:blipFill>
                <a:blip r:embed="rId6"/>
                <a:stretch>
                  <a:fillRect l="-2639" t="-4348" b="-23188"/>
                </a:stretch>
              </a:blipFill>
            </p:spPr>
            <p:txBody>
              <a:bodyPr/>
              <a:lstStyle/>
              <a:p>
                <a:r>
                  <a:rPr lang="en-IN">
                    <a:noFill/>
                  </a:rPr>
                  <a:t> </a:t>
                </a:r>
              </a:p>
            </p:txBody>
          </p:sp>
        </mc:Fallback>
      </mc:AlternateContent>
      <p:sp>
        <p:nvSpPr>
          <p:cNvPr id="71" name="Text Box 11">
            <a:extLst>
              <a:ext uri="{FF2B5EF4-FFF2-40B4-BE49-F238E27FC236}">
                <a16:creationId xmlns:a16="http://schemas.microsoft.com/office/drawing/2014/main" id="{8C9F9FBB-01B7-A853-4D3F-5D6E9CCCC06A}"/>
              </a:ext>
            </a:extLst>
          </p:cNvPr>
          <p:cNvSpPr txBox="1">
            <a:spLocks noChangeArrowheads="1"/>
          </p:cNvSpPr>
          <p:nvPr/>
        </p:nvSpPr>
        <p:spPr bwMode="auto">
          <a:xfrm>
            <a:off x="7485149" y="3407022"/>
            <a:ext cx="15997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u="sng" dirty="0">
                <a:solidFill>
                  <a:srgbClr val="FF0000"/>
                </a:solidFill>
              </a:rPr>
              <a:t>Position:</a:t>
            </a:r>
          </a:p>
        </p:txBody>
      </p:sp>
    </p:spTree>
    <p:extLst>
      <p:ext uri="{BB962C8B-B14F-4D97-AF65-F5344CB8AC3E}">
        <p14:creationId xmlns:p14="http://schemas.microsoft.com/office/powerpoint/2010/main" val="372421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6" grpId="0" animBg="1"/>
      <p:bldP spid="47" grpId="0" animBg="1"/>
      <p:bldP spid="65" grpId="0" animBg="1"/>
      <p:bldP spid="6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3E31B-5492-B8BB-B9E0-E9AADDFB93C2}"/>
            </a:ext>
          </a:extLst>
        </p:cNvPr>
        <p:cNvGrpSpPr/>
        <p:nvPr/>
      </p:nvGrpSpPr>
      <p:grpSpPr>
        <a:xfrm>
          <a:off x="0" y="0"/>
          <a:ext cx="0" cy="0"/>
          <a:chOff x="0" y="0"/>
          <a:chExt cx="0" cy="0"/>
        </a:xfrm>
      </p:grpSpPr>
      <p:pic>
        <p:nvPicPr>
          <p:cNvPr id="2" name="Picture 4">
            <a:extLst>
              <a:ext uri="{FF2B5EF4-FFF2-40B4-BE49-F238E27FC236}">
                <a16:creationId xmlns:a16="http://schemas.microsoft.com/office/drawing/2014/main" id="{7CC1D480-C361-0F80-855B-591803B13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228600" y="228600"/>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E0C1036-C2AA-D93D-5FF6-96983C0F8D7B}"/>
              </a:ext>
            </a:extLst>
          </p:cNvPr>
          <p:cNvSpPr txBox="1"/>
          <p:nvPr/>
        </p:nvSpPr>
        <p:spPr>
          <a:xfrm>
            <a:off x="3286596" y="3302575"/>
            <a:ext cx="354584" cy="369332"/>
          </a:xfrm>
          <a:prstGeom prst="rect">
            <a:avLst/>
          </a:prstGeom>
          <a:noFill/>
        </p:spPr>
        <p:txBody>
          <a:bodyPr wrap="none" rtlCol="0">
            <a:spAutoFit/>
          </a:bodyPr>
          <a:lstStyle/>
          <a:p>
            <a:r>
              <a:rPr lang="en-US" b="1" dirty="0"/>
              <a:t>O</a:t>
            </a:r>
            <a:endParaRPr lang="en-IN" b="1" baseline="-25000" dirty="0"/>
          </a:p>
        </p:txBody>
      </p:sp>
      <p:sp>
        <p:nvSpPr>
          <p:cNvPr id="26" name="Oval 25">
            <a:extLst>
              <a:ext uri="{FF2B5EF4-FFF2-40B4-BE49-F238E27FC236}">
                <a16:creationId xmlns:a16="http://schemas.microsoft.com/office/drawing/2014/main" id="{C9D9E546-D744-536A-BC3C-DF17D361C336}"/>
              </a:ext>
            </a:extLst>
          </p:cNvPr>
          <p:cNvSpPr/>
          <p:nvPr/>
        </p:nvSpPr>
        <p:spPr>
          <a:xfrm>
            <a:off x="3391113" y="2174539"/>
            <a:ext cx="2933487" cy="2865077"/>
          </a:xfrm>
          <a:prstGeom prst="ellipse">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AD52A5EE-C353-086C-D493-F429E1445C24}"/>
              </a:ext>
            </a:extLst>
          </p:cNvPr>
          <p:cNvGrpSpPr/>
          <p:nvPr/>
        </p:nvGrpSpPr>
        <p:grpSpPr>
          <a:xfrm>
            <a:off x="3805472" y="1898942"/>
            <a:ext cx="418704" cy="537719"/>
            <a:chOff x="3535576" y="1341001"/>
            <a:chExt cx="418704" cy="537719"/>
          </a:xfrm>
        </p:grpSpPr>
        <p:sp>
          <p:nvSpPr>
            <p:cNvPr id="29" name="TextBox 28">
              <a:extLst>
                <a:ext uri="{FF2B5EF4-FFF2-40B4-BE49-F238E27FC236}">
                  <a16:creationId xmlns:a16="http://schemas.microsoft.com/office/drawing/2014/main" id="{F9CDD38A-30E7-29E4-026D-A8410CE2D3F2}"/>
                </a:ext>
              </a:extLst>
            </p:cNvPr>
            <p:cNvSpPr txBox="1"/>
            <p:nvPr/>
          </p:nvSpPr>
          <p:spPr>
            <a:xfrm>
              <a:off x="3535576" y="1341001"/>
              <a:ext cx="418704" cy="338554"/>
            </a:xfrm>
            <a:prstGeom prst="rect">
              <a:avLst/>
            </a:prstGeom>
            <a:noFill/>
          </p:spPr>
          <p:txBody>
            <a:bodyPr wrap="none" rtlCol="0">
              <a:spAutoFit/>
            </a:bodyPr>
            <a:lstStyle/>
            <a:p>
              <a:r>
                <a:rPr lang="en-US" sz="2400" b="1" baseline="-25000" dirty="0"/>
                <a:t>P3</a:t>
              </a:r>
              <a:endParaRPr lang="en-IN" sz="2400" b="1" baseline="-25000" dirty="0"/>
            </a:p>
          </p:txBody>
        </p:sp>
        <p:sp>
          <p:nvSpPr>
            <p:cNvPr id="30" name="Oval 29">
              <a:extLst>
                <a:ext uri="{FF2B5EF4-FFF2-40B4-BE49-F238E27FC236}">
                  <a16:creationId xmlns:a16="http://schemas.microsoft.com/office/drawing/2014/main" id="{7B74C52C-93DA-27D9-AECE-FA74634CFF57}"/>
                </a:ext>
              </a:extLst>
            </p:cNvPr>
            <p:cNvSpPr/>
            <p:nvPr/>
          </p:nvSpPr>
          <p:spPr>
            <a:xfrm>
              <a:off x="3733800" y="1770720"/>
              <a:ext cx="108000" cy="108000"/>
            </a:xfrm>
            <a:prstGeom prst="ellipse">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grpSp>
        <p:nvGrpSpPr>
          <p:cNvPr id="31" name="Group 30">
            <a:extLst>
              <a:ext uri="{FF2B5EF4-FFF2-40B4-BE49-F238E27FC236}">
                <a16:creationId xmlns:a16="http://schemas.microsoft.com/office/drawing/2014/main" id="{5DEAF182-E315-8603-34D0-F9BD59603F87}"/>
              </a:ext>
            </a:extLst>
          </p:cNvPr>
          <p:cNvGrpSpPr/>
          <p:nvPr/>
        </p:nvGrpSpPr>
        <p:grpSpPr>
          <a:xfrm>
            <a:off x="3962400" y="4350123"/>
            <a:ext cx="418704" cy="546676"/>
            <a:chOff x="3596508" y="1332044"/>
            <a:chExt cx="418704" cy="546676"/>
          </a:xfrm>
        </p:grpSpPr>
        <p:sp>
          <p:nvSpPr>
            <p:cNvPr id="32" name="TextBox 31">
              <a:extLst>
                <a:ext uri="{FF2B5EF4-FFF2-40B4-BE49-F238E27FC236}">
                  <a16:creationId xmlns:a16="http://schemas.microsoft.com/office/drawing/2014/main" id="{1DB664FC-5E31-5A25-3506-9EBB37D8B2BB}"/>
                </a:ext>
              </a:extLst>
            </p:cNvPr>
            <p:cNvSpPr txBox="1"/>
            <p:nvPr/>
          </p:nvSpPr>
          <p:spPr>
            <a:xfrm>
              <a:off x="3596508" y="1332044"/>
              <a:ext cx="418704" cy="338554"/>
            </a:xfrm>
            <a:prstGeom prst="rect">
              <a:avLst/>
            </a:prstGeom>
            <a:noFill/>
          </p:spPr>
          <p:txBody>
            <a:bodyPr wrap="none" rtlCol="0">
              <a:spAutoFit/>
            </a:bodyPr>
            <a:lstStyle/>
            <a:p>
              <a:r>
                <a:rPr lang="en-US" sz="2400" b="1" baseline="-25000" dirty="0"/>
                <a:t>P4</a:t>
              </a:r>
              <a:endParaRPr lang="en-IN" sz="2400" b="1" baseline="-25000" dirty="0"/>
            </a:p>
          </p:txBody>
        </p:sp>
        <p:sp>
          <p:nvSpPr>
            <p:cNvPr id="33" name="Oval 32">
              <a:extLst>
                <a:ext uri="{FF2B5EF4-FFF2-40B4-BE49-F238E27FC236}">
                  <a16:creationId xmlns:a16="http://schemas.microsoft.com/office/drawing/2014/main" id="{45A2230B-A0EA-FF4B-D26C-87F4233121F3}"/>
                </a:ext>
              </a:extLst>
            </p:cNvPr>
            <p:cNvSpPr/>
            <p:nvPr/>
          </p:nvSpPr>
          <p:spPr>
            <a:xfrm>
              <a:off x="3733800" y="1770720"/>
              <a:ext cx="108000" cy="108000"/>
            </a:xfrm>
            <a:prstGeom prst="ellipse">
              <a:avLst/>
            </a:prstGeom>
            <a:solidFill>
              <a:srgbClr val="FF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pSp>
      <p:sp>
        <p:nvSpPr>
          <p:cNvPr id="41" name="TextBox 40">
            <a:extLst>
              <a:ext uri="{FF2B5EF4-FFF2-40B4-BE49-F238E27FC236}">
                <a16:creationId xmlns:a16="http://schemas.microsoft.com/office/drawing/2014/main" id="{3D322EED-1615-00D5-26E3-92B3933A6E08}"/>
              </a:ext>
            </a:extLst>
          </p:cNvPr>
          <p:cNvSpPr txBox="1"/>
          <p:nvPr/>
        </p:nvSpPr>
        <p:spPr>
          <a:xfrm rot="768670">
            <a:off x="4953692" y="2159383"/>
            <a:ext cx="506870" cy="338554"/>
          </a:xfrm>
          <a:prstGeom prst="rect">
            <a:avLst/>
          </a:prstGeom>
          <a:noFill/>
        </p:spPr>
        <p:txBody>
          <a:bodyPr wrap="none" rtlCol="0">
            <a:spAutoFit/>
          </a:bodyPr>
          <a:lstStyle/>
          <a:p>
            <a:r>
              <a:rPr lang="en-US" sz="2400" b="1" baseline="-25000" dirty="0"/>
              <a:t>g=1</a:t>
            </a:r>
            <a:endParaRPr lang="en-IN" sz="2400" b="1" baseline="-25000" dirty="0"/>
          </a:p>
        </p:txBody>
      </p:sp>
      <p:sp>
        <p:nvSpPr>
          <p:cNvPr id="48" name="TextBox 47">
            <a:extLst>
              <a:ext uri="{FF2B5EF4-FFF2-40B4-BE49-F238E27FC236}">
                <a16:creationId xmlns:a16="http://schemas.microsoft.com/office/drawing/2014/main" id="{9A9F3DF2-73F7-2D7E-B0D0-98EF5E330C84}"/>
              </a:ext>
            </a:extLst>
          </p:cNvPr>
          <p:cNvSpPr txBox="1"/>
          <p:nvPr/>
        </p:nvSpPr>
        <p:spPr>
          <a:xfrm>
            <a:off x="6309647" y="3484375"/>
            <a:ext cx="470578" cy="369332"/>
          </a:xfrm>
          <a:prstGeom prst="rect">
            <a:avLst/>
          </a:prstGeom>
          <a:noFill/>
        </p:spPr>
        <p:txBody>
          <a:bodyPr wrap="none" rtlCol="0">
            <a:spAutoFit/>
          </a:bodyPr>
          <a:lstStyle/>
          <a:p>
            <a:r>
              <a:rPr lang="en-US" b="1" dirty="0" err="1">
                <a:solidFill>
                  <a:srgbClr val="FF0000"/>
                </a:solidFill>
              </a:rPr>
              <a:t>Y</a:t>
            </a:r>
            <a:r>
              <a:rPr lang="en-US" b="1" baseline="-25000" dirty="0" err="1">
                <a:solidFill>
                  <a:srgbClr val="FF0000"/>
                </a:solidFill>
              </a:rPr>
              <a:t>sc</a:t>
            </a:r>
            <a:endParaRPr lang="en-IN" b="1" baseline="-25000" dirty="0">
              <a:solidFill>
                <a:srgbClr val="FF0000"/>
              </a:solidFill>
            </a:endParaRPr>
          </a:p>
        </p:txBody>
      </p:sp>
      <p:sp>
        <p:nvSpPr>
          <p:cNvPr id="49" name="TextBox 48">
            <a:extLst>
              <a:ext uri="{FF2B5EF4-FFF2-40B4-BE49-F238E27FC236}">
                <a16:creationId xmlns:a16="http://schemas.microsoft.com/office/drawing/2014/main" id="{3C9C1278-E6AC-FF3F-FA2E-91E80F070A22}"/>
              </a:ext>
            </a:extLst>
          </p:cNvPr>
          <p:cNvSpPr txBox="1"/>
          <p:nvPr/>
        </p:nvSpPr>
        <p:spPr>
          <a:xfrm>
            <a:off x="6300820" y="3231743"/>
            <a:ext cx="486672" cy="369332"/>
          </a:xfrm>
          <a:prstGeom prst="rect">
            <a:avLst/>
          </a:prstGeom>
          <a:noFill/>
        </p:spPr>
        <p:txBody>
          <a:bodyPr wrap="none" rtlCol="0">
            <a:spAutoFit/>
          </a:bodyPr>
          <a:lstStyle/>
          <a:p>
            <a:r>
              <a:rPr lang="en-US" b="1" dirty="0" err="1">
                <a:solidFill>
                  <a:srgbClr val="FF0000"/>
                </a:solidFill>
              </a:rPr>
              <a:t>Z</a:t>
            </a:r>
            <a:r>
              <a:rPr lang="en-US" b="1" baseline="-25000" dirty="0" err="1">
                <a:solidFill>
                  <a:srgbClr val="FF0000"/>
                </a:solidFill>
              </a:rPr>
              <a:t>oc</a:t>
            </a:r>
            <a:endParaRPr lang="en-IN" b="1" baseline="-25000" dirty="0">
              <a:solidFill>
                <a:srgbClr val="FF0000"/>
              </a:solidFill>
            </a:endParaRPr>
          </a:p>
        </p:txBody>
      </p:sp>
      <p:cxnSp>
        <p:nvCxnSpPr>
          <p:cNvPr id="50" name="Straight Arrow Connector 49">
            <a:extLst>
              <a:ext uri="{FF2B5EF4-FFF2-40B4-BE49-F238E27FC236}">
                <a16:creationId xmlns:a16="http://schemas.microsoft.com/office/drawing/2014/main" id="{B0A44F77-145A-059A-F632-B022A2BC5410}"/>
              </a:ext>
            </a:extLst>
          </p:cNvPr>
          <p:cNvCxnSpPr>
            <a:cxnSpLocks/>
          </p:cNvCxnSpPr>
          <p:nvPr/>
        </p:nvCxnSpPr>
        <p:spPr>
          <a:xfrm>
            <a:off x="3371830" y="3547052"/>
            <a:ext cx="650602" cy="3486166"/>
          </a:xfrm>
          <a:prstGeom prst="straightConnector1">
            <a:avLst/>
          </a:prstGeom>
          <a:ln w="38100" cap="flat" cmpd="sng" algn="ctr">
            <a:solidFill>
              <a:srgbClr val="7030A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179E1812-BB05-6336-D1CF-F6F6FCF99415}"/>
              </a:ext>
            </a:extLst>
          </p:cNvPr>
          <p:cNvSpPr txBox="1"/>
          <p:nvPr/>
        </p:nvSpPr>
        <p:spPr>
          <a:xfrm>
            <a:off x="7113400" y="3956674"/>
            <a:ext cx="161614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a:t>-jb</a:t>
            </a:r>
            <a:r>
              <a:rPr lang="en-US" sz="2400" b="1" baseline="-25000" dirty="0"/>
              <a:t>1</a:t>
            </a:r>
            <a:r>
              <a:rPr lang="en-US" sz="2400" b="1" dirty="0"/>
              <a:t> = -j1.2</a:t>
            </a:r>
            <a:endParaRPr lang="en-IN" sz="2400" b="1" dirty="0"/>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7CB3D89-3114-378E-FCE4-A7C85CB9556E}"/>
                  </a:ext>
                </a:extLst>
              </p:cNvPr>
              <p:cNvSpPr txBox="1"/>
              <p:nvPr/>
            </p:nvSpPr>
            <p:spPr>
              <a:xfrm>
                <a:off x="6827264" y="4527374"/>
                <a:ext cx="2188420"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t>l</a:t>
                </a:r>
                <a:r>
                  <a:rPr lang="en-US" sz="2000" b="1" baseline="-25000" dirty="0"/>
                  <a:t>B1</a:t>
                </a:r>
                <a:r>
                  <a:rPr lang="en-US" sz="2000" b="1" dirty="0"/>
                  <a:t>= (0.361-0.25) </a:t>
                </a:r>
                <a14:m>
                  <m:oMath xmlns:m="http://schemas.openxmlformats.org/officeDocument/2006/math">
                    <m:r>
                      <a:rPr lang="en-US" sz="2000" b="1" i="1" smtClean="0">
                        <a:latin typeface="Cambria Math" panose="02040503050406030204" pitchFamily="18" charset="0"/>
                      </a:rPr>
                      <m:t>𝝀</m:t>
                    </m:r>
                  </m:oMath>
                </a14:m>
                <a:endParaRPr lang="en-IN" sz="2000" b="1" dirty="0"/>
              </a:p>
            </p:txBody>
          </p:sp>
        </mc:Choice>
        <mc:Fallback xmlns="">
          <p:sp>
            <p:nvSpPr>
              <p:cNvPr id="55" name="TextBox 54">
                <a:extLst>
                  <a:ext uri="{FF2B5EF4-FFF2-40B4-BE49-F238E27FC236}">
                    <a16:creationId xmlns:a16="http://schemas.microsoft.com/office/drawing/2014/main" id="{47CB3D89-3114-378E-FCE4-A7C85CB9556E}"/>
                  </a:ext>
                </a:extLst>
              </p:cNvPr>
              <p:cNvSpPr txBox="1">
                <a:spLocks noRot="1" noChangeAspect="1" noMove="1" noResize="1" noEditPoints="1" noAdjustHandles="1" noChangeArrowheads="1" noChangeShapeType="1" noTextEdit="1"/>
              </p:cNvSpPr>
              <p:nvPr/>
            </p:nvSpPr>
            <p:spPr>
              <a:xfrm>
                <a:off x="6827264" y="4527374"/>
                <a:ext cx="2188420" cy="400110"/>
              </a:xfrm>
              <a:prstGeom prst="rect">
                <a:avLst/>
              </a:prstGeom>
              <a:blipFill>
                <a:blip r:embed="rId3"/>
                <a:stretch>
                  <a:fillRect l="-2762" t="-5882" b="-25000"/>
                </a:stretch>
              </a:blipFill>
            </p:spPr>
            <p:txBody>
              <a:bodyPr/>
              <a:lstStyle/>
              <a:p>
                <a:r>
                  <a:rPr lang="en-IN">
                    <a:noFill/>
                  </a:rPr>
                  <a:t> </a:t>
                </a:r>
              </a:p>
            </p:txBody>
          </p:sp>
        </mc:Fallback>
      </mc:AlternateContent>
      <p:sp>
        <p:nvSpPr>
          <p:cNvPr id="56" name="TextBox 55">
            <a:extLst>
              <a:ext uri="{FF2B5EF4-FFF2-40B4-BE49-F238E27FC236}">
                <a16:creationId xmlns:a16="http://schemas.microsoft.com/office/drawing/2014/main" id="{B59C8CD7-913C-2A5B-235C-37930C198C77}"/>
              </a:ext>
            </a:extLst>
          </p:cNvPr>
          <p:cNvSpPr txBox="1"/>
          <p:nvPr/>
        </p:nvSpPr>
        <p:spPr>
          <a:xfrm>
            <a:off x="7002087" y="5451755"/>
            <a:ext cx="139333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a:t>-jb</a:t>
            </a:r>
            <a:r>
              <a:rPr lang="en-US" sz="2400" b="1" baseline="-25000" dirty="0"/>
              <a:t>2</a:t>
            </a:r>
            <a:r>
              <a:rPr lang="en-US" sz="2400" b="1" dirty="0"/>
              <a:t>= j1.2</a:t>
            </a:r>
            <a:endParaRPr lang="en-IN" sz="2400" b="1"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C03D3DE-380D-4F83-ECB5-3BFCC99C5D79}"/>
                  </a:ext>
                </a:extLst>
              </p:cNvPr>
              <p:cNvSpPr txBox="1"/>
              <p:nvPr/>
            </p:nvSpPr>
            <p:spPr>
              <a:xfrm>
                <a:off x="6715951" y="6022455"/>
                <a:ext cx="2238113"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t>l</a:t>
                </a:r>
                <a:r>
                  <a:rPr lang="en-US" sz="2000" b="1" baseline="-25000" dirty="0"/>
                  <a:t>B2</a:t>
                </a:r>
                <a:r>
                  <a:rPr lang="en-US" sz="2000" b="1" dirty="0"/>
                  <a:t>= (0.139+0.25) </a:t>
                </a:r>
                <a14:m>
                  <m:oMath xmlns:m="http://schemas.openxmlformats.org/officeDocument/2006/math">
                    <m:r>
                      <a:rPr lang="en-US" sz="2000" b="1" i="1" smtClean="0">
                        <a:latin typeface="Cambria Math" panose="02040503050406030204" pitchFamily="18" charset="0"/>
                      </a:rPr>
                      <m:t>𝝀</m:t>
                    </m:r>
                  </m:oMath>
                </a14:m>
                <a:endParaRPr lang="en-IN" sz="2000" b="1" dirty="0"/>
              </a:p>
            </p:txBody>
          </p:sp>
        </mc:Choice>
        <mc:Fallback xmlns="">
          <p:sp>
            <p:nvSpPr>
              <p:cNvPr id="57" name="TextBox 56">
                <a:extLst>
                  <a:ext uri="{FF2B5EF4-FFF2-40B4-BE49-F238E27FC236}">
                    <a16:creationId xmlns:a16="http://schemas.microsoft.com/office/drawing/2014/main" id="{EC03D3DE-380D-4F83-ECB5-3BFCC99C5D79}"/>
                  </a:ext>
                </a:extLst>
              </p:cNvPr>
              <p:cNvSpPr txBox="1">
                <a:spLocks noRot="1" noChangeAspect="1" noMove="1" noResize="1" noEditPoints="1" noAdjustHandles="1" noChangeArrowheads="1" noChangeShapeType="1" noTextEdit="1"/>
              </p:cNvSpPr>
              <p:nvPr/>
            </p:nvSpPr>
            <p:spPr>
              <a:xfrm>
                <a:off x="6715951" y="6022455"/>
                <a:ext cx="2238113" cy="400110"/>
              </a:xfrm>
              <a:prstGeom prst="rect">
                <a:avLst/>
              </a:prstGeom>
              <a:blipFill>
                <a:blip r:embed="rId4"/>
                <a:stretch>
                  <a:fillRect l="-2703" t="-5797" b="-23188"/>
                </a:stretch>
              </a:blipFill>
            </p:spPr>
            <p:txBody>
              <a:bodyPr/>
              <a:lstStyle/>
              <a:p>
                <a:r>
                  <a:rPr lang="en-IN">
                    <a:noFill/>
                  </a:rPr>
                  <a:t> </a:t>
                </a:r>
              </a:p>
            </p:txBody>
          </p:sp>
        </mc:Fallback>
      </mc:AlternateContent>
      <p:sp>
        <p:nvSpPr>
          <p:cNvPr id="59" name="Arc 58">
            <a:extLst>
              <a:ext uri="{FF2B5EF4-FFF2-40B4-BE49-F238E27FC236}">
                <a16:creationId xmlns:a16="http://schemas.microsoft.com/office/drawing/2014/main" id="{3F786B8B-3896-E8EE-C7FA-7D4EF7DBC1AF}"/>
              </a:ext>
            </a:extLst>
          </p:cNvPr>
          <p:cNvSpPr/>
          <p:nvPr/>
        </p:nvSpPr>
        <p:spPr>
          <a:xfrm rot="3951904">
            <a:off x="1319128" y="1383019"/>
            <a:ext cx="4691121" cy="5471618"/>
          </a:xfrm>
          <a:prstGeom prst="arc">
            <a:avLst>
              <a:gd name="adj1" fmla="val 17047461"/>
              <a:gd name="adj2" fmla="val 1030154"/>
            </a:avLst>
          </a:prstGeom>
          <a:ln w="38100">
            <a:solidFill>
              <a:srgbClr val="7030A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cxnSp>
        <p:nvCxnSpPr>
          <p:cNvPr id="60" name="Straight Arrow Connector 59">
            <a:extLst>
              <a:ext uri="{FF2B5EF4-FFF2-40B4-BE49-F238E27FC236}">
                <a16:creationId xmlns:a16="http://schemas.microsoft.com/office/drawing/2014/main" id="{9A9BDA54-4A0A-2D82-8177-66B476607B60}"/>
              </a:ext>
            </a:extLst>
          </p:cNvPr>
          <p:cNvCxnSpPr>
            <a:cxnSpLocks/>
            <a:stCxn id="26" idx="2"/>
          </p:cNvCxnSpPr>
          <p:nvPr/>
        </p:nvCxnSpPr>
        <p:spPr>
          <a:xfrm flipV="1">
            <a:off x="3391113" y="0"/>
            <a:ext cx="631319" cy="3607078"/>
          </a:xfrm>
          <a:prstGeom prst="straightConnector1">
            <a:avLst/>
          </a:prstGeom>
          <a:ln w="38100" cap="flat" cmpd="sng" algn="ctr">
            <a:solidFill>
              <a:srgbClr val="7030A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TextBox 62">
            <a:extLst>
              <a:ext uri="{FF2B5EF4-FFF2-40B4-BE49-F238E27FC236}">
                <a16:creationId xmlns:a16="http://schemas.microsoft.com/office/drawing/2014/main" id="{366937AE-4700-79CF-4AE8-AC788F40B680}"/>
              </a:ext>
            </a:extLst>
          </p:cNvPr>
          <p:cNvSpPr txBox="1"/>
          <p:nvPr/>
        </p:nvSpPr>
        <p:spPr>
          <a:xfrm>
            <a:off x="3555354" y="6533027"/>
            <a:ext cx="418704" cy="338554"/>
          </a:xfrm>
          <a:prstGeom prst="rect">
            <a:avLst/>
          </a:prstGeom>
          <a:noFill/>
        </p:spPr>
        <p:txBody>
          <a:bodyPr wrap="none" rtlCol="0">
            <a:spAutoFit/>
          </a:bodyPr>
          <a:lstStyle/>
          <a:p>
            <a:r>
              <a:rPr lang="en-US" sz="2400" b="1" baseline="-25000" dirty="0"/>
              <a:t>P5</a:t>
            </a:r>
            <a:endParaRPr lang="en-IN" sz="2400" b="1" baseline="-25000" dirty="0"/>
          </a:p>
        </p:txBody>
      </p:sp>
      <p:sp>
        <p:nvSpPr>
          <p:cNvPr id="64" name="TextBox 63">
            <a:extLst>
              <a:ext uri="{FF2B5EF4-FFF2-40B4-BE49-F238E27FC236}">
                <a16:creationId xmlns:a16="http://schemas.microsoft.com/office/drawing/2014/main" id="{DEFECFE1-CF3D-BCC7-5088-5CEDA0652C2B}"/>
              </a:ext>
            </a:extLst>
          </p:cNvPr>
          <p:cNvSpPr txBox="1"/>
          <p:nvPr/>
        </p:nvSpPr>
        <p:spPr>
          <a:xfrm>
            <a:off x="3573569" y="182067"/>
            <a:ext cx="418704" cy="338554"/>
          </a:xfrm>
          <a:prstGeom prst="rect">
            <a:avLst/>
          </a:prstGeom>
          <a:noFill/>
        </p:spPr>
        <p:txBody>
          <a:bodyPr wrap="none" rtlCol="0">
            <a:spAutoFit/>
          </a:bodyPr>
          <a:lstStyle/>
          <a:p>
            <a:r>
              <a:rPr lang="en-US" sz="2400" b="1" baseline="-25000" dirty="0"/>
              <a:t>P6</a:t>
            </a:r>
            <a:endParaRPr lang="en-IN" sz="2400" b="1" baseline="-25000" dirty="0"/>
          </a:p>
        </p:txBody>
      </p:sp>
      <p:sp>
        <p:nvSpPr>
          <p:cNvPr id="6" name="Arc 5">
            <a:extLst>
              <a:ext uri="{FF2B5EF4-FFF2-40B4-BE49-F238E27FC236}">
                <a16:creationId xmlns:a16="http://schemas.microsoft.com/office/drawing/2014/main" id="{5E6A3A03-7765-19F8-84A9-E279CA239C36}"/>
              </a:ext>
            </a:extLst>
          </p:cNvPr>
          <p:cNvSpPr/>
          <p:nvPr/>
        </p:nvSpPr>
        <p:spPr>
          <a:xfrm rot="4498939">
            <a:off x="-114816" y="121997"/>
            <a:ext cx="6968173" cy="6969205"/>
          </a:xfrm>
          <a:prstGeom prst="arc">
            <a:avLst>
              <a:gd name="adj1" fmla="val 17098389"/>
              <a:gd name="adj2" fmla="val 12250504"/>
            </a:avLst>
          </a:prstGeom>
          <a:ln w="38100">
            <a:solidFill>
              <a:srgbClr val="7030A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11" name="TextBox 10">
            <a:extLst>
              <a:ext uri="{FF2B5EF4-FFF2-40B4-BE49-F238E27FC236}">
                <a16:creationId xmlns:a16="http://schemas.microsoft.com/office/drawing/2014/main" id="{F7677891-CA39-81C5-17FC-6DE8FAB6DA68}"/>
              </a:ext>
            </a:extLst>
          </p:cNvPr>
          <p:cNvSpPr txBox="1"/>
          <p:nvPr/>
        </p:nvSpPr>
        <p:spPr>
          <a:xfrm>
            <a:off x="4857856" y="5315213"/>
            <a:ext cx="457176"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t>l</a:t>
            </a:r>
            <a:r>
              <a:rPr lang="en-US" sz="2000" b="1" baseline="-25000" dirty="0"/>
              <a:t>B1</a:t>
            </a:r>
            <a:endParaRPr lang="en-IN" sz="2000" b="1" dirty="0"/>
          </a:p>
        </p:txBody>
      </p:sp>
      <p:sp>
        <p:nvSpPr>
          <p:cNvPr id="12" name="TextBox 11">
            <a:extLst>
              <a:ext uri="{FF2B5EF4-FFF2-40B4-BE49-F238E27FC236}">
                <a16:creationId xmlns:a16="http://schemas.microsoft.com/office/drawing/2014/main" id="{448F6125-F145-C968-7D36-0DB0846CD0A4}"/>
              </a:ext>
            </a:extLst>
          </p:cNvPr>
          <p:cNvSpPr txBox="1"/>
          <p:nvPr/>
        </p:nvSpPr>
        <p:spPr>
          <a:xfrm>
            <a:off x="231030" y="844344"/>
            <a:ext cx="457176" cy="40011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t>l</a:t>
            </a:r>
            <a:r>
              <a:rPr lang="en-US" sz="2000" b="1" baseline="-25000" dirty="0"/>
              <a:t>B2</a:t>
            </a:r>
            <a:endParaRPr lang="en-IN" sz="2000" b="1" dirty="0"/>
          </a:p>
        </p:txBody>
      </p:sp>
      <p:sp>
        <p:nvSpPr>
          <p:cNvPr id="13" name="Text Box 11">
            <a:extLst>
              <a:ext uri="{FF2B5EF4-FFF2-40B4-BE49-F238E27FC236}">
                <a16:creationId xmlns:a16="http://schemas.microsoft.com/office/drawing/2014/main" id="{530A79D0-035F-2171-D14C-C38C7ED6D3D4}"/>
              </a:ext>
            </a:extLst>
          </p:cNvPr>
          <p:cNvSpPr txBox="1">
            <a:spLocks noChangeArrowheads="1"/>
          </p:cNvSpPr>
          <p:nvPr/>
        </p:nvSpPr>
        <p:spPr bwMode="auto">
          <a:xfrm>
            <a:off x="7415911" y="3336245"/>
            <a:ext cx="15997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u="sng" dirty="0">
                <a:solidFill>
                  <a:srgbClr val="FF0000"/>
                </a:solidFill>
              </a:rPr>
              <a:t>Length:</a:t>
            </a:r>
          </a:p>
        </p:txBody>
      </p:sp>
      <p:sp>
        <p:nvSpPr>
          <p:cNvPr id="14" name="TextBox 13">
            <a:extLst>
              <a:ext uri="{FF2B5EF4-FFF2-40B4-BE49-F238E27FC236}">
                <a16:creationId xmlns:a16="http://schemas.microsoft.com/office/drawing/2014/main" id="{AAF4D69C-F875-E505-0C45-8D3D0247F699}"/>
              </a:ext>
            </a:extLst>
          </p:cNvPr>
          <p:cNvSpPr txBox="1"/>
          <p:nvPr/>
        </p:nvSpPr>
        <p:spPr>
          <a:xfrm>
            <a:off x="6019800" y="844344"/>
            <a:ext cx="2590800" cy="646331"/>
          </a:xfrm>
          <a:prstGeom prst="rect">
            <a:avLst/>
          </a:prstGeom>
          <a:noFill/>
        </p:spPr>
        <p:txBody>
          <a:bodyPr wrap="square" rtlCol="0">
            <a:spAutoFit/>
          </a:bodyPr>
          <a:lstStyle/>
          <a:p>
            <a:r>
              <a:rPr lang="en-US" dirty="0"/>
              <a:t>Both solutions (d</a:t>
            </a:r>
            <a:r>
              <a:rPr lang="en-US" baseline="-25000" dirty="0"/>
              <a:t>1</a:t>
            </a:r>
            <a:r>
              <a:rPr lang="en-US" dirty="0"/>
              <a:t>, l</a:t>
            </a:r>
            <a:r>
              <a:rPr lang="en-US" baseline="-25000" dirty="0"/>
              <a:t>B1</a:t>
            </a:r>
            <a:r>
              <a:rPr lang="en-US" dirty="0"/>
              <a:t>) and (d</a:t>
            </a:r>
            <a:r>
              <a:rPr lang="en-US" baseline="-25000" dirty="0"/>
              <a:t>2</a:t>
            </a:r>
            <a:r>
              <a:rPr lang="en-US" dirty="0"/>
              <a:t>, l</a:t>
            </a:r>
            <a:r>
              <a:rPr lang="en-US" baseline="-25000" dirty="0"/>
              <a:t>B2</a:t>
            </a:r>
            <a:r>
              <a:rPr lang="en-US" dirty="0"/>
              <a:t>) are valid.</a:t>
            </a:r>
            <a:endParaRPr lang="en-IN" baseline="-25000" dirty="0"/>
          </a:p>
        </p:txBody>
      </p:sp>
      <p:grpSp>
        <p:nvGrpSpPr>
          <p:cNvPr id="8" name="Group 7">
            <a:extLst>
              <a:ext uri="{FF2B5EF4-FFF2-40B4-BE49-F238E27FC236}">
                <a16:creationId xmlns:a16="http://schemas.microsoft.com/office/drawing/2014/main" id="{A7750A02-A90B-9B65-6315-6F651B935DC9}"/>
              </a:ext>
            </a:extLst>
          </p:cNvPr>
          <p:cNvGrpSpPr/>
          <p:nvPr/>
        </p:nvGrpSpPr>
        <p:grpSpPr>
          <a:xfrm>
            <a:off x="3372124" y="684954"/>
            <a:ext cx="5801170" cy="5728946"/>
            <a:chOff x="3372124" y="684954"/>
            <a:chExt cx="5801170" cy="5728946"/>
          </a:xfrm>
        </p:grpSpPr>
        <p:grpSp>
          <p:nvGrpSpPr>
            <p:cNvPr id="5" name="Group 4">
              <a:extLst>
                <a:ext uri="{FF2B5EF4-FFF2-40B4-BE49-F238E27FC236}">
                  <a16:creationId xmlns:a16="http://schemas.microsoft.com/office/drawing/2014/main" id="{E3A6D693-0C12-A00C-A90C-4E1E736245C2}"/>
                </a:ext>
              </a:extLst>
            </p:cNvPr>
            <p:cNvGrpSpPr/>
            <p:nvPr/>
          </p:nvGrpSpPr>
          <p:grpSpPr>
            <a:xfrm>
              <a:off x="3413104" y="1408225"/>
              <a:ext cx="5760190" cy="5005675"/>
              <a:chOff x="3413104" y="1408225"/>
              <a:chExt cx="5760190" cy="5005675"/>
            </a:xfrm>
          </p:grpSpPr>
          <p:sp>
            <p:nvSpPr>
              <p:cNvPr id="3" name="Arc 2">
                <a:extLst>
                  <a:ext uri="{FF2B5EF4-FFF2-40B4-BE49-F238E27FC236}">
                    <a16:creationId xmlns:a16="http://schemas.microsoft.com/office/drawing/2014/main" id="{78CAFFB5-87A5-2B7E-5E09-E6FD2E2A1DE4}"/>
                  </a:ext>
                </a:extLst>
              </p:cNvPr>
              <p:cNvSpPr/>
              <p:nvPr/>
            </p:nvSpPr>
            <p:spPr>
              <a:xfrm rot="13450168">
                <a:off x="3413104" y="1408225"/>
                <a:ext cx="4445195" cy="5005675"/>
              </a:xfrm>
              <a:prstGeom prst="arc">
                <a:avLst>
                  <a:gd name="adj1" fmla="val 19556317"/>
                  <a:gd name="adj2" fmla="val 21376089"/>
                </a:avLst>
              </a:prstGeom>
              <a:ln w="38100">
                <a:solidFill>
                  <a:srgbClr val="FF0000"/>
                </a:solidFill>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8EADB59-424D-AD82-99FE-4313B4328206}"/>
                      </a:ext>
                    </a:extLst>
                  </p:cNvPr>
                  <p:cNvSpPr txBox="1"/>
                  <p:nvPr/>
                </p:nvSpPr>
                <p:spPr>
                  <a:xfrm>
                    <a:off x="6458411" y="1697181"/>
                    <a:ext cx="271488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After adding stub, points P3 and P4 shift to origin (</a:t>
                    </a: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Γ</m:t>
                        </m:r>
                        <m:r>
                          <a:rPr lang="en-US" b="0" i="0" smtClean="0">
                            <a:latin typeface="Cambria Math" panose="02040503050406030204" pitchFamily="18" charset="0"/>
                          </a:rPr>
                          <m:t>|</m:t>
                        </m:r>
                        <m:r>
                          <a:rPr lang="en-US" b="0" i="1" smtClean="0">
                            <a:latin typeface="Cambria Math" panose="02040503050406030204" pitchFamily="18" charset="0"/>
                          </a:rPr>
                          <m:t>=0,∠</m:t>
                        </m:r>
                        <m:r>
                          <m:rPr>
                            <m:sty m:val="p"/>
                          </m:rPr>
                          <a:rPr lang="en-US" b="0" i="0" smtClean="0">
                            <a:latin typeface="Cambria Math" panose="02040503050406030204" pitchFamily="18" charset="0"/>
                          </a:rPr>
                          <m:t>Γ</m:t>
                        </m:r>
                        <m:r>
                          <a:rPr lang="en-US" b="0" i="1" smtClean="0">
                            <a:latin typeface="Cambria Math" panose="02040503050406030204" pitchFamily="18" charset="0"/>
                          </a:rPr>
                          <m:t>=0</m:t>
                        </m:r>
                      </m:oMath>
                    </a14:m>
                    <a:r>
                      <a:rPr lang="en-US" dirty="0"/>
                      <a:t>)</a:t>
                    </a:r>
                    <a:endParaRPr lang="en-IN" baseline="-25000" dirty="0"/>
                  </a:p>
                </p:txBody>
              </p:sp>
            </mc:Choice>
            <mc:Fallback>
              <p:sp>
                <p:nvSpPr>
                  <p:cNvPr id="4" name="TextBox 3">
                    <a:extLst>
                      <a:ext uri="{FF2B5EF4-FFF2-40B4-BE49-F238E27FC236}">
                        <a16:creationId xmlns:a16="http://schemas.microsoft.com/office/drawing/2014/main" id="{D8EADB59-424D-AD82-99FE-4313B4328206}"/>
                      </a:ext>
                    </a:extLst>
                  </p:cNvPr>
                  <p:cNvSpPr txBox="1">
                    <a:spLocks noRot="1" noChangeAspect="1" noMove="1" noResize="1" noEditPoints="1" noAdjustHandles="1" noChangeArrowheads="1" noChangeShapeType="1" noTextEdit="1"/>
                  </p:cNvSpPr>
                  <p:nvPr/>
                </p:nvSpPr>
                <p:spPr>
                  <a:xfrm>
                    <a:off x="6458411" y="1697181"/>
                    <a:ext cx="2714883" cy="923330"/>
                  </a:xfrm>
                  <a:prstGeom prst="rect">
                    <a:avLst/>
                  </a:prstGeom>
                  <a:blipFill>
                    <a:blip r:embed="rId5"/>
                    <a:stretch>
                      <a:fillRect l="-1559" t="-1935" b="-8387"/>
                    </a:stretch>
                  </a:blipFill>
                </p:spPr>
                <p:txBody>
                  <a:bodyPr/>
                  <a:lstStyle/>
                  <a:p>
                    <a:r>
                      <a:rPr lang="en-IN">
                        <a:noFill/>
                      </a:rPr>
                      <a:t> </a:t>
                    </a:r>
                  </a:p>
                </p:txBody>
              </p:sp>
            </mc:Fallback>
          </mc:AlternateContent>
        </p:grpSp>
        <p:sp>
          <p:nvSpPr>
            <p:cNvPr id="7" name="Arc 6">
              <a:extLst>
                <a:ext uri="{FF2B5EF4-FFF2-40B4-BE49-F238E27FC236}">
                  <a16:creationId xmlns:a16="http://schemas.microsoft.com/office/drawing/2014/main" id="{5C15DEFC-8C45-CC9D-A361-FF61F141F356}"/>
                </a:ext>
              </a:extLst>
            </p:cNvPr>
            <p:cNvSpPr/>
            <p:nvPr/>
          </p:nvSpPr>
          <p:spPr>
            <a:xfrm rot="10315847">
              <a:off x="3372124" y="684954"/>
              <a:ext cx="4445195" cy="5005675"/>
            </a:xfrm>
            <a:prstGeom prst="arc">
              <a:avLst>
                <a:gd name="adj1" fmla="val 19297110"/>
                <a:gd name="adj2" fmla="val 21376089"/>
              </a:avLst>
            </a:prstGeom>
            <a:ln w="381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grpSp>
    </p:spTree>
    <p:extLst>
      <p:ext uri="{BB962C8B-B14F-4D97-AF65-F5344CB8AC3E}">
        <p14:creationId xmlns:p14="http://schemas.microsoft.com/office/powerpoint/2010/main" val="269808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56" grpId="0" animBg="1"/>
      <p:bldP spid="57" grpId="0" animBg="1"/>
      <p:bldP spid="59" grpId="0" animBg="1"/>
      <p:bldP spid="6" grpId="0" animBg="1"/>
      <p:bldP spid="13" grpId="0"/>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32AD-7D2A-F98A-7E6D-A326CCD2D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CE297-46F0-A31A-5939-4F8DF2A76E35}"/>
              </a:ext>
            </a:extLst>
          </p:cNvPr>
          <p:cNvSpPr>
            <a:spLocks noGrp="1"/>
          </p:cNvSpPr>
          <p:nvPr>
            <p:ph type="title"/>
          </p:nvPr>
        </p:nvSpPr>
        <p:spPr/>
        <p:txBody>
          <a:bodyPr/>
          <a:lstStyle/>
          <a:p>
            <a:r>
              <a:rPr lang="en-US" dirty="0"/>
              <a:t>Impedance Matching with lumped components</a:t>
            </a:r>
            <a:endParaRPr lang="en-IN" dirty="0"/>
          </a:p>
        </p:txBody>
      </p:sp>
      <p:sp>
        <p:nvSpPr>
          <p:cNvPr id="3" name="Text Placeholder 2">
            <a:extLst>
              <a:ext uri="{FF2B5EF4-FFF2-40B4-BE49-F238E27FC236}">
                <a16:creationId xmlns:a16="http://schemas.microsoft.com/office/drawing/2014/main" id="{C9A7C433-CC91-C9F5-FB59-76915BA43404}"/>
              </a:ext>
            </a:extLst>
          </p:cNvPr>
          <p:cNvSpPr>
            <a:spLocks noGrp="1"/>
          </p:cNvSpPr>
          <p:nvPr>
            <p:ph type="body" idx="1"/>
          </p:nvPr>
        </p:nvSpPr>
        <p:spPr/>
        <p:txBody>
          <a:bodyPr/>
          <a:lstStyle/>
          <a:p>
            <a:r>
              <a:rPr lang="en-US" dirty="0"/>
              <a:t>Use of reactive components for lossless matching</a:t>
            </a:r>
            <a:endParaRPr lang="en-IN" dirty="0"/>
          </a:p>
        </p:txBody>
      </p:sp>
    </p:spTree>
    <p:extLst>
      <p:ext uri="{BB962C8B-B14F-4D97-AF65-F5344CB8AC3E}">
        <p14:creationId xmlns:p14="http://schemas.microsoft.com/office/powerpoint/2010/main" val="1715523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CD447-B420-5415-9010-3847D8D69452}"/>
            </a:ext>
          </a:extLst>
        </p:cNvPr>
        <p:cNvGrpSpPr/>
        <p:nvPr/>
      </p:nvGrpSpPr>
      <p:grpSpPr>
        <a:xfrm>
          <a:off x="0" y="0"/>
          <a:ext cx="0" cy="0"/>
          <a:chOff x="0" y="0"/>
          <a:chExt cx="0" cy="0"/>
        </a:xfrm>
      </p:grpSpPr>
      <p:sp>
        <p:nvSpPr>
          <p:cNvPr id="282628" name="Text Box 4">
            <a:extLst>
              <a:ext uri="{FF2B5EF4-FFF2-40B4-BE49-F238E27FC236}">
                <a16:creationId xmlns:a16="http://schemas.microsoft.com/office/drawing/2014/main" id="{00335EF4-DFB2-E489-EDF0-2B2C82B8C386}"/>
              </a:ext>
            </a:extLst>
          </p:cNvPr>
          <p:cNvSpPr txBox="1">
            <a:spLocks noChangeArrowheads="1"/>
          </p:cNvSpPr>
          <p:nvPr/>
        </p:nvSpPr>
        <p:spPr bwMode="auto">
          <a:xfrm>
            <a:off x="132907" y="86462"/>
            <a:ext cx="891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Impedance matching with lumped elements</a:t>
            </a:r>
            <a:endParaRPr lang="en-US" altLang="en-US" sz="2000" baseline="-25000" dirty="0">
              <a:solidFill>
                <a:srgbClr val="00B050"/>
              </a:solidFill>
              <a:sym typeface="Symbol" panose="05050102010706020507" pitchFamily="18" charset="2"/>
            </a:endParaRPr>
          </a:p>
        </p:txBody>
      </p:sp>
      <p:grpSp>
        <p:nvGrpSpPr>
          <p:cNvPr id="63" name="Group 62">
            <a:extLst>
              <a:ext uri="{FF2B5EF4-FFF2-40B4-BE49-F238E27FC236}">
                <a16:creationId xmlns:a16="http://schemas.microsoft.com/office/drawing/2014/main" id="{3A06CCB9-8725-551A-BFA3-B4DE0EA91BFB}"/>
              </a:ext>
            </a:extLst>
          </p:cNvPr>
          <p:cNvGrpSpPr/>
          <p:nvPr/>
        </p:nvGrpSpPr>
        <p:grpSpPr>
          <a:xfrm>
            <a:off x="577617" y="1210895"/>
            <a:ext cx="961151" cy="1198901"/>
            <a:chOff x="562966" y="1237560"/>
            <a:chExt cx="961151" cy="1198901"/>
          </a:xfrm>
        </p:grpSpPr>
        <p:sp>
          <p:nvSpPr>
            <p:cNvPr id="282644" name="Freeform 12">
              <a:extLst>
                <a:ext uri="{FF2B5EF4-FFF2-40B4-BE49-F238E27FC236}">
                  <a16:creationId xmlns:a16="http://schemas.microsoft.com/office/drawing/2014/main" id="{0E71CAB8-8019-CB9F-C0AD-9E2FA1198D6D}"/>
                </a:ext>
              </a:extLst>
            </p:cNvPr>
            <p:cNvSpPr>
              <a:spLocks noChangeAspect="1"/>
            </p:cNvSpPr>
            <p:nvPr/>
          </p:nvSpPr>
          <p:spPr bwMode="auto">
            <a:xfrm rot="5400000">
              <a:off x="867766" y="1243560"/>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06D13C3C-0569-3CF4-5AD6-2FB36E5B982E}"/>
                    </a:ext>
                  </a:extLst>
                </p:cNvPr>
                <p:cNvSpPr txBox="1"/>
                <p:nvPr/>
              </p:nvSpPr>
              <p:spPr>
                <a:xfrm>
                  <a:off x="584846" y="1993839"/>
                  <a:ext cx="939271" cy="4426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sz="2000" b="1" i="1" smtClean="0">
                          <a:latin typeface="Cambria Math" panose="02040503050406030204" pitchFamily="18" charset="0"/>
                        </a:rPr>
                        <m:t>𝒛</m:t>
                      </m:r>
                      <m:r>
                        <a:rPr lang="en-US" sz="2000" b="1" i="1" smtClean="0">
                          <a:latin typeface="Cambria Math" panose="02040503050406030204" pitchFamily="18" charset="0"/>
                        </a:rPr>
                        <m:t> </m:t>
                      </m:r>
                    </m:oMath>
                  </a14:m>
                  <a:r>
                    <a:rPr lang="en-US" sz="2000" b="1" dirty="0"/>
                    <a:t>= </a:t>
                  </a:r>
                  <a14:m>
                    <m:oMath xmlns:m="http://schemas.openxmlformats.org/officeDocument/2006/math">
                      <m:f>
                        <m:fPr>
                          <m:ctrlPr>
                            <a:rPr lang="en-US" sz="2000" b="1" i="1">
                              <a:latin typeface="Cambria Math" panose="02040503050406030204" pitchFamily="18" charset="0"/>
                            </a:rPr>
                          </m:ctrlPr>
                        </m:fPr>
                        <m:num>
                          <m:r>
                            <a:rPr lang="en-US" sz="2000" b="1" i="1" smtClean="0">
                              <a:latin typeface="Cambria Math" panose="02040503050406030204" pitchFamily="18" charset="0"/>
                            </a:rPr>
                            <m:t>𝑹</m:t>
                          </m:r>
                        </m:num>
                        <m:den>
                          <m:r>
                            <a:rPr lang="en-US" sz="2000" b="1" i="1">
                              <a:latin typeface="Cambria Math" panose="02040503050406030204" pitchFamily="18" charset="0"/>
                            </a:rPr>
                            <m:t>𝒁</m:t>
                          </m:r>
                          <m:r>
                            <a:rPr lang="en-US" sz="2000" b="1" i="1" baseline="-25000">
                              <a:latin typeface="Cambria Math" panose="02040503050406030204" pitchFamily="18" charset="0"/>
                            </a:rPr>
                            <m:t>𝟎</m:t>
                          </m:r>
                        </m:den>
                      </m:f>
                    </m:oMath>
                  </a14:m>
                  <a:endParaRPr lang="en-US" sz="2000" b="1" baseline="-25000" dirty="0"/>
                </a:p>
              </p:txBody>
            </p:sp>
          </mc:Choice>
          <mc:Fallback>
            <p:sp>
              <p:nvSpPr>
                <p:cNvPr id="39" name="TextBox 38">
                  <a:extLst>
                    <a:ext uri="{FF2B5EF4-FFF2-40B4-BE49-F238E27FC236}">
                      <a16:creationId xmlns:a16="http://schemas.microsoft.com/office/drawing/2014/main" id="{06D13C3C-0569-3CF4-5AD6-2FB36E5B982E}"/>
                    </a:ext>
                  </a:extLst>
                </p:cNvPr>
                <p:cNvSpPr txBox="1">
                  <a:spLocks noRot="1" noChangeAspect="1" noMove="1" noResize="1" noEditPoints="1" noAdjustHandles="1" noChangeArrowheads="1" noChangeShapeType="1" noTextEdit="1"/>
                </p:cNvSpPr>
                <p:nvPr/>
              </p:nvSpPr>
              <p:spPr>
                <a:xfrm>
                  <a:off x="584846" y="1993839"/>
                  <a:ext cx="939271" cy="442622"/>
                </a:xfrm>
                <a:prstGeom prst="rect">
                  <a:avLst/>
                </a:prstGeom>
                <a:blipFill>
                  <a:blip r:embed="rId2"/>
                  <a:stretch>
                    <a:fillRect b="-22222"/>
                  </a:stretch>
                </a:blipFill>
                <a:ln>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84D0C90A-EF40-6514-EA85-C811F49312FD}"/>
                    </a:ext>
                  </a:extLst>
                </p:cNvPr>
                <p:cNvSpPr txBox="1"/>
                <p:nvPr/>
              </p:nvSpPr>
              <p:spPr>
                <a:xfrm>
                  <a:off x="843618" y="1237560"/>
                  <a:ext cx="20069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en-IN" dirty="0"/>
                </a:p>
              </p:txBody>
            </p:sp>
          </mc:Choice>
          <mc:Fallback>
            <p:sp>
              <p:nvSpPr>
                <p:cNvPr id="51" name="TextBox 50">
                  <a:extLst>
                    <a:ext uri="{FF2B5EF4-FFF2-40B4-BE49-F238E27FC236}">
                      <a16:creationId xmlns:a16="http://schemas.microsoft.com/office/drawing/2014/main" id="{84D0C90A-EF40-6514-EA85-C811F49312FD}"/>
                    </a:ext>
                  </a:extLst>
                </p:cNvPr>
                <p:cNvSpPr txBox="1">
                  <a:spLocks noRot="1" noChangeAspect="1" noMove="1" noResize="1" noEditPoints="1" noAdjustHandles="1" noChangeArrowheads="1" noChangeShapeType="1" noTextEdit="1"/>
                </p:cNvSpPr>
                <p:nvPr/>
              </p:nvSpPr>
              <p:spPr>
                <a:xfrm>
                  <a:off x="843618" y="1237560"/>
                  <a:ext cx="200696" cy="276999"/>
                </a:xfrm>
                <a:prstGeom prst="rect">
                  <a:avLst/>
                </a:prstGeom>
                <a:blipFill>
                  <a:blip r:embed="rId3"/>
                  <a:stretch>
                    <a:fillRect l="-30303" r="-24242" b="-6667"/>
                  </a:stretch>
                </a:blipFill>
              </p:spPr>
              <p:txBody>
                <a:bodyPr/>
                <a:lstStyle/>
                <a:p>
                  <a:r>
                    <a:rPr lang="en-IN">
                      <a:noFill/>
                    </a:rPr>
                    <a:t> </a:t>
                  </a:r>
                </a:p>
              </p:txBody>
            </p:sp>
          </mc:Fallback>
        </mc:AlternateContent>
      </p:grpSp>
      <p:grpSp>
        <p:nvGrpSpPr>
          <p:cNvPr id="282688" name="Group 282687">
            <a:extLst>
              <a:ext uri="{FF2B5EF4-FFF2-40B4-BE49-F238E27FC236}">
                <a16:creationId xmlns:a16="http://schemas.microsoft.com/office/drawing/2014/main" id="{BFA8FE59-0AD2-F132-9EC9-6A0191AD7418}"/>
              </a:ext>
            </a:extLst>
          </p:cNvPr>
          <p:cNvGrpSpPr/>
          <p:nvPr/>
        </p:nvGrpSpPr>
        <p:grpSpPr>
          <a:xfrm>
            <a:off x="498334" y="3204277"/>
            <a:ext cx="939271" cy="1244868"/>
            <a:chOff x="561809" y="2956505"/>
            <a:chExt cx="939271" cy="1244868"/>
          </a:xfrm>
        </p:grpSpPr>
        <p:grpSp>
          <p:nvGrpSpPr>
            <p:cNvPr id="5" name="Group 209">
              <a:extLst>
                <a:ext uri="{FF2B5EF4-FFF2-40B4-BE49-F238E27FC236}">
                  <a16:creationId xmlns:a16="http://schemas.microsoft.com/office/drawing/2014/main" id="{904B2FC5-A9D2-E122-53AF-EC2AEA8FC478}"/>
                </a:ext>
              </a:extLst>
            </p:cNvPr>
            <p:cNvGrpSpPr>
              <a:grpSpLocks/>
            </p:cNvGrpSpPr>
            <p:nvPr/>
          </p:nvGrpSpPr>
          <p:grpSpPr bwMode="auto">
            <a:xfrm rot="16200000">
              <a:off x="880632" y="3008472"/>
              <a:ext cx="152400" cy="762000"/>
              <a:chOff x="3935" y="1728"/>
              <a:chExt cx="96" cy="480"/>
            </a:xfrm>
          </p:grpSpPr>
          <p:sp>
            <p:nvSpPr>
              <p:cNvPr id="6" name="Arc 59">
                <a:extLst>
                  <a:ext uri="{FF2B5EF4-FFF2-40B4-BE49-F238E27FC236}">
                    <a16:creationId xmlns:a16="http://schemas.microsoft.com/office/drawing/2014/main" id="{F0587C9D-A90B-7B9D-EC55-54E21C3C5731}"/>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 name="Arc 60">
                <a:extLst>
                  <a:ext uri="{FF2B5EF4-FFF2-40B4-BE49-F238E27FC236}">
                    <a16:creationId xmlns:a16="http://schemas.microsoft.com/office/drawing/2014/main" id="{D817FF5F-C246-02C6-A1E3-94B583B3080D}"/>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 name="Arc 61">
                <a:extLst>
                  <a:ext uri="{FF2B5EF4-FFF2-40B4-BE49-F238E27FC236}">
                    <a16:creationId xmlns:a16="http://schemas.microsoft.com/office/drawing/2014/main" id="{1AE8167D-1ADC-1D08-7AA5-E0E8DE5283CE}"/>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9" name="Arc 62">
                <a:extLst>
                  <a:ext uri="{FF2B5EF4-FFF2-40B4-BE49-F238E27FC236}">
                    <a16:creationId xmlns:a16="http://schemas.microsoft.com/office/drawing/2014/main" id="{7689B262-1BD6-FC86-B4D2-B0F0BB1EDFC2}"/>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0" name="Line 63">
                <a:extLst>
                  <a:ext uri="{FF2B5EF4-FFF2-40B4-BE49-F238E27FC236}">
                    <a16:creationId xmlns:a16="http://schemas.microsoft.com/office/drawing/2014/main" id="{3D05FAFC-4137-7275-1A5F-00C797DFE75D}"/>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 name="Line 64">
                <a:extLst>
                  <a:ext uri="{FF2B5EF4-FFF2-40B4-BE49-F238E27FC236}">
                    <a16:creationId xmlns:a16="http://schemas.microsoft.com/office/drawing/2014/main" id="{F321D9B8-E559-B16A-ACC2-C6A64DAEE718}"/>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 name="Arc 65">
                <a:extLst>
                  <a:ext uri="{FF2B5EF4-FFF2-40B4-BE49-F238E27FC236}">
                    <a16:creationId xmlns:a16="http://schemas.microsoft.com/office/drawing/2014/main" id="{872EA22B-B64B-0BE3-C7F9-82E42DAF2582}"/>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3" name="Arc 66">
                <a:extLst>
                  <a:ext uri="{FF2B5EF4-FFF2-40B4-BE49-F238E27FC236}">
                    <a16:creationId xmlns:a16="http://schemas.microsoft.com/office/drawing/2014/main" id="{421BA38F-2E7F-1E4E-2AF6-A46E4A7B83B5}"/>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4" name="Arc 67">
                <a:extLst>
                  <a:ext uri="{FF2B5EF4-FFF2-40B4-BE49-F238E27FC236}">
                    <a16:creationId xmlns:a16="http://schemas.microsoft.com/office/drawing/2014/main" id="{CB492694-49BA-6D95-1263-4ADB032585E0}"/>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5" name="Arc 68">
                <a:extLst>
                  <a:ext uri="{FF2B5EF4-FFF2-40B4-BE49-F238E27FC236}">
                    <a16:creationId xmlns:a16="http://schemas.microsoft.com/office/drawing/2014/main" id="{09232AA4-4424-DD14-9B0D-52B88CA229CA}"/>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6" name="Arc 69">
                <a:extLst>
                  <a:ext uri="{FF2B5EF4-FFF2-40B4-BE49-F238E27FC236}">
                    <a16:creationId xmlns:a16="http://schemas.microsoft.com/office/drawing/2014/main" id="{C265934C-5511-3606-B6B5-21FEE0CDF047}"/>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7" name="Arc 70">
                <a:extLst>
                  <a:ext uri="{FF2B5EF4-FFF2-40B4-BE49-F238E27FC236}">
                    <a16:creationId xmlns:a16="http://schemas.microsoft.com/office/drawing/2014/main" id="{EC7861D9-B1DF-8470-5ADE-9C6A08951190}"/>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 name="Arc 71">
                <a:extLst>
                  <a:ext uri="{FF2B5EF4-FFF2-40B4-BE49-F238E27FC236}">
                    <a16:creationId xmlns:a16="http://schemas.microsoft.com/office/drawing/2014/main" id="{E8C29DF9-9916-AED5-D24A-A11D5F9B2C18}"/>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41A6FB78-EBAB-2FDA-867B-5C0B9ADCB999}"/>
                    </a:ext>
                  </a:extLst>
                </p:cNvPr>
                <p:cNvSpPr txBox="1"/>
                <p:nvPr/>
              </p:nvSpPr>
              <p:spPr>
                <a:xfrm>
                  <a:off x="561809" y="3758751"/>
                  <a:ext cx="939271" cy="4426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sz="2000" b="1" i="1" smtClean="0">
                          <a:latin typeface="Cambria Math" panose="02040503050406030204" pitchFamily="18" charset="0"/>
                        </a:rPr>
                        <m:t>𝒛</m:t>
                      </m:r>
                      <m:r>
                        <a:rPr lang="en-US" sz="2000" b="1" i="1" smtClean="0">
                          <a:latin typeface="Cambria Math" panose="02040503050406030204" pitchFamily="18" charset="0"/>
                        </a:rPr>
                        <m:t> </m:t>
                      </m:r>
                    </m:oMath>
                  </a14:m>
                  <a:r>
                    <a:rPr lang="en-US" sz="2000" b="1" dirty="0"/>
                    <a:t>= j(</a:t>
                  </a:r>
                  <a14:m>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𝑿</m:t>
                          </m:r>
                          <m:r>
                            <a:rPr lang="en-US" sz="2000" b="1" i="1" baseline="-25000" smtClean="0">
                              <a:latin typeface="Cambria Math" panose="02040503050406030204" pitchFamily="18" charset="0"/>
                            </a:rPr>
                            <m:t>𝑳</m:t>
                          </m:r>
                        </m:num>
                        <m:den>
                          <m:r>
                            <a:rPr lang="en-US" sz="2000" b="1" i="1" smtClean="0">
                              <a:latin typeface="Cambria Math" panose="02040503050406030204" pitchFamily="18" charset="0"/>
                            </a:rPr>
                            <m:t>𝒁</m:t>
                          </m:r>
                          <m:r>
                            <a:rPr lang="en-US" sz="2000" b="1" i="1" baseline="-25000" smtClean="0">
                              <a:latin typeface="Cambria Math" panose="02040503050406030204" pitchFamily="18" charset="0"/>
                            </a:rPr>
                            <m:t>𝟎</m:t>
                          </m:r>
                        </m:den>
                      </m:f>
                    </m:oMath>
                  </a14:m>
                  <a:r>
                    <a:rPr lang="en-US" sz="2000" b="1" dirty="0"/>
                    <a:t>)</a:t>
                  </a:r>
                  <a:endParaRPr lang="en-US" sz="2000" b="1" baseline="-25000" dirty="0"/>
                </a:p>
              </p:txBody>
            </p:sp>
          </mc:Choice>
          <mc:Fallback>
            <p:sp>
              <p:nvSpPr>
                <p:cNvPr id="40" name="TextBox 39">
                  <a:extLst>
                    <a:ext uri="{FF2B5EF4-FFF2-40B4-BE49-F238E27FC236}">
                      <a16:creationId xmlns:a16="http://schemas.microsoft.com/office/drawing/2014/main" id="{41A6FB78-EBAB-2FDA-867B-5C0B9ADCB999}"/>
                    </a:ext>
                  </a:extLst>
                </p:cNvPr>
                <p:cNvSpPr txBox="1">
                  <a:spLocks noRot="1" noChangeAspect="1" noMove="1" noResize="1" noEditPoints="1" noAdjustHandles="1" noChangeArrowheads="1" noChangeShapeType="1" noTextEdit="1"/>
                </p:cNvSpPr>
                <p:nvPr/>
              </p:nvSpPr>
              <p:spPr>
                <a:xfrm>
                  <a:off x="561809" y="3758751"/>
                  <a:ext cx="939271" cy="442622"/>
                </a:xfrm>
                <a:prstGeom prst="rect">
                  <a:avLst/>
                </a:prstGeom>
                <a:blipFill>
                  <a:blip r:embed="rId4"/>
                  <a:stretch>
                    <a:fillRect r="-649" b="-21918"/>
                  </a:stretch>
                </a:blipFill>
                <a:ln>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BEFF5308-C7AC-A819-C7C8-D936CB857864}"/>
                    </a:ext>
                  </a:extLst>
                </p:cNvPr>
                <p:cNvSpPr txBox="1"/>
                <p:nvPr/>
              </p:nvSpPr>
              <p:spPr>
                <a:xfrm>
                  <a:off x="775009" y="2956505"/>
                  <a:ext cx="4247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𝐿</m:t>
                        </m:r>
                      </m:oMath>
                    </m:oMathPara>
                  </a14:m>
                  <a:endParaRPr lang="en-IN" dirty="0"/>
                </a:p>
              </p:txBody>
            </p:sp>
          </mc:Choice>
          <mc:Fallback>
            <p:sp>
              <p:nvSpPr>
                <p:cNvPr id="52" name="TextBox 51">
                  <a:extLst>
                    <a:ext uri="{FF2B5EF4-FFF2-40B4-BE49-F238E27FC236}">
                      <a16:creationId xmlns:a16="http://schemas.microsoft.com/office/drawing/2014/main" id="{BEFF5308-C7AC-A819-C7C8-D936CB857864}"/>
                    </a:ext>
                  </a:extLst>
                </p:cNvPr>
                <p:cNvSpPr txBox="1">
                  <a:spLocks noRot="1" noChangeAspect="1" noMove="1" noResize="1" noEditPoints="1" noAdjustHandles="1" noChangeArrowheads="1" noChangeShapeType="1" noTextEdit="1"/>
                </p:cNvSpPr>
                <p:nvPr/>
              </p:nvSpPr>
              <p:spPr>
                <a:xfrm>
                  <a:off x="775009" y="2956505"/>
                  <a:ext cx="424732" cy="276999"/>
                </a:xfrm>
                <a:prstGeom prst="rect">
                  <a:avLst/>
                </a:prstGeom>
                <a:blipFill>
                  <a:blip r:embed="rId5"/>
                  <a:stretch>
                    <a:fillRect l="-20290" t="-4444" r="-21739" b="-35556"/>
                  </a:stretch>
                </a:blipFill>
              </p:spPr>
              <p:txBody>
                <a:bodyPr/>
                <a:lstStyle/>
                <a:p>
                  <a:r>
                    <a:rPr lang="en-IN">
                      <a:noFill/>
                    </a:rPr>
                    <a:t> </a:t>
                  </a:r>
                </a:p>
              </p:txBody>
            </p:sp>
          </mc:Fallback>
        </mc:AlternateContent>
      </p:grpSp>
      <p:grpSp>
        <p:nvGrpSpPr>
          <p:cNvPr id="62" name="Group 61">
            <a:extLst>
              <a:ext uri="{FF2B5EF4-FFF2-40B4-BE49-F238E27FC236}">
                <a16:creationId xmlns:a16="http://schemas.microsoft.com/office/drawing/2014/main" id="{D17A09E5-3562-C562-CDCF-67719FA137CC}"/>
              </a:ext>
            </a:extLst>
          </p:cNvPr>
          <p:cNvGrpSpPr/>
          <p:nvPr/>
        </p:nvGrpSpPr>
        <p:grpSpPr>
          <a:xfrm>
            <a:off x="389196" y="5204867"/>
            <a:ext cx="1195646" cy="1555348"/>
            <a:chOff x="1806384" y="2631412"/>
            <a:chExt cx="1195646" cy="1555348"/>
          </a:xfrm>
        </p:grpSpPr>
        <p:grpSp>
          <p:nvGrpSpPr>
            <p:cNvPr id="34" name="Group 208">
              <a:extLst>
                <a:ext uri="{FF2B5EF4-FFF2-40B4-BE49-F238E27FC236}">
                  <a16:creationId xmlns:a16="http://schemas.microsoft.com/office/drawing/2014/main" id="{8749DD31-FC38-2EE4-0556-8A62B55D877D}"/>
                </a:ext>
              </a:extLst>
            </p:cNvPr>
            <p:cNvGrpSpPr>
              <a:grpSpLocks/>
            </p:cNvGrpSpPr>
            <p:nvPr/>
          </p:nvGrpSpPr>
          <p:grpSpPr bwMode="auto">
            <a:xfrm rot="5400000">
              <a:off x="2148490" y="2894172"/>
              <a:ext cx="306387" cy="990600"/>
              <a:chOff x="4223" y="1728"/>
              <a:chExt cx="193" cy="624"/>
            </a:xfrm>
          </p:grpSpPr>
          <p:sp>
            <p:nvSpPr>
              <p:cNvPr id="35" name="Line 197">
                <a:extLst>
                  <a:ext uri="{FF2B5EF4-FFF2-40B4-BE49-F238E27FC236}">
                    <a16:creationId xmlns:a16="http://schemas.microsoft.com/office/drawing/2014/main" id="{BB6CF69F-09FD-8711-73D6-CBA4D7D18E46}"/>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Line 198">
                <a:extLst>
                  <a:ext uri="{FF2B5EF4-FFF2-40B4-BE49-F238E27FC236}">
                    <a16:creationId xmlns:a16="http://schemas.microsoft.com/office/drawing/2014/main" id="{4B7A2F7D-CA61-39C5-3050-6AE7FB88ED4C}"/>
                  </a:ext>
                </a:extLst>
              </p:cNvPr>
              <p:cNvSpPr>
                <a:spLocks noChangeAspect="1" noChangeShapeType="1"/>
              </p:cNvSpPr>
              <p:nvPr/>
            </p:nvSpPr>
            <p:spPr bwMode="auto">
              <a:xfrm>
                <a:off x="4320" y="1983"/>
                <a:ext cx="0"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 name="Line 199">
                <a:extLst>
                  <a:ext uri="{FF2B5EF4-FFF2-40B4-BE49-F238E27FC236}">
                    <a16:creationId xmlns:a16="http://schemas.microsoft.com/office/drawing/2014/main" id="{E092761E-85CF-BF05-0B53-BA3E3E4B32D3}"/>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38" name="Arc 200">
                <a:extLst>
                  <a:ext uri="{FF2B5EF4-FFF2-40B4-BE49-F238E27FC236}">
                    <a16:creationId xmlns:a16="http://schemas.microsoft.com/office/drawing/2014/main" id="{8719BEB3-A017-578C-4F26-1B59D4B08325}"/>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32A5F4F1-12F2-FE5B-BA6B-C468E010BEF4}"/>
                    </a:ext>
                  </a:extLst>
                </p:cNvPr>
                <p:cNvSpPr txBox="1"/>
                <p:nvPr/>
              </p:nvSpPr>
              <p:spPr>
                <a:xfrm>
                  <a:off x="2062759" y="3744138"/>
                  <a:ext cx="939271" cy="4426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sz="2000" b="1" i="1" smtClean="0">
                          <a:latin typeface="Cambria Math" panose="02040503050406030204" pitchFamily="18" charset="0"/>
                        </a:rPr>
                        <m:t>𝒛</m:t>
                      </m:r>
                      <m:r>
                        <a:rPr lang="en-US" sz="2000" b="1" i="1" smtClean="0">
                          <a:latin typeface="Cambria Math" panose="02040503050406030204" pitchFamily="18" charset="0"/>
                        </a:rPr>
                        <m:t> </m:t>
                      </m:r>
                    </m:oMath>
                  </a14:m>
                  <a:r>
                    <a:rPr lang="en-US" sz="2000" b="1" dirty="0"/>
                    <a:t>= -j(</a:t>
                  </a:r>
                  <a14:m>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𝑿𝒄</m:t>
                          </m:r>
                        </m:num>
                        <m:den>
                          <m:r>
                            <a:rPr lang="en-US" sz="2000" b="1" i="1" smtClean="0">
                              <a:latin typeface="Cambria Math" panose="02040503050406030204" pitchFamily="18" charset="0"/>
                            </a:rPr>
                            <m:t>𝒁</m:t>
                          </m:r>
                          <m:r>
                            <a:rPr lang="en-US" sz="2000" b="1" i="1" baseline="-25000" smtClean="0">
                              <a:latin typeface="Cambria Math" panose="02040503050406030204" pitchFamily="18" charset="0"/>
                            </a:rPr>
                            <m:t>𝟎</m:t>
                          </m:r>
                        </m:den>
                      </m:f>
                    </m:oMath>
                  </a14:m>
                  <a:r>
                    <a:rPr lang="en-US" sz="2000" b="1" dirty="0"/>
                    <a:t>)</a:t>
                  </a:r>
                  <a:endParaRPr lang="en-US" sz="2000" b="1" baseline="-25000" dirty="0"/>
                </a:p>
              </p:txBody>
            </p:sp>
          </mc:Choice>
          <mc:Fallback>
            <p:sp>
              <p:nvSpPr>
                <p:cNvPr id="42" name="TextBox 41">
                  <a:extLst>
                    <a:ext uri="{FF2B5EF4-FFF2-40B4-BE49-F238E27FC236}">
                      <a16:creationId xmlns:a16="http://schemas.microsoft.com/office/drawing/2014/main" id="{32A5F4F1-12F2-FE5B-BA6B-C468E010BEF4}"/>
                    </a:ext>
                  </a:extLst>
                </p:cNvPr>
                <p:cNvSpPr txBox="1">
                  <a:spLocks noRot="1" noChangeAspect="1" noMove="1" noResize="1" noEditPoints="1" noAdjustHandles="1" noChangeArrowheads="1" noChangeShapeType="1" noTextEdit="1"/>
                </p:cNvSpPr>
                <p:nvPr/>
              </p:nvSpPr>
              <p:spPr>
                <a:xfrm>
                  <a:off x="2062759" y="3744138"/>
                  <a:ext cx="939271" cy="442622"/>
                </a:xfrm>
                <a:prstGeom prst="rect">
                  <a:avLst/>
                </a:prstGeom>
                <a:blipFill>
                  <a:blip r:embed="rId6"/>
                  <a:stretch>
                    <a:fillRect r="-11688" b="-21918"/>
                  </a:stretch>
                </a:blipFill>
                <a:ln>
                  <a:noFill/>
                </a:ln>
              </p:spPr>
              <p:txBody>
                <a:bodyPr/>
                <a:lstStyle/>
                <a:p>
                  <a:r>
                    <a:rPr lang="en-IN">
                      <a:noFill/>
                    </a:rPr>
                    <a:t> </a:t>
                  </a:r>
                </a:p>
              </p:txBody>
            </p:sp>
          </mc:Fallback>
        </mc:AlternateContent>
        <p:grpSp>
          <p:nvGrpSpPr>
            <p:cNvPr id="55" name="Group 54">
              <a:extLst>
                <a:ext uri="{FF2B5EF4-FFF2-40B4-BE49-F238E27FC236}">
                  <a16:creationId xmlns:a16="http://schemas.microsoft.com/office/drawing/2014/main" id="{CA810A9D-EE17-E0CC-5746-AEB0C55309A9}"/>
                </a:ext>
              </a:extLst>
            </p:cNvPr>
            <p:cNvGrpSpPr/>
            <p:nvPr/>
          </p:nvGrpSpPr>
          <p:grpSpPr>
            <a:xfrm>
              <a:off x="2034983" y="2631412"/>
              <a:ext cx="912227" cy="516680"/>
              <a:chOff x="3608025" y="787765"/>
              <a:chExt cx="912227" cy="516680"/>
            </a:xfrm>
          </p:grpSpPr>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B5C3A39B-D7F5-4542-076A-C661F0832031}"/>
                      </a:ext>
                    </a:extLst>
                  </p:cNvPr>
                  <p:cNvSpPr txBox="1"/>
                  <p:nvPr/>
                </p:nvSpPr>
                <p:spPr>
                  <a:xfrm>
                    <a:off x="3608025" y="812728"/>
                    <a:ext cx="541174" cy="423962"/>
                  </a:xfrm>
                  <a:prstGeom prst="rect">
                    <a:avLst/>
                  </a:prstGeom>
                  <a:noFill/>
                </p:spPr>
                <p:txBody>
                  <a:bodyPr wrap="none" lIns="0" tIns="0" rIns="0" bIns="0" rtlCol="0">
                    <a:spAutoFit/>
                  </a:bodyPr>
                  <a:lstStyle/>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𝑗</m:t>
                            </m:r>
                            <m:r>
                              <a:rPr lang="en-US" b="0" i="1" smtClean="0">
                                <a:latin typeface="Cambria Math" panose="02040503050406030204" pitchFamily="18" charset="0"/>
                              </a:rPr>
                              <m:t>𝜔</m:t>
                            </m:r>
                            <m:r>
                              <a:rPr lang="en-US" b="0" i="1" smtClean="0">
                                <a:latin typeface="Cambria Math" panose="02040503050406030204" pitchFamily="18" charset="0"/>
                              </a:rPr>
                              <m:t>𝐶</m:t>
                            </m:r>
                          </m:den>
                        </m:f>
                      </m:oMath>
                    </a14:m>
                    <a:r>
                      <a:rPr lang="en-IN" dirty="0"/>
                      <a:t> = </a:t>
                    </a:r>
                  </a:p>
                </p:txBody>
              </p:sp>
            </mc:Choice>
            <mc:Fallback>
              <p:sp>
                <p:nvSpPr>
                  <p:cNvPr id="53" name="TextBox 52">
                    <a:extLst>
                      <a:ext uri="{FF2B5EF4-FFF2-40B4-BE49-F238E27FC236}">
                        <a16:creationId xmlns:a16="http://schemas.microsoft.com/office/drawing/2014/main" id="{B5C3A39B-D7F5-4542-076A-C661F0832031}"/>
                      </a:ext>
                    </a:extLst>
                  </p:cNvPr>
                  <p:cNvSpPr txBox="1">
                    <a:spLocks noRot="1" noChangeAspect="1" noMove="1" noResize="1" noEditPoints="1" noAdjustHandles="1" noChangeArrowheads="1" noChangeShapeType="1" noTextEdit="1"/>
                  </p:cNvSpPr>
                  <p:nvPr/>
                </p:nvSpPr>
                <p:spPr>
                  <a:xfrm>
                    <a:off x="3608025" y="812728"/>
                    <a:ext cx="541174" cy="423962"/>
                  </a:xfrm>
                  <a:prstGeom prst="rect">
                    <a:avLst/>
                  </a:prstGeom>
                  <a:blipFill>
                    <a:blip r:embed="rId7"/>
                    <a:stretch>
                      <a:fillRect l="-14607" t="-2899" r="-25843" b="-1884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4" name="TextBox 53">
                    <a:extLst>
                      <a:ext uri="{FF2B5EF4-FFF2-40B4-BE49-F238E27FC236}">
                        <a16:creationId xmlns:a16="http://schemas.microsoft.com/office/drawing/2014/main" id="{8161DD4E-F0C3-0F94-60D7-8F0617895606}"/>
                      </a:ext>
                    </a:extLst>
                  </p:cNvPr>
                  <p:cNvSpPr txBox="1"/>
                  <p:nvPr/>
                </p:nvSpPr>
                <p:spPr>
                  <a:xfrm>
                    <a:off x="4159064" y="787765"/>
                    <a:ext cx="361188" cy="5166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𝑗</m:t>
                              </m:r>
                            </m:num>
                            <m:den>
                              <m:r>
                                <a:rPr lang="en-US" b="0" i="1" smtClean="0">
                                  <a:latin typeface="Cambria Math" panose="02040503050406030204" pitchFamily="18" charset="0"/>
                                </a:rPr>
                                <m:t>𝜔</m:t>
                              </m:r>
                              <m:r>
                                <a:rPr lang="en-US" b="0" i="1" smtClean="0">
                                  <a:latin typeface="Cambria Math" panose="02040503050406030204" pitchFamily="18" charset="0"/>
                                </a:rPr>
                                <m:t>𝐶</m:t>
                              </m:r>
                            </m:den>
                          </m:f>
                        </m:oMath>
                      </m:oMathPara>
                    </a14:m>
                    <a:endParaRPr lang="en-IN" dirty="0"/>
                  </a:p>
                </p:txBody>
              </p:sp>
            </mc:Choice>
            <mc:Fallback>
              <p:sp>
                <p:nvSpPr>
                  <p:cNvPr id="54" name="TextBox 53">
                    <a:extLst>
                      <a:ext uri="{FF2B5EF4-FFF2-40B4-BE49-F238E27FC236}">
                        <a16:creationId xmlns:a16="http://schemas.microsoft.com/office/drawing/2014/main" id="{8161DD4E-F0C3-0F94-60D7-8F0617895606}"/>
                      </a:ext>
                    </a:extLst>
                  </p:cNvPr>
                  <p:cNvSpPr txBox="1">
                    <a:spLocks noRot="1" noChangeAspect="1" noMove="1" noResize="1" noEditPoints="1" noAdjustHandles="1" noChangeArrowheads="1" noChangeShapeType="1" noTextEdit="1"/>
                  </p:cNvSpPr>
                  <p:nvPr/>
                </p:nvSpPr>
                <p:spPr>
                  <a:xfrm>
                    <a:off x="4159064" y="787765"/>
                    <a:ext cx="361188" cy="516680"/>
                  </a:xfrm>
                  <a:prstGeom prst="rect">
                    <a:avLst/>
                  </a:prstGeom>
                  <a:blipFill>
                    <a:blip r:embed="rId8"/>
                    <a:stretch>
                      <a:fillRect/>
                    </a:stretch>
                  </a:blipFill>
                </p:spPr>
                <p:txBody>
                  <a:bodyPr/>
                  <a:lstStyle/>
                  <a:p>
                    <a:r>
                      <a:rPr lang="en-IN">
                        <a:noFill/>
                      </a:rPr>
                      <a:t> </a:t>
                    </a:r>
                  </a:p>
                </p:txBody>
              </p:sp>
            </mc:Fallback>
          </mc:AlternateContent>
        </p:grpSp>
      </p:grpSp>
      <p:sp>
        <p:nvSpPr>
          <p:cNvPr id="282754" name="Text Box 4">
            <a:extLst>
              <a:ext uri="{FF2B5EF4-FFF2-40B4-BE49-F238E27FC236}">
                <a16:creationId xmlns:a16="http://schemas.microsoft.com/office/drawing/2014/main" id="{1AE40290-B167-BD23-4C45-DE3E785B642B}"/>
              </a:ext>
            </a:extLst>
          </p:cNvPr>
          <p:cNvSpPr txBox="1">
            <a:spLocks noChangeArrowheads="1"/>
          </p:cNvSpPr>
          <p:nvPr/>
        </p:nvSpPr>
        <p:spPr bwMode="auto">
          <a:xfrm>
            <a:off x="98352" y="644321"/>
            <a:ext cx="3736305"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Action: Adding resistance in series</a:t>
            </a:r>
          </a:p>
        </p:txBody>
      </p:sp>
      <p:sp>
        <p:nvSpPr>
          <p:cNvPr id="282758" name="Text Box 4">
            <a:extLst>
              <a:ext uri="{FF2B5EF4-FFF2-40B4-BE49-F238E27FC236}">
                <a16:creationId xmlns:a16="http://schemas.microsoft.com/office/drawing/2014/main" id="{5EBC1E05-DD08-C8EC-5FA9-65BAB430ACFF}"/>
              </a:ext>
            </a:extLst>
          </p:cNvPr>
          <p:cNvSpPr txBox="1">
            <a:spLocks noChangeArrowheads="1"/>
          </p:cNvSpPr>
          <p:nvPr/>
        </p:nvSpPr>
        <p:spPr bwMode="auto">
          <a:xfrm>
            <a:off x="4625011" y="1063368"/>
            <a:ext cx="445874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Reaction on smith chart:</a:t>
            </a:r>
          </a:p>
          <a:p>
            <a:pPr>
              <a:spcBef>
                <a:spcPct val="50000"/>
              </a:spcBef>
            </a:pPr>
            <a:r>
              <a:rPr lang="en-US" altLang="en-US" sz="2800" baseline="-25000" dirty="0">
                <a:solidFill>
                  <a:srgbClr val="00B050"/>
                </a:solidFill>
                <a:sym typeface="Symbol" panose="05050102010706020507" pitchFamily="18" charset="2"/>
              </a:rPr>
              <a:t>Movement along constant reactance circles in Smith Chart where resistance increases</a:t>
            </a:r>
          </a:p>
        </p:txBody>
      </p:sp>
      <p:grpSp>
        <p:nvGrpSpPr>
          <p:cNvPr id="282783" name="Group 282782">
            <a:extLst>
              <a:ext uri="{FF2B5EF4-FFF2-40B4-BE49-F238E27FC236}">
                <a16:creationId xmlns:a16="http://schemas.microsoft.com/office/drawing/2014/main" id="{FB276975-C867-666B-1B95-040A2FD0FB09}"/>
              </a:ext>
            </a:extLst>
          </p:cNvPr>
          <p:cNvGrpSpPr/>
          <p:nvPr/>
        </p:nvGrpSpPr>
        <p:grpSpPr>
          <a:xfrm>
            <a:off x="2567611" y="1163983"/>
            <a:ext cx="1530201" cy="1352977"/>
            <a:chOff x="2584599" y="1014126"/>
            <a:chExt cx="1530201" cy="1352977"/>
          </a:xfrm>
        </p:grpSpPr>
        <p:grpSp>
          <p:nvGrpSpPr>
            <p:cNvPr id="282748" name="Group 282747">
              <a:extLst>
                <a:ext uri="{FF2B5EF4-FFF2-40B4-BE49-F238E27FC236}">
                  <a16:creationId xmlns:a16="http://schemas.microsoft.com/office/drawing/2014/main" id="{801036BB-CA51-C6D4-076A-E06390C9C480}"/>
                </a:ext>
              </a:extLst>
            </p:cNvPr>
            <p:cNvGrpSpPr/>
            <p:nvPr/>
          </p:nvGrpSpPr>
          <p:grpSpPr>
            <a:xfrm>
              <a:off x="2667000" y="1092002"/>
              <a:ext cx="1447800" cy="1275101"/>
              <a:chOff x="2895600" y="762000"/>
              <a:chExt cx="1447800" cy="1275101"/>
            </a:xfrm>
          </p:grpSpPr>
          <p:sp>
            <p:nvSpPr>
              <p:cNvPr id="282689" name="Rectangle 282688">
                <a:extLst>
                  <a:ext uri="{FF2B5EF4-FFF2-40B4-BE49-F238E27FC236}">
                    <a16:creationId xmlns:a16="http://schemas.microsoft.com/office/drawing/2014/main" id="{EC695A10-3A86-3BA4-DC13-07A543A25EB8}"/>
                  </a:ext>
                </a:extLst>
              </p:cNvPr>
              <p:cNvSpPr/>
              <p:nvPr/>
            </p:nvSpPr>
            <p:spPr>
              <a:xfrm>
                <a:off x="3886200" y="1132546"/>
                <a:ext cx="457200"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r>
                  <a:rPr lang="en-US" baseline="-25000" dirty="0"/>
                  <a:t>L</a:t>
                </a:r>
                <a:endParaRPr lang="en-IN" baseline="-25000" dirty="0"/>
              </a:p>
            </p:txBody>
          </p:sp>
          <p:cxnSp>
            <p:nvCxnSpPr>
              <p:cNvPr id="282691" name="Straight Connector 282690">
                <a:extLst>
                  <a:ext uri="{FF2B5EF4-FFF2-40B4-BE49-F238E27FC236}">
                    <a16:creationId xmlns:a16="http://schemas.microsoft.com/office/drawing/2014/main" id="{E64343AB-3563-7101-58DE-55639D007FD4}"/>
                  </a:ext>
                </a:extLst>
              </p:cNvPr>
              <p:cNvCxnSpPr>
                <a:cxnSpLocks/>
              </p:cNvCxnSpPr>
              <p:nvPr/>
            </p:nvCxnSpPr>
            <p:spPr>
              <a:xfrm>
                <a:off x="3581400" y="762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692" name="Straight Connector 282691">
                <a:extLst>
                  <a:ext uri="{FF2B5EF4-FFF2-40B4-BE49-F238E27FC236}">
                    <a16:creationId xmlns:a16="http://schemas.microsoft.com/office/drawing/2014/main" id="{287700E0-B517-ABFC-B6D0-B288657E8010}"/>
                  </a:ext>
                </a:extLst>
              </p:cNvPr>
              <p:cNvCxnSpPr>
                <a:cxnSpLocks/>
              </p:cNvCxnSpPr>
              <p:nvPr/>
            </p:nvCxnSpPr>
            <p:spPr>
              <a:xfrm>
                <a:off x="2895600" y="2037101"/>
                <a:ext cx="121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693" name="Straight Connector 282692">
                <a:extLst>
                  <a:ext uri="{FF2B5EF4-FFF2-40B4-BE49-F238E27FC236}">
                    <a16:creationId xmlns:a16="http://schemas.microsoft.com/office/drawing/2014/main" id="{24C37AB5-4C0D-92B3-2AA4-CC3C830ECD58}"/>
                  </a:ext>
                </a:extLst>
              </p:cNvPr>
              <p:cNvCxnSpPr>
                <a:cxnSpLocks/>
              </p:cNvCxnSpPr>
              <p:nvPr/>
            </p:nvCxnSpPr>
            <p:spPr>
              <a:xfrm rot="5400000">
                <a:off x="3928598" y="942000"/>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09" name="Straight Connector 282708">
                <a:extLst>
                  <a:ext uri="{FF2B5EF4-FFF2-40B4-BE49-F238E27FC236}">
                    <a16:creationId xmlns:a16="http://schemas.microsoft.com/office/drawing/2014/main" id="{5F8642F2-4CCF-4C82-A838-B60275718461}"/>
                  </a:ext>
                </a:extLst>
              </p:cNvPr>
              <p:cNvCxnSpPr>
                <a:cxnSpLocks/>
              </p:cNvCxnSpPr>
              <p:nvPr/>
            </p:nvCxnSpPr>
            <p:spPr>
              <a:xfrm rot="5400000">
                <a:off x="3928598" y="1857101"/>
                <a:ext cx="36000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82759" name="Freeform 12">
              <a:extLst>
                <a:ext uri="{FF2B5EF4-FFF2-40B4-BE49-F238E27FC236}">
                  <a16:creationId xmlns:a16="http://schemas.microsoft.com/office/drawing/2014/main" id="{61B5658C-3A26-2285-E49F-B43700096B6A}"/>
                </a:ext>
              </a:extLst>
            </p:cNvPr>
            <p:cNvSpPr>
              <a:spLocks noChangeAspect="1"/>
            </p:cNvSpPr>
            <p:nvPr/>
          </p:nvSpPr>
          <p:spPr bwMode="auto">
            <a:xfrm rot="5400000">
              <a:off x="2889399" y="709326"/>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282781" name="Group 282780">
            <a:extLst>
              <a:ext uri="{FF2B5EF4-FFF2-40B4-BE49-F238E27FC236}">
                <a16:creationId xmlns:a16="http://schemas.microsoft.com/office/drawing/2014/main" id="{CECCBFFA-024B-A58E-F8D4-699AE7436F85}"/>
              </a:ext>
            </a:extLst>
          </p:cNvPr>
          <p:cNvGrpSpPr/>
          <p:nvPr/>
        </p:nvGrpSpPr>
        <p:grpSpPr>
          <a:xfrm>
            <a:off x="2552700" y="3163831"/>
            <a:ext cx="1530201" cy="1345890"/>
            <a:chOff x="2621809" y="2816177"/>
            <a:chExt cx="1530201" cy="1345890"/>
          </a:xfrm>
        </p:grpSpPr>
        <p:grpSp>
          <p:nvGrpSpPr>
            <p:cNvPr id="282761" name="Group 282760">
              <a:extLst>
                <a:ext uri="{FF2B5EF4-FFF2-40B4-BE49-F238E27FC236}">
                  <a16:creationId xmlns:a16="http://schemas.microsoft.com/office/drawing/2014/main" id="{FFCF8CC9-7FC0-1350-14D6-821B00B42670}"/>
                </a:ext>
              </a:extLst>
            </p:cNvPr>
            <p:cNvGrpSpPr/>
            <p:nvPr/>
          </p:nvGrpSpPr>
          <p:grpSpPr>
            <a:xfrm>
              <a:off x="2704210" y="2886966"/>
              <a:ext cx="1447800" cy="1275101"/>
              <a:chOff x="2895600" y="762000"/>
              <a:chExt cx="1447800" cy="1275101"/>
            </a:xfrm>
          </p:grpSpPr>
          <p:sp>
            <p:nvSpPr>
              <p:cNvPr id="282762" name="Rectangle 282761">
                <a:extLst>
                  <a:ext uri="{FF2B5EF4-FFF2-40B4-BE49-F238E27FC236}">
                    <a16:creationId xmlns:a16="http://schemas.microsoft.com/office/drawing/2014/main" id="{0C1A7D47-7DA1-C215-FBD3-93CF8EEF91A4}"/>
                  </a:ext>
                </a:extLst>
              </p:cNvPr>
              <p:cNvSpPr/>
              <p:nvPr/>
            </p:nvSpPr>
            <p:spPr>
              <a:xfrm>
                <a:off x="3886200" y="1132546"/>
                <a:ext cx="457200"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r>
                  <a:rPr lang="en-US" baseline="-25000" dirty="0"/>
                  <a:t>L</a:t>
                </a:r>
                <a:endParaRPr lang="en-IN" baseline="-25000" dirty="0"/>
              </a:p>
            </p:txBody>
          </p:sp>
          <p:cxnSp>
            <p:nvCxnSpPr>
              <p:cNvPr id="282763" name="Straight Connector 282762">
                <a:extLst>
                  <a:ext uri="{FF2B5EF4-FFF2-40B4-BE49-F238E27FC236}">
                    <a16:creationId xmlns:a16="http://schemas.microsoft.com/office/drawing/2014/main" id="{4CF536F1-898A-0B17-E994-F906A8F926B8}"/>
                  </a:ext>
                </a:extLst>
              </p:cNvPr>
              <p:cNvCxnSpPr>
                <a:cxnSpLocks/>
              </p:cNvCxnSpPr>
              <p:nvPr/>
            </p:nvCxnSpPr>
            <p:spPr>
              <a:xfrm>
                <a:off x="3581400" y="762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64" name="Straight Connector 282763">
                <a:extLst>
                  <a:ext uri="{FF2B5EF4-FFF2-40B4-BE49-F238E27FC236}">
                    <a16:creationId xmlns:a16="http://schemas.microsoft.com/office/drawing/2014/main" id="{1FE87BCC-EB01-3603-0CBE-0FAE43B8C67C}"/>
                  </a:ext>
                </a:extLst>
              </p:cNvPr>
              <p:cNvCxnSpPr>
                <a:cxnSpLocks/>
              </p:cNvCxnSpPr>
              <p:nvPr/>
            </p:nvCxnSpPr>
            <p:spPr>
              <a:xfrm>
                <a:off x="2895600" y="2037101"/>
                <a:ext cx="121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65" name="Straight Connector 282764">
                <a:extLst>
                  <a:ext uri="{FF2B5EF4-FFF2-40B4-BE49-F238E27FC236}">
                    <a16:creationId xmlns:a16="http://schemas.microsoft.com/office/drawing/2014/main" id="{8847737F-8ED0-612B-1898-B8C09F7A3D54}"/>
                  </a:ext>
                </a:extLst>
              </p:cNvPr>
              <p:cNvCxnSpPr>
                <a:cxnSpLocks/>
              </p:cNvCxnSpPr>
              <p:nvPr/>
            </p:nvCxnSpPr>
            <p:spPr>
              <a:xfrm rot="5400000">
                <a:off x="3928598" y="942000"/>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66" name="Straight Connector 282765">
                <a:extLst>
                  <a:ext uri="{FF2B5EF4-FFF2-40B4-BE49-F238E27FC236}">
                    <a16:creationId xmlns:a16="http://schemas.microsoft.com/office/drawing/2014/main" id="{41A281AA-B31A-F081-F301-274E634C523E}"/>
                  </a:ext>
                </a:extLst>
              </p:cNvPr>
              <p:cNvCxnSpPr>
                <a:cxnSpLocks/>
              </p:cNvCxnSpPr>
              <p:nvPr/>
            </p:nvCxnSpPr>
            <p:spPr>
              <a:xfrm rot="5400000">
                <a:off x="3928598" y="1857101"/>
                <a:ext cx="3600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2767" name="Group 209">
              <a:extLst>
                <a:ext uri="{FF2B5EF4-FFF2-40B4-BE49-F238E27FC236}">
                  <a16:creationId xmlns:a16="http://schemas.microsoft.com/office/drawing/2014/main" id="{C3208209-2315-0588-F310-BFEFC380ED45}"/>
                </a:ext>
              </a:extLst>
            </p:cNvPr>
            <p:cNvGrpSpPr>
              <a:grpSpLocks/>
            </p:cNvGrpSpPr>
            <p:nvPr/>
          </p:nvGrpSpPr>
          <p:grpSpPr bwMode="auto">
            <a:xfrm rot="16200000">
              <a:off x="2926609" y="2511377"/>
              <a:ext cx="152400" cy="762000"/>
              <a:chOff x="3935" y="1728"/>
              <a:chExt cx="96" cy="480"/>
            </a:xfrm>
          </p:grpSpPr>
          <p:sp>
            <p:nvSpPr>
              <p:cNvPr id="282768" name="Arc 59">
                <a:extLst>
                  <a:ext uri="{FF2B5EF4-FFF2-40B4-BE49-F238E27FC236}">
                    <a16:creationId xmlns:a16="http://schemas.microsoft.com/office/drawing/2014/main" id="{2401D88F-FAE9-8A30-7F0B-15A4D5B3ED64}"/>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69" name="Arc 60">
                <a:extLst>
                  <a:ext uri="{FF2B5EF4-FFF2-40B4-BE49-F238E27FC236}">
                    <a16:creationId xmlns:a16="http://schemas.microsoft.com/office/drawing/2014/main" id="{E9960585-FF75-26D1-4D75-5CF100BD2CDF}"/>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70" name="Arc 61">
                <a:extLst>
                  <a:ext uri="{FF2B5EF4-FFF2-40B4-BE49-F238E27FC236}">
                    <a16:creationId xmlns:a16="http://schemas.microsoft.com/office/drawing/2014/main" id="{186E9386-AF5D-9A1F-320A-879D8DC2FD68}"/>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71" name="Arc 62">
                <a:extLst>
                  <a:ext uri="{FF2B5EF4-FFF2-40B4-BE49-F238E27FC236}">
                    <a16:creationId xmlns:a16="http://schemas.microsoft.com/office/drawing/2014/main" id="{1314C452-D7DF-D8D0-9F44-34D79D2BDAAD}"/>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72" name="Line 63">
                <a:extLst>
                  <a:ext uri="{FF2B5EF4-FFF2-40B4-BE49-F238E27FC236}">
                    <a16:creationId xmlns:a16="http://schemas.microsoft.com/office/drawing/2014/main" id="{E99B0FF1-EE91-33B3-6B04-FB443397AFEC}"/>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73" name="Line 64">
                <a:extLst>
                  <a:ext uri="{FF2B5EF4-FFF2-40B4-BE49-F238E27FC236}">
                    <a16:creationId xmlns:a16="http://schemas.microsoft.com/office/drawing/2014/main" id="{EE6DC14F-770C-26EE-429E-9BEF5964095A}"/>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74" name="Arc 65">
                <a:extLst>
                  <a:ext uri="{FF2B5EF4-FFF2-40B4-BE49-F238E27FC236}">
                    <a16:creationId xmlns:a16="http://schemas.microsoft.com/office/drawing/2014/main" id="{CE768978-90A5-9FE4-3F3D-04CF22326382}"/>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75" name="Arc 66">
                <a:extLst>
                  <a:ext uri="{FF2B5EF4-FFF2-40B4-BE49-F238E27FC236}">
                    <a16:creationId xmlns:a16="http://schemas.microsoft.com/office/drawing/2014/main" id="{9DE34EA6-776C-E3E7-C98E-A583EA2D9096}"/>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76" name="Arc 67">
                <a:extLst>
                  <a:ext uri="{FF2B5EF4-FFF2-40B4-BE49-F238E27FC236}">
                    <a16:creationId xmlns:a16="http://schemas.microsoft.com/office/drawing/2014/main" id="{4FB9E626-988C-DE10-0E67-97CE72DA9AFC}"/>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77" name="Arc 68">
                <a:extLst>
                  <a:ext uri="{FF2B5EF4-FFF2-40B4-BE49-F238E27FC236}">
                    <a16:creationId xmlns:a16="http://schemas.microsoft.com/office/drawing/2014/main" id="{C3CE9CDE-9ADD-918C-EF5A-BFB00E5047FD}"/>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78" name="Arc 69">
                <a:extLst>
                  <a:ext uri="{FF2B5EF4-FFF2-40B4-BE49-F238E27FC236}">
                    <a16:creationId xmlns:a16="http://schemas.microsoft.com/office/drawing/2014/main" id="{45B2705E-FB80-4150-C5E6-42F87274B71F}"/>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79" name="Arc 70">
                <a:extLst>
                  <a:ext uri="{FF2B5EF4-FFF2-40B4-BE49-F238E27FC236}">
                    <a16:creationId xmlns:a16="http://schemas.microsoft.com/office/drawing/2014/main" id="{828F9454-1382-179A-6B46-0FAB67D3A266}"/>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80" name="Arc 71">
                <a:extLst>
                  <a:ext uri="{FF2B5EF4-FFF2-40B4-BE49-F238E27FC236}">
                    <a16:creationId xmlns:a16="http://schemas.microsoft.com/office/drawing/2014/main" id="{FA023217-A20D-DE79-AEBD-9FE86CA099C8}"/>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sp>
        <p:nvSpPr>
          <p:cNvPr id="282782" name="Text Box 4">
            <a:extLst>
              <a:ext uri="{FF2B5EF4-FFF2-40B4-BE49-F238E27FC236}">
                <a16:creationId xmlns:a16="http://schemas.microsoft.com/office/drawing/2014/main" id="{8C1AB4A0-0372-0D2B-6E10-FBCDA61767E1}"/>
              </a:ext>
            </a:extLst>
          </p:cNvPr>
          <p:cNvSpPr txBox="1">
            <a:spLocks noChangeArrowheads="1"/>
          </p:cNvSpPr>
          <p:nvPr/>
        </p:nvSpPr>
        <p:spPr bwMode="auto">
          <a:xfrm>
            <a:off x="4650966" y="3006458"/>
            <a:ext cx="43151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Reaction on smith chart:</a:t>
            </a:r>
          </a:p>
          <a:p>
            <a:pPr>
              <a:spcBef>
                <a:spcPct val="50000"/>
              </a:spcBef>
            </a:pPr>
            <a:r>
              <a:rPr lang="en-US" altLang="en-US" sz="2800" baseline="-25000" dirty="0">
                <a:solidFill>
                  <a:srgbClr val="00B050"/>
                </a:solidFill>
                <a:sym typeface="Symbol" panose="05050102010706020507" pitchFamily="18" charset="2"/>
              </a:rPr>
              <a:t>Movement along constant resistance circles in impedance Smith Chart where reactance increases (upward)</a:t>
            </a:r>
          </a:p>
        </p:txBody>
      </p:sp>
      <p:sp>
        <p:nvSpPr>
          <p:cNvPr id="282784" name="Text Box 4">
            <a:extLst>
              <a:ext uri="{FF2B5EF4-FFF2-40B4-BE49-F238E27FC236}">
                <a16:creationId xmlns:a16="http://schemas.microsoft.com/office/drawing/2014/main" id="{662C1BDD-7FAC-F85B-9917-E306F7891976}"/>
              </a:ext>
            </a:extLst>
          </p:cNvPr>
          <p:cNvSpPr txBox="1">
            <a:spLocks noChangeArrowheads="1"/>
          </p:cNvSpPr>
          <p:nvPr/>
        </p:nvSpPr>
        <p:spPr bwMode="auto">
          <a:xfrm>
            <a:off x="28353" y="2688763"/>
            <a:ext cx="4054548"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Action: Adding inductance in series</a:t>
            </a:r>
          </a:p>
        </p:txBody>
      </p:sp>
      <p:sp>
        <p:nvSpPr>
          <p:cNvPr id="282785" name="Text Box 4">
            <a:extLst>
              <a:ext uri="{FF2B5EF4-FFF2-40B4-BE49-F238E27FC236}">
                <a16:creationId xmlns:a16="http://schemas.microsoft.com/office/drawing/2014/main" id="{7922C5ED-6F91-4802-8746-B88D44728D94}"/>
              </a:ext>
            </a:extLst>
          </p:cNvPr>
          <p:cNvSpPr txBox="1">
            <a:spLocks noChangeArrowheads="1"/>
          </p:cNvSpPr>
          <p:nvPr/>
        </p:nvSpPr>
        <p:spPr bwMode="auto">
          <a:xfrm>
            <a:off x="98352" y="4787316"/>
            <a:ext cx="4054548"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Action: Adding capacitance in series</a:t>
            </a:r>
          </a:p>
        </p:txBody>
      </p:sp>
      <p:grpSp>
        <p:nvGrpSpPr>
          <p:cNvPr id="282787" name="Group 282786">
            <a:extLst>
              <a:ext uri="{FF2B5EF4-FFF2-40B4-BE49-F238E27FC236}">
                <a16:creationId xmlns:a16="http://schemas.microsoft.com/office/drawing/2014/main" id="{7B5AABE2-212A-8588-1332-FEC23D76CF42}"/>
              </a:ext>
            </a:extLst>
          </p:cNvPr>
          <p:cNvGrpSpPr/>
          <p:nvPr/>
        </p:nvGrpSpPr>
        <p:grpSpPr>
          <a:xfrm>
            <a:off x="2701776" y="5412850"/>
            <a:ext cx="1447800" cy="1275101"/>
            <a:chOff x="2895600" y="762000"/>
            <a:chExt cx="1447800" cy="1275101"/>
          </a:xfrm>
        </p:grpSpPr>
        <p:sp>
          <p:nvSpPr>
            <p:cNvPr id="282802" name="Rectangle 282801">
              <a:extLst>
                <a:ext uri="{FF2B5EF4-FFF2-40B4-BE49-F238E27FC236}">
                  <a16:creationId xmlns:a16="http://schemas.microsoft.com/office/drawing/2014/main" id="{1FC3FAB9-7AC4-F9D8-888E-1B52DBF0DB2A}"/>
                </a:ext>
              </a:extLst>
            </p:cNvPr>
            <p:cNvSpPr/>
            <p:nvPr/>
          </p:nvSpPr>
          <p:spPr>
            <a:xfrm>
              <a:off x="3886200" y="1132546"/>
              <a:ext cx="457200"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r>
                <a:rPr lang="en-US" baseline="-25000" dirty="0"/>
                <a:t>L</a:t>
              </a:r>
              <a:endParaRPr lang="en-IN" baseline="-25000" dirty="0"/>
            </a:p>
          </p:txBody>
        </p:sp>
        <p:cxnSp>
          <p:nvCxnSpPr>
            <p:cNvPr id="282803" name="Straight Connector 282802">
              <a:extLst>
                <a:ext uri="{FF2B5EF4-FFF2-40B4-BE49-F238E27FC236}">
                  <a16:creationId xmlns:a16="http://schemas.microsoft.com/office/drawing/2014/main" id="{7128357B-FA39-9815-DC60-1E3838D41BA9}"/>
                </a:ext>
              </a:extLst>
            </p:cNvPr>
            <p:cNvCxnSpPr>
              <a:cxnSpLocks/>
            </p:cNvCxnSpPr>
            <p:nvPr/>
          </p:nvCxnSpPr>
          <p:spPr>
            <a:xfrm>
              <a:off x="3581400" y="762000"/>
              <a:ext cx="533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804" name="Straight Connector 282803">
              <a:extLst>
                <a:ext uri="{FF2B5EF4-FFF2-40B4-BE49-F238E27FC236}">
                  <a16:creationId xmlns:a16="http://schemas.microsoft.com/office/drawing/2014/main" id="{1D79CB8B-CDAA-EE54-7A21-EF42E859F03B}"/>
                </a:ext>
              </a:extLst>
            </p:cNvPr>
            <p:cNvCxnSpPr>
              <a:cxnSpLocks/>
            </p:cNvCxnSpPr>
            <p:nvPr/>
          </p:nvCxnSpPr>
          <p:spPr>
            <a:xfrm>
              <a:off x="2895600" y="2037101"/>
              <a:ext cx="121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805" name="Straight Connector 282804">
              <a:extLst>
                <a:ext uri="{FF2B5EF4-FFF2-40B4-BE49-F238E27FC236}">
                  <a16:creationId xmlns:a16="http://schemas.microsoft.com/office/drawing/2014/main" id="{15AB53E7-F9EC-60A5-91C2-EF6B55501266}"/>
                </a:ext>
              </a:extLst>
            </p:cNvPr>
            <p:cNvCxnSpPr>
              <a:cxnSpLocks/>
            </p:cNvCxnSpPr>
            <p:nvPr/>
          </p:nvCxnSpPr>
          <p:spPr>
            <a:xfrm rot="5400000">
              <a:off x="3928598" y="942000"/>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806" name="Straight Connector 282805">
              <a:extLst>
                <a:ext uri="{FF2B5EF4-FFF2-40B4-BE49-F238E27FC236}">
                  <a16:creationId xmlns:a16="http://schemas.microsoft.com/office/drawing/2014/main" id="{21DAFC01-B08C-1790-D575-3C4A65B27295}"/>
                </a:ext>
              </a:extLst>
            </p:cNvPr>
            <p:cNvCxnSpPr>
              <a:cxnSpLocks/>
            </p:cNvCxnSpPr>
            <p:nvPr/>
          </p:nvCxnSpPr>
          <p:spPr>
            <a:xfrm rot="5400000">
              <a:off x="3928598" y="1857101"/>
              <a:ext cx="3600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2808" name="Group 208">
            <a:extLst>
              <a:ext uri="{FF2B5EF4-FFF2-40B4-BE49-F238E27FC236}">
                <a16:creationId xmlns:a16="http://schemas.microsoft.com/office/drawing/2014/main" id="{FDE75DD1-2046-29B0-5467-2C8C3A8460E9}"/>
              </a:ext>
            </a:extLst>
          </p:cNvPr>
          <p:cNvGrpSpPr>
            <a:grpSpLocks/>
          </p:cNvGrpSpPr>
          <p:nvPr/>
        </p:nvGrpSpPr>
        <p:grpSpPr bwMode="auto">
          <a:xfrm rot="5400000">
            <a:off x="2795417" y="4916820"/>
            <a:ext cx="306387" cy="990600"/>
            <a:chOff x="4223" y="1728"/>
            <a:chExt cx="193" cy="624"/>
          </a:xfrm>
        </p:grpSpPr>
        <p:sp>
          <p:nvSpPr>
            <p:cNvPr id="282809" name="Line 197">
              <a:extLst>
                <a:ext uri="{FF2B5EF4-FFF2-40B4-BE49-F238E27FC236}">
                  <a16:creationId xmlns:a16="http://schemas.microsoft.com/office/drawing/2014/main" id="{90FFAE23-F596-20E5-2F68-C3A5ED99F4E3}"/>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810" name="Line 198">
              <a:extLst>
                <a:ext uri="{FF2B5EF4-FFF2-40B4-BE49-F238E27FC236}">
                  <a16:creationId xmlns:a16="http://schemas.microsoft.com/office/drawing/2014/main" id="{91FD03AE-7080-133A-D5B2-AA183A8D71CA}"/>
                </a:ext>
              </a:extLst>
            </p:cNvPr>
            <p:cNvSpPr>
              <a:spLocks noChangeAspect="1" noChangeShapeType="1"/>
            </p:cNvSpPr>
            <p:nvPr/>
          </p:nvSpPr>
          <p:spPr bwMode="auto">
            <a:xfrm>
              <a:off x="4320" y="1983"/>
              <a:ext cx="0"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811" name="Line 199">
              <a:extLst>
                <a:ext uri="{FF2B5EF4-FFF2-40B4-BE49-F238E27FC236}">
                  <a16:creationId xmlns:a16="http://schemas.microsoft.com/office/drawing/2014/main" id="{A445F1A2-E450-86BE-6212-9C349D5201E8}"/>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282812" name="Arc 200">
              <a:extLst>
                <a:ext uri="{FF2B5EF4-FFF2-40B4-BE49-F238E27FC236}">
                  <a16:creationId xmlns:a16="http://schemas.microsoft.com/office/drawing/2014/main" id="{45DDEFD7-52B2-B2D9-5EAE-BB2909C5EBB1}"/>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282813" name="Text Box 4">
            <a:extLst>
              <a:ext uri="{FF2B5EF4-FFF2-40B4-BE49-F238E27FC236}">
                <a16:creationId xmlns:a16="http://schemas.microsoft.com/office/drawing/2014/main" id="{A8A92FEE-40C2-4211-5218-16AC1E7E485E}"/>
              </a:ext>
            </a:extLst>
          </p:cNvPr>
          <p:cNvSpPr txBox="1">
            <a:spLocks noChangeArrowheads="1"/>
          </p:cNvSpPr>
          <p:nvPr/>
        </p:nvSpPr>
        <p:spPr bwMode="auto">
          <a:xfrm>
            <a:off x="4676774" y="5172679"/>
            <a:ext cx="429134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Reaction on smith chart:</a:t>
            </a:r>
          </a:p>
          <a:p>
            <a:pPr>
              <a:spcBef>
                <a:spcPct val="50000"/>
              </a:spcBef>
            </a:pPr>
            <a:r>
              <a:rPr lang="en-US" altLang="en-US" sz="2800" baseline="-25000" dirty="0">
                <a:solidFill>
                  <a:srgbClr val="00B050"/>
                </a:solidFill>
                <a:sym typeface="Symbol" panose="05050102010706020507" pitchFamily="18" charset="2"/>
              </a:rPr>
              <a:t>Movement along constant resistance circles in impedance Smith Chart where reactance decreases (downward)</a:t>
            </a:r>
          </a:p>
        </p:txBody>
      </p:sp>
    </p:spTree>
    <p:extLst>
      <p:ext uri="{BB962C8B-B14F-4D97-AF65-F5344CB8AC3E}">
        <p14:creationId xmlns:p14="http://schemas.microsoft.com/office/powerpoint/2010/main" val="96529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5" name="AutoShape 9">
            <a:extLst>
              <a:ext uri="{FF2B5EF4-FFF2-40B4-BE49-F238E27FC236}">
                <a16:creationId xmlns:a16="http://schemas.microsoft.com/office/drawing/2014/main" id="{CF3F1714-A7F7-375C-D787-BC6F310B8CB8}"/>
              </a:ext>
            </a:extLst>
          </p:cNvPr>
          <p:cNvSpPr>
            <a:spLocks noChangeArrowheads="1"/>
          </p:cNvSpPr>
          <p:nvPr/>
        </p:nvSpPr>
        <p:spPr bwMode="auto">
          <a:xfrm>
            <a:off x="3207488" y="3827462"/>
            <a:ext cx="1295400" cy="457200"/>
          </a:xfrm>
          <a:prstGeom prst="rightArrow">
            <a:avLst>
              <a:gd name="adj1" fmla="val 50000"/>
              <a:gd name="adj2" fmla="val 70833"/>
            </a:avLst>
          </a:prstGeom>
          <a:solidFill>
            <a:srgbClr val="92D050"/>
          </a:solidFill>
          <a:ln w="9525">
            <a:solidFill>
              <a:schemeClr val="tx1"/>
            </a:solidFill>
            <a:miter lim="800000"/>
            <a:headEnd/>
            <a:tailEnd/>
          </a:ln>
          <a:effectLst/>
        </p:spPr>
        <p:txBody>
          <a:bodyPr wrap="none" anchor="ctr"/>
          <a:lstStyle/>
          <a:p>
            <a:endParaRPr lang="en-IN"/>
          </a:p>
        </p:txBody>
      </p:sp>
      <p:sp>
        <p:nvSpPr>
          <p:cNvPr id="254988" name="AutoShape 12">
            <a:extLst>
              <a:ext uri="{FF2B5EF4-FFF2-40B4-BE49-F238E27FC236}">
                <a16:creationId xmlns:a16="http://schemas.microsoft.com/office/drawing/2014/main" id="{F21FA325-CB5B-F7AE-C55C-CDCCE151B53D}"/>
              </a:ext>
            </a:extLst>
          </p:cNvPr>
          <p:cNvSpPr>
            <a:spLocks noChangeArrowheads="1"/>
          </p:cNvSpPr>
          <p:nvPr/>
        </p:nvSpPr>
        <p:spPr bwMode="auto">
          <a:xfrm>
            <a:off x="3200400" y="5460997"/>
            <a:ext cx="1295400" cy="457200"/>
          </a:xfrm>
          <a:prstGeom prst="rightArrow">
            <a:avLst>
              <a:gd name="adj1" fmla="val 50000"/>
              <a:gd name="adj2" fmla="val 70833"/>
            </a:avLst>
          </a:prstGeom>
          <a:solidFill>
            <a:srgbClr val="92D050"/>
          </a:solidFill>
          <a:ln w="9525">
            <a:solidFill>
              <a:schemeClr val="tx1"/>
            </a:solidFill>
            <a:miter lim="800000"/>
            <a:headEnd/>
            <a:tailEnd/>
          </a:ln>
          <a:effectLst/>
        </p:spPr>
        <p:txBody>
          <a:bodyPr wrap="none" anchor="ctr"/>
          <a:lstStyle/>
          <a:p>
            <a:endParaRPr lang="en-IN"/>
          </a:p>
        </p:txBody>
      </p:sp>
      <mc:AlternateContent xmlns:mc="http://schemas.openxmlformats.org/markup-compatibility/2006" xmlns:a14="http://schemas.microsoft.com/office/drawing/2010/main">
        <mc:Choice Requires="a14">
          <p:sp>
            <p:nvSpPr>
              <p:cNvPr id="254981" name="Object 5">
                <a:extLst>
                  <a:ext uri="{FF2B5EF4-FFF2-40B4-BE49-F238E27FC236}">
                    <a16:creationId xmlns:a16="http://schemas.microsoft.com/office/drawing/2014/main" id="{A564605D-1859-7431-01E5-32A8B2C781EF}"/>
                  </a:ext>
                </a:extLst>
              </p:cNvPr>
              <p:cNvSpPr txBox="1"/>
              <p:nvPr/>
            </p:nvSpPr>
            <p:spPr bwMode="auto">
              <a:xfrm>
                <a:off x="762001" y="1468437"/>
                <a:ext cx="3276600" cy="1116013"/>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IN" sz="2800" i="1" smtClean="0">
                          <a:solidFill>
                            <a:srgbClr val="0070C0"/>
                          </a:solidFill>
                          <a:latin typeface="Cambria Math" panose="02040503050406030204" pitchFamily="18" charset="0"/>
                        </a:rPr>
                        <m:t>𝑟</m:t>
                      </m:r>
                      <m:r>
                        <a:rPr lang="en-IN" sz="2800" i="1" smtClean="0">
                          <a:solidFill>
                            <a:srgbClr val="0070C0"/>
                          </a:solidFill>
                          <a:latin typeface="Cambria Math" panose="02040503050406030204" pitchFamily="18" charset="0"/>
                        </a:rPr>
                        <m:t>=</m:t>
                      </m:r>
                      <m:f>
                        <m:fPr>
                          <m:ctrlPr>
                            <a:rPr lang="en-IN" sz="2800" i="1">
                              <a:solidFill>
                                <a:srgbClr val="0070C0"/>
                              </a:solidFill>
                              <a:latin typeface="Cambria Math" panose="02040503050406030204" pitchFamily="18" charset="0"/>
                            </a:rPr>
                          </m:ctrlPr>
                        </m:fPr>
                        <m:num>
                          <m:r>
                            <a:rPr lang="en-IN" sz="2800" i="1">
                              <a:solidFill>
                                <a:srgbClr val="0070C0"/>
                              </a:solidFill>
                              <a:latin typeface="Cambria Math" panose="02040503050406030204" pitchFamily="18" charset="0"/>
                            </a:rPr>
                            <m:t>1−</m:t>
                          </m:r>
                          <m:sSubSup>
                            <m:sSubSupPr>
                              <m:ctrlPr>
                                <a:rPr lang="en-IN" sz="2800" i="1">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𝑟</m:t>
                              </m:r>
                            </m:sub>
                            <m:sup>
                              <m:r>
                                <a:rPr lang="en-IN" sz="2800" i="1">
                                  <a:solidFill>
                                    <a:srgbClr val="0070C0"/>
                                  </a:solidFill>
                                  <a:latin typeface="Cambria Math" panose="02040503050406030204" pitchFamily="18" charset="0"/>
                                </a:rPr>
                                <m:t>2</m:t>
                              </m:r>
                            </m:sup>
                          </m:sSubSup>
                          <m:r>
                            <a:rPr lang="en-IN" sz="2800" i="1">
                              <a:solidFill>
                                <a:srgbClr val="0070C0"/>
                              </a:solidFill>
                              <a:latin typeface="Cambria Math" panose="02040503050406030204" pitchFamily="18" charset="0"/>
                            </a:rPr>
                            <m:t>−</m:t>
                          </m:r>
                          <m:sSubSup>
                            <m:sSubSupPr>
                              <m:ctrlPr>
                                <a:rPr lang="en-IN" sz="2800" i="1">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𝑖</m:t>
                              </m:r>
                            </m:sub>
                            <m:sup>
                              <m:r>
                                <a:rPr lang="en-IN" sz="2800" i="1">
                                  <a:solidFill>
                                    <a:srgbClr val="0070C0"/>
                                  </a:solidFill>
                                  <a:latin typeface="Cambria Math" panose="02040503050406030204" pitchFamily="18" charset="0"/>
                                </a:rPr>
                                <m:t>2</m:t>
                              </m:r>
                            </m:sup>
                          </m:sSubSup>
                        </m:num>
                        <m:den>
                          <m:sSup>
                            <m:sSupPr>
                              <m:ctrlPr>
                                <a:rPr lang="en-IN" sz="2800" i="1">
                                  <a:solidFill>
                                    <a:srgbClr val="0070C0"/>
                                  </a:solidFill>
                                  <a:latin typeface="Cambria Math" panose="02040503050406030204" pitchFamily="18" charset="0"/>
                                </a:rPr>
                              </m:ctrlPr>
                            </m:sSupPr>
                            <m:e>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1−</m:t>
                                  </m:r>
                                  <m:sSub>
                                    <m:sSubPr>
                                      <m:ctrlPr>
                                        <a:rPr lang="en-IN" sz="2800" i="1">
                                          <a:solidFill>
                                            <a:srgbClr val="0070C0"/>
                                          </a:solidFill>
                                          <a:latin typeface="Cambria Math" panose="02040503050406030204" pitchFamily="18" charset="0"/>
                                        </a:rPr>
                                      </m:ctrlPr>
                                    </m:sSub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𝑟</m:t>
                                      </m:r>
                                    </m:sub>
                                  </m:sSub>
                                </m:e>
                              </m:d>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bSup>
                            <m:sSubSupPr>
                              <m:ctrlPr>
                                <a:rPr lang="en-IN" sz="2800" i="1">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𝑖</m:t>
                              </m:r>
                            </m:sub>
                            <m:sup>
                              <m:r>
                                <a:rPr lang="en-IN" sz="2800" i="1">
                                  <a:solidFill>
                                    <a:srgbClr val="0070C0"/>
                                  </a:solidFill>
                                  <a:latin typeface="Cambria Math" panose="02040503050406030204" pitchFamily="18" charset="0"/>
                                </a:rPr>
                                <m:t>2</m:t>
                              </m:r>
                            </m:sup>
                          </m:sSubSup>
                        </m:den>
                      </m:f>
                    </m:oMath>
                  </m:oMathPara>
                </a14:m>
                <a:endParaRPr lang="en-IN" sz="2800" dirty="0"/>
              </a:p>
            </p:txBody>
          </p:sp>
        </mc:Choice>
        <mc:Fallback xmlns="">
          <p:sp>
            <p:nvSpPr>
              <p:cNvPr id="254981" name="Object 5">
                <a:extLst>
                  <a:ext uri="{FF2B5EF4-FFF2-40B4-BE49-F238E27FC236}">
                    <a16:creationId xmlns:a16="http://schemas.microsoft.com/office/drawing/2014/main" id="{A564605D-1859-7431-01E5-32A8B2C781EF}"/>
                  </a:ext>
                </a:extLst>
              </p:cNvPr>
              <p:cNvSpPr txBox="1">
                <a:spLocks noRot="1" noChangeAspect="1" noMove="1" noResize="1" noEditPoints="1" noAdjustHandles="1" noChangeArrowheads="1" noChangeShapeType="1" noTextEdit="1"/>
              </p:cNvSpPr>
              <p:nvPr/>
            </p:nvSpPr>
            <p:spPr bwMode="auto">
              <a:xfrm>
                <a:off x="762001" y="1468437"/>
                <a:ext cx="3276600" cy="1116013"/>
              </a:xfrm>
              <a:prstGeom prst="rect">
                <a:avLst/>
              </a:prstGeom>
              <a:blipFill>
                <a:blip r:embed="rId2"/>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4982" name="Object 6">
                <a:extLst>
                  <a:ext uri="{FF2B5EF4-FFF2-40B4-BE49-F238E27FC236}">
                    <a16:creationId xmlns:a16="http://schemas.microsoft.com/office/drawing/2014/main" id="{11A03B38-B0D7-3762-F1E7-47900020D0CB}"/>
                  </a:ext>
                </a:extLst>
              </p:cNvPr>
              <p:cNvSpPr txBox="1"/>
              <p:nvPr/>
            </p:nvSpPr>
            <p:spPr bwMode="auto">
              <a:xfrm>
                <a:off x="4959350" y="1468436"/>
                <a:ext cx="3276600" cy="1116013"/>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IN" sz="2800" i="1" smtClean="0">
                          <a:solidFill>
                            <a:srgbClr val="0070C0"/>
                          </a:solidFill>
                          <a:latin typeface="Cambria Math" panose="02040503050406030204" pitchFamily="18" charset="0"/>
                        </a:rPr>
                        <m:t>𝑥</m:t>
                      </m:r>
                      <m:r>
                        <a:rPr lang="en-IN" sz="2800" i="1" smtClean="0">
                          <a:solidFill>
                            <a:srgbClr val="0070C0"/>
                          </a:solidFill>
                          <a:latin typeface="Cambria Math" panose="02040503050406030204" pitchFamily="18" charset="0"/>
                        </a:rPr>
                        <m:t>=</m:t>
                      </m:r>
                      <m:f>
                        <m:fPr>
                          <m:ctrlPr>
                            <a:rPr lang="en-IN" sz="2800" i="1">
                              <a:solidFill>
                                <a:srgbClr val="0070C0"/>
                              </a:solidFill>
                              <a:latin typeface="Cambria Math" panose="02040503050406030204" pitchFamily="18" charset="0"/>
                            </a:rPr>
                          </m:ctrlPr>
                        </m:fPr>
                        <m:num>
                          <m:r>
                            <a:rPr lang="en-IN" sz="2800" i="1">
                              <a:solidFill>
                                <a:srgbClr val="0070C0"/>
                              </a:solidFill>
                              <a:latin typeface="Cambria Math" panose="02040503050406030204" pitchFamily="18" charset="0"/>
                            </a:rPr>
                            <m:t>2</m:t>
                          </m:r>
                          <m:sSub>
                            <m:sSubPr>
                              <m:ctrlPr>
                                <a:rPr lang="en-IN" sz="2800" i="1">
                                  <a:solidFill>
                                    <a:srgbClr val="0070C0"/>
                                  </a:solidFill>
                                  <a:latin typeface="Cambria Math" panose="02040503050406030204" pitchFamily="18" charset="0"/>
                                </a:rPr>
                              </m:ctrlPr>
                            </m:sSub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𝑖</m:t>
                              </m:r>
                            </m:sub>
                          </m:sSub>
                        </m:num>
                        <m:den>
                          <m:sSup>
                            <m:sSupPr>
                              <m:ctrlPr>
                                <a:rPr lang="en-IN" sz="2800" i="1">
                                  <a:solidFill>
                                    <a:srgbClr val="0070C0"/>
                                  </a:solidFill>
                                  <a:latin typeface="Cambria Math" panose="02040503050406030204" pitchFamily="18" charset="0"/>
                                </a:rPr>
                              </m:ctrlPr>
                            </m:sSupPr>
                            <m:e>
                              <m:d>
                                <m:dPr>
                                  <m:ctrlPr>
                                    <a:rPr lang="en-IN" sz="2800" i="1">
                                      <a:solidFill>
                                        <a:srgbClr val="0070C0"/>
                                      </a:solidFill>
                                      <a:latin typeface="Cambria Math" panose="02040503050406030204" pitchFamily="18" charset="0"/>
                                    </a:rPr>
                                  </m:ctrlPr>
                                </m:dPr>
                                <m:e>
                                  <m:r>
                                    <a:rPr lang="en-IN" sz="2800" i="1">
                                      <a:solidFill>
                                        <a:srgbClr val="0070C0"/>
                                      </a:solidFill>
                                      <a:latin typeface="Cambria Math" panose="02040503050406030204" pitchFamily="18" charset="0"/>
                                    </a:rPr>
                                    <m:t>1−</m:t>
                                  </m:r>
                                  <m:sSub>
                                    <m:sSubPr>
                                      <m:ctrlPr>
                                        <a:rPr lang="en-IN" sz="2800" i="1">
                                          <a:solidFill>
                                            <a:srgbClr val="0070C0"/>
                                          </a:solidFill>
                                          <a:latin typeface="Cambria Math" panose="02040503050406030204" pitchFamily="18" charset="0"/>
                                        </a:rPr>
                                      </m:ctrlPr>
                                    </m:sSub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𝑟</m:t>
                                      </m:r>
                                    </m:sub>
                                  </m:sSub>
                                </m:e>
                              </m:d>
                            </m:e>
                            <m:sup>
                              <m:r>
                                <a:rPr lang="en-IN" sz="2800" i="1">
                                  <a:solidFill>
                                    <a:srgbClr val="0070C0"/>
                                  </a:solidFill>
                                  <a:latin typeface="Cambria Math" panose="02040503050406030204" pitchFamily="18" charset="0"/>
                                </a:rPr>
                                <m:t>2</m:t>
                              </m:r>
                            </m:sup>
                          </m:sSup>
                          <m:r>
                            <a:rPr lang="en-IN" sz="2800" i="1">
                              <a:solidFill>
                                <a:srgbClr val="0070C0"/>
                              </a:solidFill>
                              <a:latin typeface="Cambria Math" panose="02040503050406030204" pitchFamily="18" charset="0"/>
                            </a:rPr>
                            <m:t>+</m:t>
                          </m:r>
                          <m:sSubSup>
                            <m:sSubSupPr>
                              <m:ctrlPr>
                                <a:rPr lang="en-IN" sz="2800" i="1" smtClean="0">
                                  <a:solidFill>
                                    <a:srgbClr val="0070C0"/>
                                  </a:solidFill>
                                  <a:latin typeface="Cambria Math" panose="02040503050406030204" pitchFamily="18" charset="0"/>
                                </a:rPr>
                              </m:ctrlPr>
                            </m:sSubSupPr>
                            <m:e>
                              <m:r>
                                <m:rPr>
                                  <m:sty m:val="p"/>
                                </m:rPr>
                                <a:rPr lang="en-IN" sz="2800" i="1">
                                  <a:solidFill>
                                    <a:srgbClr val="0070C0"/>
                                  </a:solidFill>
                                  <a:latin typeface="Cambria Math" panose="02040503050406030204" pitchFamily="18" charset="0"/>
                                </a:rPr>
                                <m:t>Γ</m:t>
                              </m:r>
                            </m:e>
                            <m:sub>
                              <m:r>
                                <a:rPr lang="en-IN" sz="2800" i="1">
                                  <a:solidFill>
                                    <a:srgbClr val="0070C0"/>
                                  </a:solidFill>
                                  <a:latin typeface="Cambria Math" panose="02040503050406030204" pitchFamily="18" charset="0"/>
                                </a:rPr>
                                <m:t>𝑖</m:t>
                              </m:r>
                            </m:sub>
                            <m:sup>
                              <m:r>
                                <a:rPr lang="en-IN" sz="2800" i="1">
                                  <a:solidFill>
                                    <a:srgbClr val="0070C0"/>
                                  </a:solidFill>
                                  <a:latin typeface="Cambria Math" panose="02040503050406030204" pitchFamily="18" charset="0"/>
                                </a:rPr>
                                <m:t>2</m:t>
                              </m:r>
                            </m:sup>
                          </m:sSubSup>
                        </m:den>
                      </m:f>
                    </m:oMath>
                  </m:oMathPara>
                </a14:m>
                <a:endParaRPr lang="en-IN" sz="2800" dirty="0"/>
              </a:p>
            </p:txBody>
          </p:sp>
        </mc:Choice>
        <mc:Fallback xmlns="">
          <p:sp>
            <p:nvSpPr>
              <p:cNvPr id="254982" name="Object 6">
                <a:extLst>
                  <a:ext uri="{FF2B5EF4-FFF2-40B4-BE49-F238E27FC236}">
                    <a16:creationId xmlns:a16="http://schemas.microsoft.com/office/drawing/2014/main" id="{11A03B38-B0D7-3762-F1E7-47900020D0CB}"/>
                  </a:ext>
                </a:extLst>
              </p:cNvPr>
              <p:cNvSpPr txBox="1">
                <a:spLocks noRot="1" noChangeAspect="1" noMove="1" noResize="1" noEditPoints="1" noAdjustHandles="1" noChangeArrowheads="1" noChangeShapeType="1" noTextEdit="1"/>
              </p:cNvSpPr>
              <p:nvPr/>
            </p:nvSpPr>
            <p:spPr bwMode="auto">
              <a:xfrm>
                <a:off x="4959350" y="1468436"/>
                <a:ext cx="3276600" cy="1116013"/>
              </a:xfrm>
              <a:prstGeom prst="rect">
                <a:avLst/>
              </a:prstGeom>
              <a:blipFill>
                <a:blip r:embed="rId3"/>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4983" name="Object 7">
                <a:extLst>
                  <a:ext uri="{FF2B5EF4-FFF2-40B4-BE49-F238E27FC236}">
                    <a16:creationId xmlns:a16="http://schemas.microsoft.com/office/drawing/2014/main" id="{0AE4A431-DCD6-1D44-22C1-7224BF861D7C}"/>
                  </a:ext>
                </a:extLst>
              </p:cNvPr>
              <p:cNvSpPr txBox="1"/>
              <p:nvPr/>
            </p:nvSpPr>
            <p:spPr bwMode="auto">
              <a:xfrm>
                <a:off x="228601" y="3581400"/>
                <a:ext cx="2747962" cy="11160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400" i="1" smtClean="0">
                          <a:solidFill>
                            <a:srgbClr val="00B050"/>
                          </a:solidFill>
                          <a:latin typeface="Cambria Math" panose="02040503050406030204" pitchFamily="18" charset="0"/>
                        </a:rPr>
                        <m:t>𝑟</m:t>
                      </m:r>
                      <m:r>
                        <a:rPr lang="en-IN" sz="2400" i="1" smtClean="0">
                          <a:solidFill>
                            <a:srgbClr val="00B050"/>
                          </a:solidFill>
                          <a:latin typeface="Cambria Math" panose="02040503050406030204" pitchFamily="18" charset="0"/>
                        </a:rPr>
                        <m:t>=</m:t>
                      </m:r>
                      <m:f>
                        <m:fPr>
                          <m:ctrlPr>
                            <a:rPr lang="en-IN" sz="2400" i="1">
                              <a:solidFill>
                                <a:srgbClr val="00B050"/>
                              </a:solidFill>
                              <a:latin typeface="Cambria Math" panose="02040503050406030204" pitchFamily="18" charset="0"/>
                            </a:rPr>
                          </m:ctrlPr>
                        </m:fPr>
                        <m:num>
                          <m:r>
                            <a:rPr lang="en-IN" sz="2400" i="1">
                              <a:solidFill>
                                <a:srgbClr val="00B050"/>
                              </a:solidFill>
                              <a:latin typeface="Cambria Math" panose="02040503050406030204" pitchFamily="18" charset="0"/>
                            </a:rPr>
                            <m:t>1−</m:t>
                          </m:r>
                          <m:sSubSup>
                            <m:sSubSupPr>
                              <m:ctrlPr>
                                <a:rPr lang="en-IN" sz="2400" i="1">
                                  <a:solidFill>
                                    <a:srgbClr val="00B050"/>
                                  </a:solidFill>
                                  <a:latin typeface="Cambria Math" panose="02040503050406030204" pitchFamily="18" charset="0"/>
                                </a:rPr>
                              </m:ctrlPr>
                            </m:sSubSup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𝑟</m:t>
                              </m:r>
                            </m:sub>
                            <m:sup>
                              <m:r>
                                <a:rPr lang="en-IN" sz="2400" i="1">
                                  <a:solidFill>
                                    <a:srgbClr val="00B050"/>
                                  </a:solidFill>
                                  <a:latin typeface="Cambria Math" panose="02040503050406030204" pitchFamily="18" charset="0"/>
                                </a:rPr>
                                <m:t>2</m:t>
                              </m:r>
                            </m:sup>
                          </m:sSubSup>
                          <m:r>
                            <a:rPr lang="en-IN" sz="2400" i="1">
                              <a:solidFill>
                                <a:srgbClr val="00B050"/>
                              </a:solidFill>
                              <a:latin typeface="Cambria Math" panose="02040503050406030204" pitchFamily="18" charset="0"/>
                            </a:rPr>
                            <m:t>−</m:t>
                          </m:r>
                          <m:sSubSup>
                            <m:sSubSupPr>
                              <m:ctrlPr>
                                <a:rPr lang="en-IN" sz="2400" i="1">
                                  <a:solidFill>
                                    <a:srgbClr val="00B050"/>
                                  </a:solidFill>
                                  <a:latin typeface="Cambria Math" panose="02040503050406030204" pitchFamily="18" charset="0"/>
                                </a:rPr>
                              </m:ctrlPr>
                            </m:sSubSup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𝑖</m:t>
                              </m:r>
                            </m:sub>
                            <m:sup>
                              <m:r>
                                <a:rPr lang="en-IN" sz="2400" i="1">
                                  <a:solidFill>
                                    <a:srgbClr val="00B050"/>
                                  </a:solidFill>
                                  <a:latin typeface="Cambria Math" panose="02040503050406030204" pitchFamily="18" charset="0"/>
                                </a:rPr>
                                <m:t>2</m:t>
                              </m:r>
                            </m:sup>
                          </m:sSubSup>
                        </m:num>
                        <m:den>
                          <m:sSup>
                            <m:sSupPr>
                              <m:ctrlPr>
                                <a:rPr lang="en-IN" sz="2400" i="1">
                                  <a:solidFill>
                                    <a:srgbClr val="00B050"/>
                                  </a:solidFill>
                                  <a:latin typeface="Cambria Math" panose="02040503050406030204" pitchFamily="18" charset="0"/>
                                </a:rPr>
                              </m:ctrlPr>
                            </m:sSupPr>
                            <m:e>
                              <m:d>
                                <m:dPr>
                                  <m:ctrlPr>
                                    <a:rPr lang="en-IN" sz="2400" i="1">
                                      <a:solidFill>
                                        <a:srgbClr val="00B050"/>
                                      </a:solidFill>
                                      <a:latin typeface="Cambria Math" panose="02040503050406030204" pitchFamily="18" charset="0"/>
                                    </a:rPr>
                                  </m:ctrlPr>
                                </m:dPr>
                                <m:e>
                                  <m:r>
                                    <a:rPr lang="en-IN" sz="2400" i="1">
                                      <a:solidFill>
                                        <a:srgbClr val="00B050"/>
                                      </a:solidFill>
                                      <a:latin typeface="Cambria Math" panose="02040503050406030204" pitchFamily="18" charset="0"/>
                                    </a:rPr>
                                    <m:t>1−</m:t>
                                  </m:r>
                                  <m:sSub>
                                    <m:sSubPr>
                                      <m:ctrlPr>
                                        <a:rPr lang="en-IN" sz="2400" i="1">
                                          <a:solidFill>
                                            <a:srgbClr val="00B050"/>
                                          </a:solidFill>
                                          <a:latin typeface="Cambria Math" panose="02040503050406030204" pitchFamily="18" charset="0"/>
                                        </a:rPr>
                                      </m:ctrlPr>
                                    </m:sSub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𝑟</m:t>
                                      </m:r>
                                    </m:sub>
                                  </m:sSub>
                                </m:e>
                              </m:d>
                            </m:e>
                            <m:sup>
                              <m:r>
                                <a:rPr lang="en-IN" sz="2400" i="1">
                                  <a:solidFill>
                                    <a:srgbClr val="00B050"/>
                                  </a:solidFill>
                                  <a:latin typeface="Cambria Math" panose="02040503050406030204" pitchFamily="18" charset="0"/>
                                </a:rPr>
                                <m:t>2</m:t>
                              </m:r>
                            </m:sup>
                          </m:sSup>
                          <m:r>
                            <a:rPr lang="en-IN" sz="2400" i="1">
                              <a:solidFill>
                                <a:srgbClr val="00B050"/>
                              </a:solidFill>
                              <a:latin typeface="Cambria Math" panose="02040503050406030204" pitchFamily="18" charset="0"/>
                            </a:rPr>
                            <m:t>+</m:t>
                          </m:r>
                          <m:sSubSup>
                            <m:sSubSupPr>
                              <m:ctrlPr>
                                <a:rPr lang="en-IN" sz="2400" i="1">
                                  <a:solidFill>
                                    <a:srgbClr val="00B050"/>
                                  </a:solidFill>
                                  <a:latin typeface="Cambria Math" panose="02040503050406030204" pitchFamily="18" charset="0"/>
                                </a:rPr>
                              </m:ctrlPr>
                            </m:sSubSup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𝑖</m:t>
                              </m:r>
                            </m:sub>
                            <m:sup>
                              <m:r>
                                <a:rPr lang="en-IN" sz="2400" i="1">
                                  <a:solidFill>
                                    <a:srgbClr val="00B050"/>
                                  </a:solidFill>
                                  <a:latin typeface="Cambria Math" panose="02040503050406030204" pitchFamily="18" charset="0"/>
                                </a:rPr>
                                <m:t>2</m:t>
                              </m:r>
                            </m:sup>
                          </m:sSubSup>
                        </m:den>
                      </m:f>
                    </m:oMath>
                  </m:oMathPara>
                </a14:m>
                <a:endParaRPr lang="en-IN" sz="2400" dirty="0"/>
              </a:p>
            </p:txBody>
          </p:sp>
        </mc:Choice>
        <mc:Fallback xmlns="">
          <p:sp>
            <p:nvSpPr>
              <p:cNvPr id="254983" name="Object 7">
                <a:extLst>
                  <a:ext uri="{FF2B5EF4-FFF2-40B4-BE49-F238E27FC236}">
                    <a16:creationId xmlns:a16="http://schemas.microsoft.com/office/drawing/2014/main" id="{0AE4A431-DCD6-1D44-22C1-7224BF861D7C}"/>
                  </a:ext>
                </a:extLst>
              </p:cNvPr>
              <p:cNvSpPr txBox="1">
                <a:spLocks noRot="1" noChangeAspect="1" noMove="1" noResize="1" noEditPoints="1" noAdjustHandles="1" noChangeArrowheads="1" noChangeShapeType="1" noTextEdit="1"/>
              </p:cNvSpPr>
              <p:nvPr/>
            </p:nvSpPr>
            <p:spPr bwMode="auto">
              <a:xfrm>
                <a:off x="228601" y="3581400"/>
                <a:ext cx="2747962" cy="1116013"/>
              </a:xfrm>
              <a:prstGeom prst="rect">
                <a:avLst/>
              </a:prstGeom>
              <a:blipFill>
                <a:blip r:embed="rId4"/>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4986" name="Object 10">
                <a:extLst>
                  <a:ext uri="{FF2B5EF4-FFF2-40B4-BE49-F238E27FC236}">
                    <a16:creationId xmlns:a16="http://schemas.microsoft.com/office/drawing/2014/main" id="{10DFD90E-8AE9-2E79-F4AF-E4A89A2E965C}"/>
                  </a:ext>
                </a:extLst>
              </p:cNvPr>
              <p:cNvSpPr txBox="1"/>
              <p:nvPr/>
            </p:nvSpPr>
            <p:spPr bwMode="auto">
              <a:xfrm>
                <a:off x="4800600" y="3581400"/>
                <a:ext cx="3543300" cy="949325"/>
              </a:xfrm>
              <a:prstGeom prst="rect">
                <a:avLst/>
              </a:prstGeom>
              <a:ln/>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en-IN" sz="2400" i="1" smtClean="0">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sSub>
                                <m:sSubPr>
                                  <m:ctrlPr>
                                    <a:rPr lang="en-IN" sz="2400" i="1">
                                      <a:solidFill>
                                        <a:srgbClr val="002060"/>
                                      </a:solidFill>
                                      <a:latin typeface="Cambria Math" panose="02040503050406030204" pitchFamily="18" charset="0"/>
                                    </a:rPr>
                                  </m:ctrlPr>
                                </m:sSub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𝑟</m:t>
                                  </m:r>
                                </m:sub>
                              </m:sSub>
                              <m:r>
                                <a:rPr lang="en-IN" sz="2400" i="1">
                                  <a:solidFill>
                                    <a:srgbClr val="002060"/>
                                  </a:solidFill>
                                  <a:latin typeface="Cambria Math" panose="02040503050406030204" pitchFamily="18" charset="0"/>
                                </a:rPr>
                                <m:t>−</m:t>
                              </m:r>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𝑟</m:t>
                                  </m:r>
                                </m:num>
                                <m:den>
                                  <m:r>
                                    <a:rPr lang="en-IN" sz="2400" i="1">
                                      <a:solidFill>
                                        <a:srgbClr val="002060"/>
                                      </a:solidFill>
                                      <a:latin typeface="Cambria Math" panose="02040503050406030204" pitchFamily="18" charset="0"/>
                                    </a:rPr>
                                    <m:t>1+</m:t>
                                  </m:r>
                                  <m:r>
                                    <a:rPr lang="en-IN" sz="2400" i="1">
                                      <a:solidFill>
                                        <a:srgbClr val="002060"/>
                                      </a:solidFill>
                                      <a:latin typeface="Cambria Math" panose="02040503050406030204" pitchFamily="18" charset="0"/>
                                    </a:rPr>
                                    <m:t>𝑟</m:t>
                                  </m:r>
                                </m:den>
                              </m:f>
                            </m:e>
                          </m:d>
                        </m:e>
                        <m:sup>
                          <m:r>
                            <a:rPr lang="en-IN" sz="2400" i="1">
                              <a:solidFill>
                                <a:srgbClr val="002060"/>
                              </a:solidFill>
                              <a:latin typeface="Cambria Math" panose="02040503050406030204" pitchFamily="18" charset="0"/>
                            </a:rPr>
                            <m:t>2</m:t>
                          </m:r>
                        </m:sup>
                      </m:sSup>
                      <m:r>
                        <a:rPr lang="en-IN" sz="2400" i="1">
                          <a:solidFill>
                            <a:srgbClr val="002060"/>
                          </a:solidFill>
                          <a:latin typeface="Cambria Math" panose="02040503050406030204" pitchFamily="18" charset="0"/>
                        </a:rPr>
                        <m:t>+</m:t>
                      </m:r>
                      <m:sSubSup>
                        <m:sSubSupPr>
                          <m:ctrlPr>
                            <a:rPr lang="en-IN" sz="2400" i="1">
                              <a:solidFill>
                                <a:srgbClr val="002060"/>
                              </a:solidFill>
                              <a:latin typeface="Cambria Math" panose="02040503050406030204" pitchFamily="18" charset="0"/>
                            </a:rPr>
                          </m:ctrlPr>
                        </m:sSubSup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𝑖</m:t>
                          </m:r>
                        </m:sub>
                        <m:sup>
                          <m:r>
                            <a:rPr lang="en-IN" sz="2400" i="1">
                              <a:solidFill>
                                <a:srgbClr val="002060"/>
                              </a:solidFill>
                              <a:latin typeface="Cambria Math" panose="02040503050406030204" pitchFamily="18" charset="0"/>
                            </a:rPr>
                            <m:t>2</m:t>
                          </m:r>
                        </m:sup>
                      </m:sSubSup>
                      <m:r>
                        <a:rPr lang="en-IN" sz="2400" i="1">
                          <a:solidFill>
                            <a:srgbClr val="002060"/>
                          </a:solidFill>
                          <a:latin typeface="Cambria Math" panose="02040503050406030204" pitchFamily="18" charset="0"/>
                        </a:rPr>
                        <m:t>=</m:t>
                      </m:r>
                      <m:sSup>
                        <m:sSupPr>
                          <m:ctrlPr>
                            <a:rPr lang="en-IN" sz="2400" i="1">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1</m:t>
                                  </m:r>
                                </m:num>
                                <m:den>
                                  <m:r>
                                    <a:rPr lang="en-IN" sz="2400" i="1">
                                      <a:solidFill>
                                        <a:srgbClr val="002060"/>
                                      </a:solidFill>
                                      <a:latin typeface="Cambria Math" panose="02040503050406030204" pitchFamily="18" charset="0"/>
                                    </a:rPr>
                                    <m:t>1+</m:t>
                                  </m:r>
                                  <m:r>
                                    <a:rPr lang="en-IN" sz="2400" i="1">
                                      <a:solidFill>
                                        <a:srgbClr val="002060"/>
                                      </a:solidFill>
                                      <a:latin typeface="Cambria Math" panose="02040503050406030204" pitchFamily="18" charset="0"/>
                                    </a:rPr>
                                    <m:t>𝑟</m:t>
                                  </m:r>
                                </m:den>
                              </m:f>
                            </m:e>
                          </m:d>
                        </m:e>
                        <m:sup>
                          <m:r>
                            <a:rPr lang="en-IN" sz="2400" i="1">
                              <a:solidFill>
                                <a:srgbClr val="002060"/>
                              </a:solidFill>
                              <a:latin typeface="Cambria Math" panose="02040503050406030204" pitchFamily="18" charset="0"/>
                            </a:rPr>
                            <m:t>2</m:t>
                          </m:r>
                        </m:sup>
                      </m:sSup>
                    </m:oMath>
                  </m:oMathPara>
                </a14:m>
                <a:endParaRPr lang="en-IN" sz="2400" dirty="0"/>
              </a:p>
            </p:txBody>
          </p:sp>
        </mc:Choice>
        <mc:Fallback xmlns="">
          <p:sp>
            <p:nvSpPr>
              <p:cNvPr id="254986" name="Object 10">
                <a:extLst>
                  <a:ext uri="{FF2B5EF4-FFF2-40B4-BE49-F238E27FC236}">
                    <a16:creationId xmlns:a16="http://schemas.microsoft.com/office/drawing/2014/main" id="{10DFD90E-8AE9-2E79-F4AF-E4A89A2E965C}"/>
                  </a:ext>
                </a:extLst>
              </p:cNvPr>
              <p:cNvSpPr txBox="1">
                <a:spLocks noRot="1" noChangeAspect="1" noMove="1" noResize="1" noEditPoints="1" noAdjustHandles="1" noChangeArrowheads="1" noChangeShapeType="1" noTextEdit="1"/>
              </p:cNvSpPr>
              <p:nvPr/>
            </p:nvSpPr>
            <p:spPr bwMode="auto">
              <a:xfrm>
                <a:off x="4800600" y="3581400"/>
                <a:ext cx="3543300" cy="949325"/>
              </a:xfrm>
              <a:prstGeom prst="rect">
                <a:avLst/>
              </a:prstGeom>
              <a:blipFill>
                <a:blip r:embed="rId5"/>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4987" name="Object 11">
                <a:extLst>
                  <a:ext uri="{FF2B5EF4-FFF2-40B4-BE49-F238E27FC236}">
                    <a16:creationId xmlns:a16="http://schemas.microsoft.com/office/drawing/2014/main" id="{FBAE236C-86C1-3B85-B479-E1D126EF710A}"/>
                  </a:ext>
                </a:extLst>
              </p:cNvPr>
              <p:cNvSpPr txBox="1"/>
              <p:nvPr/>
            </p:nvSpPr>
            <p:spPr bwMode="auto">
              <a:xfrm>
                <a:off x="319530" y="5308597"/>
                <a:ext cx="2519363" cy="105727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IN" sz="2400" i="1" smtClean="0">
                          <a:solidFill>
                            <a:srgbClr val="00B050"/>
                          </a:solidFill>
                          <a:latin typeface="Cambria Math" panose="02040503050406030204" pitchFamily="18" charset="0"/>
                        </a:rPr>
                        <m:t>𝑥</m:t>
                      </m:r>
                      <m:r>
                        <a:rPr lang="en-IN" sz="2400" i="1" smtClean="0">
                          <a:solidFill>
                            <a:srgbClr val="00B050"/>
                          </a:solidFill>
                          <a:latin typeface="Cambria Math" panose="02040503050406030204" pitchFamily="18" charset="0"/>
                        </a:rPr>
                        <m:t>=</m:t>
                      </m:r>
                      <m:f>
                        <m:fPr>
                          <m:ctrlPr>
                            <a:rPr lang="en-IN" sz="2400" i="1">
                              <a:solidFill>
                                <a:srgbClr val="00B050"/>
                              </a:solidFill>
                              <a:latin typeface="Cambria Math" panose="02040503050406030204" pitchFamily="18" charset="0"/>
                            </a:rPr>
                          </m:ctrlPr>
                        </m:fPr>
                        <m:num>
                          <m:r>
                            <a:rPr lang="en-IN" sz="2400" i="1">
                              <a:solidFill>
                                <a:srgbClr val="00B050"/>
                              </a:solidFill>
                              <a:latin typeface="Cambria Math" panose="02040503050406030204" pitchFamily="18" charset="0"/>
                            </a:rPr>
                            <m:t>2</m:t>
                          </m:r>
                          <m:sSub>
                            <m:sSubPr>
                              <m:ctrlPr>
                                <a:rPr lang="en-IN" sz="2400" i="1">
                                  <a:solidFill>
                                    <a:srgbClr val="00B050"/>
                                  </a:solidFill>
                                  <a:latin typeface="Cambria Math" panose="02040503050406030204" pitchFamily="18" charset="0"/>
                                </a:rPr>
                              </m:ctrlPr>
                            </m:sSub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𝑖</m:t>
                              </m:r>
                            </m:sub>
                          </m:sSub>
                        </m:num>
                        <m:den>
                          <m:sSup>
                            <m:sSupPr>
                              <m:ctrlPr>
                                <a:rPr lang="en-IN" sz="2400" i="1">
                                  <a:solidFill>
                                    <a:srgbClr val="00B050"/>
                                  </a:solidFill>
                                  <a:latin typeface="Cambria Math" panose="02040503050406030204" pitchFamily="18" charset="0"/>
                                </a:rPr>
                              </m:ctrlPr>
                            </m:sSupPr>
                            <m:e>
                              <m:d>
                                <m:dPr>
                                  <m:ctrlPr>
                                    <a:rPr lang="en-IN" sz="2400" i="1">
                                      <a:solidFill>
                                        <a:srgbClr val="00B050"/>
                                      </a:solidFill>
                                      <a:latin typeface="Cambria Math" panose="02040503050406030204" pitchFamily="18" charset="0"/>
                                    </a:rPr>
                                  </m:ctrlPr>
                                </m:dPr>
                                <m:e>
                                  <m:r>
                                    <a:rPr lang="en-IN" sz="2400" i="1">
                                      <a:solidFill>
                                        <a:srgbClr val="00B050"/>
                                      </a:solidFill>
                                      <a:latin typeface="Cambria Math" panose="02040503050406030204" pitchFamily="18" charset="0"/>
                                    </a:rPr>
                                    <m:t>1−</m:t>
                                  </m:r>
                                  <m:sSub>
                                    <m:sSubPr>
                                      <m:ctrlPr>
                                        <a:rPr lang="en-IN" sz="2400" i="1">
                                          <a:solidFill>
                                            <a:srgbClr val="00B050"/>
                                          </a:solidFill>
                                          <a:latin typeface="Cambria Math" panose="02040503050406030204" pitchFamily="18" charset="0"/>
                                        </a:rPr>
                                      </m:ctrlPr>
                                    </m:sSub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𝑟</m:t>
                                      </m:r>
                                    </m:sub>
                                  </m:sSub>
                                </m:e>
                              </m:d>
                            </m:e>
                            <m:sup>
                              <m:r>
                                <a:rPr lang="en-IN" sz="2400" i="1">
                                  <a:solidFill>
                                    <a:srgbClr val="00B050"/>
                                  </a:solidFill>
                                  <a:latin typeface="Cambria Math" panose="02040503050406030204" pitchFamily="18" charset="0"/>
                                </a:rPr>
                                <m:t>2</m:t>
                              </m:r>
                            </m:sup>
                          </m:sSup>
                          <m:r>
                            <a:rPr lang="en-IN" sz="2400" i="1">
                              <a:solidFill>
                                <a:srgbClr val="00B050"/>
                              </a:solidFill>
                              <a:latin typeface="Cambria Math" panose="02040503050406030204" pitchFamily="18" charset="0"/>
                            </a:rPr>
                            <m:t>+</m:t>
                          </m:r>
                          <m:sSubSup>
                            <m:sSubSupPr>
                              <m:ctrlPr>
                                <a:rPr lang="en-IN" sz="2400" i="1">
                                  <a:solidFill>
                                    <a:srgbClr val="00B050"/>
                                  </a:solidFill>
                                  <a:latin typeface="Cambria Math" panose="02040503050406030204" pitchFamily="18" charset="0"/>
                                </a:rPr>
                              </m:ctrlPr>
                            </m:sSubSupPr>
                            <m:e>
                              <m:r>
                                <m:rPr>
                                  <m:sty m:val="p"/>
                                </m:rPr>
                                <a:rPr lang="en-IN" sz="2400" i="1">
                                  <a:solidFill>
                                    <a:srgbClr val="00B050"/>
                                  </a:solidFill>
                                  <a:latin typeface="Cambria Math" panose="02040503050406030204" pitchFamily="18" charset="0"/>
                                </a:rPr>
                                <m:t>Γ</m:t>
                              </m:r>
                            </m:e>
                            <m:sub>
                              <m:r>
                                <a:rPr lang="en-IN" sz="2400" i="1">
                                  <a:solidFill>
                                    <a:srgbClr val="00B050"/>
                                  </a:solidFill>
                                  <a:latin typeface="Cambria Math" panose="02040503050406030204" pitchFamily="18" charset="0"/>
                                </a:rPr>
                                <m:t>𝑖</m:t>
                              </m:r>
                            </m:sub>
                            <m:sup>
                              <m:r>
                                <a:rPr lang="en-IN" sz="2400" i="1">
                                  <a:solidFill>
                                    <a:srgbClr val="00B050"/>
                                  </a:solidFill>
                                  <a:latin typeface="Cambria Math" panose="02040503050406030204" pitchFamily="18" charset="0"/>
                                </a:rPr>
                                <m:t>2</m:t>
                              </m:r>
                            </m:sup>
                          </m:sSubSup>
                        </m:den>
                      </m:f>
                    </m:oMath>
                  </m:oMathPara>
                </a14:m>
                <a:endParaRPr lang="en-IN" sz="2400" dirty="0"/>
              </a:p>
            </p:txBody>
          </p:sp>
        </mc:Choice>
        <mc:Fallback xmlns="">
          <p:sp>
            <p:nvSpPr>
              <p:cNvPr id="254987" name="Object 11">
                <a:extLst>
                  <a:ext uri="{FF2B5EF4-FFF2-40B4-BE49-F238E27FC236}">
                    <a16:creationId xmlns:a16="http://schemas.microsoft.com/office/drawing/2014/main" id="{FBAE236C-86C1-3B85-B479-E1D126EF710A}"/>
                  </a:ext>
                </a:extLst>
              </p:cNvPr>
              <p:cNvSpPr txBox="1">
                <a:spLocks noRot="1" noChangeAspect="1" noMove="1" noResize="1" noEditPoints="1" noAdjustHandles="1" noChangeArrowheads="1" noChangeShapeType="1" noTextEdit="1"/>
              </p:cNvSpPr>
              <p:nvPr/>
            </p:nvSpPr>
            <p:spPr bwMode="auto">
              <a:xfrm>
                <a:off x="319530" y="5308597"/>
                <a:ext cx="2519363" cy="1057275"/>
              </a:xfrm>
              <a:prstGeom prst="rect">
                <a:avLst/>
              </a:prstGeom>
              <a:blipFill>
                <a:blip r:embed="rId6"/>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4989" name="Object 13">
                <a:extLst>
                  <a:ext uri="{FF2B5EF4-FFF2-40B4-BE49-F238E27FC236}">
                    <a16:creationId xmlns:a16="http://schemas.microsoft.com/office/drawing/2014/main" id="{591B94F3-3BD5-70F4-0937-1ACD92AF53E5}"/>
                  </a:ext>
                </a:extLst>
              </p:cNvPr>
              <p:cNvSpPr txBox="1"/>
              <p:nvPr/>
            </p:nvSpPr>
            <p:spPr bwMode="auto">
              <a:xfrm>
                <a:off x="4876800" y="5232397"/>
                <a:ext cx="3517900" cy="949325"/>
              </a:xfrm>
              <a:prstGeom prst="rect">
                <a:avLst/>
              </a:prstGeom>
              <a:ln/>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en-IN" sz="2400" i="1" smtClean="0">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sSub>
                                <m:sSubPr>
                                  <m:ctrlPr>
                                    <a:rPr lang="en-IN" sz="2400" i="1">
                                      <a:solidFill>
                                        <a:srgbClr val="002060"/>
                                      </a:solidFill>
                                      <a:latin typeface="Cambria Math" panose="02040503050406030204" pitchFamily="18" charset="0"/>
                                    </a:rPr>
                                  </m:ctrlPr>
                                </m:sSub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𝑟</m:t>
                                  </m:r>
                                </m:sub>
                              </m:sSub>
                              <m:r>
                                <a:rPr lang="en-IN" sz="2400" i="1">
                                  <a:solidFill>
                                    <a:srgbClr val="002060"/>
                                  </a:solidFill>
                                  <a:latin typeface="Cambria Math" panose="02040503050406030204" pitchFamily="18" charset="0"/>
                                </a:rPr>
                                <m:t>−1</m:t>
                              </m:r>
                            </m:e>
                          </m:d>
                        </m:e>
                        <m:sup>
                          <m:r>
                            <a:rPr lang="en-IN" sz="2400" i="1">
                              <a:solidFill>
                                <a:srgbClr val="002060"/>
                              </a:solidFill>
                              <a:latin typeface="Cambria Math" panose="02040503050406030204" pitchFamily="18" charset="0"/>
                            </a:rPr>
                            <m:t>2</m:t>
                          </m:r>
                        </m:sup>
                      </m:sSup>
                      <m:r>
                        <a:rPr lang="en-IN" sz="2400" i="1">
                          <a:solidFill>
                            <a:srgbClr val="002060"/>
                          </a:solidFill>
                          <a:latin typeface="Cambria Math" panose="02040503050406030204" pitchFamily="18" charset="0"/>
                        </a:rPr>
                        <m:t>+</m:t>
                      </m:r>
                      <m:sSup>
                        <m:sSupPr>
                          <m:ctrlPr>
                            <a:rPr lang="en-IN" sz="2400" i="1">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sSub>
                                <m:sSubPr>
                                  <m:ctrlPr>
                                    <a:rPr lang="en-IN" sz="2400" i="1">
                                      <a:solidFill>
                                        <a:srgbClr val="002060"/>
                                      </a:solidFill>
                                      <a:latin typeface="Cambria Math" panose="02040503050406030204" pitchFamily="18" charset="0"/>
                                    </a:rPr>
                                  </m:ctrlPr>
                                </m:sSub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𝑖</m:t>
                                  </m:r>
                                </m:sub>
                              </m:sSub>
                              <m:r>
                                <a:rPr lang="en-IN" sz="2400" i="1">
                                  <a:solidFill>
                                    <a:srgbClr val="002060"/>
                                  </a:solidFill>
                                  <a:latin typeface="Cambria Math" panose="02040503050406030204" pitchFamily="18" charset="0"/>
                                </a:rPr>
                                <m:t>−</m:t>
                              </m:r>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1</m:t>
                                  </m:r>
                                </m:num>
                                <m:den>
                                  <m:r>
                                    <a:rPr lang="en-IN" sz="2400" i="1">
                                      <a:solidFill>
                                        <a:srgbClr val="002060"/>
                                      </a:solidFill>
                                      <a:latin typeface="Cambria Math" panose="02040503050406030204" pitchFamily="18" charset="0"/>
                                    </a:rPr>
                                    <m:t>𝑥</m:t>
                                  </m:r>
                                </m:den>
                              </m:f>
                            </m:e>
                          </m:d>
                        </m:e>
                        <m:sup>
                          <m:r>
                            <a:rPr lang="en-IN" sz="2400" i="1">
                              <a:solidFill>
                                <a:srgbClr val="002060"/>
                              </a:solidFill>
                              <a:latin typeface="Cambria Math" panose="02040503050406030204" pitchFamily="18" charset="0"/>
                            </a:rPr>
                            <m:t>2</m:t>
                          </m:r>
                        </m:sup>
                      </m:sSup>
                      <m:r>
                        <a:rPr lang="en-IN" sz="2400" i="1">
                          <a:solidFill>
                            <a:srgbClr val="002060"/>
                          </a:solidFill>
                          <a:latin typeface="Cambria Math" panose="02040503050406030204" pitchFamily="18" charset="0"/>
                        </a:rPr>
                        <m:t>=</m:t>
                      </m:r>
                      <m:sSup>
                        <m:sSupPr>
                          <m:ctrlPr>
                            <a:rPr lang="en-IN" sz="2400" i="1">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1</m:t>
                                  </m:r>
                                </m:num>
                                <m:den>
                                  <m:r>
                                    <a:rPr lang="en-IN" sz="2400" i="1">
                                      <a:solidFill>
                                        <a:srgbClr val="002060"/>
                                      </a:solidFill>
                                      <a:latin typeface="Cambria Math" panose="02040503050406030204" pitchFamily="18" charset="0"/>
                                    </a:rPr>
                                    <m:t>𝑥</m:t>
                                  </m:r>
                                </m:den>
                              </m:f>
                            </m:e>
                          </m:d>
                        </m:e>
                        <m:sup>
                          <m:r>
                            <a:rPr lang="en-IN" sz="2400" i="1">
                              <a:solidFill>
                                <a:srgbClr val="002060"/>
                              </a:solidFill>
                              <a:latin typeface="Cambria Math" panose="02040503050406030204" pitchFamily="18" charset="0"/>
                            </a:rPr>
                            <m:t>2</m:t>
                          </m:r>
                        </m:sup>
                      </m:sSup>
                    </m:oMath>
                  </m:oMathPara>
                </a14:m>
                <a:endParaRPr lang="en-IN" sz="2400" dirty="0"/>
              </a:p>
            </p:txBody>
          </p:sp>
        </mc:Choice>
        <mc:Fallback xmlns="">
          <p:sp>
            <p:nvSpPr>
              <p:cNvPr id="254989" name="Object 13">
                <a:extLst>
                  <a:ext uri="{FF2B5EF4-FFF2-40B4-BE49-F238E27FC236}">
                    <a16:creationId xmlns:a16="http://schemas.microsoft.com/office/drawing/2014/main" id="{591B94F3-3BD5-70F4-0937-1ACD92AF53E5}"/>
                  </a:ext>
                </a:extLst>
              </p:cNvPr>
              <p:cNvSpPr txBox="1">
                <a:spLocks noRot="1" noChangeAspect="1" noMove="1" noResize="1" noEditPoints="1" noAdjustHandles="1" noChangeArrowheads="1" noChangeShapeType="1" noTextEdit="1"/>
              </p:cNvSpPr>
              <p:nvPr/>
            </p:nvSpPr>
            <p:spPr bwMode="auto">
              <a:xfrm>
                <a:off x="4876800" y="5232397"/>
                <a:ext cx="3517900" cy="949325"/>
              </a:xfrm>
              <a:prstGeom prst="rect">
                <a:avLst/>
              </a:prstGeom>
              <a:blipFill>
                <a:blip r:embed="rId7"/>
                <a:stretch>
                  <a:fillRect/>
                </a:stretch>
              </a:blipFill>
              <a:ln/>
            </p:spPr>
            <p:txBody>
              <a:bodyPr/>
              <a:lstStyle/>
              <a:p>
                <a:r>
                  <a:rPr lang="en-IN">
                    <a:noFill/>
                  </a:rPr>
                  <a:t> </a:t>
                </a:r>
              </a:p>
            </p:txBody>
          </p:sp>
        </mc:Fallback>
      </mc:AlternateContent>
      <p:sp>
        <p:nvSpPr>
          <p:cNvPr id="2" name="Text Box 6">
            <a:extLst>
              <a:ext uri="{FF2B5EF4-FFF2-40B4-BE49-F238E27FC236}">
                <a16:creationId xmlns:a16="http://schemas.microsoft.com/office/drawing/2014/main" id="{D1FD5559-2B85-9C0B-A3F2-0973E6B5B213}"/>
              </a:ext>
            </a:extLst>
          </p:cNvPr>
          <p:cNvSpPr txBox="1">
            <a:spLocks noChangeArrowheads="1"/>
          </p:cNvSpPr>
          <p:nvPr/>
        </p:nvSpPr>
        <p:spPr bwMode="auto">
          <a:xfrm>
            <a:off x="457200" y="502761"/>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On extracting real and imaginary parts</a:t>
            </a:r>
          </a:p>
        </p:txBody>
      </p:sp>
      <p:sp>
        <p:nvSpPr>
          <p:cNvPr id="11" name="Text Box 6">
            <a:extLst>
              <a:ext uri="{FF2B5EF4-FFF2-40B4-BE49-F238E27FC236}">
                <a16:creationId xmlns:a16="http://schemas.microsoft.com/office/drawing/2014/main" id="{D51DC4F7-3161-365F-FA5C-836E4E8D7116}"/>
              </a:ext>
            </a:extLst>
          </p:cNvPr>
          <p:cNvSpPr txBox="1">
            <a:spLocks noChangeArrowheads="1"/>
          </p:cNvSpPr>
          <p:nvPr/>
        </p:nvSpPr>
        <p:spPr bwMode="auto">
          <a:xfrm>
            <a:off x="205564" y="3041595"/>
            <a:ext cx="838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Perform manipulations to obtain equations of circles</a:t>
            </a:r>
          </a:p>
        </p:txBody>
      </p:sp>
      <mc:AlternateContent xmlns:mc="http://schemas.openxmlformats.org/markup-compatibility/2006">
        <mc:Choice xmlns:a14="http://schemas.microsoft.com/office/drawing/2010/main" Requires="a14">
          <p:sp>
            <p:nvSpPr>
              <p:cNvPr id="16" name="Object 10">
                <a:extLst>
                  <a:ext uri="{FF2B5EF4-FFF2-40B4-BE49-F238E27FC236}">
                    <a16:creationId xmlns:a16="http://schemas.microsoft.com/office/drawing/2014/main" id="{8C53F746-C119-D0D4-DD60-E8F3D415086D}"/>
                  </a:ext>
                </a:extLst>
              </p:cNvPr>
              <p:cNvSpPr txBox="1"/>
              <p:nvPr/>
            </p:nvSpPr>
            <p:spPr bwMode="auto">
              <a:xfrm>
                <a:off x="5174659" y="4662299"/>
                <a:ext cx="2922182" cy="438524"/>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a:normAutofit lnSpcReduction="10000"/>
              </a:bodyPr>
              <a:lstStyle/>
              <a:p>
                <a:r>
                  <a:rPr lang="en-IN" sz="2400" dirty="0">
                    <a:solidFill>
                      <a:srgbClr val="002060"/>
                    </a:solidFill>
                  </a:rPr>
                  <a:t>(x-a)</a:t>
                </a:r>
                <a:r>
                  <a:rPr lang="en-IN" sz="2400" baseline="30000" dirty="0">
                    <a:solidFill>
                      <a:srgbClr val="002060"/>
                    </a:solidFill>
                  </a:rPr>
                  <a:t>2</a:t>
                </a:r>
                <a14:m>
                  <m:oMath xmlns:m="http://schemas.openxmlformats.org/officeDocument/2006/math">
                    <m:r>
                      <a:rPr lang="en-IN" sz="2400" i="1">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𝑦</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𝑏</m:t>
                    </m:r>
                    <m:r>
                      <a:rPr lang="en-US" sz="2400" b="0" i="1" smtClean="0">
                        <a:solidFill>
                          <a:srgbClr val="002060"/>
                        </a:solidFill>
                        <a:latin typeface="Cambria Math" panose="02040503050406030204" pitchFamily="18" charset="0"/>
                      </a:rPr>
                      <m:t>)2=</m:t>
                    </m:r>
                    <m:sSup>
                      <m:sSupPr>
                        <m:ctrlPr>
                          <a:rPr lang="en-IN" sz="2400" i="1">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𝑅</m:t>
                        </m:r>
                      </m:e>
                      <m:sup>
                        <m:r>
                          <a:rPr lang="en-IN" sz="2400" i="1">
                            <a:solidFill>
                              <a:srgbClr val="002060"/>
                            </a:solidFill>
                            <a:latin typeface="Cambria Math" panose="02040503050406030204" pitchFamily="18" charset="0"/>
                          </a:rPr>
                          <m:t>2</m:t>
                        </m:r>
                      </m:sup>
                    </m:sSup>
                  </m:oMath>
                </a14:m>
                <a:endParaRPr lang="en-IN" sz="2400" dirty="0"/>
              </a:p>
            </p:txBody>
          </p:sp>
        </mc:Choice>
        <mc:Fallback>
          <p:sp>
            <p:nvSpPr>
              <p:cNvPr id="16" name="Object 10">
                <a:extLst>
                  <a:ext uri="{FF2B5EF4-FFF2-40B4-BE49-F238E27FC236}">
                    <a16:creationId xmlns:a16="http://schemas.microsoft.com/office/drawing/2014/main" id="{8C53F746-C119-D0D4-DD60-E8F3D415086D}"/>
                  </a:ext>
                </a:extLst>
              </p:cNvPr>
              <p:cNvSpPr txBox="1">
                <a:spLocks noRot="1" noChangeAspect="1" noMove="1" noResize="1" noEditPoints="1" noAdjustHandles="1" noChangeArrowheads="1" noChangeShapeType="1" noTextEdit="1"/>
              </p:cNvSpPr>
              <p:nvPr/>
            </p:nvSpPr>
            <p:spPr bwMode="auto">
              <a:xfrm>
                <a:off x="5174659" y="4662299"/>
                <a:ext cx="2922182" cy="438524"/>
              </a:xfrm>
              <a:prstGeom prst="rect">
                <a:avLst/>
              </a:prstGeom>
              <a:blipFill>
                <a:blip r:embed="rId8"/>
                <a:stretch>
                  <a:fillRect l="-3340" t="-18056" b="-29167"/>
                </a:stretch>
              </a:blipFill>
              <a:ln>
                <a:noFill/>
              </a:ln>
            </p:spPr>
            <p:txBody>
              <a:bodyPr/>
              <a:lstStyle/>
              <a:p>
                <a:r>
                  <a:rPr lang="en-IN">
                    <a:noFill/>
                  </a:rPr>
                  <a:t> </a:t>
                </a:r>
              </a:p>
            </p:txBody>
          </p:sp>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0FB05-8710-3FE3-5C6B-6772445CB4B7}"/>
            </a:ext>
          </a:extLst>
        </p:cNvPr>
        <p:cNvGrpSpPr/>
        <p:nvPr/>
      </p:nvGrpSpPr>
      <p:grpSpPr>
        <a:xfrm>
          <a:off x="0" y="0"/>
          <a:ext cx="0" cy="0"/>
          <a:chOff x="0" y="0"/>
          <a:chExt cx="0" cy="0"/>
        </a:xfrm>
      </p:grpSpPr>
      <p:sp>
        <p:nvSpPr>
          <p:cNvPr id="282628" name="Text Box 4">
            <a:extLst>
              <a:ext uri="{FF2B5EF4-FFF2-40B4-BE49-F238E27FC236}">
                <a16:creationId xmlns:a16="http://schemas.microsoft.com/office/drawing/2014/main" id="{CC044FB8-60B1-8900-70B4-D73D60EED586}"/>
              </a:ext>
            </a:extLst>
          </p:cNvPr>
          <p:cNvSpPr txBox="1">
            <a:spLocks noChangeArrowheads="1"/>
          </p:cNvSpPr>
          <p:nvPr/>
        </p:nvSpPr>
        <p:spPr bwMode="auto">
          <a:xfrm>
            <a:off x="132907" y="0"/>
            <a:ext cx="891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00B050"/>
                </a:solidFill>
              </a:rPr>
              <a:t>Impedance matching with lumped elements</a:t>
            </a:r>
            <a:endParaRPr lang="en-US" altLang="en-US" sz="2000" baseline="-25000" dirty="0">
              <a:solidFill>
                <a:srgbClr val="00B050"/>
              </a:solidFill>
              <a:sym typeface="Symbol" panose="05050102010706020507" pitchFamily="18" charset="2"/>
            </a:endParaRPr>
          </a:p>
        </p:txBody>
      </p:sp>
      <p:sp>
        <p:nvSpPr>
          <p:cNvPr id="282754" name="Text Box 4">
            <a:extLst>
              <a:ext uri="{FF2B5EF4-FFF2-40B4-BE49-F238E27FC236}">
                <a16:creationId xmlns:a16="http://schemas.microsoft.com/office/drawing/2014/main" id="{F5D1ED80-63C7-617D-9D46-0498B7061888}"/>
              </a:ext>
            </a:extLst>
          </p:cNvPr>
          <p:cNvSpPr txBox="1">
            <a:spLocks noChangeArrowheads="1"/>
          </p:cNvSpPr>
          <p:nvPr/>
        </p:nvSpPr>
        <p:spPr bwMode="auto">
          <a:xfrm>
            <a:off x="98352" y="557859"/>
            <a:ext cx="4245048"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Action: Adding resistance in parallel</a:t>
            </a:r>
          </a:p>
        </p:txBody>
      </p:sp>
      <p:sp>
        <p:nvSpPr>
          <p:cNvPr id="282784" name="Text Box 4">
            <a:extLst>
              <a:ext uri="{FF2B5EF4-FFF2-40B4-BE49-F238E27FC236}">
                <a16:creationId xmlns:a16="http://schemas.microsoft.com/office/drawing/2014/main" id="{322591BA-9CDC-3513-06CC-146FC85F7FDF}"/>
              </a:ext>
            </a:extLst>
          </p:cNvPr>
          <p:cNvSpPr txBox="1">
            <a:spLocks noChangeArrowheads="1"/>
          </p:cNvSpPr>
          <p:nvPr/>
        </p:nvSpPr>
        <p:spPr bwMode="auto">
          <a:xfrm>
            <a:off x="28353" y="2602301"/>
            <a:ext cx="4054548"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Action: Adding inductance in parallel</a:t>
            </a:r>
          </a:p>
        </p:txBody>
      </p:sp>
      <p:sp>
        <p:nvSpPr>
          <p:cNvPr id="282785" name="Text Box 4">
            <a:extLst>
              <a:ext uri="{FF2B5EF4-FFF2-40B4-BE49-F238E27FC236}">
                <a16:creationId xmlns:a16="http://schemas.microsoft.com/office/drawing/2014/main" id="{65D42AF7-B5AC-4EFB-613E-A74CAB32DDD6}"/>
              </a:ext>
            </a:extLst>
          </p:cNvPr>
          <p:cNvSpPr txBox="1">
            <a:spLocks noChangeArrowheads="1"/>
          </p:cNvSpPr>
          <p:nvPr/>
        </p:nvSpPr>
        <p:spPr bwMode="auto">
          <a:xfrm>
            <a:off x="98352" y="4700854"/>
            <a:ext cx="4054548"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Action: Adding capacitance in parallel</a:t>
            </a:r>
          </a:p>
        </p:txBody>
      </p:sp>
      <p:grpSp>
        <p:nvGrpSpPr>
          <p:cNvPr id="282718" name="Group 282717">
            <a:extLst>
              <a:ext uri="{FF2B5EF4-FFF2-40B4-BE49-F238E27FC236}">
                <a16:creationId xmlns:a16="http://schemas.microsoft.com/office/drawing/2014/main" id="{4046CFA5-5753-B9AB-8D73-7CB7F5B7BCBC}"/>
              </a:ext>
            </a:extLst>
          </p:cNvPr>
          <p:cNvGrpSpPr/>
          <p:nvPr/>
        </p:nvGrpSpPr>
        <p:grpSpPr>
          <a:xfrm>
            <a:off x="2895600" y="1155397"/>
            <a:ext cx="1202212" cy="1275101"/>
            <a:chOff x="2895600" y="1241859"/>
            <a:chExt cx="1202212" cy="1275101"/>
          </a:xfrm>
        </p:grpSpPr>
        <p:grpSp>
          <p:nvGrpSpPr>
            <p:cNvPr id="282748" name="Group 282747">
              <a:extLst>
                <a:ext uri="{FF2B5EF4-FFF2-40B4-BE49-F238E27FC236}">
                  <a16:creationId xmlns:a16="http://schemas.microsoft.com/office/drawing/2014/main" id="{23BBA76C-69B0-2D3F-0C81-AAA073BDC46D}"/>
                </a:ext>
              </a:extLst>
            </p:cNvPr>
            <p:cNvGrpSpPr/>
            <p:nvPr/>
          </p:nvGrpSpPr>
          <p:grpSpPr>
            <a:xfrm>
              <a:off x="2895600" y="1241859"/>
              <a:ext cx="1202212" cy="1275101"/>
              <a:chOff x="3141188" y="762000"/>
              <a:chExt cx="1202212" cy="1275101"/>
            </a:xfrm>
          </p:grpSpPr>
          <p:sp>
            <p:nvSpPr>
              <p:cNvPr id="282689" name="Rectangle 282688">
                <a:extLst>
                  <a:ext uri="{FF2B5EF4-FFF2-40B4-BE49-F238E27FC236}">
                    <a16:creationId xmlns:a16="http://schemas.microsoft.com/office/drawing/2014/main" id="{DF83623F-54AD-5608-91D3-6771F529FF2D}"/>
                  </a:ext>
                </a:extLst>
              </p:cNvPr>
              <p:cNvSpPr/>
              <p:nvPr/>
            </p:nvSpPr>
            <p:spPr>
              <a:xfrm>
                <a:off x="3886200" y="1132546"/>
                <a:ext cx="457200"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a:t>
                </a:r>
                <a:r>
                  <a:rPr lang="en-US" baseline="-25000" dirty="0"/>
                  <a:t>L</a:t>
                </a:r>
                <a:endParaRPr lang="en-IN" baseline="-25000" dirty="0"/>
              </a:p>
            </p:txBody>
          </p:sp>
          <p:cxnSp>
            <p:nvCxnSpPr>
              <p:cNvPr id="282691" name="Straight Connector 282690">
                <a:extLst>
                  <a:ext uri="{FF2B5EF4-FFF2-40B4-BE49-F238E27FC236}">
                    <a16:creationId xmlns:a16="http://schemas.microsoft.com/office/drawing/2014/main" id="{A24D3F7D-B252-42A7-DF55-1A319B88D2F6}"/>
                  </a:ext>
                </a:extLst>
              </p:cNvPr>
              <p:cNvCxnSpPr>
                <a:cxnSpLocks/>
              </p:cNvCxnSpPr>
              <p:nvPr/>
            </p:nvCxnSpPr>
            <p:spPr>
              <a:xfrm>
                <a:off x="3141188" y="762000"/>
                <a:ext cx="9736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692" name="Straight Connector 282691">
                <a:extLst>
                  <a:ext uri="{FF2B5EF4-FFF2-40B4-BE49-F238E27FC236}">
                    <a16:creationId xmlns:a16="http://schemas.microsoft.com/office/drawing/2014/main" id="{D7C56CBA-A06A-1637-7F6F-04C6D2851C67}"/>
                  </a:ext>
                </a:extLst>
              </p:cNvPr>
              <p:cNvCxnSpPr>
                <a:cxnSpLocks/>
              </p:cNvCxnSpPr>
              <p:nvPr/>
            </p:nvCxnSpPr>
            <p:spPr>
              <a:xfrm>
                <a:off x="3141188" y="2037101"/>
                <a:ext cx="9736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693" name="Straight Connector 282692">
                <a:extLst>
                  <a:ext uri="{FF2B5EF4-FFF2-40B4-BE49-F238E27FC236}">
                    <a16:creationId xmlns:a16="http://schemas.microsoft.com/office/drawing/2014/main" id="{9EE9849F-AD2F-0163-7B94-82739780FDC0}"/>
                  </a:ext>
                </a:extLst>
              </p:cNvPr>
              <p:cNvCxnSpPr>
                <a:cxnSpLocks/>
              </p:cNvCxnSpPr>
              <p:nvPr/>
            </p:nvCxnSpPr>
            <p:spPr>
              <a:xfrm rot="5400000">
                <a:off x="3928598" y="942000"/>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09" name="Straight Connector 282708">
                <a:extLst>
                  <a:ext uri="{FF2B5EF4-FFF2-40B4-BE49-F238E27FC236}">
                    <a16:creationId xmlns:a16="http://schemas.microsoft.com/office/drawing/2014/main" id="{BA0BD0D7-BAE2-C8B9-00FB-EF6CFA28C691}"/>
                  </a:ext>
                </a:extLst>
              </p:cNvPr>
              <p:cNvCxnSpPr>
                <a:cxnSpLocks/>
              </p:cNvCxnSpPr>
              <p:nvPr/>
            </p:nvCxnSpPr>
            <p:spPr>
              <a:xfrm rot="5400000">
                <a:off x="3928598" y="1857101"/>
                <a:ext cx="360000"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32" name="Straight Connector 31">
              <a:extLst>
                <a:ext uri="{FF2B5EF4-FFF2-40B4-BE49-F238E27FC236}">
                  <a16:creationId xmlns:a16="http://schemas.microsoft.com/office/drawing/2014/main" id="{38ABA807-0415-85C1-129A-056A2B09F5C8}"/>
                </a:ext>
              </a:extLst>
            </p:cNvPr>
            <p:cNvCxnSpPr>
              <a:cxnSpLocks/>
            </p:cNvCxnSpPr>
            <p:nvPr/>
          </p:nvCxnSpPr>
          <p:spPr>
            <a:xfrm rot="5400000">
              <a:off x="3030560" y="1421859"/>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A839902-6E55-7905-6B89-A446F63D20A1}"/>
                </a:ext>
              </a:extLst>
            </p:cNvPr>
            <p:cNvCxnSpPr>
              <a:cxnSpLocks/>
            </p:cNvCxnSpPr>
            <p:nvPr/>
          </p:nvCxnSpPr>
          <p:spPr>
            <a:xfrm rot="5400000">
              <a:off x="3030560" y="2336960"/>
              <a:ext cx="36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Freeform 12">
              <a:extLst>
                <a:ext uri="{FF2B5EF4-FFF2-40B4-BE49-F238E27FC236}">
                  <a16:creationId xmlns:a16="http://schemas.microsoft.com/office/drawing/2014/main" id="{8080E336-AD4D-66CD-345A-26F5016C1CD7}"/>
                </a:ext>
              </a:extLst>
            </p:cNvPr>
            <p:cNvSpPr>
              <a:spLocks noChangeAspect="1"/>
            </p:cNvSpPr>
            <p:nvPr/>
          </p:nvSpPr>
          <p:spPr bwMode="auto">
            <a:xfrm rot="10800000">
              <a:off x="3134360" y="1473010"/>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282717" name="Group 282716">
            <a:extLst>
              <a:ext uri="{FF2B5EF4-FFF2-40B4-BE49-F238E27FC236}">
                <a16:creationId xmlns:a16="http://schemas.microsoft.com/office/drawing/2014/main" id="{D3B43D4B-78D5-1724-2163-1A134AED9E1B}"/>
              </a:ext>
            </a:extLst>
          </p:cNvPr>
          <p:cNvGrpSpPr/>
          <p:nvPr/>
        </p:nvGrpSpPr>
        <p:grpSpPr>
          <a:xfrm>
            <a:off x="2895600" y="3282510"/>
            <a:ext cx="1235232" cy="1275101"/>
            <a:chOff x="2895600" y="3368972"/>
            <a:chExt cx="1235232" cy="1275101"/>
          </a:xfrm>
        </p:grpSpPr>
        <p:grpSp>
          <p:nvGrpSpPr>
            <p:cNvPr id="56" name="Group 55">
              <a:extLst>
                <a:ext uri="{FF2B5EF4-FFF2-40B4-BE49-F238E27FC236}">
                  <a16:creationId xmlns:a16="http://schemas.microsoft.com/office/drawing/2014/main" id="{F6C17F87-E711-5425-3217-FFBF108EFFF6}"/>
                </a:ext>
              </a:extLst>
            </p:cNvPr>
            <p:cNvGrpSpPr/>
            <p:nvPr/>
          </p:nvGrpSpPr>
          <p:grpSpPr>
            <a:xfrm>
              <a:off x="2895600" y="3368972"/>
              <a:ext cx="1235232" cy="1275101"/>
              <a:chOff x="3108168" y="762000"/>
              <a:chExt cx="1235232" cy="1275101"/>
            </a:xfrm>
          </p:grpSpPr>
          <p:sp>
            <p:nvSpPr>
              <p:cNvPr id="57" name="Rectangle 56">
                <a:extLst>
                  <a:ext uri="{FF2B5EF4-FFF2-40B4-BE49-F238E27FC236}">
                    <a16:creationId xmlns:a16="http://schemas.microsoft.com/office/drawing/2014/main" id="{CC371E85-40E7-A5BF-DCF9-F9D8A2F045D5}"/>
                  </a:ext>
                </a:extLst>
              </p:cNvPr>
              <p:cNvSpPr/>
              <p:nvPr/>
            </p:nvSpPr>
            <p:spPr>
              <a:xfrm>
                <a:off x="3886200" y="1132546"/>
                <a:ext cx="457200"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a:t>
                </a:r>
                <a:r>
                  <a:rPr lang="en-US" baseline="-25000" dirty="0"/>
                  <a:t>L</a:t>
                </a:r>
                <a:endParaRPr lang="en-IN" baseline="-25000" dirty="0"/>
              </a:p>
            </p:txBody>
          </p:sp>
          <p:cxnSp>
            <p:nvCxnSpPr>
              <p:cNvPr id="58" name="Straight Connector 57">
                <a:extLst>
                  <a:ext uri="{FF2B5EF4-FFF2-40B4-BE49-F238E27FC236}">
                    <a16:creationId xmlns:a16="http://schemas.microsoft.com/office/drawing/2014/main" id="{CD02DC14-0EE2-E358-3816-936500DF2BE2}"/>
                  </a:ext>
                </a:extLst>
              </p:cNvPr>
              <p:cNvCxnSpPr>
                <a:cxnSpLocks/>
              </p:cNvCxnSpPr>
              <p:nvPr/>
            </p:nvCxnSpPr>
            <p:spPr>
              <a:xfrm>
                <a:off x="3108168" y="762000"/>
                <a:ext cx="10066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D7FA0329-CEC3-C1DC-01B3-E466BAB6FD87}"/>
                  </a:ext>
                </a:extLst>
              </p:cNvPr>
              <p:cNvCxnSpPr>
                <a:cxnSpLocks/>
              </p:cNvCxnSpPr>
              <p:nvPr/>
            </p:nvCxnSpPr>
            <p:spPr>
              <a:xfrm>
                <a:off x="3108168" y="2037101"/>
                <a:ext cx="9792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82596E0-8393-1E85-96E4-2D3CAE1EBF33}"/>
                  </a:ext>
                </a:extLst>
              </p:cNvPr>
              <p:cNvCxnSpPr>
                <a:cxnSpLocks/>
              </p:cNvCxnSpPr>
              <p:nvPr/>
            </p:nvCxnSpPr>
            <p:spPr>
              <a:xfrm rot="5400000">
                <a:off x="3928598" y="942000"/>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7B2E889-2C90-6589-905C-5C90A48E298C}"/>
                  </a:ext>
                </a:extLst>
              </p:cNvPr>
              <p:cNvCxnSpPr>
                <a:cxnSpLocks/>
              </p:cNvCxnSpPr>
              <p:nvPr/>
            </p:nvCxnSpPr>
            <p:spPr>
              <a:xfrm rot="5400000">
                <a:off x="3928598" y="1857101"/>
                <a:ext cx="360000"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82690" name="Straight Connector 282689">
              <a:extLst>
                <a:ext uri="{FF2B5EF4-FFF2-40B4-BE49-F238E27FC236}">
                  <a16:creationId xmlns:a16="http://schemas.microsoft.com/office/drawing/2014/main" id="{B6FBBACD-019C-5E7F-8EA3-ED94F76244C6}"/>
                </a:ext>
              </a:extLst>
            </p:cNvPr>
            <p:cNvCxnSpPr>
              <a:cxnSpLocks/>
            </p:cNvCxnSpPr>
            <p:nvPr/>
          </p:nvCxnSpPr>
          <p:spPr>
            <a:xfrm rot="5400000">
              <a:off x="3063580" y="3548972"/>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694" name="Straight Connector 282693">
              <a:extLst>
                <a:ext uri="{FF2B5EF4-FFF2-40B4-BE49-F238E27FC236}">
                  <a16:creationId xmlns:a16="http://schemas.microsoft.com/office/drawing/2014/main" id="{F521403B-F3E2-4ABE-1369-616BCC95C707}"/>
                </a:ext>
              </a:extLst>
            </p:cNvPr>
            <p:cNvCxnSpPr>
              <a:cxnSpLocks/>
            </p:cNvCxnSpPr>
            <p:nvPr/>
          </p:nvCxnSpPr>
          <p:spPr>
            <a:xfrm rot="5400000">
              <a:off x="3063580" y="4464073"/>
              <a:ext cx="3600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82702" name="Group 209">
              <a:extLst>
                <a:ext uri="{FF2B5EF4-FFF2-40B4-BE49-F238E27FC236}">
                  <a16:creationId xmlns:a16="http://schemas.microsoft.com/office/drawing/2014/main" id="{5834DF87-9222-5F11-FB52-5670956A9EC3}"/>
                </a:ext>
              </a:extLst>
            </p:cNvPr>
            <p:cNvGrpSpPr>
              <a:grpSpLocks/>
            </p:cNvGrpSpPr>
            <p:nvPr/>
          </p:nvGrpSpPr>
          <p:grpSpPr bwMode="auto">
            <a:xfrm>
              <a:off x="3164594" y="3594676"/>
              <a:ext cx="152400" cy="762000"/>
              <a:chOff x="3935" y="1728"/>
              <a:chExt cx="96" cy="480"/>
            </a:xfrm>
          </p:grpSpPr>
          <p:sp>
            <p:nvSpPr>
              <p:cNvPr id="282703" name="Arc 59">
                <a:extLst>
                  <a:ext uri="{FF2B5EF4-FFF2-40B4-BE49-F238E27FC236}">
                    <a16:creationId xmlns:a16="http://schemas.microsoft.com/office/drawing/2014/main" id="{A339D741-C0B1-C6C6-740A-E0B29C92364F}"/>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4" name="Arc 60">
                <a:extLst>
                  <a:ext uri="{FF2B5EF4-FFF2-40B4-BE49-F238E27FC236}">
                    <a16:creationId xmlns:a16="http://schemas.microsoft.com/office/drawing/2014/main" id="{F5345B6F-1D7F-C107-CBF2-4F04B5CCA58E}"/>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5" name="Arc 61">
                <a:extLst>
                  <a:ext uri="{FF2B5EF4-FFF2-40B4-BE49-F238E27FC236}">
                    <a16:creationId xmlns:a16="http://schemas.microsoft.com/office/drawing/2014/main" id="{8A5B69BB-03BC-879F-D9E9-DAD66EAE8E58}"/>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6" name="Arc 62">
                <a:extLst>
                  <a:ext uri="{FF2B5EF4-FFF2-40B4-BE49-F238E27FC236}">
                    <a16:creationId xmlns:a16="http://schemas.microsoft.com/office/drawing/2014/main" id="{0854EA3C-AC01-AF1F-DAFA-4533C53CC383}"/>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07" name="Line 63">
                <a:extLst>
                  <a:ext uri="{FF2B5EF4-FFF2-40B4-BE49-F238E27FC236}">
                    <a16:creationId xmlns:a16="http://schemas.microsoft.com/office/drawing/2014/main" id="{435DD492-5E08-B945-65C6-6AA700621932}"/>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08" name="Line 64">
                <a:extLst>
                  <a:ext uri="{FF2B5EF4-FFF2-40B4-BE49-F238E27FC236}">
                    <a16:creationId xmlns:a16="http://schemas.microsoft.com/office/drawing/2014/main" id="{F97A216F-F2ED-AA31-82E4-C29BC815DC58}"/>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10" name="Arc 65">
                <a:extLst>
                  <a:ext uri="{FF2B5EF4-FFF2-40B4-BE49-F238E27FC236}">
                    <a16:creationId xmlns:a16="http://schemas.microsoft.com/office/drawing/2014/main" id="{58A89170-2701-9A9B-07D0-F9C422301594}"/>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11" name="Arc 66">
                <a:extLst>
                  <a:ext uri="{FF2B5EF4-FFF2-40B4-BE49-F238E27FC236}">
                    <a16:creationId xmlns:a16="http://schemas.microsoft.com/office/drawing/2014/main" id="{3CEC9953-5888-92BC-AF7D-05E9153797C2}"/>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12" name="Arc 67">
                <a:extLst>
                  <a:ext uri="{FF2B5EF4-FFF2-40B4-BE49-F238E27FC236}">
                    <a16:creationId xmlns:a16="http://schemas.microsoft.com/office/drawing/2014/main" id="{B3776938-BB10-9222-A772-A88836E81CEA}"/>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13" name="Arc 68">
                <a:extLst>
                  <a:ext uri="{FF2B5EF4-FFF2-40B4-BE49-F238E27FC236}">
                    <a16:creationId xmlns:a16="http://schemas.microsoft.com/office/drawing/2014/main" id="{EF43A400-1283-7B3E-173B-ACB63C75E5FA}"/>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14" name="Arc 69">
                <a:extLst>
                  <a:ext uri="{FF2B5EF4-FFF2-40B4-BE49-F238E27FC236}">
                    <a16:creationId xmlns:a16="http://schemas.microsoft.com/office/drawing/2014/main" id="{DE2551AE-E4F5-B944-41DC-AE6E210FA3D7}"/>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15" name="Arc 70">
                <a:extLst>
                  <a:ext uri="{FF2B5EF4-FFF2-40B4-BE49-F238E27FC236}">
                    <a16:creationId xmlns:a16="http://schemas.microsoft.com/office/drawing/2014/main" id="{7EB4D7B5-5253-BDC1-F073-66BE99809FCC}"/>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16" name="Arc 71">
                <a:extLst>
                  <a:ext uri="{FF2B5EF4-FFF2-40B4-BE49-F238E27FC236}">
                    <a16:creationId xmlns:a16="http://schemas.microsoft.com/office/drawing/2014/main" id="{DC69DBE0-3497-0530-8725-770C213ADCC9}"/>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282720" name="Group 282719">
            <a:extLst>
              <a:ext uri="{FF2B5EF4-FFF2-40B4-BE49-F238E27FC236}">
                <a16:creationId xmlns:a16="http://schemas.microsoft.com/office/drawing/2014/main" id="{28966BD7-8CF8-C35E-54FD-37ACABA1289B}"/>
              </a:ext>
            </a:extLst>
          </p:cNvPr>
          <p:cNvGrpSpPr/>
          <p:nvPr/>
        </p:nvGrpSpPr>
        <p:grpSpPr>
          <a:xfrm>
            <a:off x="2954318" y="5333274"/>
            <a:ext cx="1209534" cy="1275101"/>
            <a:chOff x="3133866" y="762000"/>
            <a:chExt cx="1209534" cy="1275101"/>
          </a:xfrm>
        </p:grpSpPr>
        <p:sp>
          <p:nvSpPr>
            <p:cNvPr id="282724" name="Rectangle 282723">
              <a:extLst>
                <a:ext uri="{FF2B5EF4-FFF2-40B4-BE49-F238E27FC236}">
                  <a16:creationId xmlns:a16="http://schemas.microsoft.com/office/drawing/2014/main" id="{DB0DF5E1-F374-197D-9296-32432867B476}"/>
                </a:ext>
              </a:extLst>
            </p:cNvPr>
            <p:cNvSpPr/>
            <p:nvPr/>
          </p:nvSpPr>
          <p:spPr>
            <a:xfrm>
              <a:off x="3886200" y="1132546"/>
              <a:ext cx="457200"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a:t>
              </a:r>
              <a:r>
                <a:rPr lang="en-US" baseline="-25000" dirty="0"/>
                <a:t>L</a:t>
              </a:r>
              <a:endParaRPr lang="en-IN" baseline="-25000" dirty="0"/>
            </a:p>
          </p:txBody>
        </p:sp>
        <p:cxnSp>
          <p:nvCxnSpPr>
            <p:cNvPr id="282725" name="Straight Connector 282724">
              <a:extLst>
                <a:ext uri="{FF2B5EF4-FFF2-40B4-BE49-F238E27FC236}">
                  <a16:creationId xmlns:a16="http://schemas.microsoft.com/office/drawing/2014/main" id="{D727536B-49A6-9987-6FAE-D919AD5460DB}"/>
                </a:ext>
              </a:extLst>
            </p:cNvPr>
            <p:cNvCxnSpPr>
              <a:cxnSpLocks/>
            </p:cNvCxnSpPr>
            <p:nvPr/>
          </p:nvCxnSpPr>
          <p:spPr>
            <a:xfrm>
              <a:off x="3133866" y="762000"/>
              <a:ext cx="9792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26" name="Straight Connector 282725">
              <a:extLst>
                <a:ext uri="{FF2B5EF4-FFF2-40B4-BE49-F238E27FC236}">
                  <a16:creationId xmlns:a16="http://schemas.microsoft.com/office/drawing/2014/main" id="{4BFDC49A-0E0C-D467-CE26-4012C9430DE9}"/>
                </a:ext>
              </a:extLst>
            </p:cNvPr>
            <p:cNvCxnSpPr>
              <a:cxnSpLocks/>
            </p:cNvCxnSpPr>
            <p:nvPr/>
          </p:nvCxnSpPr>
          <p:spPr>
            <a:xfrm>
              <a:off x="3175560" y="2037101"/>
              <a:ext cx="93303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27" name="Straight Connector 282726">
              <a:extLst>
                <a:ext uri="{FF2B5EF4-FFF2-40B4-BE49-F238E27FC236}">
                  <a16:creationId xmlns:a16="http://schemas.microsoft.com/office/drawing/2014/main" id="{A1C548CB-BE1B-844E-D286-0720469EA101}"/>
                </a:ext>
              </a:extLst>
            </p:cNvPr>
            <p:cNvCxnSpPr>
              <a:cxnSpLocks/>
            </p:cNvCxnSpPr>
            <p:nvPr/>
          </p:nvCxnSpPr>
          <p:spPr>
            <a:xfrm rot="5400000">
              <a:off x="3928598" y="942000"/>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28" name="Straight Connector 282727">
              <a:extLst>
                <a:ext uri="{FF2B5EF4-FFF2-40B4-BE49-F238E27FC236}">
                  <a16:creationId xmlns:a16="http://schemas.microsoft.com/office/drawing/2014/main" id="{8F94297A-7ECA-F864-B818-30200B46CDE0}"/>
                </a:ext>
              </a:extLst>
            </p:cNvPr>
            <p:cNvCxnSpPr>
              <a:cxnSpLocks/>
            </p:cNvCxnSpPr>
            <p:nvPr/>
          </p:nvCxnSpPr>
          <p:spPr>
            <a:xfrm rot="5400000">
              <a:off x="3928598" y="1857101"/>
              <a:ext cx="360000"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82721" name="Straight Connector 282720">
            <a:extLst>
              <a:ext uri="{FF2B5EF4-FFF2-40B4-BE49-F238E27FC236}">
                <a16:creationId xmlns:a16="http://schemas.microsoft.com/office/drawing/2014/main" id="{C81C8B93-BCFF-F175-9357-36C837BCF677}"/>
              </a:ext>
            </a:extLst>
          </p:cNvPr>
          <p:cNvCxnSpPr>
            <a:cxnSpLocks/>
          </p:cNvCxnSpPr>
          <p:nvPr/>
        </p:nvCxnSpPr>
        <p:spPr>
          <a:xfrm rot="5400000">
            <a:off x="3096600" y="5513274"/>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2722" name="Straight Connector 282721">
            <a:extLst>
              <a:ext uri="{FF2B5EF4-FFF2-40B4-BE49-F238E27FC236}">
                <a16:creationId xmlns:a16="http://schemas.microsoft.com/office/drawing/2014/main" id="{65AD59C1-B7CE-FED5-80F0-CEE06BF06FA0}"/>
              </a:ext>
            </a:extLst>
          </p:cNvPr>
          <p:cNvCxnSpPr>
            <a:cxnSpLocks/>
          </p:cNvCxnSpPr>
          <p:nvPr/>
        </p:nvCxnSpPr>
        <p:spPr>
          <a:xfrm rot="5400000">
            <a:off x="3096600" y="6428375"/>
            <a:ext cx="36000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82729" name="Group 208">
            <a:extLst>
              <a:ext uri="{FF2B5EF4-FFF2-40B4-BE49-F238E27FC236}">
                <a16:creationId xmlns:a16="http://schemas.microsoft.com/office/drawing/2014/main" id="{D4F1A34A-791D-EFED-2107-828770BA2BD7}"/>
              </a:ext>
            </a:extLst>
          </p:cNvPr>
          <p:cNvGrpSpPr>
            <a:grpSpLocks/>
          </p:cNvGrpSpPr>
          <p:nvPr/>
        </p:nvGrpSpPr>
        <p:grpSpPr bwMode="auto">
          <a:xfrm>
            <a:off x="3118879" y="5558007"/>
            <a:ext cx="306387" cy="990600"/>
            <a:chOff x="4223" y="1728"/>
            <a:chExt cx="193" cy="624"/>
          </a:xfrm>
        </p:grpSpPr>
        <p:sp>
          <p:nvSpPr>
            <p:cNvPr id="282730" name="Line 197">
              <a:extLst>
                <a:ext uri="{FF2B5EF4-FFF2-40B4-BE49-F238E27FC236}">
                  <a16:creationId xmlns:a16="http://schemas.microsoft.com/office/drawing/2014/main" id="{6D368E7E-CEB8-2345-8617-81030EDCDE8D}"/>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31" name="Line 198">
              <a:extLst>
                <a:ext uri="{FF2B5EF4-FFF2-40B4-BE49-F238E27FC236}">
                  <a16:creationId xmlns:a16="http://schemas.microsoft.com/office/drawing/2014/main" id="{3715A55F-F180-DBF1-452C-1EB50002AE4C}"/>
                </a:ext>
              </a:extLst>
            </p:cNvPr>
            <p:cNvSpPr>
              <a:spLocks noChangeAspect="1" noChangeShapeType="1"/>
            </p:cNvSpPr>
            <p:nvPr/>
          </p:nvSpPr>
          <p:spPr bwMode="auto">
            <a:xfrm>
              <a:off x="4320" y="1983"/>
              <a:ext cx="0"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32" name="Line 199">
              <a:extLst>
                <a:ext uri="{FF2B5EF4-FFF2-40B4-BE49-F238E27FC236}">
                  <a16:creationId xmlns:a16="http://schemas.microsoft.com/office/drawing/2014/main" id="{CC6E53EE-5268-5E68-C7BA-0786C7030185}"/>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282733" name="Arc 200">
              <a:extLst>
                <a:ext uri="{FF2B5EF4-FFF2-40B4-BE49-F238E27FC236}">
                  <a16:creationId xmlns:a16="http://schemas.microsoft.com/office/drawing/2014/main" id="{3EAC69E8-1AE9-7869-153D-CBB4166B55C4}"/>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282738" name="Freeform 12">
            <a:extLst>
              <a:ext uri="{FF2B5EF4-FFF2-40B4-BE49-F238E27FC236}">
                <a16:creationId xmlns:a16="http://schemas.microsoft.com/office/drawing/2014/main" id="{8C580152-66A7-E112-F2E3-8605522120F1}"/>
              </a:ext>
            </a:extLst>
          </p:cNvPr>
          <p:cNvSpPr>
            <a:spLocks noChangeAspect="1"/>
          </p:cNvSpPr>
          <p:nvPr/>
        </p:nvSpPr>
        <p:spPr bwMode="auto">
          <a:xfrm rot="10800000">
            <a:off x="1184129" y="1171488"/>
            <a:ext cx="152400" cy="762000"/>
          </a:xfrm>
          <a:custGeom>
            <a:avLst/>
            <a:gdLst>
              <a:gd name="T0" fmla="*/ 60483750 w 192"/>
              <a:gd name="T1" fmla="*/ 0 h 960"/>
              <a:gd name="T2" fmla="*/ 60483750 w 192"/>
              <a:gd name="T3" fmla="*/ 120967500 h 960"/>
              <a:gd name="T4" fmla="*/ 120967500 w 192"/>
              <a:gd name="T5" fmla="*/ 151209375 h 960"/>
              <a:gd name="T6" fmla="*/ 0 w 192"/>
              <a:gd name="T7" fmla="*/ 211693125 h 960"/>
              <a:gd name="T8" fmla="*/ 120967500 w 192"/>
              <a:gd name="T9" fmla="*/ 272176875 h 960"/>
              <a:gd name="T10" fmla="*/ 0 w 192"/>
              <a:gd name="T11" fmla="*/ 332660625 h 960"/>
              <a:gd name="T12" fmla="*/ 120967500 w 192"/>
              <a:gd name="T13" fmla="*/ 393144375 h 960"/>
              <a:gd name="T14" fmla="*/ 0 w 192"/>
              <a:gd name="T15" fmla="*/ 453628125 h 960"/>
              <a:gd name="T16" fmla="*/ 60483750 w 192"/>
              <a:gd name="T17" fmla="*/ 483870000 h 960"/>
              <a:gd name="T18" fmla="*/ 60483750 w 192"/>
              <a:gd name="T19" fmla="*/ 60483750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mc:AlternateContent xmlns:mc="http://schemas.openxmlformats.org/markup-compatibility/2006">
        <mc:Choice xmlns:a14="http://schemas.microsoft.com/office/drawing/2010/main" Requires="a14">
          <p:sp>
            <p:nvSpPr>
              <p:cNvPr id="282739" name="TextBox 282738">
                <a:extLst>
                  <a:ext uri="{FF2B5EF4-FFF2-40B4-BE49-F238E27FC236}">
                    <a16:creationId xmlns:a16="http://schemas.microsoft.com/office/drawing/2014/main" id="{CF16EA4B-4BE5-3999-C910-4F7312585F4A}"/>
                  </a:ext>
                </a:extLst>
              </p:cNvPr>
              <p:cNvSpPr txBox="1"/>
              <p:nvPr/>
            </p:nvSpPr>
            <p:spPr>
              <a:xfrm>
                <a:off x="526442" y="1968118"/>
                <a:ext cx="939271" cy="44409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sz="2000" b="1" i="1" smtClean="0">
                        <a:latin typeface="Cambria Math" panose="02040503050406030204" pitchFamily="18" charset="0"/>
                      </a:rPr>
                      <m:t>𝒀</m:t>
                    </m:r>
                    <m:r>
                      <a:rPr lang="en-US" sz="2000" b="1" i="1" smtClean="0">
                        <a:latin typeface="Cambria Math" panose="02040503050406030204" pitchFamily="18" charset="0"/>
                      </a:rPr>
                      <m:t> </m:t>
                    </m:r>
                  </m:oMath>
                </a14:m>
                <a:r>
                  <a:rPr lang="en-US" sz="2000" b="1" dirty="0"/>
                  <a:t>= </a:t>
                </a:r>
                <a14:m>
                  <m:oMath xmlns:m="http://schemas.openxmlformats.org/officeDocument/2006/math">
                    <m:f>
                      <m:fPr>
                        <m:ctrlPr>
                          <a:rPr lang="en-US" sz="2000" b="1" i="1">
                            <a:latin typeface="Cambria Math" panose="02040503050406030204" pitchFamily="18" charset="0"/>
                          </a:rPr>
                        </m:ctrlPr>
                      </m:fPr>
                      <m:num>
                        <m:r>
                          <a:rPr lang="en-US" sz="2000" b="1" i="1" smtClean="0">
                            <a:latin typeface="Cambria Math" panose="02040503050406030204" pitchFamily="18" charset="0"/>
                          </a:rPr>
                          <m:t>𝑮</m:t>
                        </m:r>
                      </m:num>
                      <m:den>
                        <m:r>
                          <a:rPr lang="en-US" sz="2000" b="1" i="1" smtClean="0">
                            <a:latin typeface="Cambria Math" panose="02040503050406030204" pitchFamily="18" charset="0"/>
                          </a:rPr>
                          <m:t>𝒀</m:t>
                        </m:r>
                        <m:r>
                          <a:rPr lang="en-US" sz="2000" b="1" i="1" baseline="-25000">
                            <a:latin typeface="Cambria Math" panose="02040503050406030204" pitchFamily="18" charset="0"/>
                          </a:rPr>
                          <m:t>𝟎</m:t>
                        </m:r>
                      </m:den>
                    </m:f>
                  </m:oMath>
                </a14:m>
                <a:endParaRPr lang="en-US" sz="2000" b="1" baseline="-25000" dirty="0"/>
              </a:p>
            </p:txBody>
          </p:sp>
        </mc:Choice>
        <mc:Fallback>
          <p:sp>
            <p:nvSpPr>
              <p:cNvPr id="282739" name="TextBox 282738">
                <a:extLst>
                  <a:ext uri="{FF2B5EF4-FFF2-40B4-BE49-F238E27FC236}">
                    <a16:creationId xmlns:a16="http://schemas.microsoft.com/office/drawing/2014/main" id="{CF16EA4B-4BE5-3999-C910-4F7312585F4A}"/>
                  </a:ext>
                </a:extLst>
              </p:cNvPr>
              <p:cNvSpPr txBox="1">
                <a:spLocks noRot="1" noChangeAspect="1" noMove="1" noResize="1" noEditPoints="1" noAdjustHandles="1" noChangeArrowheads="1" noChangeShapeType="1" noTextEdit="1"/>
              </p:cNvSpPr>
              <p:nvPr/>
            </p:nvSpPr>
            <p:spPr>
              <a:xfrm>
                <a:off x="526442" y="1968118"/>
                <a:ext cx="939271" cy="444096"/>
              </a:xfrm>
              <a:prstGeom prst="rect">
                <a:avLst/>
              </a:prstGeom>
              <a:blipFill>
                <a:blip r:embed="rId2"/>
                <a:stretch>
                  <a:fillRect b="-20548"/>
                </a:stretch>
              </a:blipFill>
              <a:ln>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2740" name="TextBox 282739">
                <a:extLst>
                  <a:ext uri="{FF2B5EF4-FFF2-40B4-BE49-F238E27FC236}">
                    <a16:creationId xmlns:a16="http://schemas.microsoft.com/office/drawing/2014/main" id="{F0711ADD-F94F-4742-756B-3B1DD3F2432A}"/>
                  </a:ext>
                </a:extLst>
              </p:cNvPr>
              <p:cNvSpPr txBox="1"/>
              <p:nvPr/>
            </p:nvSpPr>
            <p:spPr>
              <a:xfrm>
                <a:off x="132907" y="1310267"/>
                <a:ext cx="1085797" cy="51860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oMath>
                  </m:oMathPara>
                </a14:m>
                <a:endParaRPr lang="en-IN" dirty="0"/>
              </a:p>
            </p:txBody>
          </p:sp>
        </mc:Choice>
        <mc:Fallback>
          <p:sp>
            <p:nvSpPr>
              <p:cNvPr id="282740" name="TextBox 282739">
                <a:extLst>
                  <a:ext uri="{FF2B5EF4-FFF2-40B4-BE49-F238E27FC236}">
                    <a16:creationId xmlns:a16="http://schemas.microsoft.com/office/drawing/2014/main" id="{F0711ADD-F94F-4742-756B-3B1DD3F2432A}"/>
                  </a:ext>
                </a:extLst>
              </p:cNvPr>
              <p:cNvSpPr txBox="1">
                <a:spLocks noRot="1" noChangeAspect="1" noMove="1" noResize="1" noEditPoints="1" noAdjustHandles="1" noChangeArrowheads="1" noChangeShapeType="1" noTextEdit="1"/>
              </p:cNvSpPr>
              <p:nvPr/>
            </p:nvSpPr>
            <p:spPr>
              <a:xfrm>
                <a:off x="132907" y="1310267"/>
                <a:ext cx="1085797" cy="518604"/>
              </a:xfrm>
              <a:prstGeom prst="rect">
                <a:avLst/>
              </a:prstGeom>
              <a:blipFill>
                <a:blip r:embed="rId3"/>
                <a:stretch>
                  <a:fillRect/>
                </a:stretch>
              </a:blipFill>
            </p:spPr>
            <p:txBody>
              <a:bodyPr/>
              <a:lstStyle/>
              <a:p>
                <a:r>
                  <a:rPr lang="en-IN">
                    <a:noFill/>
                  </a:rPr>
                  <a:t> </a:t>
                </a:r>
              </a:p>
            </p:txBody>
          </p:sp>
        </mc:Fallback>
      </mc:AlternateContent>
      <p:grpSp>
        <p:nvGrpSpPr>
          <p:cNvPr id="282741" name="Group 282740">
            <a:extLst>
              <a:ext uri="{FF2B5EF4-FFF2-40B4-BE49-F238E27FC236}">
                <a16:creationId xmlns:a16="http://schemas.microsoft.com/office/drawing/2014/main" id="{08120789-64D1-5479-45A8-2CE328304850}"/>
              </a:ext>
            </a:extLst>
          </p:cNvPr>
          <p:cNvGrpSpPr/>
          <p:nvPr/>
        </p:nvGrpSpPr>
        <p:grpSpPr>
          <a:xfrm>
            <a:off x="477242" y="3229510"/>
            <a:ext cx="1028952" cy="1267885"/>
            <a:chOff x="1905393" y="4038600"/>
            <a:chExt cx="1028952" cy="1267885"/>
          </a:xfrm>
        </p:grpSpPr>
        <p:grpSp>
          <p:nvGrpSpPr>
            <p:cNvPr id="282742" name="Group 209">
              <a:extLst>
                <a:ext uri="{FF2B5EF4-FFF2-40B4-BE49-F238E27FC236}">
                  <a16:creationId xmlns:a16="http://schemas.microsoft.com/office/drawing/2014/main" id="{778732A8-18B8-FAF5-15C4-C39E173E7F19}"/>
                </a:ext>
              </a:extLst>
            </p:cNvPr>
            <p:cNvGrpSpPr>
              <a:grpSpLocks/>
            </p:cNvGrpSpPr>
            <p:nvPr/>
          </p:nvGrpSpPr>
          <p:grpSpPr bwMode="auto">
            <a:xfrm>
              <a:off x="2781945" y="4038600"/>
              <a:ext cx="152400" cy="762000"/>
              <a:chOff x="3935" y="1728"/>
              <a:chExt cx="96" cy="480"/>
            </a:xfrm>
          </p:grpSpPr>
          <p:sp>
            <p:nvSpPr>
              <p:cNvPr id="282745" name="Arc 59">
                <a:extLst>
                  <a:ext uri="{FF2B5EF4-FFF2-40B4-BE49-F238E27FC236}">
                    <a16:creationId xmlns:a16="http://schemas.microsoft.com/office/drawing/2014/main" id="{C29DECD3-C5B5-83EB-3BFD-CF5B9963ED41}"/>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6" name="Arc 60">
                <a:extLst>
                  <a:ext uri="{FF2B5EF4-FFF2-40B4-BE49-F238E27FC236}">
                    <a16:creationId xmlns:a16="http://schemas.microsoft.com/office/drawing/2014/main" id="{497C614F-6F63-AAE2-A9E0-F875DED71D28}"/>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7" name="Arc 61">
                <a:extLst>
                  <a:ext uri="{FF2B5EF4-FFF2-40B4-BE49-F238E27FC236}">
                    <a16:creationId xmlns:a16="http://schemas.microsoft.com/office/drawing/2014/main" id="{0B894A2A-1F6B-0EF3-E7E0-6AAC46CB837C}"/>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49" name="Arc 62">
                <a:extLst>
                  <a:ext uri="{FF2B5EF4-FFF2-40B4-BE49-F238E27FC236}">
                    <a16:creationId xmlns:a16="http://schemas.microsoft.com/office/drawing/2014/main" id="{50A7C417-558F-97F1-1E10-A3D174FECDE2}"/>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50" name="Line 63">
                <a:extLst>
                  <a:ext uri="{FF2B5EF4-FFF2-40B4-BE49-F238E27FC236}">
                    <a16:creationId xmlns:a16="http://schemas.microsoft.com/office/drawing/2014/main" id="{395B5976-659A-383D-B1E5-1DFBA9219E4D}"/>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51" name="Line 64">
                <a:extLst>
                  <a:ext uri="{FF2B5EF4-FFF2-40B4-BE49-F238E27FC236}">
                    <a16:creationId xmlns:a16="http://schemas.microsoft.com/office/drawing/2014/main" id="{AB0FD0C0-8869-AFD4-633A-CB57F199025C}"/>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52" name="Arc 65">
                <a:extLst>
                  <a:ext uri="{FF2B5EF4-FFF2-40B4-BE49-F238E27FC236}">
                    <a16:creationId xmlns:a16="http://schemas.microsoft.com/office/drawing/2014/main" id="{2E043B5F-7735-EA34-0444-52FD92F1FF6D}"/>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53" name="Arc 66">
                <a:extLst>
                  <a:ext uri="{FF2B5EF4-FFF2-40B4-BE49-F238E27FC236}">
                    <a16:creationId xmlns:a16="http://schemas.microsoft.com/office/drawing/2014/main" id="{EC2041A2-707E-9B91-6A71-9908315022AF}"/>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55" name="Arc 67">
                <a:extLst>
                  <a:ext uri="{FF2B5EF4-FFF2-40B4-BE49-F238E27FC236}">
                    <a16:creationId xmlns:a16="http://schemas.microsoft.com/office/drawing/2014/main" id="{40B62DF4-3EB0-6F24-86B7-1F5B89817C44}"/>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56" name="Arc 68">
                <a:extLst>
                  <a:ext uri="{FF2B5EF4-FFF2-40B4-BE49-F238E27FC236}">
                    <a16:creationId xmlns:a16="http://schemas.microsoft.com/office/drawing/2014/main" id="{73383ED9-4BEB-776E-E25C-754CD649026F}"/>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57" name="Arc 69">
                <a:extLst>
                  <a:ext uri="{FF2B5EF4-FFF2-40B4-BE49-F238E27FC236}">
                    <a16:creationId xmlns:a16="http://schemas.microsoft.com/office/drawing/2014/main" id="{CF7CA3EE-0DB0-E2B4-F7B4-87FF0C8AE82F}"/>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60" name="Arc 70">
                <a:extLst>
                  <a:ext uri="{FF2B5EF4-FFF2-40B4-BE49-F238E27FC236}">
                    <a16:creationId xmlns:a16="http://schemas.microsoft.com/office/drawing/2014/main" id="{99C5F4F1-550D-6149-76DD-423CF1155FC1}"/>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2786" name="Arc 71">
                <a:extLst>
                  <a:ext uri="{FF2B5EF4-FFF2-40B4-BE49-F238E27FC236}">
                    <a16:creationId xmlns:a16="http://schemas.microsoft.com/office/drawing/2014/main" id="{4D25158C-1C3C-5F15-5188-83DA72C42863}"/>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mc:AlternateContent xmlns:mc="http://schemas.openxmlformats.org/markup-compatibility/2006">
          <mc:Choice xmlns:a14="http://schemas.microsoft.com/office/drawing/2010/main" Requires="a14">
            <p:sp>
              <p:nvSpPr>
                <p:cNvPr id="282743" name="TextBox 282742">
                  <a:extLst>
                    <a:ext uri="{FF2B5EF4-FFF2-40B4-BE49-F238E27FC236}">
                      <a16:creationId xmlns:a16="http://schemas.microsoft.com/office/drawing/2014/main" id="{C7FDCF1D-955F-339C-9FAC-B6FD8C5DEC02}"/>
                    </a:ext>
                  </a:extLst>
                </p:cNvPr>
                <p:cNvSpPr txBox="1"/>
                <p:nvPr/>
              </p:nvSpPr>
              <p:spPr>
                <a:xfrm>
                  <a:off x="1937859" y="4863863"/>
                  <a:ext cx="939271" cy="4426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r>
                        <a:rPr lang="en-US" sz="2000" b="1" i="1" smtClean="0">
                          <a:latin typeface="Cambria Math" panose="02040503050406030204" pitchFamily="18" charset="0"/>
                        </a:rPr>
                        <m:t>𝒀</m:t>
                      </m:r>
                      <m:r>
                        <a:rPr lang="en-US" sz="2000" b="1" i="1" smtClean="0">
                          <a:latin typeface="Cambria Math" panose="02040503050406030204" pitchFamily="18" charset="0"/>
                        </a:rPr>
                        <m:t> </m:t>
                      </m:r>
                    </m:oMath>
                  </a14:m>
                  <a:r>
                    <a:rPr lang="en-US" sz="2000" b="1" dirty="0"/>
                    <a:t>= -j(</a:t>
                  </a:r>
                  <a14:m>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𝑩</m:t>
                          </m:r>
                          <m:r>
                            <a:rPr lang="en-US" sz="2000" b="1" i="1" baseline="-25000" smtClean="0">
                              <a:latin typeface="Cambria Math" panose="02040503050406030204" pitchFamily="18" charset="0"/>
                            </a:rPr>
                            <m:t>𝑳</m:t>
                          </m:r>
                        </m:num>
                        <m:den>
                          <m:r>
                            <a:rPr lang="en-US" sz="2000" b="1" i="1" smtClean="0">
                              <a:latin typeface="Cambria Math" panose="02040503050406030204" pitchFamily="18" charset="0"/>
                            </a:rPr>
                            <m:t>𝒀</m:t>
                          </m:r>
                          <m:r>
                            <a:rPr lang="en-US" sz="2000" b="1" i="1" baseline="-25000" smtClean="0">
                              <a:latin typeface="Cambria Math" panose="02040503050406030204" pitchFamily="18" charset="0"/>
                            </a:rPr>
                            <m:t>𝟎</m:t>
                          </m:r>
                        </m:den>
                      </m:f>
                    </m:oMath>
                  </a14:m>
                  <a:r>
                    <a:rPr lang="en-US" sz="2000" b="1" dirty="0"/>
                    <a:t>)</a:t>
                  </a:r>
                  <a:endParaRPr lang="en-US" sz="2000" b="1" baseline="-25000" dirty="0"/>
                </a:p>
              </p:txBody>
            </p:sp>
          </mc:Choice>
          <mc:Fallback>
            <p:sp>
              <p:nvSpPr>
                <p:cNvPr id="282743" name="TextBox 282742">
                  <a:extLst>
                    <a:ext uri="{FF2B5EF4-FFF2-40B4-BE49-F238E27FC236}">
                      <a16:creationId xmlns:a16="http://schemas.microsoft.com/office/drawing/2014/main" id="{C7FDCF1D-955F-339C-9FAC-B6FD8C5DEC02}"/>
                    </a:ext>
                  </a:extLst>
                </p:cNvPr>
                <p:cNvSpPr txBox="1">
                  <a:spLocks noRot="1" noChangeAspect="1" noMove="1" noResize="1" noEditPoints="1" noAdjustHandles="1" noChangeArrowheads="1" noChangeShapeType="1" noTextEdit="1"/>
                </p:cNvSpPr>
                <p:nvPr/>
              </p:nvSpPr>
              <p:spPr>
                <a:xfrm>
                  <a:off x="1937859" y="4863863"/>
                  <a:ext cx="939271" cy="442622"/>
                </a:xfrm>
                <a:prstGeom prst="rect">
                  <a:avLst/>
                </a:prstGeom>
                <a:blipFill>
                  <a:blip r:embed="rId4"/>
                  <a:stretch>
                    <a:fillRect r="-12987" b="-21918"/>
                  </a:stretch>
                </a:blipFill>
                <a:ln>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2744" name="TextBox 282743">
                  <a:extLst>
                    <a:ext uri="{FF2B5EF4-FFF2-40B4-BE49-F238E27FC236}">
                      <a16:creationId xmlns:a16="http://schemas.microsoft.com/office/drawing/2014/main" id="{D9D58A0D-5D18-3C82-A6FF-1E15829F0C97}"/>
                    </a:ext>
                  </a:extLst>
                </p:cNvPr>
                <p:cNvSpPr txBox="1"/>
                <p:nvPr/>
              </p:nvSpPr>
              <p:spPr>
                <a:xfrm>
                  <a:off x="1905393" y="4242494"/>
                  <a:ext cx="785471" cy="423962"/>
                </a:xfrm>
                <a:prstGeom prst="rect">
                  <a:avLst/>
                </a:prstGeom>
                <a:noFill/>
              </p:spPr>
              <p:txBody>
                <a:bodyPr wrap="none" lIns="0" tIns="0" rIns="0" bIns="0" rtlCol="0">
                  <a:spAutoFit/>
                </a:bodyPr>
                <a:lstStyle/>
                <a:p>
                  <a:r>
                    <a:rPr lang="en-IN" dirty="0"/>
                    <a:t>B</a:t>
                  </a:r>
                  <a:r>
                    <a:rPr lang="en-IN" baseline="-25000" dirty="0"/>
                    <a:t>L</a:t>
                  </a:r>
                  <a:r>
                    <a:rPr lang="en-IN" dirty="0"/>
                    <a:t>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𝑗</m:t>
                          </m:r>
                          <m:r>
                            <a:rPr lang="en-US" i="1">
                              <a:latin typeface="Cambria Math" panose="02040503050406030204" pitchFamily="18" charset="0"/>
                            </a:rPr>
                            <m:t>𝜔</m:t>
                          </m:r>
                          <m:r>
                            <a:rPr lang="en-US" i="1">
                              <a:latin typeface="Cambria Math" panose="02040503050406030204" pitchFamily="18" charset="0"/>
                            </a:rPr>
                            <m:t>𝐿</m:t>
                          </m:r>
                          <m:r>
                            <m:rPr>
                              <m:nor/>
                            </m:rPr>
                            <a:rPr lang="en-IN" dirty="0"/>
                            <m:t> </m:t>
                          </m:r>
                        </m:den>
                      </m:f>
                    </m:oMath>
                  </a14:m>
                  <a:endParaRPr lang="en-IN" dirty="0"/>
                </a:p>
              </p:txBody>
            </p:sp>
          </mc:Choice>
          <mc:Fallback>
            <p:sp>
              <p:nvSpPr>
                <p:cNvPr id="282744" name="TextBox 282743">
                  <a:extLst>
                    <a:ext uri="{FF2B5EF4-FFF2-40B4-BE49-F238E27FC236}">
                      <a16:creationId xmlns:a16="http://schemas.microsoft.com/office/drawing/2014/main" id="{D9D58A0D-5D18-3C82-A6FF-1E15829F0C97}"/>
                    </a:ext>
                  </a:extLst>
                </p:cNvPr>
                <p:cNvSpPr txBox="1">
                  <a:spLocks noRot="1" noChangeAspect="1" noMove="1" noResize="1" noEditPoints="1" noAdjustHandles="1" noChangeArrowheads="1" noChangeShapeType="1" noTextEdit="1"/>
                </p:cNvSpPr>
                <p:nvPr/>
              </p:nvSpPr>
              <p:spPr>
                <a:xfrm>
                  <a:off x="1905393" y="4242494"/>
                  <a:ext cx="785471" cy="423962"/>
                </a:xfrm>
                <a:prstGeom prst="rect">
                  <a:avLst/>
                </a:prstGeom>
                <a:blipFill>
                  <a:blip r:embed="rId5"/>
                  <a:stretch>
                    <a:fillRect l="-17829" t="-2857" r="-3876" b="-17143"/>
                  </a:stretch>
                </a:blipFill>
              </p:spPr>
              <p:txBody>
                <a:bodyPr/>
                <a:lstStyle/>
                <a:p>
                  <a:r>
                    <a:rPr lang="en-IN">
                      <a:noFill/>
                    </a:rPr>
                    <a:t> </a:t>
                  </a:r>
                </a:p>
              </p:txBody>
            </p:sp>
          </mc:Fallback>
        </mc:AlternateContent>
      </p:grpSp>
      <p:grpSp>
        <p:nvGrpSpPr>
          <p:cNvPr id="282789" name="Group 208">
            <a:extLst>
              <a:ext uri="{FF2B5EF4-FFF2-40B4-BE49-F238E27FC236}">
                <a16:creationId xmlns:a16="http://schemas.microsoft.com/office/drawing/2014/main" id="{CC27AD90-1DCA-9A8D-E380-617E5C7B2E3F}"/>
              </a:ext>
            </a:extLst>
          </p:cNvPr>
          <p:cNvGrpSpPr>
            <a:grpSpLocks/>
          </p:cNvGrpSpPr>
          <p:nvPr/>
        </p:nvGrpSpPr>
        <p:grpSpPr bwMode="auto">
          <a:xfrm>
            <a:off x="607554" y="5351497"/>
            <a:ext cx="306387" cy="990600"/>
            <a:chOff x="4223" y="1728"/>
            <a:chExt cx="193" cy="624"/>
          </a:xfrm>
        </p:grpSpPr>
        <p:sp>
          <p:nvSpPr>
            <p:cNvPr id="282792" name="Line 197">
              <a:extLst>
                <a:ext uri="{FF2B5EF4-FFF2-40B4-BE49-F238E27FC236}">
                  <a16:creationId xmlns:a16="http://schemas.microsoft.com/office/drawing/2014/main" id="{B725C637-189A-6B2F-292D-B7E4D2682ABF}"/>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93" name="Line 198">
              <a:extLst>
                <a:ext uri="{FF2B5EF4-FFF2-40B4-BE49-F238E27FC236}">
                  <a16:creationId xmlns:a16="http://schemas.microsoft.com/office/drawing/2014/main" id="{549748CD-9DCA-B77E-B389-EAF2BD00BA9B}"/>
                </a:ext>
              </a:extLst>
            </p:cNvPr>
            <p:cNvSpPr>
              <a:spLocks noChangeAspect="1" noChangeShapeType="1"/>
            </p:cNvSpPr>
            <p:nvPr/>
          </p:nvSpPr>
          <p:spPr bwMode="auto">
            <a:xfrm>
              <a:off x="4320" y="1983"/>
              <a:ext cx="0"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794" name="Line 199">
              <a:extLst>
                <a:ext uri="{FF2B5EF4-FFF2-40B4-BE49-F238E27FC236}">
                  <a16:creationId xmlns:a16="http://schemas.microsoft.com/office/drawing/2014/main" id="{8CC173C5-6EBE-7EA2-D7FD-B8E3A2A2DDDF}"/>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282795" name="Arc 200">
              <a:extLst>
                <a:ext uri="{FF2B5EF4-FFF2-40B4-BE49-F238E27FC236}">
                  <a16:creationId xmlns:a16="http://schemas.microsoft.com/office/drawing/2014/main" id="{B4ADAFF0-2DC1-FBB7-2E57-CA98B623F318}"/>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mc:AlternateContent xmlns:mc="http://schemas.openxmlformats.org/markup-compatibility/2006">
        <mc:Choice xmlns:a14="http://schemas.microsoft.com/office/drawing/2010/main" Requires="a14">
          <p:sp>
            <p:nvSpPr>
              <p:cNvPr id="282790" name="TextBox 282789">
                <a:extLst>
                  <a:ext uri="{FF2B5EF4-FFF2-40B4-BE49-F238E27FC236}">
                    <a16:creationId xmlns:a16="http://schemas.microsoft.com/office/drawing/2014/main" id="{1DFA533C-5DA5-CB4A-494F-E7ACEEC10C2D}"/>
                  </a:ext>
                </a:extLst>
              </p:cNvPr>
              <p:cNvSpPr txBox="1"/>
              <p:nvPr/>
            </p:nvSpPr>
            <p:spPr>
              <a:xfrm>
                <a:off x="558920" y="6273571"/>
                <a:ext cx="939271" cy="4426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r>
                  <a:rPr lang="en-US" sz="2000" b="1" dirty="0"/>
                  <a:t>Y</a:t>
                </a:r>
                <a14:m>
                  <m:oMath xmlns:m="http://schemas.openxmlformats.org/officeDocument/2006/math">
                    <m:r>
                      <a:rPr lang="en-US" sz="2000" b="1" i="1" smtClean="0">
                        <a:latin typeface="Cambria Math" panose="02040503050406030204" pitchFamily="18" charset="0"/>
                      </a:rPr>
                      <m:t> </m:t>
                    </m:r>
                  </m:oMath>
                </a14:m>
                <a:r>
                  <a:rPr lang="en-US" sz="2000" b="1" dirty="0"/>
                  <a:t>= j(</a:t>
                </a:r>
                <a14:m>
                  <m:oMath xmlns:m="http://schemas.openxmlformats.org/officeDocument/2006/math">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𝑩𝒄</m:t>
                        </m:r>
                      </m:num>
                      <m:den>
                        <m:r>
                          <a:rPr lang="en-US" sz="2000" b="1" i="1" smtClean="0">
                            <a:latin typeface="Cambria Math" panose="02040503050406030204" pitchFamily="18" charset="0"/>
                          </a:rPr>
                          <m:t>𝒀</m:t>
                        </m:r>
                        <m:r>
                          <a:rPr lang="en-US" sz="2000" b="1" i="1" baseline="-25000" smtClean="0">
                            <a:latin typeface="Cambria Math" panose="02040503050406030204" pitchFamily="18" charset="0"/>
                          </a:rPr>
                          <m:t>𝟎</m:t>
                        </m:r>
                      </m:den>
                    </m:f>
                  </m:oMath>
                </a14:m>
                <a:r>
                  <a:rPr lang="en-US" sz="2000" b="1" dirty="0"/>
                  <a:t>)</a:t>
                </a:r>
                <a:endParaRPr lang="en-US" sz="2000" b="1" baseline="-25000" dirty="0"/>
              </a:p>
            </p:txBody>
          </p:sp>
        </mc:Choice>
        <mc:Fallback>
          <p:sp>
            <p:nvSpPr>
              <p:cNvPr id="282790" name="TextBox 282789">
                <a:extLst>
                  <a:ext uri="{FF2B5EF4-FFF2-40B4-BE49-F238E27FC236}">
                    <a16:creationId xmlns:a16="http://schemas.microsoft.com/office/drawing/2014/main" id="{1DFA533C-5DA5-CB4A-494F-E7ACEEC10C2D}"/>
                  </a:ext>
                </a:extLst>
              </p:cNvPr>
              <p:cNvSpPr txBox="1">
                <a:spLocks noRot="1" noChangeAspect="1" noMove="1" noResize="1" noEditPoints="1" noAdjustHandles="1" noChangeArrowheads="1" noChangeShapeType="1" noTextEdit="1"/>
              </p:cNvSpPr>
              <p:nvPr/>
            </p:nvSpPr>
            <p:spPr>
              <a:xfrm>
                <a:off x="558920" y="6273571"/>
                <a:ext cx="939271" cy="442622"/>
              </a:xfrm>
              <a:prstGeom prst="rect">
                <a:avLst/>
              </a:prstGeom>
              <a:blipFill>
                <a:blip r:embed="rId6"/>
                <a:stretch>
                  <a:fillRect l="-16883" r="-4545" b="-21918"/>
                </a:stretch>
              </a:blipFill>
              <a:ln>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2791" name="TextBox 282790">
                <a:extLst>
                  <a:ext uri="{FF2B5EF4-FFF2-40B4-BE49-F238E27FC236}">
                    <a16:creationId xmlns:a16="http://schemas.microsoft.com/office/drawing/2014/main" id="{7CF284F8-28E7-33C3-9708-178DDD45FAD1}"/>
                  </a:ext>
                </a:extLst>
              </p:cNvPr>
              <p:cNvSpPr txBox="1"/>
              <p:nvPr/>
            </p:nvSpPr>
            <p:spPr>
              <a:xfrm>
                <a:off x="1041208" y="5576553"/>
                <a:ext cx="837280" cy="276999"/>
              </a:xfrm>
              <a:prstGeom prst="rect">
                <a:avLst/>
              </a:prstGeom>
              <a:noFill/>
            </p:spPr>
            <p:txBody>
              <a:bodyPr wrap="none" lIns="0" tIns="0" rIns="0" bIns="0" rtlCol="0">
                <a:spAutoFit/>
              </a:bodyPr>
              <a:lstStyle/>
              <a:p>
                <a:r>
                  <a:rPr lang="en-IN" dirty="0"/>
                  <a:t>B</a:t>
                </a:r>
                <a:r>
                  <a:rPr lang="en-IN" baseline="-25000" dirty="0"/>
                  <a:t>C</a:t>
                </a:r>
                <a:r>
                  <a:rPr lang="en-IN" dirty="0"/>
                  <a:t> = </a:t>
                </a:r>
                <a14:m>
                  <m:oMath xmlns:m="http://schemas.openxmlformats.org/officeDocument/2006/math">
                    <m:r>
                      <m:rPr>
                        <m:sty m:val="p"/>
                      </m:rPr>
                      <a:rPr lang="en-US">
                        <a:latin typeface="Cambria Math" panose="02040503050406030204" pitchFamily="18" charset="0"/>
                      </a:rPr>
                      <m:t>j</m:t>
                    </m:r>
                    <m:r>
                      <a:rPr lang="en-US" b="0" i="1" smtClean="0">
                        <a:latin typeface="Cambria Math" panose="02040503050406030204" pitchFamily="18" charset="0"/>
                      </a:rPr>
                      <m:t>𝜔</m:t>
                    </m:r>
                    <m:r>
                      <a:rPr lang="en-US" b="0" i="1" smtClean="0">
                        <a:latin typeface="Cambria Math" panose="02040503050406030204" pitchFamily="18" charset="0"/>
                      </a:rPr>
                      <m:t>𝐶</m:t>
                    </m:r>
                  </m:oMath>
                </a14:m>
                <a:endParaRPr lang="en-IN" dirty="0"/>
              </a:p>
            </p:txBody>
          </p:sp>
        </mc:Choice>
        <mc:Fallback>
          <p:sp>
            <p:nvSpPr>
              <p:cNvPr id="282791" name="TextBox 282790">
                <a:extLst>
                  <a:ext uri="{FF2B5EF4-FFF2-40B4-BE49-F238E27FC236}">
                    <a16:creationId xmlns:a16="http://schemas.microsoft.com/office/drawing/2014/main" id="{7CF284F8-28E7-33C3-9708-178DDD45FAD1}"/>
                  </a:ext>
                </a:extLst>
              </p:cNvPr>
              <p:cNvSpPr txBox="1">
                <a:spLocks noRot="1" noChangeAspect="1" noMove="1" noResize="1" noEditPoints="1" noAdjustHandles="1" noChangeArrowheads="1" noChangeShapeType="1" noTextEdit="1"/>
              </p:cNvSpPr>
              <p:nvPr/>
            </p:nvSpPr>
            <p:spPr>
              <a:xfrm>
                <a:off x="1041208" y="5576553"/>
                <a:ext cx="837280" cy="276999"/>
              </a:xfrm>
              <a:prstGeom prst="rect">
                <a:avLst/>
              </a:prstGeom>
              <a:blipFill>
                <a:blip r:embed="rId7"/>
                <a:stretch>
                  <a:fillRect l="-17518" t="-26667" r="-8029" b="-53333"/>
                </a:stretch>
              </a:blipFill>
            </p:spPr>
            <p:txBody>
              <a:bodyPr/>
              <a:lstStyle/>
              <a:p>
                <a:r>
                  <a:rPr lang="en-IN">
                    <a:noFill/>
                  </a:rPr>
                  <a:t> </a:t>
                </a:r>
              </a:p>
            </p:txBody>
          </p:sp>
        </mc:Fallback>
      </mc:AlternateContent>
      <p:sp>
        <p:nvSpPr>
          <p:cNvPr id="282796" name="Text Box 4">
            <a:extLst>
              <a:ext uri="{FF2B5EF4-FFF2-40B4-BE49-F238E27FC236}">
                <a16:creationId xmlns:a16="http://schemas.microsoft.com/office/drawing/2014/main" id="{E2BEBC8C-4B69-B346-3BB7-E509EBF6C041}"/>
              </a:ext>
            </a:extLst>
          </p:cNvPr>
          <p:cNvSpPr txBox="1">
            <a:spLocks noChangeArrowheads="1"/>
          </p:cNvSpPr>
          <p:nvPr/>
        </p:nvSpPr>
        <p:spPr bwMode="auto">
          <a:xfrm>
            <a:off x="4625011" y="976906"/>
            <a:ext cx="445874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Reaction on smith chart:</a:t>
            </a:r>
          </a:p>
          <a:p>
            <a:pPr>
              <a:spcBef>
                <a:spcPct val="50000"/>
              </a:spcBef>
            </a:pPr>
            <a:r>
              <a:rPr lang="en-US" altLang="en-US" sz="2800" baseline="-25000" dirty="0">
                <a:solidFill>
                  <a:srgbClr val="00B050"/>
                </a:solidFill>
                <a:sym typeface="Symbol" panose="05050102010706020507" pitchFamily="18" charset="2"/>
              </a:rPr>
              <a:t>Movement along constant susceptance circles in admittance Smith Chart where resistance decreases</a:t>
            </a:r>
          </a:p>
        </p:txBody>
      </p:sp>
      <p:sp>
        <p:nvSpPr>
          <p:cNvPr id="282797" name="Text Box 4">
            <a:extLst>
              <a:ext uri="{FF2B5EF4-FFF2-40B4-BE49-F238E27FC236}">
                <a16:creationId xmlns:a16="http://schemas.microsoft.com/office/drawing/2014/main" id="{3865DA55-17C5-4A4D-B174-F7A9799E8E8B}"/>
              </a:ext>
            </a:extLst>
          </p:cNvPr>
          <p:cNvSpPr txBox="1">
            <a:spLocks noChangeArrowheads="1"/>
          </p:cNvSpPr>
          <p:nvPr/>
        </p:nvSpPr>
        <p:spPr bwMode="auto">
          <a:xfrm>
            <a:off x="4650966" y="2831193"/>
            <a:ext cx="43151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Reaction on smith chart:</a:t>
            </a:r>
          </a:p>
          <a:p>
            <a:pPr>
              <a:spcBef>
                <a:spcPct val="50000"/>
              </a:spcBef>
            </a:pPr>
            <a:r>
              <a:rPr lang="en-US" altLang="en-US" sz="2800" baseline="-25000" dirty="0">
                <a:solidFill>
                  <a:srgbClr val="00B050"/>
                </a:solidFill>
                <a:sym typeface="Symbol" panose="05050102010706020507" pitchFamily="18" charset="2"/>
              </a:rPr>
              <a:t>Movement along constant conductance circles in admittance Smith Chart where susceptance value subtracts </a:t>
            </a:r>
          </a:p>
        </p:txBody>
      </p:sp>
      <p:sp>
        <p:nvSpPr>
          <p:cNvPr id="282798" name="Text Box 4">
            <a:extLst>
              <a:ext uri="{FF2B5EF4-FFF2-40B4-BE49-F238E27FC236}">
                <a16:creationId xmlns:a16="http://schemas.microsoft.com/office/drawing/2014/main" id="{80F180DD-4F9F-287F-FCF7-0D025C6CA5DE}"/>
              </a:ext>
            </a:extLst>
          </p:cNvPr>
          <p:cNvSpPr txBox="1">
            <a:spLocks noChangeArrowheads="1"/>
          </p:cNvSpPr>
          <p:nvPr/>
        </p:nvSpPr>
        <p:spPr bwMode="auto">
          <a:xfrm>
            <a:off x="4677547" y="4981453"/>
            <a:ext cx="429134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Reaction on smith chart:</a:t>
            </a:r>
          </a:p>
          <a:p>
            <a:pPr>
              <a:spcBef>
                <a:spcPct val="50000"/>
              </a:spcBef>
            </a:pPr>
            <a:r>
              <a:rPr lang="en-US" altLang="en-US" sz="2800" baseline="-25000" dirty="0">
                <a:solidFill>
                  <a:srgbClr val="00B050"/>
                </a:solidFill>
                <a:sym typeface="Symbol" panose="05050102010706020507" pitchFamily="18" charset="2"/>
              </a:rPr>
              <a:t>Movement along constant conductance circles in admittance Smith Chart where susceptance adds up </a:t>
            </a:r>
          </a:p>
        </p:txBody>
      </p:sp>
      <p:cxnSp>
        <p:nvCxnSpPr>
          <p:cNvPr id="282800" name="Straight Arrow Connector 282799">
            <a:extLst>
              <a:ext uri="{FF2B5EF4-FFF2-40B4-BE49-F238E27FC236}">
                <a16:creationId xmlns:a16="http://schemas.microsoft.com/office/drawing/2014/main" id="{F721E157-907A-5AE7-4315-E5FFDC7BA450}"/>
              </a:ext>
            </a:extLst>
          </p:cNvPr>
          <p:cNvCxnSpPr>
            <a:cxnSpLocks/>
          </p:cNvCxnSpPr>
          <p:nvPr/>
        </p:nvCxnSpPr>
        <p:spPr>
          <a:xfrm flipV="1">
            <a:off x="3640612" y="880192"/>
            <a:ext cx="1158797" cy="506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2801" name="Text Box 4">
            <a:extLst>
              <a:ext uri="{FF2B5EF4-FFF2-40B4-BE49-F238E27FC236}">
                <a16:creationId xmlns:a16="http://schemas.microsoft.com/office/drawing/2014/main" id="{F7E62774-42BB-36FD-672F-BA94E6CCCF70}"/>
              </a:ext>
            </a:extLst>
          </p:cNvPr>
          <p:cNvSpPr txBox="1">
            <a:spLocks noChangeArrowheads="1"/>
          </p:cNvSpPr>
          <p:nvPr/>
        </p:nvSpPr>
        <p:spPr bwMode="auto">
          <a:xfrm>
            <a:off x="4801334" y="188658"/>
            <a:ext cx="4245048"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Note the use of admittance, so first convert to admittance if it is not.</a:t>
            </a:r>
          </a:p>
        </p:txBody>
      </p:sp>
      <p:sp>
        <p:nvSpPr>
          <p:cNvPr id="282814" name="Text Box 4">
            <a:extLst>
              <a:ext uri="{FF2B5EF4-FFF2-40B4-BE49-F238E27FC236}">
                <a16:creationId xmlns:a16="http://schemas.microsoft.com/office/drawing/2014/main" id="{1E721FB7-6E68-2CC7-3812-4BF50B584214}"/>
              </a:ext>
            </a:extLst>
          </p:cNvPr>
          <p:cNvSpPr txBox="1">
            <a:spLocks noChangeArrowheads="1"/>
          </p:cNvSpPr>
          <p:nvPr/>
        </p:nvSpPr>
        <p:spPr bwMode="auto">
          <a:xfrm>
            <a:off x="4643619" y="2236232"/>
            <a:ext cx="4245048"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Movement along flipped chart</a:t>
            </a:r>
          </a:p>
        </p:txBody>
      </p:sp>
      <p:sp>
        <p:nvSpPr>
          <p:cNvPr id="282815" name="Text Box 4">
            <a:extLst>
              <a:ext uri="{FF2B5EF4-FFF2-40B4-BE49-F238E27FC236}">
                <a16:creationId xmlns:a16="http://schemas.microsoft.com/office/drawing/2014/main" id="{6068F52E-5CD4-0F04-0B9B-8A71A861A0B5}"/>
              </a:ext>
            </a:extLst>
          </p:cNvPr>
          <p:cNvSpPr txBox="1">
            <a:spLocks noChangeArrowheads="1"/>
          </p:cNvSpPr>
          <p:nvPr/>
        </p:nvSpPr>
        <p:spPr bwMode="auto">
          <a:xfrm>
            <a:off x="4625011" y="4116509"/>
            <a:ext cx="4245048"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Movement along flipped chart (upward)</a:t>
            </a:r>
          </a:p>
        </p:txBody>
      </p:sp>
      <p:sp>
        <p:nvSpPr>
          <p:cNvPr id="282624" name="Text Box 4">
            <a:extLst>
              <a:ext uri="{FF2B5EF4-FFF2-40B4-BE49-F238E27FC236}">
                <a16:creationId xmlns:a16="http://schemas.microsoft.com/office/drawing/2014/main" id="{FDBD8D40-3248-8952-583D-842DCE70C4FC}"/>
              </a:ext>
            </a:extLst>
          </p:cNvPr>
          <p:cNvSpPr txBox="1">
            <a:spLocks noChangeArrowheads="1"/>
          </p:cNvSpPr>
          <p:nvPr/>
        </p:nvSpPr>
        <p:spPr bwMode="auto">
          <a:xfrm>
            <a:off x="4650965" y="6263892"/>
            <a:ext cx="4493035" cy="379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u="sng" baseline="-25000" dirty="0">
                <a:solidFill>
                  <a:srgbClr val="0070C0"/>
                </a:solidFill>
                <a:sym typeface="Symbol" panose="05050102010706020507" pitchFamily="18" charset="2"/>
              </a:rPr>
              <a:t>Movement along flipped chart (downward)</a:t>
            </a:r>
          </a:p>
        </p:txBody>
      </p:sp>
    </p:spTree>
    <p:extLst>
      <p:ext uri="{BB962C8B-B14F-4D97-AF65-F5344CB8AC3E}">
        <p14:creationId xmlns:p14="http://schemas.microsoft.com/office/powerpoint/2010/main" val="2997897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352" y="93423"/>
            <a:ext cx="9009648" cy="1257300"/>
          </a:xfrm>
        </p:spPr>
        <p:txBody>
          <a:bodyPr>
            <a:normAutofit/>
          </a:bodyPr>
          <a:lstStyle/>
          <a:p>
            <a:pPr marL="0" indent="0">
              <a:buNone/>
            </a:pPr>
            <a:r>
              <a:rPr lang="en-US" sz="1800" dirty="0"/>
              <a:t>Q2. Consider an impedance Z = R + </a:t>
            </a:r>
            <a:r>
              <a:rPr lang="en-US" sz="1800" dirty="0" err="1"/>
              <a:t>jX</a:t>
            </a:r>
            <a:r>
              <a:rPr lang="en-US" sz="1800" dirty="0"/>
              <a:t> marked with point P in an impedance Smith chart as shown in below figure. The movement from point P along a constant resistance circle in the clockwise direction by an angle 45 deg is equivalent to…….. </a:t>
            </a:r>
            <a:endParaRPr lang="en-US" sz="1800" dirty="0">
              <a:solidFill>
                <a:srgbClr val="FF0000"/>
              </a:solidFill>
            </a:endParaRPr>
          </a:p>
        </p:txBody>
      </p:sp>
      <p:pic>
        <p:nvPicPr>
          <p:cNvPr id="4" name="Picture 3"/>
          <p:cNvPicPr>
            <a:picLocks noChangeAspect="1"/>
          </p:cNvPicPr>
          <p:nvPr/>
        </p:nvPicPr>
        <p:blipFill>
          <a:blip r:embed="rId2"/>
          <a:srcRect b="55084"/>
          <a:stretch/>
        </p:blipFill>
        <p:spPr>
          <a:xfrm>
            <a:off x="304800" y="1029252"/>
            <a:ext cx="3820502" cy="2101840"/>
          </a:xfrm>
          <a:prstGeom prst="rect">
            <a:avLst/>
          </a:prstGeom>
        </p:spPr>
      </p:pic>
      <p:sp>
        <p:nvSpPr>
          <p:cNvPr id="5" name="Rectangle 4"/>
          <p:cNvSpPr/>
          <p:nvPr/>
        </p:nvSpPr>
        <p:spPr>
          <a:xfrm>
            <a:off x="4640603" y="1071346"/>
            <a:ext cx="3924300" cy="369332"/>
          </a:xfrm>
          <a:prstGeom prst="rect">
            <a:avLst/>
          </a:prstGeom>
        </p:spPr>
        <p:txBody>
          <a:bodyPr wrap="square">
            <a:spAutoFit/>
          </a:bodyPr>
          <a:lstStyle/>
          <a:p>
            <a:r>
              <a:rPr lang="en-US" dirty="0">
                <a:solidFill>
                  <a:srgbClr val="00B050"/>
                </a:solidFill>
                <a:latin typeface="TimesNewRoman"/>
              </a:rPr>
              <a:t>We are working on impedance chart</a:t>
            </a:r>
          </a:p>
        </p:txBody>
      </p:sp>
      <p:pic>
        <p:nvPicPr>
          <p:cNvPr id="2" name="Picture 1">
            <a:extLst>
              <a:ext uri="{FF2B5EF4-FFF2-40B4-BE49-F238E27FC236}">
                <a16:creationId xmlns:a16="http://schemas.microsoft.com/office/drawing/2014/main" id="{A25E8CAA-E795-643A-170C-A4399DCF50C0}"/>
              </a:ext>
            </a:extLst>
          </p:cNvPr>
          <p:cNvPicPr>
            <a:picLocks noChangeAspect="1"/>
          </p:cNvPicPr>
          <p:nvPr/>
        </p:nvPicPr>
        <p:blipFill>
          <a:blip r:embed="rId2"/>
          <a:srcRect t="44728"/>
          <a:stretch/>
        </p:blipFill>
        <p:spPr>
          <a:xfrm>
            <a:off x="184484" y="3103795"/>
            <a:ext cx="3695700" cy="2501957"/>
          </a:xfrm>
          <a:prstGeom prst="rect">
            <a:avLst/>
          </a:prstGeom>
        </p:spPr>
      </p:pic>
      <p:sp>
        <p:nvSpPr>
          <p:cNvPr id="6" name="Rectangle 5">
            <a:extLst>
              <a:ext uri="{FF2B5EF4-FFF2-40B4-BE49-F238E27FC236}">
                <a16:creationId xmlns:a16="http://schemas.microsoft.com/office/drawing/2014/main" id="{AA84C8D9-8D5B-14B7-53A4-119FCC0D14FA}"/>
              </a:ext>
            </a:extLst>
          </p:cNvPr>
          <p:cNvSpPr/>
          <p:nvPr/>
        </p:nvSpPr>
        <p:spPr>
          <a:xfrm>
            <a:off x="4772125" y="2724090"/>
            <a:ext cx="3924300" cy="646331"/>
          </a:xfrm>
          <a:prstGeom prst="rect">
            <a:avLst/>
          </a:prstGeom>
        </p:spPr>
        <p:txBody>
          <a:bodyPr wrap="square">
            <a:spAutoFit/>
          </a:bodyPr>
          <a:lstStyle/>
          <a:p>
            <a:r>
              <a:rPr lang="en-US" dirty="0">
                <a:solidFill>
                  <a:srgbClr val="00B050"/>
                </a:solidFill>
                <a:latin typeface="TimesNewRoman"/>
              </a:rPr>
              <a:t>Moving 45 deg.</a:t>
            </a:r>
            <a:r>
              <a:rPr lang="en-US" sz="900" dirty="0">
                <a:solidFill>
                  <a:srgbClr val="00B050"/>
                </a:solidFill>
                <a:latin typeface="TimesNewRoman"/>
              </a:rPr>
              <a:t> </a:t>
            </a:r>
            <a:r>
              <a:rPr lang="en-US" dirty="0">
                <a:solidFill>
                  <a:srgbClr val="00B050"/>
                </a:solidFill>
                <a:latin typeface="TimesNewRoman"/>
              </a:rPr>
              <a:t>clockwise in constant resistance circle increases the reactance.</a:t>
            </a:r>
          </a:p>
        </p:txBody>
      </p:sp>
      <p:sp>
        <p:nvSpPr>
          <p:cNvPr id="7" name="Rectangle 6">
            <a:extLst>
              <a:ext uri="{FF2B5EF4-FFF2-40B4-BE49-F238E27FC236}">
                <a16:creationId xmlns:a16="http://schemas.microsoft.com/office/drawing/2014/main" id="{759A7734-A195-6FEB-8B49-9677A7A661BD}"/>
              </a:ext>
            </a:extLst>
          </p:cNvPr>
          <p:cNvSpPr/>
          <p:nvPr/>
        </p:nvSpPr>
        <p:spPr>
          <a:xfrm>
            <a:off x="4672501" y="1563709"/>
            <a:ext cx="3924300" cy="646331"/>
          </a:xfrm>
          <a:prstGeom prst="rect">
            <a:avLst/>
          </a:prstGeom>
        </p:spPr>
        <p:txBody>
          <a:bodyPr wrap="square">
            <a:spAutoFit/>
          </a:bodyPr>
          <a:lstStyle/>
          <a:p>
            <a:r>
              <a:rPr lang="en-US" dirty="0">
                <a:solidFill>
                  <a:srgbClr val="00B050"/>
                </a:solidFill>
                <a:latin typeface="TimesNewRoman"/>
              </a:rPr>
              <a:t>Load is capacitive since x is negative on impedance chart</a:t>
            </a:r>
          </a:p>
        </p:txBody>
      </p:sp>
      <p:sp>
        <p:nvSpPr>
          <p:cNvPr id="8" name="Rectangle 7">
            <a:extLst>
              <a:ext uri="{FF2B5EF4-FFF2-40B4-BE49-F238E27FC236}">
                <a16:creationId xmlns:a16="http://schemas.microsoft.com/office/drawing/2014/main" id="{D47808EF-9655-7100-7463-5BBA7F929E13}"/>
              </a:ext>
            </a:extLst>
          </p:cNvPr>
          <p:cNvSpPr/>
          <p:nvPr/>
        </p:nvSpPr>
        <p:spPr>
          <a:xfrm>
            <a:off x="4770521" y="3629783"/>
            <a:ext cx="3924300" cy="646331"/>
          </a:xfrm>
          <a:prstGeom prst="rect">
            <a:avLst/>
          </a:prstGeom>
        </p:spPr>
        <p:txBody>
          <a:bodyPr wrap="square">
            <a:spAutoFit/>
          </a:bodyPr>
          <a:lstStyle/>
          <a:p>
            <a:r>
              <a:rPr lang="en-US" dirty="0">
                <a:solidFill>
                  <a:srgbClr val="00B050"/>
                </a:solidFill>
                <a:latin typeface="TimesNewRoman"/>
              </a:rPr>
              <a:t>It is equivalent to adding an inductance in series with </a:t>
            </a:r>
            <a:r>
              <a:rPr lang="en-US" i="1" dirty="0">
                <a:solidFill>
                  <a:srgbClr val="00B050"/>
                </a:solidFill>
                <a:latin typeface="TimesNewRoman,Italic"/>
              </a:rPr>
              <a:t>Z</a:t>
            </a:r>
            <a:r>
              <a:rPr lang="en-US" dirty="0">
                <a:solidFill>
                  <a:srgbClr val="00B050"/>
                </a:solidFill>
                <a:latin typeface="TimesNewRoman"/>
              </a:rPr>
              <a:t>.</a:t>
            </a:r>
            <a:endParaRPr lang="en-US" dirty="0">
              <a:solidFill>
                <a:srgbClr val="00B050"/>
              </a:solidFill>
            </a:endParaRPr>
          </a:p>
        </p:txBody>
      </p:sp>
      <p:sp>
        <p:nvSpPr>
          <p:cNvPr id="9" name="Content Placeholder 2">
            <a:extLst>
              <a:ext uri="{FF2B5EF4-FFF2-40B4-BE49-F238E27FC236}">
                <a16:creationId xmlns:a16="http://schemas.microsoft.com/office/drawing/2014/main" id="{0829679A-E5AB-902F-CBD1-01AA797122B2}"/>
              </a:ext>
            </a:extLst>
          </p:cNvPr>
          <p:cNvSpPr txBox="1">
            <a:spLocks/>
          </p:cNvSpPr>
          <p:nvPr/>
        </p:nvSpPr>
        <p:spPr>
          <a:xfrm>
            <a:off x="134352" y="5865114"/>
            <a:ext cx="8534400" cy="55223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buFont typeface="Arial" panose="020B0604020202020204" pitchFamily="34" charset="0"/>
              <a:buNone/>
            </a:pPr>
            <a:r>
              <a:rPr lang="en-US" sz="1400" dirty="0">
                <a:solidFill>
                  <a:srgbClr val="FF0000"/>
                </a:solidFill>
              </a:rPr>
              <a:t>(</a:t>
            </a:r>
            <a:r>
              <a:rPr lang="en-US" sz="1400" dirty="0" err="1">
                <a:solidFill>
                  <a:srgbClr val="FF0000"/>
                </a:solidFill>
              </a:rPr>
              <a:t>i</a:t>
            </a:r>
            <a:r>
              <a:rPr lang="en-US" sz="1400" dirty="0">
                <a:solidFill>
                  <a:srgbClr val="FF0000"/>
                </a:solidFill>
              </a:rPr>
              <a:t>) Moving in clockwise direction along constant resistance circle is same as adding inductance in series.</a:t>
            </a:r>
          </a:p>
          <a:p>
            <a:pPr marL="0" indent="0" algn="just">
              <a:buFont typeface="Arial" panose="020B0604020202020204" pitchFamily="34" charset="0"/>
              <a:buNone/>
            </a:pPr>
            <a:r>
              <a:rPr lang="en-US" sz="1400" dirty="0">
                <a:solidFill>
                  <a:srgbClr val="FF0000"/>
                </a:solidFill>
              </a:rPr>
              <a:t>(ii) Moving in anti-clockwise direction along  constant resistance circle is same as adding capacitor in series.</a:t>
            </a:r>
          </a:p>
        </p:txBody>
      </p:sp>
    </p:spTree>
    <p:extLst>
      <p:ext uri="{BB962C8B-B14F-4D97-AF65-F5344CB8AC3E}">
        <p14:creationId xmlns:p14="http://schemas.microsoft.com/office/powerpoint/2010/main" val="69175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92978"/>
            <a:ext cx="7886700" cy="643562"/>
          </a:xfrm>
        </p:spPr>
        <p:txBody>
          <a:bodyPr>
            <a:normAutofit/>
          </a:bodyPr>
          <a:lstStyle/>
          <a:p>
            <a:r>
              <a:rPr lang="en-US" sz="2800" dirty="0">
                <a:solidFill>
                  <a:srgbClr val="00B050"/>
                </a:solidFill>
                <a:latin typeface="+mn-lt"/>
              </a:rPr>
              <a:t>Exercise: Matching with Lumped elements</a:t>
            </a:r>
          </a:p>
        </p:txBody>
      </p:sp>
      <p:pic>
        <p:nvPicPr>
          <p:cNvPr id="5" name="Content Placeholder 4"/>
          <p:cNvPicPr>
            <a:picLocks noGrp="1" noChangeAspect="1"/>
          </p:cNvPicPr>
          <p:nvPr>
            <p:ph idx="1"/>
          </p:nvPr>
        </p:nvPicPr>
        <p:blipFill>
          <a:blip r:embed="rId2"/>
          <a:srcRect b="25989"/>
          <a:stretch/>
        </p:blipFill>
        <p:spPr>
          <a:xfrm>
            <a:off x="483278" y="1133474"/>
            <a:ext cx="7632022" cy="206692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3386815-948C-72FE-D454-3326F7B5F16B}"/>
                  </a:ext>
                </a:extLst>
              </p:cNvPr>
              <p:cNvSpPr txBox="1"/>
              <p:nvPr/>
            </p:nvSpPr>
            <p:spPr>
              <a:xfrm>
                <a:off x="2107699" y="3197224"/>
                <a:ext cx="5009064" cy="400110"/>
              </a:xfrm>
              <a:prstGeom prst="rect">
                <a:avLst/>
              </a:prstGeom>
              <a:noFill/>
            </p:spPr>
            <p:txBody>
              <a:bodyPr wrap="none" rtlCol="0">
                <a:spAutoFit/>
              </a:bodyPr>
              <a:lstStyle/>
              <a:p>
                <a:r>
                  <a:rPr lang="en-US" sz="2000" dirty="0"/>
                  <a:t>Match the 100 </a:t>
                </a:r>
                <a14:m>
                  <m:oMath xmlns:m="http://schemas.openxmlformats.org/officeDocument/2006/math">
                    <m:r>
                      <m:rPr>
                        <m:sty m:val="p"/>
                      </m:rPr>
                      <a:rPr lang="en-US" sz="2000" b="0" i="0" smtClean="0">
                        <a:latin typeface="Cambria Math" panose="02040503050406030204" pitchFamily="18" charset="0"/>
                      </a:rPr>
                      <m:t>Ω</m:t>
                    </m:r>
                    <m:r>
                      <a:rPr lang="en-US" sz="2000" b="0" i="1" smtClean="0">
                        <a:latin typeface="Cambria Math" panose="02040503050406030204" pitchFamily="18" charset="0"/>
                      </a:rPr>
                      <m:t> </m:t>
                    </m:r>
                  </m:oMath>
                </a14:m>
                <a:r>
                  <a:rPr lang="en-IN" sz="2000" dirty="0"/>
                  <a:t>load to 50 </a:t>
                </a:r>
                <a14:m>
                  <m:oMath xmlns:m="http://schemas.openxmlformats.org/officeDocument/2006/math">
                    <m:r>
                      <m:rPr>
                        <m:sty m:val="p"/>
                      </m:rPr>
                      <a:rPr lang="en-US" sz="2000">
                        <a:latin typeface="Cambria Math" panose="02040503050406030204" pitchFamily="18" charset="0"/>
                      </a:rPr>
                      <m:t>Ω</m:t>
                    </m:r>
                    <m:r>
                      <a:rPr lang="en-US" sz="2000" i="1">
                        <a:latin typeface="Cambria Math" panose="02040503050406030204" pitchFamily="18" charset="0"/>
                      </a:rPr>
                      <m:t> </m:t>
                    </m:r>
                  </m:oMath>
                </a14:m>
                <a:r>
                  <a:rPr lang="en-IN" sz="2000" dirty="0"/>
                  <a:t> at f = 100 MHz</a:t>
                </a:r>
              </a:p>
            </p:txBody>
          </p:sp>
        </mc:Choice>
        <mc:Fallback>
          <p:sp>
            <p:nvSpPr>
              <p:cNvPr id="4" name="TextBox 3">
                <a:extLst>
                  <a:ext uri="{FF2B5EF4-FFF2-40B4-BE49-F238E27FC236}">
                    <a16:creationId xmlns:a16="http://schemas.microsoft.com/office/drawing/2014/main" id="{53386815-948C-72FE-D454-3326F7B5F16B}"/>
                  </a:ext>
                </a:extLst>
              </p:cNvPr>
              <p:cNvSpPr txBox="1">
                <a:spLocks noRot="1" noChangeAspect="1" noMove="1" noResize="1" noEditPoints="1" noAdjustHandles="1" noChangeArrowheads="1" noChangeShapeType="1" noTextEdit="1"/>
              </p:cNvSpPr>
              <p:nvPr/>
            </p:nvSpPr>
            <p:spPr>
              <a:xfrm>
                <a:off x="2107699" y="3197224"/>
                <a:ext cx="5009064" cy="400110"/>
              </a:xfrm>
              <a:prstGeom prst="rect">
                <a:avLst/>
              </a:prstGeom>
              <a:blipFill>
                <a:blip r:embed="rId3"/>
                <a:stretch>
                  <a:fillRect l="-1340" t="-6061" r="-487" b="-2727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1E8F6C6-7522-4842-E5DC-ACC2E4DC6015}"/>
                  </a:ext>
                </a:extLst>
              </p:cNvPr>
              <p:cNvSpPr txBox="1"/>
              <p:nvPr/>
            </p:nvSpPr>
            <p:spPr>
              <a:xfrm>
                <a:off x="53163" y="3609739"/>
                <a:ext cx="8629542" cy="400110"/>
              </a:xfrm>
              <a:prstGeom prst="rect">
                <a:avLst/>
              </a:prstGeom>
              <a:noFill/>
            </p:spPr>
            <p:txBody>
              <a:bodyPr wrap="none" rtlCol="0">
                <a:spAutoFit/>
              </a:bodyPr>
              <a:lstStyle/>
              <a:p>
                <a:r>
                  <a:rPr lang="en-US" sz="2000" dirty="0">
                    <a:solidFill>
                      <a:srgbClr val="00B050"/>
                    </a:solidFill>
                  </a:rPr>
                  <a:t>If we simply add 100 </a:t>
                </a:r>
                <a14:m>
                  <m:oMath xmlns:m="http://schemas.openxmlformats.org/officeDocument/2006/math">
                    <m:r>
                      <m:rPr>
                        <m:sty m:val="p"/>
                      </m:rPr>
                      <a:rPr lang="en-US" sz="2000" b="0" i="0" smtClean="0">
                        <a:solidFill>
                          <a:srgbClr val="00B050"/>
                        </a:solidFill>
                        <a:latin typeface="Cambria Math" panose="02040503050406030204" pitchFamily="18" charset="0"/>
                      </a:rPr>
                      <m:t>Ω</m:t>
                    </m:r>
                    <m:r>
                      <a:rPr lang="en-US" sz="2000" b="0" i="0" smtClean="0">
                        <a:solidFill>
                          <a:srgbClr val="00B050"/>
                        </a:solidFill>
                        <a:latin typeface="Cambria Math" panose="02040503050406030204" pitchFamily="18" charset="0"/>
                      </a:rPr>
                      <m:t> </m:t>
                    </m:r>
                  </m:oMath>
                </a14:m>
                <a:r>
                  <a:rPr lang="en-US" sz="2000" dirty="0">
                    <a:solidFill>
                      <a:srgbClr val="00B050"/>
                    </a:solidFill>
                  </a:rPr>
                  <a:t>resistor to the load side, we can get a perfect match. </a:t>
                </a:r>
                <a:endParaRPr lang="en-IN" sz="2000" dirty="0">
                  <a:solidFill>
                    <a:srgbClr val="00B050"/>
                  </a:solidFill>
                </a:endParaRPr>
              </a:p>
            </p:txBody>
          </p:sp>
        </mc:Choice>
        <mc:Fallback>
          <p:sp>
            <p:nvSpPr>
              <p:cNvPr id="7" name="TextBox 6">
                <a:extLst>
                  <a:ext uri="{FF2B5EF4-FFF2-40B4-BE49-F238E27FC236}">
                    <a16:creationId xmlns:a16="http://schemas.microsoft.com/office/drawing/2014/main" id="{11E8F6C6-7522-4842-E5DC-ACC2E4DC6015}"/>
                  </a:ext>
                </a:extLst>
              </p:cNvPr>
              <p:cNvSpPr txBox="1">
                <a:spLocks noRot="1" noChangeAspect="1" noMove="1" noResize="1" noEditPoints="1" noAdjustHandles="1" noChangeArrowheads="1" noChangeShapeType="1" noTextEdit="1"/>
              </p:cNvSpPr>
              <p:nvPr/>
            </p:nvSpPr>
            <p:spPr>
              <a:xfrm>
                <a:off x="53163" y="3609739"/>
                <a:ext cx="8629542" cy="400110"/>
              </a:xfrm>
              <a:prstGeom prst="rect">
                <a:avLst/>
              </a:prstGeom>
              <a:blipFill>
                <a:blip r:embed="rId4"/>
                <a:stretch>
                  <a:fillRect l="-777" t="-6061" b="-27273"/>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9470B1CD-9654-4007-5007-ACA4ECD5DE10}"/>
              </a:ext>
            </a:extLst>
          </p:cNvPr>
          <p:cNvSpPr txBox="1"/>
          <p:nvPr/>
        </p:nvSpPr>
        <p:spPr>
          <a:xfrm>
            <a:off x="33881" y="4029420"/>
            <a:ext cx="8158965" cy="400110"/>
          </a:xfrm>
          <a:prstGeom prst="rect">
            <a:avLst/>
          </a:prstGeom>
          <a:noFill/>
        </p:spPr>
        <p:txBody>
          <a:bodyPr wrap="none" rtlCol="0">
            <a:spAutoFit/>
          </a:bodyPr>
          <a:lstStyle/>
          <a:p>
            <a:r>
              <a:rPr lang="en-US" sz="2000" dirty="0">
                <a:solidFill>
                  <a:srgbClr val="FF0000"/>
                </a:solidFill>
              </a:rPr>
              <a:t>But that resistor will dissipate power making our matching network lossy.</a:t>
            </a:r>
            <a:endParaRPr lang="en-IN" sz="2000" dirty="0">
              <a:solidFill>
                <a:srgbClr val="FF0000"/>
              </a:solidFill>
            </a:endParaRPr>
          </a:p>
        </p:txBody>
      </p:sp>
      <p:sp>
        <p:nvSpPr>
          <p:cNvPr id="9" name="TextBox 8">
            <a:extLst>
              <a:ext uri="{FF2B5EF4-FFF2-40B4-BE49-F238E27FC236}">
                <a16:creationId xmlns:a16="http://schemas.microsoft.com/office/drawing/2014/main" id="{FC328167-9C8D-1278-796F-061556CEE3EA}"/>
              </a:ext>
            </a:extLst>
          </p:cNvPr>
          <p:cNvSpPr txBox="1"/>
          <p:nvPr/>
        </p:nvSpPr>
        <p:spPr>
          <a:xfrm>
            <a:off x="76200" y="4629472"/>
            <a:ext cx="9156700" cy="1015663"/>
          </a:xfrm>
          <a:prstGeom prst="rect">
            <a:avLst/>
          </a:prstGeom>
          <a:noFill/>
        </p:spPr>
        <p:txBody>
          <a:bodyPr wrap="square" rtlCol="0">
            <a:spAutoFit/>
          </a:bodyPr>
          <a:lstStyle/>
          <a:p>
            <a:r>
              <a:rPr lang="en-US" sz="2000" b="1" dirty="0">
                <a:solidFill>
                  <a:srgbClr val="00B050"/>
                </a:solidFill>
              </a:rPr>
              <a:t>Thus, we require reactive components to match the load without dissipating any power in the matching circuits. These matching sections are often in shape of L network or inverted L network.</a:t>
            </a:r>
            <a:endParaRPr lang="en-IN" sz="2000" b="1" dirty="0">
              <a:solidFill>
                <a:srgbClr val="00B050"/>
              </a:solidFill>
            </a:endParaRPr>
          </a:p>
        </p:txBody>
      </p:sp>
      <p:grpSp>
        <p:nvGrpSpPr>
          <p:cNvPr id="10" name="Group 9">
            <a:extLst>
              <a:ext uri="{FF2B5EF4-FFF2-40B4-BE49-F238E27FC236}">
                <a16:creationId xmlns:a16="http://schemas.microsoft.com/office/drawing/2014/main" id="{F91BE258-D7D0-C9E9-E77E-B463B29D53BF}"/>
              </a:ext>
            </a:extLst>
          </p:cNvPr>
          <p:cNvGrpSpPr/>
          <p:nvPr/>
        </p:nvGrpSpPr>
        <p:grpSpPr>
          <a:xfrm>
            <a:off x="6259066" y="5656449"/>
            <a:ext cx="990600" cy="922613"/>
            <a:chOff x="6933802" y="2383135"/>
            <a:chExt cx="990600" cy="922613"/>
          </a:xfrm>
        </p:grpSpPr>
        <p:grpSp>
          <p:nvGrpSpPr>
            <p:cNvPr id="11" name="Group 209">
              <a:extLst>
                <a:ext uri="{FF2B5EF4-FFF2-40B4-BE49-F238E27FC236}">
                  <a16:creationId xmlns:a16="http://schemas.microsoft.com/office/drawing/2014/main" id="{2F6ADB57-2296-12D1-5782-4C9B289E8671}"/>
                </a:ext>
              </a:extLst>
            </p:cNvPr>
            <p:cNvGrpSpPr>
              <a:grpSpLocks/>
            </p:cNvGrpSpPr>
            <p:nvPr/>
          </p:nvGrpSpPr>
          <p:grpSpPr bwMode="auto">
            <a:xfrm>
              <a:off x="7084642" y="2543748"/>
              <a:ext cx="152400" cy="762000"/>
              <a:chOff x="3935" y="1728"/>
              <a:chExt cx="96" cy="480"/>
            </a:xfrm>
          </p:grpSpPr>
          <p:sp>
            <p:nvSpPr>
              <p:cNvPr id="17" name="Arc 59">
                <a:extLst>
                  <a:ext uri="{FF2B5EF4-FFF2-40B4-BE49-F238E27FC236}">
                    <a16:creationId xmlns:a16="http://schemas.microsoft.com/office/drawing/2014/main" id="{25FE36B1-915B-12A2-67D6-E6F09E290EE4}"/>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 name="Arc 60">
                <a:extLst>
                  <a:ext uri="{FF2B5EF4-FFF2-40B4-BE49-F238E27FC236}">
                    <a16:creationId xmlns:a16="http://schemas.microsoft.com/office/drawing/2014/main" id="{884E3A1F-569E-F1EF-FA12-9D47C834B052}"/>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9" name="Arc 61">
                <a:extLst>
                  <a:ext uri="{FF2B5EF4-FFF2-40B4-BE49-F238E27FC236}">
                    <a16:creationId xmlns:a16="http://schemas.microsoft.com/office/drawing/2014/main" id="{55C1C35E-51E3-B88D-A224-7DBB2AF21A66}"/>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 name="Arc 62">
                <a:extLst>
                  <a:ext uri="{FF2B5EF4-FFF2-40B4-BE49-F238E27FC236}">
                    <a16:creationId xmlns:a16="http://schemas.microsoft.com/office/drawing/2014/main" id="{14DCFD05-9267-5916-36CE-D4ACA772A088}"/>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 name="Line 63">
                <a:extLst>
                  <a:ext uri="{FF2B5EF4-FFF2-40B4-BE49-F238E27FC236}">
                    <a16:creationId xmlns:a16="http://schemas.microsoft.com/office/drawing/2014/main" id="{57D44942-1D4E-73FD-57D9-724AD79E8A8C}"/>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Line 64">
                <a:extLst>
                  <a:ext uri="{FF2B5EF4-FFF2-40B4-BE49-F238E27FC236}">
                    <a16:creationId xmlns:a16="http://schemas.microsoft.com/office/drawing/2014/main" id="{3165A6D7-EC59-307E-BD51-3A008F7A913F}"/>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 name="Arc 65">
                <a:extLst>
                  <a:ext uri="{FF2B5EF4-FFF2-40B4-BE49-F238E27FC236}">
                    <a16:creationId xmlns:a16="http://schemas.microsoft.com/office/drawing/2014/main" id="{430D1760-62F5-19CE-9C52-59CF42CFDCD3}"/>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 name="Arc 66">
                <a:extLst>
                  <a:ext uri="{FF2B5EF4-FFF2-40B4-BE49-F238E27FC236}">
                    <a16:creationId xmlns:a16="http://schemas.microsoft.com/office/drawing/2014/main" id="{6CA5207D-BEA6-3CCE-2661-CC04DF8DC1B5}"/>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 name="Arc 67">
                <a:extLst>
                  <a:ext uri="{FF2B5EF4-FFF2-40B4-BE49-F238E27FC236}">
                    <a16:creationId xmlns:a16="http://schemas.microsoft.com/office/drawing/2014/main" id="{99904990-2B41-D885-85D5-F3CD22A93386}"/>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 name="Arc 68">
                <a:extLst>
                  <a:ext uri="{FF2B5EF4-FFF2-40B4-BE49-F238E27FC236}">
                    <a16:creationId xmlns:a16="http://schemas.microsoft.com/office/drawing/2014/main" id="{047FD2BA-3415-AEA8-FB54-C4B93ABF2EEC}"/>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 name="Arc 69">
                <a:extLst>
                  <a:ext uri="{FF2B5EF4-FFF2-40B4-BE49-F238E27FC236}">
                    <a16:creationId xmlns:a16="http://schemas.microsoft.com/office/drawing/2014/main" id="{2BE972E7-2E64-34FF-511A-653C73242CCE}"/>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 name="Arc 70">
                <a:extLst>
                  <a:ext uri="{FF2B5EF4-FFF2-40B4-BE49-F238E27FC236}">
                    <a16:creationId xmlns:a16="http://schemas.microsoft.com/office/drawing/2014/main" id="{3C167799-3D3F-CED0-5DDC-5F352ADCAF24}"/>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9" name="Arc 71">
                <a:extLst>
                  <a:ext uri="{FF2B5EF4-FFF2-40B4-BE49-F238E27FC236}">
                    <a16:creationId xmlns:a16="http://schemas.microsoft.com/office/drawing/2014/main" id="{5CC782D3-35B0-D226-71CE-1EDC2D3FC7F0}"/>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nvGrpSpPr>
            <p:cNvPr id="12" name="Group 208">
              <a:extLst>
                <a:ext uri="{FF2B5EF4-FFF2-40B4-BE49-F238E27FC236}">
                  <a16:creationId xmlns:a16="http://schemas.microsoft.com/office/drawing/2014/main" id="{5ACDAE1C-ADE4-6A10-8994-98D11FC31B98}"/>
                </a:ext>
              </a:extLst>
            </p:cNvPr>
            <p:cNvGrpSpPr>
              <a:grpSpLocks/>
            </p:cNvGrpSpPr>
            <p:nvPr/>
          </p:nvGrpSpPr>
          <p:grpSpPr bwMode="auto">
            <a:xfrm rot="5400000">
              <a:off x="7275908" y="2041029"/>
              <a:ext cx="306387" cy="990600"/>
              <a:chOff x="4223" y="1728"/>
              <a:chExt cx="193" cy="624"/>
            </a:xfrm>
          </p:grpSpPr>
          <p:sp>
            <p:nvSpPr>
              <p:cNvPr id="13" name="Line 197">
                <a:extLst>
                  <a:ext uri="{FF2B5EF4-FFF2-40B4-BE49-F238E27FC236}">
                    <a16:creationId xmlns:a16="http://schemas.microsoft.com/office/drawing/2014/main" id="{878F488B-0D76-85E4-CCCA-35BA4A10BAB2}"/>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 name="Line 198">
                <a:extLst>
                  <a:ext uri="{FF2B5EF4-FFF2-40B4-BE49-F238E27FC236}">
                    <a16:creationId xmlns:a16="http://schemas.microsoft.com/office/drawing/2014/main" id="{5E0AA22C-76B5-B195-9197-E8667D72992C}"/>
                  </a:ext>
                </a:extLst>
              </p:cNvPr>
              <p:cNvSpPr>
                <a:spLocks noChangeAspect="1" noChangeShapeType="1"/>
              </p:cNvSpPr>
              <p:nvPr/>
            </p:nvSpPr>
            <p:spPr bwMode="auto">
              <a:xfrm>
                <a:off x="4320" y="1983"/>
                <a:ext cx="0"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 name="Line 199">
                <a:extLst>
                  <a:ext uri="{FF2B5EF4-FFF2-40B4-BE49-F238E27FC236}">
                    <a16:creationId xmlns:a16="http://schemas.microsoft.com/office/drawing/2014/main" id="{A572EB8A-8AE0-6A5F-9AAA-C92205A8A8AE}"/>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16" name="Arc 200">
                <a:extLst>
                  <a:ext uri="{FF2B5EF4-FFF2-40B4-BE49-F238E27FC236}">
                    <a16:creationId xmlns:a16="http://schemas.microsoft.com/office/drawing/2014/main" id="{54899B33-CDA3-4453-B971-041C8991E2B2}"/>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30" name="Group 29">
            <a:extLst>
              <a:ext uri="{FF2B5EF4-FFF2-40B4-BE49-F238E27FC236}">
                <a16:creationId xmlns:a16="http://schemas.microsoft.com/office/drawing/2014/main" id="{5618AA1A-1F0A-B643-DD88-7BE705FBFF5C}"/>
              </a:ext>
            </a:extLst>
          </p:cNvPr>
          <p:cNvGrpSpPr/>
          <p:nvPr/>
        </p:nvGrpSpPr>
        <p:grpSpPr>
          <a:xfrm>
            <a:off x="4802295" y="5800866"/>
            <a:ext cx="915987" cy="1035717"/>
            <a:chOff x="6589711" y="3891740"/>
            <a:chExt cx="915987" cy="1035717"/>
          </a:xfrm>
        </p:grpSpPr>
        <p:grpSp>
          <p:nvGrpSpPr>
            <p:cNvPr id="31" name="Group 208">
              <a:extLst>
                <a:ext uri="{FF2B5EF4-FFF2-40B4-BE49-F238E27FC236}">
                  <a16:creationId xmlns:a16="http://schemas.microsoft.com/office/drawing/2014/main" id="{AC13B2F5-ECCD-2C08-A397-6F78A50E648E}"/>
                </a:ext>
              </a:extLst>
            </p:cNvPr>
            <p:cNvGrpSpPr>
              <a:grpSpLocks/>
            </p:cNvGrpSpPr>
            <p:nvPr/>
          </p:nvGrpSpPr>
          <p:grpSpPr bwMode="auto">
            <a:xfrm>
              <a:off x="7199311" y="3936857"/>
              <a:ext cx="306387" cy="990600"/>
              <a:chOff x="4223" y="1728"/>
              <a:chExt cx="193" cy="624"/>
            </a:xfrm>
          </p:grpSpPr>
          <p:sp>
            <p:nvSpPr>
              <p:cNvPr id="46" name="Line 197">
                <a:extLst>
                  <a:ext uri="{FF2B5EF4-FFF2-40B4-BE49-F238E27FC236}">
                    <a16:creationId xmlns:a16="http://schemas.microsoft.com/office/drawing/2014/main" id="{B6FEC4D8-DDA9-D7AE-0D9C-BA46D6D62EFE}"/>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 name="Line 198">
                <a:extLst>
                  <a:ext uri="{FF2B5EF4-FFF2-40B4-BE49-F238E27FC236}">
                    <a16:creationId xmlns:a16="http://schemas.microsoft.com/office/drawing/2014/main" id="{BC593B36-71B6-8CF5-3ABE-E0DE42CAB942}"/>
                  </a:ext>
                </a:extLst>
              </p:cNvPr>
              <p:cNvSpPr>
                <a:spLocks noChangeAspect="1" noChangeShapeType="1"/>
              </p:cNvSpPr>
              <p:nvPr/>
            </p:nvSpPr>
            <p:spPr bwMode="auto">
              <a:xfrm>
                <a:off x="4320" y="1983"/>
                <a:ext cx="0"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 name="Line 199">
                <a:extLst>
                  <a:ext uri="{FF2B5EF4-FFF2-40B4-BE49-F238E27FC236}">
                    <a16:creationId xmlns:a16="http://schemas.microsoft.com/office/drawing/2014/main" id="{29DFC368-D626-2890-FBCA-7E9EB724A58C}"/>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49" name="Arc 200">
                <a:extLst>
                  <a:ext uri="{FF2B5EF4-FFF2-40B4-BE49-F238E27FC236}">
                    <a16:creationId xmlns:a16="http://schemas.microsoft.com/office/drawing/2014/main" id="{9D6E700D-3A6D-ECE3-81E5-D44410794B13}"/>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nvGrpSpPr>
            <p:cNvPr id="32" name="Group 209">
              <a:extLst>
                <a:ext uri="{FF2B5EF4-FFF2-40B4-BE49-F238E27FC236}">
                  <a16:creationId xmlns:a16="http://schemas.microsoft.com/office/drawing/2014/main" id="{CA44F993-DC50-A2A8-2362-1B177108431A}"/>
                </a:ext>
              </a:extLst>
            </p:cNvPr>
            <p:cNvGrpSpPr>
              <a:grpSpLocks/>
            </p:cNvGrpSpPr>
            <p:nvPr/>
          </p:nvGrpSpPr>
          <p:grpSpPr bwMode="auto">
            <a:xfrm rot="16200000">
              <a:off x="6894511" y="3586940"/>
              <a:ext cx="152400" cy="762000"/>
              <a:chOff x="3935" y="1728"/>
              <a:chExt cx="96" cy="480"/>
            </a:xfrm>
          </p:grpSpPr>
          <p:sp>
            <p:nvSpPr>
              <p:cNvPr id="33" name="Arc 59">
                <a:extLst>
                  <a:ext uri="{FF2B5EF4-FFF2-40B4-BE49-F238E27FC236}">
                    <a16:creationId xmlns:a16="http://schemas.microsoft.com/office/drawing/2014/main" id="{DF5BE542-A88D-3D28-C7EE-ED97AEAC932D}"/>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4" name="Arc 60">
                <a:extLst>
                  <a:ext uri="{FF2B5EF4-FFF2-40B4-BE49-F238E27FC236}">
                    <a16:creationId xmlns:a16="http://schemas.microsoft.com/office/drawing/2014/main" id="{84E3FA70-048F-B872-BFC1-5854A7312EBA}"/>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5" name="Arc 61">
                <a:extLst>
                  <a:ext uri="{FF2B5EF4-FFF2-40B4-BE49-F238E27FC236}">
                    <a16:creationId xmlns:a16="http://schemas.microsoft.com/office/drawing/2014/main" id="{9C45D026-7245-EF2E-77AD-B50F98E334F8}"/>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6" name="Arc 62">
                <a:extLst>
                  <a:ext uri="{FF2B5EF4-FFF2-40B4-BE49-F238E27FC236}">
                    <a16:creationId xmlns:a16="http://schemas.microsoft.com/office/drawing/2014/main" id="{BB83ABF1-9F31-F6E6-A802-AA9367295E59}"/>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7" name="Line 63">
                <a:extLst>
                  <a:ext uri="{FF2B5EF4-FFF2-40B4-BE49-F238E27FC236}">
                    <a16:creationId xmlns:a16="http://schemas.microsoft.com/office/drawing/2014/main" id="{1C406183-4507-F7D8-BBD0-358E7651352B}"/>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Line 64">
                <a:extLst>
                  <a:ext uri="{FF2B5EF4-FFF2-40B4-BE49-F238E27FC236}">
                    <a16:creationId xmlns:a16="http://schemas.microsoft.com/office/drawing/2014/main" id="{361CD202-0C63-3319-EADF-6E4742A64962}"/>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 name="Arc 65">
                <a:extLst>
                  <a:ext uri="{FF2B5EF4-FFF2-40B4-BE49-F238E27FC236}">
                    <a16:creationId xmlns:a16="http://schemas.microsoft.com/office/drawing/2014/main" id="{11953B78-351F-3653-8062-845075AD7365}"/>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0" name="Arc 66">
                <a:extLst>
                  <a:ext uri="{FF2B5EF4-FFF2-40B4-BE49-F238E27FC236}">
                    <a16:creationId xmlns:a16="http://schemas.microsoft.com/office/drawing/2014/main" id="{495E0093-1EC5-70E9-1537-362454F51880}"/>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1" name="Arc 67">
                <a:extLst>
                  <a:ext uri="{FF2B5EF4-FFF2-40B4-BE49-F238E27FC236}">
                    <a16:creationId xmlns:a16="http://schemas.microsoft.com/office/drawing/2014/main" id="{70FCDCE4-D39D-5B95-5349-7B913AE9269A}"/>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2" name="Arc 68">
                <a:extLst>
                  <a:ext uri="{FF2B5EF4-FFF2-40B4-BE49-F238E27FC236}">
                    <a16:creationId xmlns:a16="http://schemas.microsoft.com/office/drawing/2014/main" id="{71B069F0-E950-DFDD-3C56-CCDF4B5830A7}"/>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3" name="Arc 69">
                <a:extLst>
                  <a:ext uri="{FF2B5EF4-FFF2-40B4-BE49-F238E27FC236}">
                    <a16:creationId xmlns:a16="http://schemas.microsoft.com/office/drawing/2014/main" id="{DBAB5C06-FB56-E285-CEBF-555BD36F30FC}"/>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4" name="Arc 70">
                <a:extLst>
                  <a:ext uri="{FF2B5EF4-FFF2-40B4-BE49-F238E27FC236}">
                    <a16:creationId xmlns:a16="http://schemas.microsoft.com/office/drawing/2014/main" id="{B09AA9F7-4FA8-89B3-6592-A7A8C6CB35CB}"/>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5" name="Arc 71">
                <a:extLst>
                  <a:ext uri="{FF2B5EF4-FFF2-40B4-BE49-F238E27FC236}">
                    <a16:creationId xmlns:a16="http://schemas.microsoft.com/office/drawing/2014/main" id="{8227B389-926E-84C3-D8D4-F1432B1E89CD}"/>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50" name="Group 49">
            <a:extLst>
              <a:ext uri="{FF2B5EF4-FFF2-40B4-BE49-F238E27FC236}">
                <a16:creationId xmlns:a16="http://schemas.microsoft.com/office/drawing/2014/main" id="{A388994E-EBB7-C2D0-05EF-4AED355C33D7}"/>
              </a:ext>
            </a:extLst>
          </p:cNvPr>
          <p:cNvGrpSpPr/>
          <p:nvPr/>
        </p:nvGrpSpPr>
        <p:grpSpPr>
          <a:xfrm>
            <a:off x="1567574" y="5782577"/>
            <a:ext cx="1050928" cy="889217"/>
            <a:chOff x="5020336" y="2420076"/>
            <a:chExt cx="1050928" cy="889217"/>
          </a:xfrm>
        </p:grpSpPr>
        <p:grpSp>
          <p:nvGrpSpPr>
            <p:cNvPr id="51" name="Group 209">
              <a:extLst>
                <a:ext uri="{FF2B5EF4-FFF2-40B4-BE49-F238E27FC236}">
                  <a16:creationId xmlns:a16="http://schemas.microsoft.com/office/drawing/2014/main" id="{9F6D3842-E522-E37F-50CB-5EBD50AD56FE}"/>
                </a:ext>
              </a:extLst>
            </p:cNvPr>
            <p:cNvGrpSpPr>
              <a:grpSpLocks/>
            </p:cNvGrpSpPr>
            <p:nvPr/>
          </p:nvGrpSpPr>
          <p:grpSpPr bwMode="auto">
            <a:xfrm>
              <a:off x="5918864" y="2547293"/>
              <a:ext cx="152400" cy="762000"/>
              <a:chOff x="3935" y="1728"/>
              <a:chExt cx="96" cy="480"/>
            </a:xfrm>
          </p:grpSpPr>
          <p:sp>
            <p:nvSpPr>
              <p:cNvPr id="57" name="Arc 59">
                <a:extLst>
                  <a:ext uri="{FF2B5EF4-FFF2-40B4-BE49-F238E27FC236}">
                    <a16:creationId xmlns:a16="http://schemas.microsoft.com/office/drawing/2014/main" id="{2ED5C8B7-D225-C9B0-6E48-23D719E40C9D}"/>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8" name="Arc 60">
                <a:extLst>
                  <a:ext uri="{FF2B5EF4-FFF2-40B4-BE49-F238E27FC236}">
                    <a16:creationId xmlns:a16="http://schemas.microsoft.com/office/drawing/2014/main" id="{CE8EBF87-D33A-791D-5FE1-D3154AB4E6D0}"/>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9" name="Arc 61">
                <a:extLst>
                  <a:ext uri="{FF2B5EF4-FFF2-40B4-BE49-F238E27FC236}">
                    <a16:creationId xmlns:a16="http://schemas.microsoft.com/office/drawing/2014/main" id="{2DB6FDAC-E848-6FFE-CD76-B13B91AB7DA4}"/>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0" name="Arc 62">
                <a:extLst>
                  <a:ext uri="{FF2B5EF4-FFF2-40B4-BE49-F238E27FC236}">
                    <a16:creationId xmlns:a16="http://schemas.microsoft.com/office/drawing/2014/main" id="{CE72F8BD-60D9-0FED-2DAC-F7D7210F73DB}"/>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1" name="Line 63">
                <a:extLst>
                  <a:ext uri="{FF2B5EF4-FFF2-40B4-BE49-F238E27FC236}">
                    <a16:creationId xmlns:a16="http://schemas.microsoft.com/office/drawing/2014/main" id="{804B240B-F5FB-9E1D-DD8C-7295110B7756}"/>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2" name="Line 64">
                <a:extLst>
                  <a:ext uri="{FF2B5EF4-FFF2-40B4-BE49-F238E27FC236}">
                    <a16:creationId xmlns:a16="http://schemas.microsoft.com/office/drawing/2014/main" id="{AB64AE93-3121-0F17-F880-C1B4D8A15A95}"/>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3" name="Arc 65">
                <a:extLst>
                  <a:ext uri="{FF2B5EF4-FFF2-40B4-BE49-F238E27FC236}">
                    <a16:creationId xmlns:a16="http://schemas.microsoft.com/office/drawing/2014/main" id="{C45C1C2D-3E33-A260-4737-229B1FF44E41}"/>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4" name="Arc 66">
                <a:extLst>
                  <a:ext uri="{FF2B5EF4-FFF2-40B4-BE49-F238E27FC236}">
                    <a16:creationId xmlns:a16="http://schemas.microsoft.com/office/drawing/2014/main" id="{0CEBF9A9-B858-2877-EFA0-D031ADA6A253}"/>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5" name="Arc 67">
                <a:extLst>
                  <a:ext uri="{FF2B5EF4-FFF2-40B4-BE49-F238E27FC236}">
                    <a16:creationId xmlns:a16="http://schemas.microsoft.com/office/drawing/2014/main" id="{C8597A7D-E3B4-5181-BB83-97A454328C93}"/>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6" name="Arc 68">
                <a:extLst>
                  <a:ext uri="{FF2B5EF4-FFF2-40B4-BE49-F238E27FC236}">
                    <a16:creationId xmlns:a16="http://schemas.microsoft.com/office/drawing/2014/main" id="{1F869A83-82BE-AAA9-5BF1-E00B8139F910}"/>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7" name="Arc 69">
                <a:extLst>
                  <a:ext uri="{FF2B5EF4-FFF2-40B4-BE49-F238E27FC236}">
                    <a16:creationId xmlns:a16="http://schemas.microsoft.com/office/drawing/2014/main" id="{CFC61B0C-9EAA-1CFF-13CB-CD76F807AE45}"/>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8" name="Arc 70">
                <a:extLst>
                  <a:ext uri="{FF2B5EF4-FFF2-40B4-BE49-F238E27FC236}">
                    <a16:creationId xmlns:a16="http://schemas.microsoft.com/office/drawing/2014/main" id="{7672A542-F915-12FD-AC67-0BFB11D5413F}"/>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9" name="Arc 71">
                <a:extLst>
                  <a:ext uri="{FF2B5EF4-FFF2-40B4-BE49-F238E27FC236}">
                    <a16:creationId xmlns:a16="http://schemas.microsoft.com/office/drawing/2014/main" id="{DACF12EE-BA2E-0896-7E44-A9F4D7738DEC}"/>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nvGrpSpPr>
            <p:cNvPr id="52" name="Group 208">
              <a:extLst>
                <a:ext uri="{FF2B5EF4-FFF2-40B4-BE49-F238E27FC236}">
                  <a16:creationId xmlns:a16="http://schemas.microsoft.com/office/drawing/2014/main" id="{F371AC80-B024-299A-620C-23BCCFF5D70A}"/>
                </a:ext>
              </a:extLst>
            </p:cNvPr>
            <p:cNvGrpSpPr>
              <a:grpSpLocks/>
            </p:cNvGrpSpPr>
            <p:nvPr/>
          </p:nvGrpSpPr>
          <p:grpSpPr bwMode="auto">
            <a:xfrm rot="5400000">
              <a:off x="5362442" y="2077970"/>
              <a:ext cx="306387" cy="990600"/>
              <a:chOff x="4223" y="1728"/>
              <a:chExt cx="193" cy="624"/>
            </a:xfrm>
          </p:grpSpPr>
          <p:sp>
            <p:nvSpPr>
              <p:cNvPr id="53" name="Line 197">
                <a:extLst>
                  <a:ext uri="{FF2B5EF4-FFF2-40B4-BE49-F238E27FC236}">
                    <a16:creationId xmlns:a16="http://schemas.microsoft.com/office/drawing/2014/main" id="{DAFE674F-549F-037B-B34B-F853A2F640DA}"/>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 name="Line 198">
                <a:extLst>
                  <a:ext uri="{FF2B5EF4-FFF2-40B4-BE49-F238E27FC236}">
                    <a16:creationId xmlns:a16="http://schemas.microsoft.com/office/drawing/2014/main" id="{77BF203D-3E60-492A-5907-31E20C189C4B}"/>
                  </a:ext>
                </a:extLst>
              </p:cNvPr>
              <p:cNvSpPr>
                <a:spLocks noChangeAspect="1" noChangeShapeType="1"/>
              </p:cNvSpPr>
              <p:nvPr/>
            </p:nvSpPr>
            <p:spPr bwMode="auto">
              <a:xfrm>
                <a:off x="4320" y="1983"/>
                <a:ext cx="0"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 name="Line 199">
                <a:extLst>
                  <a:ext uri="{FF2B5EF4-FFF2-40B4-BE49-F238E27FC236}">
                    <a16:creationId xmlns:a16="http://schemas.microsoft.com/office/drawing/2014/main" id="{536037FB-BAEF-8BAA-5854-46A1D3A663AD}"/>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56" name="Arc 200">
                <a:extLst>
                  <a:ext uri="{FF2B5EF4-FFF2-40B4-BE49-F238E27FC236}">
                    <a16:creationId xmlns:a16="http://schemas.microsoft.com/office/drawing/2014/main" id="{18475815-E10A-05F5-90E9-52503DB900F2}"/>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70" name="Group 69">
            <a:extLst>
              <a:ext uri="{FF2B5EF4-FFF2-40B4-BE49-F238E27FC236}">
                <a16:creationId xmlns:a16="http://schemas.microsoft.com/office/drawing/2014/main" id="{6E56E39C-1D44-9AF8-C36C-A4BFA559C927}"/>
              </a:ext>
            </a:extLst>
          </p:cNvPr>
          <p:cNvGrpSpPr/>
          <p:nvPr/>
        </p:nvGrpSpPr>
        <p:grpSpPr>
          <a:xfrm>
            <a:off x="3209451" y="5862298"/>
            <a:ext cx="914400" cy="1045781"/>
            <a:chOff x="5334000" y="3886200"/>
            <a:chExt cx="914400" cy="1045781"/>
          </a:xfrm>
        </p:grpSpPr>
        <p:grpSp>
          <p:nvGrpSpPr>
            <p:cNvPr id="71" name="Group 208">
              <a:extLst>
                <a:ext uri="{FF2B5EF4-FFF2-40B4-BE49-F238E27FC236}">
                  <a16:creationId xmlns:a16="http://schemas.microsoft.com/office/drawing/2014/main" id="{97344FDC-7FD4-5AEF-8076-A6406768BD40}"/>
                </a:ext>
              </a:extLst>
            </p:cNvPr>
            <p:cNvGrpSpPr>
              <a:grpSpLocks/>
            </p:cNvGrpSpPr>
            <p:nvPr/>
          </p:nvGrpSpPr>
          <p:grpSpPr bwMode="auto">
            <a:xfrm>
              <a:off x="5334000" y="3941381"/>
              <a:ext cx="306387" cy="990600"/>
              <a:chOff x="4223" y="1728"/>
              <a:chExt cx="193" cy="624"/>
            </a:xfrm>
          </p:grpSpPr>
          <p:sp>
            <p:nvSpPr>
              <p:cNvPr id="86" name="Line 197">
                <a:extLst>
                  <a:ext uri="{FF2B5EF4-FFF2-40B4-BE49-F238E27FC236}">
                    <a16:creationId xmlns:a16="http://schemas.microsoft.com/office/drawing/2014/main" id="{607F634B-09CD-3FE6-F68F-221559E5803A}"/>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 name="Line 198">
                <a:extLst>
                  <a:ext uri="{FF2B5EF4-FFF2-40B4-BE49-F238E27FC236}">
                    <a16:creationId xmlns:a16="http://schemas.microsoft.com/office/drawing/2014/main" id="{DB1B1E83-AFEE-F527-66F7-371EAD8F87C3}"/>
                  </a:ext>
                </a:extLst>
              </p:cNvPr>
              <p:cNvSpPr>
                <a:spLocks noChangeAspect="1" noChangeShapeType="1"/>
              </p:cNvSpPr>
              <p:nvPr/>
            </p:nvSpPr>
            <p:spPr bwMode="auto">
              <a:xfrm>
                <a:off x="4320" y="1983"/>
                <a:ext cx="0" cy="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8" name="Line 199">
                <a:extLst>
                  <a:ext uri="{FF2B5EF4-FFF2-40B4-BE49-F238E27FC236}">
                    <a16:creationId xmlns:a16="http://schemas.microsoft.com/office/drawing/2014/main" id="{FA4607A2-66C2-9171-418F-6866E3792E47}"/>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89" name="Arc 200">
                <a:extLst>
                  <a:ext uri="{FF2B5EF4-FFF2-40B4-BE49-F238E27FC236}">
                    <a16:creationId xmlns:a16="http://schemas.microsoft.com/office/drawing/2014/main" id="{006EB30B-ADD8-F8C6-B4C1-97B0EE7D3256}"/>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nvGrpSpPr>
            <p:cNvPr id="72" name="Group 209">
              <a:extLst>
                <a:ext uri="{FF2B5EF4-FFF2-40B4-BE49-F238E27FC236}">
                  <a16:creationId xmlns:a16="http://schemas.microsoft.com/office/drawing/2014/main" id="{6A0AF112-0C53-DB04-F3FB-BF43AD254B7A}"/>
                </a:ext>
              </a:extLst>
            </p:cNvPr>
            <p:cNvGrpSpPr>
              <a:grpSpLocks/>
            </p:cNvGrpSpPr>
            <p:nvPr/>
          </p:nvGrpSpPr>
          <p:grpSpPr bwMode="auto">
            <a:xfrm rot="16200000">
              <a:off x="5791200" y="3581400"/>
              <a:ext cx="152400" cy="762000"/>
              <a:chOff x="3935" y="1728"/>
              <a:chExt cx="96" cy="480"/>
            </a:xfrm>
          </p:grpSpPr>
          <p:sp>
            <p:nvSpPr>
              <p:cNvPr id="73" name="Arc 59">
                <a:extLst>
                  <a:ext uri="{FF2B5EF4-FFF2-40B4-BE49-F238E27FC236}">
                    <a16:creationId xmlns:a16="http://schemas.microsoft.com/office/drawing/2014/main" id="{DA4266A8-5BA4-BA05-4C89-C92D16ECCA0B}"/>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4" name="Arc 60">
                <a:extLst>
                  <a:ext uri="{FF2B5EF4-FFF2-40B4-BE49-F238E27FC236}">
                    <a16:creationId xmlns:a16="http://schemas.microsoft.com/office/drawing/2014/main" id="{882ACA8C-E7BF-F874-3E26-8075972E57EA}"/>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5" name="Arc 61">
                <a:extLst>
                  <a:ext uri="{FF2B5EF4-FFF2-40B4-BE49-F238E27FC236}">
                    <a16:creationId xmlns:a16="http://schemas.microsoft.com/office/drawing/2014/main" id="{6327DB6B-16C9-8749-EE5B-43520CEEF0F1}"/>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6" name="Arc 62">
                <a:extLst>
                  <a:ext uri="{FF2B5EF4-FFF2-40B4-BE49-F238E27FC236}">
                    <a16:creationId xmlns:a16="http://schemas.microsoft.com/office/drawing/2014/main" id="{2C64EF5C-833C-0432-C7BD-23512C3C4D76}"/>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7" name="Line 63">
                <a:extLst>
                  <a:ext uri="{FF2B5EF4-FFF2-40B4-BE49-F238E27FC236}">
                    <a16:creationId xmlns:a16="http://schemas.microsoft.com/office/drawing/2014/main" id="{07523D75-7F0A-A3CC-9A3D-A5A89EAACA4A}"/>
                  </a:ext>
                </a:extLst>
              </p:cNvPr>
              <p:cNvSpPr>
                <a:spLocks noChangeAspect="1" noChangeShapeType="1"/>
              </p:cNvSpPr>
              <p:nvPr/>
            </p:nvSpPr>
            <p:spPr bwMode="auto">
              <a:xfrm rot="5400000" flipH="1">
                <a:off x="3941" y="1770"/>
                <a:ext cx="8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 name="Line 64">
                <a:extLst>
                  <a:ext uri="{FF2B5EF4-FFF2-40B4-BE49-F238E27FC236}">
                    <a16:creationId xmlns:a16="http://schemas.microsoft.com/office/drawing/2014/main" id="{6D592D8E-6E75-081D-735D-37BAD72A2F02}"/>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 name="Arc 65">
                <a:extLst>
                  <a:ext uri="{FF2B5EF4-FFF2-40B4-BE49-F238E27FC236}">
                    <a16:creationId xmlns:a16="http://schemas.microsoft.com/office/drawing/2014/main" id="{555D926F-3FDF-5E61-B463-3DA737AEA024}"/>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0" name="Arc 66">
                <a:extLst>
                  <a:ext uri="{FF2B5EF4-FFF2-40B4-BE49-F238E27FC236}">
                    <a16:creationId xmlns:a16="http://schemas.microsoft.com/office/drawing/2014/main" id="{C0014009-1445-067D-8E24-7EA1CE41D586}"/>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1" name="Arc 67">
                <a:extLst>
                  <a:ext uri="{FF2B5EF4-FFF2-40B4-BE49-F238E27FC236}">
                    <a16:creationId xmlns:a16="http://schemas.microsoft.com/office/drawing/2014/main" id="{F5C0A698-AD39-2336-85FD-23639B02F840}"/>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2" name="Arc 68">
                <a:extLst>
                  <a:ext uri="{FF2B5EF4-FFF2-40B4-BE49-F238E27FC236}">
                    <a16:creationId xmlns:a16="http://schemas.microsoft.com/office/drawing/2014/main" id="{1297C26F-C783-4C78-3938-13982EA3EAE5}"/>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3" name="Arc 69">
                <a:extLst>
                  <a:ext uri="{FF2B5EF4-FFF2-40B4-BE49-F238E27FC236}">
                    <a16:creationId xmlns:a16="http://schemas.microsoft.com/office/drawing/2014/main" id="{CB2219B6-6D86-37BE-5901-A6777DEC361B}"/>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4" name="Arc 70">
                <a:extLst>
                  <a:ext uri="{FF2B5EF4-FFF2-40B4-BE49-F238E27FC236}">
                    <a16:creationId xmlns:a16="http://schemas.microsoft.com/office/drawing/2014/main" id="{902FD06C-8545-159B-0DA2-84EF3BE80E46}"/>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5" name="Arc 71">
                <a:extLst>
                  <a:ext uri="{FF2B5EF4-FFF2-40B4-BE49-F238E27FC236}">
                    <a16:creationId xmlns:a16="http://schemas.microsoft.com/office/drawing/2014/main" id="{4F9F3B33-E22B-59AC-012C-A28468B725D6}"/>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spTree>
    <p:extLst>
      <p:ext uri="{BB962C8B-B14F-4D97-AF65-F5344CB8AC3E}">
        <p14:creationId xmlns:p14="http://schemas.microsoft.com/office/powerpoint/2010/main" val="3207849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C6EF54-063D-0EFE-5AD3-7EA78D55AD21}"/>
              </a:ext>
            </a:extLst>
          </p:cNvPr>
          <p:cNvSpPr txBox="1"/>
          <p:nvPr/>
        </p:nvSpPr>
        <p:spPr>
          <a:xfrm>
            <a:off x="101601" y="1113958"/>
            <a:ext cx="7068089" cy="400110"/>
          </a:xfrm>
          <a:prstGeom prst="rect">
            <a:avLst/>
          </a:prstGeom>
          <a:noFill/>
        </p:spPr>
        <p:txBody>
          <a:bodyPr wrap="none" rtlCol="0">
            <a:spAutoFit/>
          </a:bodyPr>
          <a:lstStyle/>
          <a:p>
            <a:r>
              <a:rPr lang="en-US" sz="2000" dirty="0">
                <a:solidFill>
                  <a:srgbClr val="00B050"/>
                </a:solidFill>
              </a:rPr>
              <a:t>Our aim is to reach the center of smith chart for perfect match.</a:t>
            </a:r>
            <a:endParaRPr lang="en-IN" sz="2000" dirty="0">
              <a:solidFill>
                <a:srgbClr val="00B050"/>
              </a:solidFill>
            </a:endParaRPr>
          </a:p>
        </p:txBody>
      </p:sp>
      <p:sp>
        <p:nvSpPr>
          <p:cNvPr id="5" name="TextBox 4">
            <a:extLst>
              <a:ext uri="{FF2B5EF4-FFF2-40B4-BE49-F238E27FC236}">
                <a16:creationId xmlns:a16="http://schemas.microsoft.com/office/drawing/2014/main" id="{FF98CA28-04E4-6F20-2D91-4B95B616E876}"/>
              </a:ext>
            </a:extLst>
          </p:cNvPr>
          <p:cNvSpPr txBox="1"/>
          <p:nvPr/>
        </p:nvSpPr>
        <p:spPr>
          <a:xfrm>
            <a:off x="101600" y="1564748"/>
            <a:ext cx="7744043" cy="400110"/>
          </a:xfrm>
          <a:prstGeom prst="rect">
            <a:avLst/>
          </a:prstGeom>
          <a:noFill/>
        </p:spPr>
        <p:txBody>
          <a:bodyPr wrap="none" rtlCol="0">
            <a:spAutoFit/>
          </a:bodyPr>
          <a:lstStyle/>
          <a:p>
            <a:r>
              <a:rPr lang="en-US" sz="2000" dirty="0">
                <a:solidFill>
                  <a:srgbClr val="00B050"/>
                </a:solidFill>
              </a:rPr>
              <a:t>We need to go from z</a:t>
            </a:r>
            <a:r>
              <a:rPr lang="en-US" sz="2000" baseline="-25000" dirty="0">
                <a:solidFill>
                  <a:srgbClr val="00B050"/>
                </a:solidFill>
              </a:rPr>
              <a:t>L</a:t>
            </a:r>
            <a:r>
              <a:rPr lang="en-US" sz="2000" dirty="0">
                <a:solidFill>
                  <a:srgbClr val="00B050"/>
                </a:solidFill>
              </a:rPr>
              <a:t> = 2 + j(0) to z</a:t>
            </a:r>
            <a:r>
              <a:rPr lang="en-US" sz="2000" baseline="-25000" dirty="0">
                <a:solidFill>
                  <a:srgbClr val="00B050"/>
                </a:solidFill>
              </a:rPr>
              <a:t>in</a:t>
            </a:r>
            <a:r>
              <a:rPr lang="en-US" sz="2000" dirty="0">
                <a:solidFill>
                  <a:srgbClr val="00B050"/>
                </a:solidFill>
              </a:rPr>
              <a:t> = 1 + j(0) to get to the sweet spot </a:t>
            </a:r>
            <a:endParaRPr lang="en-IN" sz="2000" dirty="0">
              <a:solidFill>
                <a:srgbClr val="00B050"/>
              </a:solidFill>
            </a:endParaRPr>
          </a:p>
        </p:txBody>
      </p:sp>
      <p:sp>
        <p:nvSpPr>
          <p:cNvPr id="7" name="TextBox 6">
            <a:extLst>
              <a:ext uri="{FF2B5EF4-FFF2-40B4-BE49-F238E27FC236}">
                <a16:creationId xmlns:a16="http://schemas.microsoft.com/office/drawing/2014/main" id="{728288C3-8087-016F-2502-EC73B5E34D05}"/>
              </a:ext>
            </a:extLst>
          </p:cNvPr>
          <p:cNvSpPr txBox="1"/>
          <p:nvPr/>
        </p:nvSpPr>
        <p:spPr>
          <a:xfrm>
            <a:off x="101600" y="2117956"/>
            <a:ext cx="8677913" cy="707886"/>
          </a:xfrm>
          <a:prstGeom prst="rect">
            <a:avLst/>
          </a:prstGeom>
          <a:noFill/>
        </p:spPr>
        <p:txBody>
          <a:bodyPr wrap="square" rtlCol="0">
            <a:spAutoFit/>
          </a:bodyPr>
          <a:lstStyle/>
          <a:p>
            <a:r>
              <a:rPr lang="en-US" sz="2000" dirty="0">
                <a:solidFill>
                  <a:srgbClr val="FF0000"/>
                </a:solidFill>
              </a:rPr>
              <a:t>But we would not go any closer by adding series impedance  so we must add things in parallel</a:t>
            </a:r>
            <a:endParaRPr lang="en-IN" sz="2000" dirty="0">
              <a:solidFill>
                <a:srgbClr val="FF0000"/>
              </a:solidFill>
            </a:endParaRPr>
          </a:p>
        </p:txBody>
      </p:sp>
      <p:sp>
        <p:nvSpPr>
          <p:cNvPr id="8" name="TextBox 7">
            <a:extLst>
              <a:ext uri="{FF2B5EF4-FFF2-40B4-BE49-F238E27FC236}">
                <a16:creationId xmlns:a16="http://schemas.microsoft.com/office/drawing/2014/main" id="{D170BDA1-D95E-6076-98EB-8BEB30AFA318}"/>
              </a:ext>
            </a:extLst>
          </p:cNvPr>
          <p:cNvSpPr txBox="1"/>
          <p:nvPr/>
        </p:nvSpPr>
        <p:spPr>
          <a:xfrm>
            <a:off x="114300" y="2953540"/>
            <a:ext cx="9204272" cy="707886"/>
          </a:xfrm>
          <a:prstGeom prst="rect">
            <a:avLst/>
          </a:prstGeom>
          <a:noFill/>
        </p:spPr>
        <p:txBody>
          <a:bodyPr wrap="square" rtlCol="0">
            <a:spAutoFit/>
          </a:bodyPr>
          <a:lstStyle/>
          <a:p>
            <a:r>
              <a:rPr lang="en-US" sz="2000" dirty="0">
                <a:solidFill>
                  <a:srgbClr val="00B050"/>
                </a:solidFill>
              </a:rPr>
              <a:t>When we want to circuit components in parallel, we should work with admittances and hence we need to flip over our Smith chart</a:t>
            </a:r>
            <a:endParaRPr lang="en-IN" sz="2000" dirty="0">
              <a:solidFill>
                <a:srgbClr val="00B050"/>
              </a:solidFill>
            </a:endParaRPr>
          </a:p>
        </p:txBody>
      </p:sp>
      <p:sp>
        <p:nvSpPr>
          <p:cNvPr id="9" name="TextBox 8">
            <a:extLst>
              <a:ext uri="{FF2B5EF4-FFF2-40B4-BE49-F238E27FC236}">
                <a16:creationId xmlns:a16="http://schemas.microsoft.com/office/drawing/2014/main" id="{D5DE5E2A-620D-306F-7B41-4A3FB5AD038E}"/>
              </a:ext>
            </a:extLst>
          </p:cNvPr>
          <p:cNvSpPr txBox="1"/>
          <p:nvPr/>
        </p:nvSpPr>
        <p:spPr>
          <a:xfrm>
            <a:off x="127000" y="3798522"/>
            <a:ext cx="9204272" cy="400110"/>
          </a:xfrm>
          <a:prstGeom prst="rect">
            <a:avLst/>
          </a:prstGeom>
          <a:noFill/>
        </p:spPr>
        <p:txBody>
          <a:bodyPr wrap="square" rtlCol="0">
            <a:spAutoFit/>
          </a:bodyPr>
          <a:lstStyle/>
          <a:p>
            <a:r>
              <a:rPr lang="en-US" sz="2000" dirty="0">
                <a:solidFill>
                  <a:srgbClr val="00B050"/>
                </a:solidFill>
              </a:rPr>
              <a:t>So first convert the load impedance to admittance chart.</a:t>
            </a:r>
            <a:endParaRPr lang="en-IN" sz="2000" dirty="0">
              <a:solidFill>
                <a:srgbClr val="00B050"/>
              </a:solidFill>
            </a:endParaRPr>
          </a:p>
        </p:txBody>
      </p:sp>
      <p:sp>
        <p:nvSpPr>
          <p:cNvPr id="11" name="TextBox 10">
            <a:extLst>
              <a:ext uri="{FF2B5EF4-FFF2-40B4-BE49-F238E27FC236}">
                <a16:creationId xmlns:a16="http://schemas.microsoft.com/office/drawing/2014/main" id="{1F771E40-425C-D670-9622-30AA0B6088AB}"/>
              </a:ext>
            </a:extLst>
          </p:cNvPr>
          <p:cNvSpPr txBox="1"/>
          <p:nvPr/>
        </p:nvSpPr>
        <p:spPr>
          <a:xfrm>
            <a:off x="207936" y="4939309"/>
            <a:ext cx="9017000" cy="707886"/>
          </a:xfrm>
          <a:prstGeom prst="rect">
            <a:avLst/>
          </a:prstGeom>
          <a:noFill/>
        </p:spPr>
        <p:txBody>
          <a:bodyPr wrap="square" rtlCol="0">
            <a:spAutoFit/>
          </a:bodyPr>
          <a:lstStyle/>
          <a:p>
            <a:r>
              <a:rPr lang="en-US" sz="2000" dirty="0">
                <a:solidFill>
                  <a:srgbClr val="00B050"/>
                </a:solidFill>
              </a:rPr>
              <a:t>Since, we are working with impedance Smith chart, it is helpful to add g=1 circle for reference. Simply take the mirror image of r=1 circle on your chart.</a:t>
            </a:r>
            <a:endParaRPr lang="en-IN" sz="2000" dirty="0">
              <a:solidFill>
                <a:srgbClr val="00B050"/>
              </a:solidFill>
            </a:endParaRPr>
          </a:p>
        </p:txBody>
      </p:sp>
      <p:sp>
        <p:nvSpPr>
          <p:cNvPr id="14" name="TextBox 13">
            <a:extLst>
              <a:ext uri="{FF2B5EF4-FFF2-40B4-BE49-F238E27FC236}">
                <a16:creationId xmlns:a16="http://schemas.microsoft.com/office/drawing/2014/main" id="{0B17F90A-CA6C-9E60-A0D8-763A5F3936A2}"/>
              </a:ext>
            </a:extLst>
          </p:cNvPr>
          <p:cNvSpPr txBox="1"/>
          <p:nvPr/>
        </p:nvSpPr>
        <p:spPr>
          <a:xfrm>
            <a:off x="114300" y="219458"/>
            <a:ext cx="3859711" cy="584775"/>
          </a:xfrm>
          <a:prstGeom prst="rect">
            <a:avLst/>
          </a:prstGeom>
          <a:noFill/>
        </p:spPr>
        <p:txBody>
          <a:bodyPr wrap="none" rtlCol="0">
            <a:spAutoFit/>
          </a:bodyPr>
          <a:lstStyle/>
          <a:p>
            <a:r>
              <a:rPr lang="en-US" sz="3200" dirty="0">
                <a:solidFill>
                  <a:srgbClr val="00B050"/>
                </a:solidFill>
              </a:rPr>
              <a:t>Points to remember: </a:t>
            </a:r>
            <a:endParaRPr lang="en-IN" sz="3200" dirty="0">
              <a:solidFill>
                <a:srgbClr val="00B050"/>
              </a:solidFill>
            </a:endParaRPr>
          </a:p>
        </p:txBody>
      </p:sp>
    </p:spTree>
    <p:extLst>
      <p:ext uri="{BB962C8B-B14F-4D97-AF65-F5344CB8AC3E}">
        <p14:creationId xmlns:p14="http://schemas.microsoft.com/office/powerpoint/2010/main" val="283332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594F9-C6F8-98E3-611F-4FCB38F633AA}"/>
            </a:ext>
          </a:extLst>
        </p:cNvPr>
        <p:cNvGrpSpPr/>
        <p:nvPr/>
      </p:nvGrpSpPr>
      <p:grpSpPr>
        <a:xfrm>
          <a:off x="0" y="0"/>
          <a:ext cx="0" cy="0"/>
          <a:chOff x="0" y="0"/>
          <a:chExt cx="0" cy="0"/>
        </a:xfrm>
      </p:grpSpPr>
      <p:pic>
        <p:nvPicPr>
          <p:cNvPr id="2" name="Picture 4">
            <a:extLst>
              <a:ext uri="{FF2B5EF4-FFF2-40B4-BE49-F238E27FC236}">
                <a16:creationId xmlns:a16="http://schemas.microsoft.com/office/drawing/2014/main" id="{4192C74E-5696-DF98-875E-2BD886034FA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9570" b="16011"/>
          <a:stretch/>
        </p:blipFill>
        <p:spPr bwMode="auto">
          <a:xfrm>
            <a:off x="1143000" y="53382"/>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3A02BF2-99DE-E3E0-8540-456886B6263E}"/>
              </a:ext>
            </a:extLst>
          </p:cNvPr>
          <p:cNvSpPr txBox="1"/>
          <p:nvPr/>
        </p:nvSpPr>
        <p:spPr>
          <a:xfrm>
            <a:off x="127000" y="108588"/>
            <a:ext cx="90170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B050"/>
                </a:solidFill>
              </a:rPr>
              <a:t>Since, we are working with impedance Smith chart, it is helpful to add g=1 circle for reference. Simply take the mirror image of r=1 circle on your chart.</a:t>
            </a:r>
            <a:endParaRPr lang="en-IN" sz="2000" dirty="0">
              <a:solidFill>
                <a:srgbClr val="00B050"/>
              </a:solidFill>
            </a:endParaRPr>
          </a:p>
        </p:txBody>
      </p:sp>
      <p:sp>
        <p:nvSpPr>
          <p:cNvPr id="13" name="Oval 12">
            <a:extLst>
              <a:ext uri="{FF2B5EF4-FFF2-40B4-BE49-F238E27FC236}">
                <a16:creationId xmlns:a16="http://schemas.microsoft.com/office/drawing/2014/main" id="{AF03D892-2F47-FB08-3DF3-0815E6A672EF}"/>
              </a:ext>
            </a:extLst>
          </p:cNvPr>
          <p:cNvSpPr/>
          <p:nvPr/>
        </p:nvSpPr>
        <p:spPr>
          <a:xfrm>
            <a:off x="1905001" y="1905000"/>
            <a:ext cx="2854842" cy="2865077"/>
          </a:xfrm>
          <a:prstGeom prst="ellipse">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7FB137D-1439-47D2-1A13-17173BEE35FE}"/>
              </a:ext>
            </a:extLst>
          </p:cNvPr>
          <p:cNvSpPr txBox="1"/>
          <p:nvPr/>
        </p:nvSpPr>
        <p:spPr>
          <a:xfrm>
            <a:off x="128772" y="1056658"/>
            <a:ext cx="90170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B050"/>
                </a:solidFill>
              </a:rPr>
              <a:t>Since, we need parallel components, we switch to admittance. Draw VSWR circle and mirror load about the origin on VSWR Circle</a:t>
            </a:r>
            <a:endParaRPr lang="en-IN" sz="2000" dirty="0">
              <a:solidFill>
                <a:srgbClr val="00B050"/>
              </a:solidFill>
            </a:endParaRPr>
          </a:p>
        </p:txBody>
      </p:sp>
      <p:sp>
        <p:nvSpPr>
          <p:cNvPr id="16" name="Oval 15">
            <a:extLst>
              <a:ext uri="{FF2B5EF4-FFF2-40B4-BE49-F238E27FC236}">
                <a16:creationId xmlns:a16="http://schemas.microsoft.com/office/drawing/2014/main" id="{5924E855-4D63-2C38-D026-BDDF44243371}"/>
              </a:ext>
            </a:extLst>
          </p:cNvPr>
          <p:cNvSpPr/>
          <p:nvPr/>
        </p:nvSpPr>
        <p:spPr>
          <a:xfrm>
            <a:off x="5684071" y="3337538"/>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78662F9D-3598-0A76-DE9C-CFF6DA1CAA46}"/>
              </a:ext>
            </a:extLst>
          </p:cNvPr>
          <p:cNvSpPr/>
          <p:nvPr/>
        </p:nvSpPr>
        <p:spPr>
          <a:xfrm>
            <a:off x="3733800" y="3337538"/>
            <a:ext cx="180000" cy="1800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63587610-81CB-3364-8312-D889B8F06E74}"/>
              </a:ext>
            </a:extLst>
          </p:cNvPr>
          <p:cNvSpPr txBox="1"/>
          <p:nvPr/>
        </p:nvSpPr>
        <p:spPr>
          <a:xfrm>
            <a:off x="251342" y="4807135"/>
            <a:ext cx="7978258"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B050"/>
                </a:solidFill>
              </a:rPr>
              <a:t>Add capacitance such that we intersect g=1 circle, </a:t>
            </a:r>
            <a:r>
              <a:rPr lang="en-US" sz="2000" dirty="0" err="1">
                <a:solidFill>
                  <a:srgbClr val="00B050"/>
                </a:solidFill>
              </a:rPr>
              <a:t>Xc</a:t>
            </a:r>
            <a:r>
              <a:rPr lang="en-US" sz="2000" dirty="0">
                <a:solidFill>
                  <a:srgbClr val="00B050"/>
                </a:solidFill>
              </a:rPr>
              <a:t> = 0.5. Notice that the movement is along g= 0.5 circle (since it is admittance we should invert the chart to look at g circles)</a:t>
            </a:r>
            <a:endParaRPr lang="en-IN" sz="2000" dirty="0">
              <a:solidFill>
                <a:srgbClr val="00B050"/>
              </a:solidFill>
            </a:endParaRPr>
          </a:p>
        </p:txBody>
      </p:sp>
      <p:sp>
        <p:nvSpPr>
          <p:cNvPr id="20" name="Oval 19">
            <a:extLst>
              <a:ext uri="{FF2B5EF4-FFF2-40B4-BE49-F238E27FC236}">
                <a16:creationId xmlns:a16="http://schemas.microsoft.com/office/drawing/2014/main" id="{51F164B9-2640-8EE1-71B4-FB8E4AE5F471}"/>
              </a:ext>
            </a:extLst>
          </p:cNvPr>
          <p:cNvSpPr/>
          <p:nvPr/>
        </p:nvSpPr>
        <p:spPr>
          <a:xfrm>
            <a:off x="4150471" y="2157769"/>
            <a:ext cx="180000" cy="180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c 23">
            <a:extLst>
              <a:ext uri="{FF2B5EF4-FFF2-40B4-BE49-F238E27FC236}">
                <a16:creationId xmlns:a16="http://schemas.microsoft.com/office/drawing/2014/main" id="{A1371906-D953-F6E3-5789-452A4A0879B2}"/>
              </a:ext>
            </a:extLst>
          </p:cNvPr>
          <p:cNvSpPr/>
          <p:nvPr/>
        </p:nvSpPr>
        <p:spPr>
          <a:xfrm rot="13140528">
            <a:off x="3865861" y="1014700"/>
            <a:ext cx="4445195" cy="5005675"/>
          </a:xfrm>
          <a:prstGeom prst="arc">
            <a:avLst>
              <a:gd name="adj1" fmla="val 19297110"/>
              <a:gd name="adj2" fmla="val 21376089"/>
            </a:avLst>
          </a:prstGeom>
          <a:ln w="381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27" name="TextBox 26">
            <a:extLst>
              <a:ext uri="{FF2B5EF4-FFF2-40B4-BE49-F238E27FC236}">
                <a16:creationId xmlns:a16="http://schemas.microsoft.com/office/drawing/2014/main" id="{B9C2321A-8F1E-0A0E-3594-E5A95CEBFD2C}"/>
              </a:ext>
            </a:extLst>
          </p:cNvPr>
          <p:cNvSpPr txBox="1"/>
          <p:nvPr/>
        </p:nvSpPr>
        <p:spPr>
          <a:xfrm>
            <a:off x="252946" y="5901916"/>
            <a:ext cx="797825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B050"/>
                </a:solidFill>
              </a:rPr>
              <a:t>Now add series inductance, first change to impedance.</a:t>
            </a:r>
            <a:endParaRPr lang="en-IN" sz="2000" dirty="0">
              <a:solidFill>
                <a:srgbClr val="00B050"/>
              </a:solidFill>
            </a:endParaRPr>
          </a:p>
        </p:txBody>
      </p:sp>
      <p:grpSp>
        <p:nvGrpSpPr>
          <p:cNvPr id="31" name="Group 30">
            <a:extLst>
              <a:ext uri="{FF2B5EF4-FFF2-40B4-BE49-F238E27FC236}">
                <a16:creationId xmlns:a16="http://schemas.microsoft.com/office/drawing/2014/main" id="{94AEF3AE-5E64-189D-01EE-8DA121EAA8D5}"/>
              </a:ext>
            </a:extLst>
          </p:cNvPr>
          <p:cNvGrpSpPr/>
          <p:nvPr/>
        </p:nvGrpSpPr>
        <p:grpSpPr>
          <a:xfrm>
            <a:off x="4150471" y="2337769"/>
            <a:ext cx="1259729" cy="2344848"/>
            <a:chOff x="4150471" y="2337769"/>
            <a:chExt cx="1259729" cy="2344848"/>
          </a:xfrm>
        </p:grpSpPr>
        <p:sp>
          <p:nvSpPr>
            <p:cNvPr id="28" name="Oval 27">
              <a:extLst>
                <a:ext uri="{FF2B5EF4-FFF2-40B4-BE49-F238E27FC236}">
                  <a16:creationId xmlns:a16="http://schemas.microsoft.com/office/drawing/2014/main" id="{7F712F05-E859-FEEE-1273-6163F1329316}"/>
                </a:ext>
              </a:extLst>
            </p:cNvPr>
            <p:cNvSpPr/>
            <p:nvPr/>
          </p:nvSpPr>
          <p:spPr>
            <a:xfrm>
              <a:off x="5230200" y="4502617"/>
              <a:ext cx="180000" cy="180000"/>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0" name="Straight Arrow Connector 29">
              <a:extLst>
                <a:ext uri="{FF2B5EF4-FFF2-40B4-BE49-F238E27FC236}">
                  <a16:creationId xmlns:a16="http://schemas.microsoft.com/office/drawing/2014/main" id="{0B92CE9A-E831-46D3-C6C0-A5BD9C73AD5A}"/>
                </a:ext>
              </a:extLst>
            </p:cNvPr>
            <p:cNvCxnSpPr>
              <a:endCxn id="28" idx="1"/>
            </p:cNvCxnSpPr>
            <p:nvPr/>
          </p:nvCxnSpPr>
          <p:spPr>
            <a:xfrm>
              <a:off x="4150471" y="2337769"/>
              <a:ext cx="1106089" cy="2191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2" name="Arc 31">
            <a:extLst>
              <a:ext uri="{FF2B5EF4-FFF2-40B4-BE49-F238E27FC236}">
                <a16:creationId xmlns:a16="http://schemas.microsoft.com/office/drawing/2014/main" id="{4D3E3D04-BEDA-A506-C7FB-12ACF60526B6}"/>
              </a:ext>
            </a:extLst>
          </p:cNvPr>
          <p:cNvSpPr/>
          <p:nvPr/>
        </p:nvSpPr>
        <p:spPr>
          <a:xfrm rot="10066977">
            <a:off x="4584748" y="382012"/>
            <a:ext cx="4445195" cy="5005675"/>
          </a:xfrm>
          <a:prstGeom prst="arc">
            <a:avLst>
              <a:gd name="adj1" fmla="val 19297110"/>
              <a:gd name="adj2" fmla="val 21376089"/>
            </a:avLst>
          </a:prstGeom>
          <a:ln w="381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
        <p:nvSpPr>
          <p:cNvPr id="33" name="Oval 32">
            <a:extLst>
              <a:ext uri="{FF2B5EF4-FFF2-40B4-BE49-F238E27FC236}">
                <a16:creationId xmlns:a16="http://schemas.microsoft.com/office/drawing/2014/main" id="{14B73043-2886-874C-892E-2B9CDABBAD6B}"/>
              </a:ext>
            </a:extLst>
          </p:cNvPr>
          <p:cNvSpPr/>
          <p:nvPr/>
        </p:nvSpPr>
        <p:spPr>
          <a:xfrm>
            <a:off x="4669843" y="3323153"/>
            <a:ext cx="180000" cy="180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A5B06515-B8F6-E63A-F4C0-91080F3C3088}"/>
              </a:ext>
            </a:extLst>
          </p:cNvPr>
          <p:cNvSpPr txBox="1"/>
          <p:nvPr/>
        </p:nvSpPr>
        <p:spPr>
          <a:xfrm>
            <a:off x="228600" y="6402600"/>
            <a:ext cx="7978258"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B050"/>
                </a:solidFill>
              </a:rPr>
              <a:t>Now add series inductance to cancel the reactive part.</a:t>
            </a:r>
            <a:endParaRPr lang="en-IN" sz="2000" dirty="0">
              <a:solidFill>
                <a:srgbClr val="00B050"/>
              </a:solidFill>
            </a:endParaRPr>
          </a:p>
        </p:txBody>
      </p:sp>
      <p:sp>
        <p:nvSpPr>
          <p:cNvPr id="35" name="Oval 34">
            <a:extLst>
              <a:ext uri="{FF2B5EF4-FFF2-40B4-BE49-F238E27FC236}">
                <a16:creationId xmlns:a16="http://schemas.microsoft.com/office/drawing/2014/main" id="{936052B0-430F-1EF6-AED8-5950AE37115B}"/>
              </a:ext>
            </a:extLst>
          </p:cNvPr>
          <p:cNvSpPr/>
          <p:nvPr/>
        </p:nvSpPr>
        <p:spPr>
          <a:xfrm rot="19730863">
            <a:off x="2876545" y="813600"/>
            <a:ext cx="1306496"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463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4"/>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5" grpId="0" animBg="1"/>
      <p:bldP spid="16" grpId="0" animBg="1"/>
      <p:bldP spid="17" grpId="0" animBg="1"/>
      <p:bldP spid="18" grpId="0" animBg="1"/>
      <p:bldP spid="18" grpId="1" animBg="1"/>
      <p:bldP spid="20" grpId="0" animBg="1"/>
      <p:bldP spid="24" grpId="0" animBg="1"/>
      <p:bldP spid="27" grpId="0" animBg="1"/>
      <p:bldP spid="27" grpId="1" animBg="1"/>
      <p:bldP spid="32" grpId="0" animBg="1"/>
      <p:bldP spid="33" grpId="0" animBg="1"/>
      <p:bldP spid="34" grpId="0" animBg="1"/>
      <p:bldP spid="34" grpId="1" animBg="1"/>
      <p:bldP spid="3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A1CF53C-9578-3816-474A-407A231C4B6F}"/>
              </a:ext>
            </a:extLst>
          </p:cNvPr>
          <p:cNvGrpSpPr/>
          <p:nvPr/>
        </p:nvGrpSpPr>
        <p:grpSpPr>
          <a:xfrm>
            <a:off x="3886200" y="457200"/>
            <a:ext cx="2813199" cy="1275101"/>
            <a:chOff x="2895600" y="762000"/>
            <a:chExt cx="1447800" cy="1275101"/>
          </a:xfrm>
        </p:grpSpPr>
        <p:sp>
          <p:nvSpPr>
            <p:cNvPr id="5" name="Rectangle 4">
              <a:extLst>
                <a:ext uri="{FF2B5EF4-FFF2-40B4-BE49-F238E27FC236}">
                  <a16:creationId xmlns:a16="http://schemas.microsoft.com/office/drawing/2014/main" id="{E5C10335-E1E7-6564-6E3F-DBFB586EDBE8}"/>
                </a:ext>
              </a:extLst>
            </p:cNvPr>
            <p:cNvSpPr/>
            <p:nvPr/>
          </p:nvSpPr>
          <p:spPr>
            <a:xfrm>
              <a:off x="3581400" y="1132546"/>
              <a:ext cx="762000"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r>
                <a:rPr lang="en-US" baseline="-25000" dirty="0"/>
                <a:t>L</a:t>
              </a:r>
              <a:r>
                <a:rPr lang="en-US" dirty="0"/>
                <a:t> = 2+ j0 </a:t>
              </a:r>
              <a:endParaRPr lang="en-IN" baseline="-25000" dirty="0"/>
            </a:p>
          </p:txBody>
        </p:sp>
        <p:cxnSp>
          <p:nvCxnSpPr>
            <p:cNvPr id="6" name="Straight Connector 5">
              <a:extLst>
                <a:ext uri="{FF2B5EF4-FFF2-40B4-BE49-F238E27FC236}">
                  <a16:creationId xmlns:a16="http://schemas.microsoft.com/office/drawing/2014/main" id="{1D7E645F-24A3-981C-24A3-162ED2A35517}"/>
                </a:ext>
              </a:extLst>
            </p:cNvPr>
            <p:cNvCxnSpPr>
              <a:cxnSpLocks/>
            </p:cNvCxnSpPr>
            <p:nvPr/>
          </p:nvCxnSpPr>
          <p:spPr>
            <a:xfrm flipV="1">
              <a:off x="3361698" y="805374"/>
              <a:ext cx="734272"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C38ED6B-1BFD-248D-8F61-B197FE64B598}"/>
                </a:ext>
              </a:extLst>
            </p:cNvPr>
            <p:cNvCxnSpPr>
              <a:cxnSpLocks/>
            </p:cNvCxnSpPr>
            <p:nvPr/>
          </p:nvCxnSpPr>
          <p:spPr>
            <a:xfrm>
              <a:off x="2895600" y="2037101"/>
              <a:ext cx="121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FBF5539-BEB4-2665-547E-09380B2F5358}"/>
                </a:ext>
              </a:extLst>
            </p:cNvPr>
            <p:cNvCxnSpPr>
              <a:cxnSpLocks/>
            </p:cNvCxnSpPr>
            <p:nvPr/>
          </p:nvCxnSpPr>
          <p:spPr>
            <a:xfrm rot="5400000">
              <a:off x="3928598" y="942000"/>
              <a:ext cx="360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8C280B0-98A5-87DA-073C-5B0BA663B270}"/>
                </a:ext>
              </a:extLst>
            </p:cNvPr>
            <p:cNvCxnSpPr>
              <a:cxnSpLocks/>
            </p:cNvCxnSpPr>
            <p:nvPr/>
          </p:nvCxnSpPr>
          <p:spPr>
            <a:xfrm rot="5400000">
              <a:off x="3928598" y="1857101"/>
              <a:ext cx="36000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 name="Group 208">
            <a:extLst>
              <a:ext uri="{FF2B5EF4-FFF2-40B4-BE49-F238E27FC236}">
                <a16:creationId xmlns:a16="http://schemas.microsoft.com/office/drawing/2014/main" id="{9AA3A505-CC40-AF7F-88BC-AF6991CF8D9D}"/>
              </a:ext>
            </a:extLst>
          </p:cNvPr>
          <p:cNvGrpSpPr>
            <a:grpSpLocks/>
          </p:cNvGrpSpPr>
          <p:nvPr/>
        </p:nvGrpSpPr>
        <p:grpSpPr bwMode="auto">
          <a:xfrm>
            <a:off x="4756309" y="505360"/>
            <a:ext cx="306387" cy="1227138"/>
            <a:chOff x="4223" y="1728"/>
            <a:chExt cx="193" cy="773"/>
          </a:xfrm>
        </p:grpSpPr>
        <p:sp>
          <p:nvSpPr>
            <p:cNvPr id="26" name="Line 197">
              <a:extLst>
                <a:ext uri="{FF2B5EF4-FFF2-40B4-BE49-F238E27FC236}">
                  <a16:creationId xmlns:a16="http://schemas.microsoft.com/office/drawing/2014/main" id="{6EBF6055-FF94-B3BF-151F-E5D32893A6E9}"/>
                </a:ext>
              </a:extLst>
            </p:cNvPr>
            <p:cNvSpPr>
              <a:spLocks noChangeAspect="1" noChangeShapeType="1"/>
            </p:cNvSpPr>
            <p:nvPr/>
          </p:nvSpPr>
          <p:spPr bwMode="auto">
            <a:xfrm>
              <a:off x="4320" y="1728"/>
              <a:ext cx="0" cy="2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198">
              <a:extLst>
                <a:ext uri="{FF2B5EF4-FFF2-40B4-BE49-F238E27FC236}">
                  <a16:creationId xmlns:a16="http://schemas.microsoft.com/office/drawing/2014/main" id="{F13A7F24-5788-EFD8-E801-AFBCABD0C4AD}"/>
                </a:ext>
              </a:extLst>
            </p:cNvPr>
            <p:cNvSpPr>
              <a:spLocks noChangeAspect="1" noChangeShapeType="1"/>
            </p:cNvSpPr>
            <p:nvPr/>
          </p:nvSpPr>
          <p:spPr bwMode="auto">
            <a:xfrm>
              <a:off x="4320" y="1983"/>
              <a:ext cx="0" cy="5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 name="Line 199">
              <a:extLst>
                <a:ext uri="{FF2B5EF4-FFF2-40B4-BE49-F238E27FC236}">
                  <a16:creationId xmlns:a16="http://schemas.microsoft.com/office/drawing/2014/main" id="{3D7F7EF2-E06E-3301-24AD-55C04395AED2}"/>
                </a:ext>
              </a:extLst>
            </p:cNvPr>
            <p:cNvSpPr>
              <a:spLocks noChangeAspect="1" noChangeShapeType="1"/>
            </p:cNvSpPr>
            <p:nvPr/>
          </p:nvSpPr>
          <p:spPr bwMode="auto">
            <a:xfrm>
              <a:off x="4223" y="1947"/>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dirty="0"/>
            </a:p>
          </p:txBody>
        </p:sp>
        <p:sp>
          <p:nvSpPr>
            <p:cNvPr id="29" name="Arc 200">
              <a:extLst>
                <a:ext uri="{FF2B5EF4-FFF2-40B4-BE49-F238E27FC236}">
                  <a16:creationId xmlns:a16="http://schemas.microsoft.com/office/drawing/2014/main" id="{0BCCCCDE-BD60-2EB8-4371-2146DE82168A}"/>
                </a:ext>
              </a:extLst>
            </p:cNvPr>
            <p:cNvSpPr>
              <a:spLocks noChangeAspect="1"/>
            </p:cNvSpPr>
            <p:nvPr/>
          </p:nvSpPr>
          <p:spPr bwMode="auto">
            <a:xfrm>
              <a:off x="4223" y="1983"/>
              <a:ext cx="192" cy="369"/>
            </a:xfrm>
            <a:custGeom>
              <a:avLst/>
              <a:gdLst>
                <a:gd name="T0" fmla="*/ 0 w 14870"/>
                <a:gd name="T1" fmla="*/ 0 h 21600"/>
                <a:gd name="T2" fmla="*/ 0 w 14870"/>
                <a:gd name="T3" fmla="*/ 0 h 21600"/>
                <a:gd name="T4" fmla="*/ 0 w 14870"/>
                <a:gd name="T5" fmla="*/ 0 h 21600"/>
                <a:gd name="T6" fmla="*/ 0 60000 65536"/>
                <a:gd name="T7" fmla="*/ 0 60000 65536"/>
                <a:gd name="T8" fmla="*/ 0 60000 65536"/>
                <a:gd name="T9" fmla="*/ 0 w 14870"/>
                <a:gd name="T10" fmla="*/ 0 h 21600"/>
                <a:gd name="T11" fmla="*/ 14870 w 14870"/>
                <a:gd name="T12" fmla="*/ 21600 h 21600"/>
              </a:gdLst>
              <a:ahLst/>
              <a:cxnLst>
                <a:cxn ang="T6">
                  <a:pos x="T0" y="T1"/>
                </a:cxn>
                <a:cxn ang="T7">
                  <a:pos x="T2" y="T3"/>
                </a:cxn>
                <a:cxn ang="T8">
                  <a:pos x="T4" y="T5"/>
                </a:cxn>
              </a:cxnLst>
              <a:rect l="T9" t="T10" r="T11" b="T12"/>
              <a:pathLst>
                <a:path w="14870" h="21600" fill="none" extrusionOk="0">
                  <a:moveTo>
                    <a:pt x="0" y="1318"/>
                  </a:moveTo>
                  <a:cubicBezTo>
                    <a:pt x="2380" y="446"/>
                    <a:pt x="4895" y="-1"/>
                    <a:pt x="7430" y="0"/>
                  </a:cubicBezTo>
                  <a:cubicBezTo>
                    <a:pt x="9968" y="0"/>
                    <a:pt x="12486" y="447"/>
                    <a:pt x="14870" y="1321"/>
                  </a:cubicBezTo>
                </a:path>
                <a:path w="14870" h="21600" stroke="0" extrusionOk="0">
                  <a:moveTo>
                    <a:pt x="0" y="1318"/>
                  </a:moveTo>
                  <a:cubicBezTo>
                    <a:pt x="2380" y="446"/>
                    <a:pt x="4895" y="-1"/>
                    <a:pt x="7430" y="0"/>
                  </a:cubicBezTo>
                  <a:cubicBezTo>
                    <a:pt x="9968" y="0"/>
                    <a:pt x="12486" y="447"/>
                    <a:pt x="14870" y="1321"/>
                  </a:cubicBezTo>
                  <a:lnTo>
                    <a:pt x="7430" y="21600"/>
                  </a:lnTo>
                  <a:lnTo>
                    <a:pt x="0" y="1318"/>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nvGrpSpPr>
          <p:cNvPr id="12" name="Group 209">
            <a:extLst>
              <a:ext uri="{FF2B5EF4-FFF2-40B4-BE49-F238E27FC236}">
                <a16:creationId xmlns:a16="http://schemas.microsoft.com/office/drawing/2014/main" id="{E9957F48-AC6C-BE43-4631-168BDCA2AF8D}"/>
              </a:ext>
            </a:extLst>
          </p:cNvPr>
          <p:cNvGrpSpPr>
            <a:grpSpLocks/>
          </p:cNvGrpSpPr>
          <p:nvPr/>
        </p:nvGrpSpPr>
        <p:grpSpPr bwMode="auto">
          <a:xfrm rot="16200000">
            <a:off x="4283077" y="25514"/>
            <a:ext cx="152400" cy="947738"/>
            <a:chOff x="3935" y="1611"/>
            <a:chExt cx="96" cy="597"/>
          </a:xfrm>
        </p:grpSpPr>
        <p:sp>
          <p:nvSpPr>
            <p:cNvPr id="13" name="Arc 59">
              <a:extLst>
                <a:ext uri="{FF2B5EF4-FFF2-40B4-BE49-F238E27FC236}">
                  <a16:creationId xmlns:a16="http://schemas.microsoft.com/office/drawing/2014/main" id="{2E58675D-5105-C8A4-5794-E7461652879F}"/>
                </a:ext>
              </a:extLst>
            </p:cNvPr>
            <p:cNvSpPr>
              <a:spLocks noChangeAspect="1"/>
            </p:cNvSpPr>
            <p:nvPr/>
          </p:nvSpPr>
          <p:spPr bwMode="auto">
            <a:xfrm rot="5400000" flipV="1">
              <a:off x="3947" y="1895"/>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4" name="Arc 60">
              <a:extLst>
                <a:ext uri="{FF2B5EF4-FFF2-40B4-BE49-F238E27FC236}">
                  <a16:creationId xmlns:a16="http://schemas.microsoft.com/office/drawing/2014/main" id="{6A662ADB-0868-98BC-720C-E1ED5B9F5F5A}"/>
                </a:ext>
              </a:extLst>
            </p:cNvPr>
            <p:cNvSpPr>
              <a:spLocks noChangeAspect="1"/>
            </p:cNvSpPr>
            <p:nvPr/>
          </p:nvSpPr>
          <p:spPr bwMode="auto">
            <a:xfrm rot="5400000" flipV="1">
              <a:off x="3947" y="1943"/>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5" name="Arc 61">
              <a:extLst>
                <a:ext uri="{FF2B5EF4-FFF2-40B4-BE49-F238E27FC236}">
                  <a16:creationId xmlns:a16="http://schemas.microsoft.com/office/drawing/2014/main" id="{8BC1C227-8184-E04E-3964-9BFA7D331D3F}"/>
                </a:ext>
              </a:extLst>
            </p:cNvPr>
            <p:cNvSpPr>
              <a:spLocks noChangeAspect="1"/>
            </p:cNvSpPr>
            <p:nvPr/>
          </p:nvSpPr>
          <p:spPr bwMode="auto">
            <a:xfrm rot="5400000" flipV="1">
              <a:off x="3946" y="1991"/>
              <a:ext cx="25"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6" name="Arc 62">
              <a:extLst>
                <a:ext uri="{FF2B5EF4-FFF2-40B4-BE49-F238E27FC236}">
                  <a16:creationId xmlns:a16="http://schemas.microsoft.com/office/drawing/2014/main" id="{FCCA7598-0FF8-2BE3-E73D-C671EBD4E5D2}"/>
                </a:ext>
              </a:extLst>
            </p:cNvPr>
            <p:cNvSpPr>
              <a:spLocks noChangeAspect="1"/>
            </p:cNvSpPr>
            <p:nvPr/>
          </p:nvSpPr>
          <p:spPr bwMode="auto">
            <a:xfrm rot="5400000" flipV="1">
              <a:off x="3947" y="1847"/>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7" name="Line 63">
              <a:extLst>
                <a:ext uri="{FF2B5EF4-FFF2-40B4-BE49-F238E27FC236}">
                  <a16:creationId xmlns:a16="http://schemas.microsoft.com/office/drawing/2014/main" id="{A38440E4-4995-7372-3DE0-1C30B6B100D0}"/>
                </a:ext>
              </a:extLst>
            </p:cNvPr>
            <p:cNvSpPr>
              <a:spLocks noChangeAspect="1" noChangeShapeType="1"/>
            </p:cNvSpPr>
            <p:nvPr/>
          </p:nvSpPr>
          <p:spPr bwMode="auto">
            <a:xfrm rot="5400000" flipH="1">
              <a:off x="3882" y="1711"/>
              <a:ext cx="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8" name="Line 64">
              <a:extLst>
                <a:ext uri="{FF2B5EF4-FFF2-40B4-BE49-F238E27FC236}">
                  <a16:creationId xmlns:a16="http://schemas.microsoft.com/office/drawing/2014/main" id="{D6952668-5069-AFFE-F91E-A4093FF955FB}"/>
                </a:ext>
              </a:extLst>
            </p:cNvPr>
            <p:cNvSpPr>
              <a:spLocks noChangeAspect="1" noChangeShapeType="1"/>
            </p:cNvSpPr>
            <p:nvPr/>
          </p:nvSpPr>
          <p:spPr bwMode="auto">
            <a:xfrm rot="5400000" flipH="1">
              <a:off x="3940" y="2166"/>
              <a:ext cx="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Arc 65">
              <a:extLst>
                <a:ext uri="{FF2B5EF4-FFF2-40B4-BE49-F238E27FC236}">
                  <a16:creationId xmlns:a16="http://schemas.microsoft.com/office/drawing/2014/main" id="{595B15AF-F6AD-00DF-DAE1-9AE8135F35BA}"/>
                </a:ext>
              </a:extLst>
            </p:cNvPr>
            <p:cNvSpPr>
              <a:spLocks noChangeAspect="1"/>
            </p:cNvSpPr>
            <p:nvPr/>
          </p:nvSpPr>
          <p:spPr bwMode="auto">
            <a:xfrm rot="5400000">
              <a:off x="3970" y="1870"/>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 name="Arc 66">
              <a:extLst>
                <a:ext uri="{FF2B5EF4-FFF2-40B4-BE49-F238E27FC236}">
                  <a16:creationId xmlns:a16="http://schemas.microsoft.com/office/drawing/2014/main" id="{3B519299-DF94-9F39-E7CD-1269974AE875}"/>
                </a:ext>
              </a:extLst>
            </p:cNvPr>
            <p:cNvSpPr>
              <a:spLocks noChangeAspect="1"/>
            </p:cNvSpPr>
            <p:nvPr/>
          </p:nvSpPr>
          <p:spPr bwMode="auto">
            <a:xfrm rot="5400000">
              <a:off x="3970" y="1918"/>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 name="Arc 67">
              <a:extLst>
                <a:ext uri="{FF2B5EF4-FFF2-40B4-BE49-F238E27FC236}">
                  <a16:creationId xmlns:a16="http://schemas.microsoft.com/office/drawing/2014/main" id="{7222AFD2-2161-7242-F20A-3CF6346A3395}"/>
                </a:ext>
              </a:extLst>
            </p:cNvPr>
            <p:cNvSpPr>
              <a:spLocks noChangeAspect="1"/>
            </p:cNvSpPr>
            <p:nvPr/>
          </p:nvSpPr>
          <p:spPr bwMode="auto">
            <a:xfrm rot="5400000" flipV="1">
              <a:off x="3947" y="2039"/>
              <a:ext cx="24" cy="48"/>
            </a:xfrm>
            <a:custGeom>
              <a:avLst/>
              <a:gdLst>
                <a:gd name="T0" fmla="*/ 0 w 43180"/>
                <a:gd name="T1" fmla="*/ 0 h 21600"/>
                <a:gd name="T2" fmla="*/ 0 w 43180"/>
                <a:gd name="T3" fmla="*/ 0 h 21600"/>
                <a:gd name="T4" fmla="*/ 0 w 43180"/>
                <a:gd name="T5" fmla="*/ 0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lnTo>
                    <a:pt x="0" y="20662"/>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2" name="Arc 68">
              <a:extLst>
                <a:ext uri="{FF2B5EF4-FFF2-40B4-BE49-F238E27FC236}">
                  <a16:creationId xmlns:a16="http://schemas.microsoft.com/office/drawing/2014/main" id="{41DFB598-1A07-D9D3-3D3B-764866833186}"/>
                </a:ext>
              </a:extLst>
            </p:cNvPr>
            <p:cNvSpPr>
              <a:spLocks noChangeAspect="1"/>
            </p:cNvSpPr>
            <p:nvPr/>
          </p:nvSpPr>
          <p:spPr bwMode="auto">
            <a:xfrm rot="5400000">
              <a:off x="3970" y="1966"/>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3" name="Arc 69">
              <a:extLst>
                <a:ext uri="{FF2B5EF4-FFF2-40B4-BE49-F238E27FC236}">
                  <a16:creationId xmlns:a16="http://schemas.microsoft.com/office/drawing/2014/main" id="{34825B80-C977-411E-1477-2E4FAC7FFF40}"/>
                </a:ext>
              </a:extLst>
            </p:cNvPr>
            <p:cNvSpPr>
              <a:spLocks noChangeAspect="1"/>
            </p:cNvSpPr>
            <p:nvPr/>
          </p:nvSpPr>
          <p:spPr bwMode="auto">
            <a:xfrm rot="5400000">
              <a:off x="3970" y="2014"/>
              <a:ext cx="72"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 name="Arc 70">
              <a:extLst>
                <a:ext uri="{FF2B5EF4-FFF2-40B4-BE49-F238E27FC236}">
                  <a16:creationId xmlns:a16="http://schemas.microsoft.com/office/drawing/2014/main" id="{8A4A090C-B5B2-55C5-DF20-7CF7E8C3A89D}"/>
                </a:ext>
              </a:extLst>
            </p:cNvPr>
            <p:cNvSpPr>
              <a:spLocks noChangeAspect="1"/>
            </p:cNvSpPr>
            <p:nvPr/>
          </p:nvSpPr>
          <p:spPr bwMode="auto">
            <a:xfrm rot="5400000">
              <a:off x="3969" y="182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 name="Arc 71">
              <a:extLst>
                <a:ext uri="{FF2B5EF4-FFF2-40B4-BE49-F238E27FC236}">
                  <a16:creationId xmlns:a16="http://schemas.microsoft.com/office/drawing/2014/main" id="{28AA0DC4-3B2F-0E81-0CB9-B75616C8750D}"/>
                </a:ext>
              </a:extLst>
            </p:cNvPr>
            <p:cNvSpPr>
              <a:spLocks noChangeAspect="1"/>
            </p:cNvSpPr>
            <p:nvPr/>
          </p:nvSpPr>
          <p:spPr bwMode="auto">
            <a:xfrm rot="5400000">
              <a:off x="3969" y="2063"/>
              <a:ext cx="73" cy="50"/>
            </a:xfrm>
            <a:custGeom>
              <a:avLst/>
              <a:gdLst>
                <a:gd name="T0" fmla="*/ 0 w 43200"/>
                <a:gd name="T1" fmla="*/ 0 h 22481"/>
                <a:gd name="T2" fmla="*/ 0 w 43200"/>
                <a:gd name="T3" fmla="*/ 0 h 22481"/>
                <a:gd name="T4" fmla="*/ 0 w 43200"/>
                <a:gd name="T5" fmla="*/ 0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lnTo>
                    <a:pt x="17" y="22481"/>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31" name="Rectangle 30">
            <a:extLst>
              <a:ext uri="{FF2B5EF4-FFF2-40B4-BE49-F238E27FC236}">
                <a16:creationId xmlns:a16="http://schemas.microsoft.com/office/drawing/2014/main" id="{6B089D09-2429-52A6-931E-07203CD40D5A}"/>
              </a:ext>
            </a:extLst>
          </p:cNvPr>
          <p:cNvSpPr/>
          <p:nvPr/>
        </p:nvSpPr>
        <p:spPr>
          <a:xfrm>
            <a:off x="2331391" y="853023"/>
            <a:ext cx="1480631"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Z</a:t>
            </a:r>
            <a:r>
              <a:rPr lang="en-US" baseline="-25000" dirty="0"/>
              <a:t>in</a:t>
            </a:r>
            <a:r>
              <a:rPr lang="en-US" dirty="0"/>
              <a:t> = 1+ j0 </a:t>
            </a:r>
            <a:endParaRPr lang="en-IN" baseline="-25000" dirty="0"/>
          </a:p>
        </p:txBody>
      </p:sp>
      <p:sp>
        <p:nvSpPr>
          <p:cNvPr id="34" name="Rectangle 33">
            <a:extLst>
              <a:ext uri="{FF2B5EF4-FFF2-40B4-BE49-F238E27FC236}">
                <a16:creationId xmlns:a16="http://schemas.microsoft.com/office/drawing/2014/main" id="{DA4EF0CD-0863-3E00-76F7-106B7270AD24}"/>
              </a:ext>
            </a:extLst>
          </p:cNvPr>
          <p:cNvSpPr/>
          <p:nvPr/>
        </p:nvSpPr>
        <p:spPr>
          <a:xfrm>
            <a:off x="228600" y="2085129"/>
            <a:ext cx="3360231"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Capacitance value </a:t>
            </a:r>
            <a:endParaRPr lang="en-IN" baseline="-25000" dirty="0"/>
          </a:p>
        </p:txBody>
      </p:sp>
      <p:sp>
        <p:nvSpPr>
          <p:cNvPr id="35" name="Rectangle 34">
            <a:extLst>
              <a:ext uri="{FF2B5EF4-FFF2-40B4-BE49-F238E27FC236}">
                <a16:creationId xmlns:a16="http://schemas.microsoft.com/office/drawing/2014/main" id="{567AC42B-CA8C-B5F3-5EE4-E56420A6108B}"/>
              </a:ext>
            </a:extLst>
          </p:cNvPr>
          <p:cNvSpPr/>
          <p:nvPr/>
        </p:nvSpPr>
        <p:spPr>
          <a:xfrm>
            <a:off x="4922655" y="2082397"/>
            <a:ext cx="3360231" cy="5612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Inductance value </a:t>
            </a:r>
            <a:endParaRPr lang="en-IN" baseline="-25000" dirty="0"/>
          </a:p>
        </p:txBody>
      </p:sp>
      <p:pic>
        <p:nvPicPr>
          <p:cNvPr id="39" name="Picture 38">
            <a:extLst>
              <a:ext uri="{FF2B5EF4-FFF2-40B4-BE49-F238E27FC236}">
                <a16:creationId xmlns:a16="http://schemas.microsoft.com/office/drawing/2014/main" id="{E6B9B8BD-FED5-1DED-E4A7-32F0C9E660DB}"/>
              </a:ext>
            </a:extLst>
          </p:cNvPr>
          <p:cNvPicPr>
            <a:picLocks noChangeAspect="1"/>
          </p:cNvPicPr>
          <p:nvPr/>
        </p:nvPicPr>
        <p:blipFill>
          <a:blip r:embed="rId2"/>
          <a:stretch>
            <a:fillRect/>
          </a:stretch>
        </p:blipFill>
        <p:spPr>
          <a:xfrm>
            <a:off x="3071706" y="4769429"/>
            <a:ext cx="3629025" cy="1885950"/>
          </a:xfrm>
          <a:prstGeom prst="rect">
            <a:avLst/>
          </a:prstGeom>
        </p:spPr>
      </p:pic>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D43C1B78-1F46-150C-3B36-2E4B3788EA6F}"/>
                  </a:ext>
                </a:extLst>
              </p:cNvPr>
              <p:cNvSpPr txBox="1"/>
              <p:nvPr/>
            </p:nvSpPr>
            <p:spPr>
              <a:xfrm>
                <a:off x="836211" y="2808962"/>
                <a:ext cx="1521442"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𝑗𝑏</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(0.5)</m:t>
                      </m:r>
                    </m:oMath>
                  </m:oMathPara>
                </a14:m>
                <a:endParaRPr lang="en-IN" sz="2400" dirty="0"/>
              </a:p>
            </p:txBody>
          </p:sp>
        </mc:Choice>
        <mc:Fallback>
          <p:sp>
            <p:nvSpPr>
              <p:cNvPr id="40" name="TextBox 39">
                <a:extLst>
                  <a:ext uri="{FF2B5EF4-FFF2-40B4-BE49-F238E27FC236}">
                    <a16:creationId xmlns:a16="http://schemas.microsoft.com/office/drawing/2014/main" id="{D43C1B78-1F46-150C-3B36-2E4B3788EA6F}"/>
                  </a:ext>
                </a:extLst>
              </p:cNvPr>
              <p:cNvSpPr txBox="1">
                <a:spLocks noRot="1" noChangeAspect="1" noMove="1" noResize="1" noEditPoints="1" noAdjustHandles="1" noChangeArrowheads="1" noChangeShapeType="1" noTextEdit="1"/>
              </p:cNvSpPr>
              <p:nvPr/>
            </p:nvSpPr>
            <p:spPr>
              <a:xfrm>
                <a:off x="836211" y="2808962"/>
                <a:ext cx="1521442" cy="369332"/>
              </a:xfrm>
              <a:prstGeom prst="rect">
                <a:avLst/>
              </a:prstGeom>
              <a:blipFill>
                <a:blip r:embed="rId3"/>
                <a:stretch>
                  <a:fillRect l="-6800" t="-1667" r="-7200" b="-3333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330CE49E-8E7D-5A4E-91EF-1F21CC1BCEF4}"/>
                  </a:ext>
                </a:extLst>
              </p:cNvPr>
              <p:cNvSpPr txBox="1"/>
              <p:nvPr/>
            </p:nvSpPr>
            <p:spPr>
              <a:xfrm>
                <a:off x="5754269" y="2798968"/>
                <a:ext cx="1288366"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𝑗𝑥</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(1)</m:t>
                      </m:r>
                    </m:oMath>
                  </m:oMathPara>
                </a14:m>
                <a:endParaRPr lang="en-IN" sz="2400" dirty="0"/>
              </a:p>
            </p:txBody>
          </p:sp>
        </mc:Choice>
        <mc:Fallback>
          <p:sp>
            <p:nvSpPr>
              <p:cNvPr id="41" name="TextBox 40">
                <a:extLst>
                  <a:ext uri="{FF2B5EF4-FFF2-40B4-BE49-F238E27FC236}">
                    <a16:creationId xmlns:a16="http://schemas.microsoft.com/office/drawing/2014/main" id="{330CE49E-8E7D-5A4E-91EF-1F21CC1BCEF4}"/>
                  </a:ext>
                </a:extLst>
              </p:cNvPr>
              <p:cNvSpPr txBox="1">
                <a:spLocks noRot="1" noChangeAspect="1" noMove="1" noResize="1" noEditPoints="1" noAdjustHandles="1" noChangeArrowheads="1" noChangeShapeType="1" noTextEdit="1"/>
              </p:cNvSpPr>
              <p:nvPr/>
            </p:nvSpPr>
            <p:spPr>
              <a:xfrm>
                <a:off x="5754269" y="2798968"/>
                <a:ext cx="1288366" cy="369332"/>
              </a:xfrm>
              <a:prstGeom prst="rect">
                <a:avLst/>
              </a:prstGeom>
              <a:blipFill>
                <a:blip r:embed="rId4"/>
                <a:stretch>
                  <a:fillRect l="-8057" t="-1639" r="-8531" b="-3278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F44E09C6-98F3-DF33-5C5D-0D4E6AA685BE}"/>
                  </a:ext>
                </a:extLst>
              </p:cNvPr>
              <p:cNvSpPr txBox="1"/>
              <p:nvPr/>
            </p:nvSpPr>
            <p:spPr>
              <a:xfrm>
                <a:off x="836211" y="3231154"/>
                <a:ext cx="1932388"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 </m:t>
                    </m:r>
                  </m:oMath>
                </a14:m>
                <a:r>
                  <a:rPr lang="en-IN" sz="2400" dirty="0"/>
                  <a:t>bY</a:t>
                </a:r>
                <a:r>
                  <a:rPr lang="en-IN" sz="2400" baseline="-25000" dirty="0"/>
                  <a:t>0</a:t>
                </a:r>
                <a:r>
                  <a:rPr lang="en-IN" sz="2400" dirty="0"/>
                  <a:t> = b/Z</a:t>
                </a:r>
                <a:r>
                  <a:rPr lang="en-IN" sz="2400" baseline="-25000" dirty="0"/>
                  <a:t>0</a:t>
                </a:r>
              </a:p>
            </p:txBody>
          </p:sp>
        </mc:Choice>
        <mc:Fallback>
          <p:sp>
            <p:nvSpPr>
              <p:cNvPr id="42" name="TextBox 41">
                <a:extLst>
                  <a:ext uri="{FF2B5EF4-FFF2-40B4-BE49-F238E27FC236}">
                    <a16:creationId xmlns:a16="http://schemas.microsoft.com/office/drawing/2014/main" id="{F44E09C6-98F3-DF33-5C5D-0D4E6AA685BE}"/>
                  </a:ext>
                </a:extLst>
              </p:cNvPr>
              <p:cNvSpPr txBox="1">
                <a:spLocks noRot="1" noChangeAspect="1" noMove="1" noResize="1" noEditPoints="1" noAdjustHandles="1" noChangeArrowheads="1" noChangeShapeType="1" noTextEdit="1"/>
              </p:cNvSpPr>
              <p:nvPr/>
            </p:nvSpPr>
            <p:spPr>
              <a:xfrm>
                <a:off x="836211" y="3231154"/>
                <a:ext cx="1932388" cy="369332"/>
              </a:xfrm>
              <a:prstGeom prst="rect">
                <a:avLst/>
              </a:prstGeom>
              <a:blipFill>
                <a:blip r:embed="rId5"/>
                <a:stretch>
                  <a:fillRect l="-5363" t="-24590" r="-2839" b="-4918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AF09D9D5-EFDF-F578-FED4-A24B4CC2473C}"/>
                  </a:ext>
                </a:extLst>
              </p:cNvPr>
              <p:cNvSpPr txBox="1"/>
              <p:nvPr/>
            </p:nvSpPr>
            <p:spPr>
              <a:xfrm>
                <a:off x="806930" y="3676383"/>
                <a:ext cx="2806602" cy="70134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0.5</m:t>
                          </m:r>
                        </m:num>
                        <m:den>
                          <m:r>
                            <a:rPr lang="en-US" sz="2400" b="0" i="1" smtClean="0">
                              <a:latin typeface="Cambria Math" panose="02040503050406030204" pitchFamily="18" charset="0"/>
                            </a:rPr>
                            <m:t>50</m:t>
                          </m:r>
                        </m:den>
                      </m:f>
                      <m:r>
                        <a:rPr lang="en-US" sz="2400" b="0" i="1" smtClean="0">
                          <a:latin typeface="Cambria Math" panose="02040503050406030204" pitchFamily="18" charset="0"/>
                        </a:rPr>
                        <m:t>=2</m:t>
                      </m:r>
                      <m:r>
                        <a:rPr lang="en-US" sz="2400" b="0" i="1" smtClean="0">
                          <a:latin typeface="Cambria Math" panose="02040503050406030204" pitchFamily="18" charset="0"/>
                        </a:rPr>
                        <m:t>𝜋</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100</m:t>
                          </m:r>
                          <m:r>
                            <a:rPr lang="en-US" sz="2400" b="0" i="1" smtClean="0">
                              <a:latin typeface="Cambria Math" panose="02040503050406030204" pitchFamily="18" charset="0"/>
                            </a:rPr>
                            <m:t>𝑀𝐻𝑧</m:t>
                          </m:r>
                        </m:e>
                      </m:d>
                      <m:r>
                        <a:rPr lang="en-US" sz="2400" b="0" i="1" smtClean="0">
                          <a:latin typeface="Cambria Math" panose="02040503050406030204" pitchFamily="18" charset="0"/>
                        </a:rPr>
                        <m:t>𝐶</m:t>
                      </m:r>
                    </m:oMath>
                  </m:oMathPara>
                </a14:m>
                <a:endParaRPr lang="en-IN" sz="2400" baseline="-25000" dirty="0"/>
              </a:p>
            </p:txBody>
          </p:sp>
        </mc:Choice>
        <mc:Fallback>
          <p:sp>
            <p:nvSpPr>
              <p:cNvPr id="43" name="TextBox 42">
                <a:extLst>
                  <a:ext uri="{FF2B5EF4-FFF2-40B4-BE49-F238E27FC236}">
                    <a16:creationId xmlns:a16="http://schemas.microsoft.com/office/drawing/2014/main" id="{AF09D9D5-EFDF-F578-FED4-A24B4CC2473C}"/>
                  </a:ext>
                </a:extLst>
              </p:cNvPr>
              <p:cNvSpPr txBox="1">
                <a:spLocks noRot="1" noChangeAspect="1" noMove="1" noResize="1" noEditPoints="1" noAdjustHandles="1" noChangeArrowheads="1" noChangeShapeType="1" noTextEdit="1"/>
              </p:cNvSpPr>
              <p:nvPr/>
            </p:nvSpPr>
            <p:spPr>
              <a:xfrm>
                <a:off x="806930" y="3676383"/>
                <a:ext cx="2806602" cy="70134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304855E9-812C-9B3C-6278-C0F426AD3DA9}"/>
                  </a:ext>
                </a:extLst>
              </p:cNvPr>
              <p:cNvSpPr txBox="1"/>
              <p:nvPr/>
            </p:nvSpPr>
            <p:spPr>
              <a:xfrm>
                <a:off x="834439" y="4559229"/>
                <a:ext cx="1418017" cy="360804"/>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=16 </m:t>
                      </m:r>
                      <m:r>
                        <a:rPr lang="en-US" sz="2400" b="0" i="1" smtClean="0">
                          <a:latin typeface="Cambria Math" panose="02040503050406030204" pitchFamily="18" charset="0"/>
                        </a:rPr>
                        <m:t>𝑝𝐹</m:t>
                      </m:r>
                    </m:oMath>
                  </m:oMathPara>
                </a14:m>
                <a:endParaRPr lang="en-IN" sz="2400" baseline="-25000" dirty="0"/>
              </a:p>
            </p:txBody>
          </p:sp>
        </mc:Choice>
        <mc:Fallback>
          <p:sp>
            <p:nvSpPr>
              <p:cNvPr id="44" name="TextBox 43">
                <a:extLst>
                  <a:ext uri="{FF2B5EF4-FFF2-40B4-BE49-F238E27FC236}">
                    <a16:creationId xmlns:a16="http://schemas.microsoft.com/office/drawing/2014/main" id="{304855E9-812C-9B3C-6278-C0F426AD3DA9}"/>
                  </a:ext>
                </a:extLst>
              </p:cNvPr>
              <p:cNvSpPr txBox="1">
                <a:spLocks noRot="1" noChangeAspect="1" noMove="1" noResize="1" noEditPoints="1" noAdjustHandles="1" noChangeArrowheads="1" noChangeShapeType="1" noTextEdit="1"/>
              </p:cNvSpPr>
              <p:nvPr/>
            </p:nvSpPr>
            <p:spPr>
              <a:xfrm>
                <a:off x="834439" y="4559229"/>
                <a:ext cx="1418017" cy="360804"/>
              </a:xfrm>
              <a:prstGeom prst="rect">
                <a:avLst/>
              </a:prstGeom>
              <a:blipFill>
                <a:blip r:embed="rId7"/>
                <a:stretch>
                  <a:fillRect l="-5532" r="-6809" b="-3387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66564114-00B6-72F0-1A16-085E656FC258}"/>
                  </a:ext>
                </a:extLst>
              </p:cNvPr>
              <p:cNvSpPr txBox="1"/>
              <p:nvPr/>
            </p:nvSpPr>
            <p:spPr>
              <a:xfrm>
                <a:off x="5654921" y="3337048"/>
                <a:ext cx="2401811" cy="3608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Z</m:t>
                      </m:r>
                      <m:r>
                        <a:rPr lang="en-US" sz="2400" b="0" i="0" smtClean="0">
                          <a:latin typeface="Cambria Math" panose="02040503050406030204" pitchFamily="18" charset="0"/>
                        </a:rPr>
                        <m:t>=50 </m:t>
                      </m:r>
                      <m:r>
                        <m:rPr>
                          <m:sty m:val="p"/>
                        </m:rPr>
                        <a:rPr lang="en-US" sz="2400" b="0" i="0" smtClean="0">
                          <a:latin typeface="Cambria Math" panose="02040503050406030204" pitchFamily="18" charset="0"/>
                        </a:rPr>
                        <m:t>Ω</m:t>
                      </m:r>
                      <m:r>
                        <a:rPr lang="en-US" sz="2400" b="0" i="0" smtClean="0">
                          <a:latin typeface="Cambria Math" panose="02040503050406030204" pitchFamily="18" charset="0"/>
                        </a:rPr>
                        <m:t> </m:t>
                      </m:r>
                    </m:oMath>
                  </m:oMathPara>
                </a14:m>
                <a:endParaRPr lang="en-IN" sz="2400" baseline="-25000" dirty="0"/>
              </a:p>
            </p:txBody>
          </p:sp>
        </mc:Choice>
        <mc:Fallback>
          <p:sp>
            <p:nvSpPr>
              <p:cNvPr id="46" name="TextBox 45">
                <a:extLst>
                  <a:ext uri="{FF2B5EF4-FFF2-40B4-BE49-F238E27FC236}">
                    <a16:creationId xmlns:a16="http://schemas.microsoft.com/office/drawing/2014/main" id="{66564114-00B6-72F0-1A16-085E656FC258}"/>
                  </a:ext>
                </a:extLst>
              </p:cNvPr>
              <p:cNvSpPr txBox="1">
                <a:spLocks noRot="1" noChangeAspect="1" noMove="1" noResize="1" noEditPoints="1" noAdjustHandles="1" noChangeArrowheads="1" noChangeShapeType="1" noTextEdit="1"/>
              </p:cNvSpPr>
              <p:nvPr/>
            </p:nvSpPr>
            <p:spPr>
              <a:xfrm>
                <a:off x="5654921" y="3337048"/>
                <a:ext cx="2401811" cy="360804"/>
              </a:xfrm>
              <a:prstGeom prst="rect">
                <a:avLst/>
              </a:prstGeom>
              <a:blipFill>
                <a:blip r:embed="rId8"/>
                <a:stretch>
                  <a:fillRect l="-3299" r="-508" b="-11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94C0DBC6-DCBD-E40A-7643-6818BA70295D}"/>
                  </a:ext>
                </a:extLst>
              </p:cNvPr>
              <p:cNvSpPr txBox="1"/>
              <p:nvPr/>
            </p:nvSpPr>
            <p:spPr>
              <a:xfrm>
                <a:off x="5654921" y="3776165"/>
                <a:ext cx="3059043" cy="36080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50 </m:t>
                      </m:r>
                      <m:r>
                        <m:rPr>
                          <m:sty m:val="p"/>
                        </m:rPr>
                        <a:rPr lang="en-US" sz="2400" b="0" i="0" smtClean="0">
                          <a:latin typeface="Cambria Math" panose="02040503050406030204" pitchFamily="18" charset="0"/>
                        </a:rPr>
                        <m:t>Ω</m:t>
                      </m:r>
                      <m:r>
                        <a:rPr lang="en-US" sz="2400" b="0" i="0" smtClean="0">
                          <a:latin typeface="Cambria Math" panose="02040503050406030204" pitchFamily="18" charset="0"/>
                        </a:rPr>
                        <m:t>=2</m:t>
                      </m:r>
                      <m:r>
                        <a:rPr lang="en-US" sz="2400" b="0" i="1" smtClean="0">
                          <a:latin typeface="Cambria Math" panose="02040503050406030204" pitchFamily="18" charset="0"/>
                        </a:rPr>
                        <m:t>𝜋</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100</m:t>
                          </m:r>
                          <m:r>
                            <a:rPr lang="en-US" sz="2400" b="0" i="1" smtClean="0">
                              <a:latin typeface="Cambria Math" panose="02040503050406030204" pitchFamily="18" charset="0"/>
                            </a:rPr>
                            <m:t>𝑀𝐻𝑧</m:t>
                          </m:r>
                        </m:e>
                      </m:d>
                      <m:r>
                        <a:rPr lang="en-US" sz="2400" b="0" i="1" smtClean="0">
                          <a:latin typeface="Cambria Math" panose="02040503050406030204" pitchFamily="18" charset="0"/>
                        </a:rPr>
                        <m:t>𝐿</m:t>
                      </m:r>
                      <m:r>
                        <a:rPr lang="en-US" sz="2400" b="0" i="0" smtClean="0">
                          <a:latin typeface="Cambria Math" panose="02040503050406030204" pitchFamily="18" charset="0"/>
                        </a:rPr>
                        <m:t> </m:t>
                      </m:r>
                    </m:oMath>
                  </m:oMathPara>
                </a14:m>
                <a:endParaRPr lang="en-IN" sz="2400" baseline="-25000" dirty="0"/>
              </a:p>
            </p:txBody>
          </p:sp>
        </mc:Choice>
        <mc:Fallback>
          <p:sp>
            <p:nvSpPr>
              <p:cNvPr id="47" name="TextBox 46">
                <a:extLst>
                  <a:ext uri="{FF2B5EF4-FFF2-40B4-BE49-F238E27FC236}">
                    <a16:creationId xmlns:a16="http://schemas.microsoft.com/office/drawing/2014/main" id="{94C0DBC6-DCBD-E40A-7643-6818BA70295D}"/>
                  </a:ext>
                </a:extLst>
              </p:cNvPr>
              <p:cNvSpPr txBox="1">
                <a:spLocks noRot="1" noChangeAspect="1" noMove="1" noResize="1" noEditPoints="1" noAdjustHandles="1" noChangeArrowheads="1" noChangeShapeType="1" noTextEdit="1"/>
              </p:cNvSpPr>
              <p:nvPr/>
            </p:nvSpPr>
            <p:spPr>
              <a:xfrm>
                <a:off x="5654921" y="3776165"/>
                <a:ext cx="3059043" cy="360804"/>
              </a:xfrm>
              <a:prstGeom prst="rect">
                <a:avLst/>
              </a:prstGeom>
              <a:blipFill>
                <a:blip r:embed="rId9"/>
                <a:stretch>
                  <a:fillRect l="-2595" r="-200" b="-1166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BE4D076A-ABEF-91B2-35D1-CF48AB9A78E9}"/>
                  </a:ext>
                </a:extLst>
              </p:cNvPr>
              <p:cNvSpPr txBox="1"/>
              <p:nvPr/>
            </p:nvSpPr>
            <p:spPr>
              <a:xfrm>
                <a:off x="5874429" y="4443494"/>
                <a:ext cx="1456681" cy="360804"/>
              </a:xfrm>
              <a:prstGeom prst="rect">
                <a:avLst/>
              </a:prstGeom>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=80 </m:t>
                      </m:r>
                      <m:r>
                        <a:rPr lang="en-US" sz="2400" b="0" i="1" smtClean="0">
                          <a:latin typeface="Cambria Math" panose="02040503050406030204" pitchFamily="18" charset="0"/>
                        </a:rPr>
                        <m:t>𝑛𝐻</m:t>
                      </m:r>
                    </m:oMath>
                  </m:oMathPara>
                </a14:m>
                <a:endParaRPr lang="en-IN" sz="2400" baseline="-25000" dirty="0"/>
              </a:p>
            </p:txBody>
          </p:sp>
        </mc:Choice>
        <mc:Fallback>
          <p:sp>
            <p:nvSpPr>
              <p:cNvPr id="48" name="TextBox 47">
                <a:extLst>
                  <a:ext uri="{FF2B5EF4-FFF2-40B4-BE49-F238E27FC236}">
                    <a16:creationId xmlns:a16="http://schemas.microsoft.com/office/drawing/2014/main" id="{BE4D076A-ABEF-91B2-35D1-CF48AB9A78E9}"/>
                  </a:ext>
                </a:extLst>
              </p:cNvPr>
              <p:cNvSpPr txBox="1">
                <a:spLocks noRot="1" noChangeAspect="1" noMove="1" noResize="1" noEditPoints="1" noAdjustHandles="1" noChangeArrowheads="1" noChangeShapeType="1" noTextEdit="1"/>
              </p:cNvSpPr>
              <p:nvPr/>
            </p:nvSpPr>
            <p:spPr>
              <a:xfrm>
                <a:off x="5874429" y="4443494"/>
                <a:ext cx="1456681" cy="360804"/>
              </a:xfrm>
              <a:prstGeom prst="rect">
                <a:avLst/>
              </a:prstGeom>
              <a:blipFill>
                <a:blip r:embed="rId10"/>
                <a:stretch>
                  <a:fillRect l="-5372" r="-3719" b="-6452"/>
                </a:stretch>
              </a:blipFill>
            </p:spPr>
            <p:txBody>
              <a:bodyPr/>
              <a:lstStyle/>
              <a:p>
                <a:r>
                  <a:rPr lang="en-IN">
                    <a:noFill/>
                  </a:rPr>
                  <a:t> </a:t>
                </a:r>
              </a:p>
            </p:txBody>
          </p:sp>
        </mc:Fallback>
      </mc:AlternateContent>
    </p:spTree>
    <p:extLst>
      <p:ext uri="{BB962C8B-B14F-4D97-AF65-F5344CB8AC3E}">
        <p14:creationId xmlns:p14="http://schemas.microsoft.com/office/powerpoint/2010/main" val="116971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C23A5-7EF2-41C2-10AD-5FACAAF920E9}"/>
            </a:ext>
          </a:extLst>
        </p:cNvPr>
        <p:cNvGrpSpPr/>
        <p:nvPr/>
      </p:nvGrpSpPr>
      <p:grpSpPr>
        <a:xfrm>
          <a:off x="0" y="0"/>
          <a:ext cx="0" cy="0"/>
          <a:chOff x="0" y="0"/>
          <a:chExt cx="0" cy="0"/>
        </a:xfrm>
      </p:grpSpPr>
      <p:pic>
        <p:nvPicPr>
          <p:cNvPr id="2" name="Picture 4">
            <a:extLst>
              <a:ext uri="{FF2B5EF4-FFF2-40B4-BE49-F238E27FC236}">
                <a16:creationId xmlns:a16="http://schemas.microsoft.com/office/drawing/2014/main" id="{59D2DF76-005E-2FB9-9079-59E2A7F063D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570" b="16011"/>
          <a:stretch/>
        </p:blipFill>
        <p:spPr bwMode="auto">
          <a:xfrm>
            <a:off x="1143000" y="53382"/>
            <a:ext cx="7233684" cy="67512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7B9E02B-14A6-7596-29E1-918A7CFD9319}"/>
              </a:ext>
            </a:extLst>
          </p:cNvPr>
          <p:cNvSpPr txBox="1"/>
          <p:nvPr/>
        </p:nvSpPr>
        <p:spPr>
          <a:xfrm>
            <a:off x="127000" y="108588"/>
            <a:ext cx="9017000"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B050"/>
                </a:solidFill>
              </a:rPr>
              <a:t>We could have found another solution if we moved downward using parallel inductance, find that solution </a:t>
            </a:r>
            <a:endParaRPr lang="en-IN" sz="2000" dirty="0">
              <a:solidFill>
                <a:srgbClr val="00B050"/>
              </a:solidFill>
            </a:endParaRPr>
          </a:p>
        </p:txBody>
      </p:sp>
      <p:sp>
        <p:nvSpPr>
          <p:cNvPr id="13" name="Oval 12">
            <a:extLst>
              <a:ext uri="{FF2B5EF4-FFF2-40B4-BE49-F238E27FC236}">
                <a16:creationId xmlns:a16="http://schemas.microsoft.com/office/drawing/2014/main" id="{C89C018D-790A-C608-FEDB-5FFD9EE6047F}"/>
              </a:ext>
            </a:extLst>
          </p:cNvPr>
          <p:cNvSpPr/>
          <p:nvPr/>
        </p:nvSpPr>
        <p:spPr>
          <a:xfrm>
            <a:off x="1905001" y="1905000"/>
            <a:ext cx="2854842" cy="2865077"/>
          </a:xfrm>
          <a:prstGeom prst="ellipse">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79A94726-F8C5-1180-6766-B3819F2C7CC8}"/>
              </a:ext>
            </a:extLst>
          </p:cNvPr>
          <p:cNvSpPr/>
          <p:nvPr/>
        </p:nvSpPr>
        <p:spPr>
          <a:xfrm>
            <a:off x="5684071" y="3337538"/>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699266F3-5D60-7CC4-076A-B6358316CD41}"/>
              </a:ext>
            </a:extLst>
          </p:cNvPr>
          <p:cNvSpPr/>
          <p:nvPr/>
        </p:nvSpPr>
        <p:spPr>
          <a:xfrm>
            <a:off x="3733800" y="3337538"/>
            <a:ext cx="180000" cy="1800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0B2EBBA3-7628-6F81-0941-BB8719E4E0B7}"/>
              </a:ext>
            </a:extLst>
          </p:cNvPr>
          <p:cNvSpPr/>
          <p:nvPr/>
        </p:nvSpPr>
        <p:spPr>
          <a:xfrm>
            <a:off x="4065529" y="4465210"/>
            <a:ext cx="180000" cy="180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c 23">
            <a:extLst>
              <a:ext uri="{FF2B5EF4-FFF2-40B4-BE49-F238E27FC236}">
                <a16:creationId xmlns:a16="http://schemas.microsoft.com/office/drawing/2014/main" id="{97151F06-C124-9769-2432-C1866B73682B}"/>
              </a:ext>
            </a:extLst>
          </p:cNvPr>
          <p:cNvSpPr/>
          <p:nvPr/>
        </p:nvSpPr>
        <p:spPr>
          <a:xfrm rot="8459472" flipV="1">
            <a:off x="3899255" y="974969"/>
            <a:ext cx="4445195" cy="5005675"/>
          </a:xfrm>
          <a:prstGeom prst="arc">
            <a:avLst>
              <a:gd name="adj1" fmla="val 19297110"/>
              <a:gd name="adj2" fmla="val 20882915"/>
            </a:avLst>
          </a:prstGeom>
          <a:ln w="38100">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val="71926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animBg="1"/>
      <p:bldP spid="17" grpId="0" animBg="1"/>
      <p:bldP spid="20"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6D76C-0311-91FF-8C42-BFBD70CE2A2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06" name="Object 6">
                <a:extLst>
                  <a:ext uri="{FF2B5EF4-FFF2-40B4-BE49-F238E27FC236}">
                    <a16:creationId xmlns:a16="http://schemas.microsoft.com/office/drawing/2014/main" id="{8BE3791B-5D2C-E537-40F7-22113D692645}"/>
                  </a:ext>
                </a:extLst>
              </p:cNvPr>
              <p:cNvSpPr txBox="1"/>
              <p:nvPr/>
            </p:nvSpPr>
            <p:spPr bwMode="auto">
              <a:xfrm>
                <a:off x="4965700" y="638175"/>
                <a:ext cx="3949700" cy="94932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p>
                        <m:sSupPr>
                          <m:ctrlPr>
                            <a:rPr lang="en-IN" sz="2400" i="1" smtClean="0">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sSub>
                                <m:sSubPr>
                                  <m:ctrlPr>
                                    <a:rPr lang="en-IN" sz="2400" i="1">
                                      <a:solidFill>
                                        <a:srgbClr val="002060"/>
                                      </a:solidFill>
                                      <a:latin typeface="Cambria Math" panose="02040503050406030204" pitchFamily="18" charset="0"/>
                                    </a:rPr>
                                  </m:ctrlPr>
                                </m:sSub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𝑟</m:t>
                                  </m:r>
                                </m:sub>
                              </m:sSub>
                              <m:r>
                                <a:rPr lang="en-IN" sz="2400" i="1">
                                  <a:solidFill>
                                    <a:srgbClr val="002060"/>
                                  </a:solidFill>
                                  <a:latin typeface="Cambria Math" panose="02040503050406030204" pitchFamily="18" charset="0"/>
                                </a:rPr>
                                <m:t>−</m:t>
                              </m:r>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𝑟</m:t>
                                  </m:r>
                                </m:num>
                                <m:den>
                                  <m:r>
                                    <a:rPr lang="en-IN" sz="2400" i="1">
                                      <a:solidFill>
                                        <a:srgbClr val="002060"/>
                                      </a:solidFill>
                                      <a:latin typeface="Cambria Math" panose="02040503050406030204" pitchFamily="18" charset="0"/>
                                    </a:rPr>
                                    <m:t>1+</m:t>
                                  </m:r>
                                  <m:r>
                                    <a:rPr lang="en-IN" sz="2400" i="1">
                                      <a:solidFill>
                                        <a:srgbClr val="002060"/>
                                      </a:solidFill>
                                      <a:latin typeface="Cambria Math" panose="02040503050406030204" pitchFamily="18" charset="0"/>
                                    </a:rPr>
                                    <m:t>𝑟</m:t>
                                  </m:r>
                                </m:den>
                              </m:f>
                            </m:e>
                          </m:d>
                        </m:e>
                        <m:sup>
                          <m:r>
                            <a:rPr lang="en-IN" sz="2400" i="1">
                              <a:solidFill>
                                <a:srgbClr val="002060"/>
                              </a:solidFill>
                              <a:latin typeface="Cambria Math" panose="02040503050406030204" pitchFamily="18" charset="0"/>
                            </a:rPr>
                            <m:t>2</m:t>
                          </m:r>
                        </m:sup>
                      </m:sSup>
                      <m:r>
                        <a:rPr lang="en-IN" sz="2400" i="1">
                          <a:solidFill>
                            <a:srgbClr val="002060"/>
                          </a:solidFill>
                          <a:latin typeface="Cambria Math" panose="02040503050406030204" pitchFamily="18" charset="0"/>
                        </a:rPr>
                        <m:t>+</m:t>
                      </m:r>
                      <m:sSubSup>
                        <m:sSubSupPr>
                          <m:ctrlPr>
                            <a:rPr lang="en-IN" sz="2400" i="1">
                              <a:solidFill>
                                <a:srgbClr val="002060"/>
                              </a:solidFill>
                              <a:latin typeface="Cambria Math" panose="02040503050406030204" pitchFamily="18" charset="0"/>
                            </a:rPr>
                          </m:ctrlPr>
                        </m:sSubSupPr>
                        <m:e>
                          <m:r>
                            <m:rPr>
                              <m:sty m:val="p"/>
                            </m:rPr>
                            <a:rPr lang="en-IN" sz="2400" i="1">
                              <a:solidFill>
                                <a:srgbClr val="002060"/>
                              </a:solidFill>
                              <a:latin typeface="Cambria Math" panose="02040503050406030204" pitchFamily="18" charset="0"/>
                            </a:rPr>
                            <m:t>Γ</m:t>
                          </m:r>
                        </m:e>
                        <m:sub>
                          <m:r>
                            <a:rPr lang="en-IN" sz="2400" i="1">
                              <a:solidFill>
                                <a:srgbClr val="002060"/>
                              </a:solidFill>
                              <a:latin typeface="Cambria Math" panose="02040503050406030204" pitchFamily="18" charset="0"/>
                            </a:rPr>
                            <m:t>𝑖</m:t>
                          </m:r>
                        </m:sub>
                        <m:sup>
                          <m:r>
                            <a:rPr lang="en-IN" sz="2400" i="1">
                              <a:solidFill>
                                <a:srgbClr val="002060"/>
                              </a:solidFill>
                              <a:latin typeface="Cambria Math" panose="02040503050406030204" pitchFamily="18" charset="0"/>
                            </a:rPr>
                            <m:t>2</m:t>
                          </m:r>
                        </m:sup>
                      </m:sSubSup>
                      <m:r>
                        <a:rPr lang="en-IN" sz="2400" i="1">
                          <a:solidFill>
                            <a:srgbClr val="002060"/>
                          </a:solidFill>
                          <a:latin typeface="Cambria Math" panose="02040503050406030204" pitchFamily="18" charset="0"/>
                        </a:rPr>
                        <m:t>=</m:t>
                      </m:r>
                      <m:sSup>
                        <m:sSupPr>
                          <m:ctrlPr>
                            <a:rPr lang="en-IN" sz="2400" i="1">
                              <a:solidFill>
                                <a:srgbClr val="002060"/>
                              </a:solidFill>
                              <a:latin typeface="Cambria Math" panose="02040503050406030204" pitchFamily="18" charset="0"/>
                            </a:rPr>
                          </m:ctrlPr>
                        </m:sSupPr>
                        <m:e>
                          <m:d>
                            <m:dPr>
                              <m:ctrlPr>
                                <a:rPr lang="en-IN" sz="2400" i="1">
                                  <a:solidFill>
                                    <a:srgbClr val="002060"/>
                                  </a:solidFill>
                                  <a:latin typeface="Cambria Math" panose="02040503050406030204" pitchFamily="18" charset="0"/>
                                </a:rPr>
                              </m:ctrlPr>
                            </m:dPr>
                            <m:e>
                              <m:f>
                                <m:fPr>
                                  <m:ctrlPr>
                                    <a:rPr lang="en-IN" sz="2400" i="1">
                                      <a:solidFill>
                                        <a:srgbClr val="002060"/>
                                      </a:solidFill>
                                      <a:latin typeface="Cambria Math" panose="02040503050406030204" pitchFamily="18" charset="0"/>
                                    </a:rPr>
                                  </m:ctrlPr>
                                </m:fPr>
                                <m:num>
                                  <m:r>
                                    <a:rPr lang="en-IN" sz="2400" i="1">
                                      <a:solidFill>
                                        <a:srgbClr val="002060"/>
                                      </a:solidFill>
                                      <a:latin typeface="Cambria Math" panose="02040503050406030204" pitchFamily="18" charset="0"/>
                                    </a:rPr>
                                    <m:t>1</m:t>
                                  </m:r>
                                </m:num>
                                <m:den>
                                  <m:r>
                                    <a:rPr lang="en-IN" sz="2400" i="1">
                                      <a:solidFill>
                                        <a:srgbClr val="002060"/>
                                      </a:solidFill>
                                      <a:latin typeface="Cambria Math" panose="02040503050406030204" pitchFamily="18" charset="0"/>
                                    </a:rPr>
                                    <m:t>1+</m:t>
                                  </m:r>
                                  <m:r>
                                    <a:rPr lang="en-IN" sz="2400" i="1">
                                      <a:solidFill>
                                        <a:srgbClr val="002060"/>
                                      </a:solidFill>
                                      <a:latin typeface="Cambria Math" panose="02040503050406030204" pitchFamily="18" charset="0"/>
                                    </a:rPr>
                                    <m:t>𝑟</m:t>
                                  </m:r>
                                </m:den>
                              </m:f>
                            </m:e>
                          </m:d>
                        </m:e>
                        <m:sup>
                          <m:r>
                            <a:rPr lang="en-IN" sz="2400" i="1">
                              <a:solidFill>
                                <a:srgbClr val="002060"/>
                              </a:solidFill>
                              <a:latin typeface="Cambria Math" panose="02040503050406030204" pitchFamily="18" charset="0"/>
                            </a:rPr>
                            <m:t>2</m:t>
                          </m:r>
                        </m:sup>
                      </m:sSup>
                    </m:oMath>
                  </m:oMathPara>
                </a14:m>
                <a:endParaRPr lang="en-IN" sz="2400" dirty="0">
                  <a:solidFill>
                    <a:srgbClr val="002060"/>
                  </a:solidFill>
                  <a:latin typeface="Calibri" panose="020F0502020204030204" pitchFamily="34" charset="0"/>
                  <a:cs typeface="Calibri" panose="020F0502020204030204" pitchFamily="34" charset="0"/>
                </a:endParaRPr>
              </a:p>
            </p:txBody>
          </p:sp>
        </mc:Choice>
        <mc:Fallback xmlns="">
          <p:sp>
            <p:nvSpPr>
              <p:cNvPr id="256006" name="Object 6">
                <a:extLst>
                  <a:ext uri="{FF2B5EF4-FFF2-40B4-BE49-F238E27FC236}">
                    <a16:creationId xmlns:a16="http://schemas.microsoft.com/office/drawing/2014/main" id="{8BE3791B-5D2C-E537-40F7-22113D692645}"/>
                  </a:ext>
                </a:extLst>
              </p:cNvPr>
              <p:cNvSpPr txBox="1">
                <a:spLocks noRot="1" noChangeAspect="1" noMove="1" noResize="1" noEditPoints="1" noAdjustHandles="1" noChangeArrowheads="1" noChangeShapeType="1" noTextEdit="1"/>
              </p:cNvSpPr>
              <p:nvPr/>
            </p:nvSpPr>
            <p:spPr bwMode="auto">
              <a:xfrm>
                <a:off x="4965700" y="638175"/>
                <a:ext cx="3949700" cy="949325"/>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6007" name="Object 7">
                <a:extLst>
                  <a:ext uri="{FF2B5EF4-FFF2-40B4-BE49-F238E27FC236}">
                    <a16:creationId xmlns:a16="http://schemas.microsoft.com/office/drawing/2014/main" id="{B4E48271-B9DA-0D90-782E-44298BAE9628}"/>
                  </a:ext>
                </a:extLst>
              </p:cNvPr>
              <p:cNvSpPr txBox="1"/>
              <p:nvPr/>
            </p:nvSpPr>
            <p:spPr bwMode="auto">
              <a:xfrm>
                <a:off x="1687033" y="2256259"/>
                <a:ext cx="2881978" cy="795337"/>
              </a:xfrm>
              <a:prstGeom prst="rect">
                <a:avLst/>
              </a:prstGeom>
              <a:ln/>
            </p:spPr>
            <p:style>
              <a:lnRef idx="2">
                <a:schemeClr val="dk1"/>
              </a:lnRef>
              <a:fillRef idx="1">
                <a:schemeClr val="lt1"/>
              </a:fillRef>
              <a:effectRef idx="0">
                <a:schemeClr val="dk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2400" i="1">
                              <a:solidFill>
                                <a:srgbClr val="000000"/>
                              </a:solidFill>
                              <a:latin typeface="Cambria Math" panose="02040503050406030204" pitchFamily="18" charset="0"/>
                            </a:rPr>
                          </m:ctrlPr>
                        </m:sSubPr>
                        <m:e>
                          <m:r>
                            <m:rPr>
                              <m:sty m:val="p"/>
                            </m:rPr>
                            <a:rPr lang="en-IN" sz="2400" i="1">
                              <a:solidFill>
                                <a:srgbClr val="000000"/>
                              </a:solidFill>
                              <a:latin typeface="Cambria Math" panose="02040503050406030204" pitchFamily="18" charset="0"/>
                            </a:rPr>
                            <m:t>Γ</m:t>
                          </m:r>
                        </m:e>
                        <m:sub>
                          <m:r>
                            <a:rPr lang="en-IN" sz="2400" i="1">
                              <a:solidFill>
                                <a:srgbClr val="000000"/>
                              </a:solidFill>
                              <a:latin typeface="Cambria Math" panose="02040503050406030204" pitchFamily="18" charset="0"/>
                            </a:rPr>
                            <m:t>𝑟</m:t>
                          </m:r>
                        </m:sub>
                      </m:sSub>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𝑟</m:t>
                          </m:r>
                        </m:num>
                        <m:den>
                          <m:r>
                            <a:rPr lang="en-IN" sz="2400" i="1">
                              <a:solidFill>
                                <a:srgbClr val="000000"/>
                              </a:solidFill>
                              <a:latin typeface="Cambria Math" panose="02040503050406030204" pitchFamily="18" charset="0"/>
                            </a:rPr>
                            <m:t>1+</m:t>
                          </m:r>
                          <m:r>
                            <a:rPr lang="en-IN" sz="2400" i="1">
                              <a:solidFill>
                                <a:srgbClr val="000000"/>
                              </a:solidFill>
                              <a:latin typeface="Cambria Math" panose="02040503050406030204" pitchFamily="18" charset="0"/>
                            </a:rPr>
                            <m:t>𝑟</m:t>
                          </m:r>
                        </m:den>
                      </m:f>
                      <m:r>
                        <a:rPr lang="en-IN" sz="2400" i="1">
                          <a:solidFill>
                            <a:srgbClr val="000000"/>
                          </a:solidFill>
                          <a:latin typeface="Cambria Math" panose="02040503050406030204" pitchFamily="18" charset="0"/>
                        </a:rPr>
                        <m:t>; </m:t>
                      </m:r>
                      <m:sSub>
                        <m:sSubPr>
                          <m:ctrlPr>
                            <a:rPr lang="en-IN" sz="2400" i="1">
                              <a:solidFill>
                                <a:srgbClr val="000000"/>
                              </a:solidFill>
                              <a:latin typeface="Cambria Math" panose="02040503050406030204" pitchFamily="18" charset="0"/>
                            </a:rPr>
                          </m:ctrlPr>
                        </m:sSubPr>
                        <m:e>
                          <m:r>
                            <m:rPr>
                              <m:sty m:val="p"/>
                            </m:rPr>
                            <a:rPr lang="en-IN" sz="2400" i="1">
                              <a:solidFill>
                                <a:srgbClr val="000000"/>
                              </a:solidFill>
                              <a:latin typeface="Cambria Math" panose="02040503050406030204" pitchFamily="18" charset="0"/>
                            </a:rPr>
                            <m:t>Γ</m:t>
                          </m:r>
                        </m:e>
                        <m:sub>
                          <m:r>
                            <a:rPr lang="en-IN" sz="2400" i="1">
                              <a:solidFill>
                                <a:srgbClr val="000000"/>
                              </a:solidFill>
                              <a:latin typeface="Cambria Math" panose="02040503050406030204" pitchFamily="18" charset="0"/>
                            </a:rPr>
                            <m:t>𝑖</m:t>
                          </m:r>
                        </m:sub>
                      </m:sSub>
                      <m:r>
                        <a:rPr lang="en-IN" sz="2400" i="1">
                          <a:solidFill>
                            <a:srgbClr val="000000"/>
                          </a:solidFill>
                          <a:latin typeface="Cambria Math" panose="02040503050406030204" pitchFamily="18" charset="0"/>
                        </a:rPr>
                        <m:t>=0</m:t>
                      </m:r>
                    </m:oMath>
                  </m:oMathPara>
                </a14:m>
                <a:endParaRPr lang="en-IN" sz="2400" dirty="0"/>
              </a:p>
            </p:txBody>
          </p:sp>
        </mc:Choice>
        <mc:Fallback xmlns="">
          <p:sp>
            <p:nvSpPr>
              <p:cNvPr id="256007" name="Object 7">
                <a:extLst>
                  <a:ext uri="{FF2B5EF4-FFF2-40B4-BE49-F238E27FC236}">
                    <a16:creationId xmlns:a16="http://schemas.microsoft.com/office/drawing/2014/main" id="{B4E48271-B9DA-0D90-782E-44298BAE9628}"/>
                  </a:ext>
                </a:extLst>
              </p:cNvPr>
              <p:cNvSpPr txBox="1">
                <a:spLocks noRot="1" noChangeAspect="1" noMove="1" noResize="1" noEditPoints="1" noAdjustHandles="1" noChangeArrowheads="1" noChangeShapeType="1" noTextEdit="1"/>
              </p:cNvSpPr>
              <p:nvPr/>
            </p:nvSpPr>
            <p:spPr bwMode="auto">
              <a:xfrm>
                <a:off x="1687033" y="2256259"/>
                <a:ext cx="2881978" cy="795337"/>
              </a:xfrm>
              <a:prstGeom prst="rect">
                <a:avLst/>
              </a:prstGeom>
              <a:blipFill>
                <a:blip r:embed="rId3"/>
                <a:stretch>
                  <a:fillRect/>
                </a:stretch>
              </a:blipFill>
              <a:ln/>
            </p:spPr>
            <p:txBody>
              <a:bodyPr/>
              <a:lstStyle/>
              <a:p>
                <a:r>
                  <a:rPr lang="en-IN">
                    <a:noFill/>
                  </a:rPr>
                  <a:t> </a:t>
                </a:r>
              </a:p>
            </p:txBody>
          </p:sp>
        </mc:Fallback>
      </mc:AlternateContent>
      <p:sp>
        <p:nvSpPr>
          <p:cNvPr id="256008" name="Text Box 8">
            <a:extLst>
              <a:ext uri="{FF2B5EF4-FFF2-40B4-BE49-F238E27FC236}">
                <a16:creationId xmlns:a16="http://schemas.microsoft.com/office/drawing/2014/main" id="{1F04D276-D827-3FDB-AD8A-8CE2D278D8EF}"/>
              </a:ext>
            </a:extLst>
          </p:cNvPr>
          <p:cNvSpPr txBox="1">
            <a:spLocks noChangeArrowheads="1"/>
          </p:cNvSpPr>
          <p:nvPr/>
        </p:nvSpPr>
        <p:spPr bwMode="auto">
          <a:xfrm>
            <a:off x="2449033" y="1696091"/>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002060"/>
                </a:solidFill>
                <a:latin typeface="Calibri" panose="020F0502020204030204" pitchFamily="34" charset="0"/>
                <a:cs typeface="Calibri" panose="020F0502020204030204" pitchFamily="34" charset="0"/>
              </a:rPr>
              <a:t>Center</a:t>
            </a:r>
          </a:p>
        </p:txBody>
      </p:sp>
      <p:sp>
        <p:nvSpPr>
          <p:cNvPr id="256009" name="Text Box 9">
            <a:extLst>
              <a:ext uri="{FF2B5EF4-FFF2-40B4-BE49-F238E27FC236}">
                <a16:creationId xmlns:a16="http://schemas.microsoft.com/office/drawing/2014/main" id="{5CF98B4B-D0F7-B758-BC61-F8C09CA1A048}"/>
              </a:ext>
            </a:extLst>
          </p:cNvPr>
          <p:cNvSpPr txBox="1">
            <a:spLocks noChangeArrowheads="1"/>
          </p:cNvSpPr>
          <p:nvPr/>
        </p:nvSpPr>
        <p:spPr bwMode="auto">
          <a:xfrm>
            <a:off x="5725633" y="1712410"/>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002060"/>
                </a:solidFill>
                <a:latin typeface="Calibri" panose="020F0502020204030204" pitchFamily="34" charset="0"/>
                <a:cs typeface="Calibri" panose="020F0502020204030204" pitchFamily="34" charset="0"/>
              </a:rPr>
              <a:t>Radius</a:t>
            </a:r>
          </a:p>
        </p:txBody>
      </p:sp>
      <mc:AlternateContent xmlns:mc="http://schemas.openxmlformats.org/markup-compatibility/2006" xmlns:a14="http://schemas.microsoft.com/office/drawing/2010/main">
        <mc:Choice Requires="a14">
          <p:sp>
            <p:nvSpPr>
              <p:cNvPr id="256010" name="Object 10">
                <a:extLst>
                  <a:ext uri="{FF2B5EF4-FFF2-40B4-BE49-F238E27FC236}">
                    <a16:creationId xmlns:a16="http://schemas.microsoft.com/office/drawing/2014/main" id="{9E77C587-6300-C561-3933-D06A96166C47}"/>
                  </a:ext>
                </a:extLst>
              </p:cNvPr>
              <p:cNvSpPr txBox="1"/>
              <p:nvPr/>
            </p:nvSpPr>
            <p:spPr bwMode="auto">
              <a:xfrm>
                <a:off x="5514016" y="2213927"/>
                <a:ext cx="1718634" cy="867726"/>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𝑅</m:t>
                      </m:r>
                      <m:r>
                        <a:rPr lang="en-US" sz="2400" b="0" i="1" smtClean="0">
                          <a:solidFill>
                            <a:srgbClr val="000000"/>
                          </a:solidFill>
                          <a:latin typeface="Cambria Math" panose="02040503050406030204" pitchFamily="18" charset="0"/>
                        </a:rPr>
                        <m:t>= </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1+</m:t>
                          </m:r>
                          <m:r>
                            <a:rPr lang="en-IN" sz="2400" i="1">
                              <a:solidFill>
                                <a:srgbClr val="000000"/>
                              </a:solidFill>
                              <a:latin typeface="Cambria Math" panose="02040503050406030204" pitchFamily="18" charset="0"/>
                            </a:rPr>
                            <m:t>𝑟</m:t>
                          </m:r>
                        </m:den>
                      </m:f>
                    </m:oMath>
                  </m:oMathPara>
                </a14:m>
                <a:endParaRPr lang="en-IN" sz="2400" dirty="0"/>
              </a:p>
            </p:txBody>
          </p:sp>
        </mc:Choice>
        <mc:Fallback xmlns="">
          <p:sp>
            <p:nvSpPr>
              <p:cNvPr id="256010" name="Object 10">
                <a:extLst>
                  <a:ext uri="{FF2B5EF4-FFF2-40B4-BE49-F238E27FC236}">
                    <a16:creationId xmlns:a16="http://schemas.microsoft.com/office/drawing/2014/main" id="{9E77C587-6300-C561-3933-D06A96166C47}"/>
                  </a:ext>
                </a:extLst>
              </p:cNvPr>
              <p:cNvSpPr txBox="1">
                <a:spLocks noRot="1" noChangeAspect="1" noMove="1" noResize="1" noEditPoints="1" noAdjustHandles="1" noChangeArrowheads="1" noChangeShapeType="1" noTextEdit="1"/>
              </p:cNvSpPr>
              <p:nvPr/>
            </p:nvSpPr>
            <p:spPr bwMode="auto">
              <a:xfrm>
                <a:off x="5514016" y="2213927"/>
                <a:ext cx="1718634" cy="867726"/>
              </a:xfrm>
              <a:prstGeom prst="rect">
                <a:avLst/>
              </a:prstGeom>
              <a:blipFill>
                <a:blip r:embed="rId4"/>
                <a:stretch>
                  <a:fillRect/>
                </a:stretch>
              </a:blipFill>
              <a:ln/>
            </p:spPr>
            <p:txBody>
              <a:bodyPr/>
              <a:lstStyle/>
              <a:p>
                <a:r>
                  <a:rPr lang="en-IN">
                    <a:noFill/>
                  </a:rPr>
                  <a:t> </a:t>
                </a:r>
              </a:p>
            </p:txBody>
          </p:sp>
        </mc:Fallback>
      </mc:AlternateContent>
      <p:sp>
        <p:nvSpPr>
          <p:cNvPr id="256011" name="Text Box 11">
            <a:extLst>
              <a:ext uri="{FF2B5EF4-FFF2-40B4-BE49-F238E27FC236}">
                <a16:creationId xmlns:a16="http://schemas.microsoft.com/office/drawing/2014/main" id="{4373052B-CF18-2B27-7235-60B106FDDF14}"/>
              </a:ext>
            </a:extLst>
          </p:cNvPr>
          <p:cNvSpPr txBox="1">
            <a:spLocks noChangeArrowheads="1"/>
          </p:cNvSpPr>
          <p:nvPr/>
        </p:nvSpPr>
        <p:spPr bwMode="auto">
          <a:xfrm>
            <a:off x="228599" y="304800"/>
            <a:ext cx="39496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00B050"/>
                </a:solidFill>
                <a:latin typeface="Calibri" panose="020F0502020204030204" pitchFamily="34" charset="0"/>
                <a:cs typeface="Calibri" panose="020F0502020204030204" pitchFamily="34" charset="0"/>
              </a:rPr>
              <a:t>Constant Resistance Circles</a:t>
            </a:r>
          </a:p>
        </p:txBody>
      </p:sp>
      <p:sp>
        <p:nvSpPr>
          <p:cNvPr id="2" name="Text Box 6">
            <a:extLst>
              <a:ext uri="{FF2B5EF4-FFF2-40B4-BE49-F238E27FC236}">
                <a16:creationId xmlns:a16="http://schemas.microsoft.com/office/drawing/2014/main" id="{AEB6AB7B-832E-A8C9-690C-85423B464DFF}"/>
              </a:ext>
            </a:extLst>
          </p:cNvPr>
          <p:cNvSpPr txBox="1">
            <a:spLocks noChangeArrowheads="1"/>
          </p:cNvSpPr>
          <p:nvPr/>
        </p:nvSpPr>
        <p:spPr bwMode="auto">
          <a:xfrm>
            <a:off x="180163" y="949073"/>
            <a:ext cx="50776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2060"/>
                </a:solidFill>
                <a:latin typeface="Calibri" panose="020F0502020204030204" pitchFamily="34" charset="0"/>
                <a:cs typeface="Calibri" panose="020F0502020204030204" pitchFamily="34" charset="0"/>
              </a:rPr>
              <a:t>Therefore, we get a family of circles with Eq: </a:t>
            </a:r>
          </a:p>
        </p:txBody>
      </p:sp>
      <p:sp>
        <p:nvSpPr>
          <p:cNvPr id="5" name="Text Box 6">
            <a:extLst>
              <a:ext uri="{FF2B5EF4-FFF2-40B4-BE49-F238E27FC236}">
                <a16:creationId xmlns:a16="http://schemas.microsoft.com/office/drawing/2014/main" id="{071459F5-9365-07A3-1693-B0A934598846}"/>
              </a:ext>
            </a:extLst>
          </p:cNvPr>
          <p:cNvSpPr txBox="1">
            <a:spLocks noChangeArrowheads="1"/>
          </p:cNvSpPr>
          <p:nvPr/>
        </p:nvSpPr>
        <p:spPr bwMode="auto">
          <a:xfrm>
            <a:off x="444795" y="3267637"/>
            <a:ext cx="8686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002060"/>
                </a:solidFill>
                <a:latin typeface="Calibri" panose="020F0502020204030204" pitchFamily="34" charset="0"/>
                <a:cs typeface="Calibri" panose="020F0502020204030204" pitchFamily="34" charset="0"/>
              </a:rPr>
              <a:t>Different values of r yield circles with different radii and shifting centers: </a:t>
            </a:r>
          </a:p>
        </p:txBody>
      </p:sp>
      <p:cxnSp>
        <p:nvCxnSpPr>
          <p:cNvPr id="11" name="Straight Arrow Connector 10">
            <a:extLst>
              <a:ext uri="{FF2B5EF4-FFF2-40B4-BE49-F238E27FC236}">
                <a16:creationId xmlns:a16="http://schemas.microsoft.com/office/drawing/2014/main" id="{C06F68FA-4793-B8B3-3727-E409602B5900}"/>
              </a:ext>
            </a:extLst>
          </p:cNvPr>
          <p:cNvCxnSpPr/>
          <p:nvPr/>
        </p:nvCxnSpPr>
        <p:spPr>
          <a:xfrm>
            <a:off x="4686687" y="3835323"/>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F335D036-E7A6-5BF7-F9B1-CBCC157C4E2E}"/>
              </a:ext>
            </a:extLst>
          </p:cNvPr>
          <p:cNvCxnSpPr>
            <a:cxnSpLocks/>
          </p:cNvCxnSpPr>
          <p:nvPr/>
        </p:nvCxnSpPr>
        <p:spPr>
          <a:xfrm rot="16200000">
            <a:off x="4656000" y="3817800"/>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AEC569-C0BB-D880-F927-ABCEB8D22A43}"/>
                  </a:ext>
                </a:extLst>
              </p:cNvPr>
              <p:cNvSpPr txBox="1"/>
              <p:nvPr/>
            </p:nvSpPr>
            <p:spPr>
              <a:xfrm>
                <a:off x="6033510" y="5248341"/>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oMath>
                  </m:oMathPara>
                </a14:m>
                <a:endParaRPr lang="en-IN" dirty="0"/>
              </a:p>
            </p:txBody>
          </p:sp>
        </mc:Choice>
        <mc:Fallback xmlns="">
          <p:sp>
            <p:nvSpPr>
              <p:cNvPr id="15" name="TextBox 14">
                <a:extLst>
                  <a:ext uri="{FF2B5EF4-FFF2-40B4-BE49-F238E27FC236}">
                    <a16:creationId xmlns:a16="http://schemas.microsoft.com/office/drawing/2014/main" id="{C0AEC569-C0BB-D880-F927-ABCEB8D22A43}"/>
                  </a:ext>
                </a:extLst>
              </p:cNvPr>
              <p:cNvSpPr txBox="1">
                <a:spLocks noRot="1" noChangeAspect="1" noMove="1" noResize="1" noEditPoints="1" noAdjustHandles="1" noChangeArrowheads="1" noChangeShapeType="1" noTextEdit="1"/>
              </p:cNvSpPr>
              <p:nvPr/>
            </p:nvSpPr>
            <p:spPr>
              <a:xfrm>
                <a:off x="6033510" y="5248341"/>
                <a:ext cx="637066"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9B9E96-A603-C50F-954C-28CF152E4328}"/>
                  </a:ext>
                </a:extLst>
              </p:cNvPr>
              <p:cNvSpPr txBox="1"/>
              <p:nvPr/>
            </p:nvSpPr>
            <p:spPr>
              <a:xfrm>
                <a:off x="4724400" y="3708335"/>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US" sz="2800" b="0" i="1" smtClean="0">
                              <a:solidFill>
                                <a:srgbClr val="000000"/>
                              </a:solidFill>
                              <a:latin typeface="Cambria Math" panose="02040503050406030204" pitchFamily="18" charset="0"/>
                            </a:rPr>
                            <m:t>𝑖</m:t>
                          </m:r>
                        </m:sub>
                      </m:sSub>
                    </m:oMath>
                  </m:oMathPara>
                </a14:m>
                <a:endParaRPr lang="en-IN" dirty="0"/>
              </a:p>
            </p:txBody>
          </p:sp>
        </mc:Choice>
        <mc:Fallback xmlns="">
          <p:sp>
            <p:nvSpPr>
              <p:cNvPr id="16" name="TextBox 15">
                <a:extLst>
                  <a:ext uri="{FF2B5EF4-FFF2-40B4-BE49-F238E27FC236}">
                    <a16:creationId xmlns:a16="http://schemas.microsoft.com/office/drawing/2014/main" id="{819B9E96-A603-C50F-954C-28CF152E4328}"/>
                  </a:ext>
                </a:extLst>
              </p:cNvPr>
              <p:cNvSpPr txBox="1">
                <a:spLocks noRot="1" noChangeAspect="1" noMove="1" noResize="1" noEditPoints="1" noAdjustHandles="1" noChangeArrowheads="1" noChangeShapeType="1" noTextEdit="1"/>
              </p:cNvSpPr>
              <p:nvPr/>
            </p:nvSpPr>
            <p:spPr>
              <a:xfrm>
                <a:off x="4724400" y="3708335"/>
                <a:ext cx="637066" cy="523220"/>
              </a:xfrm>
              <a:prstGeom prst="rect">
                <a:avLst/>
              </a:prstGeom>
              <a:blipFill>
                <a:blip r:embed="rId6"/>
                <a:stretch>
                  <a:fillRect/>
                </a:stretch>
              </a:blipFill>
            </p:spPr>
            <p:txBody>
              <a:bodyPr/>
              <a:lstStyle/>
              <a:p>
                <a:r>
                  <a:rPr lang="en-IN">
                    <a:noFill/>
                  </a:rPr>
                  <a:t> </a:t>
                </a:r>
              </a:p>
            </p:txBody>
          </p:sp>
        </mc:Fallback>
      </mc:AlternateContent>
      <p:grpSp>
        <p:nvGrpSpPr>
          <p:cNvPr id="42" name="Group 41">
            <a:extLst>
              <a:ext uri="{FF2B5EF4-FFF2-40B4-BE49-F238E27FC236}">
                <a16:creationId xmlns:a16="http://schemas.microsoft.com/office/drawing/2014/main" id="{607CA301-A287-7463-3E49-AB20937C6282}"/>
              </a:ext>
            </a:extLst>
          </p:cNvPr>
          <p:cNvGrpSpPr/>
          <p:nvPr/>
        </p:nvGrpSpPr>
        <p:grpSpPr>
          <a:xfrm>
            <a:off x="2915436" y="5275323"/>
            <a:ext cx="1840534" cy="1164960"/>
            <a:chOff x="2915436" y="5275323"/>
            <a:chExt cx="1840534" cy="1164960"/>
          </a:xfrm>
        </p:grpSpPr>
        <p:cxnSp>
          <p:nvCxnSpPr>
            <p:cNvPr id="23" name="Straight Arrow Connector 22">
              <a:extLst>
                <a:ext uri="{FF2B5EF4-FFF2-40B4-BE49-F238E27FC236}">
                  <a16:creationId xmlns:a16="http://schemas.microsoft.com/office/drawing/2014/main" id="{F05F7EF1-38DB-2752-3F2F-1062625C7A9F}"/>
                </a:ext>
              </a:extLst>
            </p:cNvPr>
            <p:cNvCxnSpPr>
              <a:cxnSpLocks/>
              <a:stCxn id="20" idx="2"/>
            </p:cNvCxnSpPr>
            <p:nvPr/>
          </p:nvCxnSpPr>
          <p:spPr>
            <a:xfrm flipH="1">
              <a:off x="3815192" y="5275323"/>
              <a:ext cx="875253" cy="572541"/>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6" name="Object 10">
                  <a:extLst>
                    <a:ext uri="{FF2B5EF4-FFF2-40B4-BE49-F238E27FC236}">
                      <a16:creationId xmlns:a16="http://schemas.microsoft.com/office/drawing/2014/main" id="{8BDF5A89-8FBF-B2DC-84CB-BBB57F11673A}"/>
                    </a:ext>
                  </a:extLst>
                </p:cNvPr>
                <p:cNvSpPr txBox="1"/>
                <p:nvPr/>
              </p:nvSpPr>
              <p:spPr bwMode="auto">
                <a:xfrm>
                  <a:off x="2915436" y="5793094"/>
                  <a:ext cx="1840534" cy="647189"/>
                </a:xfrm>
                <a:prstGeom prst="rect">
                  <a:avLst/>
                </a:prstGeom>
                <a:noFill/>
                <a:ln>
                  <a:noFill/>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rgbClr val="000000"/>
                                </a:solidFill>
                                <a:latin typeface="Cambria Math" panose="02040503050406030204" pitchFamily="18" charset="0"/>
                              </a:rPr>
                            </m:ctrlPr>
                          </m:dPr>
                          <m:e>
                            <m:r>
                              <m:rPr>
                                <m:sty m:val="p"/>
                              </m:rPr>
                              <a:rPr lang="en-US" sz="2400" b="0" i="0" smtClean="0">
                                <a:solidFill>
                                  <a:srgbClr val="000000"/>
                                </a:solidFill>
                                <a:latin typeface="Cambria Math" panose="02040503050406030204" pitchFamily="18" charset="0"/>
                              </a:rPr>
                              <m:t>Γ</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𝜃</m:t>
                        </m:r>
                        <m:r>
                          <m:rPr>
                            <m:sty m:val="p"/>
                          </m:rPr>
                          <a:rPr lang="en-US" sz="2400" b="0" i="0" baseline="-25000" smtClean="0">
                            <a:solidFill>
                              <a:srgbClr val="000000"/>
                            </a:solidFill>
                            <a:latin typeface="Cambria Math" panose="02040503050406030204" pitchFamily="18" charset="0"/>
                          </a:rPr>
                          <m:t>Γ</m:t>
                        </m:r>
                      </m:oMath>
                    </m:oMathPara>
                  </a14:m>
                  <a:endParaRPr lang="en-IN" sz="2400" baseline="-25000" dirty="0"/>
                </a:p>
              </p:txBody>
            </p:sp>
          </mc:Choice>
          <mc:Fallback xmlns="">
            <p:sp>
              <p:nvSpPr>
                <p:cNvPr id="26" name="Object 10">
                  <a:extLst>
                    <a:ext uri="{FF2B5EF4-FFF2-40B4-BE49-F238E27FC236}">
                      <a16:creationId xmlns:a16="http://schemas.microsoft.com/office/drawing/2014/main" id="{8BDF5A89-8FBF-B2DC-84CB-BBB57F11673A}"/>
                    </a:ext>
                  </a:extLst>
                </p:cNvPr>
                <p:cNvSpPr txBox="1">
                  <a:spLocks noRot="1" noChangeAspect="1" noMove="1" noResize="1" noEditPoints="1" noAdjustHandles="1" noChangeArrowheads="1" noChangeShapeType="1" noTextEdit="1"/>
                </p:cNvSpPr>
                <p:nvPr/>
              </p:nvSpPr>
              <p:spPr bwMode="auto">
                <a:xfrm>
                  <a:off x="2915436" y="5793094"/>
                  <a:ext cx="1840534" cy="647189"/>
                </a:xfrm>
                <a:prstGeom prst="rect">
                  <a:avLst/>
                </a:prstGeom>
                <a:blipFill>
                  <a:blip r:embed="rId7"/>
                  <a:stretch>
                    <a:fillRect/>
                  </a:stretch>
                </a:blipFill>
                <a:ln>
                  <a:noFill/>
                </a:ln>
              </p:spPr>
              <p:txBody>
                <a:bodyPr/>
                <a:lstStyle/>
                <a:p>
                  <a:r>
                    <a:rPr lang="en-IN">
                      <a:noFill/>
                    </a:rPr>
                    <a:t> </a:t>
                  </a:r>
                </a:p>
              </p:txBody>
            </p:sp>
          </mc:Fallback>
        </mc:AlternateContent>
      </p:grpSp>
      <p:grpSp>
        <p:nvGrpSpPr>
          <p:cNvPr id="6" name="Group 5">
            <a:extLst>
              <a:ext uri="{FF2B5EF4-FFF2-40B4-BE49-F238E27FC236}">
                <a16:creationId xmlns:a16="http://schemas.microsoft.com/office/drawing/2014/main" id="{6BEDD695-12E5-E420-DCD0-89F05631F87B}"/>
              </a:ext>
            </a:extLst>
          </p:cNvPr>
          <p:cNvGrpSpPr/>
          <p:nvPr/>
        </p:nvGrpSpPr>
        <p:grpSpPr>
          <a:xfrm>
            <a:off x="3493476" y="3915907"/>
            <a:ext cx="3882169" cy="2412434"/>
            <a:chOff x="3493476" y="3915907"/>
            <a:chExt cx="3882169" cy="2412434"/>
          </a:xfrm>
        </p:grpSpPr>
        <p:grpSp>
          <p:nvGrpSpPr>
            <p:cNvPr id="19" name="Group 18">
              <a:extLst>
                <a:ext uri="{FF2B5EF4-FFF2-40B4-BE49-F238E27FC236}">
                  <a16:creationId xmlns:a16="http://schemas.microsoft.com/office/drawing/2014/main" id="{DA9854EF-B939-D154-7D53-45097A6E3476}"/>
                </a:ext>
              </a:extLst>
            </p:cNvPr>
            <p:cNvGrpSpPr/>
            <p:nvPr/>
          </p:nvGrpSpPr>
          <p:grpSpPr>
            <a:xfrm>
              <a:off x="3493476" y="3915907"/>
              <a:ext cx="2282071" cy="2412434"/>
              <a:chOff x="3493476" y="3915907"/>
              <a:chExt cx="2282071" cy="2412434"/>
            </a:xfrm>
          </p:grpSpPr>
          <p:sp>
            <p:nvSpPr>
              <p:cNvPr id="13" name="Oval 12">
                <a:extLst>
                  <a:ext uri="{FF2B5EF4-FFF2-40B4-BE49-F238E27FC236}">
                    <a16:creationId xmlns:a16="http://schemas.microsoft.com/office/drawing/2014/main" id="{BCD61B83-8833-0657-0B50-4B96B0255342}"/>
                  </a:ext>
                </a:extLst>
              </p:cNvPr>
              <p:cNvSpPr/>
              <p:nvPr/>
            </p:nvSpPr>
            <p:spPr>
              <a:xfrm>
                <a:off x="3615547" y="4168341"/>
                <a:ext cx="2160000" cy="216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350E9F-E782-6B6E-A371-B1CB2AF98E0D}"/>
                      </a:ext>
                    </a:extLst>
                  </p:cNvPr>
                  <p:cNvSpPr txBox="1"/>
                  <p:nvPr/>
                </p:nvSpPr>
                <p:spPr>
                  <a:xfrm>
                    <a:off x="3493476" y="3915907"/>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=0</m:t>
                          </m:r>
                        </m:oMath>
                      </m:oMathPara>
                    </a14:m>
                    <a:endParaRPr lang="en-IN" dirty="0"/>
                  </a:p>
                </p:txBody>
              </p:sp>
            </mc:Choice>
            <mc:Fallback xmlns="">
              <p:sp>
                <p:nvSpPr>
                  <p:cNvPr id="18" name="TextBox 17">
                    <a:extLst>
                      <a:ext uri="{FF2B5EF4-FFF2-40B4-BE49-F238E27FC236}">
                        <a16:creationId xmlns:a16="http://schemas.microsoft.com/office/drawing/2014/main" id="{16350E9F-E782-6B6E-A371-B1CB2AF98E0D}"/>
                      </a:ext>
                    </a:extLst>
                  </p:cNvPr>
                  <p:cNvSpPr txBox="1">
                    <a:spLocks noRot="1" noChangeAspect="1" noMove="1" noResize="1" noEditPoints="1" noAdjustHandles="1" noChangeArrowheads="1" noChangeShapeType="1" noTextEdit="1"/>
                  </p:cNvSpPr>
                  <p:nvPr/>
                </p:nvSpPr>
                <p:spPr>
                  <a:xfrm>
                    <a:off x="3493476" y="3915907"/>
                    <a:ext cx="779130" cy="369332"/>
                  </a:xfrm>
                  <a:prstGeom prst="rect">
                    <a:avLst/>
                  </a:prstGeom>
                  <a:blipFill>
                    <a:blip r:embed="rId8"/>
                    <a:stretch>
                      <a:fillRect/>
                    </a:stretch>
                  </a:blipFill>
                </p:spPr>
                <p:txBody>
                  <a:bodyPr/>
                  <a:lstStyle/>
                  <a:p>
                    <a:r>
                      <a:rPr lang="en-IN">
                        <a:noFill/>
                      </a:rPr>
                      <a:t> </a:t>
                    </a:r>
                  </a:p>
                </p:txBody>
              </p:sp>
            </mc:Fallback>
          </mc:AlternateContent>
        </p:grpSp>
        <p:grpSp>
          <p:nvGrpSpPr>
            <p:cNvPr id="4" name="Group 3">
              <a:extLst>
                <a:ext uri="{FF2B5EF4-FFF2-40B4-BE49-F238E27FC236}">
                  <a16:creationId xmlns:a16="http://schemas.microsoft.com/office/drawing/2014/main" id="{621AA749-A369-E234-1146-40393417DA5C}"/>
                </a:ext>
              </a:extLst>
            </p:cNvPr>
            <p:cNvGrpSpPr/>
            <p:nvPr/>
          </p:nvGrpSpPr>
          <p:grpSpPr>
            <a:xfrm>
              <a:off x="5770445" y="5257800"/>
              <a:ext cx="1605200" cy="1032320"/>
              <a:chOff x="5770445" y="5257800"/>
              <a:chExt cx="1605200" cy="1032320"/>
            </a:xfrm>
          </p:grpSpPr>
          <p:cxnSp>
            <p:nvCxnSpPr>
              <p:cNvPr id="28" name="Straight Arrow Connector 27">
                <a:extLst>
                  <a:ext uri="{FF2B5EF4-FFF2-40B4-BE49-F238E27FC236}">
                    <a16:creationId xmlns:a16="http://schemas.microsoft.com/office/drawing/2014/main" id="{E6D0EEF5-3311-248A-7397-F8C902DEF7E9}"/>
                  </a:ext>
                </a:extLst>
              </p:cNvPr>
              <p:cNvCxnSpPr>
                <a:cxnSpLocks/>
              </p:cNvCxnSpPr>
              <p:nvPr/>
            </p:nvCxnSpPr>
            <p:spPr>
              <a:xfrm>
                <a:off x="5770445" y="5257800"/>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E9141F4-03FE-774C-E8DD-7F45130F7BC1}"/>
                      </a:ext>
                    </a:extLst>
                  </p:cNvPr>
                  <p:cNvSpPr txBox="1"/>
                  <p:nvPr/>
                </p:nvSpPr>
                <p:spPr>
                  <a:xfrm>
                    <a:off x="6067557" y="5920788"/>
                    <a:ext cx="13080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000000"/>
                              </a:solidFill>
                              <a:latin typeface="Cambria Math" panose="02040503050406030204" pitchFamily="18" charset="0"/>
                            </a:rPr>
                            <m:t>𝒓</m:t>
                          </m:r>
                          <m:r>
                            <a:rPr lang="en-US" sz="1800" b="1" i="1" smtClean="0">
                              <a:solidFill>
                                <a:srgbClr val="000000"/>
                              </a:solidFill>
                              <a:latin typeface="Cambria Math" panose="02040503050406030204" pitchFamily="18" charset="0"/>
                            </a:rPr>
                            <m:t>=∞</m:t>
                          </m:r>
                        </m:oMath>
                      </m:oMathPara>
                    </a14:m>
                    <a:endParaRPr lang="en-IN" b="1" dirty="0"/>
                  </a:p>
                </p:txBody>
              </p:sp>
            </mc:Choice>
            <mc:Fallback xmlns="">
              <p:sp>
                <p:nvSpPr>
                  <p:cNvPr id="31" name="TextBox 30">
                    <a:extLst>
                      <a:ext uri="{FF2B5EF4-FFF2-40B4-BE49-F238E27FC236}">
                        <a16:creationId xmlns:a16="http://schemas.microsoft.com/office/drawing/2014/main" id="{1E9141F4-03FE-774C-E8DD-7F45130F7BC1}"/>
                      </a:ext>
                    </a:extLst>
                  </p:cNvPr>
                  <p:cNvSpPr txBox="1">
                    <a:spLocks noRot="1" noChangeAspect="1" noMove="1" noResize="1" noEditPoints="1" noAdjustHandles="1" noChangeArrowheads="1" noChangeShapeType="1" noTextEdit="1"/>
                  </p:cNvSpPr>
                  <p:nvPr/>
                </p:nvSpPr>
                <p:spPr>
                  <a:xfrm>
                    <a:off x="6067557" y="5920788"/>
                    <a:ext cx="1308088" cy="369332"/>
                  </a:xfrm>
                  <a:prstGeom prst="rect">
                    <a:avLst/>
                  </a:prstGeom>
                  <a:blipFill>
                    <a:blip r:embed="rId9"/>
                    <a:stretch>
                      <a:fillRect/>
                    </a:stretch>
                  </a:blipFill>
                </p:spPr>
                <p:txBody>
                  <a:bodyPr/>
                  <a:lstStyle/>
                  <a:p>
                    <a:r>
                      <a:rPr lang="en-IN">
                        <a:noFill/>
                      </a:rPr>
                      <a:t> </a:t>
                    </a:r>
                  </a:p>
                </p:txBody>
              </p:sp>
            </mc:Fallback>
          </mc:AlternateContent>
        </p:grpSp>
      </p:grpSp>
      <p:grpSp>
        <p:nvGrpSpPr>
          <p:cNvPr id="43" name="Group 42">
            <a:extLst>
              <a:ext uri="{FF2B5EF4-FFF2-40B4-BE49-F238E27FC236}">
                <a16:creationId xmlns:a16="http://schemas.microsoft.com/office/drawing/2014/main" id="{B49DEB52-DFEB-0493-D781-58FA7D5C5A73}"/>
              </a:ext>
            </a:extLst>
          </p:cNvPr>
          <p:cNvGrpSpPr/>
          <p:nvPr/>
        </p:nvGrpSpPr>
        <p:grpSpPr>
          <a:xfrm>
            <a:off x="4690445" y="4108548"/>
            <a:ext cx="1983940" cy="1706775"/>
            <a:chOff x="4690445" y="4108548"/>
            <a:chExt cx="1983940" cy="1706775"/>
          </a:xfrm>
        </p:grpSpPr>
        <p:sp>
          <p:nvSpPr>
            <p:cNvPr id="20" name="Oval 19">
              <a:extLst>
                <a:ext uri="{FF2B5EF4-FFF2-40B4-BE49-F238E27FC236}">
                  <a16:creationId xmlns:a16="http://schemas.microsoft.com/office/drawing/2014/main" id="{4EC27A35-0280-5907-BCAD-C2239A154E06}"/>
                </a:ext>
              </a:extLst>
            </p:cNvPr>
            <p:cNvSpPr/>
            <p:nvPr/>
          </p:nvSpPr>
          <p:spPr>
            <a:xfrm>
              <a:off x="4690445" y="4735323"/>
              <a:ext cx="1080000" cy="108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B1891C7-BDF3-8119-4E61-71C44DC4B8CE}"/>
                    </a:ext>
                  </a:extLst>
                </p:cNvPr>
                <p:cNvSpPr txBox="1"/>
                <p:nvPr/>
              </p:nvSpPr>
              <p:spPr>
                <a:xfrm>
                  <a:off x="5895255" y="4108548"/>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=1</m:t>
                        </m:r>
                      </m:oMath>
                    </m:oMathPara>
                  </a14:m>
                  <a:endParaRPr lang="en-IN" dirty="0"/>
                </a:p>
              </p:txBody>
            </p:sp>
          </mc:Choice>
          <mc:Fallback xmlns="">
            <p:sp>
              <p:nvSpPr>
                <p:cNvPr id="21" name="TextBox 20">
                  <a:extLst>
                    <a:ext uri="{FF2B5EF4-FFF2-40B4-BE49-F238E27FC236}">
                      <a16:creationId xmlns:a16="http://schemas.microsoft.com/office/drawing/2014/main" id="{AB1891C7-BDF3-8119-4E61-71C44DC4B8CE}"/>
                    </a:ext>
                  </a:extLst>
                </p:cNvPr>
                <p:cNvSpPr txBox="1">
                  <a:spLocks noRot="1" noChangeAspect="1" noMove="1" noResize="1" noEditPoints="1" noAdjustHandles="1" noChangeArrowheads="1" noChangeShapeType="1" noTextEdit="1"/>
                </p:cNvSpPr>
                <p:nvPr/>
              </p:nvSpPr>
              <p:spPr>
                <a:xfrm>
                  <a:off x="5895255" y="4108548"/>
                  <a:ext cx="779130" cy="369332"/>
                </a:xfrm>
                <a:prstGeom prst="rect">
                  <a:avLst/>
                </a:prstGeom>
                <a:blipFill>
                  <a:blip r:embed="rId10"/>
                  <a:stretch>
                    <a:fillRect/>
                  </a:stretch>
                </a:blipFill>
              </p:spPr>
              <p:txBody>
                <a:bodyPr/>
                <a:lstStyle/>
                <a:p>
                  <a:r>
                    <a:rPr lang="en-IN">
                      <a:noFill/>
                    </a:rPr>
                    <a:t> </a:t>
                  </a:r>
                </a:p>
              </p:txBody>
            </p:sp>
          </mc:Fallback>
        </mc:AlternateContent>
        <p:cxnSp>
          <p:nvCxnSpPr>
            <p:cNvPr id="33" name="Straight Arrow Connector 32">
              <a:extLst>
                <a:ext uri="{FF2B5EF4-FFF2-40B4-BE49-F238E27FC236}">
                  <a16:creationId xmlns:a16="http://schemas.microsoft.com/office/drawing/2014/main" id="{D63C54C9-CD53-0371-BCDB-123B96DD44FC}"/>
                </a:ext>
              </a:extLst>
            </p:cNvPr>
            <p:cNvCxnSpPr>
              <a:cxnSpLocks/>
            </p:cNvCxnSpPr>
            <p:nvPr/>
          </p:nvCxnSpPr>
          <p:spPr>
            <a:xfrm flipV="1">
              <a:off x="5230445" y="4362743"/>
              <a:ext cx="664810" cy="34851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grpSp>
      <p:grpSp>
        <p:nvGrpSpPr>
          <p:cNvPr id="3" name="Group 2">
            <a:extLst>
              <a:ext uri="{FF2B5EF4-FFF2-40B4-BE49-F238E27FC236}">
                <a16:creationId xmlns:a16="http://schemas.microsoft.com/office/drawing/2014/main" id="{0C812F71-CB40-E972-EC5D-8A91823E472E}"/>
              </a:ext>
            </a:extLst>
          </p:cNvPr>
          <p:cNvGrpSpPr/>
          <p:nvPr/>
        </p:nvGrpSpPr>
        <p:grpSpPr>
          <a:xfrm>
            <a:off x="5034856" y="4462378"/>
            <a:ext cx="2048508" cy="1156227"/>
            <a:chOff x="5034856" y="4462378"/>
            <a:chExt cx="2048508" cy="1156227"/>
          </a:xfrm>
        </p:grpSpPr>
        <p:sp>
          <p:nvSpPr>
            <p:cNvPr id="32" name="Oval 31">
              <a:extLst>
                <a:ext uri="{FF2B5EF4-FFF2-40B4-BE49-F238E27FC236}">
                  <a16:creationId xmlns:a16="http://schemas.microsoft.com/office/drawing/2014/main" id="{6EB8E736-BA78-0B2A-3C25-559598D177AC}"/>
                </a:ext>
              </a:extLst>
            </p:cNvPr>
            <p:cNvSpPr/>
            <p:nvPr/>
          </p:nvSpPr>
          <p:spPr>
            <a:xfrm>
              <a:off x="5034856" y="4898605"/>
              <a:ext cx="720000" cy="7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CE3F5B40-6FAE-2D4A-3716-7B8D5835ACD9}"/>
                </a:ext>
              </a:extLst>
            </p:cNvPr>
            <p:cNvCxnSpPr>
              <a:cxnSpLocks/>
            </p:cNvCxnSpPr>
            <p:nvPr/>
          </p:nvCxnSpPr>
          <p:spPr>
            <a:xfrm flipV="1">
              <a:off x="5620010" y="4697023"/>
              <a:ext cx="714511" cy="286751"/>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1E45B79-1E4C-2455-12A1-4C1DAC49DB87}"/>
                    </a:ext>
                  </a:extLst>
                </p:cNvPr>
                <p:cNvSpPr txBox="1"/>
                <p:nvPr/>
              </p:nvSpPr>
              <p:spPr>
                <a:xfrm>
                  <a:off x="6304234" y="4462378"/>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&gt;1</m:t>
                        </m:r>
                      </m:oMath>
                    </m:oMathPara>
                  </a14:m>
                  <a:endParaRPr lang="en-IN" dirty="0"/>
                </a:p>
              </p:txBody>
            </p:sp>
          </mc:Choice>
          <mc:Fallback xmlns="">
            <p:sp>
              <p:nvSpPr>
                <p:cNvPr id="37" name="TextBox 36">
                  <a:extLst>
                    <a:ext uri="{FF2B5EF4-FFF2-40B4-BE49-F238E27FC236}">
                      <a16:creationId xmlns:a16="http://schemas.microsoft.com/office/drawing/2014/main" id="{F1E45B79-1E4C-2455-12A1-4C1DAC49DB87}"/>
                    </a:ext>
                  </a:extLst>
                </p:cNvPr>
                <p:cNvSpPr txBox="1">
                  <a:spLocks noRot="1" noChangeAspect="1" noMove="1" noResize="1" noEditPoints="1" noAdjustHandles="1" noChangeArrowheads="1" noChangeShapeType="1" noTextEdit="1"/>
                </p:cNvSpPr>
                <p:nvPr/>
              </p:nvSpPr>
              <p:spPr>
                <a:xfrm>
                  <a:off x="6304234" y="4462378"/>
                  <a:ext cx="779130" cy="369332"/>
                </a:xfrm>
                <a:prstGeom prst="rect">
                  <a:avLst/>
                </a:prstGeom>
                <a:blipFill>
                  <a:blip r:embed="rId11"/>
                  <a:stretch>
                    <a:fillRect/>
                  </a:stretch>
                </a:blipFill>
              </p:spPr>
              <p:txBody>
                <a:bodyPr/>
                <a:lstStyle/>
                <a:p>
                  <a:r>
                    <a:rPr lang="en-IN">
                      <a:noFill/>
                    </a:rPr>
                    <a:t> </a:t>
                  </a:r>
                </a:p>
              </p:txBody>
            </p:sp>
          </mc:Fallback>
        </mc:AlternateContent>
      </p:grpSp>
      <p:grpSp>
        <p:nvGrpSpPr>
          <p:cNvPr id="41" name="Group 40">
            <a:extLst>
              <a:ext uri="{FF2B5EF4-FFF2-40B4-BE49-F238E27FC236}">
                <a16:creationId xmlns:a16="http://schemas.microsoft.com/office/drawing/2014/main" id="{8AAF0DA0-97CB-013A-5DBC-C2FCADB16027}"/>
              </a:ext>
            </a:extLst>
          </p:cNvPr>
          <p:cNvGrpSpPr/>
          <p:nvPr/>
        </p:nvGrpSpPr>
        <p:grpSpPr>
          <a:xfrm>
            <a:off x="2493551" y="4451748"/>
            <a:ext cx="3254162" cy="1620000"/>
            <a:chOff x="2493551" y="4451748"/>
            <a:chExt cx="3254162" cy="1620000"/>
          </a:xfrm>
        </p:grpSpPr>
        <p:sp>
          <p:nvSpPr>
            <p:cNvPr id="27" name="Oval 26">
              <a:extLst>
                <a:ext uri="{FF2B5EF4-FFF2-40B4-BE49-F238E27FC236}">
                  <a16:creationId xmlns:a16="http://schemas.microsoft.com/office/drawing/2014/main" id="{C6627D7F-8C17-F875-D1EF-1FA1CC025B37}"/>
                </a:ext>
              </a:extLst>
            </p:cNvPr>
            <p:cNvSpPr/>
            <p:nvPr/>
          </p:nvSpPr>
          <p:spPr>
            <a:xfrm>
              <a:off x="4127713" y="4451748"/>
              <a:ext cx="1620000" cy="16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DB2B698-50B4-0895-ABCB-06B6ADD1FD28}"/>
                    </a:ext>
                  </a:extLst>
                </p:cNvPr>
                <p:cNvSpPr txBox="1"/>
                <p:nvPr/>
              </p:nvSpPr>
              <p:spPr>
                <a:xfrm>
                  <a:off x="2493551" y="4512357"/>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&lt;1</m:t>
                        </m:r>
                      </m:oMath>
                    </m:oMathPara>
                  </a14:m>
                  <a:endParaRPr lang="en-IN" dirty="0"/>
                </a:p>
              </p:txBody>
            </p:sp>
          </mc:Choice>
          <mc:Fallback xmlns="">
            <p:sp>
              <p:nvSpPr>
                <p:cNvPr id="38" name="TextBox 37">
                  <a:extLst>
                    <a:ext uri="{FF2B5EF4-FFF2-40B4-BE49-F238E27FC236}">
                      <a16:creationId xmlns:a16="http://schemas.microsoft.com/office/drawing/2014/main" id="{ADB2B698-50B4-0895-ABCB-06B6ADD1FD28}"/>
                    </a:ext>
                  </a:extLst>
                </p:cNvPr>
                <p:cNvSpPr txBox="1">
                  <a:spLocks noRot="1" noChangeAspect="1" noMove="1" noResize="1" noEditPoints="1" noAdjustHandles="1" noChangeArrowheads="1" noChangeShapeType="1" noTextEdit="1"/>
                </p:cNvSpPr>
                <p:nvPr/>
              </p:nvSpPr>
              <p:spPr>
                <a:xfrm>
                  <a:off x="2493551" y="4512357"/>
                  <a:ext cx="779130" cy="369332"/>
                </a:xfrm>
                <a:prstGeom prst="rect">
                  <a:avLst/>
                </a:prstGeom>
                <a:blipFill>
                  <a:blip r:embed="rId12"/>
                  <a:stretch>
                    <a:fillRect/>
                  </a:stretch>
                </a:blipFill>
              </p:spPr>
              <p:txBody>
                <a:bodyPr/>
                <a:lstStyle/>
                <a:p>
                  <a:r>
                    <a:rPr lang="en-IN">
                      <a:noFill/>
                    </a:rPr>
                    <a:t> </a:t>
                  </a:r>
                </a:p>
              </p:txBody>
            </p:sp>
          </mc:Fallback>
        </mc:AlternateContent>
        <p:cxnSp>
          <p:nvCxnSpPr>
            <p:cNvPr id="39" name="Straight Arrow Connector 38">
              <a:extLst>
                <a:ext uri="{FF2B5EF4-FFF2-40B4-BE49-F238E27FC236}">
                  <a16:creationId xmlns:a16="http://schemas.microsoft.com/office/drawing/2014/main" id="{74DFE40B-1B25-22C7-BB8D-AA7924502506}"/>
                </a:ext>
              </a:extLst>
            </p:cNvPr>
            <p:cNvCxnSpPr>
              <a:cxnSpLocks/>
            </p:cNvCxnSpPr>
            <p:nvPr/>
          </p:nvCxnSpPr>
          <p:spPr>
            <a:xfrm flipH="1" flipV="1">
              <a:off x="3147177" y="4710354"/>
              <a:ext cx="1040848" cy="48696"/>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919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8052" name="Text Box 4">
                <a:extLst>
                  <a:ext uri="{FF2B5EF4-FFF2-40B4-BE49-F238E27FC236}">
                    <a16:creationId xmlns:a16="http://schemas.microsoft.com/office/drawing/2014/main" id="{63EE434C-B06B-BA98-0CB2-5915BE44660E}"/>
                  </a:ext>
                </a:extLst>
              </p:cNvPr>
              <p:cNvSpPr txBox="1">
                <a:spLocks noChangeArrowheads="1"/>
              </p:cNvSpPr>
              <p:nvPr/>
            </p:nvSpPr>
            <p:spPr bwMode="auto">
              <a:xfrm>
                <a:off x="190294" y="725343"/>
                <a:ext cx="8686800" cy="209288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marL="457200" indent="-457200">
                  <a:spcBef>
                    <a:spcPct val="50000"/>
                  </a:spcBef>
                  <a:buFont typeface="+mj-lt"/>
                  <a:buAutoNum type="arabicPeriod"/>
                </a:pPr>
                <a:r>
                  <a:rPr lang="en-US" altLang="en-US" sz="2000" dirty="0">
                    <a:solidFill>
                      <a:srgbClr val="3333FF"/>
                    </a:solidFill>
                    <a:latin typeface="Calibri" panose="020F0502020204030204" pitchFamily="34" charset="0"/>
                    <a:cs typeface="Calibri" panose="020F0502020204030204" pitchFamily="34" charset="0"/>
                  </a:rPr>
                  <a:t>The centers of all r-circles lie on the </a:t>
                </a: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a:t>
                </a:r>
                <a:r>
                  <a:rPr lang="en-US" altLang="en-US" sz="2000" baseline="-25000" dirty="0">
                    <a:solidFill>
                      <a:srgbClr val="3333FF"/>
                    </a:solidFill>
                    <a:latin typeface="Calibri" panose="020F0502020204030204" pitchFamily="34" charset="0"/>
                    <a:cs typeface="Calibri" panose="020F0502020204030204" pitchFamily="34" charset="0"/>
                    <a:sym typeface="Symbol" panose="05050102010706020507" pitchFamily="18" charset="2"/>
                  </a:rPr>
                  <a:t>r</a:t>
                </a: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 axis.</a:t>
                </a:r>
              </a:p>
              <a:p>
                <a:pPr marL="457200" indent="-457200">
                  <a:spcBef>
                    <a:spcPct val="50000"/>
                  </a:spcBef>
                  <a:buFont typeface="+mj-lt"/>
                  <a:buAutoNum type="arabicPeriod"/>
                </a:pP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The r = 0 circle has unity radius and center at the origin</a:t>
                </a:r>
              </a:p>
              <a:p>
                <a:pPr marL="457200" indent="-457200">
                  <a:spcBef>
                    <a:spcPct val="50000"/>
                  </a:spcBef>
                  <a:buFont typeface="+mj-lt"/>
                  <a:buAutoNum type="arabicPeriod"/>
                </a:pP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The r-circles becomes progressively smaller as r increases from short circuit r = 0 to open circuit r=</a:t>
                </a:r>
                <a14:m>
                  <m:oMath xmlns:m="http://schemas.openxmlformats.org/officeDocument/2006/math">
                    <m:r>
                      <a:rPr lang="en-US" altLang="en-US" sz="2000" i="1" smtClean="0">
                        <a:solidFill>
                          <a:srgbClr val="3333FF"/>
                        </a:solidFill>
                        <a:latin typeface="Cambria Math" panose="02040503050406030204" pitchFamily="18" charset="0"/>
                        <a:ea typeface="Cambria Math" panose="02040503050406030204" pitchFamily="18" charset="0"/>
                        <a:cs typeface="Calibri" panose="020F0502020204030204" pitchFamily="34" charset="0"/>
                        <a:sym typeface="Symbol" panose="05050102010706020507" pitchFamily="18" charset="2"/>
                      </a:rPr>
                      <m:t>∞</m:t>
                    </m:r>
                  </m:oMath>
                </a14:m>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 (shrinking to a point)</a:t>
                </a:r>
              </a:p>
              <a:p>
                <a:pPr marL="457200" indent="-457200">
                  <a:spcBef>
                    <a:spcPct val="50000"/>
                  </a:spcBef>
                  <a:buFont typeface="+mj-lt"/>
                  <a:buAutoNum type="arabicPeriod"/>
                </a:pP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All the r-circles pass through (1, 0)      (</a:t>
                </a:r>
                <a:r>
                  <a:rPr lang="en-US" altLang="en-US" sz="2000" baseline="-25000" dirty="0">
                    <a:solidFill>
                      <a:srgbClr val="3333FF"/>
                    </a:solidFill>
                    <a:latin typeface="Calibri" panose="020F0502020204030204" pitchFamily="34" charset="0"/>
                    <a:cs typeface="Calibri" panose="020F0502020204030204" pitchFamily="34" charset="0"/>
                    <a:sym typeface="Symbol" panose="05050102010706020507" pitchFamily="18" charset="2"/>
                  </a:rPr>
                  <a:t>r</a:t>
                </a: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 , </a:t>
                </a:r>
                <a:r>
                  <a:rPr lang="en-US" altLang="en-US" sz="2000" baseline="-25000" dirty="0" err="1">
                    <a:solidFill>
                      <a:srgbClr val="3333FF"/>
                    </a:solidFill>
                    <a:latin typeface="Calibri" panose="020F0502020204030204" pitchFamily="34" charset="0"/>
                    <a:cs typeface="Calibri" panose="020F0502020204030204" pitchFamily="34" charset="0"/>
                    <a:sym typeface="Symbol" panose="05050102010706020507" pitchFamily="18" charset="2"/>
                  </a:rPr>
                  <a:t>i</a:t>
                </a:r>
                <a:r>
                  <a:rPr lang="en-US" altLang="en-US" sz="2000" dirty="0">
                    <a:solidFill>
                      <a:srgbClr val="3333FF"/>
                    </a:solidFill>
                    <a:latin typeface="Calibri" panose="020F0502020204030204" pitchFamily="34" charset="0"/>
                    <a:cs typeface="Calibri" panose="020F0502020204030204" pitchFamily="34" charset="0"/>
                    <a:sym typeface="Symbol" panose="05050102010706020507" pitchFamily="18" charset="2"/>
                  </a:rPr>
                  <a:t> )</a:t>
                </a:r>
              </a:p>
            </p:txBody>
          </p:sp>
        </mc:Choice>
        <mc:Fallback xmlns="">
          <p:sp>
            <p:nvSpPr>
              <p:cNvPr id="258052" name="Text Box 4">
                <a:extLst>
                  <a:ext uri="{FF2B5EF4-FFF2-40B4-BE49-F238E27FC236}">
                    <a16:creationId xmlns:a16="http://schemas.microsoft.com/office/drawing/2014/main" id="{63EE434C-B06B-BA98-0CB2-5915BE44660E}"/>
                  </a:ext>
                </a:extLst>
              </p:cNvPr>
              <p:cNvSpPr txBox="1">
                <a:spLocks noRot="1" noChangeAspect="1" noMove="1" noResize="1" noEditPoints="1" noAdjustHandles="1" noChangeArrowheads="1" noChangeShapeType="1" noTextEdit="1"/>
              </p:cNvSpPr>
              <p:nvPr/>
            </p:nvSpPr>
            <p:spPr bwMode="auto">
              <a:xfrm>
                <a:off x="190294" y="725343"/>
                <a:ext cx="8686800" cy="2092881"/>
              </a:xfrm>
              <a:prstGeom prst="rect">
                <a:avLst/>
              </a:prstGeom>
              <a:blipFill>
                <a:blip r:embed="rId2"/>
                <a:stretch>
                  <a:fillRect l="-772" t="-2332" b="-43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53" name="Group 52">
            <a:extLst>
              <a:ext uri="{FF2B5EF4-FFF2-40B4-BE49-F238E27FC236}">
                <a16:creationId xmlns:a16="http://schemas.microsoft.com/office/drawing/2014/main" id="{FDBDAA15-B84F-361F-D98C-E37F3E472E14}"/>
              </a:ext>
            </a:extLst>
          </p:cNvPr>
          <p:cNvGrpSpPr/>
          <p:nvPr/>
        </p:nvGrpSpPr>
        <p:grpSpPr>
          <a:xfrm>
            <a:off x="2438400" y="3048000"/>
            <a:ext cx="4882094" cy="3153456"/>
            <a:chOff x="2276675" y="2998760"/>
            <a:chExt cx="4882094" cy="3153456"/>
          </a:xfrm>
        </p:grpSpPr>
        <p:cxnSp>
          <p:nvCxnSpPr>
            <p:cNvPr id="27" name="Straight Arrow Connector 26">
              <a:extLst>
                <a:ext uri="{FF2B5EF4-FFF2-40B4-BE49-F238E27FC236}">
                  <a16:creationId xmlns:a16="http://schemas.microsoft.com/office/drawing/2014/main" id="{4C47D638-88C2-63B3-7D78-C695E2ED9C83}"/>
                </a:ext>
              </a:extLst>
            </p:cNvPr>
            <p:cNvCxnSpPr/>
            <p:nvPr/>
          </p:nvCxnSpPr>
          <p:spPr>
            <a:xfrm>
              <a:off x="4469811" y="3272216"/>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4285FAE8-F9E0-F315-C8A2-771685C26149}"/>
                </a:ext>
              </a:extLst>
            </p:cNvPr>
            <p:cNvCxnSpPr>
              <a:cxnSpLocks/>
            </p:cNvCxnSpPr>
            <p:nvPr/>
          </p:nvCxnSpPr>
          <p:spPr>
            <a:xfrm rot="16200000">
              <a:off x="4439124" y="3254693"/>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51A33E5-3408-CAC5-3F81-586329AEA9C9}"/>
                    </a:ext>
                  </a:extLst>
                </p:cNvPr>
                <p:cNvSpPr txBox="1"/>
                <p:nvPr/>
              </p:nvSpPr>
              <p:spPr>
                <a:xfrm>
                  <a:off x="5816634" y="4685234"/>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IN" sz="2800" i="1">
                                <a:solidFill>
                                  <a:srgbClr val="000000"/>
                                </a:solidFill>
                                <a:latin typeface="Cambria Math" panose="02040503050406030204" pitchFamily="18" charset="0"/>
                              </a:rPr>
                              <m:t>𝑟</m:t>
                            </m:r>
                          </m:sub>
                        </m:sSub>
                      </m:oMath>
                    </m:oMathPara>
                  </a14:m>
                  <a:endParaRPr lang="en-IN" dirty="0"/>
                </a:p>
              </p:txBody>
            </p:sp>
          </mc:Choice>
          <mc:Fallback xmlns="">
            <p:sp>
              <p:nvSpPr>
                <p:cNvPr id="29" name="TextBox 28">
                  <a:extLst>
                    <a:ext uri="{FF2B5EF4-FFF2-40B4-BE49-F238E27FC236}">
                      <a16:creationId xmlns:a16="http://schemas.microsoft.com/office/drawing/2014/main" id="{E51A33E5-3408-CAC5-3F81-586329AEA9C9}"/>
                    </a:ext>
                  </a:extLst>
                </p:cNvPr>
                <p:cNvSpPr txBox="1">
                  <a:spLocks noRot="1" noChangeAspect="1" noMove="1" noResize="1" noEditPoints="1" noAdjustHandles="1" noChangeArrowheads="1" noChangeShapeType="1" noTextEdit="1"/>
                </p:cNvSpPr>
                <p:nvPr/>
              </p:nvSpPr>
              <p:spPr>
                <a:xfrm>
                  <a:off x="5816634" y="4685234"/>
                  <a:ext cx="637066"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4345A6A-D74D-DD5B-BAA5-83D27E95A43C}"/>
                    </a:ext>
                  </a:extLst>
                </p:cNvPr>
                <p:cNvSpPr txBox="1"/>
                <p:nvPr/>
              </p:nvSpPr>
              <p:spPr>
                <a:xfrm>
                  <a:off x="4371969" y="2998760"/>
                  <a:ext cx="63706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800" i="1" smtClean="0">
                                <a:solidFill>
                                  <a:srgbClr val="000000"/>
                                </a:solidFill>
                                <a:latin typeface="Cambria Math" panose="02040503050406030204" pitchFamily="18" charset="0"/>
                              </a:rPr>
                            </m:ctrlPr>
                          </m:sSubPr>
                          <m:e>
                            <m:r>
                              <m:rPr>
                                <m:sty m:val="p"/>
                              </m:rPr>
                              <a:rPr lang="en-IN" sz="2800" i="1">
                                <a:solidFill>
                                  <a:srgbClr val="000000"/>
                                </a:solidFill>
                                <a:latin typeface="Cambria Math" panose="02040503050406030204" pitchFamily="18" charset="0"/>
                              </a:rPr>
                              <m:t>Γ</m:t>
                            </m:r>
                          </m:e>
                          <m:sub>
                            <m:r>
                              <a:rPr lang="en-US" sz="2800" b="0" i="1" smtClean="0">
                                <a:solidFill>
                                  <a:srgbClr val="000000"/>
                                </a:solidFill>
                                <a:latin typeface="Cambria Math" panose="02040503050406030204" pitchFamily="18" charset="0"/>
                              </a:rPr>
                              <m:t>𝑖</m:t>
                            </m:r>
                          </m:sub>
                        </m:sSub>
                      </m:oMath>
                    </m:oMathPara>
                  </a14:m>
                  <a:endParaRPr lang="en-IN" dirty="0"/>
                </a:p>
              </p:txBody>
            </p:sp>
          </mc:Choice>
          <mc:Fallback xmlns="">
            <p:sp>
              <p:nvSpPr>
                <p:cNvPr id="30" name="TextBox 29">
                  <a:extLst>
                    <a:ext uri="{FF2B5EF4-FFF2-40B4-BE49-F238E27FC236}">
                      <a16:creationId xmlns:a16="http://schemas.microsoft.com/office/drawing/2014/main" id="{94345A6A-D74D-DD5B-BAA5-83D27E95A43C}"/>
                    </a:ext>
                  </a:extLst>
                </p:cNvPr>
                <p:cNvSpPr txBox="1">
                  <a:spLocks noRot="1" noChangeAspect="1" noMove="1" noResize="1" noEditPoints="1" noAdjustHandles="1" noChangeArrowheads="1" noChangeShapeType="1" noTextEdit="1"/>
                </p:cNvSpPr>
                <p:nvPr/>
              </p:nvSpPr>
              <p:spPr>
                <a:xfrm>
                  <a:off x="4371969" y="2998760"/>
                  <a:ext cx="637066" cy="523220"/>
                </a:xfrm>
                <a:prstGeom prst="rect">
                  <a:avLst/>
                </a:prstGeom>
                <a:blipFill>
                  <a:blip r:embed="rId4"/>
                  <a:stretch>
                    <a:fillRect/>
                  </a:stretch>
                </a:blipFill>
              </p:spPr>
              <p:txBody>
                <a:bodyPr/>
                <a:lstStyle/>
                <a:p>
                  <a:r>
                    <a:rPr lang="en-IN">
                      <a:noFill/>
                    </a:rPr>
                    <a:t> </a:t>
                  </a:r>
                </a:p>
              </p:txBody>
            </p:sp>
          </mc:Fallback>
        </mc:AlternateContent>
        <p:grpSp>
          <p:nvGrpSpPr>
            <p:cNvPr id="31" name="Group 30">
              <a:extLst>
                <a:ext uri="{FF2B5EF4-FFF2-40B4-BE49-F238E27FC236}">
                  <a16:creationId xmlns:a16="http://schemas.microsoft.com/office/drawing/2014/main" id="{8A5D7F6C-EF8D-EC40-395E-140ED0F5F0DE}"/>
                </a:ext>
              </a:extLst>
            </p:cNvPr>
            <p:cNvGrpSpPr/>
            <p:nvPr/>
          </p:nvGrpSpPr>
          <p:grpSpPr>
            <a:xfrm>
              <a:off x="2698560" y="4149109"/>
              <a:ext cx="1840534" cy="1728067"/>
              <a:chOff x="2915436" y="4712216"/>
              <a:chExt cx="1840534" cy="1728067"/>
            </a:xfrm>
          </p:grpSpPr>
          <p:cxnSp>
            <p:nvCxnSpPr>
              <p:cNvPr id="32" name="Straight Arrow Connector 31">
                <a:extLst>
                  <a:ext uri="{FF2B5EF4-FFF2-40B4-BE49-F238E27FC236}">
                    <a16:creationId xmlns:a16="http://schemas.microsoft.com/office/drawing/2014/main" id="{875455ED-7B7D-FA9B-41FD-4234446CAB5D}"/>
                  </a:ext>
                </a:extLst>
              </p:cNvPr>
              <p:cNvCxnSpPr>
                <a:cxnSpLocks/>
                <a:stCxn id="42" idx="2"/>
              </p:cNvCxnSpPr>
              <p:nvPr/>
            </p:nvCxnSpPr>
            <p:spPr>
              <a:xfrm flipH="1">
                <a:off x="3598316" y="4712216"/>
                <a:ext cx="875253" cy="572541"/>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Object 10">
                    <a:extLst>
                      <a:ext uri="{FF2B5EF4-FFF2-40B4-BE49-F238E27FC236}">
                        <a16:creationId xmlns:a16="http://schemas.microsoft.com/office/drawing/2014/main" id="{FC80ADBE-DFD9-F878-6FAF-920522D1DE2A}"/>
                      </a:ext>
                    </a:extLst>
                  </p:cNvPr>
                  <p:cNvSpPr txBox="1"/>
                  <p:nvPr/>
                </p:nvSpPr>
                <p:spPr bwMode="auto">
                  <a:xfrm>
                    <a:off x="2915436" y="5793094"/>
                    <a:ext cx="1840534" cy="647189"/>
                  </a:xfrm>
                  <a:prstGeom prst="rect">
                    <a:avLst/>
                  </a:prstGeom>
                  <a:noFill/>
                  <a:ln>
                    <a:noFill/>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US" sz="2400" b="0" i="1" smtClean="0">
                                  <a:solidFill>
                                    <a:srgbClr val="000000"/>
                                  </a:solidFill>
                                  <a:latin typeface="Cambria Math" panose="02040503050406030204" pitchFamily="18" charset="0"/>
                                </a:rPr>
                              </m:ctrlPr>
                            </m:dPr>
                            <m:e>
                              <m:r>
                                <m:rPr>
                                  <m:sty m:val="p"/>
                                </m:rPr>
                                <a:rPr lang="en-US" sz="2400" b="0" i="0" smtClean="0">
                                  <a:solidFill>
                                    <a:srgbClr val="000000"/>
                                  </a:solidFill>
                                  <a:latin typeface="Cambria Math" panose="02040503050406030204" pitchFamily="18" charset="0"/>
                                </a:rPr>
                                <m:t>Γ</m:t>
                              </m:r>
                            </m:e>
                          </m:d>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𝜃</m:t>
                          </m:r>
                          <m:r>
                            <m:rPr>
                              <m:sty m:val="p"/>
                            </m:rPr>
                            <a:rPr lang="en-US" sz="2400" b="0" i="0" baseline="-25000" smtClean="0">
                              <a:solidFill>
                                <a:srgbClr val="000000"/>
                              </a:solidFill>
                              <a:latin typeface="Cambria Math" panose="02040503050406030204" pitchFamily="18" charset="0"/>
                            </a:rPr>
                            <m:t>Γ</m:t>
                          </m:r>
                        </m:oMath>
                      </m:oMathPara>
                    </a14:m>
                    <a:endParaRPr lang="en-IN" sz="2400" baseline="-25000" dirty="0"/>
                  </a:p>
                </p:txBody>
              </p:sp>
            </mc:Choice>
            <mc:Fallback xmlns="">
              <p:sp>
                <p:nvSpPr>
                  <p:cNvPr id="33" name="Object 10">
                    <a:extLst>
                      <a:ext uri="{FF2B5EF4-FFF2-40B4-BE49-F238E27FC236}">
                        <a16:creationId xmlns:a16="http://schemas.microsoft.com/office/drawing/2014/main" id="{FC80ADBE-DFD9-F878-6FAF-920522D1DE2A}"/>
                      </a:ext>
                    </a:extLst>
                  </p:cNvPr>
                  <p:cNvSpPr txBox="1">
                    <a:spLocks noRot="1" noChangeAspect="1" noMove="1" noResize="1" noEditPoints="1" noAdjustHandles="1" noChangeArrowheads="1" noChangeShapeType="1" noTextEdit="1"/>
                  </p:cNvSpPr>
                  <p:nvPr/>
                </p:nvSpPr>
                <p:spPr bwMode="auto">
                  <a:xfrm>
                    <a:off x="2915436" y="5793094"/>
                    <a:ext cx="1840534" cy="647189"/>
                  </a:xfrm>
                  <a:prstGeom prst="rect">
                    <a:avLst/>
                  </a:prstGeom>
                  <a:blipFill>
                    <a:blip r:embed="rId5"/>
                    <a:stretch>
                      <a:fillRect/>
                    </a:stretch>
                  </a:blipFill>
                  <a:ln>
                    <a:noFill/>
                  </a:ln>
                </p:spPr>
                <p:txBody>
                  <a:bodyPr/>
                  <a:lstStyle/>
                  <a:p>
                    <a:r>
                      <a:rPr lang="en-IN">
                        <a:noFill/>
                      </a:rPr>
                      <a:t> </a:t>
                    </a:r>
                  </a:p>
                </p:txBody>
              </p:sp>
            </mc:Fallback>
          </mc:AlternateContent>
        </p:grpSp>
        <p:grpSp>
          <p:nvGrpSpPr>
            <p:cNvPr id="34" name="Group 33">
              <a:extLst>
                <a:ext uri="{FF2B5EF4-FFF2-40B4-BE49-F238E27FC236}">
                  <a16:creationId xmlns:a16="http://schemas.microsoft.com/office/drawing/2014/main" id="{84C0B887-A23F-6019-3FBC-BFDDC2E3FEA0}"/>
                </a:ext>
              </a:extLst>
            </p:cNvPr>
            <p:cNvGrpSpPr/>
            <p:nvPr/>
          </p:nvGrpSpPr>
          <p:grpSpPr>
            <a:xfrm>
              <a:off x="3276600" y="3352800"/>
              <a:ext cx="3882169" cy="2412434"/>
              <a:chOff x="3493476" y="3915907"/>
              <a:chExt cx="3882169" cy="2412434"/>
            </a:xfrm>
          </p:grpSpPr>
          <p:grpSp>
            <p:nvGrpSpPr>
              <p:cNvPr id="35" name="Group 34">
                <a:extLst>
                  <a:ext uri="{FF2B5EF4-FFF2-40B4-BE49-F238E27FC236}">
                    <a16:creationId xmlns:a16="http://schemas.microsoft.com/office/drawing/2014/main" id="{291CA6F7-EF98-F37B-9071-9DE6F862DB89}"/>
                  </a:ext>
                </a:extLst>
              </p:cNvPr>
              <p:cNvGrpSpPr/>
              <p:nvPr/>
            </p:nvGrpSpPr>
            <p:grpSpPr>
              <a:xfrm>
                <a:off x="3493476" y="3915907"/>
                <a:ext cx="2282071" cy="2412434"/>
                <a:chOff x="3493476" y="3915907"/>
                <a:chExt cx="2282071" cy="2412434"/>
              </a:xfrm>
            </p:grpSpPr>
            <p:sp>
              <p:nvSpPr>
                <p:cNvPr id="39" name="Oval 38">
                  <a:extLst>
                    <a:ext uri="{FF2B5EF4-FFF2-40B4-BE49-F238E27FC236}">
                      <a16:creationId xmlns:a16="http://schemas.microsoft.com/office/drawing/2014/main" id="{99821B50-7C51-B0D4-6A22-2ACE65B407DB}"/>
                    </a:ext>
                  </a:extLst>
                </p:cNvPr>
                <p:cNvSpPr/>
                <p:nvPr/>
              </p:nvSpPr>
              <p:spPr>
                <a:xfrm>
                  <a:off x="3615547" y="4168341"/>
                  <a:ext cx="2160000" cy="216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9FFF2E-AF5C-3B2A-637B-6D37574E2F1F}"/>
                        </a:ext>
                      </a:extLst>
                    </p:cNvPr>
                    <p:cNvSpPr txBox="1"/>
                    <p:nvPr/>
                  </p:nvSpPr>
                  <p:spPr>
                    <a:xfrm>
                      <a:off x="3493476" y="3915907"/>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=0</m:t>
                            </m:r>
                          </m:oMath>
                        </m:oMathPara>
                      </a14:m>
                      <a:endParaRPr lang="en-IN" dirty="0"/>
                    </a:p>
                  </p:txBody>
                </p:sp>
              </mc:Choice>
              <mc:Fallback xmlns="">
                <p:sp>
                  <p:nvSpPr>
                    <p:cNvPr id="40" name="TextBox 39">
                      <a:extLst>
                        <a:ext uri="{FF2B5EF4-FFF2-40B4-BE49-F238E27FC236}">
                          <a16:creationId xmlns:a16="http://schemas.microsoft.com/office/drawing/2014/main" id="{129FFF2E-AF5C-3B2A-637B-6D37574E2F1F}"/>
                        </a:ext>
                      </a:extLst>
                    </p:cNvPr>
                    <p:cNvSpPr txBox="1">
                      <a:spLocks noRot="1" noChangeAspect="1" noMove="1" noResize="1" noEditPoints="1" noAdjustHandles="1" noChangeArrowheads="1" noChangeShapeType="1" noTextEdit="1"/>
                    </p:cNvSpPr>
                    <p:nvPr/>
                  </p:nvSpPr>
                  <p:spPr>
                    <a:xfrm>
                      <a:off x="3493476" y="3915907"/>
                      <a:ext cx="779130" cy="369332"/>
                    </a:xfrm>
                    <a:prstGeom prst="rect">
                      <a:avLst/>
                    </a:prstGeom>
                    <a:blipFill>
                      <a:blip r:embed="rId6"/>
                      <a:stretch>
                        <a:fillRect/>
                      </a:stretch>
                    </a:blipFill>
                  </p:spPr>
                  <p:txBody>
                    <a:bodyPr/>
                    <a:lstStyle/>
                    <a:p>
                      <a:r>
                        <a:rPr lang="en-IN">
                          <a:noFill/>
                        </a:rPr>
                        <a:t> </a:t>
                      </a:r>
                    </a:p>
                  </p:txBody>
                </p:sp>
              </mc:Fallback>
            </mc:AlternateContent>
          </p:grpSp>
          <p:grpSp>
            <p:nvGrpSpPr>
              <p:cNvPr id="36" name="Group 35">
                <a:extLst>
                  <a:ext uri="{FF2B5EF4-FFF2-40B4-BE49-F238E27FC236}">
                    <a16:creationId xmlns:a16="http://schemas.microsoft.com/office/drawing/2014/main" id="{85070DF8-2E55-3759-B4C0-24F8F9A4ADBE}"/>
                  </a:ext>
                </a:extLst>
              </p:cNvPr>
              <p:cNvGrpSpPr/>
              <p:nvPr/>
            </p:nvGrpSpPr>
            <p:grpSpPr>
              <a:xfrm>
                <a:off x="5770445" y="5257800"/>
                <a:ext cx="1605200" cy="1032320"/>
                <a:chOff x="5770445" y="5257800"/>
                <a:chExt cx="1605200" cy="1032320"/>
              </a:xfrm>
            </p:grpSpPr>
            <p:cxnSp>
              <p:nvCxnSpPr>
                <p:cNvPr id="37" name="Straight Arrow Connector 36">
                  <a:extLst>
                    <a:ext uri="{FF2B5EF4-FFF2-40B4-BE49-F238E27FC236}">
                      <a16:creationId xmlns:a16="http://schemas.microsoft.com/office/drawing/2014/main" id="{026C2BE9-C225-3A12-F721-B6FAEF015B8B}"/>
                    </a:ext>
                  </a:extLst>
                </p:cNvPr>
                <p:cNvCxnSpPr>
                  <a:cxnSpLocks/>
                </p:cNvCxnSpPr>
                <p:nvPr/>
              </p:nvCxnSpPr>
              <p:spPr>
                <a:xfrm>
                  <a:off x="5770445" y="5257800"/>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DAC7A78-4E3B-A82D-7B83-AAE0584D290E}"/>
                        </a:ext>
                      </a:extLst>
                    </p:cNvPr>
                    <p:cNvSpPr txBox="1"/>
                    <p:nvPr/>
                  </p:nvSpPr>
                  <p:spPr>
                    <a:xfrm>
                      <a:off x="6067557" y="5920788"/>
                      <a:ext cx="13080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000000"/>
                                </a:solidFill>
                                <a:latin typeface="Cambria Math" panose="02040503050406030204" pitchFamily="18" charset="0"/>
                              </a:rPr>
                              <m:t>𝒓</m:t>
                            </m:r>
                            <m:r>
                              <a:rPr lang="en-US" sz="1800" b="1" i="1" smtClean="0">
                                <a:solidFill>
                                  <a:srgbClr val="000000"/>
                                </a:solidFill>
                                <a:latin typeface="Cambria Math" panose="02040503050406030204" pitchFamily="18" charset="0"/>
                              </a:rPr>
                              <m:t>=∞</m:t>
                            </m:r>
                          </m:oMath>
                        </m:oMathPara>
                      </a14:m>
                      <a:endParaRPr lang="en-IN" b="1" dirty="0"/>
                    </a:p>
                  </p:txBody>
                </p:sp>
              </mc:Choice>
              <mc:Fallback xmlns="">
                <p:sp>
                  <p:nvSpPr>
                    <p:cNvPr id="38" name="TextBox 37">
                      <a:extLst>
                        <a:ext uri="{FF2B5EF4-FFF2-40B4-BE49-F238E27FC236}">
                          <a16:creationId xmlns:a16="http://schemas.microsoft.com/office/drawing/2014/main" id="{8DAC7A78-4E3B-A82D-7B83-AAE0584D290E}"/>
                        </a:ext>
                      </a:extLst>
                    </p:cNvPr>
                    <p:cNvSpPr txBox="1">
                      <a:spLocks noRot="1" noChangeAspect="1" noMove="1" noResize="1" noEditPoints="1" noAdjustHandles="1" noChangeArrowheads="1" noChangeShapeType="1" noTextEdit="1"/>
                    </p:cNvSpPr>
                    <p:nvPr/>
                  </p:nvSpPr>
                  <p:spPr>
                    <a:xfrm>
                      <a:off x="6067557" y="5920788"/>
                      <a:ext cx="1308088" cy="369332"/>
                    </a:xfrm>
                    <a:prstGeom prst="rect">
                      <a:avLst/>
                    </a:prstGeom>
                    <a:blipFill>
                      <a:blip r:embed="rId7"/>
                      <a:stretch>
                        <a:fillRect/>
                      </a:stretch>
                    </a:blipFill>
                  </p:spPr>
                  <p:txBody>
                    <a:bodyPr/>
                    <a:lstStyle/>
                    <a:p>
                      <a:r>
                        <a:rPr lang="en-IN">
                          <a:noFill/>
                        </a:rPr>
                        <a:t> </a:t>
                      </a:r>
                    </a:p>
                  </p:txBody>
                </p:sp>
              </mc:Fallback>
            </mc:AlternateContent>
          </p:grpSp>
        </p:grpSp>
        <p:grpSp>
          <p:nvGrpSpPr>
            <p:cNvPr id="41" name="Group 40">
              <a:extLst>
                <a:ext uri="{FF2B5EF4-FFF2-40B4-BE49-F238E27FC236}">
                  <a16:creationId xmlns:a16="http://schemas.microsoft.com/office/drawing/2014/main" id="{88EF5B7B-495D-440A-9A33-D42409F838BA}"/>
                </a:ext>
              </a:extLst>
            </p:cNvPr>
            <p:cNvGrpSpPr/>
            <p:nvPr/>
          </p:nvGrpSpPr>
          <p:grpSpPr>
            <a:xfrm>
              <a:off x="4473569" y="3545441"/>
              <a:ext cx="1983940" cy="1706775"/>
              <a:chOff x="4690445" y="4108548"/>
              <a:chExt cx="1983940" cy="1706775"/>
            </a:xfrm>
          </p:grpSpPr>
          <p:sp>
            <p:nvSpPr>
              <p:cNvPr id="42" name="Oval 41">
                <a:extLst>
                  <a:ext uri="{FF2B5EF4-FFF2-40B4-BE49-F238E27FC236}">
                    <a16:creationId xmlns:a16="http://schemas.microsoft.com/office/drawing/2014/main" id="{DD859205-5029-9B58-A6C7-E7AF4C44D425}"/>
                  </a:ext>
                </a:extLst>
              </p:cNvPr>
              <p:cNvSpPr/>
              <p:nvPr/>
            </p:nvSpPr>
            <p:spPr>
              <a:xfrm>
                <a:off x="4690445" y="4735323"/>
                <a:ext cx="1080000" cy="108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AA69C4A-4E47-6CC9-6071-394FCCABAECE}"/>
                      </a:ext>
                    </a:extLst>
                  </p:cNvPr>
                  <p:cNvSpPr txBox="1"/>
                  <p:nvPr/>
                </p:nvSpPr>
                <p:spPr>
                  <a:xfrm>
                    <a:off x="5895255" y="4108548"/>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=1</m:t>
                          </m:r>
                        </m:oMath>
                      </m:oMathPara>
                    </a14:m>
                    <a:endParaRPr lang="en-IN" dirty="0"/>
                  </a:p>
                </p:txBody>
              </p:sp>
            </mc:Choice>
            <mc:Fallback xmlns="">
              <p:sp>
                <p:nvSpPr>
                  <p:cNvPr id="43" name="TextBox 42">
                    <a:extLst>
                      <a:ext uri="{FF2B5EF4-FFF2-40B4-BE49-F238E27FC236}">
                        <a16:creationId xmlns:a16="http://schemas.microsoft.com/office/drawing/2014/main" id="{5AA69C4A-4E47-6CC9-6071-394FCCABAECE}"/>
                      </a:ext>
                    </a:extLst>
                  </p:cNvPr>
                  <p:cNvSpPr txBox="1">
                    <a:spLocks noRot="1" noChangeAspect="1" noMove="1" noResize="1" noEditPoints="1" noAdjustHandles="1" noChangeArrowheads="1" noChangeShapeType="1" noTextEdit="1"/>
                  </p:cNvSpPr>
                  <p:nvPr/>
                </p:nvSpPr>
                <p:spPr>
                  <a:xfrm>
                    <a:off x="5895255" y="4108548"/>
                    <a:ext cx="779130" cy="369332"/>
                  </a:xfrm>
                  <a:prstGeom prst="rect">
                    <a:avLst/>
                  </a:prstGeom>
                  <a:blipFill>
                    <a:blip r:embed="rId8"/>
                    <a:stretch>
                      <a:fillRect/>
                    </a:stretch>
                  </a:blipFill>
                </p:spPr>
                <p:txBody>
                  <a:bodyPr/>
                  <a:lstStyle/>
                  <a:p>
                    <a:r>
                      <a:rPr lang="en-IN">
                        <a:noFill/>
                      </a:rPr>
                      <a:t> </a:t>
                    </a:r>
                  </a:p>
                </p:txBody>
              </p:sp>
            </mc:Fallback>
          </mc:AlternateContent>
          <p:cxnSp>
            <p:nvCxnSpPr>
              <p:cNvPr id="44" name="Straight Arrow Connector 43">
                <a:extLst>
                  <a:ext uri="{FF2B5EF4-FFF2-40B4-BE49-F238E27FC236}">
                    <a16:creationId xmlns:a16="http://schemas.microsoft.com/office/drawing/2014/main" id="{D477A38F-56EE-B4C0-8856-45C722E931F1}"/>
                  </a:ext>
                </a:extLst>
              </p:cNvPr>
              <p:cNvCxnSpPr>
                <a:cxnSpLocks/>
              </p:cNvCxnSpPr>
              <p:nvPr/>
            </p:nvCxnSpPr>
            <p:spPr>
              <a:xfrm flipV="1">
                <a:off x="5230445" y="4362743"/>
                <a:ext cx="664810" cy="34851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grpSp>
        <p:grpSp>
          <p:nvGrpSpPr>
            <p:cNvPr id="45" name="Group 44">
              <a:extLst>
                <a:ext uri="{FF2B5EF4-FFF2-40B4-BE49-F238E27FC236}">
                  <a16:creationId xmlns:a16="http://schemas.microsoft.com/office/drawing/2014/main" id="{87EC8E4F-B53C-CD2E-6AE3-B6A0A0889301}"/>
                </a:ext>
              </a:extLst>
            </p:cNvPr>
            <p:cNvGrpSpPr/>
            <p:nvPr/>
          </p:nvGrpSpPr>
          <p:grpSpPr>
            <a:xfrm>
              <a:off x="4817980" y="3899271"/>
              <a:ext cx="2048508" cy="1156227"/>
              <a:chOff x="5034856" y="4462378"/>
              <a:chExt cx="2048508" cy="1156227"/>
            </a:xfrm>
          </p:grpSpPr>
          <p:sp>
            <p:nvSpPr>
              <p:cNvPr id="46" name="Oval 45">
                <a:extLst>
                  <a:ext uri="{FF2B5EF4-FFF2-40B4-BE49-F238E27FC236}">
                    <a16:creationId xmlns:a16="http://schemas.microsoft.com/office/drawing/2014/main" id="{335A43C9-BE51-CD9A-0454-212FD309327E}"/>
                  </a:ext>
                </a:extLst>
              </p:cNvPr>
              <p:cNvSpPr/>
              <p:nvPr/>
            </p:nvSpPr>
            <p:spPr>
              <a:xfrm>
                <a:off x="5034856" y="4898605"/>
                <a:ext cx="720000" cy="7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40A984C7-AFDA-6B0D-195B-0A7B041BF24B}"/>
                  </a:ext>
                </a:extLst>
              </p:cNvPr>
              <p:cNvCxnSpPr>
                <a:cxnSpLocks/>
              </p:cNvCxnSpPr>
              <p:nvPr/>
            </p:nvCxnSpPr>
            <p:spPr>
              <a:xfrm flipV="1">
                <a:off x="5620010" y="4697023"/>
                <a:ext cx="714511" cy="286751"/>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255FFEB-FB84-F35F-8879-138FB46E5612}"/>
                      </a:ext>
                    </a:extLst>
                  </p:cNvPr>
                  <p:cNvSpPr txBox="1"/>
                  <p:nvPr/>
                </p:nvSpPr>
                <p:spPr>
                  <a:xfrm>
                    <a:off x="6304234" y="4462378"/>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&gt;1</m:t>
                          </m:r>
                        </m:oMath>
                      </m:oMathPara>
                    </a14:m>
                    <a:endParaRPr lang="en-IN" dirty="0"/>
                  </a:p>
                </p:txBody>
              </p:sp>
            </mc:Choice>
            <mc:Fallback xmlns="">
              <p:sp>
                <p:nvSpPr>
                  <p:cNvPr id="48" name="TextBox 47">
                    <a:extLst>
                      <a:ext uri="{FF2B5EF4-FFF2-40B4-BE49-F238E27FC236}">
                        <a16:creationId xmlns:a16="http://schemas.microsoft.com/office/drawing/2014/main" id="{8255FFEB-FB84-F35F-8879-138FB46E5612}"/>
                      </a:ext>
                    </a:extLst>
                  </p:cNvPr>
                  <p:cNvSpPr txBox="1">
                    <a:spLocks noRot="1" noChangeAspect="1" noMove="1" noResize="1" noEditPoints="1" noAdjustHandles="1" noChangeArrowheads="1" noChangeShapeType="1" noTextEdit="1"/>
                  </p:cNvSpPr>
                  <p:nvPr/>
                </p:nvSpPr>
                <p:spPr>
                  <a:xfrm>
                    <a:off x="6304234" y="4462378"/>
                    <a:ext cx="779130" cy="369332"/>
                  </a:xfrm>
                  <a:prstGeom prst="rect">
                    <a:avLst/>
                  </a:prstGeom>
                  <a:blipFill>
                    <a:blip r:embed="rId9"/>
                    <a:stretch>
                      <a:fillRect/>
                    </a:stretch>
                  </a:blipFill>
                </p:spPr>
                <p:txBody>
                  <a:bodyPr/>
                  <a:lstStyle/>
                  <a:p>
                    <a:r>
                      <a:rPr lang="en-IN">
                        <a:noFill/>
                      </a:rPr>
                      <a:t> </a:t>
                    </a:r>
                  </a:p>
                </p:txBody>
              </p:sp>
            </mc:Fallback>
          </mc:AlternateContent>
        </p:grpSp>
        <p:grpSp>
          <p:nvGrpSpPr>
            <p:cNvPr id="49" name="Group 48">
              <a:extLst>
                <a:ext uri="{FF2B5EF4-FFF2-40B4-BE49-F238E27FC236}">
                  <a16:creationId xmlns:a16="http://schemas.microsoft.com/office/drawing/2014/main" id="{8C55FF4A-6156-011C-6A8C-B10C1A4A2CAB}"/>
                </a:ext>
              </a:extLst>
            </p:cNvPr>
            <p:cNvGrpSpPr/>
            <p:nvPr/>
          </p:nvGrpSpPr>
          <p:grpSpPr>
            <a:xfrm>
              <a:off x="2276675" y="3888641"/>
              <a:ext cx="3254162" cy="1620000"/>
              <a:chOff x="2493551" y="4451748"/>
              <a:chExt cx="3254162" cy="1620000"/>
            </a:xfrm>
          </p:grpSpPr>
          <p:sp>
            <p:nvSpPr>
              <p:cNvPr id="50" name="Oval 49">
                <a:extLst>
                  <a:ext uri="{FF2B5EF4-FFF2-40B4-BE49-F238E27FC236}">
                    <a16:creationId xmlns:a16="http://schemas.microsoft.com/office/drawing/2014/main" id="{06B828C8-EA63-6F26-CECA-AAA962C2680B}"/>
                  </a:ext>
                </a:extLst>
              </p:cNvPr>
              <p:cNvSpPr/>
              <p:nvPr/>
            </p:nvSpPr>
            <p:spPr>
              <a:xfrm>
                <a:off x="4127713" y="4451748"/>
                <a:ext cx="1620000" cy="1620000"/>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30D69DE-3049-E6B3-2FE3-2050D0D6C352}"/>
                      </a:ext>
                    </a:extLst>
                  </p:cNvPr>
                  <p:cNvSpPr txBox="1"/>
                  <p:nvPr/>
                </p:nvSpPr>
                <p:spPr>
                  <a:xfrm>
                    <a:off x="2493551" y="4512357"/>
                    <a:ext cx="7791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000000"/>
                              </a:solidFill>
                              <a:latin typeface="Cambria Math" panose="02040503050406030204" pitchFamily="18" charset="0"/>
                            </a:rPr>
                            <m:t>𝑟</m:t>
                          </m:r>
                          <m:r>
                            <a:rPr lang="en-US" sz="1800" b="0" i="1" smtClean="0">
                              <a:solidFill>
                                <a:srgbClr val="000000"/>
                              </a:solidFill>
                              <a:latin typeface="Cambria Math" panose="02040503050406030204" pitchFamily="18" charset="0"/>
                            </a:rPr>
                            <m:t>&lt;1</m:t>
                          </m:r>
                        </m:oMath>
                      </m:oMathPara>
                    </a14:m>
                    <a:endParaRPr lang="en-IN" dirty="0"/>
                  </a:p>
                </p:txBody>
              </p:sp>
            </mc:Choice>
            <mc:Fallback xmlns="">
              <p:sp>
                <p:nvSpPr>
                  <p:cNvPr id="51" name="TextBox 50">
                    <a:extLst>
                      <a:ext uri="{FF2B5EF4-FFF2-40B4-BE49-F238E27FC236}">
                        <a16:creationId xmlns:a16="http://schemas.microsoft.com/office/drawing/2014/main" id="{630D69DE-3049-E6B3-2FE3-2050D0D6C352}"/>
                      </a:ext>
                    </a:extLst>
                  </p:cNvPr>
                  <p:cNvSpPr txBox="1">
                    <a:spLocks noRot="1" noChangeAspect="1" noMove="1" noResize="1" noEditPoints="1" noAdjustHandles="1" noChangeArrowheads="1" noChangeShapeType="1" noTextEdit="1"/>
                  </p:cNvSpPr>
                  <p:nvPr/>
                </p:nvSpPr>
                <p:spPr>
                  <a:xfrm>
                    <a:off x="2493551" y="4512357"/>
                    <a:ext cx="779130" cy="369332"/>
                  </a:xfrm>
                  <a:prstGeom prst="rect">
                    <a:avLst/>
                  </a:prstGeom>
                  <a:blipFill>
                    <a:blip r:embed="rId10"/>
                    <a:stretch>
                      <a:fillRect/>
                    </a:stretch>
                  </a:blipFill>
                </p:spPr>
                <p:txBody>
                  <a:bodyPr/>
                  <a:lstStyle/>
                  <a:p>
                    <a:r>
                      <a:rPr lang="en-IN">
                        <a:noFill/>
                      </a:rPr>
                      <a:t> </a:t>
                    </a:r>
                  </a:p>
                </p:txBody>
              </p:sp>
            </mc:Fallback>
          </mc:AlternateContent>
          <p:cxnSp>
            <p:nvCxnSpPr>
              <p:cNvPr id="52" name="Straight Arrow Connector 51">
                <a:extLst>
                  <a:ext uri="{FF2B5EF4-FFF2-40B4-BE49-F238E27FC236}">
                    <a16:creationId xmlns:a16="http://schemas.microsoft.com/office/drawing/2014/main" id="{358F1D50-AB7B-49A5-E09B-9C7E238C97AA}"/>
                  </a:ext>
                </a:extLst>
              </p:cNvPr>
              <p:cNvCxnSpPr>
                <a:cxnSpLocks/>
              </p:cNvCxnSpPr>
              <p:nvPr/>
            </p:nvCxnSpPr>
            <p:spPr>
              <a:xfrm flipH="1" flipV="1">
                <a:off x="3147177" y="4710354"/>
                <a:ext cx="1040848" cy="48696"/>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p:grpSp>
      </p:grpSp>
      <p:sp>
        <p:nvSpPr>
          <p:cNvPr id="54" name="Arrow: Right 53">
            <a:extLst>
              <a:ext uri="{FF2B5EF4-FFF2-40B4-BE49-F238E27FC236}">
                <a16:creationId xmlns:a16="http://schemas.microsoft.com/office/drawing/2014/main" id="{8D1C4EF0-6BB6-0A03-70E0-67DF6CA09519}"/>
              </a:ext>
            </a:extLst>
          </p:cNvPr>
          <p:cNvSpPr/>
          <p:nvPr/>
        </p:nvSpPr>
        <p:spPr>
          <a:xfrm>
            <a:off x="4307955" y="2568395"/>
            <a:ext cx="236664" cy="858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5" name="Rectangle 5">
                <a:extLst>
                  <a:ext uri="{FF2B5EF4-FFF2-40B4-BE49-F238E27FC236}">
                    <a16:creationId xmlns:a16="http://schemas.microsoft.com/office/drawing/2014/main" id="{EFACAB8E-62D5-F86B-81F1-23E7CE1B6F50}"/>
                  </a:ext>
                </a:extLst>
              </p:cNvPr>
              <p:cNvSpPr>
                <a:spLocks noChangeArrowheads="1"/>
              </p:cNvSpPr>
              <p:nvPr/>
            </p:nvSpPr>
            <p:spPr bwMode="auto">
              <a:xfrm>
                <a:off x="200691" y="112265"/>
                <a:ext cx="464820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altLang="en-US" sz="2800" b="1" dirty="0">
                    <a:solidFill>
                      <a:srgbClr val="00B050"/>
                    </a:solidFill>
                    <a:latin typeface="Calibri" panose="020F0502020204030204" pitchFamily="34" charset="0"/>
                    <a:cs typeface="Calibri" panose="020F0502020204030204" pitchFamily="34" charset="0"/>
                  </a:rPr>
                  <a:t>Constant </a:t>
                </a:r>
                <a14:m>
                  <m:oMath xmlns:m="http://schemas.openxmlformats.org/officeDocument/2006/math">
                    <m:r>
                      <a:rPr lang="en-US" altLang="en-US" sz="2800" b="1" i="1" smtClean="0">
                        <a:solidFill>
                          <a:srgbClr val="00B050"/>
                        </a:solidFill>
                        <a:latin typeface="Cambria Math" panose="02040503050406030204" pitchFamily="18" charset="0"/>
                        <a:cs typeface="Calibri" panose="020F0502020204030204" pitchFamily="34" charset="0"/>
                      </a:rPr>
                      <m:t>𝒓</m:t>
                    </m:r>
                  </m:oMath>
                </a14:m>
                <a:r>
                  <a:rPr lang="en-US" altLang="en-US" sz="2800" b="1" dirty="0">
                    <a:solidFill>
                      <a:srgbClr val="00B050"/>
                    </a:solidFill>
                    <a:latin typeface="Calibri" panose="020F0502020204030204" pitchFamily="34" charset="0"/>
                    <a:cs typeface="Calibri" panose="020F0502020204030204" pitchFamily="34" charset="0"/>
                  </a:rPr>
                  <a:t> Circles properties</a:t>
                </a:r>
              </a:p>
            </p:txBody>
          </p:sp>
        </mc:Choice>
        <mc:Fallback xmlns="">
          <p:sp>
            <p:nvSpPr>
              <p:cNvPr id="55" name="Rectangle 5">
                <a:extLst>
                  <a:ext uri="{FF2B5EF4-FFF2-40B4-BE49-F238E27FC236}">
                    <a16:creationId xmlns:a16="http://schemas.microsoft.com/office/drawing/2014/main" id="{EFACAB8E-62D5-F86B-81F1-23E7CE1B6F50}"/>
                  </a:ext>
                </a:extLst>
              </p:cNvPr>
              <p:cNvSpPr>
                <a:spLocks noRot="1" noChangeAspect="1" noMove="1" noResize="1" noEditPoints="1" noAdjustHandles="1" noChangeArrowheads="1" noChangeShapeType="1" noTextEdit="1"/>
              </p:cNvSpPr>
              <p:nvPr/>
            </p:nvSpPr>
            <p:spPr bwMode="auto">
              <a:xfrm>
                <a:off x="200691" y="112265"/>
                <a:ext cx="4648200" cy="523220"/>
              </a:xfrm>
              <a:prstGeom prst="rect">
                <a:avLst/>
              </a:prstGeom>
              <a:blipFill>
                <a:blip r:embed="rId11"/>
                <a:stretch>
                  <a:fillRect l="-2756" t="-10465"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7028" name="Object 4">
                <a:extLst>
                  <a:ext uri="{FF2B5EF4-FFF2-40B4-BE49-F238E27FC236}">
                    <a16:creationId xmlns:a16="http://schemas.microsoft.com/office/drawing/2014/main" id="{1B7A98A7-33D7-CF25-5164-FB674B8D58DC}"/>
                  </a:ext>
                </a:extLst>
              </p:cNvPr>
              <p:cNvSpPr txBox="1"/>
              <p:nvPr/>
            </p:nvSpPr>
            <p:spPr bwMode="auto">
              <a:xfrm>
                <a:off x="2204761" y="802481"/>
                <a:ext cx="4495800" cy="1212850"/>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sSup>
                        <m:sSupPr>
                          <m:ctrlPr>
                            <a:rPr lang="en-IN" sz="2000" i="1" smtClean="0">
                              <a:solidFill>
                                <a:srgbClr val="002060"/>
                              </a:solidFill>
                              <a:latin typeface="Cambria Math" panose="02040503050406030204" pitchFamily="18" charset="0"/>
                            </a:rPr>
                          </m:ctrlPr>
                        </m:sSupPr>
                        <m:e>
                          <m:d>
                            <m:dPr>
                              <m:ctrlPr>
                                <a:rPr lang="en-IN" sz="2000" i="1">
                                  <a:solidFill>
                                    <a:srgbClr val="002060"/>
                                  </a:solidFill>
                                  <a:latin typeface="Cambria Math" panose="02040503050406030204" pitchFamily="18" charset="0"/>
                                </a:rPr>
                              </m:ctrlPr>
                            </m:dPr>
                            <m:e>
                              <m:sSub>
                                <m:sSubPr>
                                  <m:ctrlPr>
                                    <a:rPr lang="en-IN" sz="2000" i="1">
                                      <a:solidFill>
                                        <a:srgbClr val="002060"/>
                                      </a:solidFill>
                                      <a:latin typeface="Cambria Math" panose="02040503050406030204" pitchFamily="18" charset="0"/>
                                    </a:rPr>
                                  </m:ctrlPr>
                                </m:sSubPr>
                                <m:e>
                                  <m:r>
                                    <m:rPr>
                                      <m:sty m:val="p"/>
                                    </m:rPr>
                                    <a:rPr lang="en-IN" sz="2000" i="1">
                                      <a:solidFill>
                                        <a:srgbClr val="002060"/>
                                      </a:solidFill>
                                      <a:latin typeface="Cambria Math" panose="02040503050406030204" pitchFamily="18" charset="0"/>
                                    </a:rPr>
                                    <m:t>Γ</m:t>
                                  </m:r>
                                </m:e>
                                <m:sub>
                                  <m:r>
                                    <a:rPr lang="en-IN" sz="2000" i="1">
                                      <a:solidFill>
                                        <a:srgbClr val="002060"/>
                                      </a:solidFill>
                                      <a:latin typeface="Cambria Math" panose="02040503050406030204" pitchFamily="18" charset="0"/>
                                    </a:rPr>
                                    <m:t>𝑟</m:t>
                                  </m:r>
                                </m:sub>
                              </m:sSub>
                              <m:r>
                                <a:rPr lang="en-IN" sz="2000" i="1">
                                  <a:solidFill>
                                    <a:srgbClr val="002060"/>
                                  </a:solidFill>
                                  <a:latin typeface="Cambria Math" panose="02040503050406030204" pitchFamily="18" charset="0"/>
                                </a:rPr>
                                <m:t>−1</m:t>
                              </m:r>
                            </m:e>
                          </m:d>
                        </m:e>
                        <m:sup>
                          <m:r>
                            <a:rPr lang="en-IN" sz="2000" i="1">
                              <a:solidFill>
                                <a:srgbClr val="002060"/>
                              </a:solidFill>
                              <a:latin typeface="Cambria Math" panose="02040503050406030204" pitchFamily="18" charset="0"/>
                            </a:rPr>
                            <m:t>2</m:t>
                          </m:r>
                        </m:sup>
                      </m:sSup>
                      <m:r>
                        <a:rPr lang="en-IN" sz="2000" i="1">
                          <a:solidFill>
                            <a:srgbClr val="002060"/>
                          </a:solidFill>
                          <a:latin typeface="Cambria Math" panose="02040503050406030204" pitchFamily="18" charset="0"/>
                        </a:rPr>
                        <m:t>+</m:t>
                      </m:r>
                      <m:sSup>
                        <m:sSupPr>
                          <m:ctrlPr>
                            <a:rPr lang="en-IN" sz="2000" i="1">
                              <a:solidFill>
                                <a:srgbClr val="002060"/>
                              </a:solidFill>
                              <a:latin typeface="Cambria Math" panose="02040503050406030204" pitchFamily="18" charset="0"/>
                            </a:rPr>
                          </m:ctrlPr>
                        </m:sSupPr>
                        <m:e>
                          <m:d>
                            <m:dPr>
                              <m:ctrlPr>
                                <a:rPr lang="en-IN" sz="2000" i="1">
                                  <a:solidFill>
                                    <a:srgbClr val="002060"/>
                                  </a:solidFill>
                                  <a:latin typeface="Cambria Math" panose="02040503050406030204" pitchFamily="18" charset="0"/>
                                </a:rPr>
                              </m:ctrlPr>
                            </m:dPr>
                            <m:e>
                              <m:sSub>
                                <m:sSubPr>
                                  <m:ctrlPr>
                                    <a:rPr lang="en-IN" sz="2000" i="1">
                                      <a:solidFill>
                                        <a:srgbClr val="002060"/>
                                      </a:solidFill>
                                      <a:latin typeface="Cambria Math" panose="02040503050406030204" pitchFamily="18" charset="0"/>
                                    </a:rPr>
                                  </m:ctrlPr>
                                </m:sSubPr>
                                <m:e>
                                  <m:r>
                                    <m:rPr>
                                      <m:sty m:val="p"/>
                                    </m:rPr>
                                    <a:rPr lang="en-IN" sz="2000" i="1">
                                      <a:solidFill>
                                        <a:srgbClr val="002060"/>
                                      </a:solidFill>
                                      <a:latin typeface="Cambria Math" panose="02040503050406030204" pitchFamily="18" charset="0"/>
                                    </a:rPr>
                                    <m:t>Γ</m:t>
                                  </m:r>
                                </m:e>
                                <m:sub>
                                  <m:r>
                                    <a:rPr lang="en-IN" sz="2000" i="1">
                                      <a:solidFill>
                                        <a:srgbClr val="002060"/>
                                      </a:solidFill>
                                      <a:latin typeface="Cambria Math" panose="02040503050406030204" pitchFamily="18" charset="0"/>
                                    </a:rPr>
                                    <m:t>𝑖</m:t>
                                  </m:r>
                                </m:sub>
                              </m:sSub>
                              <m:r>
                                <a:rPr lang="en-IN" sz="2000" i="1">
                                  <a:solidFill>
                                    <a:srgbClr val="002060"/>
                                  </a:solidFill>
                                  <a:latin typeface="Cambria Math" panose="02040503050406030204" pitchFamily="18" charset="0"/>
                                </a:rPr>
                                <m:t>−</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1</m:t>
                                  </m:r>
                                </m:num>
                                <m:den>
                                  <m:r>
                                    <a:rPr lang="en-IN" sz="2000" i="1">
                                      <a:solidFill>
                                        <a:srgbClr val="002060"/>
                                      </a:solidFill>
                                      <a:latin typeface="Cambria Math" panose="02040503050406030204" pitchFamily="18" charset="0"/>
                                    </a:rPr>
                                    <m:t>𝑥</m:t>
                                  </m:r>
                                </m:den>
                              </m:f>
                            </m:e>
                          </m:d>
                        </m:e>
                        <m:sup>
                          <m:r>
                            <a:rPr lang="en-IN" sz="2000" i="1">
                              <a:solidFill>
                                <a:srgbClr val="002060"/>
                              </a:solidFill>
                              <a:latin typeface="Cambria Math" panose="02040503050406030204" pitchFamily="18" charset="0"/>
                            </a:rPr>
                            <m:t>2</m:t>
                          </m:r>
                        </m:sup>
                      </m:sSup>
                      <m:r>
                        <a:rPr lang="en-IN" sz="2000" i="1">
                          <a:solidFill>
                            <a:srgbClr val="002060"/>
                          </a:solidFill>
                          <a:latin typeface="Cambria Math" panose="02040503050406030204" pitchFamily="18" charset="0"/>
                        </a:rPr>
                        <m:t>=</m:t>
                      </m:r>
                      <m:sSup>
                        <m:sSupPr>
                          <m:ctrlPr>
                            <a:rPr lang="en-IN" sz="2000" i="1">
                              <a:solidFill>
                                <a:srgbClr val="002060"/>
                              </a:solidFill>
                              <a:latin typeface="Cambria Math" panose="02040503050406030204" pitchFamily="18" charset="0"/>
                            </a:rPr>
                          </m:ctrlPr>
                        </m:sSupPr>
                        <m:e>
                          <m:d>
                            <m:dPr>
                              <m:ctrlPr>
                                <a:rPr lang="en-IN" sz="2000" i="1">
                                  <a:solidFill>
                                    <a:srgbClr val="002060"/>
                                  </a:solidFill>
                                  <a:latin typeface="Cambria Math" panose="02040503050406030204" pitchFamily="18" charset="0"/>
                                </a:rPr>
                              </m:ctrlPr>
                            </m:dPr>
                            <m:e>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1</m:t>
                                  </m:r>
                                </m:num>
                                <m:den>
                                  <m:r>
                                    <a:rPr lang="en-IN" sz="2000" i="1">
                                      <a:solidFill>
                                        <a:srgbClr val="002060"/>
                                      </a:solidFill>
                                      <a:latin typeface="Cambria Math" panose="02040503050406030204" pitchFamily="18" charset="0"/>
                                    </a:rPr>
                                    <m:t>𝑥</m:t>
                                  </m:r>
                                </m:den>
                              </m:f>
                            </m:e>
                          </m:d>
                        </m:e>
                        <m:sup>
                          <m:r>
                            <a:rPr lang="en-IN" sz="2000" i="1">
                              <a:solidFill>
                                <a:srgbClr val="002060"/>
                              </a:solidFill>
                              <a:latin typeface="Cambria Math" panose="02040503050406030204" pitchFamily="18" charset="0"/>
                            </a:rPr>
                            <m:t>2</m:t>
                          </m:r>
                        </m:sup>
                      </m:sSup>
                    </m:oMath>
                  </m:oMathPara>
                </a14:m>
                <a:endParaRPr lang="en-IN" sz="2000" dirty="0">
                  <a:solidFill>
                    <a:srgbClr val="002060"/>
                  </a:solidFill>
                  <a:latin typeface="Calibri" panose="020F0502020204030204" pitchFamily="34" charset="0"/>
                  <a:cs typeface="Calibri" panose="020F0502020204030204" pitchFamily="34" charset="0"/>
                </a:endParaRPr>
              </a:p>
            </p:txBody>
          </p:sp>
        </mc:Choice>
        <mc:Fallback xmlns="">
          <p:sp>
            <p:nvSpPr>
              <p:cNvPr id="257028" name="Object 4">
                <a:extLst>
                  <a:ext uri="{FF2B5EF4-FFF2-40B4-BE49-F238E27FC236}">
                    <a16:creationId xmlns:a16="http://schemas.microsoft.com/office/drawing/2014/main" id="{1B7A98A7-33D7-CF25-5164-FB674B8D58DC}"/>
                  </a:ext>
                </a:extLst>
              </p:cNvPr>
              <p:cNvSpPr txBox="1">
                <a:spLocks noRot="1" noChangeAspect="1" noMove="1" noResize="1" noEditPoints="1" noAdjustHandles="1" noChangeArrowheads="1" noChangeShapeType="1" noTextEdit="1"/>
              </p:cNvSpPr>
              <p:nvPr/>
            </p:nvSpPr>
            <p:spPr bwMode="auto">
              <a:xfrm>
                <a:off x="2204761" y="802481"/>
                <a:ext cx="4495800" cy="1212850"/>
              </a:xfrm>
              <a:prstGeom prst="rect">
                <a:avLst/>
              </a:prstGeom>
              <a:blipFill>
                <a:blip r:embed="rId2"/>
                <a:stretch>
                  <a:fillRect/>
                </a:stretch>
              </a:blipFill>
              <a:ln/>
            </p:spPr>
            <p:txBody>
              <a:bodyPr/>
              <a:lstStyle/>
              <a:p>
                <a:r>
                  <a:rPr lang="en-IN">
                    <a:noFill/>
                  </a:rPr>
                  <a:t> </a:t>
                </a:r>
              </a:p>
            </p:txBody>
          </p:sp>
        </mc:Fallback>
      </mc:AlternateContent>
      <p:sp>
        <p:nvSpPr>
          <p:cNvPr id="257029" name="Rectangle 5">
            <a:extLst>
              <a:ext uri="{FF2B5EF4-FFF2-40B4-BE49-F238E27FC236}">
                <a16:creationId xmlns:a16="http://schemas.microsoft.com/office/drawing/2014/main" id="{E7565FB7-62C3-1A94-DC6D-229BFF033D9E}"/>
              </a:ext>
            </a:extLst>
          </p:cNvPr>
          <p:cNvSpPr>
            <a:spLocks noChangeArrowheads="1"/>
          </p:cNvSpPr>
          <p:nvPr/>
        </p:nvSpPr>
        <p:spPr bwMode="auto">
          <a:xfrm>
            <a:off x="140927" y="131459"/>
            <a:ext cx="464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solidFill>
                  <a:srgbClr val="00B050"/>
                </a:solidFill>
                <a:latin typeface="Calibri" panose="020F0502020204030204" pitchFamily="34" charset="0"/>
                <a:cs typeface="Calibri" panose="020F0502020204030204" pitchFamily="34" charset="0"/>
              </a:rPr>
              <a:t>Constant Reactance Circles</a:t>
            </a:r>
          </a:p>
        </p:txBody>
      </p:sp>
      <mc:AlternateContent xmlns:mc="http://schemas.openxmlformats.org/markup-compatibility/2006" xmlns:a14="http://schemas.microsoft.com/office/drawing/2010/main">
        <mc:Choice Requires="a14">
          <p:sp>
            <p:nvSpPr>
              <p:cNvPr id="257030" name="Object 6">
                <a:extLst>
                  <a:ext uri="{FF2B5EF4-FFF2-40B4-BE49-F238E27FC236}">
                    <a16:creationId xmlns:a16="http://schemas.microsoft.com/office/drawing/2014/main" id="{E8FBB538-5E2A-A72D-6B35-290E21CDF2F9}"/>
                  </a:ext>
                </a:extLst>
              </p:cNvPr>
              <p:cNvSpPr txBox="1"/>
              <p:nvPr/>
            </p:nvSpPr>
            <p:spPr bwMode="auto">
              <a:xfrm>
                <a:off x="2245021" y="2732086"/>
                <a:ext cx="2698750" cy="898525"/>
              </a:xfrm>
              <a:prstGeom prst="rect">
                <a:avLst/>
              </a:prstGeom>
              <a:ln/>
            </p:spPr>
            <p:style>
              <a:lnRef idx="2">
                <a:schemeClr val="dk1"/>
              </a:lnRef>
              <a:fillRef idx="1">
                <a:schemeClr val="lt1"/>
              </a:fillRef>
              <a:effectRef idx="0">
                <a:schemeClr val="dk1"/>
              </a:effectRef>
              <a:fontRef idx="minor">
                <a:schemeClr val="dk1"/>
              </a:fontRef>
            </p:style>
            <p:txBody>
              <a:bodyPr>
                <a:noAutofit/>
              </a:bodyPr>
              <a:lstStyle/>
              <a:p>
                <a:pPr/>
                <a14:m>
                  <m:oMathPara xmlns:m="http://schemas.openxmlformats.org/officeDocument/2006/math">
                    <m:oMathParaPr>
                      <m:jc m:val="left"/>
                    </m:oMathParaPr>
                    <m:oMath xmlns:m="http://schemas.openxmlformats.org/officeDocument/2006/math">
                      <m:sSub>
                        <m:sSubPr>
                          <m:ctrlPr>
                            <a:rPr lang="en-IN" sz="2000" i="1" smtClean="0">
                              <a:solidFill>
                                <a:srgbClr val="002060"/>
                              </a:solidFill>
                              <a:latin typeface="Cambria Math" panose="02040503050406030204" pitchFamily="18" charset="0"/>
                            </a:rPr>
                          </m:ctrlPr>
                        </m:sSubPr>
                        <m:e>
                          <m:r>
                            <m:rPr>
                              <m:sty m:val="p"/>
                            </m:rPr>
                            <a:rPr lang="en-IN" sz="2000" i="1">
                              <a:solidFill>
                                <a:srgbClr val="002060"/>
                              </a:solidFill>
                              <a:latin typeface="Cambria Math" panose="02040503050406030204" pitchFamily="18" charset="0"/>
                            </a:rPr>
                            <m:t>Γ</m:t>
                          </m:r>
                        </m:e>
                        <m:sub>
                          <m:r>
                            <a:rPr lang="en-IN" sz="2000" i="1">
                              <a:solidFill>
                                <a:srgbClr val="002060"/>
                              </a:solidFill>
                              <a:latin typeface="Cambria Math" panose="02040503050406030204" pitchFamily="18" charset="0"/>
                            </a:rPr>
                            <m:t>𝑟</m:t>
                          </m:r>
                        </m:sub>
                      </m:sSub>
                      <m:r>
                        <a:rPr lang="en-IN" sz="2000" i="1">
                          <a:solidFill>
                            <a:srgbClr val="002060"/>
                          </a:solidFill>
                          <a:latin typeface="Cambria Math" panose="02040503050406030204" pitchFamily="18" charset="0"/>
                        </a:rPr>
                        <m:t>=1; </m:t>
                      </m:r>
                      <m:sSub>
                        <m:sSubPr>
                          <m:ctrlPr>
                            <a:rPr lang="en-IN" sz="2000" i="1">
                              <a:solidFill>
                                <a:srgbClr val="002060"/>
                              </a:solidFill>
                              <a:latin typeface="Cambria Math" panose="02040503050406030204" pitchFamily="18" charset="0"/>
                            </a:rPr>
                          </m:ctrlPr>
                        </m:sSubPr>
                        <m:e>
                          <m:r>
                            <m:rPr>
                              <m:sty m:val="p"/>
                            </m:rPr>
                            <a:rPr lang="en-IN" sz="2000" i="1">
                              <a:solidFill>
                                <a:srgbClr val="002060"/>
                              </a:solidFill>
                              <a:latin typeface="Cambria Math" panose="02040503050406030204" pitchFamily="18" charset="0"/>
                            </a:rPr>
                            <m:t>Γ</m:t>
                          </m:r>
                        </m:e>
                        <m:sub>
                          <m:r>
                            <a:rPr lang="en-IN" sz="2000" i="1">
                              <a:solidFill>
                                <a:srgbClr val="002060"/>
                              </a:solidFill>
                              <a:latin typeface="Cambria Math" panose="02040503050406030204" pitchFamily="18" charset="0"/>
                            </a:rPr>
                            <m:t>𝑖</m:t>
                          </m:r>
                        </m:sub>
                      </m:sSub>
                      <m:r>
                        <a:rPr lang="en-IN" sz="2000" i="1">
                          <a:solidFill>
                            <a:srgbClr val="002060"/>
                          </a:solidFill>
                          <a:latin typeface="Cambria Math" panose="02040503050406030204" pitchFamily="18" charset="0"/>
                        </a:rPr>
                        <m:t>=</m:t>
                      </m:r>
                      <m:f>
                        <m:fPr>
                          <m:ctrlPr>
                            <a:rPr lang="en-IN" sz="2000" i="1">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1</m:t>
                          </m:r>
                        </m:num>
                        <m:den>
                          <m:r>
                            <a:rPr lang="en-IN" sz="2000" i="1">
                              <a:solidFill>
                                <a:srgbClr val="002060"/>
                              </a:solidFill>
                              <a:latin typeface="Cambria Math" panose="02040503050406030204" pitchFamily="18" charset="0"/>
                            </a:rPr>
                            <m:t>𝑥</m:t>
                          </m:r>
                        </m:den>
                      </m:f>
                    </m:oMath>
                  </m:oMathPara>
                </a14:m>
                <a:endParaRPr lang="en-IN" sz="2000" dirty="0">
                  <a:latin typeface="Calibri" panose="020F0502020204030204" pitchFamily="34" charset="0"/>
                  <a:cs typeface="Calibri" panose="020F0502020204030204" pitchFamily="34" charset="0"/>
                </a:endParaRPr>
              </a:p>
            </p:txBody>
          </p:sp>
        </mc:Choice>
        <mc:Fallback xmlns="">
          <p:sp>
            <p:nvSpPr>
              <p:cNvPr id="257030" name="Object 6">
                <a:extLst>
                  <a:ext uri="{FF2B5EF4-FFF2-40B4-BE49-F238E27FC236}">
                    <a16:creationId xmlns:a16="http://schemas.microsoft.com/office/drawing/2014/main" id="{E8FBB538-5E2A-A72D-6B35-290E21CDF2F9}"/>
                  </a:ext>
                </a:extLst>
              </p:cNvPr>
              <p:cNvSpPr txBox="1">
                <a:spLocks noRot="1" noChangeAspect="1" noMove="1" noResize="1" noEditPoints="1" noAdjustHandles="1" noChangeArrowheads="1" noChangeShapeType="1" noTextEdit="1"/>
              </p:cNvSpPr>
              <p:nvPr/>
            </p:nvSpPr>
            <p:spPr bwMode="auto">
              <a:xfrm>
                <a:off x="2245021" y="2732086"/>
                <a:ext cx="2698750" cy="898525"/>
              </a:xfrm>
              <a:prstGeom prst="rect">
                <a:avLst/>
              </a:prstGeom>
              <a:blipFill>
                <a:blip r:embed="rId3"/>
                <a:stretch>
                  <a:fillRect/>
                </a:stretch>
              </a:blipFill>
              <a:ln/>
            </p:spPr>
            <p:txBody>
              <a:bodyPr/>
              <a:lstStyle/>
              <a:p>
                <a:r>
                  <a:rPr lang="en-IN">
                    <a:noFill/>
                  </a:rPr>
                  <a:t> </a:t>
                </a:r>
              </a:p>
            </p:txBody>
          </p:sp>
        </mc:Fallback>
      </mc:AlternateContent>
      <p:sp>
        <p:nvSpPr>
          <p:cNvPr id="257031" name="Text Box 7">
            <a:extLst>
              <a:ext uri="{FF2B5EF4-FFF2-40B4-BE49-F238E27FC236}">
                <a16:creationId xmlns:a16="http://schemas.microsoft.com/office/drawing/2014/main" id="{4ABE169F-B0B8-E087-DDD5-8E5AD7CD2695}"/>
              </a:ext>
            </a:extLst>
          </p:cNvPr>
          <p:cNvSpPr txBox="1">
            <a:spLocks noChangeArrowheads="1"/>
          </p:cNvSpPr>
          <p:nvPr/>
        </p:nvSpPr>
        <p:spPr bwMode="auto">
          <a:xfrm>
            <a:off x="3080829" y="2272004"/>
            <a:ext cx="1676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Center</a:t>
            </a:r>
          </a:p>
        </p:txBody>
      </p:sp>
      <p:sp>
        <p:nvSpPr>
          <p:cNvPr id="257032" name="Text Box 8">
            <a:extLst>
              <a:ext uri="{FF2B5EF4-FFF2-40B4-BE49-F238E27FC236}">
                <a16:creationId xmlns:a16="http://schemas.microsoft.com/office/drawing/2014/main" id="{DFD38A4B-7E19-6AAE-FB00-C2CE37383001}"/>
              </a:ext>
            </a:extLst>
          </p:cNvPr>
          <p:cNvSpPr txBox="1">
            <a:spLocks noChangeArrowheads="1"/>
          </p:cNvSpPr>
          <p:nvPr/>
        </p:nvSpPr>
        <p:spPr bwMode="auto">
          <a:xfrm>
            <a:off x="5910365" y="2302555"/>
            <a:ext cx="1295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rgbClr val="3333FF"/>
                </a:solidFill>
                <a:latin typeface="Calibri" panose="020F0502020204030204" pitchFamily="34" charset="0"/>
                <a:cs typeface="Calibri" panose="020F0502020204030204" pitchFamily="34" charset="0"/>
              </a:rPr>
              <a:t>Radius</a:t>
            </a:r>
          </a:p>
        </p:txBody>
      </p:sp>
      <mc:AlternateContent xmlns:mc="http://schemas.openxmlformats.org/markup-compatibility/2006" xmlns:a14="http://schemas.microsoft.com/office/drawing/2010/main">
        <mc:Choice Requires="a14">
          <p:sp>
            <p:nvSpPr>
              <p:cNvPr id="257033" name="Object 9">
                <a:extLst>
                  <a:ext uri="{FF2B5EF4-FFF2-40B4-BE49-F238E27FC236}">
                    <a16:creationId xmlns:a16="http://schemas.microsoft.com/office/drawing/2014/main" id="{DB8C67EB-3137-DC04-4153-0C66F1FF63CD}"/>
                  </a:ext>
                </a:extLst>
              </p:cNvPr>
              <p:cNvSpPr txBox="1"/>
              <p:nvPr/>
            </p:nvSpPr>
            <p:spPr bwMode="auto">
              <a:xfrm>
                <a:off x="6131444" y="2693196"/>
                <a:ext cx="481334" cy="937415"/>
              </a:xfrm>
              <a:prstGeom prst="rect">
                <a:avLst/>
              </a:prstGeom>
              <a:ln/>
            </p:spPr>
            <p:style>
              <a:lnRef idx="2">
                <a:schemeClr val="dk1"/>
              </a:lnRef>
              <a:fillRef idx="1">
                <a:schemeClr val="lt1"/>
              </a:fillRef>
              <a:effectRef idx="0">
                <a:schemeClr val="dk1"/>
              </a:effectRef>
              <a:fontRef idx="minor">
                <a:schemeClr val="dk1"/>
              </a:fontRef>
            </p:style>
            <p:txBody>
              <a:bodyPr>
                <a:normAutofit/>
              </a:bodyPr>
              <a:lstStyle/>
              <a:p>
                <a:pPr/>
                <a14:m>
                  <m:oMathPara xmlns:m="http://schemas.openxmlformats.org/officeDocument/2006/math">
                    <m:oMathParaPr>
                      <m:jc m:val="left"/>
                    </m:oMathParaPr>
                    <m:oMath xmlns:m="http://schemas.openxmlformats.org/officeDocument/2006/math">
                      <m:f>
                        <m:fPr>
                          <m:ctrlPr>
                            <a:rPr lang="en-IN" sz="2000" i="1" smtClean="0">
                              <a:solidFill>
                                <a:srgbClr val="002060"/>
                              </a:solidFill>
                              <a:latin typeface="Cambria Math" panose="02040503050406030204" pitchFamily="18" charset="0"/>
                            </a:rPr>
                          </m:ctrlPr>
                        </m:fPr>
                        <m:num>
                          <m:r>
                            <a:rPr lang="en-IN" sz="2000" i="1">
                              <a:solidFill>
                                <a:srgbClr val="002060"/>
                              </a:solidFill>
                              <a:latin typeface="Cambria Math" panose="02040503050406030204" pitchFamily="18" charset="0"/>
                            </a:rPr>
                            <m:t>1</m:t>
                          </m:r>
                        </m:num>
                        <m:den>
                          <m:d>
                            <m:dPr>
                              <m:begChr m:val="|"/>
                              <m:endChr m:val="|"/>
                              <m:ctrlPr>
                                <a:rPr lang="en-IN" sz="2000" i="1">
                                  <a:solidFill>
                                    <a:srgbClr val="002060"/>
                                  </a:solidFill>
                                  <a:latin typeface="Cambria Math" panose="02040503050406030204" pitchFamily="18" charset="0"/>
                                </a:rPr>
                              </m:ctrlPr>
                            </m:dPr>
                            <m:e>
                              <m:r>
                                <a:rPr lang="en-IN" sz="2000" i="1">
                                  <a:solidFill>
                                    <a:srgbClr val="002060"/>
                                  </a:solidFill>
                                  <a:latin typeface="Cambria Math" panose="02040503050406030204" pitchFamily="18" charset="0"/>
                                </a:rPr>
                                <m:t>𝑥</m:t>
                              </m:r>
                            </m:e>
                          </m:d>
                        </m:den>
                      </m:f>
                    </m:oMath>
                  </m:oMathPara>
                </a14:m>
                <a:endParaRPr lang="en-IN" sz="2000" dirty="0">
                  <a:latin typeface="Calibri" panose="020F0502020204030204" pitchFamily="34" charset="0"/>
                  <a:cs typeface="Calibri" panose="020F0502020204030204" pitchFamily="34" charset="0"/>
                </a:endParaRPr>
              </a:p>
            </p:txBody>
          </p:sp>
        </mc:Choice>
        <mc:Fallback xmlns="">
          <p:sp>
            <p:nvSpPr>
              <p:cNvPr id="257033" name="Object 9">
                <a:extLst>
                  <a:ext uri="{FF2B5EF4-FFF2-40B4-BE49-F238E27FC236}">
                    <a16:creationId xmlns:a16="http://schemas.microsoft.com/office/drawing/2014/main" id="{DB8C67EB-3137-DC04-4153-0C66F1FF63CD}"/>
                  </a:ext>
                </a:extLst>
              </p:cNvPr>
              <p:cNvSpPr txBox="1">
                <a:spLocks noRot="1" noChangeAspect="1" noMove="1" noResize="1" noEditPoints="1" noAdjustHandles="1" noChangeArrowheads="1" noChangeShapeType="1" noTextEdit="1"/>
              </p:cNvSpPr>
              <p:nvPr/>
            </p:nvSpPr>
            <p:spPr bwMode="auto">
              <a:xfrm>
                <a:off x="6131444" y="2693196"/>
                <a:ext cx="481334" cy="937415"/>
              </a:xfrm>
              <a:prstGeom prst="rect">
                <a:avLst/>
              </a:prstGeom>
              <a:blipFill>
                <a:blip r:embed="rId4"/>
                <a:stretch>
                  <a:fillRect/>
                </a:stretch>
              </a:blipFill>
              <a:ln/>
            </p:spPr>
            <p:txBody>
              <a:bodyPr/>
              <a:lstStyle/>
              <a:p>
                <a:r>
                  <a:rPr lang="en-IN">
                    <a:noFill/>
                  </a:rPr>
                  <a:t> </a:t>
                </a:r>
              </a:p>
            </p:txBody>
          </p:sp>
        </mc:Fallback>
      </mc:AlternateContent>
      <p:cxnSp>
        <p:nvCxnSpPr>
          <p:cNvPr id="9" name="Straight Arrow Connector 8">
            <a:extLst>
              <a:ext uri="{FF2B5EF4-FFF2-40B4-BE49-F238E27FC236}">
                <a16:creationId xmlns:a16="http://schemas.microsoft.com/office/drawing/2014/main" id="{2BC47975-F837-20BB-A929-C90319B3B825}"/>
              </a:ext>
            </a:extLst>
          </p:cNvPr>
          <p:cNvCxnSpPr/>
          <p:nvPr/>
        </p:nvCxnSpPr>
        <p:spPr>
          <a:xfrm>
            <a:off x="4628889" y="4006353"/>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2C9121B6-D915-6C82-7F72-8F7A9C20462F}"/>
              </a:ext>
            </a:extLst>
          </p:cNvPr>
          <p:cNvCxnSpPr>
            <a:cxnSpLocks/>
          </p:cNvCxnSpPr>
          <p:nvPr/>
        </p:nvCxnSpPr>
        <p:spPr>
          <a:xfrm rot="16200000">
            <a:off x="4598202" y="3988830"/>
            <a:ext cx="0" cy="28800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56802E0-953C-EAEB-6931-437EC0BBAC94}"/>
                  </a:ext>
                </a:extLst>
              </p:cNvPr>
              <p:cNvSpPr txBox="1"/>
              <p:nvPr/>
            </p:nvSpPr>
            <p:spPr>
              <a:xfrm>
                <a:off x="5975712" y="5419371"/>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IN" sz="2000" i="1">
                              <a:solidFill>
                                <a:srgbClr val="000000"/>
                              </a:solidFill>
                              <a:latin typeface="Cambria Math" panose="02040503050406030204" pitchFamily="18" charset="0"/>
                            </a:rPr>
                            <m:t>𝑟</m:t>
                          </m:r>
                        </m:sub>
                      </m:sSub>
                    </m:oMath>
                  </m:oMathPara>
                </a14:m>
                <a:endParaRPr lang="en-IN" sz="2000" dirty="0">
                  <a:latin typeface="Calibri" panose="020F0502020204030204" pitchFamily="34" charset="0"/>
                  <a:cs typeface="Calibri" panose="020F0502020204030204" pitchFamily="34" charset="0"/>
                </a:endParaRPr>
              </a:p>
            </p:txBody>
          </p:sp>
        </mc:Choice>
        <mc:Fallback xmlns="">
          <p:sp>
            <p:nvSpPr>
              <p:cNvPr id="11" name="TextBox 10">
                <a:extLst>
                  <a:ext uri="{FF2B5EF4-FFF2-40B4-BE49-F238E27FC236}">
                    <a16:creationId xmlns:a16="http://schemas.microsoft.com/office/drawing/2014/main" id="{456802E0-953C-EAEB-6931-437EC0BBAC94}"/>
                  </a:ext>
                </a:extLst>
              </p:cNvPr>
              <p:cNvSpPr txBox="1">
                <a:spLocks noRot="1" noChangeAspect="1" noMove="1" noResize="1" noEditPoints="1" noAdjustHandles="1" noChangeArrowheads="1" noChangeShapeType="1" noTextEdit="1"/>
              </p:cNvSpPr>
              <p:nvPr/>
            </p:nvSpPr>
            <p:spPr>
              <a:xfrm>
                <a:off x="5975712" y="5419371"/>
                <a:ext cx="637066" cy="40011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AA0E7C-E04A-1D13-15E8-EFCD9BEE8B09}"/>
                  </a:ext>
                </a:extLst>
              </p:cNvPr>
              <p:cNvSpPr txBox="1"/>
              <p:nvPr/>
            </p:nvSpPr>
            <p:spPr>
              <a:xfrm>
                <a:off x="4531047" y="3732897"/>
                <a:ext cx="63706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2000" i="1" smtClean="0">
                              <a:solidFill>
                                <a:srgbClr val="000000"/>
                              </a:solidFill>
                              <a:latin typeface="Cambria Math" panose="02040503050406030204" pitchFamily="18" charset="0"/>
                            </a:rPr>
                          </m:ctrlPr>
                        </m:sSubPr>
                        <m:e>
                          <m:r>
                            <m:rPr>
                              <m:sty m:val="p"/>
                            </m:rPr>
                            <a:rPr lang="en-IN" sz="2000" i="1">
                              <a:solidFill>
                                <a:srgbClr val="000000"/>
                              </a:solidFill>
                              <a:latin typeface="Cambria Math" panose="02040503050406030204" pitchFamily="18" charset="0"/>
                            </a:rPr>
                            <m:t>Γ</m:t>
                          </m:r>
                        </m:e>
                        <m:sub>
                          <m:r>
                            <a:rPr lang="en-US" sz="2000" b="0" i="1" smtClean="0">
                              <a:solidFill>
                                <a:srgbClr val="000000"/>
                              </a:solidFill>
                              <a:latin typeface="Cambria Math" panose="02040503050406030204" pitchFamily="18" charset="0"/>
                            </a:rPr>
                            <m:t>𝑖</m:t>
                          </m:r>
                        </m:sub>
                      </m:sSub>
                    </m:oMath>
                  </m:oMathPara>
                </a14:m>
                <a:endParaRPr lang="en-IN" sz="2000" dirty="0">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8BAA0E7C-E04A-1D13-15E8-EFCD9BEE8B09}"/>
                  </a:ext>
                </a:extLst>
              </p:cNvPr>
              <p:cNvSpPr txBox="1">
                <a:spLocks noRot="1" noChangeAspect="1" noMove="1" noResize="1" noEditPoints="1" noAdjustHandles="1" noChangeArrowheads="1" noChangeShapeType="1" noTextEdit="1"/>
              </p:cNvSpPr>
              <p:nvPr/>
            </p:nvSpPr>
            <p:spPr>
              <a:xfrm>
                <a:off x="4531047" y="3732897"/>
                <a:ext cx="637066" cy="400110"/>
              </a:xfrm>
              <a:prstGeom prst="rect">
                <a:avLst/>
              </a:prstGeom>
              <a:blipFill>
                <a:blip r:embed="rId6"/>
                <a:stretch>
                  <a:fillRect b="-1515"/>
                </a:stretch>
              </a:blipFill>
            </p:spPr>
            <p:txBody>
              <a:bodyPr/>
              <a:lstStyle/>
              <a:p>
                <a:r>
                  <a:rPr lang="en-IN">
                    <a:noFill/>
                  </a:rPr>
                  <a:t> </a:t>
                </a:r>
              </a:p>
            </p:txBody>
          </p:sp>
        </mc:Fallback>
      </mc:AlternateContent>
      <p:sp>
        <p:nvSpPr>
          <p:cNvPr id="31" name="Oval 30">
            <a:extLst>
              <a:ext uri="{FF2B5EF4-FFF2-40B4-BE49-F238E27FC236}">
                <a16:creationId xmlns:a16="http://schemas.microsoft.com/office/drawing/2014/main" id="{9844D736-AB2D-C960-094E-6C137379066B}"/>
              </a:ext>
            </a:extLst>
          </p:cNvPr>
          <p:cNvSpPr/>
          <p:nvPr/>
        </p:nvSpPr>
        <p:spPr>
          <a:xfrm>
            <a:off x="3557749" y="4339371"/>
            <a:ext cx="2160000" cy="216000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nvGrpSpPr>
          <p:cNvPr id="257039" name="Group 257038">
            <a:extLst>
              <a:ext uri="{FF2B5EF4-FFF2-40B4-BE49-F238E27FC236}">
                <a16:creationId xmlns:a16="http://schemas.microsoft.com/office/drawing/2014/main" id="{2B1BDDF2-50D2-50DB-5F7C-30E638FBBEED}"/>
              </a:ext>
            </a:extLst>
          </p:cNvPr>
          <p:cNvGrpSpPr/>
          <p:nvPr/>
        </p:nvGrpSpPr>
        <p:grpSpPr>
          <a:xfrm>
            <a:off x="4628887" y="3630610"/>
            <a:ext cx="2428383" cy="1786332"/>
            <a:chOff x="4628887" y="3630610"/>
            <a:chExt cx="2428383" cy="1786332"/>
          </a:xfrm>
        </p:grpSpPr>
        <p:sp>
          <p:nvSpPr>
            <p:cNvPr id="46" name="Arc 45">
              <a:extLst>
                <a:ext uri="{FF2B5EF4-FFF2-40B4-BE49-F238E27FC236}">
                  <a16:creationId xmlns:a16="http://schemas.microsoft.com/office/drawing/2014/main" id="{B7F915FB-2769-C1CC-E360-8F043DC19782}"/>
                </a:ext>
              </a:extLst>
            </p:cNvPr>
            <p:cNvSpPr/>
            <p:nvPr/>
          </p:nvSpPr>
          <p:spPr>
            <a:xfrm flipH="1" flipV="1">
              <a:off x="4628887" y="3630610"/>
              <a:ext cx="1924312" cy="1786332"/>
            </a:xfrm>
            <a:prstGeom prst="arc">
              <a:avLst>
                <a:gd name="adj1" fmla="val 16200000"/>
                <a:gd name="adj2" fmla="val 993378"/>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grpSp>
          <p:nvGrpSpPr>
            <p:cNvPr id="52" name="Group 51">
              <a:extLst>
                <a:ext uri="{FF2B5EF4-FFF2-40B4-BE49-F238E27FC236}">
                  <a16:creationId xmlns:a16="http://schemas.microsoft.com/office/drawing/2014/main" id="{1B28B92F-B9C4-A18A-A9DA-0CAAE72C6D99}"/>
                </a:ext>
              </a:extLst>
            </p:cNvPr>
            <p:cNvGrpSpPr/>
            <p:nvPr/>
          </p:nvGrpSpPr>
          <p:grpSpPr>
            <a:xfrm>
              <a:off x="4640262" y="4125914"/>
              <a:ext cx="2417008" cy="400110"/>
              <a:chOff x="5700030" y="5152061"/>
              <a:chExt cx="2417008" cy="400110"/>
            </a:xfrm>
          </p:grpSpPr>
          <p:cxnSp>
            <p:nvCxnSpPr>
              <p:cNvPr id="53" name="Straight Arrow Connector 52">
                <a:extLst>
                  <a:ext uri="{FF2B5EF4-FFF2-40B4-BE49-F238E27FC236}">
                    <a16:creationId xmlns:a16="http://schemas.microsoft.com/office/drawing/2014/main" id="{79EDAE95-B1A4-4B92-5529-F4D703D9E94C}"/>
                  </a:ext>
                </a:extLst>
              </p:cNvPr>
              <p:cNvCxnSpPr>
                <a:cxnSpLocks/>
              </p:cNvCxnSpPr>
              <p:nvPr/>
            </p:nvCxnSpPr>
            <p:spPr>
              <a:xfrm flipV="1">
                <a:off x="5700030" y="5311995"/>
                <a:ext cx="1289307" cy="134358"/>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EC9E6C8-42E2-1031-AE95-34B75DFF56A8}"/>
                      </a:ext>
                    </a:extLst>
                  </p:cNvPr>
                  <p:cNvSpPr txBox="1"/>
                  <p:nvPr/>
                </p:nvSpPr>
                <p:spPr>
                  <a:xfrm>
                    <a:off x="6808950" y="5152061"/>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𝒙</m:t>
                          </m:r>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𝟏</m:t>
                          </m:r>
                        </m:oMath>
                      </m:oMathPara>
                    </a14:m>
                    <a:endParaRPr lang="en-IN" sz="2000" b="1" dirty="0">
                      <a:latin typeface="Calibri" panose="020F0502020204030204" pitchFamily="34" charset="0"/>
                      <a:cs typeface="Calibri" panose="020F0502020204030204" pitchFamily="34" charset="0"/>
                    </a:endParaRPr>
                  </a:p>
                </p:txBody>
              </p:sp>
            </mc:Choice>
            <mc:Fallback xmlns="">
              <p:sp>
                <p:nvSpPr>
                  <p:cNvPr id="54" name="TextBox 53">
                    <a:extLst>
                      <a:ext uri="{FF2B5EF4-FFF2-40B4-BE49-F238E27FC236}">
                        <a16:creationId xmlns:a16="http://schemas.microsoft.com/office/drawing/2014/main" id="{DEC9E6C8-42E2-1031-AE95-34B75DFF56A8}"/>
                      </a:ext>
                    </a:extLst>
                  </p:cNvPr>
                  <p:cNvSpPr txBox="1">
                    <a:spLocks noRot="1" noChangeAspect="1" noMove="1" noResize="1" noEditPoints="1" noAdjustHandles="1" noChangeArrowheads="1" noChangeShapeType="1" noTextEdit="1"/>
                  </p:cNvSpPr>
                  <p:nvPr/>
                </p:nvSpPr>
                <p:spPr>
                  <a:xfrm>
                    <a:off x="6808950" y="5152061"/>
                    <a:ext cx="1308088" cy="400110"/>
                  </a:xfrm>
                  <a:prstGeom prst="rect">
                    <a:avLst/>
                  </a:prstGeom>
                  <a:blipFill>
                    <a:blip r:embed="rId7"/>
                    <a:stretch>
                      <a:fillRect/>
                    </a:stretch>
                  </a:blipFill>
                </p:spPr>
                <p:txBody>
                  <a:bodyPr/>
                  <a:lstStyle/>
                  <a:p>
                    <a:r>
                      <a:rPr lang="en-IN">
                        <a:noFill/>
                      </a:rPr>
                      <a:t> </a:t>
                    </a:r>
                  </a:p>
                </p:txBody>
              </p:sp>
            </mc:Fallback>
          </mc:AlternateContent>
        </p:grpSp>
      </p:grpSp>
      <p:grpSp>
        <p:nvGrpSpPr>
          <p:cNvPr id="257041" name="Group 257040">
            <a:extLst>
              <a:ext uri="{FF2B5EF4-FFF2-40B4-BE49-F238E27FC236}">
                <a16:creationId xmlns:a16="http://schemas.microsoft.com/office/drawing/2014/main" id="{AC3638CA-30DB-3002-3094-C005BEDCEB7E}"/>
              </a:ext>
            </a:extLst>
          </p:cNvPr>
          <p:cNvGrpSpPr/>
          <p:nvPr/>
        </p:nvGrpSpPr>
        <p:grpSpPr>
          <a:xfrm>
            <a:off x="1781822" y="3602346"/>
            <a:ext cx="5046943" cy="1825232"/>
            <a:chOff x="1781822" y="3602346"/>
            <a:chExt cx="5046943" cy="1825232"/>
          </a:xfrm>
        </p:grpSpPr>
        <p:sp>
          <p:nvSpPr>
            <p:cNvPr id="47" name="Arc 46">
              <a:extLst>
                <a:ext uri="{FF2B5EF4-FFF2-40B4-BE49-F238E27FC236}">
                  <a16:creationId xmlns:a16="http://schemas.microsoft.com/office/drawing/2014/main" id="{8B79DACE-60C8-C0F8-37B1-726F2057CFDB}"/>
                </a:ext>
              </a:extLst>
            </p:cNvPr>
            <p:cNvSpPr/>
            <p:nvPr/>
          </p:nvSpPr>
          <p:spPr>
            <a:xfrm flipH="1" flipV="1">
              <a:off x="4074206" y="3602346"/>
              <a:ext cx="2754559" cy="1825232"/>
            </a:xfrm>
            <a:prstGeom prst="arc">
              <a:avLst>
                <a:gd name="adj1" fmla="val 16108065"/>
                <a:gd name="adj2" fmla="val 296323"/>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grpSp>
          <p:nvGrpSpPr>
            <p:cNvPr id="56" name="Group 55">
              <a:extLst>
                <a:ext uri="{FF2B5EF4-FFF2-40B4-BE49-F238E27FC236}">
                  <a16:creationId xmlns:a16="http://schemas.microsoft.com/office/drawing/2014/main" id="{29060F16-E2A3-7AFE-907B-CAD56BC990B9}"/>
                </a:ext>
              </a:extLst>
            </p:cNvPr>
            <p:cNvGrpSpPr/>
            <p:nvPr/>
          </p:nvGrpSpPr>
          <p:grpSpPr>
            <a:xfrm>
              <a:off x="1781822" y="4487827"/>
              <a:ext cx="2292385" cy="400110"/>
              <a:chOff x="5135874" y="5254734"/>
              <a:chExt cx="2292385" cy="400110"/>
            </a:xfrm>
          </p:grpSpPr>
          <p:cxnSp>
            <p:nvCxnSpPr>
              <p:cNvPr id="57" name="Straight Arrow Connector 56">
                <a:extLst>
                  <a:ext uri="{FF2B5EF4-FFF2-40B4-BE49-F238E27FC236}">
                    <a16:creationId xmlns:a16="http://schemas.microsoft.com/office/drawing/2014/main" id="{F75A9542-0753-0D4F-D0FE-4342096703D3}"/>
                  </a:ext>
                </a:extLst>
              </p:cNvPr>
              <p:cNvCxnSpPr>
                <a:cxnSpLocks/>
              </p:cNvCxnSpPr>
              <p:nvPr/>
            </p:nvCxnSpPr>
            <p:spPr>
              <a:xfrm flipH="1" flipV="1">
                <a:off x="6138952" y="5460514"/>
                <a:ext cx="1289307" cy="134358"/>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47D04F7-9A42-C709-F5BE-34165661E213}"/>
                      </a:ext>
                    </a:extLst>
                  </p:cNvPr>
                  <p:cNvSpPr txBox="1"/>
                  <p:nvPr/>
                </p:nvSpPr>
                <p:spPr>
                  <a:xfrm>
                    <a:off x="5135874" y="5254734"/>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𝒙</m:t>
                          </m:r>
                          <m:r>
                            <a:rPr lang="en-US" sz="2000" b="1" i="1" smtClean="0">
                              <a:solidFill>
                                <a:srgbClr val="000000"/>
                              </a:solidFill>
                              <a:latin typeface="Cambria Math" panose="02040503050406030204" pitchFamily="18" charset="0"/>
                            </a:rPr>
                            <m:t>&lt;</m:t>
                          </m:r>
                          <m:r>
                            <a:rPr lang="en-US" sz="2000" b="1" i="1" smtClean="0">
                              <a:solidFill>
                                <a:srgbClr val="000000"/>
                              </a:solidFill>
                              <a:latin typeface="Cambria Math" panose="02040503050406030204" pitchFamily="18" charset="0"/>
                            </a:rPr>
                            <m:t>𝟏</m:t>
                          </m:r>
                        </m:oMath>
                      </m:oMathPara>
                    </a14:m>
                    <a:endParaRPr lang="en-IN" sz="2000" b="1" dirty="0">
                      <a:latin typeface="Calibri" panose="020F0502020204030204" pitchFamily="34" charset="0"/>
                      <a:cs typeface="Calibri" panose="020F0502020204030204" pitchFamily="34" charset="0"/>
                    </a:endParaRPr>
                  </a:p>
                </p:txBody>
              </p:sp>
            </mc:Choice>
            <mc:Fallback xmlns="">
              <p:sp>
                <p:nvSpPr>
                  <p:cNvPr id="58" name="TextBox 57">
                    <a:extLst>
                      <a:ext uri="{FF2B5EF4-FFF2-40B4-BE49-F238E27FC236}">
                        <a16:creationId xmlns:a16="http://schemas.microsoft.com/office/drawing/2014/main" id="{E47D04F7-9A42-C709-F5BE-34165661E213}"/>
                      </a:ext>
                    </a:extLst>
                  </p:cNvPr>
                  <p:cNvSpPr txBox="1">
                    <a:spLocks noRot="1" noChangeAspect="1" noMove="1" noResize="1" noEditPoints="1" noAdjustHandles="1" noChangeArrowheads="1" noChangeShapeType="1" noTextEdit="1"/>
                  </p:cNvSpPr>
                  <p:nvPr/>
                </p:nvSpPr>
                <p:spPr>
                  <a:xfrm>
                    <a:off x="5135874" y="5254734"/>
                    <a:ext cx="1308088" cy="400110"/>
                  </a:xfrm>
                  <a:prstGeom prst="rect">
                    <a:avLst/>
                  </a:prstGeom>
                  <a:blipFill>
                    <a:blip r:embed="rId8"/>
                    <a:stretch>
                      <a:fillRect/>
                    </a:stretch>
                  </a:blipFill>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61" name="Text Box 7">
                <a:extLst>
                  <a:ext uri="{FF2B5EF4-FFF2-40B4-BE49-F238E27FC236}">
                    <a16:creationId xmlns:a16="http://schemas.microsoft.com/office/drawing/2014/main" id="{381C45D6-3E9F-CC1A-E680-4C7AFF36AD2F}"/>
                  </a:ext>
                </a:extLst>
              </p:cNvPr>
              <p:cNvSpPr txBox="1">
                <a:spLocks noChangeArrowheads="1"/>
              </p:cNvSpPr>
              <p:nvPr/>
            </p:nvSpPr>
            <p:spPr bwMode="auto">
              <a:xfrm>
                <a:off x="228277" y="6115277"/>
                <a:ext cx="332947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solidFill>
                      <a:srgbClr val="3333FF"/>
                    </a:solidFill>
                    <a:latin typeface="Calibri" panose="020F0502020204030204" pitchFamily="34" charset="0"/>
                    <a:cs typeface="Calibri" panose="020F0502020204030204" pitchFamily="34" charset="0"/>
                  </a:rPr>
                  <a:t>Take image about the y-axis for negative values of </a:t>
                </a:r>
                <a14:m>
                  <m:oMath xmlns:m="http://schemas.openxmlformats.org/officeDocument/2006/math">
                    <m:r>
                      <a:rPr lang="en-US" altLang="en-US" sz="2000" i="1" dirty="0" smtClean="0">
                        <a:solidFill>
                          <a:srgbClr val="3333FF"/>
                        </a:solidFill>
                        <a:latin typeface="Cambria Math" panose="02040503050406030204" pitchFamily="18" charset="0"/>
                      </a:rPr>
                      <m:t>𝑥</m:t>
                    </m:r>
                  </m:oMath>
                </a14:m>
                <a:endParaRPr lang="en-US" altLang="en-US" sz="2000" dirty="0">
                  <a:solidFill>
                    <a:srgbClr val="3333FF"/>
                  </a:solidFill>
                  <a:latin typeface="Calibri" panose="020F0502020204030204" pitchFamily="34" charset="0"/>
                  <a:cs typeface="Calibri" panose="020F0502020204030204" pitchFamily="34" charset="0"/>
                </a:endParaRPr>
              </a:p>
            </p:txBody>
          </p:sp>
        </mc:Choice>
        <mc:Fallback xmlns="">
          <p:sp>
            <p:nvSpPr>
              <p:cNvPr id="61" name="Text Box 7">
                <a:extLst>
                  <a:ext uri="{FF2B5EF4-FFF2-40B4-BE49-F238E27FC236}">
                    <a16:creationId xmlns:a16="http://schemas.microsoft.com/office/drawing/2014/main" id="{381C45D6-3E9F-CC1A-E680-4C7AFF36AD2F}"/>
                  </a:ext>
                </a:extLst>
              </p:cNvPr>
              <p:cNvSpPr txBox="1">
                <a:spLocks noRot="1" noChangeAspect="1" noMove="1" noResize="1" noEditPoints="1" noAdjustHandles="1" noChangeArrowheads="1" noChangeShapeType="1" noTextEdit="1"/>
              </p:cNvSpPr>
              <p:nvPr/>
            </p:nvSpPr>
            <p:spPr bwMode="auto">
              <a:xfrm>
                <a:off x="228277" y="6115277"/>
                <a:ext cx="3329472" cy="707886"/>
              </a:xfrm>
              <a:prstGeom prst="rect">
                <a:avLst/>
              </a:prstGeom>
              <a:blipFill>
                <a:blip r:embed="rId9"/>
                <a:stretch>
                  <a:fillRect l="-1828" t="-4310" b="-146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257036" name="Group 257035">
            <a:extLst>
              <a:ext uri="{FF2B5EF4-FFF2-40B4-BE49-F238E27FC236}">
                <a16:creationId xmlns:a16="http://schemas.microsoft.com/office/drawing/2014/main" id="{09F8CCC3-1116-4089-05EB-A9C00E8737F1}"/>
              </a:ext>
            </a:extLst>
          </p:cNvPr>
          <p:cNvGrpSpPr/>
          <p:nvPr/>
        </p:nvGrpSpPr>
        <p:grpSpPr>
          <a:xfrm>
            <a:off x="5693889" y="5390642"/>
            <a:ext cx="1614043" cy="1153804"/>
            <a:chOff x="5693889" y="5390642"/>
            <a:chExt cx="1614043" cy="1153804"/>
          </a:xfrm>
        </p:grpSpPr>
        <p:grpSp>
          <p:nvGrpSpPr>
            <p:cNvPr id="38" name="Group 37">
              <a:extLst>
                <a:ext uri="{FF2B5EF4-FFF2-40B4-BE49-F238E27FC236}">
                  <a16:creationId xmlns:a16="http://schemas.microsoft.com/office/drawing/2014/main" id="{3788BFCA-AE17-FC78-005D-74FAC36E46FF}"/>
                </a:ext>
              </a:extLst>
            </p:cNvPr>
            <p:cNvGrpSpPr/>
            <p:nvPr/>
          </p:nvGrpSpPr>
          <p:grpSpPr>
            <a:xfrm>
              <a:off x="5700030" y="5446353"/>
              <a:ext cx="1607902" cy="1098093"/>
              <a:chOff x="5700030" y="5446353"/>
              <a:chExt cx="1607902" cy="1098093"/>
            </a:xfrm>
          </p:grpSpPr>
          <p:cxnSp>
            <p:nvCxnSpPr>
              <p:cNvPr id="36" name="Straight Arrow Connector 35">
                <a:extLst>
                  <a:ext uri="{FF2B5EF4-FFF2-40B4-BE49-F238E27FC236}">
                    <a16:creationId xmlns:a16="http://schemas.microsoft.com/office/drawing/2014/main" id="{5E2581EC-D139-8B16-C4BF-30B37E3A43D3}"/>
                  </a:ext>
                </a:extLst>
              </p:cNvPr>
              <p:cNvCxnSpPr>
                <a:cxnSpLocks/>
              </p:cNvCxnSpPr>
              <p:nvPr/>
            </p:nvCxnSpPr>
            <p:spPr>
              <a:xfrm>
                <a:off x="5700030" y="5446353"/>
                <a:ext cx="525200" cy="712279"/>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DADB375-5282-FC0E-3174-B59F55ADBE7A}"/>
                      </a:ext>
                    </a:extLst>
                  </p:cNvPr>
                  <p:cNvSpPr txBox="1"/>
                  <p:nvPr/>
                </p:nvSpPr>
                <p:spPr>
                  <a:xfrm>
                    <a:off x="5999844" y="6144336"/>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𝒙</m:t>
                          </m:r>
                          <m:r>
                            <a:rPr lang="en-US" sz="2000" b="1" i="1" smtClean="0">
                              <a:solidFill>
                                <a:srgbClr val="000000"/>
                              </a:solidFill>
                              <a:latin typeface="Cambria Math" panose="02040503050406030204" pitchFamily="18" charset="0"/>
                            </a:rPr>
                            <m:t>=±∞</m:t>
                          </m:r>
                        </m:oMath>
                      </m:oMathPara>
                    </a14:m>
                    <a:endParaRPr lang="en-IN" sz="2000" b="1" dirty="0">
                      <a:latin typeface="Calibri" panose="020F0502020204030204" pitchFamily="34" charset="0"/>
                      <a:cs typeface="Calibri" panose="020F0502020204030204" pitchFamily="34" charset="0"/>
                    </a:endParaRPr>
                  </a:p>
                </p:txBody>
              </p:sp>
            </mc:Choice>
            <mc:Fallback xmlns="">
              <p:sp>
                <p:nvSpPr>
                  <p:cNvPr id="37" name="TextBox 36">
                    <a:extLst>
                      <a:ext uri="{FF2B5EF4-FFF2-40B4-BE49-F238E27FC236}">
                        <a16:creationId xmlns:a16="http://schemas.microsoft.com/office/drawing/2014/main" id="{DDADB375-5282-FC0E-3174-B59F55ADBE7A}"/>
                      </a:ext>
                    </a:extLst>
                  </p:cNvPr>
                  <p:cNvSpPr txBox="1">
                    <a:spLocks noRot="1" noChangeAspect="1" noMove="1" noResize="1" noEditPoints="1" noAdjustHandles="1" noChangeArrowheads="1" noChangeShapeType="1" noTextEdit="1"/>
                  </p:cNvSpPr>
                  <p:nvPr/>
                </p:nvSpPr>
                <p:spPr>
                  <a:xfrm>
                    <a:off x="5999844" y="6144336"/>
                    <a:ext cx="1308088" cy="400110"/>
                  </a:xfrm>
                  <a:prstGeom prst="rect">
                    <a:avLst/>
                  </a:prstGeom>
                  <a:blipFill>
                    <a:blip r:embed="rId10"/>
                    <a:stretch>
                      <a:fillRect b="-3030"/>
                    </a:stretch>
                  </a:blipFill>
                </p:spPr>
                <p:txBody>
                  <a:bodyPr/>
                  <a:lstStyle/>
                  <a:p>
                    <a:r>
                      <a:rPr lang="en-IN">
                        <a:noFill/>
                      </a:rPr>
                      <a:t> </a:t>
                    </a:r>
                  </a:p>
                </p:txBody>
              </p:sp>
            </mc:Fallback>
          </mc:AlternateContent>
        </p:grpSp>
        <p:sp>
          <p:nvSpPr>
            <p:cNvPr id="62" name="Oval 61">
              <a:extLst>
                <a:ext uri="{FF2B5EF4-FFF2-40B4-BE49-F238E27FC236}">
                  <a16:creationId xmlns:a16="http://schemas.microsoft.com/office/drawing/2014/main" id="{4C034A7F-999E-0859-7797-ADFCC59A5530}"/>
                </a:ext>
              </a:extLst>
            </p:cNvPr>
            <p:cNvSpPr/>
            <p:nvPr/>
          </p:nvSpPr>
          <p:spPr>
            <a:xfrm>
              <a:off x="5693889" y="5390642"/>
              <a:ext cx="72000" cy="72000"/>
            </a:xfrm>
            <a:prstGeom prst="ellipse">
              <a:avLst/>
            </a:prstGeom>
            <a:solidFill>
              <a:srgbClr val="FF0000"/>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a:solidFill>
                  <a:schemeClr val="tx1"/>
                </a:solidFill>
                <a:latin typeface="Calibri" panose="020F0502020204030204" pitchFamily="34" charset="0"/>
                <a:cs typeface="Calibri" panose="020F0502020204030204" pitchFamily="34" charset="0"/>
              </a:endParaRPr>
            </a:p>
          </p:txBody>
        </p:sp>
      </p:grpSp>
      <p:grpSp>
        <p:nvGrpSpPr>
          <p:cNvPr id="257040" name="Group 257039">
            <a:extLst>
              <a:ext uri="{FF2B5EF4-FFF2-40B4-BE49-F238E27FC236}">
                <a16:creationId xmlns:a16="http://schemas.microsoft.com/office/drawing/2014/main" id="{28E65557-C7D3-288D-CBC9-197B1A152CBE}"/>
              </a:ext>
            </a:extLst>
          </p:cNvPr>
          <p:cNvGrpSpPr/>
          <p:nvPr/>
        </p:nvGrpSpPr>
        <p:grpSpPr>
          <a:xfrm>
            <a:off x="5114207" y="3838690"/>
            <a:ext cx="2505924" cy="1587015"/>
            <a:chOff x="5114207" y="3838690"/>
            <a:chExt cx="2505924" cy="1587015"/>
          </a:xfrm>
        </p:grpSpPr>
        <p:sp>
          <p:nvSpPr>
            <p:cNvPr id="45" name="Arc 44">
              <a:extLst>
                <a:ext uri="{FF2B5EF4-FFF2-40B4-BE49-F238E27FC236}">
                  <a16:creationId xmlns:a16="http://schemas.microsoft.com/office/drawing/2014/main" id="{09451ACC-681B-FA20-2567-4C5F8D744377}"/>
                </a:ext>
              </a:extLst>
            </p:cNvPr>
            <p:cNvSpPr/>
            <p:nvPr/>
          </p:nvSpPr>
          <p:spPr>
            <a:xfrm flipH="1" flipV="1">
              <a:off x="5114207" y="3838690"/>
              <a:ext cx="1096268" cy="1587015"/>
            </a:xfrm>
            <a:prstGeom prst="arc">
              <a:avLst>
                <a:gd name="adj1" fmla="val 16200000"/>
                <a:gd name="adj2" fmla="val 993378"/>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000">
                <a:latin typeface="Calibri" panose="020F0502020204030204" pitchFamily="34" charset="0"/>
                <a:cs typeface="Calibri" panose="020F0502020204030204" pitchFamily="34" charset="0"/>
              </a:endParaRPr>
            </a:p>
          </p:txBody>
        </p:sp>
        <p:grpSp>
          <p:nvGrpSpPr>
            <p:cNvPr id="63" name="Group 62">
              <a:extLst>
                <a:ext uri="{FF2B5EF4-FFF2-40B4-BE49-F238E27FC236}">
                  <a16:creationId xmlns:a16="http://schemas.microsoft.com/office/drawing/2014/main" id="{821CC53D-02B7-4103-EF1B-ACA7A636790D}"/>
                </a:ext>
              </a:extLst>
            </p:cNvPr>
            <p:cNvGrpSpPr/>
            <p:nvPr/>
          </p:nvGrpSpPr>
          <p:grpSpPr>
            <a:xfrm>
              <a:off x="5203123" y="4695852"/>
              <a:ext cx="2417008" cy="400110"/>
              <a:chOff x="5700030" y="5152061"/>
              <a:chExt cx="2417008" cy="400110"/>
            </a:xfrm>
          </p:grpSpPr>
          <p:cxnSp>
            <p:nvCxnSpPr>
              <p:cNvPr id="257024" name="Straight Arrow Connector 257023">
                <a:extLst>
                  <a:ext uri="{FF2B5EF4-FFF2-40B4-BE49-F238E27FC236}">
                    <a16:creationId xmlns:a16="http://schemas.microsoft.com/office/drawing/2014/main" id="{6B7028E2-FB68-DD68-FA58-E7A9811A12EE}"/>
                  </a:ext>
                </a:extLst>
              </p:cNvPr>
              <p:cNvCxnSpPr>
                <a:cxnSpLocks/>
              </p:cNvCxnSpPr>
              <p:nvPr/>
            </p:nvCxnSpPr>
            <p:spPr>
              <a:xfrm flipV="1">
                <a:off x="5700030" y="5311995"/>
                <a:ext cx="1289307" cy="134358"/>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57025" name="TextBox 257024">
                    <a:extLst>
                      <a:ext uri="{FF2B5EF4-FFF2-40B4-BE49-F238E27FC236}">
                        <a16:creationId xmlns:a16="http://schemas.microsoft.com/office/drawing/2014/main" id="{566DF69F-2947-08A0-A43B-96CCB861BF83}"/>
                      </a:ext>
                    </a:extLst>
                  </p:cNvPr>
                  <p:cNvSpPr txBox="1"/>
                  <p:nvPr/>
                </p:nvSpPr>
                <p:spPr>
                  <a:xfrm>
                    <a:off x="6808950" y="5152061"/>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𝒙</m:t>
                          </m:r>
                          <m:r>
                            <a:rPr lang="en-US" sz="2000" b="1" i="1" smtClean="0">
                              <a:solidFill>
                                <a:srgbClr val="000000"/>
                              </a:solidFill>
                              <a:latin typeface="Cambria Math" panose="02040503050406030204" pitchFamily="18" charset="0"/>
                            </a:rPr>
                            <m:t>&gt;</m:t>
                          </m:r>
                          <m:r>
                            <a:rPr lang="en-US" sz="2000" b="1" i="1" smtClean="0">
                              <a:solidFill>
                                <a:srgbClr val="000000"/>
                              </a:solidFill>
                              <a:latin typeface="Cambria Math" panose="02040503050406030204" pitchFamily="18" charset="0"/>
                            </a:rPr>
                            <m:t>𝟏</m:t>
                          </m:r>
                        </m:oMath>
                      </m:oMathPara>
                    </a14:m>
                    <a:endParaRPr lang="en-IN" sz="2000" b="1" dirty="0">
                      <a:latin typeface="Calibri" panose="020F0502020204030204" pitchFamily="34" charset="0"/>
                      <a:cs typeface="Calibri" panose="020F0502020204030204" pitchFamily="34" charset="0"/>
                    </a:endParaRPr>
                  </a:p>
                </p:txBody>
              </p:sp>
            </mc:Choice>
            <mc:Fallback xmlns="">
              <p:sp>
                <p:nvSpPr>
                  <p:cNvPr id="257025" name="TextBox 257024">
                    <a:extLst>
                      <a:ext uri="{FF2B5EF4-FFF2-40B4-BE49-F238E27FC236}">
                        <a16:creationId xmlns:a16="http://schemas.microsoft.com/office/drawing/2014/main" id="{566DF69F-2947-08A0-A43B-96CCB861BF83}"/>
                      </a:ext>
                    </a:extLst>
                  </p:cNvPr>
                  <p:cNvSpPr txBox="1">
                    <a:spLocks noRot="1" noChangeAspect="1" noMove="1" noResize="1" noEditPoints="1" noAdjustHandles="1" noChangeArrowheads="1" noChangeShapeType="1" noTextEdit="1"/>
                  </p:cNvSpPr>
                  <p:nvPr/>
                </p:nvSpPr>
                <p:spPr>
                  <a:xfrm>
                    <a:off x="6808950" y="5152061"/>
                    <a:ext cx="1308088" cy="400110"/>
                  </a:xfrm>
                  <a:prstGeom prst="rect">
                    <a:avLst/>
                  </a:prstGeom>
                  <a:blipFill>
                    <a:blip r:embed="rId11"/>
                    <a:stretch>
                      <a:fillRect/>
                    </a:stretch>
                  </a:blipFill>
                </p:spPr>
                <p:txBody>
                  <a:bodyPr/>
                  <a:lstStyle/>
                  <a:p>
                    <a:r>
                      <a:rPr lang="en-IN">
                        <a:noFill/>
                      </a:rPr>
                      <a:t> </a:t>
                    </a:r>
                  </a:p>
                </p:txBody>
              </p:sp>
            </mc:Fallback>
          </mc:AlternateContent>
        </p:grpSp>
      </p:grpSp>
      <p:grpSp>
        <p:nvGrpSpPr>
          <p:cNvPr id="257044" name="Group 257043">
            <a:extLst>
              <a:ext uri="{FF2B5EF4-FFF2-40B4-BE49-F238E27FC236}">
                <a16:creationId xmlns:a16="http://schemas.microsoft.com/office/drawing/2014/main" id="{D7E003F0-89A6-BBF6-FE06-1297A7120DD4}"/>
              </a:ext>
            </a:extLst>
          </p:cNvPr>
          <p:cNvGrpSpPr/>
          <p:nvPr/>
        </p:nvGrpSpPr>
        <p:grpSpPr>
          <a:xfrm>
            <a:off x="1977442" y="5425705"/>
            <a:ext cx="3891958" cy="579267"/>
            <a:chOff x="1977442" y="5425705"/>
            <a:chExt cx="3891958" cy="579267"/>
          </a:xfrm>
        </p:grpSpPr>
        <p:grpSp>
          <p:nvGrpSpPr>
            <p:cNvPr id="257037" name="Group 257036">
              <a:extLst>
                <a:ext uri="{FF2B5EF4-FFF2-40B4-BE49-F238E27FC236}">
                  <a16:creationId xmlns:a16="http://schemas.microsoft.com/office/drawing/2014/main" id="{07276249-38B1-2D37-761F-1FFB07D2E790}"/>
                </a:ext>
              </a:extLst>
            </p:cNvPr>
            <p:cNvGrpSpPr/>
            <p:nvPr/>
          </p:nvGrpSpPr>
          <p:grpSpPr>
            <a:xfrm>
              <a:off x="1977442" y="5446353"/>
              <a:ext cx="1544307" cy="558619"/>
              <a:chOff x="1977442" y="5446353"/>
              <a:chExt cx="1544307" cy="558619"/>
            </a:xfrm>
          </p:grpSpPr>
          <p:cxnSp>
            <p:nvCxnSpPr>
              <p:cNvPr id="40" name="Straight Arrow Connector 39">
                <a:extLst>
                  <a:ext uri="{FF2B5EF4-FFF2-40B4-BE49-F238E27FC236}">
                    <a16:creationId xmlns:a16="http://schemas.microsoft.com/office/drawing/2014/main" id="{553AC29D-5884-75D4-04A0-868C3D75F8EC}"/>
                  </a:ext>
                </a:extLst>
              </p:cNvPr>
              <p:cNvCxnSpPr>
                <a:cxnSpLocks/>
              </p:cNvCxnSpPr>
              <p:nvPr/>
            </p:nvCxnSpPr>
            <p:spPr>
              <a:xfrm flipH="1">
                <a:off x="2950740" y="5446353"/>
                <a:ext cx="571009" cy="234628"/>
              </a:xfrm>
              <a:prstGeom prst="straightConnector1">
                <a:avLst/>
              </a:prstGeom>
              <a:ln w="38100">
                <a:solidFill>
                  <a:srgbClr val="FFFF00"/>
                </a:solidFill>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E918681-2C55-9894-8C4A-C2DF0C61C0C8}"/>
                      </a:ext>
                    </a:extLst>
                  </p:cNvPr>
                  <p:cNvSpPr txBox="1"/>
                  <p:nvPr/>
                </p:nvSpPr>
                <p:spPr>
                  <a:xfrm>
                    <a:off x="1977442" y="5604862"/>
                    <a:ext cx="130808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000000"/>
                              </a:solidFill>
                              <a:latin typeface="Cambria Math" panose="02040503050406030204" pitchFamily="18" charset="0"/>
                            </a:rPr>
                            <m:t>𝒙</m:t>
                          </m:r>
                          <m:r>
                            <a:rPr lang="en-US" sz="2000" b="1" i="1" smtClean="0">
                              <a:solidFill>
                                <a:srgbClr val="000000"/>
                              </a:solidFill>
                              <a:latin typeface="Cambria Math" panose="02040503050406030204" pitchFamily="18" charset="0"/>
                            </a:rPr>
                            <m:t>=</m:t>
                          </m:r>
                          <m:r>
                            <a:rPr lang="en-US" sz="2000" b="1" i="1" smtClean="0">
                              <a:solidFill>
                                <a:srgbClr val="000000"/>
                              </a:solidFill>
                              <a:latin typeface="Cambria Math" panose="02040503050406030204" pitchFamily="18" charset="0"/>
                            </a:rPr>
                            <m:t>𝟎</m:t>
                          </m:r>
                        </m:oMath>
                      </m:oMathPara>
                    </a14:m>
                    <a:endParaRPr lang="en-IN" sz="2000" b="1" dirty="0">
                      <a:latin typeface="Calibri" panose="020F0502020204030204" pitchFamily="34" charset="0"/>
                      <a:cs typeface="Calibri" panose="020F0502020204030204" pitchFamily="34" charset="0"/>
                    </a:endParaRPr>
                  </a:p>
                </p:txBody>
              </p:sp>
            </mc:Choice>
            <mc:Fallback xmlns="">
              <p:sp>
                <p:nvSpPr>
                  <p:cNvPr id="43" name="TextBox 42">
                    <a:extLst>
                      <a:ext uri="{FF2B5EF4-FFF2-40B4-BE49-F238E27FC236}">
                        <a16:creationId xmlns:a16="http://schemas.microsoft.com/office/drawing/2014/main" id="{BE918681-2C55-9894-8C4A-C2DF0C61C0C8}"/>
                      </a:ext>
                    </a:extLst>
                  </p:cNvPr>
                  <p:cNvSpPr txBox="1">
                    <a:spLocks noRot="1" noChangeAspect="1" noMove="1" noResize="1" noEditPoints="1" noAdjustHandles="1" noChangeArrowheads="1" noChangeShapeType="1" noTextEdit="1"/>
                  </p:cNvSpPr>
                  <p:nvPr/>
                </p:nvSpPr>
                <p:spPr>
                  <a:xfrm>
                    <a:off x="1977442" y="5604862"/>
                    <a:ext cx="1308088" cy="400110"/>
                  </a:xfrm>
                  <a:prstGeom prst="rect">
                    <a:avLst/>
                  </a:prstGeom>
                  <a:blipFill>
                    <a:blip r:embed="rId12"/>
                    <a:stretch>
                      <a:fillRect/>
                    </a:stretch>
                  </a:blipFill>
                </p:spPr>
                <p:txBody>
                  <a:bodyPr/>
                  <a:lstStyle/>
                  <a:p>
                    <a:r>
                      <a:rPr lang="en-IN">
                        <a:noFill/>
                      </a:rPr>
                      <a:t> </a:t>
                    </a:r>
                  </a:p>
                </p:txBody>
              </p:sp>
            </mc:Fallback>
          </mc:AlternateContent>
        </p:grpSp>
        <p:cxnSp>
          <p:nvCxnSpPr>
            <p:cNvPr id="257042" name="Straight Arrow Connector 257041">
              <a:extLst>
                <a:ext uri="{FF2B5EF4-FFF2-40B4-BE49-F238E27FC236}">
                  <a16:creationId xmlns:a16="http://schemas.microsoft.com/office/drawing/2014/main" id="{FE620405-BF9F-1F7E-2AB0-7143305B62CE}"/>
                </a:ext>
              </a:extLst>
            </p:cNvPr>
            <p:cNvCxnSpPr>
              <a:cxnSpLocks/>
            </p:cNvCxnSpPr>
            <p:nvPr/>
          </p:nvCxnSpPr>
          <p:spPr>
            <a:xfrm>
              <a:off x="3557749" y="5425705"/>
              <a:ext cx="2311651" cy="0"/>
            </a:xfrm>
            <a:prstGeom prst="straightConnector1">
              <a:avLst/>
            </a:prstGeom>
            <a:ln w="28575">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0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70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70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7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7A9E732-A98E-DADE-BCDE-EE9AC4E96D3F}"/>
                  </a:ext>
                </a:extLst>
              </p:cNvPr>
              <p:cNvSpPr txBox="1"/>
              <p:nvPr/>
            </p:nvSpPr>
            <p:spPr>
              <a:xfrm>
                <a:off x="190058" y="762000"/>
                <a:ext cx="8465288" cy="3477875"/>
              </a:xfrm>
              <a:prstGeom prst="rect">
                <a:avLst/>
              </a:prstGeom>
              <a:noFill/>
            </p:spPr>
            <p:txBody>
              <a:bodyPr wrap="square">
                <a:spAutoFit/>
              </a:bodyPr>
              <a:lstStyle/>
              <a:p>
                <a:pPr marL="457200" indent="-457200" algn="just">
                  <a:buAutoNum type="arabicPeriod"/>
                </a:pPr>
                <a:r>
                  <a:rPr lang="en-US" sz="2000" b="0" i="0" u="none" strike="noStrike" baseline="0" dirty="0">
                    <a:solidFill>
                      <a:srgbClr val="0070C0"/>
                    </a:solidFill>
                    <a:latin typeface="Calibri" panose="020F0502020204030204" pitchFamily="34" charset="0"/>
                    <a:cs typeface="Calibri" panose="020F0502020204030204" pitchFamily="34" charset="0"/>
                  </a:rPr>
                  <a:t>The centers of all x-circles lie on the </a:t>
                </a:r>
                <a14:m>
                  <m:oMath xmlns:m="http://schemas.openxmlformats.org/officeDocument/2006/math">
                    <m:sSub>
                      <m:sSubPr>
                        <m:ctrlPr>
                          <a:rPr lang="en-IN" sz="2000" i="1" smtClean="0">
                            <a:solidFill>
                              <a:srgbClr val="0070C0"/>
                            </a:solidFill>
                            <a:latin typeface="Cambria Math" panose="02040503050406030204" pitchFamily="18" charset="0"/>
                          </a:rPr>
                        </m:ctrlPr>
                      </m:sSubPr>
                      <m:e>
                        <m:r>
                          <m:rPr>
                            <m:sty m:val="p"/>
                          </m:rPr>
                          <a:rPr lang="en-IN" sz="2000" i="1">
                            <a:solidFill>
                              <a:srgbClr val="0070C0"/>
                            </a:solidFill>
                            <a:latin typeface="Cambria Math" panose="02040503050406030204" pitchFamily="18" charset="0"/>
                          </a:rPr>
                          <m:t>Γ</m:t>
                        </m:r>
                      </m:e>
                      <m:sub>
                        <m:r>
                          <a:rPr lang="en-IN" sz="2000" i="1">
                            <a:solidFill>
                              <a:srgbClr val="0070C0"/>
                            </a:solidFill>
                            <a:latin typeface="Cambria Math" panose="02040503050406030204" pitchFamily="18" charset="0"/>
                          </a:rPr>
                          <m:t>𝑟</m:t>
                        </m:r>
                      </m:sub>
                    </m:sSub>
                  </m:oMath>
                </a14:m>
                <a:r>
                  <a:rPr lang="en-US" sz="2000" b="0" i="0" u="none" strike="noStrike" baseline="0" dirty="0">
                    <a:solidFill>
                      <a:srgbClr val="0070C0"/>
                    </a:solidFill>
                    <a:latin typeface="Calibri" panose="020F0502020204030204" pitchFamily="34" charset="0"/>
                    <a:cs typeface="Calibri" panose="020F0502020204030204" pitchFamily="34" charset="0"/>
                  </a:rPr>
                  <a:t> = 1 line</a:t>
                </a:r>
              </a:p>
              <a:p>
                <a:pPr marL="914400" lvl="1" indent="-457200" algn="just">
                  <a:buFont typeface="Arial" panose="020B0604020202020204" pitchFamily="34" charset="0"/>
                  <a:buChar char="•"/>
                </a:pPr>
                <a:r>
                  <a:rPr lang="en-US" sz="2000" dirty="0">
                    <a:solidFill>
                      <a:srgbClr val="0070C0"/>
                    </a:solidFill>
                    <a:latin typeface="Calibri" panose="020F0502020204030204" pitchFamily="34" charset="0"/>
                    <a:cs typeface="Calibri" panose="020F0502020204030204" pitchFamily="34" charset="0"/>
                  </a:rPr>
                  <a:t>F</a:t>
                </a:r>
                <a:r>
                  <a:rPr lang="en-US" sz="2000" b="0" i="0" u="none" strike="noStrike" baseline="0" dirty="0">
                    <a:solidFill>
                      <a:srgbClr val="0070C0"/>
                    </a:solidFill>
                    <a:latin typeface="Calibri" panose="020F0502020204030204" pitchFamily="34" charset="0"/>
                    <a:cs typeface="Calibri" panose="020F0502020204030204" pitchFamily="34" charset="0"/>
                  </a:rPr>
                  <a:t>or x &gt; </a:t>
                </a:r>
                <a:r>
                  <a:rPr lang="en-US" sz="2000" b="0" i="1" u="none" strike="noStrike" baseline="0" dirty="0">
                    <a:solidFill>
                      <a:srgbClr val="0070C0"/>
                    </a:solidFill>
                    <a:latin typeface="Calibri" panose="020F0502020204030204" pitchFamily="34" charset="0"/>
                    <a:cs typeface="Calibri" panose="020F0502020204030204" pitchFamily="34" charset="0"/>
                  </a:rPr>
                  <a:t>0 </a:t>
                </a:r>
                <a:r>
                  <a:rPr lang="en-US" sz="2000" b="0" i="0" u="none" strike="noStrike" baseline="0" dirty="0">
                    <a:solidFill>
                      <a:srgbClr val="0070C0"/>
                    </a:solidFill>
                    <a:latin typeface="Calibri" panose="020F0502020204030204" pitchFamily="34" charset="0"/>
                    <a:cs typeface="Calibri" panose="020F0502020204030204" pitchFamily="34" charset="0"/>
                  </a:rPr>
                  <a:t>(inductive</a:t>
                </a:r>
                <a:r>
                  <a:rPr lang="en-US" sz="2000" b="0" i="0" u="none" strike="noStrike" dirty="0">
                    <a:solidFill>
                      <a:srgbClr val="0070C0"/>
                    </a:solidFill>
                    <a:latin typeface="Calibri" panose="020F0502020204030204" pitchFamily="34" charset="0"/>
                    <a:cs typeface="Calibri" panose="020F0502020204030204" pitchFamily="34" charset="0"/>
                  </a:rPr>
                  <a:t> </a:t>
                </a:r>
                <a:r>
                  <a:rPr lang="en-US" sz="2000" b="0" i="0" u="none" strike="noStrike" baseline="0" dirty="0">
                    <a:solidFill>
                      <a:srgbClr val="0070C0"/>
                    </a:solidFill>
                    <a:latin typeface="Calibri" panose="020F0502020204030204" pitchFamily="34" charset="0"/>
                    <a:cs typeface="Calibri" panose="020F0502020204030204" pitchFamily="34" charset="0"/>
                  </a:rPr>
                  <a:t>reactance) lie above the </a:t>
                </a:r>
                <a14:m>
                  <m:oMath xmlns:m="http://schemas.openxmlformats.org/officeDocument/2006/math">
                    <m:sSub>
                      <m:sSubPr>
                        <m:ctrlPr>
                          <a:rPr lang="en-IN" sz="2000" i="1" smtClean="0">
                            <a:solidFill>
                              <a:srgbClr val="0070C0"/>
                            </a:solidFill>
                            <a:latin typeface="Cambria Math" panose="02040503050406030204" pitchFamily="18" charset="0"/>
                          </a:rPr>
                        </m:ctrlPr>
                      </m:sSubPr>
                      <m:e>
                        <m:r>
                          <m:rPr>
                            <m:sty m:val="p"/>
                          </m:rPr>
                          <a:rPr lang="en-IN" sz="2000" i="1">
                            <a:solidFill>
                              <a:srgbClr val="0070C0"/>
                            </a:solidFill>
                            <a:latin typeface="Cambria Math" panose="02040503050406030204" pitchFamily="18" charset="0"/>
                          </a:rPr>
                          <m:t>Γ</m:t>
                        </m:r>
                      </m:e>
                      <m:sub>
                        <m:r>
                          <a:rPr lang="en-IN" sz="2000" i="1">
                            <a:solidFill>
                              <a:srgbClr val="0070C0"/>
                            </a:solidFill>
                            <a:latin typeface="Cambria Math" panose="02040503050406030204" pitchFamily="18" charset="0"/>
                          </a:rPr>
                          <m:t>𝑟</m:t>
                        </m:r>
                      </m:sub>
                    </m:sSub>
                    <m:r>
                      <a:rPr lang="en-IN" sz="2000" i="1">
                        <a:solidFill>
                          <a:srgbClr val="0070C0"/>
                        </a:solidFill>
                        <a:latin typeface="Cambria Math" panose="02040503050406030204" pitchFamily="18" charset="0"/>
                      </a:rPr>
                      <m:t> </m:t>
                    </m:r>
                  </m:oMath>
                </a14:m>
                <a:r>
                  <a:rPr lang="en-US" sz="2000" b="0" i="0" u="none" strike="noStrike" baseline="0" dirty="0">
                    <a:solidFill>
                      <a:srgbClr val="0070C0"/>
                    </a:solidFill>
                    <a:latin typeface="Calibri" panose="020F0502020204030204" pitchFamily="34" charset="0"/>
                    <a:cs typeface="Calibri" panose="020F0502020204030204" pitchFamily="34" charset="0"/>
                  </a:rPr>
                  <a:t>axis</a:t>
                </a:r>
              </a:p>
              <a:p>
                <a:pPr marL="914400" lvl="1" indent="-457200" algn="just">
                  <a:buFont typeface="Arial" panose="020B0604020202020204" pitchFamily="34" charset="0"/>
                  <a:buChar char="•"/>
                </a:pPr>
                <a:r>
                  <a:rPr lang="en-US" sz="2000" dirty="0">
                    <a:solidFill>
                      <a:srgbClr val="0070C0"/>
                    </a:solidFill>
                    <a:latin typeface="Calibri" panose="020F0502020204030204" pitchFamily="34" charset="0"/>
                    <a:cs typeface="Calibri" panose="020F0502020204030204" pitchFamily="34" charset="0"/>
                  </a:rPr>
                  <a:t>F</a:t>
                </a:r>
                <a:r>
                  <a:rPr lang="en-US" sz="2000" b="0" i="0" u="none" strike="noStrike" baseline="0" dirty="0">
                    <a:solidFill>
                      <a:srgbClr val="0070C0"/>
                    </a:solidFill>
                    <a:latin typeface="Calibri" panose="020F0502020204030204" pitchFamily="34" charset="0"/>
                    <a:cs typeface="Calibri" panose="020F0502020204030204" pitchFamily="34" charset="0"/>
                  </a:rPr>
                  <a:t>or x &lt; 0 (capacitive reactance) lie</a:t>
                </a:r>
                <a:r>
                  <a:rPr lang="en-US" sz="2000" b="0" i="0" u="none" strike="noStrike" dirty="0">
                    <a:solidFill>
                      <a:srgbClr val="0070C0"/>
                    </a:solidFill>
                    <a:latin typeface="Calibri" panose="020F0502020204030204" pitchFamily="34" charset="0"/>
                    <a:cs typeface="Calibri" panose="020F0502020204030204" pitchFamily="34" charset="0"/>
                  </a:rPr>
                  <a:t> </a:t>
                </a:r>
                <a:r>
                  <a:rPr lang="en-IN" sz="2000" b="0" i="0" u="none" strike="noStrike" baseline="0" dirty="0">
                    <a:solidFill>
                      <a:srgbClr val="0070C0"/>
                    </a:solidFill>
                    <a:latin typeface="Calibri" panose="020F0502020204030204" pitchFamily="34" charset="0"/>
                    <a:cs typeface="Calibri" panose="020F0502020204030204" pitchFamily="34" charset="0"/>
                  </a:rPr>
                  <a:t>below the r</a:t>
                </a:r>
                <a:r>
                  <a:rPr lang="en-IN" sz="2000" dirty="0">
                    <a:solidFill>
                      <a:srgbClr val="0070C0"/>
                    </a:solidFill>
                    <a:latin typeface="Calibri" panose="020F0502020204030204" pitchFamily="34" charset="0"/>
                    <a:cs typeface="Calibri" panose="020F0502020204030204" pitchFamily="34" charset="0"/>
                  </a:rPr>
                  <a:t> </a:t>
                </a:r>
                <a14:m>
                  <m:oMath xmlns:m="http://schemas.openxmlformats.org/officeDocument/2006/math">
                    <m:sSub>
                      <m:sSubPr>
                        <m:ctrlPr>
                          <a:rPr lang="en-IN" sz="2000" i="1">
                            <a:solidFill>
                              <a:srgbClr val="0070C0"/>
                            </a:solidFill>
                            <a:latin typeface="Cambria Math" panose="02040503050406030204" pitchFamily="18" charset="0"/>
                          </a:rPr>
                        </m:ctrlPr>
                      </m:sSubPr>
                      <m:e>
                        <m:r>
                          <m:rPr>
                            <m:sty m:val="p"/>
                          </m:rPr>
                          <a:rPr lang="en-IN" sz="2000" i="1">
                            <a:solidFill>
                              <a:srgbClr val="0070C0"/>
                            </a:solidFill>
                            <a:latin typeface="Cambria Math" panose="02040503050406030204" pitchFamily="18" charset="0"/>
                          </a:rPr>
                          <m:t>Γ</m:t>
                        </m:r>
                      </m:e>
                      <m:sub>
                        <m:r>
                          <a:rPr lang="en-IN" sz="2000" i="1">
                            <a:solidFill>
                              <a:srgbClr val="0070C0"/>
                            </a:solidFill>
                            <a:latin typeface="Cambria Math" panose="02040503050406030204" pitchFamily="18" charset="0"/>
                          </a:rPr>
                          <m:t>𝑟</m:t>
                        </m:r>
                      </m:sub>
                    </m:sSub>
                    <m:r>
                      <a:rPr lang="en-IN" sz="2000" i="1">
                        <a:solidFill>
                          <a:srgbClr val="0070C0"/>
                        </a:solidFill>
                        <a:latin typeface="Cambria Math" panose="02040503050406030204" pitchFamily="18" charset="0"/>
                      </a:rPr>
                      <m:t> </m:t>
                    </m:r>
                  </m:oMath>
                </a14:m>
                <a:r>
                  <a:rPr lang="en-IN" sz="2000" b="0" i="0" u="none" strike="noStrike" baseline="0" dirty="0">
                    <a:solidFill>
                      <a:srgbClr val="0070C0"/>
                    </a:solidFill>
                    <a:latin typeface="Calibri" panose="020F0502020204030204" pitchFamily="34" charset="0"/>
                    <a:cs typeface="Calibri" panose="020F0502020204030204" pitchFamily="34" charset="0"/>
                  </a:rPr>
                  <a:t>axis.</a:t>
                </a:r>
                <a:r>
                  <a:rPr lang="en-US" sz="2000" b="0" i="0" u="none" strike="noStrike" baseline="0" dirty="0">
                    <a:solidFill>
                      <a:srgbClr val="0070C0"/>
                    </a:solidFill>
                    <a:latin typeface="Calibri" panose="020F0502020204030204" pitchFamily="34" charset="0"/>
                    <a:cs typeface="Calibri" panose="020F0502020204030204" pitchFamily="34" charset="0"/>
                  </a:rPr>
                  <a:t> </a:t>
                </a:r>
              </a:p>
              <a:p>
                <a:pPr algn="just"/>
                <a:r>
                  <a:rPr lang="en-US" sz="2000" dirty="0">
                    <a:solidFill>
                      <a:srgbClr val="0070C0"/>
                    </a:solidFill>
                    <a:latin typeface="Calibri" panose="020F0502020204030204" pitchFamily="34" charset="0"/>
                    <a:cs typeface="Calibri" panose="020F0502020204030204" pitchFamily="34" charset="0"/>
                  </a:rPr>
                  <a:t>	</a:t>
                </a:r>
                <a:endParaRPr lang="en-IN" sz="2000" b="0" i="0" u="none" strike="noStrike" baseline="0" dirty="0">
                  <a:solidFill>
                    <a:srgbClr val="0070C0"/>
                  </a:solidFill>
                  <a:latin typeface="Calibri" panose="020F0502020204030204" pitchFamily="34" charset="0"/>
                  <a:cs typeface="Calibri" panose="020F0502020204030204" pitchFamily="34" charset="0"/>
                </a:endParaRPr>
              </a:p>
              <a:p>
                <a:pPr algn="just"/>
                <a:r>
                  <a:rPr lang="en-US" sz="2000" b="1" i="0" u="none" strike="noStrike" baseline="0" dirty="0">
                    <a:solidFill>
                      <a:srgbClr val="0070C0"/>
                    </a:solidFill>
                    <a:latin typeface="Calibri" panose="020F0502020204030204" pitchFamily="34" charset="0"/>
                    <a:cs typeface="Calibri" panose="020F0502020204030204" pitchFamily="34" charset="0"/>
                  </a:rPr>
                  <a:t>2. </a:t>
                </a:r>
                <a:r>
                  <a:rPr lang="en-US" sz="2000" b="0" i="0" u="none" strike="noStrike" baseline="0" dirty="0">
                    <a:solidFill>
                      <a:srgbClr val="0070C0"/>
                    </a:solidFill>
                    <a:latin typeface="Calibri" panose="020F0502020204030204" pitchFamily="34" charset="0"/>
                    <a:cs typeface="Calibri" panose="020F0502020204030204" pitchFamily="34" charset="0"/>
                  </a:rPr>
                  <a:t>The x-circles become progressively smaller as </a:t>
                </a:r>
                <a14:m>
                  <m:oMath xmlns:m="http://schemas.openxmlformats.org/officeDocument/2006/math">
                    <m:r>
                      <a:rPr lang="en-US" sz="2000" dirty="0">
                        <a:solidFill>
                          <a:srgbClr val="0070C0"/>
                        </a:solidFill>
                        <a:latin typeface="Cambria Math" panose="02040503050406030204" pitchFamily="18" charset="0"/>
                        <a:cs typeface="Calibri" panose="020F0502020204030204" pitchFamily="34" charset="0"/>
                      </a:rPr>
                      <m:t>|</m:t>
                    </m:r>
                    <m:r>
                      <a:rPr lang="en-US" sz="2000" b="0" i="1" u="none" strike="noStrike" baseline="0" dirty="0" smtClean="0">
                        <a:solidFill>
                          <a:srgbClr val="0070C0"/>
                        </a:solidFill>
                        <a:latin typeface="Cambria Math" panose="02040503050406030204" pitchFamily="18" charset="0"/>
                        <a:cs typeface="Calibri" panose="020F0502020204030204" pitchFamily="34" charset="0"/>
                      </a:rPr>
                      <m:t>𝑥</m:t>
                    </m:r>
                    <m:r>
                      <a:rPr lang="en-US" sz="2000" b="0" i="1" u="none" strike="noStrike" baseline="0" dirty="0" smtClean="0">
                        <a:solidFill>
                          <a:srgbClr val="0070C0"/>
                        </a:solidFill>
                        <a:latin typeface="Cambria Math" panose="02040503050406030204" pitchFamily="18" charset="0"/>
                        <a:cs typeface="Calibri" panose="020F0502020204030204" pitchFamily="34" charset="0"/>
                      </a:rPr>
                      <m:t>|</m:t>
                    </m:r>
                  </m:oMath>
                </a14:m>
                <a:r>
                  <a:rPr lang="en-US" sz="2000" b="0" i="0" u="none" strike="noStrike" baseline="0" dirty="0">
                    <a:solidFill>
                      <a:srgbClr val="0070C0"/>
                    </a:solidFill>
                    <a:latin typeface="Calibri" panose="020F0502020204030204" pitchFamily="34" charset="0"/>
                    <a:cs typeface="Calibri" panose="020F0502020204030204" pitchFamily="34" charset="0"/>
                  </a:rPr>
                  <a:t> increases from 0 toward </a:t>
                </a:r>
                <a14:m>
                  <m:oMath xmlns:m="http://schemas.openxmlformats.org/officeDocument/2006/math">
                    <m:r>
                      <a:rPr lang="en-US" sz="2000" b="1" i="1" u="none" strike="noStrike" baseline="0" dirty="0" smtClean="0">
                        <a:solidFill>
                          <a:srgbClr val="0070C0"/>
                        </a:solidFill>
                        <a:latin typeface="Cambria Math" panose="02040503050406030204" pitchFamily="18" charset="0"/>
                        <a:ea typeface="Cambria Math" panose="02040503050406030204" pitchFamily="18" charset="0"/>
                        <a:cs typeface="Calibri" panose="020F0502020204030204" pitchFamily="34" charset="0"/>
                      </a:rPr>
                      <m:t>∞</m:t>
                    </m:r>
                  </m:oMath>
                </a14:m>
                <a:r>
                  <a:rPr lang="en-US" sz="2000" b="1" i="0" u="none" strike="noStrike" baseline="0" dirty="0">
                    <a:solidFill>
                      <a:srgbClr val="0070C0"/>
                    </a:solidFill>
                    <a:latin typeface="Calibri" panose="020F0502020204030204" pitchFamily="34" charset="0"/>
                    <a:cs typeface="Calibri" panose="020F0502020204030204" pitchFamily="34" charset="0"/>
                  </a:rPr>
                  <a:t>,</a:t>
                </a:r>
              </a:p>
              <a:p>
                <a:pPr algn="just"/>
                <a:r>
                  <a:rPr lang="en-US" sz="2000" b="0" i="0" u="none" strike="noStrike" baseline="0" dirty="0">
                    <a:solidFill>
                      <a:srgbClr val="0070C0"/>
                    </a:solidFill>
                    <a:latin typeface="Calibri" panose="020F0502020204030204" pitchFamily="34" charset="0"/>
                    <a:cs typeface="Calibri" panose="020F0502020204030204" pitchFamily="34" charset="0"/>
                  </a:rPr>
                  <a:t>ending at the (</a:t>
                </a:r>
                <a:r>
                  <a:rPr lang="en-IN" sz="2000" dirty="0">
                    <a:solidFill>
                      <a:srgbClr val="0070C0"/>
                    </a:solidFill>
                  </a:rPr>
                  <a:t> </a:t>
                </a:r>
                <a14:m>
                  <m:oMath xmlns:m="http://schemas.openxmlformats.org/officeDocument/2006/math">
                    <m:sSub>
                      <m:sSubPr>
                        <m:ctrlPr>
                          <a:rPr lang="en-IN" sz="2000" i="1">
                            <a:solidFill>
                              <a:srgbClr val="0070C0"/>
                            </a:solidFill>
                            <a:latin typeface="Cambria Math" panose="02040503050406030204" pitchFamily="18" charset="0"/>
                          </a:rPr>
                        </m:ctrlPr>
                      </m:sSubPr>
                      <m:e>
                        <m:r>
                          <m:rPr>
                            <m:sty m:val="p"/>
                          </m:rPr>
                          <a:rPr lang="en-IN" sz="2000" i="1">
                            <a:solidFill>
                              <a:srgbClr val="0070C0"/>
                            </a:solidFill>
                            <a:latin typeface="Cambria Math" panose="02040503050406030204" pitchFamily="18" charset="0"/>
                          </a:rPr>
                          <m:t>Γ</m:t>
                        </m:r>
                      </m:e>
                      <m:sub>
                        <m:r>
                          <a:rPr lang="en-IN" sz="2000" i="1">
                            <a:solidFill>
                              <a:srgbClr val="0070C0"/>
                            </a:solidFill>
                            <a:latin typeface="Cambria Math" panose="02040503050406030204" pitchFamily="18" charset="0"/>
                          </a:rPr>
                          <m:t>𝑟</m:t>
                        </m:r>
                      </m:sub>
                    </m:sSub>
                  </m:oMath>
                </a14:m>
                <a:r>
                  <a:rPr lang="en-US" sz="2000" b="0" i="0" u="none" strike="noStrike" baseline="0" dirty="0">
                    <a:solidFill>
                      <a:srgbClr val="0070C0"/>
                    </a:solidFill>
                    <a:latin typeface="Calibri" panose="020F0502020204030204" pitchFamily="34" charset="0"/>
                    <a:cs typeface="Calibri" panose="020F0502020204030204" pitchFamily="34" charset="0"/>
                  </a:rPr>
                  <a:t> = 1,</a:t>
                </a:r>
                <a:r>
                  <a:rPr lang="en-IN" sz="2000" dirty="0">
                    <a:solidFill>
                      <a:srgbClr val="0070C0"/>
                    </a:solidFill>
                  </a:rPr>
                  <a:t> </a:t>
                </a:r>
                <a14:m>
                  <m:oMath xmlns:m="http://schemas.openxmlformats.org/officeDocument/2006/math">
                    <m:sSub>
                      <m:sSubPr>
                        <m:ctrlPr>
                          <a:rPr lang="en-IN" sz="2000" i="1">
                            <a:solidFill>
                              <a:srgbClr val="0070C0"/>
                            </a:solidFill>
                            <a:latin typeface="Cambria Math" panose="02040503050406030204" pitchFamily="18" charset="0"/>
                          </a:rPr>
                        </m:ctrlPr>
                      </m:sSubPr>
                      <m:e>
                        <m:r>
                          <m:rPr>
                            <m:sty m:val="p"/>
                          </m:rPr>
                          <a:rPr lang="en-IN" sz="2000" i="1">
                            <a:solidFill>
                              <a:srgbClr val="0070C0"/>
                            </a:solidFill>
                            <a:latin typeface="Cambria Math" panose="02040503050406030204" pitchFamily="18" charset="0"/>
                          </a:rPr>
                          <m:t>Γ</m:t>
                        </m:r>
                      </m:e>
                      <m:sub>
                        <m:r>
                          <a:rPr lang="en-US" sz="2000" b="0" i="1" smtClean="0">
                            <a:solidFill>
                              <a:srgbClr val="0070C0"/>
                            </a:solidFill>
                            <a:latin typeface="Cambria Math" panose="02040503050406030204" pitchFamily="18" charset="0"/>
                          </a:rPr>
                          <m:t>𝑖</m:t>
                        </m:r>
                      </m:sub>
                    </m:sSub>
                    <m:r>
                      <a:rPr lang="en-IN" sz="2000" i="1">
                        <a:solidFill>
                          <a:srgbClr val="0070C0"/>
                        </a:solidFill>
                        <a:latin typeface="Cambria Math" panose="02040503050406030204" pitchFamily="18" charset="0"/>
                      </a:rPr>
                      <m:t> </m:t>
                    </m:r>
                  </m:oMath>
                </a14:m>
                <a:r>
                  <a:rPr lang="en-US" sz="2000" b="0" i="0" u="none" strike="noStrike" baseline="0" dirty="0">
                    <a:solidFill>
                      <a:srgbClr val="0070C0"/>
                    </a:solidFill>
                    <a:latin typeface="Calibri" panose="020F0502020204030204" pitchFamily="34" charset="0"/>
                    <a:cs typeface="Calibri" panose="020F0502020204030204" pitchFamily="34" charset="0"/>
                  </a:rPr>
                  <a:t>= 0) point.</a:t>
                </a:r>
              </a:p>
              <a:p>
                <a:pPr algn="just"/>
                <a:endParaRPr lang="en-US" sz="2000" dirty="0">
                  <a:solidFill>
                    <a:srgbClr val="0070C0"/>
                  </a:solidFill>
                  <a:latin typeface="Calibri" panose="020F0502020204030204" pitchFamily="34" charset="0"/>
                  <a:cs typeface="Calibri" panose="020F0502020204030204" pitchFamily="34" charset="0"/>
                </a:endParaRPr>
              </a:p>
              <a:p>
                <a:pPr algn="just"/>
                <a:r>
                  <a:rPr lang="en-US" sz="2000" b="0" i="0" u="none" strike="noStrike" baseline="0" dirty="0">
                    <a:solidFill>
                      <a:srgbClr val="0070C0"/>
                    </a:solidFill>
                    <a:latin typeface="Calibri" panose="020F0502020204030204" pitchFamily="34" charset="0"/>
                    <a:cs typeface="Calibri" panose="020F0502020204030204" pitchFamily="34" charset="0"/>
                  </a:rPr>
                  <a:t>3. The x = </a:t>
                </a:r>
                <a:r>
                  <a:rPr lang="en-US" sz="2000" b="0" i="1" u="none" strike="noStrike" baseline="0" dirty="0">
                    <a:solidFill>
                      <a:srgbClr val="0070C0"/>
                    </a:solidFill>
                    <a:latin typeface="Calibri" panose="020F0502020204030204" pitchFamily="34" charset="0"/>
                    <a:cs typeface="Calibri" panose="020F0502020204030204" pitchFamily="34" charset="0"/>
                  </a:rPr>
                  <a:t>0 </a:t>
                </a:r>
                <a:r>
                  <a:rPr lang="en-US" sz="2000" b="0" i="0" u="none" strike="noStrike" baseline="0" dirty="0">
                    <a:solidFill>
                      <a:srgbClr val="0070C0"/>
                    </a:solidFill>
                    <a:latin typeface="Calibri" panose="020F0502020204030204" pitchFamily="34" charset="0"/>
                    <a:cs typeface="Calibri" panose="020F0502020204030204" pitchFamily="34" charset="0"/>
                  </a:rPr>
                  <a:t>circle becomes </a:t>
                </a:r>
                <a14:m>
                  <m:oMath xmlns:m="http://schemas.openxmlformats.org/officeDocument/2006/math">
                    <m:sSub>
                      <m:sSubPr>
                        <m:ctrlPr>
                          <a:rPr lang="en-IN" sz="2000" i="1" smtClean="0">
                            <a:solidFill>
                              <a:srgbClr val="0070C0"/>
                            </a:solidFill>
                            <a:latin typeface="Cambria Math" panose="02040503050406030204" pitchFamily="18" charset="0"/>
                          </a:rPr>
                        </m:ctrlPr>
                      </m:sSubPr>
                      <m:e>
                        <m:r>
                          <m:rPr>
                            <m:sty m:val="p"/>
                          </m:rPr>
                          <a:rPr lang="en-IN" sz="2000" i="1">
                            <a:solidFill>
                              <a:srgbClr val="0070C0"/>
                            </a:solidFill>
                            <a:latin typeface="Cambria Math" panose="02040503050406030204" pitchFamily="18" charset="0"/>
                          </a:rPr>
                          <m:t>Γ</m:t>
                        </m:r>
                      </m:e>
                      <m:sub>
                        <m:r>
                          <a:rPr lang="en-IN" sz="2000" i="1">
                            <a:solidFill>
                              <a:srgbClr val="0070C0"/>
                            </a:solidFill>
                            <a:latin typeface="Cambria Math" panose="02040503050406030204" pitchFamily="18" charset="0"/>
                          </a:rPr>
                          <m:t>𝑟</m:t>
                        </m:r>
                      </m:sub>
                    </m:sSub>
                    <m:r>
                      <a:rPr lang="en-IN" sz="2000" i="1">
                        <a:solidFill>
                          <a:srgbClr val="0070C0"/>
                        </a:solidFill>
                        <a:latin typeface="Cambria Math" panose="02040503050406030204" pitchFamily="18" charset="0"/>
                      </a:rPr>
                      <m:t> </m:t>
                    </m:r>
                  </m:oMath>
                </a14:m>
                <a:r>
                  <a:rPr lang="en-US" sz="2000" b="0" i="0" u="none" strike="noStrike" baseline="0" dirty="0">
                    <a:solidFill>
                      <a:srgbClr val="0070C0"/>
                    </a:solidFill>
                    <a:latin typeface="Calibri" panose="020F0502020204030204" pitchFamily="34" charset="0"/>
                    <a:cs typeface="Calibri" panose="020F0502020204030204" pitchFamily="34" charset="0"/>
                  </a:rPr>
                  <a:t>axis</a:t>
                </a:r>
              </a:p>
              <a:p>
                <a:pPr algn="just"/>
                <a:endParaRPr lang="en-US" sz="2000" b="0" i="0" u="none" strike="noStrike" baseline="0" dirty="0">
                  <a:solidFill>
                    <a:srgbClr val="0070C0"/>
                  </a:solidFill>
                  <a:latin typeface="Calibri" panose="020F0502020204030204" pitchFamily="34" charset="0"/>
                  <a:cs typeface="Calibri" panose="020F0502020204030204" pitchFamily="34" charset="0"/>
                </a:endParaRPr>
              </a:p>
              <a:p>
                <a:pPr algn="just"/>
                <a:r>
                  <a:rPr lang="en-US" sz="2000" b="0" i="0" u="none" strike="noStrike" baseline="0" dirty="0">
                    <a:solidFill>
                      <a:srgbClr val="0070C0"/>
                    </a:solidFill>
                    <a:latin typeface="Calibri" panose="020F0502020204030204" pitchFamily="34" charset="0"/>
                    <a:cs typeface="Calibri" panose="020F0502020204030204" pitchFamily="34" charset="0"/>
                  </a:rPr>
                  <a:t>4. All x-circles pass through </a:t>
                </a:r>
              </a:p>
              <a:p>
                <a:pPr algn="just"/>
                <a:r>
                  <a:rPr lang="en-US" sz="2000" b="0" i="0" u="none" strike="noStrike" baseline="0" dirty="0">
                    <a:solidFill>
                      <a:srgbClr val="0070C0"/>
                    </a:solidFill>
                    <a:latin typeface="Calibri" panose="020F0502020204030204" pitchFamily="34" charset="0"/>
                    <a:cs typeface="Calibri" panose="020F0502020204030204" pitchFamily="34" charset="0"/>
                  </a:rPr>
                  <a:t>the (</a:t>
                </a:r>
                <a14:m>
                  <m:oMath xmlns:m="http://schemas.openxmlformats.org/officeDocument/2006/math">
                    <m:sSub>
                      <m:sSubPr>
                        <m:ctrlPr>
                          <a:rPr lang="en-IN" sz="2000" i="1" smtClean="0">
                            <a:solidFill>
                              <a:srgbClr val="0070C0"/>
                            </a:solidFill>
                            <a:latin typeface="Cambria Math" panose="02040503050406030204" pitchFamily="18" charset="0"/>
                          </a:rPr>
                        </m:ctrlPr>
                      </m:sSubPr>
                      <m:e>
                        <m:r>
                          <m:rPr>
                            <m:sty m:val="p"/>
                          </m:rPr>
                          <a:rPr lang="en-IN" sz="2000" i="1">
                            <a:solidFill>
                              <a:srgbClr val="0070C0"/>
                            </a:solidFill>
                            <a:latin typeface="Cambria Math" panose="02040503050406030204" pitchFamily="18" charset="0"/>
                          </a:rPr>
                          <m:t>Γ</m:t>
                        </m:r>
                      </m:e>
                      <m:sub>
                        <m:r>
                          <a:rPr lang="en-IN" sz="2000" i="1">
                            <a:solidFill>
                              <a:srgbClr val="0070C0"/>
                            </a:solidFill>
                            <a:latin typeface="Cambria Math" panose="02040503050406030204" pitchFamily="18" charset="0"/>
                          </a:rPr>
                          <m:t>𝑟</m:t>
                        </m:r>
                      </m:sub>
                    </m:sSub>
                    <m:r>
                      <a:rPr lang="en-IN" sz="2000" i="1">
                        <a:solidFill>
                          <a:srgbClr val="0070C0"/>
                        </a:solidFill>
                        <a:latin typeface="Cambria Math" panose="02040503050406030204" pitchFamily="18" charset="0"/>
                      </a:rPr>
                      <m:t> </m:t>
                    </m:r>
                  </m:oMath>
                </a14:m>
                <a:r>
                  <a:rPr lang="en-US" sz="2000" b="0" i="0" u="none" strike="noStrike" baseline="0" dirty="0">
                    <a:solidFill>
                      <a:srgbClr val="0070C0"/>
                    </a:solidFill>
                    <a:latin typeface="Calibri" panose="020F0502020204030204" pitchFamily="34" charset="0"/>
                    <a:cs typeface="Calibri" panose="020F0502020204030204" pitchFamily="34" charset="0"/>
                  </a:rPr>
                  <a:t>= 1, </a:t>
                </a:r>
                <a14:m>
                  <m:oMath xmlns:m="http://schemas.openxmlformats.org/officeDocument/2006/math">
                    <m:sSub>
                      <m:sSubPr>
                        <m:ctrlPr>
                          <a:rPr lang="en-IN" sz="2000" i="1">
                            <a:solidFill>
                              <a:srgbClr val="0070C0"/>
                            </a:solidFill>
                            <a:latin typeface="Cambria Math" panose="02040503050406030204" pitchFamily="18" charset="0"/>
                          </a:rPr>
                        </m:ctrlPr>
                      </m:sSubPr>
                      <m:e>
                        <m:r>
                          <m:rPr>
                            <m:sty m:val="p"/>
                          </m:rPr>
                          <a:rPr lang="en-IN" sz="2000" i="1">
                            <a:solidFill>
                              <a:srgbClr val="0070C0"/>
                            </a:solidFill>
                            <a:latin typeface="Cambria Math" panose="02040503050406030204" pitchFamily="18" charset="0"/>
                          </a:rPr>
                          <m:t>Γ</m:t>
                        </m:r>
                      </m:e>
                      <m:sub>
                        <m:r>
                          <a:rPr lang="en-US" sz="2000" b="0" i="1" smtClean="0">
                            <a:solidFill>
                              <a:srgbClr val="0070C0"/>
                            </a:solidFill>
                            <a:latin typeface="Cambria Math" panose="02040503050406030204" pitchFamily="18" charset="0"/>
                          </a:rPr>
                          <m:t>𝑖</m:t>
                        </m:r>
                      </m:sub>
                    </m:sSub>
                    <m:r>
                      <a:rPr lang="en-IN" sz="2000" i="1">
                        <a:solidFill>
                          <a:srgbClr val="0070C0"/>
                        </a:solidFill>
                        <a:latin typeface="Cambria Math" panose="02040503050406030204" pitchFamily="18" charset="0"/>
                      </a:rPr>
                      <m:t> </m:t>
                    </m:r>
                  </m:oMath>
                </a14:m>
                <a:r>
                  <a:rPr lang="en-US" sz="2000" b="0" i="0" u="none" strike="noStrike" baseline="0" dirty="0">
                    <a:solidFill>
                      <a:srgbClr val="0070C0"/>
                    </a:solidFill>
                    <a:latin typeface="Calibri" panose="020F0502020204030204" pitchFamily="34" charset="0"/>
                    <a:cs typeface="Calibri" panose="020F0502020204030204" pitchFamily="34" charset="0"/>
                  </a:rPr>
                  <a:t>= 0) point.</a:t>
                </a:r>
                <a:endParaRPr lang="en-IN" sz="2000" dirty="0">
                  <a:solidFill>
                    <a:srgbClr val="0070C0"/>
                  </a:solidFill>
                  <a:latin typeface="Calibri" panose="020F0502020204030204" pitchFamily="34" charset="0"/>
                  <a:cs typeface="Calibri" panose="020F0502020204030204" pitchFamily="34" charset="0"/>
                </a:endParaRPr>
              </a:p>
            </p:txBody>
          </p:sp>
        </mc:Choice>
        <mc:Fallback>
          <p:sp>
            <p:nvSpPr>
              <p:cNvPr id="3" name="TextBox 2">
                <a:extLst>
                  <a:ext uri="{FF2B5EF4-FFF2-40B4-BE49-F238E27FC236}">
                    <a16:creationId xmlns:a16="http://schemas.microsoft.com/office/drawing/2014/main" id="{67A9E732-A98E-DADE-BCDE-EE9AC4E96D3F}"/>
                  </a:ext>
                </a:extLst>
              </p:cNvPr>
              <p:cNvSpPr txBox="1">
                <a:spLocks noRot="1" noChangeAspect="1" noMove="1" noResize="1" noEditPoints="1" noAdjustHandles="1" noChangeArrowheads="1" noChangeShapeType="1" noTextEdit="1"/>
              </p:cNvSpPr>
              <p:nvPr/>
            </p:nvSpPr>
            <p:spPr>
              <a:xfrm>
                <a:off x="190058" y="762000"/>
                <a:ext cx="8465288" cy="3477875"/>
              </a:xfrm>
              <a:prstGeom prst="rect">
                <a:avLst/>
              </a:prstGeom>
              <a:blipFill>
                <a:blip r:embed="rId2"/>
                <a:stretch>
                  <a:fillRect l="-792" t="-1226" b="-21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5">
                <a:extLst>
                  <a:ext uri="{FF2B5EF4-FFF2-40B4-BE49-F238E27FC236}">
                    <a16:creationId xmlns:a16="http://schemas.microsoft.com/office/drawing/2014/main" id="{993DA1F2-09E8-6DA9-D08C-2A0D55662175}"/>
                  </a:ext>
                </a:extLst>
              </p:cNvPr>
              <p:cNvSpPr>
                <a:spLocks noChangeArrowheads="1"/>
              </p:cNvSpPr>
              <p:nvPr/>
            </p:nvSpPr>
            <p:spPr bwMode="auto">
              <a:xfrm>
                <a:off x="200691" y="112265"/>
                <a:ext cx="464820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r>
                  <a:rPr lang="en-US" altLang="en-US" sz="2800" b="1" dirty="0">
                    <a:solidFill>
                      <a:srgbClr val="00B050"/>
                    </a:solidFill>
                    <a:latin typeface="Calibri" panose="020F0502020204030204" pitchFamily="34" charset="0"/>
                    <a:cs typeface="Calibri" panose="020F0502020204030204" pitchFamily="34" charset="0"/>
                  </a:rPr>
                  <a:t>Constant </a:t>
                </a:r>
                <a14:m>
                  <m:oMath xmlns:m="http://schemas.openxmlformats.org/officeDocument/2006/math">
                    <m:r>
                      <a:rPr lang="en-US" altLang="en-US" sz="2800" b="1" i="1" dirty="0" smtClean="0">
                        <a:solidFill>
                          <a:srgbClr val="00B050"/>
                        </a:solidFill>
                        <a:latin typeface="Cambria Math" panose="02040503050406030204" pitchFamily="18" charset="0"/>
                        <a:cs typeface="Calibri" panose="020F0502020204030204" pitchFamily="34" charset="0"/>
                      </a:rPr>
                      <m:t>𝒙</m:t>
                    </m:r>
                  </m:oMath>
                </a14:m>
                <a:r>
                  <a:rPr lang="en-US" altLang="en-US" sz="2800" b="1" dirty="0">
                    <a:solidFill>
                      <a:srgbClr val="00B050"/>
                    </a:solidFill>
                    <a:latin typeface="Calibri" panose="020F0502020204030204" pitchFamily="34" charset="0"/>
                    <a:cs typeface="Calibri" panose="020F0502020204030204" pitchFamily="34" charset="0"/>
                  </a:rPr>
                  <a:t> Circles properties</a:t>
                </a:r>
              </a:p>
            </p:txBody>
          </p:sp>
        </mc:Choice>
        <mc:Fallback xmlns="">
          <p:sp>
            <p:nvSpPr>
              <p:cNvPr id="4" name="Rectangle 5">
                <a:extLst>
                  <a:ext uri="{FF2B5EF4-FFF2-40B4-BE49-F238E27FC236}">
                    <a16:creationId xmlns:a16="http://schemas.microsoft.com/office/drawing/2014/main" id="{993DA1F2-09E8-6DA9-D08C-2A0D55662175}"/>
                  </a:ext>
                </a:extLst>
              </p:cNvPr>
              <p:cNvSpPr>
                <a:spLocks noRot="1" noChangeAspect="1" noMove="1" noResize="1" noEditPoints="1" noAdjustHandles="1" noChangeArrowheads="1" noChangeShapeType="1" noTextEdit="1"/>
              </p:cNvSpPr>
              <p:nvPr/>
            </p:nvSpPr>
            <p:spPr bwMode="auto">
              <a:xfrm>
                <a:off x="200691" y="112265"/>
                <a:ext cx="4648200" cy="523220"/>
              </a:xfrm>
              <a:prstGeom prst="rect">
                <a:avLst/>
              </a:prstGeom>
              <a:blipFill>
                <a:blip r:embed="rId3"/>
                <a:stretch>
                  <a:fillRect l="-2756" t="-10465"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9" name="Group 8">
            <a:extLst>
              <a:ext uri="{FF2B5EF4-FFF2-40B4-BE49-F238E27FC236}">
                <a16:creationId xmlns:a16="http://schemas.microsoft.com/office/drawing/2014/main" id="{BBAF6B59-811A-CF47-F516-DAB200946FCB}"/>
              </a:ext>
            </a:extLst>
          </p:cNvPr>
          <p:cNvGrpSpPr/>
          <p:nvPr/>
        </p:nvGrpSpPr>
        <p:grpSpPr>
          <a:xfrm>
            <a:off x="3973561" y="2781678"/>
            <a:ext cx="4980381" cy="4013775"/>
            <a:chOff x="4156531" y="2844225"/>
            <a:chExt cx="4980381" cy="4013775"/>
          </a:xfrm>
        </p:grpSpPr>
        <p:pic>
          <p:nvPicPr>
            <p:cNvPr id="6" name="Picture 5">
              <a:extLst>
                <a:ext uri="{FF2B5EF4-FFF2-40B4-BE49-F238E27FC236}">
                  <a16:creationId xmlns:a16="http://schemas.microsoft.com/office/drawing/2014/main" id="{CCE8D193-7AA2-5FA1-19B9-50DF422D5B28}"/>
                </a:ext>
              </a:extLst>
            </p:cNvPr>
            <p:cNvPicPr>
              <a:picLocks noChangeAspect="1"/>
            </p:cNvPicPr>
            <p:nvPr/>
          </p:nvPicPr>
          <p:blipFill>
            <a:blip r:embed="rId4"/>
            <a:srcRect t="7611" r="2969" b="11283"/>
            <a:stretch/>
          </p:blipFill>
          <p:spPr>
            <a:xfrm>
              <a:off x="4156531" y="3046314"/>
              <a:ext cx="4980381" cy="3811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01BEA33-B257-5E85-59AE-4D50C6AE95DA}"/>
                    </a:ext>
                  </a:extLst>
                </p:cNvPr>
                <p:cNvSpPr txBox="1"/>
                <p:nvPr/>
              </p:nvSpPr>
              <p:spPr>
                <a:xfrm>
                  <a:off x="6477000" y="2844225"/>
                  <a:ext cx="637066" cy="5847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3200" i="1" smtClean="0">
                                <a:solidFill>
                                  <a:srgbClr val="000000"/>
                                </a:solidFill>
                                <a:latin typeface="Cambria Math" panose="02040503050406030204" pitchFamily="18" charset="0"/>
                              </a:rPr>
                            </m:ctrlPr>
                          </m:sSubPr>
                          <m:e>
                            <m:r>
                              <m:rPr>
                                <m:sty m:val="p"/>
                              </m:rPr>
                              <a:rPr lang="en-IN" sz="3200" i="1">
                                <a:solidFill>
                                  <a:srgbClr val="000000"/>
                                </a:solidFill>
                                <a:latin typeface="Cambria Math" panose="02040503050406030204" pitchFamily="18" charset="0"/>
                              </a:rPr>
                              <m:t>Γ</m:t>
                            </m:r>
                          </m:e>
                          <m:sub>
                            <m:r>
                              <a:rPr lang="en-US" sz="3200" b="0" i="1" smtClean="0">
                                <a:solidFill>
                                  <a:srgbClr val="000000"/>
                                </a:solidFill>
                                <a:latin typeface="Cambria Math" panose="02040503050406030204" pitchFamily="18" charset="0"/>
                              </a:rPr>
                              <m:t>𝑖</m:t>
                            </m:r>
                          </m:sub>
                        </m:sSub>
                      </m:oMath>
                    </m:oMathPara>
                  </a14:m>
                  <a:endParaRPr lang="en-IN" sz="3200" dirty="0">
                    <a:latin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201BEA33-B257-5E85-59AE-4D50C6AE95DA}"/>
                    </a:ext>
                  </a:extLst>
                </p:cNvPr>
                <p:cNvSpPr txBox="1">
                  <a:spLocks noRot="1" noChangeAspect="1" noMove="1" noResize="1" noEditPoints="1" noAdjustHandles="1" noChangeArrowheads="1" noChangeShapeType="1" noTextEdit="1"/>
                </p:cNvSpPr>
                <p:nvPr/>
              </p:nvSpPr>
              <p:spPr>
                <a:xfrm>
                  <a:off x="6477000" y="2844225"/>
                  <a:ext cx="637066"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6EA065-B047-ED62-CBE1-5C0E52C99A1A}"/>
                    </a:ext>
                  </a:extLst>
                </p:cNvPr>
                <p:cNvSpPr txBox="1"/>
                <p:nvPr/>
              </p:nvSpPr>
              <p:spPr>
                <a:xfrm>
                  <a:off x="8499846" y="4952157"/>
                  <a:ext cx="637066" cy="5847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3200" i="1" smtClean="0">
                                <a:solidFill>
                                  <a:srgbClr val="000000"/>
                                </a:solidFill>
                                <a:latin typeface="Cambria Math" panose="02040503050406030204" pitchFamily="18" charset="0"/>
                              </a:rPr>
                            </m:ctrlPr>
                          </m:sSubPr>
                          <m:e>
                            <m:r>
                              <m:rPr>
                                <m:sty m:val="p"/>
                              </m:rPr>
                              <a:rPr lang="en-IN" sz="3200" i="1">
                                <a:solidFill>
                                  <a:srgbClr val="000000"/>
                                </a:solidFill>
                                <a:latin typeface="Cambria Math" panose="02040503050406030204" pitchFamily="18" charset="0"/>
                              </a:rPr>
                              <m:t>Γ</m:t>
                            </m:r>
                          </m:e>
                          <m:sub>
                            <m:r>
                              <a:rPr lang="en-US" sz="3200" b="0" i="1" smtClean="0">
                                <a:solidFill>
                                  <a:srgbClr val="000000"/>
                                </a:solidFill>
                                <a:latin typeface="Cambria Math" panose="02040503050406030204" pitchFamily="18" charset="0"/>
                              </a:rPr>
                              <m:t>𝑟</m:t>
                            </m:r>
                          </m:sub>
                        </m:sSub>
                      </m:oMath>
                    </m:oMathPara>
                  </a14:m>
                  <a:endParaRPr lang="en-IN" sz="3200" dirty="0">
                    <a:latin typeface="Calibri" panose="020F0502020204030204" pitchFamily="34" charset="0"/>
                    <a:cs typeface="Calibri" panose="020F0502020204030204" pitchFamily="34" charset="0"/>
                  </a:endParaRPr>
                </a:p>
              </p:txBody>
            </p:sp>
          </mc:Choice>
          <mc:Fallback xmlns="">
            <p:sp>
              <p:nvSpPr>
                <p:cNvPr id="8" name="TextBox 7">
                  <a:extLst>
                    <a:ext uri="{FF2B5EF4-FFF2-40B4-BE49-F238E27FC236}">
                      <a16:creationId xmlns:a16="http://schemas.microsoft.com/office/drawing/2014/main" id="{436EA065-B047-ED62-CBE1-5C0E52C99A1A}"/>
                    </a:ext>
                  </a:extLst>
                </p:cNvPr>
                <p:cNvSpPr txBox="1">
                  <a:spLocks noRot="1" noChangeAspect="1" noMove="1" noResize="1" noEditPoints="1" noAdjustHandles="1" noChangeArrowheads="1" noChangeShapeType="1" noTextEdit="1"/>
                </p:cNvSpPr>
                <p:nvPr/>
              </p:nvSpPr>
              <p:spPr>
                <a:xfrm>
                  <a:off x="8499846" y="4952157"/>
                  <a:ext cx="637066" cy="584775"/>
                </a:xfrm>
                <a:prstGeom prst="rect">
                  <a:avLst/>
                </a:prstGeom>
                <a:blipFill>
                  <a:blip r:embed="rId6"/>
                  <a:stretch>
                    <a:fillRect/>
                  </a:stretch>
                </a:blipFill>
              </p:spPr>
              <p:txBody>
                <a:bodyPr/>
                <a:lstStyle/>
                <a:p>
                  <a:r>
                    <a:rPr lang="en-IN">
                      <a:noFill/>
                    </a:rPr>
                    <a:t> </a:t>
                  </a:r>
                </a:p>
              </p:txBody>
            </p:sp>
          </mc:Fallback>
        </mc:AlternateContent>
      </p:grpSp>
      <p:sp>
        <p:nvSpPr>
          <p:cNvPr id="2" name="TextBox 1">
            <a:extLst>
              <a:ext uri="{FF2B5EF4-FFF2-40B4-BE49-F238E27FC236}">
                <a16:creationId xmlns:a16="http://schemas.microsoft.com/office/drawing/2014/main" id="{F712A0EB-83F3-128D-EDBF-8F2F0B25B01C}"/>
              </a:ext>
            </a:extLst>
          </p:cNvPr>
          <p:cNvSpPr txBox="1"/>
          <p:nvPr/>
        </p:nvSpPr>
        <p:spPr>
          <a:xfrm>
            <a:off x="177653" y="5388114"/>
            <a:ext cx="3727153" cy="707886"/>
          </a:xfrm>
          <a:prstGeom prst="rect">
            <a:avLst/>
          </a:prstGeom>
          <a:noFill/>
        </p:spPr>
        <p:txBody>
          <a:bodyPr wrap="square">
            <a:spAutoFit/>
          </a:bodyPr>
          <a:lstStyle/>
          <a:p>
            <a:pPr algn="just"/>
            <a:r>
              <a:rPr lang="en-US" sz="2000" dirty="0">
                <a:solidFill>
                  <a:srgbClr val="00B050"/>
                </a:solidFill>
                <a:latin typeface="Calibri" panose="020F0502020204030204" pitchFamily="34" charset="0"/>
                <a:cs typeface="Calibri" panose="020F0502020204030204" pitchFamily="34" charset="0"/>
              </a:rPr>
              <a:t>Combining constant r and x circles gives the smith chart that we use.</a:t>
            </a:r>
            <a:endParaRPr lang="en-IN" sz="20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701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25987</TotalTime>
  <Words>4333</Words>
  <Application>Microsoft Office PowerPoint</Application>
  <PresentationFormat>On-screen Show (4:3)</PresentationFormat>
  <Paragraphs>625</Paragraphs>
  <Slides>56</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9" baseType="lpstr">
      <vt:lpstr>Aptos</vt:lpstr>
      <vt:lpstr>Aptos Display</vt:lpstr>
      <vt:lpstr>Arial</vt:lpstr>
      <vt:lpstr>Calibri</vt:lpstr>
      <vt:lpstr>Cambria Math</vt:lpstr>
      <vt:lpstr>Google Sans</vt:lpstr>
      <vt:lpstr>Symbol</vt:lpstr>
      <vt:lpstr>Times New Roman</vt:lpstr>
      <vt:lpstr>TimesNewRoman</vt:lpstr>
      <vt:lpstr>TimesNewRoman,Italic</vt:lpstr>
      <vt:lpstr>Office Theme</vt:lpstr>
      <vt:lpstr>Picture</vt:lpstr>
      <vt:lpstr>Equation</vt:lpstr>
      <vt:lpstr>Smith Chart and Impedance Matching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Admittance Smith chart</vt:lpstr>
      <vt:lpstr>PowerPoint Presentation</vt:lpstr>
      <vt:lpstr>PowerPoint Presentation</vt:lpstr>
      <vt:lpstr>PowerPoint Presentation</vt:lpstr>
      <vt:lpstr>PowerPoint Presentation</vt:lpstr>
      <vt:lpstr>PowerPoint Presentation</vt:lpstr>
      <vt:lpstr>Impedance to admittance chart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Impedance Matching with lumped components</vt:lpstr>
      <vt:lpstr>PowerPoint Presentation</vt:lpstr>
      <vt:lpstr>PowerPoint Presentation</vt:lpstr>
      <vt:lpstr>PowerPoint Presentation</vt:lpstr>
      <vt:lpstr>Exercise: Matching with Lumped elements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Transmission lines</dc:title>
  <dc:creator>Tushar</dc:creator>
  <cp:lastModifiedBy>Aditya Singh</cp:lastModifiedBy>
  <cp:revision>164</cp:revision>
  <dcterms:created xsi:type="dcterms:W3CDTF">2006-08-16T00:00:00Z</dcterms:created>
  <dcterms:modified xsi:type="dcterms:W3CDTF">2024-11-07T08:43:30Z</dcterms:modified>
</cp:coreProperties>
</file>