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24f9c67e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424f9c67e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24f9c67e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424f9c67e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24f9c67e6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424f9c67e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24f9c67e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424f9c67e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Discovering Valuable Trade Assets 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For the Orlando Magic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Based on WAR and RAPTOR</a:t>
            </a:r>
            <a:endParaRPr sz="40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Researched by Andrew Cafiero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80" name="Google Shape;180;p22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Ladies and gentlemen,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got him.</a:t>
            </a:r>
            <a:endParaRPr/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800" y="1030926"/>
            <a:ext cx="4248428" cy="318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12051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1272338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Lack of star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1280288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Star power is winning power. A nucleus to the organism is essential for </a:t>
            </a:r>
            <a:r>
              <a:rPr lang="en" sz="1600"/>
              <a:t>successful</a:t>
            </a:r>
            <a:r>
              <a:rPr lang="en" sz="1600"/>
              <a:t> results. A </a:t>
            </a:r>
            <a:r>
              <a:rPr lang="en" sz="1600"/>
              <a:t>veteran</a:t>
            </a:r>
            <a:r>
              <a:rPr lang="en" sz="1600"/>
              <a:t> presence will help bring a change.</a:t>
            </a:r>
            <a:endParaRPr sz="16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5956375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59563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Offense is lacking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6033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Without a plan and someone to work the offense around, key offensive metrics will </a:t>
            </a:r>
            <a:r>
              <a:rPr lang="en" sz="1600"/>
              <a:t>continue</a:t>
            </a:r>
            <a:r>
              <a:rPr lang="en" sz="1600"/>
              <a:t> to stagnate.</a:t>
            </a:r>
            <a:endParaRPr sz="1600"/>
          </a:p>
        </p:txBody>
      </p:sp>
      <p:sp>
        <p:nvSpPr>
          <p:cNvPr id="102" name="Google Shape;102;p14"/>
          <p:cNvSpPr/>
          <p:nvPr/>
        </p:nvSpPr>
        <p:spPr>
          <a:xfrm>
            <a:off x="4357325" y="2152850"/>
            <a:ext cx="1075800" cy="7272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12" name="Google Shape;112;p16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WAR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14" name="Google Shape;114;p16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15" name="Google Shape;115;p1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6" name="Google Shape;116;p16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6"/>
          <p:cNvSpPr txBox="1"/>
          <p:nvPr>
            <p:ph idx="4294967295" type="body"/>
          </p:nvPr>
        </p:nvSpPr>
        <p:spPr>
          <a:xfrm>
            <a:off x="340925" y="70391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Wins Above Replacement</a:t>
            </a:r>
            <a:endParaRPr sz="1600"/>
          </a:p>
        </p:txBody>
      </p:sp>
      <p:sp>
        <p:nvSpPr>
          <p:cNvPr descr="Background pointer shape in timeline graphic" id="118" name="Google Shape;118;p16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PREDATOR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20" name="Google Shape;120;p16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21" name="Google Shape;121;p16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2" name="Google Shape;122;p16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6"/>
          <p:cNvSpPr txBox="1"/>
          <p:nvPr>
            <p:ph idx="4294967295" type="body"/>
          </p:nvPr>
        </p:nvSpPr>
        <p:spPr>
          <a:xfrm>
            <a:off x="1229187" y="353327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Predictive points above average</a:t>
            </a:r>
            <a:endParaRPr sz="1600"/>
          </a:p>
        </p:txBody>
      </p:sp>
      <p:sp>
        <p:nvSpPr>
          <p:cNvPr descr="Background pointer shape in timeline graphic" id="124" name="Google Shape;124;p16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RAPTOR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26" name="Google Shape;126;p16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27" name="Google Shape;127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8" name="Google Shape;128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6"/>
          <p:cNvSpPr txBox="1"/>
          <p:nvPr>
            <p:ph idx="4294967295" type="body"/>
          </p:nvPr>
        </p:nvSpPr>
        <p:spPr>
          <a:xfrm>
            <a:off x="3297582" y="70391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Robust Algorithm using Player Tracking and On/Off Ratings</a:t>
            </a:r>
            <a:endParaRPr sz="1600"/>
          </a:p>
        </p:txBody>
      </p:sp>
      <p:sp>
        <p:nvSpPr>
          <p:cNvPr descr="Background pointer shape in timeline graphic" id="130" name="Google Shape;130;p16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On/Off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2" name="Google Shape;132;p16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33" name="Google Shape;133;p16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4" name="Google Shape;134;p16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16"/>
          <p:cNvSpPr txBox="1"/>
          <p:nvPr>
            <p:ph idx="4294967295" type="body"/>
          </p:nvPr>
        </p:nvSpPr>
        <p:spPr>
          <a:xfrm>
            <a:off x="4951127" y="353327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Points above average with Plus/Minus</a:t>
            </a:r>
            <a:endParaRPr sz="1600"/>
          </a:p>
        </p:txBody>
      </p:sp>
      <p:sp>
        <p:nvSpPr>
          <p:cNvPr descr="Background pointer shape in timeline graphic" id="136" name="Google Shape;136;p16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PACE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8" name="Google Shape;138;p16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39" name="Google Shape;139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0" name="Google Shape;140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6"/>
          <p:cNvSpPr txBox="1"/>
          <p:nvPr>
            <p:ph idx="4294967295" type="body"/>
          </p:nvPr>
        </p:nvSpPr>
        <p:spPr>
          <a:xfrm>
            <a:off x="6685979" y="70391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Player Impact of Team Possessions per 48min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875" y="250925"/>
            <a:ext cx="3848100" cy="297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350" y="81125"/>
            <a:ext cx="6355476" cy="468564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 txBox="1"/>
          <p:nvPr/>
        </p:nvSpPr>
        <p:spPr>
          <a:xfrm>
            <a:off x="-49275" y="3675325"/>
            <a:ext cx="56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4887300" y="2894575"/>
            <a:ext cx="1763700" cy="1795800"/>
          </a:xfrm>
          <a:prstGeom prst="donut">
            <a:avLst>
              <a:gd fmla="val 25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500" y="531325"/>
            <a:ext cx="6294050" cy="429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/>
          <p:nvPr/>
        </p:nvSpPr>
        <p:spPr>
          <a:xfrm flipH="1" rot="5923802">
            <a:off x="7305212" y="1304677"/>
            <a:ext cx="729350" cy="132678"/>
          </a:xfrm>
          <a:prstGeom prst="notchedRightArrow">
            <a:avLst>
              <a:gd fmla="val 50000" name="adj1"/>
              <a:gd fmla="val 80015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</a:t>
            </a:r>
            <a:endParaRPr/>
          </a:p>
        </p:txBody>
      </p:sp>
      <p:sp>
        <p:nvSpPr>
          <p:cNvPr id="165" name="Google Shape;165;p2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RAPTOR and WAR</a:t>
            </a:r>
            <a:endParaRPr/>
          </a:p>
        </p:txBody>
      </p:sp>
      <p:pic>
        <p:nvPicPr>
          <p:cNvPr id="166" name="Google Shape;1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150" y="201675"/>
            <a:ext cx="3209925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Classification</a:t>
            </a:r>
            <a:endParaRPr/>
          </a:p>
        </p:txBody>
      </p:sp>
      <p:sp>
        <p:nvSpPr>
          <p:cNvPr id="172" name="Google Shape;172;p21"/>
          <p:cNvSpPr txBox="1"/>
          <p:nvPr/>
        </p:nvSpPr>
        <p:spPr>
          <a:xfrm>
            <a:off x="1369625" y="1566700"/>
            <a:ext cx="320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STRENGTHS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5705150" y="1625825"/>
            <a:ext cx="23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WEAKNESSES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1083875" y="2286000"/>
            <a:ext cx="2276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