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8" r:id="rId2"/>
  </p:sldMasterIdLst>
  <p:notesMasterIdLst>
    <p:notesMasterId r:id="rId51"/>
  </p:notesMasterIdLst>
  <p:sldIdLst>
    <p:sldId id="275" r:id="rId3"/>
    <p:sldId id="603" r:id="rId4"/>
    <p:sldId id="691" r:id="rId5"/>
    <p:sldId id="722" r:id="rId6"/>
    <p:sldId id="724" r:id="rId7"/>
    <p:sldId id="723" r:id="rId8"/>
    <p:sldId id="725" r:id="rId9"/>
    <p:sldId id="726" r:id="rId10"/>
    <p:sldId id="727" r:id="rId11"/>
    <p:sldId id="728" r:id="rId12"/>
    <p:sldId id="729" r:id="rId13"/>
    <p:sldId id="730" r:id="rId14"/>
    <p:sldId id="731" r:id="rId15"/>
    <p:sldId id="732" r:id="rId16"/>
    <p:sldId id="733" r:id="rId17"/>
    <p:sldId id="734" r:id="rId18"/>
    <p:sldId id="735" r:id="rId19"/>
    <p:sldId id="736" r:id="rId20"/>
    <p:sldId id="738" r:id="rId21"/>
    <p:sldId id="742" r:id="rId22"/>
    <p:sldId id="739" r:id="rId23"/>
    <p:sldId id="740" r:id="rId24"/>
    <p:sldId id="741" r:id="rId25"/>
    <p:sldId id="743" r:id="rId26"/>
    <p:sldId id="744" r:id="rId27"/>
    <p:sldId id="745" r:id="rId28"/>
    <p:sldId id="746" r:id="rId29"/>
    <p:sldId id="747" r:id="rId30"/>
    <p:sldId id="748" r:id="rId31"/>
    <p:sldId id="749" r:id="rId32"/>
    <p:sldId id="750" r:id="rId33"/>
    <p:sldId id="751" r:id="rId34"/>
    <p:sldId id="752" r:id="rId35"/>
    <p:sldId id="753" r:id="rId36"/>
    <p:sldId id="721" r:id="rId37"/>
    <p:sldId id="698" r:id="rId38"/>
    <p:sldId id="695" r:id="rId39"/>
    <p:sldId id="699" r:id="rId40"/>
    <p:sldId id="707" r:id="rId41"/>
    <p:sldId id="712" r:id="rId42"/>
    <p:sldId id="713" r:id="rId43"/>
    <p:sldId id="714" r:id="rId44"/>
    <p:sldId id="715" r:id="rId45"/>
    <p:sldId id="720" r:id="rId46"/>
    <p:sldId id="702" r:id="rId47"/>
    <p:sldId id="700" r:id="rId48"/>
    <p:sldId id="701" r:id="rId49"/>
    <p:sldId id="716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9" autoAdjust="0"/>
    <p:restoredTop sz="94658" autoAdjust="0"/>
  </p:normalViewPr>
  <p:slideViewPr>
    <p:cSldViewPr snapToGrid="0">
      <p:cViewPr varScale="1">
        <p:scale>
          <a:sx n="80" d="100"/>
          <a:sy n="80" d="100"/>
        </p:scale>
        <p:origin x="626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460DB7-3564-4028-881B-4A225B453265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153DAB-225E-4C94-B4AB-0DAFDAA76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04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208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9153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3138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1917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0459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5459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9466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41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6670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486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091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7268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5018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327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8855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9267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1721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9349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65812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38808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6088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6841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2876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827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7687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2709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62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515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C5912-CAA7-4FB7-965B-638681FFCE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C3D0E1-4B2E-4D02-B716-46C6957C2E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131D9-15AB-48BB-8030-6175A546A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FABB9-0CC8-4432-925B-39F4593F5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BD0F9-4858-496F-BEF5-699809086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812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D696E-352C-49B2-9E02-5B7A7152E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0A0937-9F6F-4CE8-BAB0-DA6EA1A33B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F0085-FB03-4A5C-9D66-580A92FD7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890D2-4DBA-44DB-B786-024024064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0AECD-947A-4D5C-BC32-A0EFDBC4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99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9A070C-9203-44D4-9389-42F341A010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A0DB5-DBBA-4022-8560-ADA0E83213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63C7A-C164-49A8-8A99-41A63CEFF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0F653-49BF-4261-B3D3-C2246834A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A5250-D0E5-442A-98E8-64DB2FF83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58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045989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565461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13506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979367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93273" y="5132441"/>
            <a:ext cx="8409867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589457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12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D92556-C7BC-4DE3-9278-20DEB5669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D6B4E-9726-48B7-95FC-86DC5068328F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CF3D86-F32C-46DE-BDA1-539591F02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78CCB-6CF9-4770-B736-7F633976F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9AF1-9C60-444A-B0F3-23DBD8E42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195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866E9-C3C0-48BB-817F-E7E1E3366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9DF04-827A-4ED9-A7C9-CED392FA0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5C4C6-E792-4319-9E04-4F71ED953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5B080-AB8A-421E-8F0D-69D84EC87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587AB-3A54-4CD4-89FA-0FBC0F966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720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61D9C-3FFC-41D3-A198-B22DC5C58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99C15-240F-4D3C-AD19-127FB016E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B87E9-2100-4242-B4CB-E46FEBE6E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67874-A9A3-4444-AEA5-B0C2FA92E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D42EC-871E-4097-966D-9E0CA0E2A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78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FC38C-5C11-4496-8021-D48C6F3BA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EF58E-F443-4946-9A4B-A464F3D480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7CA899-E094-48B9-9B76-B701C9261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214799-DB41-4C22-9EA1-F073A4C3C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A33724-A031-46F9-80C9-7DDBA991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D850D-AB31-4191-AF92-22470AD9E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55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B26F-CE03-4F26-ACA2-1ED1EA5C4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7CCA1B-F800-4A2F-AAE3-CEE1ABBB7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8DE177-5235-4882-AA01-3ECE06D5E7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E47571-62F7-4D47-8D88-F2ACF4DDF0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81A0C0-4AE7-4352-B7C3-413D810291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9137CF-787D-421F-9BCF-BE694F2C8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1DC48C-602E-4939-8349-51D56B3DB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7E9656-0087-4E23-BC8F-950C952D1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7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DC3D7-8634-48B6-8FB7-06708103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5D6755-34D7-4A06-AB10-27C7E465D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24AC4E-DD1A-4FA0-B432-BC904BF8A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33E03D-D14C-48DF-AABC-EDD1A1D72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4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6FB963-D414-412C-B10C-6C29FE331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9C5DE7-18E4-40B9-B98D-04A22F32C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CC35D5-3E63-4B51-9F0E-920E73630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047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19D0A-B97D-4DDD-BFD9-5A01EDADD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9C32E-EC8D-4F8B-B815-339B90CA5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5A288C-1BE4-497F-98B7-2E5077151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B72D46-EAD4-415C-A624-2DB4438E6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16A0B4-5110-4D5C-8247-255820C64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6BEED2-7596-4C63-A4DC-15263A370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960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05D6E-010D-46DE-B7B8-26F95CD65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5B9DBE-02E5-412E-B5E1-0EF016EDD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5AC693-2794-4EE2-8CE4-2CF839816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D6179B-BD06-434D-88BE-2FCE99756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3289BE-7FA3-47F1-8A2E-0BC035511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9843D9-897E-4FA7-A95A-7AFDDBA9F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19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12EE92-87CB-4FD5-B91D-C59EC8D51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BF0E1-A364-40B5-BC0C-3BE9D9A14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310C0-F0F3-4F98-81D3-906780F89F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B3463-61C8-4819-BC9A-C94FD847F060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0BF1B-55AF-4313-A077-2E67AE8187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13C8F-10C2-41C1-87DB-2A43F3AFC2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45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74" r:id="rId13"/>
    <p:sldLayoutId id="2147483678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79514" y="182215"/>
            <a:ext cx="11524432" cy="1063487"/>
          </a:xfrm>
          <a:prstGeom prst="rect">
            <a:avLst/>
          </a:prstGeom>
        </p:spPr>
        <p:txBody>
          <a:bodyPr vert="horz" lIns="91409" tIns="45705" rIns="91409" bIns="45705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5163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txStyles>
    <p:titleStyle>
      <a:lvl1pPr algn="l" defTabSz="914088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</p:titleStyle>
    <p:bodyStyle>
      <a:lvl1pPr marL="342783" indent="-342783" algn="l" defTabSz="914088" rtl="0" eaLnBrk="1" latinLnBrk="0" hangingPunct="1">
        <a:spcBef>
          <a:spcPts val="1200"/>
        </a:spcBef>
        <a:buFont typeface="Arial" pitchFamily="34" charset="0"/>
        <a:buChar char="•"/>
        <a:defRPr sz="3200" b="1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  <a:lvl2pPr marL="742698" indent="-285652" algn="l" defTabSz="914088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–"/>
        <a:defRPr sz="28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2pPr>
      <a:lvl3pPr marL="1142612" indent="-228522" algn="l" defTabSz="914088" rtl="0" eaLnBrk="1" latinLnBrk="0" hangingPunct="1">
        <a:spcBef>
          <a:spcPts val="200"/>
        </a:spcBef>
        <a:spcAft>
          <a:spcPts val="200"/>
        </a:spcAft>
        <a:buFont typeface="Arial" pitchFamily="34" charset="0"/>
        <a:buChar char="•"/>
        <a:defRPr sz="24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3pPr>
      <a:lvl4pPr marL="1599657" indent="-228522" algn="l" defTabSz="914088" rtl="0" eaLnBrk="1" latinLnBrk="0" hangingPunct="1">
        <a:spcBef>
          <a:spcPct val="20000"/>
        </a:spcBef>
        <a:buFont typeface="Arial" pitchFamily="34" charset="0"/>
        <a:buChar char="–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4pPr>
      <a:lvl5pPr marL="2056700" indent="-228522" algn="l" defTabSz="914088" rtl="0" eaLnBrk="1" latinLnBrk="0" hangingPunct="1">
        <a:spcBef>
          <a:spcPct val="20000"/>
        </a:spcBef>
        <a:buFont typeface="Arial" pitchFamily="34" charset="0"/>
        <a:buChar char="»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5pPr>
      <a:lvl6pPr marL="2513745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789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833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878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44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8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33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7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22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67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11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5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659" y="695131"/>
            <a:ext cx="11693950" cy="2973777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CSCI E-25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Review of Linear Algebra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835092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950" y="461981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636C8FC-9C07-4DFA-B141-EBF94D41D6A9}"/>
              </a:ext>
            </a:extLst>
          </p:cNvPr>
          <p:cNvSpPr txBox="1">
            <a:spLocks/>
          </p:cNvSpPr>
          <p:nvPr/>
        </p:nvSpPr>
        <p:spPr>
          <a:xfrm>
            <a:off x="1524000" y="6363896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Copyright 2020,2021, 2022, Stephen F Elston. All rights reserved.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Create arrays using </a:t>
            </a:r>
            <a:r>
              <a:rPr lang="en-US" dirty="0" err="1">
                <a:latin typeface="+mn-lt"/>
              </a:rPr>
              <a:t>Numpy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n-US" dirty="0"/>
              <a:t>A = </a:t>
            </a:r>
            <a:r>
              <a:rPr lang="en-US" dirty="0" err="1"/>
              <a:t>np.full</a:t>
            </a:r>
            <a:r>
              <a:rPr lang="en-US" dirty="0"/>
              <a:t>((4,3), 2.0) </a:t>
            </a:r>
          </a:p>
          <a:p>
            <a:pPr marL="0" indent="0">
              <a:buNone/>
            </a:pPr>
            <a:r>
              <a:rPr lang="en-US" dirty="0"/>
              <a:t>print('A = \n{}'.format(A))</a:t>
            </a:r>
          </a:p>
          <a:p>
            <a:pPr marL="0" indent="0">
              <a:buNone/>
            </a:pPr>
            <a:r>
              <a:rPr lang="en-US" dirty="0"/>
              <a:t>## A = </a:t>
            </a:r>
          </a:p>
          <a:p>
            <a:pPr marL="0" indent="0">
              <a:buNone/>
            </a:pPr>
            <a:r>
              <a:rPr lang="en-US" dirty="0"/>
              <a:t>## [[2. 2. 2.] </a:t>
            </a:r>
          </a:p>
          <a:p>
            <a:pPr marL="0" indent="0">
              <a:buNone/>
            </a:pPr>
            <a:r>
              <a:rPr lang="en-US" dirty="0"/>
              <a:t>## [2. 2. 2.] </a:t>
            </a:r>
          </a:p>
          <a:p>
            <a:pPr marL="0" indent="0">
              <a:buNone/>
            </a:pPr>
            <a:r>
              <a:rPr lang="en-US" dirty="0"/>
              <a:t>## [2. 2. 2.] </a:t>
            </a:r>
          </a:p>
          <a:p>
            <a:pPr marL="0" indent="0">
              <a:buNone/>
            </a:pPr>
            <a:r>
              <a:rPr lang="en-US" dirty="0"/>
              <a:t>## [2. 2. 2.]]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27747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Create arrays using </a:t>
            </a:r>
            <a:r>
              <a:rPr lang="en-US" dirty="0" err="1">
                <a:latin typeface="+mn-lt"/>
              </a:rPr>
              <a:t>Numpy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n-US" dirty="0"/>
              <a:t>B = </a:t>
            </a:r>
            <a:r>
              <a:rPr lang="en-US" dirty="0" err="1"/>
              <a:t>np.arange</a:t>
            </a:r>
            <a:r>
              <a:rPr lang="en-US" dirty="0"/>
              <a:t>(1,13).reshape((4,3)) </a:t>
            </a:r>
          </a:p>
          <a:p>
            <a:pPr marL="0" indent="0">
              <a:buNone/>
            </a:pPr>
            <a:r>
              <a:rPr lang="en-US" dirty="0"/>
              <a:t>print('Matrix B with shape {} \n{}'.format(</a:t>
            </a:r>
            <a:r>
              <a:rPr lang="en-US" dirty="0" err="1"/>
              <a:t>B.shape</a:t>
            </a:r>
            <a:r>
              <a:rPr lang="en-US" dirty="0"/>
              <a:t>, B)) </a:t>
            </a:r>
          </a:p>
          <a:p>
            <a:pPr marL="0" indent="0">
              <a:buNone/>
            </a:pPr>
            <a:r>
              <a:rPr lang="en-US" dirty="0"/>
              <a:t>## Matrix B with shape (4, 3) </a:t>
            </a:r>
          </a:p>
          <a:p>
            <a:pPr marL="0" indent="0">
              <a:buNone/>
            </a:pPr>
            <a:r>
              <a:rPr lang="en-US" dirty="0"/>
              <a:t>## [[ 1 2 3] </a:t>
            </a:r>
          </a:p>
          <a:p>
            <a:pPr marL="0" indent="0">
              <a:buNone/>
            </a:pPr>
            <a:r>
              <a:rPr lang="en-US" dirty="0"/>
              <a:t>## [ 4 5 6] </a:t>
            </a:r>
          </a:p>
          <a:p>
            <a:pPr marL="0" indent="0">
              <a:buNone/>
            </a:pPr>
            <a:r>
              <a:rPr lang="en-US" dirty="0"/>
              <a:t>## [ 7 8 9] </a:t>
            </a:r>
          </a:p>
          <a:p>
            <a:pPr marL="0" indent="0">
              <a:buNone/>
            </a:pPr>
            <a:r>
              <a:rPr lang="en-US" dirty="0"/>
              <a:t>## [10 11 12]]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94851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scalar operation on an array</a:t>
            </a:r>
          </a:p>
          <a:p>
            <a:pPr marL="0" indent="0">
              <a:buNone/>
            </a:pPr>
            <a:r>
              <a:rPr lang="en-US" dirty="0"/>
              <a:t>print('1.0 + A = \n{}'.format(</a:t>
            </a:r>
            <a:r>
              <a:rPr lang="en-US" dirty="0" err="1"/>
              <a:t>a_scalar</a:t>
            </a:r>
            <a:r>
              <a:rPr lang="en-US" dirty="0"/>
              <a:t> + A)) </a:t>
            </a:r>
          </a:p>
          <a:p>
            <a:pPr marL="0" indent="0">
              <a:buNone/>
            </a:pPr>
            <a:r>
              <a:rPr lang="en-US" dirty="0"/>
              <a:t>## 1.0 + A = </a:t>
            </a:r>
          </a:p>
          <a:p>
            <a:pPr marL="0" indent="0">
              <a:buNone/>
            </a:pPr>
            <a:r>
              <a:rPr lang="en-US" dirty="0"/>
              <a:t>## [[3. 3. 3.] </a:t>
            </a:r>
          </a:p>
          <a:p>
            <a:pPr marL="0" indent="0">
              <a:buNone/>
            </a:pPr>
            <a:r>
              <a:rPr lang="en-US" dirty="0"/>
              <a:t>## [3. 3. 3.] </a:t>
            </a:r>
          </a:p>
          <a:p>
            <a:pPr marL="0" indent="0">
              <a:buNone/>
            </a:pPr>
            <a:r>
              <a:rPr lang="en-US" dirty="0"/>
              <a:t>## [3. 3. 3.] </a:t>
            </a:r>
          </a:p>
          <a:p>
            <a:pPr marL="0" indent="0">
              <a:buNone/>
            </a:pPr>
            <a:r>
              <a:rPr lang="en-US" dirty="0"/>
              <a:t>## [3. 3. 3.]]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86067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element-wise operations on arrays</a:t>
            </a:r>
          </a:p>
          <a:p>
            <a:pPr marL="0" indent="0">
              <a:buNone/>
            </a:pPr>
            <a:r>
              <a:rPr lang="en-US" dirty="0"/>
              <a:t>print('A + B = \n{}'.format(A + B)) </a:t>
            </a:r>
          </a:p>
          <a:p>
            <a:pPr marL="0" indent="0">
              <a:buNone/>
            </a:pPr>
            <a:r>
              <a:rPr lang="en-US" dirty="0"/>
              <a:t>## A + B = </a:t>
            </a:r>
          </a:p>
          <a:p>
            <a:pPr marL="0" indent="0">
              <a:buNone/>
            </a:pPr>
            <a:r>
              <a:rPr lang="en-US" dirty="0"/>
              <a:t>## [[ 3. 4. 5.] </a:t>
            </a:r>
          </a:p>
          <a:p>
            <a:pPr marL="0" indent="0">
              <a:buNone/>
            </a:pPr>
            <a:r>
              <a:rPr lang="en-US" dirty="0"/>
              <a:t>## [ 6. 7. 8.] </a:t>
            </a:r>
          </a:p>
          <a:p>
            <a:pPr marL="0" indent="0">
              <a:buNone/>
            </a:pPr>
            <a:r>
              <a:rPr lang="en-US" dirty="0"/>
              <a:t>## [ 9. 10. 11.] </a:t>
            </a:r>
          </a:p>
          <a:p>
            <a:pPr marL="0" indent="0">
              <a:buNone/>
            </a:pPr>
            <a:r>
              <a:rPr lang="en-US" dirty="0"/>
              <a:t>## [12. 13. 14.]]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32614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>
                    <a:latin typeface="+mn-lt"/>
                  </a:rPr>
                  <a:t>Dot product </a:t>
                </a:r>
                <a:r>
                  <a:rPr lang="en-US" dirty="0">
                    <a:latin typeface="+mn-lt"/>
                  </a:rPr>
                  <a:t>or </a:t>
                </a:r>
                <a:r>
                  <a:rPr lang="en-US" b="1" dirty="0">
                    <a:latin typeface="+mn-lt"/>
                  </a:rPr>
                  <a:t>scalar product </a:t>
                </a:r>
                <a:r>
                  <a:rPr lang="en-US" dirty="0">
                    <a:latin typeface="+mn-lt"/>
                  </a:rPr>
                  <a:t>of vectors is foundational operation in linear algebra</a:t>
                </a:r>
              </a:p>
              <a:p>
                <a:r>
                  <a:rPr lang="en-US" dirty="0">
                    <a:latin typeface="+mn-lt"/>
                  </a:rPr>
                  <a:t>Array multiplication can be constructed as a series of dot products</a:t>
                </a:r>
              </a:p>
              <a:p>
                <a:r>
                  <a:rPr lang="en-US" dirty="0">
                    <a:latin typeface="+mn-lt"/>
                  </a:rPr>
                  <a:t>Dot product of two vectors,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dirty="0">
                    <a:latin typeface="+mn-lt"/>
                  </a:rPr>
                  <a:t>, is the sum of element-wise products</a:t>
                </a:r>
              </a:p>
              <a:p>
                <a:pPr marL="0" indent="0">
                  <a:buNone/>
                </a:pPr>
                <a:r>
                  <a:rPr lang="en-US" b="0" dirty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𝑑𝑜𝑡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𝑝𝑟𝑜𝑑𝑢𝑐𝑡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And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𝒗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</m:d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Compute the </a:t>
                </a:r>
                <a:r>
                  <a:rPr lang="en-US" b="1" dirty="0">
                    <a:latin typeface="+mn-lt"/>
                  </a:rPr>
                  <a:t>Euclidian norm</a:t>
                </a:r>
                <a:r>
                  <a:rPr lang="en-US" dirty="0">
                    <a:latin typeface="+mn-lt"/>
                  </a:rPr>
                  <a:t> (length or magnitude) as the square root of vector with itself</a:t>
                </a:r>
              </a:p>
              <a:p>
                <a:pPr marL="0" indent="0">
                  <a:buNone/>
                </a:pPr>
                <a:r>
                  <a:rPr lang="en-US" dirty="0"/>
                  <a:t>					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𝒗</m:t>
                        </m:r>
                      </m:e>
                    </m:rad>
                  </m:oMath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 b="-8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8669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6843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Dot product of vectors is the projection of one onto the other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69E9CF-F4F7-4322-AFB3-DED698EBDD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309" y="1627251"/>
            <a:ext cx="5269584" cy="481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988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Dot product of vectors with </a:t>
            </a:r>
            <a:r>
              <a:rPr lang="en-US" dirty="0" err="1">
                <a:latin typeface="+mn-lt"/>
              </a:rPr>
              <a:t>Numpy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s-ES" dirty="0"/>
              <a:t>np.dot(</a:t>
            </a:r>
            <a:r>
              <a:rPr lang="es-ES" dirty="0" err="1"/>
              <a:t>x,y</a:t>
            </a:r>
            <a:r>
              <a:rPr lang="es-ES" dirty="0"/>
              <a:t>) </a:t>
            </a:r>
          </a:p>
          <a:p>
            <a:pPr marL="0" indent="0">
              <a:buNone/>
            </a:pPr>
            <a:r>
              <a:rPr lang="es-ES" dirty="0"/>
              <a:t>## 12</a:t>
            </a:r>
          </a:p>
          <a:p>
            <a:pPr marL="0" indent="0">
              <a:buNone/>
            </a:pPr>
            <a:r>
              <a:rPr lang="es-ES" dirty="0"/>
              <a:t>np.dot(y, </a:t>
            </a:r>
            <a:r>
              <a:rPr lang="es-ES" dirty="0" err="1"/>
              <a:t>np.transpose</a:t>
            </a:r>
            <a:r>
              <a:rPr lang="es-ES" dirty="0"/>
              <a:t>(y))  </a:t>
            </a:r>
          </a:p>
          <a:p>
            <a:pPr marL="0" indent="0">
              <a:buNone/>
            </a:pPr>
            <a:r>
              <a:rPr lang="es-ES" dirty="0"/>
              <a:t>## 12</a:t>
            </a:r>
          </a:p>
          <a:p>
            <a:pPr marL="0" indent="0">
              <a:buNone/>
            </a:pPr>
            <a:r>
              <a:rPr lang="en-US" dirty="0" err="1"/>
              <a:t>npla.norm</a:t>
            </a:r>
            <a:r>
              <a:rPr lang="en-US" dirty="0"/>
              <a:t>(y) </a:t>
            </a:r>
          </a:p>
          <a:p>
            <a:pPr marL="0" indent="0">
              <a:buNone/>
            </a:pPr>
            <a:r>
              <a:rPr lang="en-US" dirty="0"/>
              <a:t>## 3.4641016151377544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562610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Vectors are </a:t>
                </a:r>
                <a:r>
                  <a:rPr lang="en-US" b="1" dirty="0">
                    <a:latin typeface="+mn-lt"/>
                  </a:rPr>
                  <a:t>orthogonal </a:t>
                </a:r>
                <a:r>
                  <a:rPr lang="en-US" dirty="0">
                    <a:latin typeface="+mn-lt"/>
                  </a:rPr>
                  <a:t>if the dot product between them is 0</a:t>
                </a:r>
              </a:p>
              <a:p>
                <a:r>
                  <a:rPr lang="en-US" dirty="0">
                    <a:latin typeface="+mn-lt"/>
                  </a:rPr>
                  <a:t>Recall</a:t>
                </a:r>
              </a:p>
              <a:p>
                <a:pPr marL="0" indent="0">
                  <a:buNone/>
                </a:pPr>
                <a:r>
                  <a:rPr lang="en-US" b="0" dirty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𝑑𝑜𝑡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𝑝𝑟𝑜𝑑𝑢𝑐𝑡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If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latin typeface="+mn-lt"/>
                  </a:rPr>
                  <a:t> then,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𝑐𝑜𝑠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latin typeface="+mn-lt"/>
                  </a:rPr>
                  <a:t>, so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𝑐𝑜𝑠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Example:</a:t>
                </a:r>
              </a:p>
              <a:p>
                <a:pPr marL="0" indent="0">
                  <a:buNone/>
                </a:pPr>
                <a:r>
                  <a:rPr lang="pl-PL" dirty="0"/>
                  <a:t>w = np.array([1.0,1.0,0.0]) </a:t>
                </a:r>
                <a:endParaRPr lang="en-US" dirty="0"/>
              </a:p>
              <a:p>
                <a:pPr marL="0" indent="0">
                  <a:buNone/>
                </a:pPr>
                <a:r>
                  <a:rPr lang="pl-PL" dirty="0"/>
                  <a:t>z = np.array([0.0,0.0,1.0]) </a:t>
                </a:r>
                <a:endParaRPr lang="en-US" dirty="0"/>
              </a:p>
              <a:p>
                <a:pPr marL="0" indent="0">
                  <a:buNone/>
                </a:pPr>
                <a:r>
                  <a:rPr lang="pl-PL" dirty="0"/>
                  <a:t>np.dot(w, np.transpose(z)) </a:t>
                </a:r>
                <a:endParaRPr lang="en-US" dirty="0"/>
              </a:p>
              <a:p>
                <a:pPr marL="0" indent="0">
                  <a:buNone/>
                </a:pPr>
                <a:r>
                  <a:rPr lang="pl-PL" dirty="0"/>
                  <a:t>## 0.0</a:t>
                </a: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24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62346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Matrix </a:t>
                </a:r>
                <a:r>
                  <a:rPr lang="en-US" b="1" dirty="0">
                    <a:latin typeface="+mn-lt"/>
                  </a:rPr>
                  <a:t>transpose </a:t>
                </a:r>
                <a:r>
                  <a:rPr lang="en-US" dirty="0">
                    <a:latin typeface="+mn-lt"/>
                  </a:rPr>
                  <a:t>of matrix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en-US" dirty="0">
                    <a:latin typeface="+mn-lt"/>
                  </a:rPr>
                  <a:t>,</a:t>
                </a:r>
                <a:r>
                  <a:rPr lang="en-US" b="1" dirty="0">
                    <a:latin typeface="+mn-lt"/>
                  </a:rPr>
                  <a:t> </a:t>
                </a:r>
                <a:r>
                  <a:rPr lang="en-US" dirty="0">
                    <a:latin typeface="+mn-lt"/>
                  </a:rPr>
                  <a:t>permutes the element indices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Transpose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latin typeface="+mn-lt"/>
                  </a:rPr>
                  <a:t> matrix has dimension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Example:</a:t>
                </a:r>
              </a:p>
              <a:p>
                <a:pPr marL="0" indent="0">
                  <a:buNone/>
                </a:pPr>
                <a:r>
                  <a:rPr lang="en-US" dirty="0" err="1"/>
                  <a:t>np.transpose</a:t>
                </a:r>
                <a:r>
                  <a:rPr lang="en-US" dirty="0"/>
                  <a:t>(B) </a:t>
                </a:r>
              </a:p>
              <a:p>
                <a:pPr marL="0" indent="0">
                  <a:buNone/>
                </a:pPr>
                <a:r>
                  <a:rPr lang="en-US" dirty="0"/>
                  <a:t>## array([[ 1, 4, 7, 10], </a:t>
                </a:r>
              </a:p>
              <a:p>
                <a:pPr marL="0" indent="0">
                  <a:buNone/>
                </a:pPr>
                <a:r>
                  <a:rPr lang="en-US" dirty="0"/>
                  <a:t>## [ 2, 5, 8, 11], </a:t>
                </a:r>
              </a:p>
              <a:p>
                <a:pPr marL="0" indent="0">
                  <a:buNone/>
                </a:pPr>
                <a:r>
                  <a:rPr lang="en-US" dirty="0"/>
                  <a:t>## [ 3, 6, 9, 12]])</a:t>
                </a: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6784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Matrix </a:t>
                </a:r>
                <a:r>
                  <a:rPr lang="en-US" b="1" dirty="0">
                    <a:latin typeface="+mn-lt"/>
                  </a:rPr>
                  <a:t>product </a:t>
                </a:r>
                <a:r>
                  <a:rPr lang="en-US" dirty="0">
                    <a:latin typeface="+mn-lt"/>
                  </a:rPr>
                  <a:t>of matrix and vector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Matrix products computed by series of dot products</a:t>
                </a:r>
              </a:p>
              <a:p>
                <a:r>
                  <a:rPr lang="en-US" dirty="0">
                    <a:latin typeface="+mn-lt"/>
                  </a:rPr>
                  <a:t>Matrix products computed by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𝑟𝑜𝑤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𝑐𝑜𝑙𝑢𝑚𝑛</m:t>
                    </m:r>
                  </m:oMath>
                </a14:m>
                <a:r>
                  <a:rPr lang="en-US" dirty="0">
                    <a:latin typeface="+mn-lt"/>
                  </a:rPr>
                  <a:t> or </a:t>
                </a:r>
                <a:r>
                  <a:rPr lang="en-US" b="1" dirty="0">
                    <a:latin typeface="+mn-lt"/>
                  </a:rPr>
                  <a:t>RC ru</a:t>
                </a:r>
                <a:r>
                  <a:rPr lang="en-US" dirty="0">
                    <a:latin typeface="+mn-lt"/>
                  </a:rPr>
                  <a:t>le: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𝑟𝑜𝑤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 1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∙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𝒗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𝑟𝑜𝑤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 2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∙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𝒗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𝑟𝑜𝑤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 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∙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𝒗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Product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latin typeface="+mn-lt"/>
                  </a:rPr>
                  <a:t> matrix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latin typeface="+mn-lt"/>
                  </a:rPr>
                  <a:t> vector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952" t="-1672" b="-2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619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Linear algebra is at the core of nearly all machine learning algorithms</a:t>
            </a:r>
          </a:p>
          <a:p>
            <a:r>
              <a:rPr lang="en-US" dirty="0">
                <a:latin typeface="+mn-lt"/>
              </a:rPr>
              <a:t>Linear algebra is the algebra of </a:t>
            </a:r>
            <a:r>
              <a:rPr lang="en-US" b="1" dirty="0">
                <a:latin typeface="+mn-lt"/>
              </a:rPr>
              <a:t>array </a:t>
            </a:r>
            <a:r>
              <a:rPr lang="en-US" dirty="0">
                <a:latin typeface="+mn-lt"/>
              </a:rPr>
              <a:t>mathematics</a:t>
            </a:r>
          </a:p>
          <a:p>
            <a:r>
              <a:rPr lang="en-US" dirty="0">
                <a:latin typeface="+mn-lt"/>
              </a:rPr>
              <a:t>Understanding of linear algebra is essential to understanding machine learning</a:t>
            </a:r>
          </a:p>
          <a:p>
            <a:r>
              <a:rPr lang="en-US" dirty="0">
                <a:latin typeface="+mn-lt"/>
              </a:rPr>
              <a:t>Linear algebra operations are building blocks of algorithms</a:t>
            </a:r>
          </a:p>
          <a:p>
            <a:r>
              <a:rPr lang="en-US" dirty="0">
                <a:latin typeface="+mn-lt"/>
              </a:rPr>
              <a:t>Efficient linear algebra algorithms enable large scale machine learning and statistical analysis </a:t>
            </a:r>
          </a:p>
          <a:p>
            <a:r>
              <a:rPr lang="en-US" dirty="0">
                <a:latin typeface="+mn-lt"/>
              </a:rPr>
              <a:t>We limit ourselves to linear algebra with real valued arrays </a:t>
            </a:r>
          </a:p>
        </p:txBody>
      </p:sp>
    </p:spTree>
    <p:extLst>
      <p:ext uri="{BB962C8B-B14F-4D97-AF65-F5344CB8AC3E}">
        <p14:creationId xmlns:p14="http://schemas.microsoft.com/office/powerpoint/2010/main" val="760930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Matrix </a:t>
                </a:r>
                <a:r>
                  <a:rPr lang="en-US" b="1" dirty="0">
                    <a:latin typeface="+mn-lt"/>
                  </a:rPr>
                  <a:t>product </a:t>
                </a:r>
                <a:r>
                  <a:rPr lang="en-US" dirty="0">
                    <a:latin typeface="+mn-lt"/>
                  </a:rPr>
                  <a:t>of matrix and vector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</m:oMath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Example: </a:t>
                </a:r>
              </a:p>
              <a:p>
                <a:pPr marL="0" indent="0">
                  <a:buNone/>
                </a:pPr>
                <a:r>
                  <a:rPr lang="en-US" dirty="0"/>
                  <a:t>np.dot(B, x) </a:t>
                </a:r>
              </a:p>
              <a:p>
                <a:pPr marL="0" indent="0">
                  <a:buNone/>
                </a:pPr>
                <a:r>
                  <a:rPr lang="en-US" dirty="0"/>
                  <a:t>## array([14, 32, 50, 68])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40705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Matrix </a:t>
                </a:r>
                <a:r>
                  <a:rPr lang="en-US" b="1" dirty="0">
                    <a:latin typeface="+mn-lt"/>
                  </a:rPr>
                  <a:t>product </a:t>
                </a:r>
                <a:r>
                  <a:rPr lang="en-US" dirty="0">
                    <a:latin typeface="+mn-lt"/>
                  </a:rPr>
                  <a:t>of matrices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endParaRPr lang="en-US" b="1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Matrix products computed by series of dot products</a:t>
                </a:r>
              </a:p>
              <a:p>
                <a:r>
                  <a:rPr lang="en-US" dirty="0">
                    <a:latin typeface="+mn-lt"/>
                  </a:rPr>
                  <a:t>Matrix products computed by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𝑟𝑜𝑤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𝑐𝑜𝑙𝑢𝑚𝑛</m:t>
                    </m:r>
                  </m:oMath>
                </a14:m>
                <a:r>
                  <a:rPr lang="en-US" dirty="0">
                    <a:latin typeface="+mn-lt"/>
                  </a:rPr>
                  <a:t> or </a:t>
                </a:r>
                <a:r>
                  <a:rPr lang="en-US" b="1" dirty="0">
                    <a:latin typeface="+mn-lt"/>
                  </a:rPr>
                  <a:t>RC ru</a:t>
                </a:r>
                <a:r>
                  <a:rPr lang="en-US" dirty="0">
                    <a:latin typeface="+mn-lt"/>
                  </a:rPr>
                  <a:t>le: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1</m:t>
                                          </m:r>
                                        </m:sub>
                                      </m:sSub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1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2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2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1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2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952" t="-16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9724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Matrix </a:t>
                </a:r>
                <a:r>
                  <a:rPr lang="en-US" b="1" dirty="0">
                    <a:latin typeface="+mn-lt"/>
                  </a:rPr>
                  <a:t>product </a:t>
                </a:r>
                <a:r>
                  <a:rPr lang="en-US" dirty="0">
                    <a:latin typeface="+mn-lt"/>
                  </a:rPr>
                  <a:t>of matrices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endParaRPr lang="en-US" b="1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Matrix products computed by series of dot products</a:t>
                </a:r>
              </a:p>
              <a:p>
                <a:r>
                  <a:rPr lang="en-US" dirty="0">
                    <a:latin typeface="+mn-lt"/>
                  </a:rPr>
                  <a:t>Matrix products computed by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𝑟𝑜𝑤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𝑐𝑜𝑙𝑢𝑚𝑛</m:t>
                    </m:r>
                  </m:oMath>
                </a14:m>
                <a:r>
                  <a:rPr lang="en-US" dirty="0">
                    <a:latin typeface="+mn-lt"/>
                  </a:rPr>
                  <a:t> or </a:t>
                </a:r>
                <a:r>
                  <a:rPr lang="en-US" b="1" dirty="0">
                    <a:latin typeface="+mn-lt"/>
                  </a:rPr>
                  <a:t>RC ru</a:t>
                </a:r>
                <a:r>
                  <a:rPr lang="en-US" dirty="0">
                    <a:latin typeface="+mn-lt"/>
                  </a:rPr>
                  <a:t>le: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Product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latin typeface="+mn-lt"/>
                  </a:rPr>
                  <a:t> matrix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n-lt"/>
                  </a:rPr>
                  <a:t> matrix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Product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latin typeface="+mn-lt"/>
                  </a:rPr>
                  <a:t> matrix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n-lt"/>
                  </a:rPr>
                  <a:t> matrix transpose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Matrix product only possible if matrices are </a:t>
                </a:r>
                <a:r>
                  <a:rPr lang="en-US" b="1" dirty="0">
                    <a:latin typeface="+mn-lt"/>
                  </a:rPr>
                  <a:t>conformable </a:t>
                </a:r>
                <a:r>
                  <a:rPr lang="en-US" dirty="0">
                    <a:latin typeface="+mn-lt"/>
                  </a:rPr>
                  <a:t>– number of rows of first matrix = number of columns of second matrix </a:t>
                </a:r>
              </a:p>
              <a:p>
                <a:r>
                  <a:rPr lang="en-US" dirty="0" err="1">
                    <a:latin typeface="+mn-lt"/>
                  </a:rPr>
                  <a:t>Numpy</a:t>
                </a:r>
                <a:r>
                  <a:rPr lang="en-US" dirty="0">
                    <a:latin typeface="+mn-lt"/>
                  </a:rPr>
                  <a:t> throws exception if matrices are not conformable!</a:t>
                </a: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17701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Matrix </a:t>
                </a:r>
                <a:r>
                  <a:rPr lang="en-US" b="1" dirty="0">
                    <a:latin typeface="+mn-lt"/>
                  </a:rPr>
                  <a:t>product </a:t>
                </a:r>
                <a:r>
                  <a:rPr lang="en-US" dirty="0">
                    <a:latin typeface="+mn-lt"/>
                  </a:rPr>
                  <a:t>of matrices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endParaRPr lang="en-US" b="1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Examples of conformable products: </a:t>
                </a:r>
              </a:p>
              <a:p>
                <a:pPr marL="0" indent="0">
                  <a:buNone/>
                </a:pPr>
                <a:r>
                  <a:rPr lang="en-US" dirty="0" err="1"/>
                  <a:t>np.matmul</a:t>
                </a:r>
                <a:r>
                  <a:rPr lang="en-US" dirty="0"/>
                  <a:t>(</a:t>
                </a:r>
                <a:r>
                  <a:rPr lang="en-US" dirty="0" err="1"/>
                  <a:t>np.transpose</a:t>
                </a:r>
                <a:r>
                  <a:rPr lang="en-US" dirty="0"/>
                  <a:t>(A) , B) </a:t>
                </a:r>
              </a:p>
              <a:p>
                <a:pPr marL="0" indent="0">
                  <a:buNone/>
                </a:pPr>
                <a:r>
                  <a:rPr lang="en-US" dirty="0"/>
                  <a:t>## array([[44., 52., 60.], </a:t>
                </a:r>
              </a:p>
              <a:p>
                <a:pPr marL="0" indent="0">
                  <a:buNone/>
                </a:pPr>
                <a:r>
                  <a:rPr lang="en-US" dirty="0"/>
                  <a:t>## [44., 52., 60.], </a:t>
                </a:r>
              </a:p>
              <a:p>
                <a:pPr marL="0" indent="0">
                  <a:buNone/>
                </a:pPr>
                <a:r>
                  <a:rPr lang="en-US" dirty="0"/>
                  <a:t>## [44., 52., 60.]]) </a:t>
                </a:r>
              </a:p>
              <a:p>
                <a:pPr marL="0" indent="0">
                  <a:buNone/>
                </a:pPr>
                <a:r>
                  <a:rPr lang="en-US" dirty="0" err="1"/>
                  <a:t>np.matmul</a:t>
                </a:r>
                <a:r>
                  <a:rPr lang="en-US" dirty="0"/>
                  <a:t>(A, </a:t>
                </a:r>
                <a:r>
                  <a:rPr lang="en-US" dirty="0" err="1"/>
                  <a:t>np.transpose</a:t>
                </a:r>
                <a:r>
                  <a:rPr lang="en-US" dirty="0"/>
                  <a:t>(B)) </a:t>
                </a:r>
              </a:p>
              <a:p>
                <a:pPr marL="0" indent="0">
                  <a:buNone/>
                </a:pPr>
                <a:r>
                  <a:rPr lang="en-US" dirty="0"/>
                  <a:t>## array([[12., 30., 48., 66.], </a:t>
                </a:r>
              </a:p>
              <a:p>
                <a:pPr marL="0" indent="0">
                  <a:buNone/>
                </a:pPr>
                <a:r>
                  <a:rPr lang="en-US" dirty="0"/>
                  <a:t>## [12., 30., 48., 66.], </a:t>
                </a:r>
              </a:p>
              <a:p>
                <a:pPr marL="0" indent="0">
                  <a:buNone/>
                </a:pPr>
                <a:r>
                  <a:rPr lang="en-US" dirty="0"/>
                  <a:t>## [12., 30., 48., 66.], </a:t>
                </a:r>
              </a:p>
              <a:p>
                <a:pPr marL="0" indent="0">
                  <a:buNone/>
                </a:pPr>
                <a:r>
                  <a:rPr lang="en-US" dirty="0"/>
                  <a:t>## [12., 30., 48., 66.]])</a:t>
                </a: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952" t="-2230" b="-8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73950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 </a:t>
                </a:r>
                <a:r>
                  <a:rPr lang="en-US" b="1" dirty="0">
                    <a:latin typeface="+mn-lt"/>
                  </a:rPr>
                  <a:t>identity </a:t>
                </a:r>
                <a:r>
                  <a:rPr lang="en-US" dirty="0">
                    <a:latin typeface="+mn-lt"/>
                  </a:rPr>
                  <a:t>of matrix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en-US" dirty="0">
                    <a:latin typeface="+mn-lt"/>
                  </a:rPr>
                  <a:t>, has special properties</a:t>
                </a:r>
              </a:p>
              <a:p>
                <a:r>
                  <a:rPr lang="en-US" dirty="0">
                    <a:latin typeface="+mn-lt"/>
                  </a:rPr>
                  <a:t>Identity matrix has role of a 1 in ordinary algebra</a:t>
                </a:r>
              </a:p>
              <a:p>
                <a:r>
                  <a:rPr lang="en-US" dirty="0">
                    <a:latin typeface="+mn-lt"/>
                  </a:rPr>
                  <a:t>Identity matrix has 1s on the diagonal and zeros elsewhere: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11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2413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Properties of the identity matrix </a:t>
                </a:r>
              </a:p>
              <a:p>
                <a:r>
                  <a:rPr lang="en-US" dirty="0">
                    <a:latin typeface="+mn-lt"/>
                  </a:rPr>
                  <a:t>Products  of a rectangular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n-lt"/>
                  </a:rPr>
                  <a:t> matrix and an  identity matrix are the original matrix: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𝑨𝑰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𝑰𝑨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b="1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Define the </a:t>
                </a:r>
                <a:r>
                  <a:rPr lang="en-US" b="1" dirty="0">
                    <a:latin typeface="+mn-lt"/>
                  </a:rPr>
                  <a:t>inverse </a:t>
                </a:r>
                <a:r>
                  <a:rPr lang="en-US" dirty="0">
                    <a:latin typeface="+mn-lt"/>
                  </a:rPr>
                  <a:t>of a rectangular matrix,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b="1" dirty="0">
                    <a:latin typeface="+mn-lt"/>
                  </a:rPr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𝑰</m:t>
                      </m:r>
                    </m:oMath>
                  </m:oMathPara>
                </a14:m>
                <a:endParaRPr lang="en-US" b="1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1312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46842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Examples of identity matrix and inverse: </a:t>
            </a:r>
          </a:p>
          <a:p>
            <a:pPr marL="0" indent="0">
              <a:buNone/>
            </a:pPr>
            <a:r>
              <a:rPr lang="nn-NO" dirty="0"/>
              <a:t>I3 = np.eye(3) </a:t>
            </a:r>
          </a:p>
          <a:p>
            <a:pPr marL="0" indent="0">
              <a:buNone/>
            </a:pPr>
            <a:r>
              <a:rPr lang="nn-NO" dirty="0"/>
              <a:t>I3</a:t>
            </a:r>
          </a:p>
          <a:p>
            <a:pPr marL="0" indent="0">
              <a:buNone/>
            </a:pPr>
            <a:r>
              <a:rPr lang="nn-NO" dirty="0"/>
              <a:t>## array([[1., 0., 0.], </a:t>
            </a:r>
          </a:p>
          <a:p>
            <a:pPr marL="0" indent="0">
              <a:buNone/>
            </a:pPr>
            <a:r>
              <a:rPr lang="nn-NO" dirty="0"/>
              <a:t>## [0., 1., 0.], </a:t>
            </a:r>
          </a:p>
          <a:p>
            <a:pPr marL="0" indent="0">
              <a:buNone/>
            </a:pPr>
            <a:r>
              <a:rPr lang="nn-NO" dirty="0"/>
              <a:t>## [0., 0., 1.]])</a:t>
            </a:r>
          </a:p>
          <a:p>
            <a:pPr marL="0" indent="0">
              <a:buNone/>
            </a:pPr>
            <a:r>
              <a:rPr lang="en-US" dirty="0"/>
              <a:t>C = </a:t>
            </a:r>
            <a:r>
              <a:rPr lang="en-US" dirty="0" err="1"/>
              <a:t>np.array</a:t>
            </a:r>
            <a:r>
              <a:rPr lang="en-US" dirty="0"/>
              <a:t>([[1,3,6], [2,2,1], [3,1,4]]) </a:t>
            </a:r>
          </a:p>
          <a:p>
            <a:pPr marL="0" indent="0">
              <a:buNone/>
            </a:pPr>
            <a:r>
              <a:rPr lang="en-US" dirty="0"/>
              <a:t>## array([[1, 3, 6], </a:t>
            </a:r>
          </a:p>
          <a:p>
            <a:pPr marL="0" indent="0">
              <a:buNone/>
            </a:pPr>
            <a:r>
              <a:rPr lang="en-US" dirty="0"/>
              <a:t>## [2, 2, 1], </a:t>
            </a:r>
          </a:p>
          <a:p>
            <a:pPr marL="0" indent="0">
              <a:buNone/>
            </a:pPr>
            <a:r>
              <a:rPr lang="en-US" dirty="0"/>
              <a:t>## [3, 1, 4]])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2176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468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Examples of identity matrix and inverse: </a:t>
            </a:r>
          </a:p>
          <a:p>
            <a:pPr marL="0" indent="0">
              <a:buNone/>
            </a:pPr>
            <a:r>
              <a:rPr lang="en-US" dirty="0"/>
              <a:t>np.dot(C,I3) </a:t>
            </a:r>
          </a:p>
          <a:p>
            <a:pPr marL="0" indent="0">
              <a:buNone/>
            </a:pPr>
            <a:r>
              <a:rPr lang="en-US" dirty="0"/>
              <a:t>## array([[1., 3., 6.], </a:t>
            </a:r>
          </a:p>
          <a:p>
            <a:pPr marL="0" indent="0">
              <a:buNone/>
            </a:pPr>
            <a:r>
              <a:rPr lang="en-US" dirty="0"/>
              <a:t>## [2., 2., 1.], </a:t>
            </a:r>
          </a:p>
          <a:p>
            <a:pPr marL="0" indent="0">
              <a:buNone/>
            </a:pPr>
            <a:r>
              <a:rPr lang="en-US" dirty="0"/>
              <a:t>## [3., 1., 4.]]) </a:t>
            </a:r>
          </a:p>
          <a:p>
            <a:pPr marL="0" indent="0">
              <a:buNone/>
            </a:pPr>
            <a:r>
              <a:rPr lang="en-US" dirty="0"/>
              <a:t>np.dot(I3,C) </a:t>
            </a:r>
          </a:p>
          <a:p>
            <a:pPr marL="0" indent="0">
              <a:buNone/>
            </a:pPr>
            <a:r>
              <a:rPr lang="en-US" dirty="0"/>
              <a:t>## array([[1., 3., 6.], </a:t>
            </a:r>
          </a:p>
          <a:p>
            <a:pPr marL="0" indent="0">
              <a:buNone/>
            </a:pPr>
            <a:r>
              <a:rPr lang="en-US" dirty="0"/>
              <a:t>## [2., 2., 1.], </a:t>
            </a:r>
          </a:p>
          <a:p>
            <a:pPr marL="0" indent="0">
              <a:buNone/>
            </a:pPr>
            <a:r>
              <a:rPr lang="en-US" dirty="0"/>
              <a:t>## [3., 1., 4.]]) 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609475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468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Examples of identity matrix and inverse: </a:t>
            </a:r>
          </a:p>
          <a:p>
            <a:pPr marL="0" indent="0">
              <a:buNone/>
            </a:pPr>
            <a:r>
              <a:rPr lang="en-US" dirty="0" err="1"/>
              <a:t>inv_C</a:t>
            </a:r>
            <a:r>
              <a:rPr lang="en-US" dirty="0"/>
              <a:t> = </a:t>
            </a:r>
            <a:r>
              <a:rPr lang="en-US" dirty="0" err="1"/>
              <a:t>npla.inv</a:t>
            </a:r>
            <a:r>
              <a:rPr lang="en-US" dirty="0"/>
              <a:t>(C) </a:t>
            </a:r>
          </a:p>
          <a:p>
            <a:pPr marL="0" indent="0">
              <a:buNone/>
            </a:pPr>
            <a:r>
              <a:rPr lang="en-US" dirty="0"/>
              <a:t>np.dot(</a:t>
            </a:r>
            <a:r>
              <a:rPr lang="en-US" dirty="0" err="1"/>
              <a:t>inv_C,C</a:t>
            </a:r>
            <a:r>
              <a:rPr lang="en-US" dirty="0"/>
              <a:t>) </a:t>
            </a:r>
          </a:p>
          <a:p>
            <a:pPr marL="0" indent="0">
              <a:buNone/>
            </a:pPr>
            <a:r>
              <a:rPr lang="en-US" dirty="0"/>
              <a:t>## array([[ 1.00000000e+00, -1.11022302e-16, 2.22044605e-16], </a:t>
            </a:r>
          </a:p>
          <a:p>
            <a:pPr marL="0" indent="0">
              <a:buNone/>
            </a:pPr>
            <a:r>
              <a:rPr lang="en-US" dirty="0"/>
              <a:t>## [ 1.66533454e-16, 1.00000000e+00, 2.22044605e-16], </a:t>
            </a:r>
          </a:p>
          <a:p>
            <a:pPr marL="0" indent="0">
              <a:buNone/>
            </a:pPr>
            <a:r>
              <a:rPr lang="en-US" dirty="0"/>
              <a:t>## [-1.38777878e-17, 6.93889390e-17, 1.00000000e+00]])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794182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11974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Subset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slice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arrays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Common operations include: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EC11D0-EED5-4354-B9F1-5FE720707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153" y="2290761"/>
            <a:ext cx="9613694" cy="4198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096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Linear algebra commonly uses three types of arrays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Scaler is a single number dimension zero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𝒔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ℛ</m:t>
                    </m:r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dimensional vector is one dimensional array of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: </a:t>
                </a: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  <a:blipFill>
                <a:blip r:embed="rId2"/>
                <a:stretch>
                  <a:fillRect l="-1058" t="-1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0510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11974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Subset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slice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arrays</a:t>
            </a:r>
          </a:p>
          <a:p>
            <a:pPr marL="0" indent="0">
              <a:buNone/>
            </a:pP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arrays use Python 0 indexing convention: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FA8015-8F14-46A2-BF62-391C3EA0C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951" y="2085848"/>
            <a:ext cx="7120122" cy="4863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7795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4313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Subset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slice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arrays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Example, select range of columns:</a:t>
            </a:r>
          </a:p>
          <a:p>
            <a:pPr marL="0" indent="0">
              <a:buNone/>
            </a:pPr>
            <a:r>
              <a:rPr lang="en-US" dirty="0"/>
              <a:t>B[:, 1:3] </a:t>
            </a:r>
          </a:p>
          <a:p>
            <a:pPr marL="0" indent="0">
              <a:buNone/>
            </a:pPr>
            <a:r>
              <a:rPr lang="en-US" dirty="0"/>
              <a:t>## array([[ 2, 3], </a:t>
            </a:r>
          </a:p>
          <a:p>
            <a:pPr marL="0" indent="0">
              <a:buNone/>
            </a:pPr>
            <a:r>
              <a:rPr lang="en-US" dirty="0"/>
              <a:t>## [ 5, 6], 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n-US" dirty="0"/>
              <a:t>## [ 8, 9], </a:t>
            </a:r>
          </a:p>
          <a:p>
            <a:pPr marL="0" indent="0">
              <a:buNone/>
            </a:pPr>
            <a:r>
              <a:rPr lang="en-US" dirty="0"/>
              <a:t>## [11, 12]]) 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039176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3218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Subset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slice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arrays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Example, all but last column:</a:t>
            </a:r>
          </a:p>
          <a:p>
            <a:pPr marL="0" indent="0">
              <a:buNone/>
            </a:pPr>
            <a:r>
              <a:rPr lang="en-US" dirty="0"/>
              <a:t>B[:, :-1] </a:t>
            </a:r>
          </a:p>
          <a:p>
            <a:pPr marL="0" indent="0">
              <a:buNone/>
            </a:pPr>
            <a:r>
              <a:rPr lang="en-US" dirty="0"/>
              <a:t>## array([[ 1, 2], </a:t>
            </a:r>
          </a:p>
          <a:p>
            <a:pPr marL="0" indent="0">
              <a:buNone/>
            </a:pPr>
            <a:r>
              <a:rPr lang="en-US" dirty="0"/>
              <a:t>## [ 4, 5], </a:t>
            </a:r>
          </a:p>
          <a:p>
            <a:pPr marL="0" indent="0">
              <a:buNone/>
            </a:pPr>
            <a:r>
              <a:rPr lang="en-US" dirty="0"/>
              <a:t>## [ 7, 8], </a:t>
            </a:r>
          </a:p>
          <a:p>
            <a:pPr marL="0" indent="0">
              <a:buNone/>
            </a:pPr>
            <a:r>
              <a:rPr lang="en-US" dirty="0"/>
              <a:t>## [10, 11]])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165826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5504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Subset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slice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arrays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Example, select rows 0 and 2:</a:t>
            </a:r>
          </a:p>
          <a:p>
            <a:pPr marL="0" indent="0">
              <a:buNone/>
            </a:pPr>
            <a:r>
              <a:rPr lang="en-US" dirty="0"/>
              <a:t>B[[0,2], :] </a:t>
            </a:r>
          </a:p>
          <a:p>
            <a:pPr marL="0" indent="0">
              <a:buNone/>
            </a:pPr>
            <a:r>
              <a:rPr lang="en-US" dirty="0"/>
              <a:t>## array([[1, 2, 3], </a:t>
            </a:r>
          </a:p>
          <a:p>
            <a:pPr marL="0" indent="0">
              <a:buNone/>
            </a:pPr>
            <a:r>
              <a:rPr lang="en-US" dirty="0"/>
              <a:t>## [7, 8, 9]])</a:t>
            </a:r>
          </a:p>
          <a:p>
            <a:pPr marL="0" indent="0">
              <a:buNone/>
            </a:pPr>
            <a:r>
              <a:rPr lang="da-DK" dirty="0"/>
              <a:t>B[[True,False,True,False], :] </a:t>
            </a:r>
          </a:p>
          <a:p>
            <a:pPr marL="0" indent="0">
              <a:buNone/>
            </a:pPr>
            <a:r>
              <a:rPr lang="da-DK" dirty="0"/>
              <a:t>## array([[1, 2, 3], </a:t>
            </a:r>
          </a:p>
          <a:p>
            <a:pPr marL="0" indent="0">
              <a:buNone/>
            </a:pPr>
            <a:r>
              <a:rPr lang="da-DK" dirty="0"/>
              <a:t>## [7, 8, 9]])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354171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76300"/>
            <a:ext cx="11525250" cy="570547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To create a copy of a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 use the </a:t>
            </a:r>
            <a:r>
              <a:rPr lang="en-US" dirty="0" err="1">
                <a:latin typeface="+mn-lt"/>
              </a:rPr>
              <a:t>numpy.copy</a:t>
            </a:r>
            <a:r>
              <a:rPr lang="en-US" dirty="0">
                <a:latin typeface="+mn-lt"/>
              </a:rPr>
              <a:t> function; 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Example:</a:t>
            </a:r>
          </a:p>
          <a:p>
            <a:pPr marL="0" indent="0">
              <a:buNone/>
            </a:pPr>
            <a:r>
              <a:rPr lang="en-US" dirty="0"/>
              <a:t>C = </a:t>
            </a:r>
            <a:r>
              <a:rPr lang="en-US" dirty="0" err="1"/>
              <a:t>np.copy</a:t>
            </a:r>
            <a:r>
              <a:rPr lang="en-US" dirty="0"/>
              <a:t>(B) </a:t>
            </a:r>
          </a:p>
          <a:p>
            <a:pPr marL="0" indent="0">
              <a:buNone/>
            </a:pPr>
            <a:r>
              <a:rPr lang="en-US" dirty="0"/>
              <a:t>B = B + 1.0 print(B) </a:t>
            </a:r>
          </a:p>
          <a:p>
            <a:pPr marL="0" indent="0">
              <a:buNone/>
            </a:pPr>
            <a:r>
              <a:rPr lang="en-US" dirty="0"/>
              <a:t>## [[ 2. 3. 4.] </a:t>
            </a:r>
          </a:p>
          <a:p>
            <a:pPr marL="0" indent="0">
              <a:buNone/>
            </a:pPr>
            <a:r>
              <a:rPr lang="en-US" dirty="0"/>
              <a:t>## [ 5. 6. 7.] </a:t>
            </a:r>
          </a:p>
          <a:p>
            <a:pPr marL="0" indent="0">
              <a:buNone/>
            </a:pPr>
            <a:r>
              <a:rPr lang="en-US" dirty="0"/>
              <a:t>## [ 8. 9. 10.] </a:t>
            </a:r>
          </a:p>
          <a:p>
            <a:pPr marL="0" indent="0">
              <a:buNone/>
            </a:pPr>
            <a:r>
              <a:rPr lang="en-US" dirty="0"/>
              <a:t>## [11. 12. 13.]] </a:t>
            </a:r>
          </a:p>
          <a:p>
            <a:pPr marL="0" indent="0">
              <a:buNone/>
            </a:pPr>
            <a:r>
              <a:rPr lang="en-US" dirty="0"/>
              <a:t>print(C) </a:t>
            </a:r>
          </a:p>
          <a:p>
            <a:pPr marL="0" indent="0">
              <a:buNone/>
            </a:pPr>
            <a:r>
              <a:rPr lang="en-US" dirty="0"/>
              <a:t>## [[ 1 2 3] </a:t>
            </a:r>
          </a:p>
          <a:p>
            <a:pPr marL="0" indent="0">
              <a:buNone/>
            </a:pPr>
            <a:r>
              <a:rPr lang="en-US" dirty="0"/>
              <a:t>## [ 4 5 6] </a:t>
            </a:r>
          </a:p>
          <a:p>
            <a:pPr marL="0" indent="0">
              <a:buNone/>
            </a:pPr>
            <a:r>
              <a:rPr lang="en-US" dirty="0"/>
              <a:t>## [ 7 8 9] </a:t>
            </a:r>
          </a:p>
          <a:p>
            <a:pPr marL="0" indent="0">
              <a:buNone/>
            </a:pPr>
            <a:r>
              <a:rPr lang="en-US" dirty="0"/>
              <a:t>## [10 11 12]]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225147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286539"/>
            <a:ext cx="11525250" cy="5389245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latin typeface="+mn-lt"/>
                <a:cs typeface="Segoe UI" panose="020B0502040204020203" pitchFamily="34" charset="0"/>
              </a:rPr>
              <a:t>Eigenvalues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are characteristic roots or characteristic values of a linear system</a:t>
            </a: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Start with the eigenvalue, eigenvector relationship: </a:t>
            </a:r>
          </a:p>
          <a:p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To see that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is a root of </a:t>
            </a:r>
            <a:r>
              <a:rPr lang="en-US" sz="2800" i="1" dirty="0">
                <a:latin typeface="+mn-lt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we can rearrange as follows: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EA1668-3240-481F-9ADA-8EBE27A38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3888" y="2299174"/>
            <a:ext cx="1554513" cy="3886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B7ECF0E-4535-45CF-9C92-AF8E6CAD2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149" y="2841975"/>
            <a:ext cx="5064260" cy="17754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80533CD-4735-4F33-89BD-8EFA70FAB2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4161" y="5371876"/>
            <a:ext cx="2446991" cy="3410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F4DAA7-9F50-47C2-9B46-BABFA5B1AB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6094" y="5816591"/>
            <a:ext cx="2597382" cy="41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400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Each eigenvalue of a square matrix is associated with an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eigenvector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Reconstruct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matrix by matrix multiplication: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𝑄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Λ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𝑄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(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(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(1)</m:t>
                                        </m:r>
                                      </m:sup>
                                    </m:sSubSup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(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(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(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US" sz="2800" b="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The n eigenvalues are ordered,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&gt;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&gt;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…</a:t>
                </a:r>
                <a:r>
                  <a:rPr lang="en-US" dirty="0">
                    <a:ea typeface="Cambria Math" panose="02040503050406030204" pitchFamily="18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&gt;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Each of the n unitary eigenvectors,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 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are scaled by the corresponding eigenvalue,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The larger the eigenvalue the greater the contribution to reconstruction of matrix A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 b="-1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5122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Some key properties of </a:t>
                </a:r>
                <a:r>
                  <a:rPr lang="en-US" sz="2800" dirty="0" err="1">
                    <a:latin typeface="+mn-lt"/>
                    <a:cs typeface="Segoe UI" panose="020B0502040204020203" pitchFamily="34" charset="0"/>
                  </a:rPr>
                  <a:t>eigendecomposition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The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l2 norm 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of any eigenvector is constrained to 1.0: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+ 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𝑝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2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1/2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=1.0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This property means that the matrix of n eigenvectors, </a:t>
                </a:r>
                <a:r>
                  <a:rPr lang="en-US" sz="2800" i="1" dirty="0">
                    <a:latin typeface="+mn-lt"/>
                    <a:cs typeface="Segoe UI" panose="020B0502040204020203" pitchFamily="34" charset="0"/>
                  </a:rPr>
                  <a:t>Q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, is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unitary</a:t>
                </a:r>
              </a:p>
              <a:p>
                <a:pPr lvl="1"/>
                <a:r>
                  <a:rPr lang="en-US" dirty="0">
                    <a:cs typeface="Segoe UI" panose="020B0502040204020203" pitchFamily="34" charset="0"/>
                  </a:rPr>
                  <a:t>Required for unique solution to </a:t>
                </a:r>
                <a:r>
                  <a:rPr lang="en-US" dirty="0" err="1">
                    <a:cs typeface="Segoe UI" panose="020B0502040204020203" pitchFamily="34" charset="0"/>
                  </a:rPr>
                  <a:t>eigendecomposition</a:t>
                </a:r>
                <a:r>
                  <a:rPr lang="en-US" dirty="0">
                    <a:cs typeface="Segoe UI" panose="020B0502040204020203" pitchFamily="34" charset="0"/>
                  </a:rPr>
                  <a:t> problem  </a:t>
                </a:r>
              </a:p>
              <a:p>
                <a:r>
                  <a:rPr lang="en-US" dirty="0">
                    <a:latin typeface="+mn-lt"/>
                    <a:cs typeface="Segoe UI" panose="020B0502040204020203" pitchFamily="34" charset="0"/>
                  </a:rPr>
                  <a:t>Eigenvalues are ordered   </a:t>
                </a: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&gt;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&gt;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…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&gt;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690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Define eigenvalue decomposition of covariance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Given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data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compute the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𝒑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𝒑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</m:oMath>
                </a14:m>
                <a:r>
                  <a:rPr lang="en-US" b="1" dirty="0">
                    <a:cs typeface="Segoe UI" panose="020B0502040204020203" pitchFamily="34" charset="0"/>
                  </a:rPr>
                  <a:t>centered covariance matrix</a:t>
                </a:r>
              </a:p>
              <a:p>
                <a:pPr marL="0" indent="0">
                  <a:buNone/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𝑝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𝑝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 where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𝑗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For column 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Decomposition of covariance is then: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𝑄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Λ</m:t>
                    </m:r>
                    <m:sSup>
                      <m:sSupPr>
                        <m:ctrl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 b="-3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682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Want to find a projection with largest variance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Projection with highest variance explains most variation in the data 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Start with projection vector,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𝑤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to map the data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to another,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𝑡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vector in another space  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:r>
                  <a:rPr lang="en-US" i="1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            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We want to find projection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𝑤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so that  has the maximum variance</a:t>
                </a: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argmax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</m:eqAr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 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𝑤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 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9558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Linear algebra commonly uses three types of arrays</a:t>
                </a: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A matrix,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, is an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𝑟𝑜𝑤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×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𝑚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𝑐𝑜𝑙𝑢𝑚𝑛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two dimensional array of values,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𝑨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	Using the convention, </a:t>
                </a:r>
                <a:r>
                  <a:rPr lang="en-US" i="1" dirty="0">
                    <a:cs typeface="Segoe UI" panose="020B0502040204020203" pitchFamily="34" charset="0"/>
                  </a:rPr>
                  <a:t>row index, column index</a:t>
                </a:r>
                <a:r>
                  <a:rPr lang="en-US" dirty="0">
                    <a:cs typeface="Segoe UI" panose="020B0502040204020203" pitchFamily="34" charset="0"/>
                  </a:rPr>
                  <a:t>, 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Linear algebra works with arrays of any dimensions: sometimes referred to as tensors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  <a:blipFill>
                <a:blip r:embed="rId2"/>
                <a:stretch>
                  <a:fillRect l="-1058" t="-1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4672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Want to find a projection with largest variance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We want to find projection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𝑤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so that  has the maximum variance</a:t>
                </a: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argmax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</m:eqAr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 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𝑤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 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Or in matrix form:   </a:t>
                </a: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argmax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</m:eqAr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 </m:t>
                              </m:r>
                            </m:lim>
                          </m:limLow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𝑋𝑊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𝑋𝑤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𝑐𝑜𝑣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𝑐𝑜𝑣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 b="-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524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Want to find a projection with largest variance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Start with form: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𝑐𝑜𝑣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Substitute eigen decomposition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𝑐𝑜𝑣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𝑄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Λ</m:t>
                    </m:r>
                    <m:sSup>
                      <m:sSupPr>
                        <m:ctrl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𝑄</m:t>
                              </m:r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Λ</m:t>
                              </m:r>
                              <m:sSup>
                                <m:sSupPr>
                                  <m:ctrlPr>
                                    <a:rPr lang="el-G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𝑄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Is maximized by choosing largest eigenvalue,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and largest corresponding eigenvector,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The </a:t>
                </a:r>
                <a:r>
                  <a:rPr lang="en-US" b="1" dirty="0">
                    <a:cs typeface="Segoe UI" panose="020B0502040204020203" pitchFamily="34" charset="0"/>
                  </a:rPr>
                  <a:t>first principle component!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684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031359"/>
                <a:ext cx="11525250" cy="564442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Find subsequent principle components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The kth principle component has the following properties:</a:t>
                </a:r>
              </a:p>
              <a:p>
                <a:pPr lvl="1"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Orthogonal to the k-1 principle components </a:t>
                </a:r>
              </a:p>
              <a:p>
                <a:pPr lvl="1"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Maximize explained component of the remining variance 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We can remove the explained component of the k-1 principle components from the data matrix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𝑋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𝑋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𝑠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𝑇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Then solve: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𝑐𝑜𝑣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Is maximized by choosing the kth eigenvalue,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and eigenvector,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031359"/>
                <a:ext cx="11525250" cy="5644426"/>
              </a:xfrm>
              <a:blipFill>
                <a:blip r:embed="rId2"/>
                <a:stretch>
                  <a:fillRect l="-1058" t="-2376" b="-8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8253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270591"/>
            <a:ext cx="11525250" cy="54051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cs typeface="Segoe UI" panose="020B0502040204020203" pitchFamily="34" charset="0"/>
              </a:rPr>
              <a:t>Properties of principle components </a:t>
            </a:r>
            <a:endParaRPr lang="en-US" sz="2800" b="1" dirty="0">
              <a:latin typeface="+mn-lt"/>
              <a:cs typeface="Segoe UI" panose="020B0502040204020203" pitchFamily="34" charset="0"/>
            </a:endParaRPr>
          </a:p>
          <a:p>
            <a:pPr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The projection directions are determined by the eigenvectors</a:t>
            </a:r>
          </a:p>
          <a:p>
            <a:pPr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Each principle direction scaled by the eigenvalue  </a:t>
            </a:r>
          </a:p>
          <a:p>
            <a:pPr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Each PC ordered by eigenvalues, having decreasing variance</a:t>
            </a:r>
          </a:p>
          <a:p>
            <a:pPr marL="0" indent="0">
              <a:buNone/>
              <a:tabLst>
                <a:tab pos="7543800" algn="l"/>
              </a:tabLst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  <a:tabLst>
                <a:tab pos="7543800" algn="l"/>
              </a:tabLst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  <a:tabLst>
                <a:tab pos="7543800" algn="l"/>
              </a:tabLst>
            </a:pPr>
            <a:endParaRPr lang="en-US" sz="2800" dirty="0">
              <a:latin typeface="+mn-lt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211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70591"/>
                <a:ext cx="11525250" cy="540519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Given the principle components, dimensionality reduction is easy 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For all components the transformation to the full dimensional orthogonal space is 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𝑋𝑊</m:t>
                      </m:r>
                    </m:oMath>
                  </m:oMathPara>
                </a14:m>
                <a:endParaRPr lang="en-US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We can limit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 to the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 components </a:t>
                </a: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is the first L columns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is the projection of the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𝐿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principle components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Projection has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𝐿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components which explain the most variance   </a:t>
                </a:r>
              </a:p>
              <a:p>
                <a:pPr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70591"/>
                <a:ext cx="11525250" cy="5405194"/>
              </a:xfrm>
              <a:blipFill>
                <a:blip r:embed="rId2"/>
                <a:stretch>
                  <a:fillRect l="-1058" t="-1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5187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Singular value decomposition (SVD) is a computational efficient matrix decomposition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Given a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computing the covariance,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is computationally intensive  </a:t>
                </a: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Even 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is sparse,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is dense   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SVD provides an alternative: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U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Where: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𝑙𝑒𝑓𝑡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𝑜𝑟𝑡h𝑜𝑛𝑜𝑟𝑚𝑎𝑙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𝑣𝑒𝑐𝑡𝑜𝑟𝑠</m:t>
                      </m:r>
                    </m:oMath>
                  </m:oMathPara>
                </a14:m>
                <a:endParaRPr lang="en-US" sz="2800" b="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𝑑𝑖𝑎𝑔𝑜𝑛𝑎𝑙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𝑚𝑎𝑡𝑟𝑖𝑥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𝑜𝑓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𝑣𝑎𝑙𝑢𝑒𝑠</m:t>
                      </m:r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𝑊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𝑟𝑖𝑔h𝑡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𝑜𝑟𝑡h𝑜𝑛𝑜𝑟𝑚𝑎𝑙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𝑣𝑒𝑐𝑡𝑜𝑟𝑠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7904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Singular value decomposition (SVD) of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U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Where: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𝑙𝑒𝑓𝑡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𝑜𝑟𝑡h𝑜𝑛𝑜𝑟𝑚𝑎𝑙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𝑣𝑒𝑐𝑡𝑜𝑟𝑠</m:t>
                      </m:r>
                    </m:oMath>
                  </m:oMathPara>
                </a14:m>
                <a:endParaRPr lang="en-US" sz="2800" b="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𝑑𝑖𝑎𝑔𝑜𝑛𝑎𝑙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𝑚𝑎𝑡𝑟𝑖𝑥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𝑜𝑓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𝑣𝑎𝑙𝑢𝑒𝑠</m:t>
                      </m:r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𝑊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𝑟𝑖𝑔h𝑡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𝑜𝑟𝑡h𝑜𝑛𝑜𝑟𝑚𝑎𝑙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𝑣𝑒𝑐𝑡𝑜𝑟𝑠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For example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n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=4×2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matrix:</a:t>
                </a:r>
              </a:p>
              <a:p>
                <a:pPr marL="0" indent="0">
                  <a:buNone/>
                </a:pPr>
                <a:r>
                  <a:rPr lang="en-US" sz="2800" dirty="0">
                    <a:cs typeface="Segoe UI" panose="020B0502040204020203" pitchFamily="34" charset="0"/>
                  </a:rPr>
                  <a:t>	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3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3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4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4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3,1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3,2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4,1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4,2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8870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How does SVD relate to PCA?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SVD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U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Expanding covariance in terms of SVD: </a:t>
                </a:r>
              </a:p>
              <a:p>
                <a:pPr marL="0" indent="0">
                  <a:buNone/>
                </a:pPr>
                <a:r>
                  <a:rPr lang="en-US" sz="2800" b="0" dirty="0">
                    <a:cs typeface="Segoe UI" panose="020B0502040204020203" pitchFamily="34" charset="0"/>
                  </a:rPr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𝑋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Σ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𝑈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𝑈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Σ</m:t>
                    </m:r>
                    <m:sSup>
                      <m:sSupPr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2800" b="0" i="1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Since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𝑈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𝑈</m:t>
                    </m:r>
                    <m:r>
                      <a:rPr lang="en-US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I</m:t>
                    </m:r>
                  </m:oMath>
                </a14:m>
                <a:r>
                  <a:rPr lang="en-US" sz="2800" b="0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, the identity matrix  </a:t>
                </a:r>
                <a:endParaRPr lang="en-US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sz="2800" b="0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And SVD of covariance in terms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Σ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800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Thus, the relationship between SVD and PCA is  </a:t>
                </a:r>
              </a:p>
              <a:p>
                <a:pPr marL="0" indent="0">
                  <a:buNone/>
                </a:pPr>
                <a:endParaRPr lang="en-US" sz="1000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𝑋𝑊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sSup>
                        <m:sSup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4001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How can we do dimensionality reduction with SVD?</a:t>
                </a:r>
                <a:endParaRPr lang="en-US" sz="2800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Thus, the relationship between SVD and PCA is:  </a:t>
                </a:r>
              </a:p>
              <a:p>
                <a:pPr marL="0" indent="0">
                  <a:buNone/>
                </a:pPr>
                <a:endParaRPr lang="en-US" sz="1000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𝑋𝑊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sSup>
                        <m:sSup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We can construct a lower dimensional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&lt;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limited dimension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Σ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Σ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is the first L columns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Σ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has first L non-zero singular values</a:t>
                </a: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075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Can add or multiply a scalar with an array</a:t>
                </a: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𝒔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𝒔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∗</m:t>
                      </m:r>
                      <m:r>
                        <a:rPr lang="en-US" b="1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𝒗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  <a:blipFill>
                <a:blip r:embed="rId2"/>
                <a:stretch>
                  <a:fillRect l="-1058" t="-1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1754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Can add or multiply a scalar with an array</a:t>
                </a: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                             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𝑨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+</m:t>
                    </m:r>
                    <m:r>
                      <a:rPr lang="en-US" b="1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𝒔</m:t>
                    </m:r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1,1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1,2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2,1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2,2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1,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2,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,1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,2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,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</m:oMath>
                </a14:m>
                <a:endParaRPr lang="en-US" i="1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2800" b="0" i="1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𝑨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∗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𝒔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𝑠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∗</m:t>
                                      </m:r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𝑠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∗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	</a:t>
                </a: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  <a:blipFill>
                <a:blip r:embed="rId2"/>
                <a:stretch>
                  <a:fillRect l="-1058" t="-1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7273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Perform element-wise operations on arrays</a:t>
                </a: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𝒖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𝑼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∗</m:t>
                      </m:r>
                      <m:r>
                        <a:rPr lang="en-US" b="1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𝒗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  <a:blipFill>
                <a:blip r:embed="rId2"/>
                <a:stretch>
                  <a:fillRect l="-1058" t="-1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4266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34587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Perform basic linear algebra operations in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, create some arrays</a:t>
            </a:r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pPr marL="0" indent="0">
              <a:buNone/>
            </a:pPr>
            <a:r>
              <a:rPr lang="pt-BR" dirty="0"/>
              <a:t>import numpy.random as nr </a:t>
            </a:r>
          </a:p>
          <a:p>
            <a:pPr marL="0" indent="0">
              <a:buNone/>
            </a:pPr>
            <a:r>
              <a:rPr lang="pt-BR" dirty="0"/>
              <a:t>import numpy.linalg as npla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y = </a:t>
            </a:r>
            <a:r>
              <a:rPr lang="en-US" dirty="0" err="1"/>
              <a:t>np.array</a:t>
            </a:r>
            <a:r>
              <a:rPr lang="en-US" dirty="0"/>
              <a:t>([2]*3) </a:t>
            </a:r>
          </a:p>
          <a:p>
            <a:pPr marL="0" indent="0">
              <a:buNone/>
            </a:pPr>
            <a:r>
              <a:rPr lang="en-US" dirty="0"/>
              <a:t>print('Array y = {}, with type {}'.format(</a:t>
            </a:r>
            <a:r>
              <a:rPr lang="en-US" dirty="0" err="1"/>
              <a:t>y,type</a:t>
            </a:r>
            <a:r>
              <a:rPr lang="en-US" dirty="0"/>
              <a:t>(y)))</a:t>
            </a:r>
          </a:p>
          <a:p>
            <a:pPr marL="0" indent="0">
              <a:buNone/>
            </a:pPr>
            <a:r>
              <a:rPr lang="en-US" dirty="0"/>
              <a:t>## Array y = [2 2 2], with type &lt; class '</a:t>
            </a:r>
            <a:r>
              <a:rPr lang="en-US" dirty="0" err="1"/>
              <a:t>numpy.ndarray</a:t>
            </a:r>
            <a:r>
              <a:rPr lang="en-US" dirty="0"/>
              <a:t> &gt;</a:t>
            </a:r>
          </a:p>
          <a:p>
            <a:pPr marL="0" indent="0">
              <a:buNone/>
            </a:pPr>
            <a:r>
              <a:rPr lang="en-US" dirty="0"/>
              <a:t>x = </a:t>
            </a:r>
            <a:r>
              <a:rPr lang="en-US" dirty="0" err="1"/>
              <a:t>np.arange</a:t>
            </a:r>
            <a:r>
              <a:rPr lang="en-US" dirty="0"/>
              <a:t>(1, 4) </a:t>
            </a:r>
          </a:p>
          <a:p>
            <a:pPr marL="0" indent="0">
              <a:buNone/>
            </a:pPr>
            <a:r>
              <a:rPr lang="en-US" dirty="0"/>
              <a:t>print('Array x = {} with type {}'.format(</a:t>
            </a:r>
            <a:r>
              <a:rPr lang="en-US" dirty="0" err="1"/>
              <a:t>x,type</a:t>
            </a:r>
            <a:r>
              <a:rPr lang="en-US" dirty="0"/>
              <a:t>(x)))</a:t>
            </a:r>
          </a:p>
          <a:p>
            <a:pPr marL="0" indent="0">
              <a:buNone/>
            </a:pPr>
            <a:r>
              <a:rPr lang="en-US" dirty="0"/>
              <a:t>## Array x = [1 2 3] with type &lt; class '</a:t>
            </a:r>
            <a:r>
              <a:rPr lang="en-US" dirty="0" err="1"/>
              <a:t>numpy.ndarray</a:t>
            </a:r>
            <a:r>
              <a:rPr lang="en-US" dirty="0"/>
              <a:t> &gt;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05830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Perform basic linear algebra operations in </a:t>
            </a:r>
            <a:r>
              <a:rPr lang="en-US" dirty="0" err="1">
                <a:latin typeface="+mn-lt"/>
              </a:rPr>
              <a:t>Numpy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n-US" dirty="0" err="1"/>
              <a:t>a_scalar</a:t>
            </a:r>
            <a:r>
              <a:rPr lang="en-US" dirty="0"/>
              <a:t> = 1.0 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a_scalar</a:t>
            </a:r>
            <a:r>
              <a:rPr lang="en-US" dirty="0"/>
              <a:t> + y)</a:t>
            </a:r>
          </a:p>
          <a:p>
            <a:pPr marL="0" indent="0">
              <a:buNone/>
            </a:pPr>
            <a:r>
              <a:rPr lang="en-US" dirty="0"/>
              <a:t>## [3. 3. 3.]</a:t>
            </a:r>
          </a:p>
          <a:p>
            <a:pPr marL="0" indent="0">
              <a:buNone/>
            </a:pPr>
            <a:r>
              <a:rPr lang="en-US" dirty="0"/>
              <a:t>print(y - x)</a:t>
            </a:r>
          </a:p>
          <a:p>
            <a:pPr marL="0" indent="0">
              <a:buNone/>
            </a:pPr>
            <a:r>
              <a:rPr lang="en-US" dirty="0"/>
              <a:t>## [ 1 0 -1]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02488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18136</TotalTime>
  <Words>2842</Words>
  <Application>Microsoft Office PowerPoint</Application>
  <PresentationFormat>Widescreen</PresentationFormat>
  <Paragraphs>421</Paragraphs>
  <Slides>48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48</vt:i4>
      </vt:variant>
    </vt:vector>
  </HeadingPairs>
  <TitlesOfParts>
    <vt:vector size="57" baseType="lpstr">
      <vt:lpstr>Arial</vt:lpstr>
      <vt:lpstr>Calibri</vt:lpstr>
      <vt:lpstr>Calibri Light</vt:lpstr>
      <vt:lpstr>Cambria Math</vt:lpstr>
      <vt:lpstr>Segoe UI</vt:lpstr>
      <vt:lpstr>Segoe UI Light</vt:lpstr>
      <vt:lpstr>Symbol</vt:lpstr>
      <vt:lpstr>Office Theme</vt:lpstr>
      <vt:lpstr>1_Office Theme</vt:lpstr>
      <vt:lpstr>CSCI E-25 Review of Linear Algebra</vt:lpstr>
      <vt:lpstr>Review of Linear Algebra</vt:lpstr>
      <vt:lpstr>Review of Eigenvalues and Eigenvectors</vt:lpstr>
      <vt:lpstr>Review of Eigenvalues and Eigenvectors</vt:lpstr>
      <vt:lpstr>Review of Eigenvalues and Eigenvectors</vt:lpstr>
      <vt:lpstr>Review of Eigenvalues and Eigenvectors</vt:lpstr>
      <vt:lpstr>Review of Eigenvalues and Eigenvectors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Working with Numpy Arrays</vt:lpstr>
      <vt:lpstr>Working with Numpy Arrays</vt:lpstr>
      <vt:lpstr>Working with Numpy Arrays</vt:lpstr>
      <vt:lpstr>Working with Numpy Arrays</vt:lpstr>
      <vt:lpstr>Working with Numpy Arrays</vt:lpstr>
      <vt:lpstr>Working with Numpy Arrays</vt:lpstr>
      <vt:lpstr>Review of Eigenvalues and Eigenvectors</vt:lpstr>
      <vt:lpstr>Review of Eigenvalues and Eigenvectors</vt:lpstr>
      <vt:lpstr>Review of Eigenvalues and Eigenvectors</vt:lpstr>
      <vt:lpstr>Principle Component Decomposition</vt:lpstr>
      <vt:lpstr>Principle Component Decomposition</vt:lpstr>
      <vt:lpstr>Principle Component Decomposition</vt:lpstr>
      <vt:lpstr>Principle Component Decomposition</vt:lpstr>
      <vt:lpstr>Principle Component Decomposition</vt:lpstr>
      <vt:lpstr>Principle Component Decomposition</vt:lpstr>
      <vt:lpstr>Principle Component Decomposition</vt:lpstr>
      <vt:lpstr>Singular Value Decomposition </vt:lpstr>
      <vt:lpstr>Singular Value Decomposition </vt:lpstr>
      <vt:lpstr>Singular Value Decomposition </vt:lpstr>
      <vt:lpstr>Singular Value Decomposition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 Elston</dc:creator>
  <cp:lastModifiedBy>Stephe Elston</cp:lastModifiedBy>
  <cp:revision>822</cp:revision>
  <dcterms:created xsi:type="dcterms:W3CDTF">2020-07-25T22:15:22Z</dcterms:created>
  <dcterms:modified xsi:type="dcterms:W3CDTF">2022-02-01T00:48:44Z</dcterms:modified>
</cp:coreProperties>
</file>