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notesMasterIdLst>
    <p:notesMasterId r:id="rId22"/>
  </p:notesMasterIdLst>
  <p:sldIdLst>
    <p:sldId id="256" r:id="rId12"/>
    <p:sldId id="257" r:id="rId13"/>
    <p:sldId id="259" r:id="rId14"/>
    <p:sldId id="262" r:id="rId15"/>
    <p:sldId id="281" r:id="rId16"/>
    <p:sldId id="285" r:id="rId17"/>
    <p:sldId id="290" r:id="rId18"/>
    <p:sldId id="284" r:id="rId19"/>
    <p:sldId id="286" r:id="rId20"/>
    <p:sldId id="28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en Caillol" initials="AC" lastIdx="6" clrIdx="0">
    <p:extLst>
      <p:ext uri="{19B8F6BF-5375-455C-9EA6-DF929625EA0E}">
        <p15:presenceInfo xmlns:p15="http://schemas.microsoft.com/office/powerpoint/2012/main" userId="3d034c2bcc6d0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590"/>
    <a:srgbClr val="0A559E"/>
    <a:srgbClr val="005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26" autoAdjust="0"/>
  </p:normalViewPr>
  <p:slideViewPr>
    <p:cSldViewPr snapToGrid="0">
      <p:cViewPr varScale="1">
        <p:scale>
          <a:sx n="89" d="100"/>
          <a:sy n="89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0476-FE6D-4A78-9DC3-98305AD3C12A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F8EF-0F82-44B3-979E-DBC269623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5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7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plus de servir de passe-plat entre le monde extérieur et les service, le serveur Scala formatait les requêtes à sa façon.</a:t>
            </a:r>
          </a:p>
          <a:p>
            <a:endParaRPr lang="fr-FR" dirty="0" smtClean="0"/>
          </a:p>
          <a:p>
            <a:r>
              <a:rPr lang="fr-FR" dirty="0" smtClean="0"/>
              <a:t>(1) Les</a:t>
            </a:r>
            <a:r>
              <a:rPr lang="fr-FR" baseline="0" dirty="0" smtClean="0"/>
              <a:t> API dans le sens de Application </a:t>
            </a:r>
            <a:r>
              <a:rPr lang="fr-FR" baseline="0" dirty="0" err="1" smtClean="0"/>
              <a:t>Programming</a:t>
            </a:r>
            <a:r>
              <a:rPr lang="fr-FR" baseline="0" dirty="0" smtClean="0"/>
              <a:t> Interface : une librairie, un service externe, une application, une requête en base de données…</a:t>
            </a:r>
          </a:p>
          <a:p>
            <a:endParaRPr lang="fr-FR" baseline="0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« peu maintenable »  surtout car il n’y avait pas de ressource en interne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ym typeface="Wingdings" panose="05000000000000000000" pitchFamily="2" charset="2"/>
              </a:rPr>
              <a:t>« projet</a:t>
            </a:r>
            <a:r>
              <a:rPr lang="fr-FR" baseline="0" dirty="0" smtClean="0">
                <a:sym typeface="Wingdings" panose="05000000000000000000" pitchFamily="2" charset="2"/>
              </a:rPr>
              <a:t> « </a:t>
            </a:r>
            <a:r>
              <a:rPr lang="fr-FR" dirty="0" smtClean="0">
                <a:sym typeface="Wingdings" panose="05000000000000000000" pitchFamily="2" charset="2"/>
              </a:rPr>
              <a:t>hors-norme » » le</a:t>
            </a:r>
            <a:r>
              <a:rPr lang="fr-FR" baseline="0" dirty="0" smtClean="0">
                <a:sym typeface="Wingdings" panose="05000000000000000000" pitchFamily="2" charset="2"/>
              </a:rPr>
              <a:t> choix du scala a été fait par un architecte, les raisons de ce choix sont inconnues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5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33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Inconvénients: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 mise en place d’un POC est critique et obligatoire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Il a fallut prouver,</a:t>
            </a:r>
            <a:r>
              <a:rPr lang="fr-FR" baseline="0" dirty="0" smtClean="0"/>
              <a:t> déjà, que ça fonctionnait: POC « Hello world » dans un premier temps.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Ensuite, mise en place du mode passe-plat pour une route (authentification)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Finalement, mise en place du mode « direct » pour la récupération des villes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baseline="0" dirty="0" smtClean="0">
                <a:sym typeface="Wingdings" panose="05000000000000000000" pitchFamily="2" charset="2"/>
              </a:rPr>
              <a:t>La récupération des villes impliquant une authentification, implémentation d’un cache dans le serveur d’api </a:t>
            </a:r>
            <a:r>
              <a:rPr lang="fr-FR" baseline="0" dirty="0" err="1" smtClean="0">
                <a:sym typeface="Wingdings" panose="05000000000000000000" pitchFamily="2" charset="2"/>
              </a:rPr>
              <a:t>shadowing</a:t>
            </a:r>
            <a:r>
              <a:rPr lang="fr-FR" baseline="0" dirty="0" smtClean="0">
                <a:sym typeface="Wingdings" panose="05000000000000000000" pitchFamily="2" charset="2"/>
              </a:rPr>
              <a:t> (mode jeton public / privé)  mise en place de fonctionnalités métier dans le serveur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Obligation de modifier les clients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</a:t>
            </a:r>
            <a:r>
              <a:rPr lang="fr-FR" baseline="0" dirty="0" smtClean="0"/>
              <a:t> module d’API </a:t>
            </a:r>
            <a:r>
              <a:rPr lang="fr-FR" baseline="0" dirty="0" err="1" smtClean="0"/>
              <a:t>shadowing</a:t>
            </a:r>
            <a:r>
              <a:rPr lang="fr-FR" baseline="0" dirty="0" smtClean="0"/>
              <a:t> était déployé sur un site dédié, avec une URL dédiée. Il a fallut modifier un projet en court de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, afin qu’il ne passe plus par Apache / Scala.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Avantages: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Permet une mise en place progressive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Après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poc</a:t>
            </a:r>
            <a:r>
              <a:rPr lang="fr-FR" baseline="0" dirty="0" smtClean="0"/>
              <a:t>, fonctionnement en mode « passe-plat » vers Apache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Petit à petit, les requêtes étaient redirigées directement vers les API correspondantes (soit celles d’origine, soit une version réécrite)</a:t>
            </a:r>
          </a:p>
          <a:p>
            <a:pPr marL="742950" lvl="1" indent="-285750">
              <a:buFontTx/>
              <a:buChar char="-"/>
            </a:pPr>
            <a:r>
              <a:rPr lang="fr-FR" baseline="0" dirty="0" smtClean="0"/>
              <a:t>A permis une révision complète des appels</a:t>
            </a:r>
          </a:p>
          <a:p>
            <a:pPr marL="1200150" lvl="2" indent="-285750">
              <a:buFontTx/>
              <a:buChar char="-"/>
            </a:pPr>
            <a:r>
              <a:rPr lang="fr-FR" baseline="0" dirty="0" smtClean="0"/>
              <a:t>Découpage des appels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Suppression</a:t>
            </a:r>
            <a:r>
              <a:rPr lang="fr-FR" baseline="0" dirty="0" smtClean="0"/>
              <a:t> des données inutiles des réponses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Fonctionnellement transparent pour l’utilisateur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Le </a:t>
            </a:r>
            <a:r>
              <a:rPr lang="fr-FR" baseline="0" dirty="0" smtClean="0"/>
              <a:t>moment venu, le mode passe-plat peut être déconnecté pour utiliser directement l’API (authentification avec vérification de concordance entre ancien et nouveau serveur coté front dans un premier temps, puis utilisation du nouveau serveur uniquement)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Réduit les risques de refonte du serveur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La refonte s’est</a:t>
            </a:r>
            <a:r>
              <a:rPr lang="fr-FR" baseline="0" dirty="0" smtClean="0"/>
              <a:t> faite petit à petit, en passant du mode passe-plat au mode « direct » route par route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Facilement évolutif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Ecrit</a:t>
            </a:r>
            <a:r>
              <a:rPr lang="fr-FR" baseline="0" dirty="0" smtClean="0"/>
              <a:t> en .Net </a:t>
            </a:r>
            <a:r>
              <a:rPr lang="fr-FR" baseline="0" dirty="0" err="1" smtClean="0"/>
              <a:t>Core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SignalR</a:t>
            </a:r>
            <a:r>
              <a:rPr lang="fr-FR" baseline="0" dirty="0" smtClean="0"/>
              <a:t>, l’ajout de routes est extrêmement simple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Validation de l’architecture :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uniquement pour valider la validité de l’architecture</a:t>
            </a: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4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F8EF-0F82-44B3-979E-DBC2696233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5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4E11-DA8D-412D-BBE8-3B751C2A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5D98AA-9305-4C6C-8472-EC101BC2D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2392C-ABEC-453D-A10D-B39173FC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FFE94-A36D-4B51-935B-F6E8222C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23C99-C106-42DF-9364-4707B2B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3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DAE8B-27DF-4D90-AE74-E0DD532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9AFFE0-41BC-4C2B-A5FB-AB12D462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F340C-A1F3-4050-8F9C-D4DD8DB5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594BC-F10B-4ED2-A3AC-CAE9903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748B-E1AB-4A6D-9CE4-95E99DBD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5E7939C-8B37-4734-8F8C-A8414F9F7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9D39F-65D8-4603-BF16-AF495D2B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81B5C-12A7-4D4E-8DCC-9D5BB6E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DE91C-436F-49EE-932C-CB3F18D6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F61F9-CAF1-4EAC-9F4A-223CD73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9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D08A-FF68-4CD3-93F7-310DF1E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0FD49-0C64-4BEA-881D-72B1E525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2C803-F81A-43BD-8350-97DD13CB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67F39-1428-4172-A1A3-100C8BA5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DC425-EB66-4DE7-8FFA-E26E853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5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38BD4-7121-4438-8082-16FB84C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11B5-9A36-434D-A0F4-A6B818107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A4AA7-C884-45AA-A680-F02F58B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318B9-A553-4F4C-9F44-0774BAE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B6979-B7D9-438E-B71F-A5E075D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80595-7C44-431A-BE0A-A901600D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94895-672F-4845-B23C-D159A56BD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BBCF1-9243-4A4D-9240-DCE832B3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94C6E9-766E-4398-B996-31F6BB5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377AC-0D08-4B59-968C-29569CF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220588-CE53-4903-B21F-653142A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39089-6CD6-4866-9B35-4DC2A2CA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05C07-73B1-4D8F-929F-4C92A369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8DFC7-4492-46B5-914E-4D7052252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23CD3B-4ED5-4840-BBAE-151B2DC17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6734E5-EFE4-44D8-BCC3-E23E9C8D5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E2F8BA-7A20-41D3-83D9-90A875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47B89C-E096-47A1-9AFB-64C40103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9C7C5A-302A-430F-8197-C408A66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5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6853-A7C9-4CD8-9D6C-77EAAEDE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1ED275-A626-4112-ADB2-91A03C9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323347-74E3-494F-B07B-A39112D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75BD3A-C4C2-4F79-BE02-F7B3DBB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2A69A-C447-41E8-AD72-B8E00FF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228405-8B7D-4C6E-B1B5-94CE799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31EE1-EAEE-46BD-B72D-78A97365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54846-F879-4693-B5CF-51B536C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F4288-69AE-48E3-8E6C-4C9C90E7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F9535D-65B7-41E7-9B92-E7930DFFC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F377B-B49A-490C-A248-FE77552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A076D-C7FB-4980-B551-B9A069EC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8B01D0-B4B4-4F25-A0E4-03BB4922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4B942-4C0A-41F5-AA39-345ED0E6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7C59DA-7D98-4156-9346-D57842D0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A1ED1-08F5-4C35-A27E-32DB2D87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8F3B0-4D1A-4D14-83C2-0A6354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9ED83A-B044-46B9-BCA1-75DC6491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A90CDE-E7B6-424D-8248-C8DFE75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7B3A7E-34DB-41F4-BDAB-166714BE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69278-9D5C-4046-BAFB-5254BDC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760642-CBE3-4711-B94F-63F0DCD2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0B55-2EA3-4651-92C4-339DC2AA9BC2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13B01-4E78-4C0A-8396-EA65B3B2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E27CE-48E6-47AC-B12A-0FAB76D3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DCE0-3F4F-4340-8624-A1126CE728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ACD06AD-1B6B-4ECB-A999-9C8262109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9AB7E9-B4A7-4FF1-923F-9A6CD3411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/>
          <a:stretch/>
        </p:blipFill>
        <p:spPr>
          <a:xfrm>
            <a:off x="-1" y="0"/>
            <a:ext cx="1033960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2F7E06-BE2A-4D46-BFEB-8307AE739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E866E0C-6DC9-455A-A1B9-64AE885E7351}"/>
              </a:ext>
            </a:extLst>
          </p:cNvPr>
          <p:cNvSpPr txBox="1"/>
          <p:nvPr/>
        </p:nvSpPr>
        <p:spPr>
          <a:xfrm>
            <a:off x="3682767" y="2317645"/>
            <a:ext cx="488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«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C’est l’arbre qui cache l’arbre qui cache la forêt </a:t>
            </a:r>
            <a:r>
              <a:rPr lang="en-US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endParaRPr lang="en-US" i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/>
            <a:r>
              <a:rPr lang="fr-FR" i="1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Récursivité d’un proverbe français</a:t>
            </a:r>
            <a:r>
              <a:rPr lang="fr-FR" i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01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0B7C91-9E32-4C10-91F3-E4B2760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3388968"/>
            <a:ext cx="321264" cy="2944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9FB37C-7CB2-4BE0-9703-03F70A5ED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06" y="1588373"/>
            <a:ext cx="321264" cy="2944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329F67-C0D6-41DC-B94E-B2D8C954FE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B58266B-2FBD-4EB9-A3B0-21B55406E0FB}"/>
              </a:ext>
            </a:extLst>
          </p:cNvPr>
          <p:cNvSpPr txBox="1"/>
          <p:nvPr/>
        </p:nvSpPr>
        <p:spPr>
          <a:xfrm rot="16200000">
            <a:off x="-2139191" y="2097342"/>
            <a:ext cx="7046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89459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Sommaire</a:t>
            </a:r>
            <a:r>
              <a:rPr lang="fr-FR" sz="4400" dirty="0">
                <a:solidFill>
                  <a:srgbClr val="894590"/>
                </a:solidFill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60F5C6-1931-4BB0-BF99-C0ABAE97AA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94346" y="2930236"/>
            <a:ext cx="6467914" cy="238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C0C0A7-D89B-4723-BD88-6897FA5AD072}"/>
              </a:ext>
            </a:extLst>
          </p:cNvPr>
          <p:cNvSpPr txBox="1"/>
          <p:nvPr/>
        </p:nvSpPr>
        <p:spPr>
          <a:xfrm>
            <a:off x="4781724" y="1488331"/>
            <a:ext cx="157344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BBA41C0-E06D-4055-AE08-25A7DD269CC3}"/>
              </a:ext>
            </a:extLst>
          </p:cNvPr>
          <p:cNvSpPr txBox="1"/>
          <p:nvPr/>
        </p:nvSpPr>
        <p:spPr>
          <a:xfrm>
            <a:off x="4781723" y="3314093"/>
            <a:ext cx="23013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dirty="0" smtClean="0"/>
              <a:t>Pattern API </a:t>
            </a:r>
            <a:r>
              <a:rPr lang="fr-FR" dirty="0" err="1" smtClean="0"/>
              <a:t>shadowing</a:t>
            </a:r>
            <a:endParaRPr lang="fr-FR" dirty="0">
              <a:solidFill>
                <a:schemeClr val="bg2">
                  <a:lumMod val="25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1851243"/>
            <a:ext cx="3177345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système existant</a:t>
            </a:r>
            <a:endParaRPr lang="fr-FR" sz="1600" dirty="0" smtClean="0"/>
          </a:p>
          <a:p>
            <a:endParaRPr lang="fr-FR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E</a:t>
            </a:r>
            <a:r>
              <a:rPr lang="fr-FR" sz="1600" dirty="0"/>
              <a:t>xposé du </a:t>
            </a:r>
            <a:r>
              <a:rPr lang="fr-FR" sz="1600" dirty="0" smtClean="0"/>
              <a:t>problème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 smtClean="0"/>
              <a:t>Solution envisagée</a:t>
            </a:r>
            <a:endParaRPr lang="fr-FR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5FD58-B146-466C-AAC0-7AB232821F68}"/>
              </a:ext>
            </a:extLst>
          </p:cNvPr>
          <p:cNvSpPr/>
          <p:nvPr/>
        </p:nvSpPr>
        <p:spPr>
          <a:xfrm>
            <a:off x="3310206" y="283669"/>
            <a:ext cx="84318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/>
              <a:t>API </a:t>
            </a:r>
            <a:r>
              <a:rPr lang="fr-FR" sz="4000" dirty="0" err="1" smtClean="0"/>
              <a:t>shadowing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F58013-8D63-49F8-9E8B-80F6489B70E2}"/>
              </a:ext>
            </a:extLst>
          </p:cNvPr>
          <p:cNvSpPr txBox="1"/>
          <p:nvPr/>
        </p:nvSpPr>
        <p:spPr>
          <a:xfrm>
            <a:off x="4846869" y="3764702"/>
            <a:ext cx="292817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fr-FR" sz="1600" dirty="0" smtClean="0">
                <a:sym typeface="Wingdings" panose="05000000000000000000" pitchFamily="2" charset="2"/>
              </a:rPr>
              <a:t> Présentation du pattern</a:t>
            </a:r>
            <a:endParaRPr lang="fr-FR" sz="1600" dirty="0"/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 smtClean="0">
                <a:sym typeface="Wingdings" panose="05000000000000000000" pitchFamily="2" charset="2"/>
              </a:rPr>
              <a:t>Proposition d’implémentation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24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3164760" y="2721114"/>
            <a:ext cx="5862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Présentation du problème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et but recherché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21820" y="1735710"/>
            <a:ext cx="5574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projet </a:t>
            </a:r>
            <a:r>
              <a:rPr lang="fr-FR" dirty="0" err="1" smtClean="0"/>
              <a:t>legacy</a:t>
            </a:r>
            <a:r>
              <a:rPr lang="fr-FR" dirty="0" smtClean="0"/>
              <a:t> était organisé de cette façon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 requêtes sont reçues de l’extérieur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Un serveur Apache les transmet à un service Scala, qui les distribue aux API métiers correspondantes.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En plus de servir de passe-plat entre le monde extérieur et les service, le serveur Scala formatait les requêtes de retour à sa façon, et retournait systématiquement des données critiques ou inutiles.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99002" y="222754"/>
            <a:ext cx="5822099" cy="5911581"/>
            <a:chOff x="299002" y="222754"/>
            <a:chExt cx="5822099" cy="5911581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299002" y="2121870"/>
              <a:ext cx="1276959" cy="1813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Requêtes</a:t>
              </a:r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2693" y="222754"/>
              <a:ext cx="4128408" cy="59115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16455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fr-FR" sz="2100" cap="all" dirty="0" smtClean="0"/>
                <a:t>Apache</a:t>
              </a:r>
              <a:endParaRPr lang="fr-FR" sz="2100" cap="all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3286527" y="419547"/>
              <a:ext cx="597918" cy="5647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2100" cap="all" dirty="0" smtClean="0"/>
                <a:t>Serveur Scala</a:t>
              </a:r>
              <a:endParaRPr lang="fr-FR" sz="21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879848" y="1677183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</a:t>
              </a: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879848" y="2565872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75515" y="345456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858332" y="788494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API</a:t>
              </a:r>
              <a:endParaRPr lang="fr-FR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4881392" y="4343250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4879848" y="5231941"/>
              <a:ext cx="1008060" cy="488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API</a:t>
              </a:r>
              <a:endParaRPr lang="fr-FR" dirty="0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1575961" y="243122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1575961" y="2601784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1575961" y="2772340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1575961" y="2942896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1575961" y="3113452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1575961" y="3284007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1575961" y="3454561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stCxn id="14" idx="3"/>
              <a:endCxn id="18" idx="1"/>
            </p:cNvCxnSpPr>
            <p:nvPr/>
          </p:nvCxnSpPr>
          <p:spPr>
            <a:xfrm>
              <a:off x="2762475" y="3243430"/>
              <a:ext cx="5240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1575961" y="3617718"/>
              <a:ext cx="5885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flipV="1">
              <a:off x="3884445" y="1011220"/>
              <a:ext cx="973887" cy="7960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>
              <a:endCxn id="20" idx="1"/>
            </p:cNvCxnSpPr>
            <p:nvPr/>
          </p:nvCxnSpPr>
          <p:spPr>
            <a:xfrm>
              <a:off x="3905961" y="1807285"/>
              <a:ext cx="973887" cy="1141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endCxn id="21" idx="1"/>
            </p:cNvCxnSpPr>
            <p:nvPr/>
          </p:nvCxnSpPr>
          <p:spPr>
            <a:xfrm>
              <a:off x="3905961" y="1807285"/>
              <a:ext cx="973887" cy="1002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>
              <a:off x="3871788" y="2429979"/>
              <a:ext cx="986544" cy="4018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endCxn id="22" idx="1"/>
            </p:cNvCxnSpPr>
            <p:nvPr/>
          </p:nvCxnSpPr>
          <p:spPr>
            <a:xfrm>
              <a:off x="3871788" y="2451771"/>
              <a:ext cx="1003727" cy="12469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endCxn id="29" idx="1"/>
            </p:cNvCxnSpPr>
            <p:nvPr/>
          </p:nvCxnSpPr>
          <p:spPr>
            <a:xfrm>
              <a:off x="3905961" y="4839612"/>
              <a:ext cx="973887" cy="636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 flipV="1">
              <a:off x="3905961" y="4595410"/>
              <a:ext cx="969554" cy="2442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>
              <a:endCxn id="22" idx="1"/>
            </p:cNvCxnSpPr>
            <p:nvPr/>
          </p:nvCxnSpPr>
          <p:spPr>
            <a:xfrm flipV="1">
              <a:off x="3886611" y="3698764"/>
              <a:ext cx="988904" cy="1140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3902991" y="2831867"/>
              <a:ext cx="970358" cy="7858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3900825" y="3633768"/>
              <a:ext cx="957507" cy="64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0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6318" y="340233"/>
            <a:ext cx="87172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Problèmes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</a:t>
            </a:r>
            <a:r>
              <a:rPr lang="fr-FR" dirty="0">
                <a:sym typeface="Wingdings" panose="05000000000000000000" pitchFamily="2" charset="2"/>
              </a:rPr>
              <a:t>monolithique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Lourd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Globalement fiable, mais peu </a:t>
            </a:r>
            <a:r>
              <a:rPr lang="fr-FR" dirty="0" smtClean="0">
                <a:sym typeface="Wingdings" panose="05000000000000000000" pitchFamily="2" charset="2"/>
              </a:rPr>
              <a:t>maintenable, messages d’erreur et logs illisibles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« hors-norme »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36319" y="20417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>
                <a:sym typeface="Wingdings" panose="05000000000000000000" pitchFamily="2" charset="2"/>
              </a:rPr>
              <a:t>But recherché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Serveur évolutif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Facilement paramétrable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Fiable</a:t>
            </a:r>
            <a:endParaRPr lang="fr-FR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Projet </a:t>
            </a:r>
            <a:r>
              <a:rPr lang="fr-FR" dirty="0" smtClean="0">
                <a:sym typeface="Wingdings" panose="05000000000000000000" pitchFamily="2" charset="2"/>
              </a:rPr>
              <a:t>dans la « norme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EBA769-F8CC-4D71-9511-415D7C26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45071A7-C8A5-4800-BD76-C6841CE45C5A}"/>
              </a:ext>
            </a:extLst>
          </p:cNvPr>
          <p:cNvSpPr txBox="1"/>
          <p:nvPr/>
        </p:nvSpPr>
        <p:spPr>
          <a:xfrm>
            <a:off x="4202707" y="2721114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API-</a:t>
            </a:r>
            <a:r>
              <a:rPr lang="fr-FR" sz="4000" dirty="0" err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Shadowing</a:t>
            </a:r>
            <a:endParaRPr lang="fr-FR" sz="40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93616" y="2249913"/>
            <a:ext cx="11702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plus d’informations sur le pattern, cf. la Tech </a:t>
            </a:r>
            <a:r>
              <a:rPr lang="fr-FR" dirty="0" err="1" smtClean="0"/>
              <a:t>letter</a:t>
            </a:r>
            <a:r>
              <a:rPr lang="fr-FR" dirty="0" smtClean="0"/>
              <a:t> de juillet-aout 2019, « </a:t>
            </a:r>
            <a:r>
              <a:rPr lang="fr-FR" dirty="0"/>
              <a:t>Une stratégie de migration d’application </a:t>
            </a:r>
            <a:r>
              <a:rPr lang="fr-FR" dirty="0" err="1" smtClean="0"/>
              <a:t>legacy</a:t>
            </a:r>
            <a:r>
              <a:rPr lang="fr-FR" dirty="0" smtClean="0"/>
              <a:t> vers </a:t>
            </a:r>
            <a:r>
              <a:rPr lang="fr-FR" dirty="0"/>
              <a:t>le </a:t>
            </a:r>
            <a:r>
              <a:rPr lang="fr-FR" dirty="0" smtClean="0"/>
              <a:t>Cloud »</a:t>
            </a:r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104961" y="3038820"/>
            <a:ext cx="9982079" cy="2772769"/>
            <a:chOff x="380251" y="3329278"/>
            <a:chExt cx="9982079" cy="277276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0251" y="3329279"/>
              <a:ext cx="2087497" cy="2772768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6113" y="3329279"/>
              <a:ext cx="2099634" cy="2772768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2850" y="3329278"/>
              <a:ext cx="2064880" cy="274272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833" y="3329278"/>
              <a:ext cx="2087497" cy="2772769"/>
            </a:xfrm>
            <a:prstGeom prst="rect">
              <a:avLst/>
            </a:prstGeom>
          </p:spPr>
        </p:pic>
      </p:grp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12516"/>
              </p:ext>
            </p:extLst>
          </p:nvPr>
        </p:nvGraphicFramePr>
        <p:xfrm>
          <a:off x="376517" y="470337"/>
          <a:ext cx="1119871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9355">
                  <a:extLst>
                    <a:ext uri="{9D8B030D-6E8A-4147-A177-3AD203B41FA5}">
                      <a16:colId xmlns:a16="http://schemas.microsoft.com/office/drawing/2014/main" val="2270439664"/>
                    </a:ext>
                  </a:extLst>
                </a:gridCol>
                <a:gridCol w="5599355">
                  <a:extLst>
                    <a:ext uri="{9D8B030D-6E8A-4147-A177-3AD203B41FA5}">
                      <a16:colId xmlns:a16="http://schemas.microsoft.com/office/drawing/2014/main" val="148358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Avantages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 une mise en place progressive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Fonctionnellement transparent pour l’utilisateur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Réduit les risques de refonte du serveur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Facilement évolutif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Inconvénients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La mise en place d’un POC est critique et obligatoire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Obligation de modifier les clients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80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F6CE4-A0FB-4282-9B85-47FA5527C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6291743"/>
            <a:ext cx="10508871" cy="2726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F51BA5-E830-46D2-B1E2-3A2C10F760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86" y="5912350"/>
            <a:ext cx="1193772" cy="78794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93615" y="322730"/>
            <a:ext cx="117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étape: Implémentation des </a:t>
            </a:r>
            <a:r>
              <a:rPr lang="fr-FR" dirty="0" err="1" smtClean="0"/>
              <a:t>POCs</a:t>
            </a:r>
            <a:endParaRPr lang="fr-FR" dirty="0"/>
          </a:p>
        </p:txBody>
      </p:sp>
      <p:sp>
        <p:nvSpPr>
          <p:cNvPr id="78" name="Rectangle à coins arrondis 77"/>
          <p:cNvSpPr/>
          <p:nvPr/>
        </p:nvSpPr>
        <p:spPr>
          <a:xfrm>
            <a:off x="882863" y="1299787"/>
            <a:ext cx="1432350" cy="4279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79" name="Rectangle à coins arrondis 78"/>
          <p:cNvSpPr/>
          <p:nvPr/>
        </p:nvSpPr>
        <p:spPr>
          <a:xfrm>
            <a:off x="4372192" y="1299785"/>
            <a:ext cx="1221839" cy="4279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cap="all" dirty="0" smtClean="0"/>
              <a:t>IIS</a:t>
            </a:r>
            <a:endParaRPr lang="fr-FR" cap="all" dirty="0"/>
          </a:p>
        </p:txBody>
      </p:sp>
      <p:sp>
        <p:nvSpPr>
          <p:cNvPr id="80" name="Rectangle à coins arrondis 79"/>
          <p:cNvSpPr/>
          <p:nvPr/>
        </p:nvSpPr>
        <p:spPr>
          <a:xfrm>
            <a:off x="6737993" y="1301780"/>
            <a:ext cx="1589361" cy="4277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err="1"/>
              <a:t>SignalR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flipV="1">
            <a:off x="2347486" y="1577801"/>
            <a:ext cx="2016000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5615547" y="1577801"/>
            <a:ext cx="1122446" cy="9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2702796" y="1224455"/>
            <a:ext cx="131478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/</a:t>
            </a:r>
            <a:r>
              <a:rPr lang="fr-FR" sz="1400" dirty="0" err="1" smtClean="0"/>
              <a:t>testNew?p</a:t>
            </a:r>
            <a:r>
              <a:rPr lang="fr-FR" sz="1400" dirty="0" smtClean="0"/>
              <a:t>=42</a:t>
            </a:r>
            <a:endParaRPr lang="fr-FR" sz="1400" dirty="0"/>
          </a:p>
        </p:txBody>
      </p:sp>
      <p:cxnSp>
        <p:nvCxnSpPr>
          <p:cNvPr id="93" name="Connecteur droit avec flèche 92"/>
          <p:cNvCxnSpPr/>
          <p:nvPr/>
        </p:nvCxnSpPr>
        <p:spPr>
          <a:xfrm flipH="1" flipV="1">
            <a:off x="5594031" y="1814474"/>
            <a:ext cx="1122446" cy="9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325970" y="1814474"/>
            <a:ext cx="20160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2668428" y="1873883"/>
            <a:ext cx="1366784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answer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9469844" y="2967289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Apache</a:t>
            </a:r>
            <a:endParaRPr lang="fr-FR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7906518" y="1541349"/>
            <a:ext cx="861716" cy="661583"/>
            <a:chOff x="8047291" y="1868950"/>
            <a:chExt cx="454004" cy="454003"/>
          </a:xfrm>
        </p:grpSpPr>
        <p:sp>
          <p:nvSpPr>
            <p:cNvPr id="121" name="Arc 120"/>
            <p:cNvSpPr/>
            <p:nvPr/>
          </p:nvSpPr>
          <p:spPr>
            <a:xfrm>
              <a:off x="8090679" y="1868950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Arc 121"/>
            <p:cNvSpPr/>
            <p:nvPr/>
          </p:nvSpPr>
          <p:spPr>
            <a:xfrm rot="5400000">
              <a:off x="8068985" y="1867167"/>
              <a:ext cx="410616" cy="454003"/>
            </a:xfrm>
            <a:prstGeom prst="arc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/>
          <p:nvPr/>
        </p:nvCxnSpPr>
        <p:spPr>
          <a:xfrm flipV="1">
            <a:off x="2336728" y="3139484"/>
            <a:ext cx="2016000" cy="1054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2325970" y="3385703"/>
            <a:ext cx="2016000" cy="133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2578816" y="2803422"/>
            <a:ext cx="1523109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/</a:t>
            </a:r>
            <a:r>
              <a:rPr lang="fr-FR" sz="1400" dirty="0" err="1" smtClean="0"/>
              <a:t>auth?u</a:t>
            </a:r>
            <a:r>
              <a:rPr lang="fr-FR" sz="1400" dirty="0" smtClean="0"/>
              <a:t>=</a:t>
            </a:r>
            <a:r>
              <a:rPr lang="fr-FR" sz="1400" dirty="0" err="1" smtClean="0"/>
              <a:t>XX&amp;p</a:t>
            </a:r>
            <a:r>
              <a:rPr lang="fr-FR" sz="1400" dirty="0" smtClean="0"/>
              <a:t>=YY</a:t>
            </a:r>
            <a:endParaRPr lang="fr-FR" sz="14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2269094" y="34317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&lt;</a:t>
            </a:r>
            <a:r>
              <a:rPr lang="fr-FR" sz="1400" dirty="0" err="1" smtClean="0"/>
              <a:t>isValid</a:t>
            </a:r>
            <a:r>
              <a:rPr lang="fr-FR" sz="1400" dirty="0" smtClean="0"/>
              <a:t>&gt;</a:t>
            </a:r>
            <a:r>
              <a:rPr lang="fr-FR" sz="1400" dirty="0" err="1" smtClean="0"/>
              <a:t>yes</a:t>
            </a:r>
            <a:r>
              <a:rPr lang="fr-FR" sz="1400" dirty="0" smtClean="0"/>
              <a:t>&lt;/</a:t>
            </a:r>
            <a:r>
              <a:rPr lang="fr-FR" sz="1400" dirty="0" err="1" smtClean="0"/>
              <a:t>isValid</a:t>
            </a:r>
            <a:r>
              <a:rPr lang="fr-FR" sz="1400" dirty="0" smtClean="0"/>
              <a:t>&gt;</a:t>
            </a:r>
            <a:endParaRPr lang="fr-FR" sz="1400" dirty="0"/>
          </a:p>
        </p:txBody>
      </p:sp>
      <p:cxnSp>
        <p:nvCxnSpPr>
          <p:cNvPr id="135" name="Connecteur droit avec flèche 134"/>
          <p:cNvCxnSpPr/>
          <p:nvPr/>
        </p:nvCxnSpPr>
        <p:spPr>
          <a:xfrm>
            <a:off x="5617020" y="3136637"/>
            <a:ext cx="1122446" cy="9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5595504" y="3373310"/>
            <a:ext cx="1122446" cy="9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>
            <a:off x="8347397" y="3149030"/>
            <a:ext cx="1122446" cy="9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 flipH="1" flipV="1">
            <a:off x="8325881" y="3385703"/>
            <a:ext cx="1122446" cy="9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 flipV="1">
            <a:off x="2354409" y="4700084"/>
            <a:ext cx="2016000" cy="10545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 flipH="1">
            <a:off x="2343651" y="4946303"/>
            <a:ext cx="2016000" cy="13390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432337" y="4363198"/>
            <a:ext cx="1855701" cy="30777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fr-FR" sz="1400" dirty="0" smtClean="0"/>
              <a:t>/</a:t>
            </a:r>
            <a:r>
              <a:rPr lang="fr-FR" sz="1400" dirty="0" err="1" smtClean="0"/>
              <a:t>newAuth?u</a:t>
            </a:r>
            <a:r>
              <a:rPr lang="fr-FR" sz="1400" dirty="0" smtClean="0"/>
              <a:t>=</a:t>
            </a:r>
            <a:r>
              <a:rPr lang="fr-FR" sz="1400" dirty="0" err="1" smtClean="0"/>
              <a:t>XX&amp;p</a:t>
            </a:r>
            <a:r>
              <a:rPr lang="fr-FR" sz="1400" dirty="0" smtClean="0"/>
              <a:t>=YY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2286775" y="4992331"/>
            <a:ext cx="211385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fr-FR" sz="1400" dirty="0" smtClean="0"/>
              <a:t>{"</a:t>
            </a:r>
            <a:r>
              <a:rPr lang="fr-FR" sz="1400" dirty="0" err="1" smtClean="0"/>
              <a:t>isValid</a:t>
            </a:r>
            <a:r>
              <a:rPr lang="fr-FR" sz="1400" dirty="0" smtClean="0"/>
              <a:t>": </a:t>
            </a:r>
            <a:r>
              <a:rPr lang="fr-FR" sz="1400" dirty="0" err="1" smtClean="0"/>
              <a:t>true</a:t>
            </a:r>
            <a:r>
              <a:rPr lang="fr-FR" sz="1400" dirty="0" smtClean="0"/>
              <a:t>}</a:t>
            </a:r>
            <a:endParaRPr lang="fr-FR" sz="1400" dirty="0"/>
          </a:p>
        </p:txBody>
      </p:sp>
      <p:cxnSp>
        <p:nvCxnSpPr>
          <p:cNvPr id="143" name="Connecteur droit avec flèche 142"/>
          <p:cNvCxnSpPr/>
          <p:nvPr/>
        </p:nvCxnSpPr>
        <p:spPr>
          <a:xfrm>
            <a:off x="5625569" y="4709131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/>
          <p:nvPr/>
        </p:nvCxnSpPr>
        <p:spPr>
          <a:xfrm flipH="1" flipV="1">
            <a:off x="5604053" y="4945804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à coins arrondis 144"/>
          <p:cNvSpPr/>
          <p:nvPr/>
        </p:nvSpPr>
        <p:spPr>
          <a:xfrm>
            <a:off x="9468370" y="4541683"/>
            <a:ext cx="1072654" cy="579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cxnSp>
        <p:nvCxnSpPr>
          <p:cNvPr id="146" name="Connecteur droit avec flèche 145"/>
          <p:cNvCxnSpPr/>
          <p:nvPr/>
        </p:nvCxnSpPr>
        <p:spPr>
          <a:xfrm>
            <a:off x="8347397" y="4709131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 flipH="1" flipV="1">
            <a:off x="8325881" y="4945804"/>
            <a:ext cx="1122446" cy="997"/>
          </a:xfrm>
          <a:prstGeom prst="straightConnector1">
            <a:avLst/>
          </a:prstGeom>
          <a:ln w="19050">
            <a:solidFill>
              <a:srgbClr val="8945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8416276" y="2803422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Passe-plat</a:t>
            </a:r>
            <a:endParaRPr lang="fr-FR" sz="1400" dirty="0"/>
          </a:p>
        </p:txBody>
      </p:sp>
      <p:sp>
        <p:nvSpPr>
          <p:cNvPr id="149" name="ZoneTexte 148"/>
          <p:cNvSpPr txBox="1"/>
          <p:nvPr/>
        </p:nvSpPr>
        <p:spPr>
          <a:xfrm>
            <a:off x="8374003" y="4365541"/>
            <a:ext cx="10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Appel direct</a:t>
            </a:r>
            <a:endParaRPr lang="fr-FR" sz="1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5548051" y="493952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Formatage</a:t>
            </a:r>
          </a:p>
          <a:p>
            <a:pPr algn="ctr"/>
            <a:r>
              <a:rPr lang="fr-FR" sz="1400" dirty="0" smtClean="0"/>
              <a:t>Mise en cache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84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Apps.SearchBar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EBBE763A-B3D5-488A-9F72-453E09C2E10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480E993-63B5-4C2F-BB8F-99D7AE1386B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683EA7-E414-44F3-BF5F-7C617915B31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005D821-4CB3-4A25-B341-C5F92CEC57A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FCB0D1-8EB6-4B2D-98E5-C2C86E67B90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AF7CC1-4F40-417B-9F2E-8DAFAC28819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20A3C96-CD27-497D-A0EF-E96445F10DC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315F13A-AC62-4724-879E-14987FCB1CE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EDA62CD-3E8D-466C-A802-D575A13858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A48F3C4-45B4-4BFF-BBD6-E5D8E1BB578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348</Words>
  <Application>Microsoft Office PowerPoint</Application>
  <PresentationFormat>Grand écran</PresentationFormat>
  <Paragraphs>107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Lato Black</vt:lpstr>
      <vt:lpstr>Lato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Elisa SCHOTT</dc:creator>
  <cp:lastModifiedBy>Adrien CAILLOL</cp:lastModifiedBy>
  <cp:revision>378</cp:revision>
  <dcterms:created xsi:type="dcterms:W3CDTF">2018-11-06T16:23:25Z</dcterms:created>
  <dcterms:modified xsi:type="dcterms:W3CDTF">2019-10-29T15:27:27Z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