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4"/>
  </p:notesMasterIdLst>
  <p:sldIdLst>
    <p:sldId id="256" r:id="rId12"/>
    <p:sldId id="257" r:id="rId13"/>
    <p:sldId id="259" r:id="rId14"/>
    <p:sldId id="262" r:id="rId15"/>
    <p:sldId id="281" r:id="rId16"/>
    <p:sldId id="282" r:id="rId17"/>
    <p:sldId id="289" r:id="rId18"/>
    <p:sldId id="290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59E"/>
    <a:srgbClr val="005AA2"/>
    <a:srgbClr val="894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30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</a:t>
            </a:r>
            <a:r>
              <a:rPr lang="fr-FR" baseline="0" dirty="0" smtClean="0"/>
              <a:t> projet n’est qu’un exemple générique : le bus d’entrée peut être n’importe quel service qui permet de gérer des entrées/sorties (bus système, serveur web…),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(2) La aussi, la solution est donnée à titre d’exemple; il peut s’agir d’une solution totalement différente: asynchronisme, cloud-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, réécriture de l’application…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Problèmes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Serveur ancien: X développeurs lui sont passés dessus, chacun à sa façon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Langage ésotérique:</a:t>
            </a:r>
            <a:r>
              <a:rPr lang="fr-FR" baseline="0" dirty="0" smtClean="0"/>
              <a:t> langage spécifique utilisé sans raison, très ancien (Pascal)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 exemple pas de possibilité de </a:t>
            </a:r>
            <a:r>
              <a:rPr lang="fr-FR" baseline="0" dirty="0" err="1" smtClean="0"/>
              <a:t>multi-threading</a:t>
            </a:r>
            <a:r>
              <a:rPr lang="fr-FR" baseline="0" dirty="0" smtClean="0"/>
              <a:t>, code optimisé au point de l’</a:t>
            </a:r>
            <a:r>
              <a:rPr lang="fr-FR" baseline="0" dirty="0" err="1" smtClean="0"/>
              <a:t>obfusquer</a:t>
            </a:r>
            <a:r>
              <a:rPr lang="fr-FR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Parce que parfois, un Xeon  bi-</a:t>
            </a:r>
            <a:r>
              <a:rPr lang="fr-FR" baseline="0" dirty="0" err="1" smtClean="0"/>
              <a:t>coeur</a:t>
            </a:r>
            <a:r>
              <a:rPr lang="fr-FR" baseline="0" dirty="0" smtClean="0"/>
              <a:t> avec 8Go de Ram n’est plus suffisant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dirty="0" smtClean="0"/>
              <a:t>Solutions: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Obligation de « casser » : tests extrêmement complexes et long, et souvent aucune </a:t>
            </a:r>
            <a:r>
              <a:rPr lang="fr-FR" dirty="0" err="1" smtClean="0"/>
              <a:t>spec</a:t>
            </a:r>
            <a:r>
              <a:rPr lang="fr-FR" dirty="0" smtClean="0"/>
              <a:t>, donc rétro-engineering et aucune certitude que ça</a:t>
            </a:r>
            <a:r>
              <a:rPr lang="fr-FR" baseline="0" dirty="0" smtClean="0"/>
              <a:t> fonctionne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Projet long : toute</a:t>
            </a:r>
            <a:r>
              <a:rPr lang="fr-FR" baseline="0" dirty="0" smtClean="0"/>
              <a:t> l’équipe est monopolisée sur le projet; aucune évolution n’est possible sur l’existant pendant toute la refonte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2" y="405634"/>
            <a:ext cx="5429250" cy="5353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907952"/>
            <a:ext cx="5574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Supposons un projet </a:t>
            </a:r>
            <a:r>
              <a:rPr lang="fr-FR" dirty="0" err="1" smtClean="0"/>
              <a:t>legacy</a:t>
            </a:r>
            <a:r>
              <a:rPr lang="fr-FR" dirty="0" smtClean="0"/>
              <a:t>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bus qui les reçoit les distribue aux API métiers correspondantes.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résultat est retourné au bus, qui retourne le résultat de la requête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Un second cas de figure est probable : le code métier est inclus dans le bus </a:t>
            </a:r>
            <a:r>
              <a:rPr lang="fr-FR" sz="800" dirty="0" smtClean="0"/>
              <a:t>(ça n’arrive jamais, enfin)</a:t>
            </a:r>
            <a:r>
              <a:rPr lang="fr-FR" dirty="0" smtClean="0"/>
              <a:t>, qui va donc s’appeler lui-même et rompre le SRP (ce qui n’est pas nécessairement un problème pour les langages non orientés objet).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Serveur monolithique, massif, fiable</a:t>
            </a:r>
            <a:r>
              <a:rPr lang="fr-FR" smtClean="0">
                <a:sym typeface="Wingdings" panose="05000000000000000000" pitchFamily="2" charset="2"/>
              </a:rPr>
              <a:t>, lourd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8536" y="581890"/>
            <a:ext cx="324196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 smtClean="0">
                <a:solidFill>
                  <a:srgbClr val="0A559E"/>
                </a:solidFill>
              </a:rPr>
              <a:t>Projet </a:t>
            </a:r>
            <a:r>
              <a:rPr lang="fr-FR" sz="1900" dirty="0" err="1" smtClean="0">
                <a:solidFill>
                  <a:srgbClr val="0A559E"/>
                </a:solidFill>
              </a:rPr>
              <a:t>Legacy</a:t>
            </a:r>
            <a:endParaRPr lang="fr-FR" sz="1900" dirty="0">
              <a:solidFill>
                <a:srgbClr val="0A559E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878282" y="2358737"/>
            <a:ext cx="176645" cy="2078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11423" y="384464"/>
            <a:ext cx="767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Problème(s)</a:t>
            </a:r>
            <a:r>
              <a:rPr lang="fr-FR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Code du serveur très ancien, développé de façon anarchique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Langage ésotérique, non maintenu, pas de ressource capable de le maintenir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Serveur </a:t>
            </a:r>
            <a:r>
              <a:rPr lang="fr-FR" dirty="0" err="1" smtClean="0"/>
              <a:t>logiciellement</a:t>
            </a:r>
            <a:r>
              <a:rPr lang="fr-FR" dirty="0" smtClean="0"/>
              <a:t> à la limite de ses capacité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Serveur matériellement </a:t>
            </a:r>
            <a:r>
              <a:rPr lang="fr-FR" dirty="0"/>
              <a:t>à la limite de ses </a:t>
            </a:r>
            <a:r>
              <a:rPr lang="fr-FR" dirty="0" smtClean="0"/>
              <a:t>capacité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0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27719"/>
              </p:ext>
            </p:extLst>
          </p:nvPr>
        </p:nvGraphicFramePr>
        <p:xfrm>
          <a:off x="293615" y="279002"/>
          <a:ext cx="1170264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621"/>
                <a:gridCol w="4343400"/>
                <a:gridCol w="4722622"/>
              </a:tblGrid>
              <a:tr h="328424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Solutions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Avantages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47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Refonte one-</a:t>
                      </a:r>
                      <a:r>
                        <a:rPr lang="fr-FR" sz="1600" dirty="0" err="1" smtClean="0"/>
                        <a:t>shot</a:t>
                      </a:r>
                      <a:r>
                        <a:rPr lang="fr-FR" sz="1600" dirty="0" smtClean="0"/>
                        <a:t> du code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Mise en place d’une architecture de base et de bonnes pratiques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Les personnes en charge sont impliquées à 100%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Ce qui est fait n’est plus à faire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Obligation de « casser » du code fonctionnel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Les personnes en charge sont impliquées à 100%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Projet long, de plusieurs mois à plusieurs </a:t>
                      </a:r>
                      <a:r>
                        <a:rPr lang="fr-FR" sz="1600" dirty="0" smtClean="0"/>
                        <a:t>années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Aucune</a:t>
                      </a:r>
                      <a:r>
                        <a:rPr lang="fr-FR" sz="1600" baseline="0" dirty="0" smtClean="0"/>
                        <a:t> garantie que tout soit iso</a:t>
                      </a:r>
                      <a:endParaRPr lang="fr-FR" sz="1600" dirty="0"/>
                    </a:p>
                  </a:txBody>
                  <a:tcPr/>
                </a:tc>
              </a:tr>
              <a:tr h="1711095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Load-balancing</a:t>
                      </a:r>
                      <a:r>
                        <a:rPr lang="fr-FR" sz="1600" dirty="0" smtClean="0"/>
                        <a:t> en amont du serveur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Peut être simple à implémenter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Peut être transparent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Il « suffit » de cloner le serveur autant de fois que </a:t>
                      </a:r>
                      <a:r>
                        <a:rPr lang="fr-FR" sz="1600" dirty="0" smtClean="0"/>
                        <a:t>nécessaire (machine virtuelle)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Peut-être très complexe à implémenter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Le clonage du serveur peut être très problématique (serveur physique)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Il peut être très compliqué de gérer les pertes de </a:t>
                      </a:r>
                      <a:r>
                        <a:rPr lang="fr-FR" sz="1600" dirty="0" smtClean="0"/>
                        <a:t>connexions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fr-FR" sz="1600" dirty="0" smtClean="0"/>
                        <a:t>Implique de mettre à jour</a:t>
                      </a:r>
                      <a:r>
                        <a:rPr lang="fr-FR" sz="1600" baseline="0" dirty="0" smtClean="0"/>
                        <a:t> toutes les instances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baseline="0" dirty="0" smtClean="0"/>
                        <a:t>Obligation de modifier les clients</a:t>
                      </a:r>
                    </a:p>
                  </a:txBody>
                  <a:tcPr/>
                </a:tc>
              </a:tr>
              <a:tr h="1247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Mise à jour matérielle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 smtClean="0"/>
                        <a:t>Relativement simple (ajout de ram, upgrade de CPU</a:t>
                      </a:r>
                      <a:r>
                        <a:rPr lang="fr-FR" sz="1600" dirty="0" smtClean="0"/>
                        <a:t>…) (machine virtuelle)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 smtClean="0"/>
                        <a:t>Souvent cher </a:t>
                      </a:r>
                      <a:r>
                        <a:rPr lang="fr-FR" sz="1600" dirty="0" smtClean="0"/>
                        <a:t>(machine </a:t>
                      </a:r>
                      <a:r>
                        <a:rPr lang="fr-FR" sz="1600" dirty="0" smtClean="0"/>
                        <a:t>physique</a:t>
                      </a:r>
                      <a:r>
                        <a:rPr lang="fr-FR" sz="1600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 smtClean="0"/>
                        <a:t>Parfois impossible (AS400)</a:t>
                      </a:r>
                      <a:endParaRPr lang="fr-FR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 smtClean="0"/>
                        <a:t>Interruption de service plus ou moins longue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 smtClean="0"/>
                        <a:t>Le serveur peut ne pas fonctionner sur la nouvelle machine</a:t>
                      </a:r>
                    </a:p>
                  </a:txBody>
                  <a:tcPr/>
                </a:tc>
              </a:tr>
              <a:tr h="147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Api-</a:t>
                      </a:r>
                      <a:r>
                        <a:rPr lang="fr-FR" sz="1600" dirty="0" err="1" smtClean="0"/>
                        <a:t>shadowing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dirty="0" smtClean="0"/>
                        <a:t>Permet une mise</a:t>
                      </a:r>
                      <a:r>
                        <a:rPr lang="fr-FR" sz="1600" baseline="0" dirty="0" smtClean="0"/>
                        <a:t>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dirty="0" smtClean="0"/>
                        <a:t>Fonctionnellement transparent </a:t>
                      </a:r>
                      <a:r>
                        <a:rPr lang="fr-FR" sz="1600" dirty="0" smtClean="0"/>
                        <a:t>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dirty="0" smtClean="0"/>
                        <a:t>Réduit les risques</a:t>
                      </a:r>
                      <a:r>
                        <a:rPr lang="fr-FR" sz="1600" baseline="0" dirty="0" smtClean="0"/>
                        <a:t>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aseline="0" dirty="0" smtClean="0"/>
                        <a:t>Facilement évolutif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dirty="0" smtClean="0"/>
                        <a:t>La</a:t>
                      </a:r>
                      <a:r>
                        <a:rPr lang="fr-FR" sz="1600" baseline="0" dirty="0" smtClean="0"/>
                        <a:t>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aseline="0" dirty="0" smtClean="0"/>
                        <a:t>Obligation de modifier les </a:t>
                      </a:r>
                      <a:r>
                        <a:rPr lang="fr-FR" sz="1600" baseline="0" dirty="0" smtClean="0"/>
                        <a:t>clients</a:t>
                      </a:r>
                      <a:endParaRPr lang="fr-FR" sz="16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02" y="405634"/>
            <a:ext cx="5429250" cy="53530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58536" y="581890"/>
            <a:ext cx="324196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 smtClean="0">
                <a:solidFill>
                  <a:srgbClr val="0A559E"/>
                </a:solidFill>
              </a:rPr>
              <a:t>Projet </a:t>
            </a:r>
            <a:r>
              <a:rPr lang="fr-FR" sz="1900" dirty="0" err="1" smtClean="0">
                <a:solidFill>
                  <a:srgbClr val="0A559E"/>
                </a:solidFill>
              </a:rPr>
              <a:t>Legacy</a:t>
            </a:r>
            <a:endParaRPr lang="fr-FR" sz="1900" dirty="0">
              <a:solidFill>
                <a:srgbClr val="0A559E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78282" y="2358737"/>
            <a:ext cx="176645" cy="2078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526</Words>
  <Application>Microsoft Office PowerPoint</Application>
  <PresentationFormat>Grand écran</PresentationFormat>
  <Paragraphs>90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314</cp:revision>
  <dcterms:created xsi:type="dcterms:W3CDTF">2018-11-06T16:23:25Z</dcterms:created>
  <dcterms:modified xsi:type="dcterms:W3CDTF">2019-10-23T14:31:04Z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