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2"/>
  </p:notesMasterIdLst>
  <p:sldIdLst>
    <p:sldId id="256" r:id="rId12"/>
    <p:sldId id="257" r:id="rId13"/>
    <p:sldId id="259" r:id="rId14"/>
    <p:sldId id="262" r:id="rId15"/>
    <p:sldId id="281" r:id="rId16"/>
    <p:sldId id="285" r:id="rId17"/>
    <p:sldId id="290" r:id="rId18"/>
    <p:sldId id="284" r:id="rId19"/>
    <p:sldId id="286" r:id="rId20"/>
    <p:sldId id="28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59E"/>
    <a:srgbClr val="005AA2"/>
    <a:srgbClr val="894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26" autoAdjust="0"/>
  </p:normalViewPr>
  <p:slideViewPr>
    <p:cSldViewPr snapToGrid="0">
      <p:cViewPr varScale="1">
        <p:scale>
          <a:sx n="89" d="100"/>
          <a:sy n="89" d="100"/>
        </p:scale>
        <p:origin x="6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 de servir de passe-plat entre le monde extérieur et les service, le serveur Scala formatait les requêtes à sa façon.</a:t>
            </a:r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dans le sens de Application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Interface : une librairie,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« peu maintenable »  surtout car il n’y avait pas de ressource en interne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« projet</a:t>
            </a:r>
            <a:r>
              <a:rPr lang="fr-FR" baseline="0" dirty="0" smtClean="0">
                <a:sym typeface="Wingdings" panose="05000000000000000000" pitchFamily="2" charset="2"/>
              </a:rPr>
              <a:t> « </a:t>
            </a:r>
            <a:r>
              <a:rPr lang="fr-FR" dirty="0" smtClean="0">
                <a:sym typeface="Wingdings" panose="05000000000000000000" pitchFamily="2" charset="2"/>
              </a:rPr>
              <a:t>hors-norme » » le</a:t>
            </a:r>
            <a:r>
              <a:rPr lang="fr-FR" baseline="0" dirty="0" smtClean="0">
                <a:sym typeface="Wingdings" panose="05000000000000000000" pitchFamily="2" charset="2"/>
              </a:rPr>
              <a:t> choix du scala a été fait par un architecte, les raisons de ce choix sont inconnues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Inconvénients: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mise en place d’un POC est critique et obligatoire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Il a fallut prouver,</a:t>
            </a:r>
            <a:r>
              <a:rPr lang="fr-FR" baseline="0" dirty="0" smtClean="0"/>
              <a:t> déjà, que ça fonctionnait: POC « Hello world » dans un premier temps.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Ensuite, mise en place du mode passe-plat pour une route (authentification)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Finalement, mise en place du mode « direct » pour la récupération des villes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baseline="0" dirty="0" smtClean="0">
                <a:sym typeface="Wingdings" panose="05000000000000000000" pitchFamily="2" charset="2"/>
              </a:rPr>
              <a:t>La récupération des villes impliquant une authentification, implémentation d’un cache dans le serveur d’api </a:t>
            </a:r>
            <a:r>
              <a:rPr lang="fr-FR" baseline="0" dirty="0" err="1" smtClean="0">
                <a:sym typeface="Wingdings" panose="05000000000000000000" pitchFamily="2" charset="2"/>
              </a:rPr>
              <a:t>shadowing</a:t>
            </a:r>
            <a:r>
              <a:rPr lang="fr-FR" baseline="0" dirty="0" smtClean="0">
                <a:sym typeface="Wingdings" panose="05000000000000000000" pitchFamily="2" charset="2"/>
              </a:rPr>
              <a:t> (mode jeton public / privé)  mise en place de fonctionnalités métier dans le serveur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Obligation de modifier les clients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</a:t>
            </a:r>
            <a:r>
              <a:rPr lang="fr-FR" baseline="0" dirty="0" smtClean="0"/>
              <a:t> module d’API </a:t>
            </a:r>
            <a:r>
              <a:rPr lang="fr-FR" baseline="0" dirty="0" err="1" smtClean="0"/>
              <a:t>shadowing</a:t>
            </a:r>
            <a:r>
              <a:rPr lang="fr-FR" baseline="0" dirty="0" smtClean="0"/>
              <a:t> était déployé sur un site dédié, avec une URL dédiée. Il a fallut modifier un projet en court de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, afin qu’il ne passe plus par Apache / Scala.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Avantages: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Permet une mise en place progressive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Après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poc</a:t>
            </a:r>
            <a:r>
              <a:rPr lang="fr-FR" baseline="0" dirty="0" smtClean="0"/>
              <a:t>, fonctionnement en mode « passe-plat » vers Apache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Petit à petit, les requêtes étaient redirigées directement vers les API correspondantes (soit celles d’origine, soit une version réécrite)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A permis une révision complète des appels</a:t>
            </a:r>
          </a:p>
          <a:p>
            <a:pPr marL="1200150" lvl="2" indent="-285750">
              <a:buFontTx/>
              <a:buChar char="-"/>
            </a:pPr>
            <a:r>
              <a:rPr lang="fr-FR" baseline="0" dirty="0" smtClean="0"/>
              <a:t>Découpage des appels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Suppression</a:t>
            </a:r>
            <a:r>
              <a:rPr lang="fr-FR" baseline="0" dirty="0" smtClean="0"/>
              <a:t> des données inutiles des réponses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Fonctionnellement transparent pour l’utilisateur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baseline="0" dirty="0" smtClean="0"/>
              <a:t>moment venu, le mode passe-plat peut être déconnecté pour utiliser directement l’API (authentification avec vérification de concordance entre ancien et nouveau serveur coté front dans un premier temps, puis utilisation du nouveau serveur uniquement)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Réduit les risques de refonte du serveur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La refonte s’est</a:t>
            </a:r>
            <a:r>
              <a:rPr lang="fr-FR" baseline="0" dirty="0" smtClean="0"/>
              <a:t> faite petit à petit, en passant du mode passe-plat au mode « direct » route par route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Facilement évolutif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Ecrit</a:t>
            </a:r>
            <a:r>
              <a:rPr lang="fr-FR" baseline="0" dirty="0" smtClean="0"/>
              <a:t> en .Net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, l’ajout de routes </a:t>
            </a:r>
            <a:r>
              <a:rPr lang="fr-FR" baseline="0" smtClean="0"/>
              <a:t>est extrêmement </a:t>
            </a:r>
            <a:r>
              <a:rPr lang="fr-FR" baseline="0" dirty="0" smtClean="0"/>
              <a:t>simple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3764702"/>
            <a:ext cx="292817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ym typeface="Wingdings" panose="05000000000000000000" pitchFamily="2" charset="2"/>
              </a:rPr>
              <a:t>Proposition d’implémentation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0" y="1735710"/>
            <a:ext cx="5574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projet </a:t>
            </a:r>
            <a:r>
              <a:rPr lang="fr-FR" dirty="0" err="1" smtClean="0"/>
              <a:t>legacy</a:t>
            </a:r>
            <a:r>
              <a:rPr lang="fr-FR" dirty="0" smtClean="0"/>
              <a:t> était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sont reçues de l’extérieur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serveur Apache les transmet à un service Scala, qui les distribue aux API métiers correspondantes.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En plus de servir de passe-plat entre le monde extérieur et les service, le serveur Scala formatait les requêtes de retour à sa façon, et retournait systématiquement des données critiques ou inutiles.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99002" y="2121870"/>
            <a:ext cx="1276959" cy="1813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92693" y="222754"/>
            <a:ext cx="4128408" cy="5911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164557" y="419547"/>
            <a:ext cx="597918" cy="564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sz="2100" cap="all" dirty="0" smtClean="0"/>
              <a:t>Apache</a:t>
            </a:r>
            <a:endParaRPr lang="fr-FR" sz="2100" cap="all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286527" y="419547"/>
            <a:ext cx="597918" cy="564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100" cap="all" dirty="0" smtClean="0"/>
              <a:t>Serveur Scala</a:t>
            </a:r>
            <a:endParaRPr lang="fr-FR" sz="2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879848" y="1677183"/>
            <a:ext cx="1008060" cy="488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4879848" y="2565872"/>
            <a:ext cx="1008060" cy="488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API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4875515" y="3454561"/>
            <a:ext cx="1008060" cy="488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API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858332" y="788494"/>
            <a:ext cx="1008060" cy="488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881392" y="4343250"/>
            <a:ext cx="1008060" cy="488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API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879848" y="5231941"/>
            <a:ext cx="1008060" cy="488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API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575961" y="2431228"/>
            <a:ext cx="588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575961" y="2601784"/>
            <a:ext cx="588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575961" y="2772340"/>
            <a:ext cx="588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575961" y="2942896"/>
            <a:ext cx="588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575961" y="3113452"/>
            <a:ext cx="588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575961" y="3284007"/>
            <a:ext cx="588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575961" y="3454561"/>
            <a:ext cx="588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4" idx="3"/>
            <a:endCxn id="18" idx="1"/>
          </p:cNvCxnSpPr>
          <p:nvPr/>
        </p:nvCxnSpPr>
        <p:spPr>
          <a:xfrm>
            <a:off x="2762475" y="3243430"/>
            <a:ext cx="5240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1575961" y="3617718"/>
            <a:ext cx="588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3884445" y="1011220"/>
            <a:ext cx="973887" cy="796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20" idx="1"/>
          </p:cNvCxnSpPr>
          <p:nvPr/>
        </p:nvCxnSpPr>
        <p:spPr>
          <a:xfrm>
            <a:off x="3905961" y="1807285"/>
            <a:ext cx="973887" cy="114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endCxn id="21" idx="1"/>
          </p:cNvCxnSpPr>
          <p:nvPr/>
        </p:nvCxnSpPr>
        <p:spPr>
          <a:xfrm>
            <a:off x="3905961" y="1807285"/>
            <a:ext cx="973887" cy="1002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3871788" y="2429979"/>
            <a:ext cx="986544" cy="401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22" idx="1"/>
          </p:cNvCxnSpPr>
          <p:nvPr/>
        </p:nvCxnSpPr>
        <p:spPr>
          <a:xfrm>
            <a:off x="3871788" y="2451771"/>
            <a:ext cx="1003727" cy="1246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29" idx="1"/>
          </p:cNvCxnSpPr>
          <p:nvPr/>
        </p:nvCxnSpPr>
        <p:spPr>
          <a:xfrm>
            <a:off x="3905961" y="4839612"/>
            <a:ext cx="973887" cy="636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3905961" y="4595410"/>
            <a:ext cx="969554" cy="2442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22" idx="1"/>
          </p:cNvCxnSpPr>
          <p:nvPr/>
        </p:nvCxnSpPr>
        <p:spPr>
          <a:xfrm flipV="1">
            <a:off x="3886611" y="3698764"/>
            <a:ext cx="988904" cy="1140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3902991" y="2831867"/>
            <a:ext cx="970358" cy="785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3900825" y="3633768"/>
            <a:ext cx="957507" cy="64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318" y="340233"/>
            <a:ext cx="8717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Problèmes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</a:t>
            </a:r>
            <a:r>
              <a:rPr lang="fr-FR" dirty="0">
                <a:sym typeface="Wingdings" panose="05000000000000000000" pitchFamily="2" charset="2"/>
              </a:rPr>
              <a:t>monolithique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Lourd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Globalement fiable, mais peu </a:t>
            </a:r>
            <a:r>
              <a:rPr lang="fr-FR" dirty="0" smtClean="0">
                <a:sym typeface="Wingdings" panose="05000000000000000000" pitchFamily="2" charset="2"/>
              </a:rPr>
              <a:t>maintenable, messages d’erreur et logs illisibles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« hors-norme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36319" y="20417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But recherché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évolutif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Facilement paramétrable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Fiable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</a:t>
            </a:r>
            <a:r>
              <a:rPr lang="fr-FR" dirty="0" smtClean="0">
                <a:sym typeface="Wingdings" panose="05000000000000000000" pitchFamily="2" charset="2"/>
              </a:rPr>
              <a:t>dans la « norme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4202707" y="27211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API-</a:t>
            </a:r>
            <a:r>
              <a:rPr lang="fr-FR" sz="40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Shadowing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93616" y="2249913"/>
            <a:ext cx="1170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plus d’informations sur le pattern, cf. la Tech </a:t>
            </a:r>
            <a:r>
              <a:rPr lang="fr-FR" dirty="0" err="1" smtClean="0"/>
              <a:t>letter</a:t>
            </a:r>
            <a:r>
              <a:rPr lang="fr-FR" dirty="0" smtClean="0"/>
              <a:t> de juillet-aout 2019, « </a:t>
            </a:r>
            <a:r>
              <a:rPr lang="fr-FR" dirty="0"/>
              <a:t>Une stratégie de migration d’application </a:t>
            </a:r>
            <a:r>
              <a:rPr lang="fr-FR" dirty="0" err="1" smtClean="0"/>
              <a:t>legacy</a:t>
            </a:r>
            <a:r>
              <a:rPr lang="fr-FR" dirty="0" smtClean="0"/>
              <a:t> vers </a:t>
            </a:r>
            <a:r>
              <a:rPr lang="fr-FR" dirty="0"/>
              <a:t>le </a:t>
            </a:r>
            <a:r>
              <a:rPr lang="fr-FR" dirty="0" smtClean="0"/>
              <a:t>Cloud »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104961" y="3038820"/>
            <a:ext cx="9982079" cy="2772769"/>
            <a:chOff x="380251" y="3329278"/>
            <a:chExt cx="9982079" cy="277276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251" y="3329279"/>
              <a:ext cx="2087497" cy="2772768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6113" y="3329279"/>
              <a:ext cx="2099634" cy="2772768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2850" y="3329278"/>
              <a:ext cx="2064880" cy="274272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833" y="3329278"/>
              <a:ext cx="2087497" cy="2772769"/>
            </a:xfrm>
            <a:prstGeom prst="rect">
              <a:avLst/>
            </a:prstGeom>
          </p:spPr>
        </p:pic>
      </p:grp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12516"/>
              </p:ext>
            </p:extLst>
          </p:nvPr>
        </p:nvGraphicFramePr>
        <p:xfrm>
          <a:off x="376517" y="470337"/>
          <a:ext cx="1119871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9355">
                  <a:extLst>
                    <a:ext uri="{9D8B030D-6E8A-4147-A177-3AD203B41FA5}">
                      <a16:colId xmlns:a16="http://schemas.microsoft.com/office/drawing/2014/main" val="2270439664"/>
                    </a:ext>
                  </a:extLst>
                </a:gridCol>
                <a:gridCol w="5599355">
                  <a:extLst>
                    <a:ext uri="{9D8B030D-6E8A-4147-A177-3AD203B41FA5}">
                      <a16:colId xmlns:a16="http://schemas.microsoft.com/office/drawing/2014/main" val="148358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Avantages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 une mise en place progressive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Fonctionnellement transparent pour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Réduit les risques de refonte du serveur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Facilement évolutif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Inconvénients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La mise en place d’un POC est critique et obligatoire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Obligation de modifier les clients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8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298</Words>
  <Application>Microsoft Office PowerPoint</Application>
  <PresentationFormat>Grand écran</PresentationFormat>
  <Paragraphs>90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356</cp:revision>
  <dcterms:created xsi:type="dcterms:W3CDTF">2018-11-06T16:23:25Z</dcterms:created>
  <dcterms:modified xsi:type="dcterms:W3CDTF">2019-10-29T14:34:14Z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