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6"/>
  </p:notesMasterIdLst>
  <p:sldIdLst>
    <p:sldId id="256" r:id="rId12"/>
    <p:sldId id="257" r:id="rId13"/>
    <p:sldId id="259" r:id="rId14"/>
    <p:sldId id="262" r:id="rId15"/>
    <p:sldId id="281" r:id="rId16"/>
    <p:sldId id="285" r:id="rId17"/>
    <p:sldId id="290" r:id="rId18"/>
    <p:sldId id="284" r:id="rId19"/>
    <p:sldId id="286" r:id="rId20"/>
    <p:sldId id="287" r:id="rId21"/>
    <p:sldId id="29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590"/>
    <a:srgbClr val="0A559E"/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326" autoAdjust="0"/>
  </p:normalViewPr>
  <p:slideViewPr>
    <p:cSldViewPr snapToGrid="0">
      <p:cViewPr varScale="1">
        <p:scale>
          <a:sx n="89" d="100"/>
          <a:sy n="89" d="100"/>
        </p:scale>
        <p:origin x="6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62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Tous les</a:t>
            </a:r>
            <a:r>
              <a:rPr lang="fr-FR" b="0" baseline="0" dirty="0" smtClean="0"/>
              <a:t> lots fonctionnels ont été implémentés, seuls peuvent subsister quelques services non transférables pour diverses raisons (protocole non supporté, code trop complexe pour être ré-implémenté…)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66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9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 de servir de passe-plat entre le monde extérieur et les service, le serveur Scala formatait les requêtes à sa façon.</a:t>
            </a:r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sont dans le sens de Application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Interface : une librairie,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« peu maintenable »  surtout car il n’y avait pas de ressource en interne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« projet</a:t>
            </a:r>
            <a:r>
              <a:rPr lang="fr-FR" baseline="0" dirty="0" smtClean="0">
                <a:sym typeface="Wingdings" panose="05000000000000000000" pitchFamily="2" charset="2"/>
              </a:rPr>
              <a:t> « </a:t>
            </a:r>
            <a:r>
              <a:rPr lang="fr-FR" dirty="0" smtClean="0">
                <a:sym typeface="Wingdings" panose="05000000000000000000" pitchFamily="2" charset="2"/>
              </a:rPr>
              <a:t>hors-norme » » le</a:t>
            </a:r>
            <a:r>
              <a:rPr lang="fr-FR" baseline="0" dirty="0" smtClean="0">
                <a:sym typeface="Wingdings" panose="05000000000000000000" pitchFamily="2" charset="2"/>
              </a:rPr>
              <a:t> choix du scala a été fait par un architecte, les raisons de ce choix sont inconnues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Projet « hors-norme »</a:t>
            </a:r>
            <a:r>
              <a:rPr lang="fr-FR" baseline="0" dirty="0">
                <a:sym typeface="Wingdings" panose="05000000000000000000" pitchFamily="2" charset="2"/>
              </a:rPr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car développé par un archi ayant quitté la société, dans un esprit « client lourd » (100% des données sont retournées à chaque requête) et pas « service » (données retournées très segmentées et légères).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Choix de </a:t>
            </a:r>
            <a:r>
              <a:rPr lang="fr-FR" dirty="0" err="1" smtClean="0"/>
              <a:t>SignalR</a:t>
            </a:r>
            <a:r>
              <a:rPr lang="fr-FR" dirty="0" smtClean="0"/>
              <a:t> car uniquement besoin de </a:t>
            </a:r>
            <a:r>
              <a:rPr lang="fr-FR" dirty="0" err="1" smtClean="0"/>
              <a:t>webapi</a:t>
            </a:r>
            <a:r>
              <a:rPr lang="fr-FR" dirty="0" smtClean="0"/>
              <a:t>,</a:t>
            </a:r>
            <a:r>
              <a:rPr lang="fr-FR" baseline="0" dirty="0" smtClean="0"/>
              <a:t> besoin d’authentification, facilité d’installation de middlewares (injection de dépendance, </a:t>
            </a:r>
            <a:r>
              <a:rPr lang="fr-FR" baseline="0" dirty="0" err="1" smtClean="0"/>
              <a:t>logging</a:t>
            </a:r>
            <a:r>
              <a:rPr lang="fr-FR" baseline="0" dirty="0" smtClean="0"/>
              <a:t>…)</a:t>
            </a:r>
            <a:r>
              <a:rPr lang="fr-FR" dirty="0" smtClean="0"/>
              <a:t>, et</a:t>
            </a:r>
            <a:r>
              <a:rPr lang="fr-FR" baseline="0" dirty="0" smtClean="0"/>
              <a:t> .Net Code car objectif initial de déployer sur linux.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Combo IIS +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API SHADOWING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Inconvénients: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mise en place d’un POC est critique et obligatoire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Il a fallut prouver,</a:t>
            </a:r>
            <a:r>
              <a:rPr lang="fr-FR" baseline="0" dirty="0" smtClean="0"/>
              <a:t> déjà, que ça fonctionnait: POC « Hello world » dans un premier temps.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Ensuite, mise en place du mode passe-plat pour une route (authentification)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Finalement, mise en place du mode « direct » pour la récupération des villes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baseline="0" dirty="0" smtClean="0">
                <a:sym typeface="Wingdings" panose="05000000000000000000" pitchFamily="2" charset="2"/>
              </a:rPr>
              <a:t>La récupération des villes impliquant une authentification, implémentation d’un cache dans le serveur d’api </a:t>
            </a:r>
            <a:r>
              <a:rPr lang="fr-FR" baseline="0" dirty="0" err="1" smtClean="0">
                <a:sym typeface="Wingdings" panose="05000000000000000000" pitchFamily="2" charset="2"/>
              </a:rPr>
              <a:t>shadowing</a:t>
            </a:r>
            <a:r>
              <a:rPr lang="fr-FR" baseline="0" dirty="0" smtClean="0">
                <a:sym typeface="Wingdings" panose="05000000000000000000" pitchFamily="2" charset="2"/>
              </a:rPr>
              <a:t> (mode jeton public / privé)  mise en place de fonctionnalités métier dans le serveur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Obligation de modifier les clients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</a:t>
            </a:r>
            <a:r>
              <a:rPr lang="fr-FR" baseline="0" dirty="0" smtClean="0"/>
              <a:t> module d’API </a:t>
            </a:r>
            <a:r>
              <a:rPr lang="fr-FR" baseline="0" dirty="0" err="1" smtClean="0"/>
              <a:t>shadowing</a:t>
            </a:r>
            <a:r>
              <a:rPr lang="fr-FR" baseline="0" dirty="0" smtClean="0"/>
              <a:t> était déployé sur un site dédié, avec une URL dédiée. Il a fallut modifier un projet en court de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, afin qu’il ne passe plus par Apache / Scala.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Avantages: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Permet une mise en place progressive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Après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poc</a:t>
            </a:r>
            <a:r>
              <a:rPr lang="fr-FR" baseline="0" dirty="0" smtClean="0"/>
              <a:t>, fonctionnement en mode « passe-plat » vers Apache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Petit à petit, les requêtes étaient redirigées directement vers les API correspondantes (soit celles d’origine, soit une version réécrite)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A permis une révision complète des appels</a:t>
            </a:r>
          </a:p>
          <a:p>
            <a:pPr marL="1200150" lvl="2" indent="-285750">
              <a:buFontTx/>
              <a:buChar char="-"/>
            </a:pPr>
            <a:r>
              <a:rPr lang="fr-FR" baseline="0" dirty="0" smtClean="0"/>
              <a:t>Découpage des appels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Suppression</a:t>
            </a:r>
            <a:r>
              <a:rPr lang="fr-FR" baseline="0" dirty="0" smtClean="0"/>
              <a:t> des données inutiles des réponses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Fonctionnellement transparent pour l’utilisateur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baseline="0" dirty="0" smtClean="0"/>
              <a:t>moment venu, le mode passe-plat peut être déconnecté pour utiliser directement l’API (authentification avec vérification de concordance entre ancien et nouveau serveur coté front dans un premier temps, puis utilisation du nouveau serveur uniquement)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Réduit les risques de refonte du serveur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La refonte s’est</a:t>
            </a:r>
            <a:r>
              <a:rPr lang="fr-FR" baseline="0" dirty="0" smtClean="0"/>
              <a:t> faite petit à petit, en passant du mode passe-plat au mode « direct » route par route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Facilement évolutif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Ecrit</a:t>
            </a:r>
            <a:r>
              <a:rPr lang="fr-FR" baseline="0" dirty="0" smtClean="0"/>
              <a:t> en .Net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, l’ajout de routes est extrêmement simple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Implémentation</a:t>
            </a:r>
            <a:r>
              <a:rPr lang="fr-FR" b="0" baseline="0" dirty="0" smtClean="0"/>
              <a:t> « à blanc »: déploiement en </a:t>
            </a:r>
            <a:r>
              <a:rPr lang="fr-FR" b="0" baseline="0" dirty="0" err="1" smtClean="0"/>
              <a:t>prod</a:t>
            </a:r>
            <a:r>
              <a:rPr lang="fr-FR" b="0" baseline="0" dirty="0" smtClean="0"/>
              <a:t> sur un site de test non accessible au public</a:t>
            </a:r>
            <a:endParaRPr lang="fr-F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Validation de l’architecture :</a:t>
            </a:r>
            <a:r>
              <a:rPr lang="fr-FR" b="0" baseline="0" dirty="0" smtClean="0"/>
              <a:t> uniquement pour valider la validité de l’architecture avec une route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baseline="0" dirty="0" smtClean="0"/>
              <a:t>Implémentation du système de passe-plat pour 100% des </a:t>
            </a:r>
            <a:r>
              <a:rPr lang="fr-FR" b="0" baseline="0" dirty="0" err="1" smtClean="0"/>
              <a:t>urls</a:t>
            </a:r>
            <a:endParaRPr lang="fr-FR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err="1" smtClean="0"/>
              <a:t>Overriding</a:t>
            </a:r>
            <a:r>
              <a:rPr lang="fr-FR" b="0" baseline="0" dirty="0" smtClean="0"/>
              <a:t> d’une première route sans passe-plat, toutes les autres y restent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un cours sur url rewriting, quelques</a:t>
            </a:r>
            <a:r>
              <a:rPr lang="fr-FR" baseline="0" dirty="0" smtClean="0"/>
              <a:t> erreurs possibles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 Chaque règle avec</a:t>
            </a:r>
            <a:r>
              <a:rPr lang="fr-FR" baseline="0" dirty="0" smtClean="0">
                <a:sym typeface="Wingdings" panose="05000000000000000000" pitchFamily="2" charset="2"/>
              </a:rPr>
              <a:t> un « type="None" » est lié à un contrôleur et une action permettant le traitement de la requête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5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Implémentation petit</a:t>
            </a:r>
            <a:r>
              <a:rPr lang="fr-FR" b="0" baseline="0" dirty="0" smtClean="0"/>
              <a:t> à petit, par lots fonctionnels.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 smtClean="0"/>
              <a:t>Mise en cache par </a:t>
            </a:r>
            <a:r>
              <a:rPr lang="fr-FR" b="0" baseline="0" dirty="0" err="1" smtClean="0"/>
              <a:t>SignalR</a:t>
            </a:r>
            <a:r>
              <a:rPr lang="fr-FR" b="0" baseline="0" dirty="0" smtClean="0"/>
              <a:t> si besoin (la liste des pays ne change pas tous les jours)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2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2" y="666974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#1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107" y="1469489"/>
            <a:ext cx="7709785" cy="37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étape : Implémentation des routes par lot fonctionnel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Par exemple, concernant le choix de l’adresse :</a:t>
            </a:r>
          </a:p>
          <a:p>
            <a:endParaRPr lang="fr-FR" dirty="0" smtClean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615547" y="1577802"/>
            <a:ext cx="2236262" cy="647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390709" y="1310372"/>
            <a:ext cx="196092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GET "</a:t>
            </a:r>
            <a:r>
              <a:rPr lang="fr-FR" sz="1400" dirty="0" smtClean="0"/>
              <a:t>url.com/countries"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2" y="1814475"/>
            <a:ext cx="2267625" cy="694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53445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{"countries": ['...']}</a:t>
            </a:r>
            <a:endParaRPr lang="fr-FR" sz="1400" dirty="0"/>
          </a:p>
        </p:txBody>
      </p:sp>
      <p:cxnSp>
        <p:nvCxnSpPr>
          <p:cNvPr id="139" name="Connecteur droit avec flèche 138"/>
          <p:cNvCxnSpPr/>
          <p:nvPr/>
        </p:nvCxnSpPr>
        <p:spPr>
          <a:xfrm flipV="1">
            <a:off x="2357581" y="3258492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6823" y="3504711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284946" y="2922430"/>
            <a:ext cx="287521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GET </a:t>
            </a:r>
            <a:r>
              <a:rPr lang="fr-FR" sz="1400" dirty="0" smtClean="0"/>
              <a:t>"url.com/</a:t>
            </a:r>
            <a:r>
              <a:rPr lang="fr-FR" sz="1400" dirty="0" err="1" smtClean="0"/>
              <a:t>postCodes?country</a:t>
            </a:r>
            <a:r>
              <a:rPr lang="fr-FR" sz="1400" dirty="0" smtClean="0"/>
              <a:t>=X"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9947" y="3550739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cities</a:t>
            </a:r>
            <a:r>
              <a:rPr lang="fr-FR" sz="1400" dirty="0" smtClean="0"/>
              <a:t>": </a:t>
            </a:r>
            <a:r>
              <a:rPr lang="fr-FR" sz="1400" dirty="0"/>
              <a:t>['...']}</a:t>
            </a:r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8741" y="3267539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>
            <a:off x="5607225" y="3502794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10626068" y="3115917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9499374" y="3279854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9497490" y="3543631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9545612" y="2963368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6085269" y="3538154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508985" y="3534922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10626068" y="1462921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9514516" y="1616119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9547976" y="1281167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508985" y="1798049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9489526" y="1813477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082097" y="1797199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2345349" y="4658162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2334591" y="4904381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272714" y="4322100"/>
            <a:ext cx="2739276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GET </a:t>
            </a:r>
            <a:r>
              <a:rPr lang="fr-FR" sz="1400" dirty="0" smtClean="0"/>
              <a:t>"url.com/</a:t>
            </a:r>
            <a:r>
              <a:rPr lang="fr-FR" sz="1400" dirty="0" err="1" smtClean="0"/>
              <a:t>streetNames?city</a:t>
            </a:r>
            <a:r>
              <a:rPr lang="fr-FR" sz="1400" dirty="0" smtClean="0"/>
              <a:t>=X"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277715" y="4950409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</a:t>
            </a:r>
            <a:r>
              <a:rPr lang="fr-FR" sz="1400" dirty="0"/>
              <a:t>"</a:t>
            </a:r>
            <a:r>
              <a:rPr lang="fr-FR" sz="1400" dirty="0" err="1" smtClean="0"/>
              <a:t>streets</a:t>
            </a:r>
            <a:r>
              <a:rPr lang="fr-FR" sz="1400" dirty="0" smtClean="0"/>
              <a:t>": </a:t>
            </a:r>
            <a:r>
              <a:rPr lang="fr-FR" sz="1400" dirty="0"/>
              <a:t>['...']}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5616509" y="4667209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5594993" y="4902464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10613836" y="4515587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9487142" y="4679524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 flipV="1">
            <a:off x="9485258" y="4943301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9533380" y="4363038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6073037" y="4937824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9496753" y="4934592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494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1" y="228747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#2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07" y="772406"/>
            <a:ext cx="8695616" cy="5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final : Implémentation </a:t>
            </a:r>
            <a:r>
              <a:rPr lang="fr-FR" dirty="0" smtClean="0"/>
              <a:t>terminée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En plus des </a:t>
            </a:r>
            <a:r>
              <a:rPr lang="fr-FR" dirty="0" err="1" smtClean="0"/>
              <a:t>urls</a:t>
            </a:r>
            <a:r>
              <a:rPr lang="fr-FR" dirty="0" smtClean="0"/>
              <a:t> ci-dessus :</a:t>
            </a:r>
            <a:endParaRPr lang="fr-FR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60" name="Connecteur droit avec flèche 59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5615547" y="1572940"/>
            <a:ext cx="2304220" cy="48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2175555" y="1310372"/>
            <a:ext cx="2437206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POST "url.com/</a:t>
            </a:r>
            <a:r>
              <a:rPr lang="fr-FR" sz="1400" dirty="0" err="1" smtClean="0"/>
              <a:t>pseudo?p</a:t>
            </a:r>
            <a:r>
              <a:rPr lang="fr-FR" sz="1400" dirty="0" smtClean="0"/>
              <a:t>=</a:t>
            </a:r>
            <a:r>
              <a:rPr lang="fr-FR" sz="1400" dirty="0" err="1" smtClean="0"/>
              <a:t>psd</a:t>
            </a:r>
            <a:r>
              <a:rPr lang="fr-FR" sz="1400" dirty="0" smtClean="0"/>
              <a:t>"</a:t>
            </a:r>
            <a:endParaRPr lang="fr-FR" sz="1400" dirty="0"/>
          </a:p>
        </p:txBody>
      </p:sp>
      <p:cxnSp>
        <p:nvCxnSpPr>
          <p:cNvPr id="63" name="Connecteur droit avec flèche 62"/>
          <p:cNvCxnSpPr/>
          <p:nvPr/>
        </p:nvCxnSpPr>
        <p:spPr>
          <a:xfrm flipH="1" flipV="1">
            <a:off x="5594031" y="1814475"/>
            <a:ext cx="2284561" cy="9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896029" y="1852307"/>
            <a:ext cx="882806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HTTP 200</a:t>
            </a:r>
            <a:endParaRPr lang="fr-FR" sz="14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6643127" y="4730167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Apache</a:t>
            </a:r>
            <a:endParaRPr lang="fr-FR" dirty="0"/>
          </a:p>
        </p:txBody>
      </p:sp>
      <p:cxnSp>
        <p:nvCxnSpPr>
          <p:cNvPr id="70" name="Connecteur droit avec flèche 69"/>
          <p:cNvCxnSpPr/>
          <p:nvPr/>
        </p:nvCxnSpPr>
        <p:spPr>
          <a:xfrm flipV="1">
            <a:off x="2336728" y="4892981"/>
            <a:ext cx="2016000" cy="105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325970" y="5139200"/>
            <a:ext cx="2016000" cy="133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856506" y="4556919"/>
            <a:ext cx="89813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url.com</a:t>
            </a:r>
            <a:r>
              <a:rPr lang="fr-FR" sz="1400" dirty="0" smtClean="0"/>
              <a:t>/*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269094" y="5185228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[Résultat standard]</a:t>
            </a:r>
            <a:endParaRPr lang="fr-FR" sz="1400" dirty="0"/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5617020" y="4885120"/>
            <a:ext cx="1026107" cy="501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>
            <a:off x="5594031" y="5127277"/>
            <a:ext cx="1030752" cy="11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691377" y="4590476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Passe-plat</a:t>
            </a:r>
            <a:endParaRPr lang="fr-FR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10621578" y="1397269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9494884" y="1561206"/>
            <a:ext cx="1122446" cy="9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9493000" y="1824983"/>
            <a:ext cx="1122446" cy="9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9541122" y="1244720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504495" y="1816274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2354409" y="2785218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3651" y="3031437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321917" y="2449156"/>
            <a:ext cx="195925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GET url.com/</a:t>
            </a:r>
            <a:r>
              <a:rPr lang="fr-FR" sz="1400" dirty="0" err="1" smtClean="0"/>
              <a:t>epicUrlOne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2286775" y="3077465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/>
              <a:t>{"</a:t>
            </a:r>
            <a:r>
              <a:rPr lang="fr-FR" sz="1400" dirty="0" err="1" smtClean="0"/>
              <a:t>epicResultOne</a:t>
            </a:r>
            <a:r>
              <a:rPr lang="fr-FR" sz="1400" dirty="0" smtClean="0"/>
              <a:t>": "WTF"}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5625569" y="2794265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5604053" y="3029520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à coins arrondis 47"/>
          <p:cNvSpPr/>
          <p:nvPr/>
        </p:nvSpPr>
        <p:spPr>
          <a:xfrm>
            <a:off x="10621578" y="2601705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9494884" y="2765642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 flipV="1">
            <a:off x="9493000" y="3029419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541122" y="2449156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6082097" y="306488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9504495" y="3020710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cxnSp>
        <p:nvCxnSpPr>
          <p:cNvPr id="54" name="Connecteur droit avec flèche 53"/>
          <p:cNvCxnSpPr/>
          <p:nvPr/>
        </p:nvCxnSpPr>
        <p:spPr>
          <a:xfrm flipV="1">
            <a:off x="2356197" y="3862775"/>
            <a:ext cx="2016000" cy="105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345439" y="4108994"/>
            <a:ext cx="2016000" cy="1339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323705" y="3526713"/>
            <a:ext cx="1958037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GET url.com/</a:t>
            </a:r>
            <a:r>
              <a:rPr lang="fr-FR" sz="1400" dirty="0" err="1" smtClean="0"/>
              <a:t>epicUrlTwo</a:t>
            </a:r>
            <a:endParaRPr lang="fr-FR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202499" y="4155022"/>
            <a:ext cx="22812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/>
              <a:t>{"</a:t>
            </a:r>
            <a:r>
              <a:rPr lang="fr-FR" sz="1400" dirty="0" err="1" smtClean="0"/>
              <a:t>epicResultTwo</a:t>
            </a:r>
            <a:r>
              <a:rPr lang="fr-FR" sz="1400" dirty="0" smtClean="0"/>
              <a:t>": "</a:t>
            </a:r>
            <a:r>
              <a:rPr lang="fr-FR" sz="1400" dirty="0" err="1" smtClean="0"/>
              <a:t>SoFast</a:t>
            </a:r>
            <a:r>
              <a:rPr lang="fr-FR" sz="1400" dirty="0" smtClean="0"/>
              <a:t>"}</a:t>
            </a:r>
            <a:endParaRPr lang="fr-FR" sz="1400" dirty="0"/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5627357" y="3871822"/>
            <a:ext cx="2242636" cy="505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5605841" y="4107077"/>
            <a:ext cx="2232614" cy="141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à coins arrondis 80"/>
          <p:cNvSpPr/>
          <p:nvPr/>
        </p:nvSpPr>
        <p:spPr>
          <a:xfrm>
            <a:off x="10623366" y="3679262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9496672" y="3843199"/>
            <a:ext cx="1122446" cy="99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 flipV="1">
            <a:off x="9494788" y="4106976"/>
            <a:ext cx="1122446" cy="99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9542910" y="3526713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96" name="ZoneTexte 95"/>
          <p:cNvSpPr txBox="1"/>
          <p:nvPr/>
        </p:nvSpPr>
        <p:spPr>
          <a:xfrm>
            <a:off x="6083885" y="4142437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9506283" y="4098267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6107788" y="182919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265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2" y="666974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</a:t>
            </a:r>
            <a:r>
              <a:rPr lang="fr-FR" dirty="0" smtClean="0"/>
              <a:t>#3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4605" y="1727881"/>
            <a:ext cx="10574767" cy="360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5000" dirty="0" smtClean="0"/>
              <a:t>CAPTURE WEB.CONFIG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18403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3764702"/>
            <a:ext cx="292817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ym typeface="Wingdings" panose="05000000000000000000" pitchFamily="2" charset="2"/>
              </a:rPr>
              <a:t>Proposition d’implémentation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0" y="1735710"/>
            <a:ext cx="5574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projet </a:t>
            </a:r>
            <a:r>
              <a:rPr lang="fr-FR" dirty="0" err="1" smtClean="0"/>
              <a:t>legacy</a:t>
            </a:r>
            <a:r>
              <a:rPr lang="fr-FR" dirty="0" smtClean="0"/>
              <a:t> était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web sont reçues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serveur Apache les transmet à un service Scala, qui les distribue aux API métiers correspondantes.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En plus de servir de passe-plat entre le monde extérieur et les service, le serveur Scala formatait les requêtes de retour à sa façon, et retournait systématiquement des données critiques ou inutiles.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99002" y="222754"/>
            <a:ext cx="5822099" cy="5911581"/>
            <a:chOff x="299002" y="222754"/>
            <a:chExt cx="5822099" cy="591158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299002" y="2121870"/>
              <a:ext cx="1276959" cy="1813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Requêtes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2693" y="222754"/>
              <a:ext cx="4128408" cy="5911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16455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fr-FR" sz="2100" cap="all" dirty="0" smtClean="0"/>
                <a:t>Apache</a:t>
              </a:r>
              <a:endParaRPr lang="fr-FR" sz="2100" cap="all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28652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2100" cap="all" dirty="0" smtClean="0"/>
                <a:t>Serveur Scala</a:t>
              </a:r>
              <a:endParaRPr lang="fr-FR" sz="21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879848" y="1677183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879848" y="2565872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75515" y="345456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858332" y="788494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API</a:t>
              </a:r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4881392" y="4343250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4879848" y="523194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1575961" y="243122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1575961" y="2601784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1575961" y="2772340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1575961" y="2942896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1575961" y="3113452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1575961" y="3284007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575961" y="3454561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stCxn id="14" idx="3"/>
              <a:endCxn id="18" idx="1"/>
            </p:cNvCxnSpPr>
            <p:nvPr/>
          </p:nvCxnSpPr>
          <p:spPr>
            <a:xfrm>
              <a:off x="2762475" y="3243430"/>
              <a:ext cx="5240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75961" y="361771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V="1">
              <a:off x="3884445" y="1011220"/>
              <a:ext cx="973887" cy="7960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endCxn id="20" idx="1"/>
            </p:cNvCxnSpPr>
            <p:nvPr/>
          </p:nvCxnSpPr>
          <p:spPr>
            <a:xfrm>
              <a:off x="3905961" y="1807285"/>
              <a:ext cx="973887" cy="1141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endCxn id="21" idx="1"/>
            </p:cNvCxnSpPr>
            <p:nvPr/>
          </p:nvCxnSpPr>
          <p:spPr>
            <a:xfrm>
              <a:off x="3905961" y="1807285"/>
              <a:ext cx="973887" cy="1002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3871788" y="2429979"/>
              <a:ext cx="986544" cy="4018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endCxn id="22" idx="1"/>
            </p:cNvCxnSpPr>
            <p:nvPr/>
          </p:nvCxnSpPr>
          <p:spPr>
            <a:xfrm>
              <a:off x="3871788" y="2451771"/>
              <a:ext cx="1003727" cy="12469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endCxn id="29" idx="1"/>
            </p:cNvCxnSpPr>
            <p:nvPr/>
          </p:nvCxnSpPr>
          <p:spPr>
            <a:xfrm>
              <a:off x="3905961" y="4839612"/>
              <a:ext cx="973887" cy="636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V="1">
              <a:off x="3905961" y="4595410"/>
              <a:ext cx="969554" cy="2442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>
              <a:endCxn id="22" idx="1"/>
            </p:cNvCxnSpPr>
            <p:nvPr/>
          </p:nvCxnSpPr>
          <p:spPr>
            <a:xfrm flipV="1">
              <a:off x="3886611" y="3698764"/>
              <a:ext cx="988904" cy="1140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3902991" y="2831867"/>
              <a:ext cx="970358" cy="7858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3900825" y="3633768"/>
              <a:ext cx="957507" cy="64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318" y="340233"/>
            <a:ext cx="87172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Problèmes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</a:t>
            </a:r>
            <a:r>
              <a:rPr lang="fr-FR" dirty="0">
                <a:sym typeface="Wingdings" panose="05000000000000000000" pitchFamily="2" charset="2"/>
              </a:rPr>
              <a:t>monolithique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Lourd, compilations très longues (plusieurs minutes)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Globalement </a:t>
            </a:r>
            <a:r>
              <a:rPr lang="fr-FR" dirty="0" smtClean="0">
                <a:sym typeface="Wingdings" panose="05000000000000000000" pitchFamily="2" charset="2"/>
              </a:rPr>
              <a:t>fiable </a:t>
            </a:r>
            <a:r>
              <a:rPr lang="fr-FR" dirty="0">
                <a:sym typeface="Wingdings" panose="05000000000000000000" pitchFamily="2" charset="2"/>
              </a:rPr>
              <a:t>et efficace (</a:t>
            </a:r>
            <a:r>
              <a:rPr lang="fr-FR" dirty="0" err="1">
                <a:sym typeface="Wingdings" panose="05000000000000000000" pitchFamily="2" charset="2"/>
              </a:rPr>
              <a:t>aka</a:t>
            </a:r>
            <a:r>
              <a:rPr lang="fr-FR" dirty="0">
                <a:sym typeface="Wingdings" panose="05000000000000000000" pitchFamily="2" charset="2"/>
              </a:rPr>
              <a:t> « il répond </a:t>
            </a:r>
            <a:r>
              <a:rPr lang="fr-FR" dirty="0" smtClean="0">
                <a:sym typeface="Wingdings" panose="05000000000000000000" pitchFamily="2" charset="2"/>
              </a:rPr>
              <a:t>vite ») </a:t>
            </a:r>
            <a:r>
              <a:rPr lang="fr-FR" dirty="0">
                <a:sym typeface="Wingdings" panose="05000000000000000000" pitchFamily="2" charset="2"/>
              </a:rPr>
              <a:t>mais peu </a:t>
            </a:r>
            <a:r>
              <a:rPr lang="fr-FR" dirty="0" smtClean="0">
                <a:sym typeface="Wingdings" panose="05000000000000000000" pitchFamily="2" charset="2"/>
              </a:rPr>
              <a:t>maintenable, messages d’erreur et logs illisibles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« hors-norme </a:t>
            </a:r>
            <a:r>
              <a:rPr lang="fr-FR" dirty="0" smtClean="0">
                <a:sym typeface="Wingdings" panose="05000000000000000000" pitchFamily="2" charset="2"/>
              </a:rPr>
              <a:t>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36317" y="20945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But recherché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évolutif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Facilement paramétrable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Fiable et efficace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</a:t>
            </a:r>
            <a:r>
              <a:rPr lang="fr-FR" dirty="0" smtClean="0">
                <a:sym typeface="Wingdings" panose="05000000000000000000" pitchFamily="2" charset="2"/>
              </a:rPr>
              <a:t>dans la « norme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36317" y="3743235"/>
            <a:ext cx="95276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Solution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Remplacement du serveur en Scala par un serveur </a:t>
            </a:r>
            <a:r>
              <a:rPr lang="fr-FR" dirty="0" err="1" smtClean="0">
                <a:sym typeface="Wingdings" panose="05000000000000000000" pitchFamily="2" charset="2"/>
              </a:rPr>
              <a:t>SignalR</a:t>
            </a:r>
            <a:r>
              <a:rPr lang="fr-FR" dirty="0" smtClean="0">
                <a:sym typeface="Wingdings" panose="05000000000000000000" pitchFamily="2" charset="2"/>
              </a:rPr>
              <a:t> en .Net </a:t>
            </a:r>
            <a:r>
              <a:rPr lang="fr-FR" dirty="0" err="1" smtClean="0">
                <a:sym typeface="Wingdings" panose="05000000000000000000" pitchFamily="2" charset="2"/>
              </a:rPr>
              <a:t>Core</a:t>
            </a:r>
            <a:endParaRPr lang="fr-FR" dirty="0" smtClean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Possibilités d’</a:t>
            </a:r>
            <a:r>
              <a:rPr lang="fr-FR" dirty="0" err="1" smtClean="0">
                <a:sym typeface="Wingdings" panose="05000000000000000000" pitchFamily="2" charset="2"/>
              </a:rPr>
              <a:t>upscaling</a:t>
            </a:r>
            <a:r>
              <a:rPr lang="fr-FR" dirty="0" smtClean="0">
                <a:sym typeface="Wingdings" panose="05000000000000000000" pitchFamily="2" charset="2"/>
              </a:rPr>
              <a:t> très simple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Maintenance simplifiée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Utilisation d’un serveur IIS déjà existant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Réécriture d’url aisé avec l’</a:t>
            </a:r>
            <a:r>
              <a:rPr lang="fr-FR" dirty="0" err="1" smtClean="0">
                <a:sym typeface="Wingdings" panose="05000000000000000000" pitchFamily="2" charset="2"/>
              </a:rPr>
              <a:t>add</a:t>
            </a:r>
            <a:r>
              <a:rPr lang="fr-FR" dirty="0" err="1">
                <a:sym typeface="Wingdings" panose="05000000000000000000" pitchFamily="2" charset="2"/>
              </a:rPr>
              <a:t>-</a:t>
            </a:r>
            <a:r>
              <a:rPr lang="fr-FR" dirty="0" err="1" smtClean="0">
                <a:sym typeface="Wingdings" panose="05000000000000000000" pitchFamily="2" charset="2"/>
              </a:rPr>
              <a:t>on</a:t>
            </a:r>
            <a:r>
              <a:rPr lang="fr-FR" dirty="0" smtClean="0">
                <a:sym typeface="Wingdings" panose="05000000000000000000" pitchFamily="2" charset="2"/>
              </a:rPr>
              <a:t> URL Rewriting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Facilité d’implémentation de l’API </a:t>
            </a:r>
            <a:r>
              <a:rPr lang="fr-FR" dirty="0" err="1" smtClean="0">
                <a:sym typeface="Wingdings" panose="05000000000000000000" pitchFamily="2" charset="2"/>
              </a:rPr>
              <a:t>shadowing</a:t>
            </a:r>
            <a:r>
              <a:rPr lang="fr-FR" dirty="0" smtClean="0">
                <a:sym typeface="Wingdings" panose="05000000000000000000" pitchFamily="2" charset="2"/>
              </a:rPr>
              <a:t> via le </a:t>
            </a:r>
            <a:r>
              <a:rPr lang="fr-FR" dirty="0" err="1" smtClean="0">
                <a:sym typeface="Wingdings" panose="05000000000000000000" pitchFamily="2" charset="2"/>
              </a:rPr>
              <a:t>web.config</a:t>
            </a:r>
            <a:r>
              <a:rPr lang="fr-FR" dirty="0" smtClean="0">
                <a:sym typeface="Wingdings" panose="05000000000000000000" pitchFamily="2" charset="2"/>
              </a:rPr>
              <a:t> du site</a:t>
            </a:r>
          </a:p>
        </p:txBody>
      </p:sp>
    </p:spTree>
    <p:extLst>
      <p:ext uri="{BB962C8B-B14F-4D97-AF65-F5344CB8AC3E}">
        <p14:creationId xmlns:p14="http://schemas.microsoft.com/office/powerpoint/2010/main" val="3806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4202707" y="27211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API-</a:t>
            </a:r>
            <a:r>
              <a:rPr lang="fr-FR" sz="40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Shadowing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93616" y="2249913"/>
            <a:ext cx="1170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plus d’informations sur le pattern, cf. la Tech </a:t>
            </a:r>
            <a:r>
              <a:rPr lang="fr-FR" dirty="0" err="1" smtClean="0"/>
              <a:t>letter</a:t>
            </a:r>
            <a:r>
              <a:rPr lang="fr-FR" dirty="0" smtClean="0"/>
              <a:t> de juillet-aout 2019, « </a:t>
            </a:r>
            <a:r>
              <a:rPr lang="fr-FR" dirty="0"/>
              <a:t>Une stratégie de migration d’application </a:t>
            </a:r>
            <a:r>
              <a:rPr lang="fr-FR" dirty="0" err="1" smtClean="0"/>
              <a:t>legacy</a:t>
            </a:r>
            <a:r>
              <a:rPr lang="fr-FR" dirty="0" smtClean="0"/>
              <a:t> vers </a:t>
            </a:r>
            <a:r>
              <a:rPr lang="fr-FR" dirty="0"/>
              <a:t>le </a:t>
            </a:r>
            <a:r>
              <a:rPr lang="fr-FR" dirty="0" smtClean="0"/>
              <a:t>Cloud »,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104961" y="3038820"/>
            <a:ext cx="9982079" cy="2772769"/>
            <a:chOff x="380251" y="3329278"/>
            <a:chExt cx="9982079" cy="277276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251" y="3329279"/>
              <a:ext cx="2087497" cy="2772768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6113" y="3329279"/>
              <a:ext cx="2099634" cy="2772768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2850" y="3329278"/>
              <a:ext cx="2064880" cy="274272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833" y="3329278"/>
              <a:ext cx="2087497" cy="2772769"/>
            </a:xfrm>
            <a:prstGeom prst="rect">
              <a:avLst/>
            </a:prstGeom>
          </p:spPr>
        </p:pic>
      </p:grp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12516"/>
              </p:ext>
            </p:extLst>
          </p:nvPr>
        </p:nvGraphicFramePr>
        <p:xfrm>
          <a:off x="376517" y="470337"/>
          <a:ext cx="1119871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9355">
                  <a:extLst>
                    <a:ext uri="{9D8B030D-6E8A-4147-A177-3AD203B41FA5}">
                      <a16:colId xmlns:a16="http://schemas.microsoft.com/office/drawing/2014/main" val="2270439664"/>
                    </a:ext>
                  </a:extLst>
                </a:gridCol>
                <a:gridCol w="5599355">
                  <a:extLst>
                    <a:ext uri="{9D8B030D-6E8A-4147-A177-3AD203B41FA5}">
                      <a16:colId xmlns:a16="http://schemas.microsoft.com/office/drawing/2014/main" val="148358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Avantages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 une mise en place progressive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Fonctionnellement transparent pour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Réduit les risques de refonte du serveur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Facilement évolutif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Inconvénients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La mise en place d’un POC est critique et obligatoire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Obligation de modifier les clients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8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étape: Implémentation des </a:t>
            </a:r>
            <a:r>
              <a:rPr lang="fr-FR" dirty="0" err="1" smtClean="0"/>
              <a:t>POCs</a:t>
            </a:r>
            <a:r>
              <a:rPr lang="fr-FR" dirty="0" smtClean="0"/>
              <a:t> à blanc</a:t>
            </a:r>
            <a:endParaRPr lang="fr-FR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5615547" y="1572940"/>
            <a:ext cx="2304220" cy="48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390709" y="1310372"/>
            <a:ext cx="186955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testNew?p</a:t>
            </a:r>
            <a:r>
              <a:rPr lang="fr-FR" sz="1400" dirty="0" smtClean="0"/>
              <a:t>=42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1" y="1814475"/>
            <a:ext cx="2284561" cy="9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36678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answer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6643127" y="2976670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Apache</a:t>
            </a:r>
            <a:endParaRPr lang="fr-FR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9091826" y="1483682"/>
            <a:ext cx="861716" cy="661583"/>
            <a:chOff x="8047291" y="1868950"/>
            <a:chExt cx="454004" cy="454003"/>
          </a:xfrm>
        </p:grpSpPr>
        <p:sp>
          <p:nvSpPr>
            <p:cNvPr id="121" name="Arc 120"/>
            <p:cNvSpPr/>
            <p:nvPr/>
          </p:nvSpPr>
          <p:spPr>
            <a:xfrm>
              <a:off x="8090679" y="1868950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Arc 121"/>
            <p:cNvSpPr/>
            <p:nvPr/>
          </p:nvSpPr>
          <p:spPr>
            <a:xfrm rot="5400000">
              <a:off x="8068985" y="1867167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/>
          <p:nvPr/>
        </p:nvCxnSpPr>
        <p:spPr>
          <a:xfrm flipV="1">
            <a:off x="2336728" y="3139484"/>
            <a:ext cx="2016000" cy="105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2325970" y="3385703"/>
            <a:ext cx="2016000" cy="133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2856506" y="2803422"/>
            <a:ext cx="89813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url.com</a:t>
            </a:r>
            <a:r>
              <a:rPr lang="fr-FR" sz="1400" dirty="0" smtClean="0"/>
              <a:t>/*</a:t>
            </a:r>
            <a:endParaRPr lang="fr-FR" sz="14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269094" y="34317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[Résultat standard]</a:t>
            </a:r>
            <a:endParaRPr lang="fr-FR" sz="1400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V="1">
            <a:off x="5617020" y="3131623"/>
            <a:ext cx="1026107" cy="501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 flipH="1">
            <a:off x="5594031" y="3373780"/>
            <a:ext cx="1030752" cy="11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 flipV="1">
            <a:off x="2354409" y="4700084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3651" y="4946303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281774" y="4364022"/>
            <a:ext cx="2077877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auth?u</a:t>
            </a:r>
            <a:r>
              <a:rPr lang="fr-FR" sz="1400" dirty="0" smtClean="0"/>
              <a:t>=</a:t>
            </a:r>
            <a:r>
              <a:rPr lang="fr-FR" sz="1400" dirty="0" err="1" smtClean="0"/>
              <a:t>XX&amp;p</a:t>
            </a:r>
            <a:r>
              <a:rPr lang="fr-FR" sz="1400" dirty="0" smtClean="0"/>
              <a:t>=YY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6775" y="49923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isValid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5569" y="4709131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>
            <a:off x="5604053" y="4944386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10604552" y="4383476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9477858" y="4547413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9475974" y="4811190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5691377" y="2836979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Passe-plat</a:t>
            </a:r>
            <a:endParaRPr lang="fr-FR" sz="14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9524096" y="4230927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6082097" y="497974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487469" y="4802481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84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634</Words>
  <Application>Microsoft Office PowerPoint</Application>
  <PresentationFormat>Grand écran</PresentationFormat>
  <Paragraphs>205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449</cp:revision>
  <dcterms:created xsi:type="dcterms:W3CDTF">2018-11-06T16:23:25Z</dcterms:created>
  <dcterms:modified xsi:type="dcterms:W3CDTF">2019-11-08T11:47:40Z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