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7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590"/>
    <a:srgbClr val="0A559E"/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62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Tous les</a:t>
            </a:r>
            <a:r>
              <a:rPr lang="fr-FR" b="0" baseline="0" dirty="0" smtClean="0"/>
              <a:t> lots fonctionnels ont été implémentés, seuls peuvent subsister quelques services non transférables pour diverses raisons (protocole non supporté, code trop complexe pour être ré-implémenté…)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6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9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7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</a:t>
            </a:r>
            <a:r>
              <a:rPr lang="fr-FR" dirty="0" smtClean="0"/>
              <a:t>façon,</a:t>
            </a:r>
            <a:r>
              <a:rPr lang="fr-FR" baseline="0" dirty="0" smtClean="0"/>
              <a:t> transformait aplatissait des objets, créait des listes avec des éléments uniques, déplaçait des éléments…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sont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Projet « hors-norme »</a:t>
            </a:r>
            <a:r>
              <a:rPr lang="fr-FR" baseline="0" dirty="0">
                <a:sym typeface="Wingdings" panose="05000000000000000000" pitchFamily="2" charset="2"/>
              </a:rPr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car développé par un archi ayant quitté la société, dans un esprit « client lourd » (100% des données sont retournées à chaque requête) et pas « service » (données retournées très segmentées et légères).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Choix de </a:t>
            </a:r>
            <a:r>
              <a:rPr lang="fr-FR" dirty="0" err="1" smtClean="0"/>
              <a:t>SignalR</a:t>
            </a:r>
            <a:r>
              <a:rPr lang="fr-FR" dirty="0" smtClean="0"/>
              <a:t> car uniquement besoin de </a:t>
            </a:r>
            <a:r>
              <a:rPr lang="fr-FR" dirty="0" err="1" smtClean="0"/>
              <a:t>webapi</a:t>
            </a:r>
            <a:r>
              <a:rPr lang="fr-FR" dirty="0" smtClean="0"/>
              <a:t>,</a:t>
            </a:r>
            <a:r>
              <a:rPr lang="fr-FR" baseline="0" dirty="0" smtClean="0"/>
              <a:t> besoin d’authentification, facilité d’installation de middlewares (injection de dépendance,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…)</a:t>
            </a:r>
            <a:r>
              <a:rPr lang="fr-FR" dirty="0" smtClean="0"/>
              <a:t>, et</a:t>
            </a:r>
            <a:r>
              <a:rPr lang="fr-FR" baseline="0" dirty="0" smtClean="0"/>
              <a:t> .Net Code car objectif initial de déployer sur linux.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Combo IIS +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API SHADOWING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est extrêmement 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</a:t>
            </a:r>
            <a:r>
              <a:rPr lang="fr-FR" b="0" baseline="0" dirty="0" smtClean="0"/>
              <a:t> « à blanc »: déploiement en </a:t>
            </a:r>
            <a:r>
              <a:rPr lang="fr-FR" b="0" baseline="0" dirty="0" err="1" smtClean="0"/>
              <a:t>prod</a:t>
            </a:r>
            <a:r>
              <a:rPr lang="fr-FR" b="0" baseline="0" dirty="0" smtClean="0"/>
              <a:t> sur un site de test non accessible au public</a:t>
            </a:r>
            <a:endParaRPr lang="fr-F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Validation de l’architecture :</a:t>
            </a:r>
            <a:r>
              <a:rPr lang="fr-FR" b="0" baseline="0" dirty="0" smtClean="0"/>
              <a:t> uniquement pour valider la validité de l’architecture avec une route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baseline="0" dirty="0" smtClean="0"/>
              <a:t>Implémentation du système de passe-plat pour 100% des </a:t>
            </a:r>
            <a:r>
              <a:rPr lang="fr-FR" b="0" baseline="0" dirty="0" err="1" smtClean="0"/>
              <a:t>urls</a:t>
            </a:r>
            <a:endParaRPr lang="fr-FR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 smtClean="0"/>
              <a:t>Overriding</a:t>
            </a:r>
            <a:r>
              <a:rPr lang="fr-FR" b="0" baseline="0" dirty="0" smtClean="0"/>
              <a:t> d’une première route sans passe-plat, toutes les autres y restent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un cours sur url rewriting, quelques</a:t>
            </a:r>
            <a:r>
              <a:rPr lang="fr-FR" baseline="0" dirty="0" smtClean="0"/>
              <a:t> erreurs possibles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Chaque règle avec</a:t>
            </a:r>
            <a:r>
              <a:rPr lang="fr-FR" baseline="0" dirty="0" smtClean="0">
                <a:sym typeface="Wingdings" panose="05000000000000000000" pitchFamily="2" charset="2"/>
              </a:rPr>
              <a:t> un « type="None" » est lié à un contrôleur et une action permettant le traitement de la requête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 petit</a:t>
            </a:r>
            <a:r>
              <a:rPr lang="fr-FR" b="0" baseline="0" dirty="0" smtClean="0"/>
              <a:t> à petit, par lots fonctionnels.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baseline="0" dirty="0" smtClean="0"/>
              <a:t>Mise en cache par </a:t>
            </a:r>
            <a:r>
              <a:rPr lang="fr-FR" b="0" baseline="0" dirty="0" err="1" smtClean="0"/>
              <a:t>SignalR</a:t>
            </a:r>
            <a:r>
              <a:rPr lang="fr-FR" b="0" baseline="0" dirty="0" smtClean="0"/>
              <a:t> si besoin (la liste des pays ne change pas tous les jours)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07" y="1469489"/>
            <a:ext cx="7709785" cy="3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étape : Implémentation des routes par </a:t>
            </a:r>
            <a:r>
              <a:rPr lang="fr-FR" dirty="0" smtClean="0"/>
              <a:t>lots fonctionnels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Par exemple, concernant le choix de l’adresse :</a:t>
            </a:r>
          </a:p>
          <a:p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15547" y="1577802"/>
            <a:ext cx="2236262" cy="647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96092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"url.com/countries"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2" y="1814475"/>
            <a:ext cx="2267625" cy="694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53445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{"countries": ['...']}</a:t>
            </a:r>
            <a:endParaRPr lang="fr-FR" sz="1400" dirty="0"/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2357581" y="325849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6823" y="350471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4946" y="2922430"/>
            <a:ext cx="287521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postCodes?country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9947" y="355073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cities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8741" y="326753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7225" y="350279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26068" y="311591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99374" y="327985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97490" y="354363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9545612" y="296336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5269" y="353815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508985" y="353492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626068" y="1462921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9514516" y="1616119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547976" y="128116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508985" y="1798049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9489526" y="1813477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082097" y="1797199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2345349" y="4658162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2334591" y="4904381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72714" y="4322100"/>
            <a:ext cx="273927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GET </a:t>
            </a:r>
            <a:r>
              <a:rPr lang="fr-FR" sz="1400" dirty="0" smtClean="0"/>
              <a:t>"url.com/</a:t>
            </a:r>
            <a:r>
              <a:rPr lang="fr-FR" sz="1400" dirty="0" err="1" smtClean="0"/>
              <a:t>streetNames?city</a:t>
            </a:r>
            <a:r>
              <a:rPr lang="fr-FR" sz="1400" dirty="0" smtClean="0"/>
              <a:t>=X"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277715" y="4950409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</a:t>
            </a:r>
            <a:r>
              <a:rPr lang="fr-FR" sz="1400" dirty="0"/>
              <a:t>"</a:t>
            </a:r>
            <a:r>
              <a:rPr lang="fr-FR" sz="1400" dirty="0" err="1" smtClean="0"/>
              <a:t>streets</a:t>
            </a:r>
            <a:r>
              <a:rPr lang="fr-FR" sz="1400" dirty="0" smtClean="0"/>
              <a:t>": </a:t>
            </a:r>
            <a:r>
              <a:rPr lang="fr-FR" sz="1400" dirty="0"/>
              <a:t>['...']}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5616509" y="4667209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5594993" y="4902464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10613836" y="451558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9487142" y="467952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 flipV="1">
            <a:off x="9485258" y="494330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533380" y="4363038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073037" y="4937824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9496753" y="4934592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49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1" y="228747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07" y="772406"/>
            <a:ext cx="8695616" cy="5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final : Implémentation terminée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En plus des </a:t>
            </a:r>
            <a:r>
              <a:rPr lang="fr-FR" dirty="0" err="1" smtClean="0"/>
              <a:t>urls</a:t>
            </a:r>
            <a:r>
              <a:rPr lang="fr-FR" dirty="0" smtClean="0"/>
              <a:t> ci-dessus :</a:t>
            </a:r>
            <a:endParaRPr lang="fr-FR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175555" y="1310372"/>
            <a:ext cx="243720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POST "url.com/</a:t>
            </a:r>
            <a:r>
              <a:rPr lang="fr-FR" sz="1400" dirty="0" err="1" smtClean="0"/>
              <a:t>pseudo?p</a:t>
            </a:r>
            <a:r>
              <a:rPr lang="fr-FR" sz="1400" dirty="0" smtClean="0"/>
              <a:t>=</a:t>
            </a:r>
            <a:r>
              <a:rPr lang="fr-FR" sz="1400" dirty="0" err="1" smtClean="0"/>
              <a:t>psd</a:t>
            </a:r>
            <a:r>
              <a:rPr lang="fr-FR" sz="1400" dirty="0" smtClean="0"/>
              <a:t>"</a:t>
            </a:r>
            <a:endParaRPr lang="fr-FR" sz="1400" dirty="0"/>
          </a:p>
        </p:txBody>
      </p:sp>
      <p:cxnSp>
        <p:nvCxnSpPr>
          <p:cNvPr id="63" name="Connecteur droit avec flèche 6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896029" y="1852307"/>
            <a:ext cx="88280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HTTP 200</a:t>
            </a:r>
            <a:endParaRPr lang="fr-FR" sz="14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6643127" y="4730167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2336728" y="4892981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325970" y="5139200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856506" y="4556919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269094" y="5185228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5617020" y="4885120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>
            <a:off x="5594031" y="5127277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691377" y="4590476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621578" y="1397269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9494884" y="1561206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9493000" y="1824983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541122" y="1244720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504495" y="1816274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2354409" y="2785218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3651" y="3031437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321917" y="2449156"/>
            <a:ext cx="195925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url.com/</a:t>
            </a:r>
            <a:r>
              <a:rPr lang="fr-FR" sz="1400" dirty="0" err="1" smtClean="0"/>
              <a:t>epicUrlOne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286775" y="3077465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/>
              <a:t>{"</a:t>
            </a:r>
            <a:r>
              <a:rPr lang="fr-FR" sz="1400" dirty="0" err="1" smtClean="0"/>
              <a:t>epicResultOne</a:t>
            </a:r>
            <a:r>
              <a:rPr lang="fr-FR" sz="1400" dirty="0" smtClean="0"/>
              <a:t>": "WTF"}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5625569" y="2794265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5604053" y="3029520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10621578" y="2601705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9494884" y="2765642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 flipV="1">
            <a:off x="9493000" y="3029419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541122" y="2449156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6082097" y="306488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9504495" y="3020710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cxnSp>
        <p:nvCxnSpPr>
          <p:cNvPr id="54" name="Connecteur droit avec flèche 53"/>
          <p:cNvCxnSpPr/>
          <p:nvPr/>
        </p:nvCxnSpPr>
        <p:spPr>
          <a:xfrm flipV="1">
            <a:off x="2356197" y="3862775"/>
            <a:ext cx="2016000" cy="105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345439" y="4108994"/>
            <a:ext cx="2016000" cy="1339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323705" y="3526713"/>
            <a:ext cx="195803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GET url.com/</a:t>
            </a:r>
            <a:r>
              <a:rPr lang="fr-FR" sz="1400" dirty="0" err="1" smtClean="0"/>
              <a:t>epicUrlTwo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202499" y="4155022"/>
            <a:ext cx="22812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/>
              <a:t>{"</a:t>
            </a:r>
            <a:r>
              <a:rPr lang="fr-FR" sz="1400" dirty="0" err="1" smtClean="0"/>
              <a:t>epicResultTwo</a:t>
            </a:r>
            <a:r>
              <a:rPr lang="fr-FR" sz="1400" dirty="0" smtClean="0"/>
              <a:t>": "</a:t>
            </a:r>
            <a:r>
              <a:rPr lang="fr-FR" sz="1400" dirty="0" err="1" smtClean="0"/>
              <a:t>SoFast</a:t>
            </a:r>
            <a:r>
              <a:rPr lang="fr-FR" sz="1400" dirty="0" smtClean="0"/>
              <a:t>"}</a:t>
            </a:r>
            <a:endParaRPr lang="fr-FR" sz="1400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5627357" y="3871822"/>
            <a:ext cx="2242636" cy="505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605841" y="4107077"/>
            <a:ext cx="2232614" cy="141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à coins arrondis 80"/>
          <p:cNvSpPr/>
          <p:nvPr/>
        </p:nvSpPr>
        <p:spPr>
          <a:xfrm>
            <a:off x="10623366" y="3679262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9496672" y="3843199"/>
            <a:ext cx="1122446" cy="99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 flipV="1">
            <a:off x="9494788" y="4106976"/>
            <a:ext cx="1122446" cy="99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9542910" y="3526713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>
            <a:off x="6083885" y="4142437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9506283" y="4098267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107788" y="182919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265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381592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497" y="1209054"/>
            <a:ext cx="6629007" cy="4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078959" y="306286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web.config</a:t>
            </a:r>
            <a:r>
              <a:rPr lang="fr-FR" dirty="0" smtClean="0"/>
              <a:t> complet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748" y="783198"/>
            <a:ext cx="6026504" cy="52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52762" y="3683425"/>
            <a:ext cx="2417650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sym typeface="Wingdings" panose="05000000000000000000" pitchFamily="2" charset="2"/>
              </a:rPr>
              <a:t>Implémentation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sym typeface="Wingdings" panose="05000000000000000000" pitchFamily="2" charset="2"/>
              </a:rPr>
              <a:t>A blanc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sym typeface="Wingdings" panose="05000000000000000000" pitchFamily="2" charset="2"/>
              </a:rPr>
              <a:t>En cours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sym typeface="Wingdings" panose="05000000000000000000" pitchFamily="2" charset="2"/>
              </a:rPr>
              <a:t>Terminée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web sont reçues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</a:t>
            </a:r>
            <a:r>
              <a:rPr lang="fr-FR" dirty="0" smtClean="0"/>
              <a:t>l’ensemble Apache / Scala formatait </a:t>
            </a:r>
            <a:r>
              <a:rPr lang="fr-FR" dirty="0" smtClean="0"/>
              <a:t>les requêtes de retour à sa façon, et retournait systématiquement des données critiques ou inutiles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La clé d’authentification et l’intégralité du formulaire étaient systématiquement retournés dans chaque réponses</a:t>
            </a:r>
            <a:endParaRPr lang="fr-FR" dirty="0" smtClean="0"/>
          </a:p>
        </p:txBody>
      </p:sp>
      <p:grpSp>
        <p:nvGrpSpPr>
          <p:cNvPr id="2" name="Groupe 1"/>
          <p:cNvGrpSpPr/>
          <p:nvPr/>
        </p:nvGrpSpPr>
        <p:grpSpPr>
          <a:xfrm>
            <a:off x="299002" y="222754"/>
            <a:ext cx="5822099" cy="5911581"/>
            <a:chOff x="299002" y="222754"/>
            <a:chExt cx="5822099" cy="591158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299002" y="2121870"/>
              <a:ext cx="1276959" cy="1813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2693" y="222754"/>
              <a:ext cx="4128408" cy="5911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6455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2100" cap="all" dirty="0" smtClean="0"/>
                <a:t>Apache</a:t>
              </a:r>
              <a:endParaRPr lang="fr-FR" sz="2100" cap="all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8652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2100" cap="all" dirty="0" smtClean="0"/>
                <a:t>Serveur Scala</a:t>
              </a:r>
              <a:endParaRPr lang="fr-FR" sz="2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879848" y="1677183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879848" y="2565872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75515" y="345456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58332" y="788494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4881392" y="4343250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879848" y="523194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1575961" y="243122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575961" y="2601784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575961" y="2772340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1575961" y="2942896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575961" y="3113452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1575961" y="3284007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575961" y="3454561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4" idx="3"/>
              <a:endCxn id="18" idx="1"/>
            </p:cNvCxnSpPr>
            <p:nvPr/>
          </p:nvCxnSpPr>
          <p:spPr>
            <a:xfrm>
              <a:off x="2762475" y="3243430"/>
              <a:ext cx="524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75961" y="361771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3884445" y="1011220"/>
              <a:ext cx="973887" cy="7960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endCxn id="20" idx="1"/>
            </p:cNvCxnSpPr>
            <p:nvPr/>
          </p:nvCxnSpPr>
          <p:spPr>
            <a:xfrm>
              <a:off x="3905961" y="1807285"/>
              <a:ext cx="973887" cy="11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endCxn id="21" idx="1"/>
            </p:cNvCxnSpPr>
            <p:nvPr/>
          </p:nvCxnSpPr>
          <p:spPr>
            <a:xfrm>
              <a:off x="3905961" y="1807285"/>
              <a:ext cx="973887" cy="1002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871788" y="2429979"/>
              <a:ext cx="986544" cy="401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endCxn id="22" idx="1"/>
            </p:cNvCxnSpPr>
            <p:nvPr/>
          </p:nvCxnSpPr>
          <p:spPr>
            <a:xfrm>
              <a:off x="3871788" y="2451771"/>
              <a:ext cx="1003727" cy="124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endCxn id="29" idx="1"/>
            </p:cNvCxnSpPr>
            <p:nvPr/>
          </p:nvCxnSpPr>
          <p:spPr>
            <a:xfrm>
              <a:off x="3905961" y="4839612"/>
              <a:ext cx="973887" cy="636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V="1">
              <a:off x="3905961" y="4595410"/>
              <a:ext cx="969554" cy="24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endCxn id="22" idx="1"/>
            </p:cNvCxnSpPr>
            <p:nvPr/>
          </p:nvCxnSpPr>
          <p:spPr>
            <a:xfrm flipV="1">
              <a:off x="3886611" y="3698764"/>
              <a:ext cx="988904" cy="114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02991" y="2831867"/>
              <a:ext cx="970358" cy="785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3900825" y="3633768"/>
              <a:ext cx="957507" cy="64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Lourd, compilations très longues (plusieurs minutes)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</a:t>
            </a:r>
            <a:r>
              <a:rPr lang="fr-FR" dirty="0" smtClean="0">
                <a:sym typeface="Wingdings" panose="05000000000000000000" pitchFamily="2" charset="2"/>
              </a:rPr>
              <a:t>fiable </a:t>
            </a:r>
            <a:r>
              <a:rPr lang="fr-FR" dirty="0">
                <a:sym typeface="Wingdings" panose="05000000000000000000" pitchFamily="2" charset="2"/>
              </a:rPr>
              <a:t>et efficace (</a:t>
            </a:r>
            <a:r>
              <a:rPr lang="fr-FR" dirty="0" err="1">
                <a:sym typeface="Wingdings" panose="05000000000000000000" pitchFamily="2" charset="2"/>
              </a:rPr>
              <a:t>aka</a:t>
            </a:r>
            <a:r>
              <a:rPr lang="fr-FR" dirty="0">
                <a:sym typeface="Wingdings" panose="05000000000000000000" pitchFamily="2" charset="2"/>
              </a:rPr>
              <a:t> « il répond </a:t>
            </a:r>
            <a:r>
              <a:rPr lang="fr-FR" dirty="0" smtClean="0">
                <a:sym typeface="Wingdings" panose="05000000000000000000" pitchFamily="2" charset="2"/>
              </a:rPr>
              <a:t>vite ») </a:t>
            </a:r>
            <a:r>
              <a:rPr lang="fr-FR" dirty="0">
                <a:sym typeface="Wingdings" panose="05000000000000000000" pitchFamily="2" charset="2"/>
              </a:rPr>
              <a:t>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</a:t>
            </a:r>
            <a:r>
              <a:rPr lang="fr-FR" dirty="0" smtClean="0">
                <a:sym typeface="Wingdings" panose="05000000000000000000" pitchFamily="2" charset="2"/>
              </a:rPr>
              <a:t>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7" y="20945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 et efficace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6317" y="3743235"/>
            <a:ext cx="95276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Solution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Remplacement du serveur en Scala par un serveur </a:t>
            </a:r>
            <a:r>
              <a:rPr lang="fr-FR" dirty="0" err="1" smtClean="0">
                <a:sym typeface="Wingdings" panose="05000000000000000000" pitchFamily="2" charset="2"/>
              </a:rPr>
              <a:t>SignalR</a:t>
            </a:r>
            <a:r>
              <a:rPr lang="fr-FR" dirty="0" smtClean="0">
                <a:sym typeface="Wingdings" panose="05000000000000000000" pitchFamily="2" charset="2"/>
              </a:rPr>
              <a:t> en .Net </a:t>
            </a:r>
            <a:r>
              <a:rPr lang="fr-FR" dirty="0" err="1" smtClean="0">
                <a:sym typeface="Wingdings" panose="05000000000000000000" pitchFamily="2" charset="2"/>
              </a:rPr>
              <a:t>Core</a:t>
            </a:r>
            <a:endParaRPr lang="fr-FR" dirty="0" smtClean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Possibilités d’</a:t>
            </a:r>
            <a:r>
              <a:rPr lang="fr-FR" dirty="0" err="1" smtClean="0">
                <a:sym typeface="Wingdings" panose="05000000000000000000" pitchFamily="2" charset="2"/>
              </a:rPr>
              <a:t>upscaling</a:t>
            </a:r>
            <a:r>
              <a:rPr lang="fr-FR" dirty="0" smtClean="0">
                <a:sym typeface="Wingdings" panose="05000000000000000000" pitchFamily="2" charset="2"/>
              </a:rPr>
              <a:t> très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Maintenance simplifiée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Utilisation d’un serveur IIS déjà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Réécriture d’url aisé avec l’</a:t>
            </a:r>
            <a:r>
              <a:rPr lang="fr-FR" dirty="0" err="1" smtClean="0">
                <a:sym typeface="Wingdings" panose="05000000000000000000" pitchFamily="2" charset="2"/>
              </a:rPr>
              <a:t>add</a:t>
            </a:r>
            <a:r>
              <a:rPr lang="fr-FR" dirty="0" err="1">
                <a:sym typeface="Wingdings" panose="05000000000000000000" pitchFamily="2" charset="2"/>
              </a:rPr>
              <a:t>-</a:t>
            </a:r>
            <a:r>
              <a:rPr lang="fr-FR" dirty="0" err="1" smtClean="0">
                <a:sym typeface="Wingdings" panose="05000000000000000000" pitchFamily="2" charset="2"/>
              </a:rPr>
              <a:t>on</a:t>
            </a:r>
            <a:r>
              <a:rPr lang="fr-FR" dirty="0" smtClean="0">
                <a:sym typeface="Wingdings" panose="05000000000000000000" pitchFamily="2" charset="2"/>
              </a:rPr>
              <a:t> URL Rewriting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Facilité d’implémentation de l’API </a:t>
            </a:r>
            <a:r>
              <a:rPr lang="fr-FR" dirty="0" err="1" smtClean="0">
                <a:sym typeface="Wingdings" panose="05000000000000000000" pitchFamily="2" charset="2"/>
              </a:rPr>
              <a:t>shadowing</a:t>
            </a:r>
            <a:r>
              <a:rPr lang="fr-FR" dirty="0" smtClean="0">
                <a:sym typeface="Wingdings" panose="05000000000000000000" pitchFamily="2" charset="2"/>
              </a:rPr>
              <a:t> via le </a:t>
            </a:r>
            <a:r>
              <a:rPr lang="fr-FR" dirty="0" err="1" smtClean="0">
                <a:sym typeface="Wingdings" panose="05000000000000000000" pitchFamily="2" charset="2"/>
              </a:rPr>
              <a:t>web.config</a:t>
            </a:r>
            <a:r>
              <a:rPr lang="fr-FR" dirty="0" smtClean="0">
                <a:sym typeface="Wingdings" panose="05000000000000000000" pitchFamily="2" charset="2"/>
              </a:rPr>
              <a:t> du site</a:t>
            </a:r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»,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r>
              <a:rPr lang="fr-FR" dirty="0" smtClean="0"/>
              <a:t> à blanc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6955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6643127" y="2976670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9091826" y="1483682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856506" y="2803422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V="1">
            <a:off x="5617020" y="3131623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>
            <a:off x="5594031" y="3373780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1774" y="4364022"/>
            <a:ext cx="207787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4053" y="4944386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04552" y="4383476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77858" y="4547413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75974" y="4811190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691377" y="2836979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9524096" y="423092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2097" y="49797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487469" y="4802481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670</Words>
  <Application>Microsoft Office PowerPoint</Application>
  <PresentationFormat>Grand écran</PresentationFormat>
  <Paragraphs>211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456</cp:revision>
  <dcterms:created xsi:type="dcterms:W3CDTF">2018-11-06T16:23:25Z</dcterms:created>
  <dcterms:modified xsi:type="dcterms:W3CDTF">2019-11-12T10:10:51Z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