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4" r:id="rId6"/>
    <p:sldId id="261" r:id="rId7"/>
    <p:sldId id="262" r:id="rId8"/>
    <p:sldId id="263"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28" autoAdjust="0"/>
  </p:normalViewPr>
  <p:slideViewPr>
    <p:cSldViewPr snapToGrid="0">
      <p:cViewPr varScale="1">
        <p:scale>
          <a:sx n="94" d="100"/>
          <a:sy n="94"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481AC-01F6-426D-AB00-A0889182E8DD}" type="datetimeFigureOut">
              <a:rPr lang="fr-FR" smtClean="0"/>
              <a:t>09/10/2019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CEB32B-9304-4868-BFF4-625D8F2663D4}" type="slidenum">
              <a:rPr lang="fr-FR" smtClean="0"/>
              <a:t>‹N°›</a:t>
            </a:fld>
            <a:endParaRPr lang="fr-FR"/>
          </a:p>
        </p:txBody>
      </p:sp>
    </p:spTree>
    <p:extLst>
      <p:ext uri="{BB962C8B-B14F-4D97-AF65-F5344CB8AC3E}">
        <p14:creationId xmlns:p14="http://schemas.microsoft.com/office/powerpoint/2010/main" val="1424209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r.wikipedia.org/wiki/R%C3%A9acteur_nucl%C3%A9air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concorde</a:t>
            </a:r>
          </a:p>
          <a:p>
            <a:r>
              <a:rPr lang="fr-FR" dirty="0" smtClean="0"/>
              <a:t>Arrêter une série bof à deux épisodes de la fin</a:t>
            </a:r>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2</a:t>
            </a:fld>
            <a:endParaRPr lang="fr-FR"/>
          </a:p>
        </p:txBody>
      </p:sp>
    </p:spTree>
    <p:extLst>
      <p:ext uri="{BB962C8B-B14F-4D97-AF65-F5344CB8AC3E}">
        <p14:creationId xmlns:p14="http://schemas.microsoft.com/office/powerpoint/2010/main" val="2002997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Parkinson prend l'exemple d'un comité fictif discutant d’un projet de </a:t>
            </a:r>
            <a:r>
              <a:rPr lang="fr-FR" sz="1200" b="0" i="0" u="none" strike="noStrike" kern="1200" dirty="0" smtClean="0">
                <a:solidFill>
                  <a:schemeClr val="tx1"/>
                </a:solidFill>
                <a:effectLst/>
                <a:latin typeface="+mn-lt"/>
                <a:ea typeface="+mn-ea"/>
                <a:cs typeface="+mn-cs"/>
                <a:hlinkClick r:id="rId3" tooltip="Réacteur nucléaire"/>
              </a:rPr>
              <a:t>réacteur nucléaire</a:t>
            </a:r>
            <a:r>
              <a:rPr lang="fr-FR" sz="1200" b="0" i="0" kern="1200" dirty="0" smtClean="0">
                <a:solidFill>
                  <a:schemeClr val="tx1"/>
                </a:solidFill>
                <a:effectLst/>
                <a:latin typeface="+mn-lt"/>
                <a:ea typeface="+mn-ea"/>
                <a:cs typeface="+mn-cs"/>
              </a:rPr>
              <a:t> et passant la majorité de son temps à discuter de problèmes relativement mineurs mais faciles à comprendre, comme le type de matériau à utiliser pour l'abri à vélos du personnel, tout en négligeant la conception du réacteur lui-même, une tâche bien plus importante, compliquée et difficile.</a:t>
            </a:r>
          </a:p>
          <a:p>
            <a:endParaRPr lang="fr-FR" sz="1200" b="0" i="0" kern="1200" dirty="0" smtClean="0">
              <a:solidFill>
                <a:schemeClr val="tx1"/>
              </a:solidFill>
              <a:effectLst/>
              <a:latin typeface="+mn-lt"/>
              <a:ea typeface="+mn-ea"/>
              <a:cs typeface="+mn-cs"/>
            </a:endParaRPr>
          </a:p>
          <a:p>
            <a:r>
              <a:rPr lang="fr-FR" dirty="0" smtClean="0"/>
              <a:t>Astuce : dans une présentation, mettre volontairement un truc gênant mais facilement </a:t>
            </a:r>
            <a:r>
              <a:rPr lang="fr-FR" dirty="0" err="1" smtClean="0"/>
              <a:t>enlevable</a:t>
            </a:r>
            <a:r>
              <a:rPr lang="fr-FR" dirty="0" smtClean="0"/>
              <a:t> pour que les personnes qui y assistent pointent</a:t>
            </a:r>
            <a:r>
              <a:rPr lang="fr-FR" baseline="0" dirty="0" smtClean="0"/>
              <a:t> du doigt cet élément et soient moins tatillons sur le reste puisqu’ils ont le sentiment  d’avoir participé</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3</a:t>
            </a:fld>
            <a:endParaRPr lang="fr-FR"/>
          </a:p>
        </p:txBody>
      </p:sp>
    </p:spTree>
    <p:extLst>
      <p:ext uri="{BB962C8B-B14F-4D97-AF65-F5344CB8AC3E}">
        <p14:creationId xmlns:p14="http://schemas.microsoft.com/office/powerpoint/2010/main" val="263041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La </a:t>
            </a:r>
            <a:r>
              <a:rPr lang="fr-FR" sz="1200" b="1" i="0" kern="1200" dirty="0" smtClean="0">
                <a:solidFill>
                  <a:schemeClr val="tx1"/>
                </a:solidFill>
                <a:effectLst/>
                <a:latin typeface="+mn-lt"/>
                <a:ea typeface="+mn-ea"/>
                <a:cs typeface="+mn-cs"/>
              </a:rPr>
              <a:t>loi de </a:t>
            </a:r>
            <a:r>
              <a:rPr lang="fr-FR" sz="1200" b="1" i="0" kern="1200" dirty="0" err="1" smtClean="0">
                <a:solidFill>
                  <a:schemeClr val="tx1"/>
                </a:solidFill>
                <a:effectLst/>
                <a:latin typeface="+mn-lt"/>
                <a:ea typeface="+mn-ea"/>
                <a:cs typeface="+mn-cs"/>
              </a:rPr>
              <a:t>Goodhart</a:t>
            </a:r>
            <a:r>
              <a:rPr lang="fr-FR" sz="1200" b="0" i="0" kern="1200" dirty="0" smtClean="0">
                <a:solidFill>
                  <a:schemeClr val="tx1"/>
                </a:solidFill>
                <a:effectLst/>
                <a:latin typeface="+mn-lt"/>
                <a:ea typeface="+mn-ea"/>
                <a:cs typeface="+mn-cs"/>
              </a:rPr>
              <a:t> indique que lorsqu'une mesure devient un objectif, elle cesse d'être une bonne mesure.</a:t>
            </a:r>
            <a:endParaRPr lang="fr-FR" dirty="0" smtClean="0"/>
          </a:p>
          <a:p>
            <a:endParaRPr lang="fr-FR" dirty="0" smtClean="0"/>
          </a:p>
          <a:p>
            <a:r>
              <a:rPr lang="fr-FR" dirty="0" smtClean="0"/>
              <a:t>Exemple de FAVI : c’est une chaine d’usine. Les objectifs de cadence sont supprimés et on</a:t>
            </a:r>
            <a:r>
              <a:rPr lang="fr-FR" baseline="0" dirty="0" smtClean="0"/>
              <a:t> observe que la cadence augmente.</a:t>
            </a:r>
          </a:p>
          <a:p>
            <a:r>
              <a:rPr lang="fr-FR" baseline="0" dirty="0" smtClean="0"/>
              <a:t>La raison : les employés savaient pertinemment que les objectifs de cadence allaient croitre avec le temps, ils se sont forcés à travailler plus lentement que leur rythme  de confort.</a:t>
            </a:r>
            <a:endParaRPr lang="fr-FR" dirty="0" smtClean="0"/>
          </a:p>
          <a:p>
            <a:endParaRPr lang="fr-FR" dirty="0" smtClean="0"/>
          </a:p>
          <a:p>
            <a:r>
              <a:rPr lang="fr-FR" dirty="0" smtClean="0"/>
              <a:t>Exemple à la banque : </a:t>
            </a:r>
            <a:r>
              <a:rPr lang="fr-FR" dirty="0" err="1" smtClean="0"/>
              <a:t>stats</a:t>
            </a:r>
            <a:r>
              <a:rPr lang="fr-FR" dirty="0" smtClean="0"/>
              <a:t> de décroché </a:t>
            </a:r>
            <a:r>
              <a:rPr lang="fr-FR" dirty="0" smtClean="0"/>
              <a:t>téléphonique</a:t>
            </a:r>
          </a:p>
          <a:p>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4</a:t>
            </a:fld>
            <a:endParaRPr lang="fr-FR"/>
          </a:p>
        </p:txBody>
      </p:sp>
    </p:spTree>
    <p:extLst>
      <p:ext uri="{BB962C8B-B14F-4D97-AF65-F5344CB8AC3E}">
        <p14:creationId xmlns:p14="http://schemas.microsoft.com/office/powerpoint/2010/main" val="125168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Consiste à favoriser les causes internes pour les autres et externes pour soi même</a:t>
            </a:r>
          </a:p>
          <a:p>
            <a:endParaRPr lang="fr-FR" dirty="0" smtClean="0"/>
          </a:p>
          <a:p>
            <a:r>
              <a:rPr lang="fr-FR" sz="1200" b="0" i="0" kern="1200" dirty="0" smtClean="0">
                <a:solidFill>
                  <a:schemeClr val="tx1"/>
                </a:solidFill>
                <a:effectLst/>
                <a:latin typeface="+mn-lt"/>
                <a:ea typeface="+mn-ea"/>
                <a:cs typeface="+mn-cs"/>
              </a:rPr>
              <a:t>Une personne glisse et tombe sur un chemin, elle attribue sa chute au chemin glissant (cause situationnelle). La même personne voit une autre personne tomber sur le même chemin, elle attribue sa chute à sa maladresse (cause interne).</a:t>
            </a:r>
          </a:p>
          <a:p>
            <a:endParaRPr lang="fr-FR" dirty="0" smtClean="0"/>
          </a:p>
          <a:p>
            <a:r>
              <a:rPr lang="fr-FR" dirty="0" smtClean="0"/>
              <a:t>Effet Julien </a:t>
            </a:r>
            <a:r>
              <a:rPr lang="fr-FR" dirty="0" err="1" smtClean="0"/>
              <a:t>Lepers</a:t>
            </a:r>
            <a:r>
              <a:rPr lang="fr-FR" dirty="0" smtClean="0"/>
              <a:t> : </a:t>
            </a:r>
            <a:r>
              <a:rPr lang="fr-FR" sz="1200" b="0" i="0" kern="1200" dirty="0" smtClean="0">
                <a:solidFill>
                  <a:schemeClr val="tx1"/>
                </a:solidFill>
                <a:effectLst/>
                <a:latin typeface="+mn-lt"/>
                <a:ea typeface="+mn-ea"/>
                <a:cs typeface="+mn-cs"/>
              </a:rPr>
              <a:t>Des observateurs doivent évaluer le niveau de culture générale du questionné et du questionneur. L'expérience révéla que c'est toujours le questionneur qui est jugé le plus cultivé, alors qu'il n'a pas eu à répondre aux questions – et qu'on ne sait pas s'il en connaissait les réponses.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5</a:t>
            </a:fld>
            <a:endParaRPr lang="fr-FR"/>
          </a:p>
        </p:txBody>
      </p:sp>
    </p:spTree>
    <p:extLst>
      <p:ext uri="{BB962C8B-B14F-4D97-AF65-F5344CB8AC3E}">
        <p14:creationId xmlns:p14="http://schemas.microsoft.com/office/powerpoint/2010/main" val="193634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Yen a plein</a:t>
            </a:r>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6</a:t>
            </a:fld>
            <a:endParaRPr lang="fr-FR"/>
          </a:p>
        </p:txBody>
      </p:sp>
    </p:spTree>
    <p:extLst>
      <p:ext uri="{BB962C8B-B14F-4D97-AF65-F5344CB8AC3E}">
        <p14:creationId xmlns:p14="http://schemas.microsoft.com/office/powerpoint/2010/main" val="379661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peut les découper en catégories</a:t>
            </a:r>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7</a:t>
            </a:fld>
            <a:endParaRPr lang="fr-FR"/>
          </a:p>
        </p:txBody>
      </p:sp>
    </p:spTree>
    <p:extLst>
      <p:ext uri="{BB962C8B-B14F-4D97-AF65-F5344CB8AC3E}">
        <p14:creationId xmlns:p14="http://schemas.microsoft.com/office/powerpoint/2010/main" val="337864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Vous pensez savoir éviter tous ces biais ? C’est un biais !</a:t>
            </a:r>
          </a:p>
          <a:p>
            <a:endParaRPr lang="fr-FR" dirty="0" smtClean="0"/>
          </a:p>
          <a:p>
            <a:r>
              <a:rPr lang="fr-FR" dirty="0" smtClean="0"/>
              <a:t>Réalisme </a:t>
            </a:r>
            <a:r>
              <a:rPr lang="fr-FR" dirty="0" err="1" smtClean="0"/>
              <a:t>naif</a:t>
            </a:r>
            <a:r>
              <a:rPr lang="fr-FR" dirty="0" smtClean="0"/>
              <a:t> en psychologie : tendance</a:t>
            </a:r>
            <a:r>
              <a:rPr lang="fr-FR" baseline="0" dirty="0" smtClean="0"/>
              <a:t> humaine à croire que l’on voit le monde de manière objective et que les gens qui ne sont pas d’accord avec nous doivent être </a:t>
            </a:r>
            <a:r>
              <a:rPr lang="fr-FR" baseline="0" dirty="0" err="1" smtClean="0"/>
              <a:t>malinformés</a:t>
            </a:r>
            <a:r>
              <a:rPr lang="fr-FR" baseline="0" dirty="0" smtClean="0"/>
              <a:t>, </a:t>
            </a:r>
            <a:r>
              <a:rPr lang="fr-FR" baseline="0" dirty="0" err="1" smtClean="0"/>
              <a:t>irrationels</a:t>
            </a:r>
            <a:r>
              <a:rPr lang="fr-FR" baseline="0" dirty="0" smtClean="0"/>
              <a:t> ou biaisés</a:t>
            </a:r>
          </a:p>
          <a:p>
            <a:endParaRPr lang="fr-FR" baseline="0" dirty="0" smtClean="0"/>
          </a:p>
          <a:p>
            <a:r>
              <a:rPr lang="fr-FR" dirty="0" smtClean="0"/>
              <a:t>Conclusion : tout le monde pense être exempt de biais et pourtant ces biais existent….</a:t>
            </a:r>
            <a:endParaRPr lang="fr-FR" dirty="0"/>
          </a:p>
        </p:txBody>
      </p:sp>
      <p:sp>
        <p:nvSpPr>
          <p:cNvPr id="4" name="Espace réservé du numéro de diapositive 3"/>
          <p:cNvSpPr>
            <a:spLocks noGrp="1"/>
          </p:cNvSpPr>
          <p:nvPr>
            <p:ph type="sldNum" sz="quarter" idx="10"/>
          </p:nvPr>
        </p:nvSpPr>
        <p:spPr/>
        <p:txBody>
          <a:bodyPr/>
          <a:lstStyle/>
          <a:p>
            <a:fld id="{05CEB32B-9304-4868-BFF4-625D8F2663D4}" type="slidenum">
              <a:rPr lang="fr-FR" smtClean="0"/>
              <a:t>8</a:t>
            </a:fld>
            <a:endParaRPr lang="fr-FR"/>
          </a:p>
        </p:txBody>
      </p:sp>
    </p:spTree>
    <p:extLst>
      <p:ext uri="{BB962C8B-B14F-4D97-AF65-F5344CB8AC3E}">
        <p14:creationId xmlns:p14="http://schemas.microsoft.com/office/powerpoint/2010/main" val="427719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132351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2069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251351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2735434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38245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E984B81-0655-440B-9D77-852ACBADD212}" type="datetimeFigureOut">
              <a:rPr lang="fr-FR" smtClean="0"/>
              <a:t>09/10/2019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295224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E984B81-0655-440B-9D77-852ACBADD212}" type="datetimeFigureOut">
              <a:rPr lang="fr-FR" smtClean="0"/>
              <a:t>09/10/2019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370110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E984B81-0655-440B-9D77-852ACBADD212}" type="datetimeFigureOut">
              <a:rPr lang="fr-FR" smtClean="0"/>
              <a:t>09/10/2019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74680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E984B81-0655-440B-9D77-852ACBADD212}" type="datetimeFigureOut">
              <a:rPr lang="fr-FR" smtClean="0"/>
              <a:t>09/10/2019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209236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984B81-0655-440B-9D77-852ACBADD212}" type="datetimeFigureOut">
              <a:rPr lang="fr-FR" smtClean="0"/>
              <a:t>09/10/2019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403405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E984B81-0655-440B-9D77-852ACBADD212}" type="datetimeFigureOut">
              <a:rPr lang="fr-FR" smtClean="0"/>
              <a:t>09/10/2019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9A2D1EC-CBE7-4021-A8C5-A4EB028D4B07}" type="slidenum">
              <a:rPr lang="fr-FR" smtClean="0"/>
              <a:t>‹N°›</a:t>
            </a:fld>
            <a:endParaRPr lang="fr-FR"/>
          </a:p>
        </p:txBody>
      </p:sp>
    </p:spTree>
    <p:extLst>
      <p:ext uri="{BB962C8B-B14F-4D97-AF65-F5344CB8AC3E}">
        <p14:creationId xmlns:p14="http://schemas.microsoft.com/office/powerpoint/2010/main" val="379205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84B81-0655-440B-9D77-852ACBADD212}" type="datetimeFigureOut">
              <a:rPr lang="fr-FR" smtClean="0"/>
              <a:t>09/10/2019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2D1EC-CBE7-4021-A8C5-A4EB028D4B07}" type="slidenum">
              <a:rPr lang="fr-FR" smtClean="0"/>
              <a:t>‹N°›</a:t>
            </a:fld>
            <a:endParaRPr lang="fr-FR"/>
          </a:p>
        </p:txBody>
      </p:sp>
    </p:spTree>
    <p:extLst>
      <p:ext uri="{BB962C8B-B14F-4D97-AF65-F5344CB8AC3E}">
        <p14:creationId xmlns:p14="http://schemas.microsoft.com/office/powerpoint/2010/main" val="3295200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Goril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131"/>
            <a:ext cx="12192000" cy="8132064"/>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3119302" y="2787162"/>
            <a:ext cx="5771003" cy="707886"/>
          </a:xfrm>
          <a:prstGeom prst="rect">
            <a:avLst/>
          </a:prstGeom>
          <a:noFill/>
          <a:ln w="38100">
            <a:solidFill>
              <a:schemeClr val="bg1"/>
            </a:solidFill>
          </a:ln>
        </p:spPr>
        <p:txBody>
          <a:bodyPr wrap="none" rtlCol="0">
            <a:spAutoFit/>
          </a:bodyPr>
          <a:lstStyle/>
          <a:p>
            <a:r>
              <a:rPr lang="fr-FR" sz="4000" dirty="0" smtClean="0">
                <a:solidFill>
                  <a:schemeClr val="bg1"/>
                </a:solidFill>
              </a:rPr>
              <a:t>Connaissez vous ces biais ?</a:t>
            </a:r>
            <a:endParaRPr lang="fr-FR" sz="4000" dirty="0">
              <a:solidFill>
                <a:schemeClr val="bg1"/>
              </a:solidFill>
            </a:endParaRPr>
          </a:p>
        </p:txBody>
      </p:sp>
    </p:spTree>
    <p:extLst>
      <p:ext uri="{BB962C8B-B14F-4D97-AF65-F5344CB8AC3E}">
        <p14:creationId xmlns:p14="http://schemas.microsoft.com/office/powerpoint/2010/main" val="1489468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upload.wikimedia.org/wikipedia/commons/3/39/Concorde_216_%28G-BOAF%29_last_fligh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3723"/>
            <a:ext cx="12192000" cy="8713218"/>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3857855" y="5565531"/>
            <a:ext cx="4476290" cy="707886"/>
          </a:xfrm>
          <a:prstGeom prst="rect">
            <a:avLst/>
          </a:prstGeom>
          <a:noFill/>
          <a:ln w="38100">
            <a:solidFill>
              <a:schemeClr val="bg1"/>
            </a:solidFill>
          </a:ln>
        </p:spPr>
        <p:txBody>
          <a:bodyPr wrap="none" rtlCol="0">
            <a:spAutoFit/>
          </a:bodyPr>
          <a:lstStyle/>
          <a:p>
            <a:r>
              <a:rPr lang="fr-FR" sz="4000" dirty="0" smtClean="0">
                <a:solidFill>
                  <a:schemeClr val="bg1"/>
                </a:solidFill>
              </a:rPr>
              <a:t>Coûts irrécupérables</a:t>
            </a:r>
            <a:endParaRPr lang="fr-FR" sz="4000" dirty="0">
              <a:solidFill>
                <a:schemeClr val="bg1"/>
              </a:solidFill>
            </a:endParaRPr>
          </a:p>
        </p:txBody>
      </p:sp>
    </p:spTree>
    <p:extLst>
      <p:ext uri="{BB962C8B-B14F-4D97-AF65-F5344CB8AC3E}">
        <p14:creationId xmlns:p14="http://schemas.microsoft.com/office/powerpoint/2010/main" val="201830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cycle standing near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77008"/>
            <a:ext cx="12192000" cy="809548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5633901" y="764931"/>
            <a:ext cx="5706499" cy="707886"/>
          </a:xfrm>
          <a:prstGeom prst="rect">
            <a:avLst/>
          </a:prstGeom>
          <a:noFill/>
          <a:ln w="38100">
            <a:solidFill>
              <a:schemeClr val="bg1"/>
            </a:solidFill>
          </a:ln>
        </p:spPr>
        <p:txBody>
          <a:bodyPr wrap="none" rtlCol="0">
            <a:spAutoFit/>
          </a:bodyPr>
          <a:lstStyle/>
          <a:p>
            <a:r>
              <a:rPr lang="fr-FR" sz="4000" dirty="0" smtClean="0">
                <a:solidFill>
                  <a:schemeClr val="bg1"/>
                </a:solidFill>
              </a:rPr>
              <a:t>Loi de futilité de Parkinson</a:t>
            </a:r>
            <a:endParaRPr lang="fr-FR" sz="4000" dirty="0">
              <a:solidFill>
                <a:schemeClr val="bg1"/>
              </a:solidFill>
            </a:endParaRPr>
          </a:p>
        </p:txBody>
      </p:sp>
    </p:spTree>
    <p:extLst>
      <p:ext uri="{BB962C8B-B14F-4D97-AF65-F5344CB8AC3E}">
        <p14:creationId xmlns:p14="http://schemas.microsoft.com/office/powerpoint/2010/main" val="2776775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aptop computer on glass-top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868070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138709" y="6013939"/>
            <a:ext cx="3544560" cy="707886"/>
          </a:xfrm>
          <a:prstGeom prst="rect">
            <a:avLst/>
          </a:prstGeom>
          <a:noFill/>
          <a:ln w="38100">
            <a:solidFill>
              <a:schemeClr val="bg1"/>
            </a:solidFill>
          </a:ln>
        </p:spPr>
        <p:txBody>
          <a:bodyPr wrap="none" rtlCol="0">
            <a:spAutoFit/>
          </a:bodyPr>
          <a:lstStyle/>
          <a:p>
            <a:r>
              <a:rPr lang="fr-FR" sz="4000" dirty="0" smtClean="0">
                <a:solidFill>
                  <a:schemeClr val="bg1"/>
                </a:solidFill>
              </a:rPr>
              <a:t>Loi de </a:t>
            </a:r>
            <a:r>
              <a:rPr lang="fr-FR" sz="4000" dirty="0" err="1" smtClean="0">
                <a:solidFill>
                  <a:schemeClr val="bg1"/>
                </a:solidFill>
              </a:rPr>
              <a:t>Goodhart</a:t>
            </a:r>
            <a:endParaRPr lang="fr-FR" sz="4000" dirty="0">
              <a:solidFill>
                <a:schemeClr val="bg1"/>
              </a:solidFill>
            </a:endParaRPr>
          </a:p>
        </p:txBody>
      </p:sp>
    </p:spTree>
    <p:extLst>
      <p:ext uri="{BB962C8B-B14F-4D97-AF65-F5344CB8AC3E}">
        <p14:creationId xmlns:p14="http://schemas.microsoft.com/office/powerpoint/2010/main" val="4294397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hild riding bi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9615"/>
            <a:ext cx="12192000" cy="813206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917995" y="0"/>
            <a:ext cx="7350795" cy="707886"/>
          </a:xfrm>
          <a:prstGeom prst="rect">
            <a:avLst/>
          </a:prstGeom>
          <a:noFill/>
          <a:ln w="38100">
            <a:solidFill>
              <a:schemeClr val="bg1"/>
            </a:solidFill>
          </a:ln>
        </p:spPr>
        <p:txBody>
          <a:bodyPr wrap="none" rtlCol="0">
            <a:spAutoFit/>
          </a:bodyPr>
          <a:lstStyle/>
          <a:p>
            <a:r>
              <a:rPr lang="fr-FR" sz="4000" dirty="0" smtClean="0">
                <a:solidFill>
                  <a:schemeClr val="bg1"/>
                </a:solidFill>
              </a:rPr>
              <a:t>Erreur fondamentale  d’attribution</a:t>
            </a:r>
            <a:endParaRPr lang="fr-FR" sz="4000" dirty="0">
              <a:solidFill>
                <a:schemeClr val="bg1"/>
              </a:solidFill>
            </a:endParaRPr>
          </a:p>
        </p:txBody>
      </p:sp>
    </p:spTree>
    <p:extLst>
      <p:ext uri="{BB962C8B-B14F-4D97-AF65-F5344CB8AC3E}">
        <p14:creationId xmlns:p14="http://schemas.microsoft.com/office/powerpoint/2010/main" val="3862624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miro.medium.com/max/2000/1*Ckbqtl3uFuftfjYlE6KuTA.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070" y="4286"/>
            <a:ext cx="8572500" cy="685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577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2045/1*42067qcjg8ZrrwDtsIkElQ.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7593" y="0"/>
            <a:ext cx="5550607" cy="684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285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son holding eyeg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600"/>
            <a:ext cx="12192000" cy="8132064"/>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p:cNvSpPr txBox="1"/>
          <p:nvPr/>
        </p:nvSpPr>
        <p:spPr>
          <a:xfrm>
            <a:off x="321941" y="5961185"/>
            <a:ext cx="6466707" cy="707886"/>
          </a:xfrm>
          <a:prstGeom prst="rect">
            <a:avLst/>
          </a:prstGeom>
          <a:noFill/>
          <a:ln w="38100">
            <a:solidFill>
              <a:schemeClr val="bg1"/>
            </a:solidFill>
          </a:ln>
        </p:spPr>
        <p:txBody>
          <a:bodyPr wrap="none" rtlCol="0">
            <a:spAutoFit/>
          </a:bodyPr>
          <a:lstStyle/>
          <a:p>
            <a:r>
              <a:rPr lang="fr-FR" sz="4000" dirty="0" smtClean="0">
                <a:solidFill>
                  <a:schemeClr val="bg1"/>
                </a:solidFill>
              </a:rPr>
              <a:t>Réalisme naïf (en psychologie)</a:t>
            </a:r>
            <a:endParaRPr lang="fr-FR" sz="4000" dirty="0">
              <a:solidFill>
                <a:schemeClr val="bg1"/>
              </a:solidFill>
            </a:endParaRPr>
          </a:p>
        </p:txBody>
      </p:sp>
    </p:spTree>
    <p:extLst>
      <p:ext uri="{BB962C8B-B14F-4D97-AF65-F5344CB8AC3E}">
        <p14:creationId xmlns:p14="http://schemas.microsoft.com/office/powerpoint/2010/main" val="2795867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238</Words>
  <Application>Microsoft Office PowerPoint</Application>
  <PresentationFormat>Grand écran</PresentationFormat>
  <Paragraphs>36</Paragraphs>
  <Slides>8</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BPCEIT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Connaissez vous ces biais ?</dc:title>
  <dc:creator>CAILLY Antoine (BPGO - Ext)</dc:creator>
  <cp:lastModifiedBy>CAILLY Antoine (BPGO - Ext)</cp:lastModifiedBy>
  <cp:revision>25</cp:revision>
  <dcterms:created xsi:type="dcterms:W3CDTF">2019-10-04T13:55:34Z</dcterms:created>
  <dcterms:modified xsi:type="dcterms:W3CDTF">2019-10-09T13:32:12Z</dcterms:modified>
</cp:coreProperties>
</file>