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31" r:id="rId4"/>
    <p:sldId id="330" r:id="rId5"/>
    <p:sldId id="329" r:id="rId6"/>
    <p:sldId id="328" r:id="rId7"/>
    <p:sldId id="327" r:id="rId8"/>
    <p:sldId id="263" r:id="rId9"/>
    <p:sldId id="264" r:id="rId10"/>
    <p:sldId id="259" r:id="rId11"/>
    <p:sldId id="268" r:id="rId12"/>
    <p:sldId id="305" r:id="rId13"/>
    <p:sldId id="306" r:id="rId14"/>
    <p:sldId id="307" r:id="rId15"/>
    <p:sldId id="265" r:id="rId16"/>
    <p:sldId id="277" r:id="rId17"/>
    <p:sldId id="278" r:id="rId18"/>
    <p:sldId id="270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67" r:id="rId27"/>
    <p:sldId id="284" r:id="rId28"/>
    <p:sldId id="310" r:id="rId29"/>
    <p:sldId id="285" r:id="rId30"/>
    <p:sldId id="308" r:id="rId31"/>
    <p:sldId id="317" r:id="rId32"/>
    <p:sldId id="318" r:id="rId33"/>
    <p:sldId id="301" r:id="rId34"/>
    <p:sldId id="302" r:id="rId35"/>
    <p:sldId id="274" r:id="rId36"/>
    <p:sldId id="303" r:id="rId37"/>
    <p:sldId id="304" r:id="rId38"/>
    <p:sldId id="291" r:id="rId39"/>
    <p:sldId id="311" r:id="rId40"/>
    <p:sldId id="314" r:id="rId41"/>
    <p:sldId id="321" r:id="rId42"/>
    <p:sldId id="319" r:id="rId43"/>
    <p:sldId id="322" r:id="rId44"/>
    <p:sldId id="320" r:id="rId45"/>
    <p:sldId id="323" r:id="rId46"/>
    <p:sldId id="312" r:id="rId47"/>
    <p:sldId id="313" r:id="rId48"/>
    <p:sldId id="315" r:id="rId49"/>
    <p:sldId id="316" r:id="rId50"/>
    <p:sldId id="293" r:id="rId51"/>
    <p:sldId id="289" r:id="rId52"/>
    <p:sldId id="324" r:id="rId53"/>
    <p:sldId id="325" r:id="rId54"/>
    <p:sldId id="262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0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8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15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43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3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6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13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5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6225-DCC6-49AA-BBB3-4F1701095D7C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D6AA-B60B-4541-B272-D04D6E228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2" Type="http://schemas.openxmlformats.org/officeDocument/2006/relationships/hyperlink" Target="https://www.learnrxj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xviz.com/examples/chess-game" TargetMode="External"/><Relationship Id="rId5" Type="http://schemas.openxmlformats.org/officeDocument/2006/relationships/hyperlink" Target="https://rxjs-dev.firebaseapp.com/operator-decision-tree" TargetMode="External"/><Relationship Id="rId4" Type="http://schemas.openxmlformats.org/officeDocument/2006/relationships/hyperlink" Target="https://rxjs-dev.firebaseapp.com/a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latin typeface="Cabin Sketch" panose="020B0503050202020004" pitchFamily="34" charset="0"/>
              </a:rPr>
              <a:t>RxJS</a:t>
            </a:r>
            <a:endParaRPr lang="fr-FR" dirty="0">
              <a:latin typeface="Cabin Sketch" panose="020B05030502020200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Cabin Sketch" panose="020B0503050202020004" pitchFamily="34" charset="0"/>
              </a:rPr>
              <a:t>ou les </a:t>
            </a:r>
            <a:r>
              <a:rPr lang="fr-FR" dirty="0" err="1" smtClean="0">
                <a:latin typeface="Cabin Sketch" panose="020B0503050202020004" pitchFamily="34" charset="0"/>
              </a:rPr>
              <a:t>streams</a:t>
            </a:r>
            <a:endParaRPr lang="fr-FR" dirty="0" smtClean="0">
              <a:latin typeface="Cabin 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0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8230" y="1306284"/>
            <a:ext cx="4720046" cy="144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getObservable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2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617" y="3683726"/>
            <a:ext cx="1715589" cy="836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333206" y="3683726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29795" y="3683725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26384" y="3683724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622973" y="3683724"/>
            <a:ext cx="1715589" cy="836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Souscription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3" idx="3"/>
            <a:endCxn id="4" idx="1"/>
          </p:cNvCxnSpPr>
          <p:nvPr/>
        </p:nvCxnSpPr>
        <p:spPr>
          <a:xfrm>
            <a:off x="2952206" y="4101738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 flipV="1">
            <a:off x="5048795" y="4101737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3"/>
            <a:endCxn id="6" idx="1"/>
          </p:cNvCxnSpPr>
          <p:nvPr/>
        </p:nvCxnSpPr>
        <p:spPr>
          <a:xfrm flipV="1">
            <a:off x="7145384" y="4101736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9241973" y="410173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88230" y="1306284"/>
            <a:ext cx="4720046" cy="144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getObservable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88230" y="5024844"/>
            <a:ext cx="4720046" cy="1689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%2 === 0),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2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617" y="3683726"/>
            <a:ext cx="1715589" cy="836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333206" y="3683726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29795" y="3683725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26384" y="3683724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622973" y="3683724"/>
            <a:ext cx="1715589" cy="836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Souscription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3" idx="3"/>
            <a:endCxn id="4" idx="1"/>
          </p:cNvCxnSpPr>
          <p:nvPr/>
        </p:nvCxnSpPr>
        <p:spPr>
          <a:xfrm>
            <a:off x="2952206" y="4101738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 flipV="1">
            <a:off x="5048795" y="4101737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3"/>
            <a:endCxn id="6" idx="1"/>
          </p:cNvCxnSpPr>
          <p:nvPr/>
        </p:nvCxnSpPr>
        <p:spPr>
          <a:xfrm flipV="1">
            <a:off x="7145384" y="4101736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9241973" y="410173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88230" y="1306284"/>
            <a:ext cx="4720046" cy="144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getObservable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88230" y="5024844"/>
            <a:ext cx="4720046" cy="1689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%2 === 0),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-87763" y="2833095"/>
            <a:ext cx="4094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1"/>
                </a:solidFill>
                <a:latin typeface="Cabin Sketch" panose="020B0503050202020004" pitchFamily="34" charset="0"/>
              </a:rPr>
              <a:t>Les observables</a:t>
            </a:r>
            <a:endParaRPr lang="fr-FR" sz="4400" dirty="0">
              <a:solidFill>
                <a:schemeClr val="accent1"/>
              </a:solidFill>
              <a:latin typeface="Cabin 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6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617" y="3683726"/>
            <a:ext cx="1715589" cy="836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333206" y="3683726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29795" y="3683725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26384" y="3683724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622973" y="3683724"/>
            <a:ext cx="1715589" cy="836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Souscription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3" idx="3"/>
            <a:endCxn id="4" idx="1"/>
          </p:cNvCxnSpPr>
          <p:nvPr/>
        </p:nvCxnSpPr>
        <p:spPr>
          <a:xfrm>
            <a:off x="2952206" y="4101738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 flipV="1">
            <a:off x="5048795" y="4101737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3"/>
            <a:endCxn id="6" idx="1"/>
          </p:cNvCxnSpPr>
          <p:nvPr/>
        </p:nvCxnSpPr>
        <p:spPr>
          <a:xfrm flipV="1">
            <a:off x="7145384" y="4101736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9241973" y="410173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88230" y="1306284"/>
            <a:ext cx="4720046" cy="144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getObservable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88230" y="5024844"/>
            <a:ext cx="4720046" cy="1689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%2 === 0),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26893" y="2870741"/>
            <a:ext cx="3842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6"/>
                </a:solidFill>
                <a:latin typeface="Cabin Sketch" panose="020B0503050202020004" pitchFamily="34" charset="0"/>
              </a:rPr>
              <a:t>Les opérateurs</a:t>
            </a:r>
            <a:endParaRPr lang="fr-FR" sz="4400" dirty="0">
              <a:solidFill>
                <a:schemeClr val="accent6"/>
              </a:solidFill>
              <a:latin typeface="Cabin 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617" y="3683726"/>
            <a:ext cx="1715589" cy="836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333206" y="3683726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29795" y="3683725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26384" y="3683724"/>
            <a:ext cx="1715589" cy="836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622973" y="3683724"/>
            <a:ext cx="1715589" cy="836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Souscription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3" idx="3"/>
            <a:endCxn id="4" idx="1"/>
          </p:cNvCxnSpPr>
          <p:nvPr/>
        </p:nvCxnSpPr>
        <p:spPr>
          <a:xfrm>
            <a:off x="2952206" y="4101738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 flipV="1">
            <a:off x="5048795" y="4101737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3"/>
            <a:endCxn id="6" idx="1"/>
          </p:cNvCxnSpPr>
          <p:nvPr/>
        </p:nvCxnSpPr>
        <p:spPr>
          <a:xfrm flipV="1">
            <a:off x="7145384" y="4101736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9241973" y="410173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88230" y="1306284"/>
            <a:ext cx="4720046" cy="144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getObservable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88230" y="5024844"/>
            <a:ext cx="4720046" cy="1689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%2 === 0),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12889" y="2914283"/>
            <a:ext cx="4479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2"/>
                </a:solidFill>
                <a:latin typeface="Cabin Sketch" panose="020B0503050202020004" pitchFamily="34" charset="0"/>
              </a:rPr>
              <a:t>Les souscriptions</a:t>
            </a:r>
            <a:endParaRPr lang="fr-FR" sz="4400" dirty="0">
              <a:solidFill>
                <a:schemeClr val="accent2"/>
              </a:solidFill>
              <a:latin typeface="Cabin 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3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961722" y="1515292"/>
            <a:ext cx="4094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1"/>
                </a:solidFill>
                <a:latin typeface="Cabin Sketch" panose="020B0503050202020004" pitchFamily="34" charset="0"/>
              </a:rPr>
              <a:t>Les observables</a:t>
            </a:r>
            <a:endParaRPr lang="fr-FR" sz="4400" dirty="0">
              <a:solidFill>
                <a:schemeClr val="accent1"/>
              </a:solidFill>
              <a:latin typeface="Cabin Sketch" panose="020B05030502020200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5018" y="2455817"/>
            <a:ext cx="4720046" cy="144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getObservable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6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41589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([0,1,2,3,4])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([0,1,2,3,4])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(0,1,2,3,4)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(document, '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mousemove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event.clientX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01" y="491760"/>
            <a:ext cx="7915275" cy="7143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01" y="1206135"/>
            <a:ext cx="7762875" cy="6953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74" y="1872205"/>
            <a:ext cx="7953375" cy="762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419" y="2634205"/>
            <a:ext cx="7991475" cy="8286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446" y="3316194"/>
            <a:ext cx="7934325" cy="8001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8425" y="4116294"/>
            <a:ext cx="78200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8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113684" y="1506583"/>
            <a:ext cx="3842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6"/>
                </a:solidFill>
                <a:latin typeface="Cabin Sketch" panose="020B0503050202020004" pitchFamily="34" charset="0"/>
              </a:rPr>
              <a:t>Les opérateurs</a:t>
            </a:r>
            <a:endParaRPr lang="fr-FR" sz="4400" dirty="0">
              <a:solidFill>
                <a:schemeClr val="accent6"/>
              </a:solidFill>
              <a:latin typeface="Cabin Sketch" panose="020B05030502020200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5018" y="2455817"/>
            <a:ext cx="4720046" cy="144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getObservable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96" y="1171717"/>
            <a:ext cx="7905750" cy="7524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1924192"/>
            <a:ext cx="7839075" cy="23336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067" y="4152491"/>
            <a:ext cx="7667625" cy="6953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48" y="4995869"/>
            <a:ext cx="7743825" cy="8572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961" y="6016258"/>
            <a:ext cx="7915275" cy="7143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['a', 'b', 'c']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 =&gt;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(700).pipe(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 + i),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(700).pipe(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 + i),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(700).pipe(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 + i),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(700).pipe(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[l] + i),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867697" y="165751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TRANSFORMER</a:t>
            </a:r>
            <a:endParaRPr lang="fr-FR" sz="3200" dirty="0">
              <a:latin typeface="Cabin 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0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skip,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distinctUntilChanged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last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v % 2 === 0)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interval(1000).pipe(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map(v =&gt; v &lt; 3 ? "T" : "F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distinctUntilChanged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382003" y="165751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FILTRER</a:t>
            </a:r>
            <a:endParaRPr lang="fr-FR" sz="3200" dirty="0">
              <a:latin typeface="Cabin Sketch" panose="020B05030502020200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34" y="1057004"/>
            <a:ext cx="7696200" cy="6858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03" y="3590645"/>
            <a:ext cx="7667625" cy="8001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020" y="4639487"/>
            <a:ext cx="7658100" cy="6191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599" y="2914245"/>
            <a:ext cx="7724775" cy="6858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924" y="1948549"/>
            <a:ext cx="7791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3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86112"/>
              </p:ext>
            </p:extLst>
          </p:nvPr>
        </p:nvGraphicFramePr>
        <p:xfrm>
          <a:off x="1262743" y="1337975"/>
          <a:ext cx="9901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549"/>
                <a:gridCol w="3300549"/>
                <a:gridCol w="3300549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</a:t>
                      </a:r>
                      <a:r>
                        <a:rPr lang="fr-FR" baseline="0" dirty="0" smtClean="0"/>
                        <a:t> seule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Plusieurs valeurs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Pull / Interactif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Push / </a:t>
                      </a:r>
                      <a:r>
                        <a:rPr lang="fr-FR" dirty="0" err="1" smtClean="0"/>
                        <a:t>Reactif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0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count, max,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scan,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interval(1000).pipe(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take(5),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v) =&gt;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v)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interval(1000).pipe(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take(5),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v) =&gt;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v)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382003" y="165751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AGGREGER</a:t>
            </a:r>
            <a:endParaRPr lang="fr-FR" sz="3200" dirty="0">
              <a:latin typeface="Cabin Sketch" panose="020B05030502020200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27" y="1865265"/>
            <a:ext cx="7696200" cy="7239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218" y="2813455"/>
            <a:ext cx="7696200" cy="571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422" y="3642590"/>
            <a:ext cx="7696200" cy="685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636" y="4650647"/>
            <a:ext cx="7677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startWith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endWith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interval(1000).pipe(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startWith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(42)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interval(1000).pipe(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take(5),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endWith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(42)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094326" y="165751"/>
            <a:ext cx="2600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Cabin Sketch" panose="020B0503050202020004" pitchFamily="34" charset="0"/>
              </a:rPr>
              <a:t>CONCATENER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51" y="1944467"/>
            <a:ext cx="7886700" cy="7905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54" y="2849384"/>
            <a:ext cx="7848600" cy="8096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37" y="3861279"/>
            <a:ext cx="7705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5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delayWhen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debounceTime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throttleTime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interval(1000).pipe(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delayWhen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((v % 2) * 500))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delayWhen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((v % 2) * 500)),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debounceTime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delayWhen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((v % 2) * 500)),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throttleTime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712165" y="183168"/>
            <a:ext cx="3163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GERER LE TEMPS</a:t>
            </a:r>
            <a:endParaRPr lang="fr-FR" sz="3200" dirty="0">
              <a:latin typeface="Cabin Sketch" panose="020B05030502020200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192" y="1817777"/>
            <a:ext cx="7743825" cy="7143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2648222"/>
            <a:ext cx="7762875" cy="7524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48" y="3516767"/>
            <a:ext cx="7810500" cy="6572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312" y="4596499"/>
            <a:ext cx="7820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combineLatest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zip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interval(1000).pipe(map(() =&gt; 'a')),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interval(2250).pipe(map(() =&gt; 'b'))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combineLatest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(1000), 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(2250)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(1000), 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(2250)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255625" y="235420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COMBINER</a:t>
            </a:r>
            <a:endParaRPr lang="fr-FR" sz="3200" dirty="0">
              <a:latin typeface="Cabin Sketch" panose="020B05030502020200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3" y="3427364"/>
            <a:ext cx="7762875" cy="647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3" y="2470917"/>
            <a:ext cx="7820025" cy="7143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453" y="1672180"/>
            <a:ext cx="76390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1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finalize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{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if(v === 3)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v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{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if(v === 3)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v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of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('E'))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{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if(v === 3)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v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!'))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43615" y="183169"/>
            <a:ext cx="4724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GERER LES ERREURS (1/2)</a:t>
            </a:r>
            <a:endParaRPr lang="fr-FR" sz="3200" dirty="0">
              <a:latin typeface="Cabin Sketch" panose="020B05030502020200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1884453"/>
            <a:ext cx="7762875" cy="5810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3643448"/>
            <a:ext cx="7677150" cy="685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5126355"/>
            <a:ext cx="7772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45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finalize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{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if(v === 3)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v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caught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caught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{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if(v === 3)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v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finalize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console.log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('Log in console'))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67" y="2427515"/>
            <a:ext cx="7658100" cy="609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92" y="3862795"/>
            <a:ext cx="7715250" cy="6477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943615" y="183169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GERER LES ERREURS (2/2)</a:t>
            </a:r>
            <a:endParaRPr lang="fr-FR" sz="3200" dirty="0">
              <a:latin typeface="Cabin 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88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795486" y="1541418"/>
            <a:ext cx="4479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2"/>
                </a:solidFill>
                <a:latin typeface="Cabin Sketch" panose="020B0503050202020004" pitchFamily="34" charset="0"/>
              </a:rPr>
              <a:t>Les souscriptions</a:t>
            </a:r>
            <a:endParaRPr lang="fr-FR" sz="4400" dirty="0">
              <a:solidFill>
                <a:schemeClr val="accent2"/>
              </a:solidFill>
              <a:latin typeface="Cabin Sketch" panose="020B05030502020200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5018" y="2455817"/>
            <a:ext cx="4720046" cy="144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getObservable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19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1" y="2455818"/>
            <a:ext cx="4720046" cy="1672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66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1" y="2455818"/>
            <a:ext cx="4720046" cy="1672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console.log(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13" y="5037772"/>
            <a:ext cx="7715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58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1" y="2455818"/>
            <a:ext cx="4720046" cy="2020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console.log(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console.error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()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console.log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7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262743" y="1337975"/>
          <a:ext cx="9901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549"/>
                <a:gridCol w="3300549"/>
                <a:gridCol w="3300549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</a:t>
                      </a:r>
                      <a:r>
                        <a:rPr lang="fr-FR" baseline="0" dirty="0" smtClean="0"/>
                        <a:t> seule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Plusieurs valeurs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Pull / Interactif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variable,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Push / </a:t>
                      </a:r>
                      <a:r>
                        <a:rPr lang="fr-FR" dirty="0" err="1" smtClean="0"/>
                        <a:t>Reactif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èche droite 2"/>
          <p:cNvSpPr/>
          <p:nvPr/>
        </p:nvSpPr>
        <p:spPr>
          <a:xfrm rot="10800000">
            <a:off x="5547042" y="4093027"/>
            <a:ext cx="1018903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s://cdn4.iconfinder.com/data/icons/essential-part-5/32/412-Data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49" y="3852952"/>
            <a:ext cx="845911" cy="8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ont-awesome/1792/user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81" y="3800428"/>
            <a:ext cx="950958" cy="95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nnounce, marketing, megaphone, news, notification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39" y="3551644"/>
            <a:ext cx="497568" cy="49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5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1" y="2455817"/>
            <a:ext cx="4720046" cy="2490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console.log(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console.error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()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console.log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subscription.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41230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71864" y="2002971"/>
            <a:ext cx="3012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>
                    <a:lumMod val="65000"/>
                  </a:schemeClr>
                </a:solidFill>
              </a:rPr>
              <a:t>Hot vs Cold</a:t>
            </a:r>
            <a:endParaRPr lang="fr-FR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387371" y="3091543"/>
            <a:ext cx="5156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Unicast vs Multicast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25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71864" y="2002971"/>
            <a:ext cx="3012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>
                    <a:lumMod val="65000"/>
                  </a:schemeClr>
                </a:solidFill>
              </a:rPr>
              <a:t>Hot vs Cold</a:t>
            </a:r>
            <a:endParaRPr lang="fr-FR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387371" y="3091543"/>
            <a:ext cx="5156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Unicast vs Multicast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31817" y="4955177"/>
            <a:ext cx="10552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La source de données est indépendante de la souscription</a:t>
            </a:r>
            <a:endParaRPr lang="fr-FR" sz="3200" dirty="0">
              <a:latin typeface="Cabin 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40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shareReplay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mergeAll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source$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console.log("NEXT"))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console.log("A", v))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console.log("B", v)) 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source$.pipe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console.log("A", v))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console.log("B", v))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console.log("A", v))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console.log("B", v)), 2500)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27089" y="121708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MULTICAST (1/2)</a:t>
            </a:r>
            <a:endParaRPr lang="fr-FR" sz="3200" dirty="0">
              <a:latin typeface="Cabin Sketch" panose="020B05030502020200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5" y="877524"/>
            <a:ext cx="1162050" cy="23336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3250882"/>
            <a:ext cx="1143000" cy="1790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0340" y="5325699"/>
            <a:ext cx="1143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24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shareReplay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mergeAll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source$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console.log("NEXT"))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source$.pipe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shareReplay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console.log("A", v))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console.log("B", v)), 2500)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sharedReplayLast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source$.pipe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shareReplay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sharedReplayLast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console.log("A", v))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sharedReplayLast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console.log("B", v)), 2500)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27089" y="121708"/>
            <a:ext cx="3191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MULTICAST (2/2)</a:t>
            </a:r>
            <a:endParaRPr lang="fr-FR" sz="3200" dirty="0">
              <a:latin typeface="Cabin Sketch" panose="020B05030502020200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11" y="2463981"/>
            <a:ext cx="1228725" cy="17907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904" y="4821146"/>
            <a:ext cx="11715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97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12237" y="2002971"/>
            <a:ext cx="6332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>
                    <a:lumMod val="65000"/>
                  </a:schemeClr>
                </a:solidFill>
              </a:rPr>
              <a:t>Observable + Observer =</a:t>
            </a:r>
            <a:endParaRPr lang="fr-FR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948114" y="3091543"/>
            <a:ext cx="2034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err="1" smtClean="0">
                <a:solidFill>
                  <a:schemeClr val="accent1">
                    <a:lumMod val="75000"/>
                  </a:schemeClr>
                </a:solidFill>
              </a:rPr>
              <a:t>Subject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02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35292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ReplaySubject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BehaviorSubject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source$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console.log("NEXT"))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console.log("A", v))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console.log("B", v)) 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= new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$)     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console.log("A", v))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console.log("B", v))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console.log("A", v))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console.log("B", v)), 2500)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27089" y="121708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SUBJECT (1/2)</a:t>
            </a:r>
            <a:endParaRPr lang="fr-FR" sz="3200" dirty="0">
              <a:latin typeface="Cabin Sketch" panose="020B05030502020200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5" y="877524"/>
            <a:ext cx="1162050" cy="23336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3250882"/>
            <a:ext cx="1143000" cy="17907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0340" y="5325699"/>
            <a:ext cx="1143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65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498130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of,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ReplaySubject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BehaviorSubject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source$ =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(1000).pipe(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console.log("NEXT"))</a:t>
            </a:r>
          </a:p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= new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ReplaySubject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$)     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console.log("A", v))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("B", v)), 2500)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sharedReplayLast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= new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BehaviorSubject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('initial')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sharedReplayLast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$)     </a:t>
            </a: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sharedReplayLast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console.log("A", v))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sharedReplayLast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=&gt; console.log("B", v)), 2500)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27089" y="121708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Cabin Sketch" panose="020B0503050202020004" pitchFamily="34" charset="0"/>
              </a:rPr>
              <a:t>SUBJECT (2/2)</a:t>
            </a:r>
            <a:endParaRPr lang="fr-FR" sz="3200" dirty="0">
              <a:latin typeface="Cabin Sketch" panose="020B05030502020200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11" y="2463981"/>
            <a:ext cx="1228725" cy="17907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901" y="4774203"/>
            <a:ext cx="12477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7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693056" y="2002971"/>
            <a:ext cx="4370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>
                    <a:lumMod val="65000"/>
                  </a:schemeClr>
                </a:solidFill>
              </a:rPr>
              <a:t>Exemple courant</a:t>
            </a:r>
            <a:endParaRPr lang="fr-FR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410662" y="3091543"/>
            <a:ext cx="3109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fr-FR" sz="4800" dirty="0" err="1" smtClean="0">
                <a:solidFill>
                  <a:schemeClr val="accent1">
                    <a:lumMod val="75000"/>
                  </a:schemeClr>
                </a:solidFill>
              </a:rPr>
              <a:t>Ahead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760" y="1394941"/>
            <a:ext cx="8804366" cy="39703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()</a:t>
            </a:r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: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Observable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string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[]&gt;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  return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EE80"/>
                </a:solidFill>
                <a:latin typeface="Consolas" panose="020B0609020204030204" pitchFamily="49" charset="0"/>
              </a:rPr>
              <a:t>champRech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erche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valueChanges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.pipe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(""),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debounceTime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(500),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switchMap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(nom =&gt;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this.clients.searchByNom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(nom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).pipe(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  "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Chargement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..."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]),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catchError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 of([]))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)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)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);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262743" y="1337975"/>
          <a:ext cx="9901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549"/>
                <a:gridCol w="3300549"/>
                <a:gridCol w="3300549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</a:t>
                      </a:r>
                      <a:r>
                        <a:rPr lang="fr-FR" baseline="0" dirty="0" smtClean="0"/>
                        <a:t> seule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Plusieurs valeurs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Pull / Interactif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variable,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iterable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array</a:t>
                      </a:r>
                      <a:r>
                        <a:rPr lang="fr-FR" baseline="0" dirty="0" smtClean="0"/>
                        <a:t>, set, </a:t>
                      </a:r>
                      <a:r>
                        <a:rPr lang="fr-FR" baseline="0" dirty="0" err="1" smtClean="0"/>
                        <a:t>map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Push / </a:t>
                      </a:r>
                      <a:r>
                        <a:rPr lang="fr-FR" dirty="0" err="1" smtClean="0"/>
                        <a:t>Reactif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èche droite 2"/>
          <p:cNvSpPr/>
          <p:nvPr/>
        </p:nvSpPr>
        <p:spPr>
          <a:xfrm rot="10800000">
            <a:off x="5547042" y="4093027"/>
            <a:ext cx="1018903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https://cdn4.iconfinder.com/data/icons/essential-part-5/32/412-Data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49" y="3852952"/>
            <a:ext cx="845911" cy="8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2.iconfinder.com/data/icons/font-awesome/1792/user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81" y="3800428"/>
            <a:ext cx="950958" cy="95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6"/>
          <p:cNvSpPr/>
          <p:nvPr/>
        </p:nvSpPr>
        <p:spPr>
          <a:xfrm rot="10800000">
            <a:off x="5547042" y="4935444"/>
            <a:ext cx="1018903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https://cdn4.iconfinder.com/data/icons/essential-part-5/32/412-Data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49" y="4695369"/>
            <a:ext cx="845911" cy="8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 droite 8"/>
          <p:cNvSpPr/>
          <p:nvPr/>
        </p:nvSpPr>
        <p:spPr>
          <a:xfrm rot="10800000">
            <a:off x="5547042" y="3194592"/>
            <a:ext cx="1018903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https://cdn4.iconfinder.com/data/icons/essential-part-5/32/412-Data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49" y="2954517"/>
            <a:ext cx="845911" cy="8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nnounce, marketing, megaphone, news, notification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39" y="3778339"/>
            <a:ext cx="497568" cy="49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nnounce, marketing, megaphone, news, notification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39" y="2778250"/>
            <a:ext cx="497568" cy="49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nnounce, marketing, megaphone, news, notification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39" y="4695369"/>
            <a:ext cx="497568" cy="49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82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760" y="1394941"/>
            <a:ext cx="8804366" cy="39703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()</a:t>
            </a:r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: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Observable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string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[]&gt;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  return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EE80"/>
                </a:solidFill>
                <a:latin typeface="Consolas" panose="020B0609020204030204" pitchFamily="49" charset="0"/>
              </a:rPr>
              <a:t>champRech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erche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valueChanges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(""),</a:t>
            </a: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debounceTime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(500),</a:t>
            </a: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map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nom </a:t>
            </a:r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endParaRPr lang="fr-F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B94FF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clients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searchByNom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(nom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.pipe(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  "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Chargement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..."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]),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catchError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 of([]))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)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);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30" y="2133197"/>
            <a:ext cx="78390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760" y="1394941"/>
            <a:ext cx="8804366" cy="39703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()</a:t>
            </a:r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: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Observable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string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[]&gt;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  return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EE80"/>
                </a:solidFill>
                <a:latin typeface="Consolas" panose="020B0609020204030204" pitchFamily="49" charset="0"/>
              </a:rPr>
              <a:t>champRech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erche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valueChanges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(""),</a:t>
            </a: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debounceTime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(500),</a:t>
            </a: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mergeMap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nom </a:t>
            </a:r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endParaRPr lang="fr-F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B94FF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clients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searchByNom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(nom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.pipe(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  "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Chargement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..."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]),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catchError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 of([]))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)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);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89" y="2645908"/>
            <a:ext cx="7667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760" y="1394941"/>
            <a:ext cx="8804366" cy="39703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()</a:t>
            </a:r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: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Observable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string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[]&gt;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  return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EE80"/>
                </a:solidFill>
                <a:latin typeface="Consolas" panose="020B0609020204030204" pitchFamily="49" charset="0"/>
              </a:rPr>
              <a:t>champRech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erche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valueChanges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(""),</a:t>
            </a: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debounceTime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(500),</a:t>
            </a: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switchMap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nom </a:t>
            </a:r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endParaRPr lang="fr-F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B94FF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clients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searchByNom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(nom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.pipe(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  "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Chargement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..."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]),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catchError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 of([]))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)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);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6" y="2574885"/>
            <a:ext cx="77438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760" y="1394941"/>
            <a:ext cx="8804366" cy="39703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()</a:t>
            </a:r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: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Observable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string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[]&gt;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  return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EE80"/>
                </a:solidFill>
                <a:latin typeface="Consolas" panose="020B0609020204030204" pitchFamily="49" charset="0"/>
              </a:rPr>
              <a:t>champRech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erche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valueChanges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(""),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debounceTime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(500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switchMap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nom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B94FF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clients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searchByNom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(nom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).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  "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Chargement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..."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]),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catchError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9EFFFF"/>
                </a:solidFill>
                <a:latin typeface="Consolas" panose="020B0609020204030204" pitchFamily="49" charset="0"/>
              </a:rPr>
              <a:t>err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r>
              <a:rPr lang="fr-FR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of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([]))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);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760" y="1394941"/>
            <a:ext cx="8804366" cy="39703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()</a:t>
            </a:r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: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Observable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string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[]&gt;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  return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EE80"/>
                </a:solidFill>
                <a:latin typeface="Consolas" panose="020B0609020204030204" pitchFamily="49" charset="0"/>
              </a:rPr>
              <a:t>champRech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erche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valueChanges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(""),</a:t>
            </a: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debounceTime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FF628C"/>
                </a:solidFill>
                <a:latin typeface="Consolas" panose="020B0609020204030204" pitchFamily="49" charset="0"/>
              </a:rPr>
              <a:t>500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),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switchMap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nom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B94FF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clients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searchByNom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(nom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).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([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  "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Chargement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..."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]),</a:t>
            </a:r>
            <a:endParaRPr lang="fr-FR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catchError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9EFFFF"/>
                </a:solidFill>
                <a:latin typeface="Consolas" panose="020B0609020204030204" pitchFamily="49" charset="0"/>
              </a:rPr>
              <a:t>err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r>
              <a:rPr lang="fr-FR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of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([]))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);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760" y="1394941"/>
            <a:ext cx="8804366" cy="39703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()</a:t>
            </a:r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: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Observable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string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[]&gt;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  return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EE80"/>
                </a:solidFill>
                <a:latin typeface="Consolas" panose="020B0609020204030204" pitchFamily="49" charset="0"/>
              </a:rPr>
              <a:t>champRech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erche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valueChanges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(""),</a:t>
            </a: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debounceTime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FF628C"/>
                </a:solidFill>
                <a:latin typeface="Consolas" panose="020B0609020204030204" pitchFamily="49" charset="0"/>
              </a:rPr>
              <a:t>500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),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switchMap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nom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B94FF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clients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searchByNom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(nom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).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startWith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([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      </a:t>
            </a:r>
            <a:r>
              <a:rPr lang="fr-FR" dirty="0" smtClean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A5FF90"/>
                </a:solidFill>
                <a:latin typeface="Consolas" panose="020B0609020204030204" pitchFamily="49" charset="0"/>
              </a:rPr>
              <a:t>Chargement</a:t>
            </a:r>
            <a:r>
              <a:rPr lang="fr-FR" dirty="0" smtClean="0">
                <a:solidFill>
                  <a:srgbClr val="A5FF90"/>
                </a:solidFill>
                <a:latin typeface="Consolas" panose="020B0609020204030204" pitchFamily="49" charset="0"/>
              </a:rPr>
              <a:t>...</a:t>
            </a:r>
            <a:r>
              <a:rPr lang="fr-FR" dirty="0" smtClean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endParaRPr lang="fr-F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    ]),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catchError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9EFFFF"/>
                </a:solidFill>
                <a:latin typeface="Consolas" panose="020B0609020204030204" pitchFamily="49" charset="0"/>
              </a:rPr>
              <a:t>err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r>
              <a:rPr lang="fr-FR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of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([]))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);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9760" y="1394941"/>
            <a:ext cx="8804366" cy="39703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()</a:t>
            </a:r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: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Observable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80FFBB"/>
                </a:solidFill>
                <a:latin typeface="Consolas" panose="020B0609020204030204" pitchFamily="49" charset="0"/>
              </a:rPr>
              <a:t>string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[]&gt;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F9D00"/>
                </a:solidFill>
                <a:latin typeface="Consolas" panose="020B0609020204030204" pitchFamily="49" charset="0"/>
              </a:rPr>
              <a:t>  return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EE80"/>
                </a:solidFill>
                <a:latin typeface="Consolas" panose="020B0609020204030204" pitchFamily="49" charset="0"/>
              </a:rPr>
              <a:t>champRech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erche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valueChanges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startWith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2FC79"/>
                </a:solidFill>
                <a:latin typeface="Consolas" panose="020B0609020204030204" pitchFamily="49" charset="0"/>
              </a:rPr>
              <a:t>""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),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debounceTime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FF628C"/>
                </a:solidFill>
                <a:latin typeface="Consolas" panose="020B0609020204030204" pitchFamily="49" charset="0"/>
              </a:rPr>
              <a:t>500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),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switchMap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nom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B94FF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 smtClean="0">
                <a:solidFill>
                  <a:srgbClr val="FB94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FEE80"/>
                </a:solidFill>
                <a:latin typeface="Consolas" panose="020B0609020204030204" pitchFamily="49" charset="0"/>
              </a:rPr>
              <a:t>clients</a:t>
            </a:r>
            <a:r>
              <a:rPr lang="fr-FR" dirty="0" err="1" smtClean="0">
                <a:solidFill>
                  <a:srgbClr val="E1EFFF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searchByNom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(nom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).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pipe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startWith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([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      </a:t>
            </a:r>
            <a:r>
              <a:rPr lang="fr-FR" dirty="0" smtClean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A5FF90"/>
                </a:solidFill>
                <a:latin typeface="Consolas" panose="020B0609020204030204" pitchFamily="49" charset="0"/>
              </a:rPr>
              <a:t>Chargement</a:t>
            </a:r>
            <a:r>
              <a:rPr lang="fr-FR" dirty="0" smtClean="0">
                <a:solidFill>
                  <a:srgbClr val="A5FF90"/>
                </a:solidFill>
                <a:latin typeface="Consolas" panose="020B0609020204030204" pitchFamily="49" charset="0"/>
              </a:rPr>
              <a:t>...</a:t>
            </a:r>
            <a:r>
              <a:rPr lang="fr-FR" dirty="0" smtClean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endParaRPr lang="fr-FR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    ]),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FAD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 smtClean="0">
                <a:solidFill>
                  <a:srgbClr val="FAD000"/>
                </a:solidFill>
                <a:latin typeface="Consolas" panose="020B0609020204030204" pitchFamily="49" charset="0"/>
              </a:rPr>
              <a:t>catchError</a:t>
            </a:r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9EFFFF"/>
                </a:solidFill>
                <a:latin typeface="Consolas" panose="020B0609020204030204" pitchFamily="49" charset="0"/>
              </a:rPr>
              <a:t>err</a:t>
            </a:r>
            <a:r>
              <a:rPr lang="fr-FR" dirty="0" smtClean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=&gt;</a:t>
            </a:r>
            <a:r>
              <a:rPr lang="fr-FR" dirty="0">
                <a:solidFill>
                  <a:srgbClr val="9EFF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AD000"/>
                </a:solidFill>
                <a:latin typeface="Consolas" panose="020B0609020204030204" pitchFamily="49" charset="0"/>
              </a:rPr>
              <a:t>of</a:t>
            </a:r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([]))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  )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E1EFFF"/>
                </a:solidFill>
                <a:latin typeface="Consolas" panose="020B0609020204030204" pitchFamily="49" charset="0"/>
              </a:rPr>
              <a:t>  );</a:t>
            </a:r>
            <a:endParaRPr lang="fr-F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E1EFFF"/>
                </a:solidFill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262743" y="1337975"/>
          <a:ext cx="9901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549"/>
                <a:gridCol w="3300549"/>
                <a:gridCol w="3300549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</a:t>
                      </a:r>
                      <a:r>
                        <a:rPr lang="fr-FR" baseline="0" dirty="0" smtClean="0"/>
                        <a:t> seule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Plusieurs valeurs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Pull / Interactif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variable,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iterable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array</a:t>
                      </a:r>
                      <a:r>
                        <a:rPr lang="fr-FR" baseline="0" dirty="0" smtClean="0"/>
                        <a:t>, set, </a:t>
                      </a:r>
                      <a:r>
                        <a:rPr lang="fr-FR" baseline="0" dirty="0" err="1" smtClean="0"/>
                        <a:t>map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Push / </a:t>
                      </a:r>
                      <a:r>
                        <a:rPr lang="fr-FR" dirty="0" err="1" smtClean="0"/>
                        <a:t>Reactif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promise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èche droite 2"/>
          <p:cNvSpPr/>
          <p:nvPr/>
        </p:nvSpPr>
        <p:spPr>
          <a:xfrm rot="10800000">
            <a:off x="5547042" y="4515983"/>
            <a:ext cx="1018903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https://cdn4.iconfinder.com/data/icons/essential-part-5/32/412-Data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49" y="3852952"/>
            <a:ext cx="845911" cy="8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2.iconfinder.com/data/icons/font-awesome/1792/user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80" y="3267754"/>
            <a:ext cx="950958" cy="95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5547042" y="3852952"/>
            <a:ext cx="1018903" cy="3657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4" descr="announce, marketing, megaphone, news, notification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368" y="4035832"/>
            <a:ext cx="487406" cy="4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question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52" y="2962719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05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27947" y="2002971"/>
            <a:ext cx="730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>
                    <a:lumMod val="65000"/>
                  </a:schemeClr>
                </a:solidFill>
              </a:rPr>
              <a:t>T’as oublié le </a:t>
            </a:r>
            <a:r>
              <a:rPr lang="fr-FR" sz="4800" dirty="0" err="1" smtClean="0">
                <a:solidFill>
                  <a:schemeClr val="bg1">
                    <a:lumMod val="65000"/>
                  </a:schemeClr>
                </a:solidFill>
              </a:rPr>
              <a:t>unsubscribe</a:t>
            </a:r>
            <a:r>
              <a:rPr lang="fr-FR" sz="4800" dirty="0" smtClean="0">
                <a:solidFill>
                  <a:schemeClr val="bg1">
                    <a:lumMod val="65000"/>
                  </a:schemeClr>
                </a:solidFill>
              </a:rPr>
              <a:t>() !</a:t>
            </a:r>
            <a:endParaRPr lang="fr-FR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765313" y="3091543"/>
            <a:ext cx="2400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x | </a:t>
            </a:r>
            <a:r>
              <a:rPr lang="fr-FR" sz="4800" dirty="0" err="1" smtClean="0">
                <a:solidFill>
                  <a:schemeClr val="accent1">
                    <a:lumMod val="75000"/>
                  </a:schemeClr>
                </a:solidFill>
              </a:rPr>
              <a:t>async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095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2262187"/>
            <a:ext cx="5000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84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18287" y="2002971"/>
            <a:ext cx="5320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>
                    <a:lumMod val="65000"/>
                  </a:schemeClr>
                </a:solidFill>
              </a:rPr>
              <a:t>Et les </a:t>
            </a:r>
            <a:r>
              <a:rPr lang="fr-FR" sz="4800" dirty="0" err="1" smtClean="0">
                <a:solidFill>
                  <a:schemeClr val="bg1">
                    <a:lumMod val="65000"/>
                  </a:schemeClr>
                </a:solidFill>
              </a:rPr>
              <a:t>EventEmitter</a:t>
            </a:r>
            <a:r>
              <a:rPr lang="fr-FR" sz="4800" dirty="0" smtClean="0">
                <a:solidFill>
                  <a:schemeClr val="bg1">
                    <a:lumMod val="65000"/>
                  </a:schemeClr>
                </a:solidFill>
              </a:rPr>
              <a:t> ?</a:t>
            </a:r>
            <a:endParaRPr lang="fr-FR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926630" y="3091543"/>
            <a:ext cx="807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4800" dirty="0" err="1" smtClean="0">
                <a:solidFill>
                  <a:schemeClr val="accent1">
                    <a:lumMod val="75000"/>
                  </a:schemeClr>
                </a:solidFill>
              </a:rPr>
              <a:t>Subject</a:t>
            </a:r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 avec @Output devant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60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081087"/>
            <a:ext cx="57054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19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Concepts et opérateurs les plus courants : </a:t>
            </a:r>
            <a:r>
              <a:rPr lang="fr-FR" dirty="0">
                <a:hlinkClick r:id="rId2"/>
              </a:rPr>
              <a:t>https://www.learnrxjs.io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Autre façon de présenter les concepts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rxjs-dev.firebaseapp.com/</a:t>
            </a:r>
            <a:endParaRPr lang="fr-FR" dirty="0" smtClean="0"/>
          </a:p>
          <a:p>
            <a:r>
              <a:rPr lang="fr-FR" dirty="0" smtClean="0"/>
              <a:t>Catalogue des opérateurs : </a:t>
            </a:r>
            <a:r>
              <a:rPr lang="fr-FR" dirty="0">
                <a:hlinkClick r:id="rId4"/>
              </a:rPr>
              <a:t>https://rxjs-dev.firebaseapp.com/api</a:t>
            </a:r>
            <a:endParaRPr lang="fr-FR" dirty="0" smtClean="0"/>
          </a:p>
          <a:p>
            <a:r>
              <a:rPr lang="fr-FR" dirty="0" smtClean="0"/>
              <a:t>Arbre de décision :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rxjs-dev.firebaseapp.com/operator-decision-tree</a:t>
            </a:r>
            <a:endParaRPr lang="fr-FR" dirty="0" smtClean="0"/>
          </a:p>
          <a:p>
            <a:r>
              <a:rPr lang="fr-FR" dirty="0" err="1" smtClean="0"/>
              <a:t>Visualisateur</a:t>
            </a:r>
            <a:r>
              <a:rPr lang="fr-FR" dirty="0" smtClean="0"/>
              <a:t> graphique de </a:t>
            </a:r>
            <a:r>
              <a:rPr lang="fr-FR" dirty="0" err="1" smtClean="0"/>
              <a:t>streams</a:t>
            </a:r>
            <a:r>
              <a:rPr lang="fr-FR" dirty="0" smtClean="0"/>
              <a:t> : </a:t>
            </a:r>
            <a:r>
              <a:rPr lang="fr-FR" dirty="0">
                <a:hlinkClick r:id="rId6"/>
              </a:rPr>
              <a:t>https://rxviz.com/examples/chess-game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3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262743" y="1337975"/>
          <a:ext cx="9901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549"/>
                <a:gridCol w="3300549"/>
                <a:gridCol w="3300549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</a:t>
                      </a:r>
                      <a:r>
                        <a:rPr lang="fr-FR" baseline="0" dirty="0" smtClean="0"/>
                        <a:t> seule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Plusieurs valeurs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Pull / Interactif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variable,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iterable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array</a:t>
                      </a:r>
                      <a:r>
                        <a:rPr lang="fr-FR" baseline="0" dirty="0" smtClean="0"/>
                        <a:t>, set, </a:t>
                      </a:r>
                      <a:r>
                        <a:rPr lang="fr-FR" baseline="0" dirty="0" err="1" smtClean="0"/>
                        <a:t>map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Push / </a:t>
                      </a:r>
                      <a:r>
                        <a:rPr lang="fr-FR" dirty="0" err="1" smtClean="0"/>
                        <a:t>Reactif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promise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observable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èche droite 2"/>
          <p:cNvSpPr/>
          <p:nvPr/>
        </p:nvSpPr>
        <p:spPr>
          <a:xfrm rot="10800000">
            <a:off x="5547041" y="4302033"/>
            <a:ext cx="1018903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https://cdn4.iconfinder.com/data/icons/essential-part-5/32/412-Data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49" y="3879077"/>
            <a:ext cx="845911" cy="8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4.iconfinder.com/data/icons/essential-part-5/32/412-Data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49" y="4859381"/>
            <a:ext cx="845911" cy="8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4.iconfinder.com/data/icons/essential-part-5/32/412-Data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49" y="5839685"/>
            <a:ext cx="845911" cy="8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 rot="10800000">
            <a:off x="5547041" y="5099456"/>
            <a:ext cx="1018903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5547041" y="6079760"/>
            <a:ext cx="1018903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4" descr="announce, marketing, megaphone, news, notification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3993" y="3905740"/>
            <a:ext cx="487406" cy="4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nnounce, marketing, megaphone, news, notification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3993" y="4667793"/>
            <a:ext cx="487406" cy="4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nnounce, marketing, megaphone, news, notification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3993" y="5600926"/>
            <a:ext cx="487406" cy="4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cdn2.iconfinder.com/data/icons/font-awesome/1792/user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80" y="3267754"/>
            <a:ext cx="950958" cy="95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 droite 16"/>
          <p:cNvSpPr/>
          <p:nvPr/>
        </p:nvSpPr>
        <p:spPr>
          <a:xfrm>
            <a:off x="5547042" y="3852952"/>
            <a:ext cx="1018903" cy="3657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 descr="question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52" y="2962719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2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262743" y="1337975"/>
          <a:ext cx="9901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549"/>
                <a:gridCol w="3300549"/>
                <a:gridCol w="3300549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</a:t>
                      </a:r>
                      <a:r>
                        <a:rPr lang="fr-FR" baseline="0" dirty="0" smtClean="0"/>
                        <a:t> seule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Plusieurs valeurs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Pull / Interactif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variable,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iterable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array</a:t>
                      </a:r>
                      <a:r>
                        <a:rPr lang="fr-FR" baseline="0" dirty="0" smtClean="0"/>
                        <a:t>, set, </a:t>
                      </a:r>
                      <a:r>
                        <a:rPr lang="fr-FR" baseline="0" dirty="0" err="1" smtClean="0"/>
                        <a:t>map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Push / </a:t>
                      </a:r>
                      <a:r>
                        <a:rPr lang="fr-FR" dirty="0" err="1" smtClean="0"/>
                        <a:t>Reactif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promise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observable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62743" y="5024847"/>
            <a:ext cx="4720046" cy="1105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[0, 1, 2, 3]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2743" y="3291840"/>
            <a:ext cx="4720046" cy="110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getArray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7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71291"/>
              </p:ext>
            </p:extLst>
          </p:nvPr>
        </p:nvGraphicFramePr>
        <p:xfrm>
          <a:off x="1262743" y="1337975"/>
          <a:ext cx="9901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549"/>
                <a:gridCol w="3300549"/>
                <a:gridCol w="3300549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</a:t>
                      </a:r>
                      <a:r>
                        <a:rPr lang="fr-FR" baseline="0" dirty="0" smtClean="0"/>
                        <a:t> seule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Plusieurs valeurs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Pull / Interactif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variable,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iterable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array</a:t>
                      </a:r>
                      <a:r>
                        <a:rPr lang="fr-FR" baseline="0" dirty="0" smtClean="0"/>
                        <a:t>, set, </a:t>
                      </a:r>
                      <a:r>
                        <a:rPr lang="fr-FR" baseline="0" dirty="0" err="1" smtClean="0"/>
                        <a:t>map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Push / </a:t>
                      </a:r>
                      <a:r>
                        <a:rPr lang="fr-FR" dirty="0" err="1" smtClean="0"/>
                        <a:t>Reactif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promise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observable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444344" y="3291840"/>
            <a:ext cx="4720046" cy="110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getObservable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83383" y="5024846"/>
            <a:ext cx="4720046" cy="110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2743" y="5024847"/>
            <a:ext cx="4720046" cy="1105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[0, 1, 2, 3]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2743" y="3291840"/>
            <a:ext cx="4720046" cy="110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getArray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1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62743" y="3291840"/>
            <a:ext cx="4720046" cy="110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getArray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4344" y="3291840"/>
            <a:ext cx="4720046" cy="144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getObservable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().pipe(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 =&gt; s % 2 === 0),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s + 1),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 =&gt; console.log(s))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fr-F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3383" y="5024846"/>
            <a:ext cx="4720046" cy="1105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Observable : -0--1--2--3-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7211"/>
              </p:ext>
            </p:extLst>
          </p:nvPr>
        </p:nvGraphicFramePr>
        <p:xfrm>
          <a:off x="1262743" y="1337975"/>
          <a:ext cx="9901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549"/>
                <a:gridCol w="3300549"/>
                <a:gridCol w="3300549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</a:t>
                      </a:r>
                      <a:r>
                        <a:rPr lang="fr-FR" baseline="0" dirty="0" smtClean="0"/>
                        <a:t> seule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Plusieurs valeurs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Pull / Interactif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variable,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iterable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array</a:t>
                      </a:r>
                      <a:r>
                        <a:rPr lang="fr-FR" baseline="0" dirty="0" smtClean="0"/>
                        <a:t>, set, </a:t>
                      </a:r>
                      <a:r>
                        <a:rPr lang="fr-FR" baseline="0" dirty="0" err="1" smtClean="0"/>
                        <a:t>map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Push / </a:t>
                      </a:r>
                      <a:r>
                        <a:rPr lang="fr-FR" dirty="0" err="1" smtClean="0"/>
                        <a:t>Reactif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promise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observable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62743" y="5024847"/>
            <a:ext cx="4720046" cy="1105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[0, 1, 2, 3]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fr-F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2862</Words>
  <Application>Microsoft Office PowerPoint</Application>
  <PresentationFormat>Grand écran</PresentationFormat>
  <Paragraphs>731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0" baseType="lpstr">
      <vt:lpstr>Arial</vt:lpstr>
      <vt:lpstr>Cabin Sketch</vt:lpstr>
      <vt:lpstr>Calibri</vt:lpstr>
      <vt:lpstr>Calibri Light</vt:lpstr>
      <vt:lpstr>Consolas</vt:lpstr>
      <vt:lpstr>Thème Office</vt:lpstr>
      <vt:lpstr>RxJS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Ressources utiles</vt:lpstr>
    </vt:vector>
  </TitlesOfParts>
  <Company>Banque Populaire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</dc:title>
  <dc:creator>CAILLY Antoine (ATCAI0J)</dc:creator>
  <cp:lastModifiedBy>CAILLY Antoine (ATCAI0J)</cp:lastModifiedBy>
  <cp:revision>100</cp:revision>
  <dcterms:created xsi:type="dcterms:W3CDTF">2019-04-17T13:30:31Z</dcterms:created>
  <dcterms:modified xsi:type="dcterms:W3CDTF">2019-04-29T14:35:38Z</dcterms:modified>
</cp:coreProperties>
</file>