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73" r:id="rId4"/>
    <p:sldId id="270" r:id="rId5"/>
    <p:sldId id="272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94694"/>
  </p:normalViewPr>
  <p:slideViewPr>
    <p:cSldViewPr snapToGrid="0" snapToObjects="1">
      <p:cViewPr>
        <p:scale>
          <a:sx n="60" d="100"/>
          <a:sy n="60" d="100"/>
        </p:scale>
        <p:origin x="9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3936-5A64-304A-96DC-E98756835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6E679-288C-D841-A71B-09C00B338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ABDCB-0357-9C4B-9773-A0BF2374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Friday, December 11,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C554-25C1-204A-841E-C5F38B22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6C0BC-AE10-ED46-B948-09F37A08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4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1445-5EC2-3B4F-8944-D019D309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EDDD2-8B37-0145-A2D3-9F1296A12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234D6-C24F-8941-AE39-B80D651E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F5E0D-D525-4646-8187-26D5017F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2624-1004-5349-9AC4-1ABAADA9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4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0888C-B354-9E40-B88D-A5106747C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60DEB-588D-2F4F-B5A8-48F9EDCE6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F9F-6B4E-C941-B599-54789AD5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5057B-4CC1-D243-B168-8AD43278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E2FD-78D6-324A-BCEE-71B083BA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0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A2FC-3288-1449-8821-12A95411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84E6-9DF0-DD44-AC6A-AA49B12D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6AE6-B145-0C48-9866-A25EAD97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Friday, December 11,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E291-B92E-8341-AC75-E5D03989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5DE18-4BD7-8F4B-A09F-BAAFBE0F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6BE0-BDEA-C34B-82B8-D5002772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A69B3-50A6-4A44-9191-9FE5FF4E6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A25A6-D0A6-FC4A-921B-E28C599D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16AD-57D2-8F45-AF47-F41C3EB2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E0684-C92E-E940-B4C0-BF4BCCE3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5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DF56-A90C-D24E-9301-4044D69B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7452-691D-CB49-B939-9B288941F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30E68-F5B3-0E41-B2A3-1CB896AA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74DE4-6C72-1546-B265-06E70475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32986-AD55-BD47-8153-B181AC19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298D8-D53F-FB42-A854-09F5B837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11D5-28F2-B640-BB11-07FE8268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0C366-9FA5-7B46-9013-6833578AB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057C2-E2B3-5B42-B48D-537FCEB6E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9EEA3-8F0C-C44D-B232-42DC36207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448EA-4CAA-7049-B0F1-05D3ACDBA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D85AD-CA88-3546-8C7E-CF88AE45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960B4-53F6-2C44-B71B-5EE220EC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F556C-8C14-FD44-99F6-FB0570EF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7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E086-5F9C-C748-8531-8AA32713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F9BB6-6891-1F4F-9965-7247AB9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064B7B-22D9-964C-A80F-729E0DA3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8260D-CDA1-D847-9882-90554F71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DC7F2-9A10-5F44-AEEB-215A2931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C5838-A4EA-4B4A-BDD1-44A4F530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A08BF-6274-F943-A050-6F98F0A3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34A0-C422-E346-8BFF-1F243F2C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A04E-D12B-B245-889D-1E3073A47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6FE3B-2189-054C-A980-2152CBA65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97B7A-A85F-2043-9261-F8CE022D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E3EEE-A272-9C4F-82E4-D64691F9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81128-C3A7-5E49-83E8-78642CF2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6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D442-B5D9-2643-92CC-11C225EA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99312-7C9A-E34B-BA31-FC45A836B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8A956-8149-154C-930C-36C813084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60C5-60A2-B246-8D96-7BBCD0AA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E94D-439C-40F1-900E-BC07940E3988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B53A0-A95E-5B47-878D-742372B4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632CB-C35D-E949-8CDA-ED592609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281D7-4B15-4B41-9463-EA014D0A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48151-1664-624F-893D-163D76047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5580-3C60-C943-86DB-D42CAC93D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Friday, December 11,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4DC05-D96C-2F48-9802-7A6F8BD09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98219-5B5F-2441-9C91-1EB129C40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6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237A2-DB3A-774B-8BE5-CE5F04255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/>
              <a:t>Milestone 2: Feature Engineering</a:t>
            </a:r>
            <a:r>
              <a:rPr lang="en-CA" sz="4400" dirty="0"/>
              <a:t>, Baseline Model &amp; Interpretability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E8544-8363-5344-9B88-55B288C6E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Albina Cako and Joshua Dalphy</a:t>
            </a:r>
          </a:p>
          <a:p>
            <a:pPr algn="l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874DD-4312-45C0-B888-B224EAFFD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1" r="-2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2729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99729-77F0-2743-A17F-229C666B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74561"/>
            <a:ext cx="3986912" cy="338749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Interpretation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1) Bag of Bi-Grams Count vs.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9C68-3F53-3044-9496-D1851978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34" y="2310063"/>
            <a:ext cx="8151117" cy="341696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results were the same for both the count and TF-IDF models.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Applying TF-IDF did not make a difference in terms of accuracy or false negatives/positives</a:t>
            </a:r>
          </a:p>
          <a:p>
            <a:endParaRPr lang="en-US" sz="2000" dirty="0"/>
          </a:p>
          <a:p>
            <a:r>
              <a:rPr lang="en-US" sz="2000" dirty="0"/>
              <a:t>Runtime Performance:</a:t>
            </a:r>
          </a:p>
          <a:p>
            <a:pPr lvl="1"/>
            <a:r>
              <a:rPr lang="en-US" sz="1800" dirty="0"/>
              <a:t>Count: 3.08 s</a:t>
            </a:r>
          </a:p>
          <a:p>
            <a:pPr lvl="1"/>
            <a:r>
              <a:rPr lang="en-US" sz="1800" dirty="0"/>
              <a:t>TF-IDF: 2.61 s</a:t>
            </a:r>
          </a:p>
          <a:p>
            <a:pPr marL="0" indent="0">
              <a:buNone/>
            </a:pPr>
            <a:endParaRPr lang="en-US" sz="1900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AFB0232-392A-4EC8-A2C6-284D928A8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066518"/>
              </p:ext>
            </p:extLst>
          </p:nvPr>
        </p:nvGraphicFramePr>
        <p:xfrm>
          <a:off x="4745191" y="824169"/>
          <a:ext cx="6736388" cy="1197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97">
                  <a:extLst>
                    <a:ext uri="{9D8B030D-6E8A-4147-A177-3AD203B41FA5}">
                      <a16:colId xmlns:a16="http://schemas.microsoft.com/office/drawing/2014/main" val="4114386601"/>
                    </a:ext>
                  </a:extLst>
                </a:gridCol>
                <a:gridCol w="1684097">
                  <a:extLst>
                    <a:ext uri="{9D8B030D-6E8A-4147-A177-3AD203B41FA5}">
                      <a16:colId xmlns:a16="http://schemas.microsoft.com/office/drawing/2014/main" val="3825290662"/>
                    </a:ext>
                  </a:extLst>
                </a:gridCol>
                <a:gridCol w="1684097">
                  <a:extLst>
                    <a:ext uri="{9D8B030D-6E8A-4147-A177-3AD203B41FA5}">
                      <a16:colId xmlns:a16="http://schemas.microsoft.com/office/drawing/2014/main" val="3826116147"/>
                    </a:ext>
                  </a:extLst>
                </a:gridCol>
                <a:gridCol w="1684097">
                  <a:extLst>
                    <a:ext uri="{9D8B030D-6E8A-4147-A177-3AD203B41FA5}">
                      <a16:colId xmlns:a16="http://schemas.microsoft.com/office/drawing/2014/main" val="4153151831"/>
                    </a:ext>
                  </a:extLst>
                </a:gridCol>
              </a:tblGrid>
              <a:tr h="4559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Extraction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False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False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80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1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57021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A008F6B-B065-4B9E-A715-04D874E2389B}"/>
              </a:ext>
            </a:extLst>
          </p:cNvPr>
          <p:cNvSpPr txBox="1"/>
          <p:nvPr/>
        </p:nvSpPr>
        <p:spPr>
          <a:xfrm>
            <a:off x="4713107" y="294873"/>
            <a:ext cx="5300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u="sng" dirty="0"/>
              <a:t>Summary of Results:</a:t>
            </a:r>
            <a:endParaRPr lang="en-CA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911D02-2A53-47DE-BC05-390DF5DA874B}"/>
              </a:ext>
            </a:extLst>
          </p:cNvPr>
          <p:cNvSpPr txBox="1"/>
          <p:nvPr/>
        </p:nvSpPr>
        <p:spPr>
          <a:xfrm>
            <a:off x="4506195" y="5676701"/>
            <a:ext cx="7214379" cy="984885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Given that both models yielded same statistical results, based on runtime the TF-IDF trained model outperformed the count model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148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EED2-F431-B749-BF02-EAECF8A4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 Importance Using Random Forest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B5C6-BAD4-A14D-A898-40CF2345A1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Bag of Words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Count                         TF-IDF</a:t>
            </a:r>
          </a:p>
        </p:txBody>
      </p:sp>
      <p:pic>
        <p:nvPicPr>
          <p:cNvPr id="12" name="Content Placeholder 11" descr="A picture containing text&#10;&#10;Description automatically generated">
            <a:extLst>
              <a:ext uri="{FF2B5EF4-FFF2-40B4-BE49-F238E27FC236}">
                <a16:creationId xmlns:a16="http://schemas.microsoft.com/office/drawing/2014/main" id="{A57A091C-A963-8F45-9E2B-996FA585A4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35497" y="3046048"/>
            <a:ext cx="2095500" cy="2146300"/>
          </a:xfrm>
        </p:spPr>
      </p:pic>
      <p:pic>
        <p:nvPicPr>
          <p:cNvPr id="10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5B14B3AE-BECC-2843-8F9F-37E059A3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94" y="3046048"/>
            <a:ext cx="2222500" cy="21082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E7E3D63-B424-4145-82A0-4360787BE921}"/>
              </a:ext>
            </a:extLst>
          </p:cNvPr>
          <p:cNvSpPr txBox="1">
            <a:spLocks/>
          </p:cNvSpPr>
          <p:nvPr/>
        </p:nvSpPr>
        <p:spPr>
          <a:xfrm>
            <a:off x="6533806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Bag of Bi-Grams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Count                        TF-IDF</a:t>
            </a:r>
          </a:p>
        </p:txBody>
      </p:sp>
      <p:pic>
        <p:nvPicPr>
          <p:cNvPr id="22" name="Picture 21" descr="A picture containing text&#10;&#10;Description automatically generated">
            <a:extLst>
              <a:ext uri="{FF2B5EF4-FFF2-40B4-BE49-F238E27FC236}">
                <a16:creationId xmlns:a16="http://schemas.microsoft.com/office/drawing/2014/main" id="{9FA49978-5F40-1449-B29F-C5BB285B7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206" y="2982548"/>
            <a:ext cx="3276600" cy="2209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48E2F3-5BCE-EF45-ADFB-39D72FDB2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306" y="3007948"/>
            <a:ext cx="2603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00FC-D56D-E24C-8777-4F4EFD16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 Importance Using Random Forest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0BF8-1FB7-C040-8D1B-0A5D2CDBFB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Bag of Words - Count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Number of unimportant features:</a:t>
            </a:r>
          </a:p>
          <a:p>
            <a:pPr marL="0" indent="0" algn="ctr">
              <a:buNone/>
            </a:pPr>
            <a:r>
              <a:rPr lang="en-CA" dirty="0">
                <a:solidFill>
                  <a:schemeClr val="bg1"/>
                </a:solidFill>
              </a:rPr>
              <a:t>12955 of total 24959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A58A5-7356-6246-8BFF-0519631221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Bag of Bi-Grams – TF-IDF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Number of unimportant features:</a:t>
            </a:r>
          </a:p>
          <a:p>
            <a:pPr marL="0" indent="0" algn="ctr">
              <a:buNone/>
            </a:pPr>
            <a:r>
              <a:rPr lang="en-CA" dirty="0">
                <a:solidFill>
                  <a:schemeClr val="bg1"/>
                </a:solidFill>
              </a:rPr>
              <a:t>300998 of total 385586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939393-9D38-184E-9EB3-5F4A345FA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85" y="3794469"/>
            <a:ext cx="1968500" cy="2311400"/>
          </a:xfrm>
          <a:prstGeom prst="rect">
            <a:avLst/>
          </a:prstGeom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B887F8F0-3C6C-BB4B-AA17-898B8B7E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050" y="3769069"/>
            <a:ext cx="19939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1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2E874-E44C-D44F-BA67-C9813A66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&amp;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03DFA-7861-C642-A734-89E598CD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34" y="1082615"/>
            <a:ext cx="8151117" cy="3180716"/>
          </a:xfrm>
        </p:spPr>
        <p:txBody>
          <a:bodyPr anchor="ctr">
            <a:normAutofit/>
          </a:bodyPr>
          <a:lstStyle/>
          <a:p>
            <a:pPr algn="just"/>
            <a:r>
              <a:rPr lang="en-CA" sz="2200" dirty="0"/>
              <a:t>4 models were produced using BOW (Count and TF-IDF) and BOBG (Count and TF-IDF) for feature extraction.</a:t>
            </a:r>
          </a:p>
          <a:p>
            <a:pPr algn="just"/>
            <a:r>
              <a:rPr lang="en-CA" sz="2200" dirty="0"/>
              <a:t>Logistic regression was chosen for baseline modelling. </a:t>
            </a:r>
          </a:p>
          <a:p>
            <a:pPr algn="just"/>
            <a:r>
              <a:rPr lang="en-CA" sz="2200" dirty="0"/>
              <a:t>Model performance was evaluated based on accuracy and runtime. </a:t>
            </a:r>
          </a:p>
          <a:p>
            <a:pPr algn="just"/>
            <a:r>
              <a:rPr lang="en-CA" sz="2200" dirty="0"/>
              <a:t>Random forest was used assess feature importance.</a:t>
            </a:r>
          </a:p>
          <a:p>
            <a:pPr algn="just"/>
            <a:r>
              <a:rPr lang="en-CA" sz="2200" b="1" dirty="0"/>
              <a:t>The best performing model was using the features extracted through Bag of Words - TF-IDF.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6E765-5D6B-4A5C-B787-FF090879BFFF}"/>
              </a:ext>
            </a:extLst>
          </p:cNvPr>
          <p:cNvSpPr txBox="1"/>
          <p:nvPr/>
        </p:nvSpPr>
        <p:spPr>
          <a:xfrm>
            <a:off x="4037834" y="4876799"/>
            <a:ext cx="81541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/>
              <a:t>Hyperparameter tuning on the baseline model obtained using BOW TF-IDF.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/>
              <a:t>Model evaluation and comparison.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6DA23-5EF6-40FF-A637-13B879A386F9}"/>
              </a:ext>
            </a:extLst>
          </p:cNvPr>
          <p:cNvSpPr txBox="1"/>
          <p:nvPr/>
        </p:nvSpPr>
        <p:spPr>
          <a:xfrm>
            <a:off x="4066811" y="452039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/>
              <a:t>Conclusions</a:t>
            </a:r>
            <a:r>
              <a:rPr lang="en-CA" b="1" u="sng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8BE78-E4EA-42F9-8AF8-136DBC1353ED}"/>
              </a:ext>
            </a:extLst>
          </p:cNvPr>
          <p:cNvSpPr txBox="1"/>
          <p:nvPr/>
        </p:nvSpPr>
        <p:spPr>
          <a:xfrm>
            <a:off x="4066811" y="4280673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u="sng" dirty="0"/>
              <a:t>Future Work:</a:t>
            </a:r>
            <a:endParaRPr lang="en-CA" b="1" u="sng" dirty="0"/>
          </a:p>
        </p:txBody>
      </p:sp>
    </p:spTree>
    <p:extLst>
      <p:ext uri="{BB962C8B-B14F-4D97-AF65-F5344CB8AC3E}">
        <p14:creationId xmlns:p14="http://schemas.microsoft.com/office/powerpoint/2010/main" val="171670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620178-6952-FB4A-A5FF-D6095917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4915"/>
            <a:ext cx="5465060" cy="19510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CC01B8B3-BCDA-4651-85B9-8352E4AD08F0}"/>
              </a:ext>
            </a:extLst>
          </p:cNvPr>
          <p:cNvSpPr/>
          <p:nvPr/>
        </p:nvSpPr>
        <p:spPr>
          <a:xfrm>
            <a:off x="166635" y="3086488"/>
            <a:ext cx="1805931" cy="791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Cleaned Data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B4FBC4-8011-4238-AA4D-1DBB360C2193}"/>
              </a:ext>
            </a:extLst>
          </p:cNvPr>
          <p:cNvSpPr/>
          <p:nvPr/>
        </p:nvSpPr>
        <p:spPr>
          <a:xfrm>
            <a:off x="2364109" y="3081277"/>
            <a:ext cx="1805931" cy="791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Transform Data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167E0F0-B22C-42A6-84EC-B9D2CDB1BD48}"/>
              </a:ext>
            </a:extLst>
          </p:cNvPr>
          <p:cNvSpPr/>
          <p:nvPr/>
        </p:nvSpPr>
        <p:spPr>
          <a:xfrm>
            <a:off x="4555730" y="3081277"/>
            <a:ext cx="1805931" cy="791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Feature Extraction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585D1A-06F4-42BF-A9F3-35B69CE67F4B}"/>
              </a:ext>
            </a:extLst>
          </p:cNvPr>
          <p:cNvCxnSpPr>
            <a:stCxn id="38" idx="6"/>
            <a:endCxn id="45" idx="2"/>
          </p:cNvCxnSpPr>
          <p:nvPr/>
        </p:nvCxnSpPr>
        <p:spPr>
          <a:xfrm flipV="1">
            <a:off x="1972566" y="3476851"/>
            <a:ext cx="391543" cy="521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210B90-F0F5-467D-9FAA-9CD0A9D08997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>
            <a:off x="4170040" y="3476851"/>
            <a:ext cx="38569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5A35BA7-5C2E-4FBE-9D92-5029377C3E23}"/>
              </a:ext>
            </a:extLst>
          </p:cNvPr>
          <p:cNvSpPr/>
          <p:nvPr/>
        </p:nvSpPr>
        <p:spPr>
          <a:xfrm>
            <a:off x="7152088" y="2451216"/>
            <a:ext cx="1805931" cy="791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BOW TF-IDF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B26B223-477B-4455-B4BD-FE529CBB2556}"/>
              </a:ext>
            </a:extLst>
          </p:cNvPr>
          <p:cNvSpPr/>
          <p:nvPr/>
        </p:nvSpPr>
        <p:spPr>
          <a:xfrm>
            <a:off x="7152088" y="1142207"/>
            <a:ext cx="1805931" cy="791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BOW Count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9C7724A-81B6-4C61-AE8E-B3410537AC1C}"/>
              </a:ext>
            </a:extLst>
          </p:cNvPr>
          <p:cNvSpPr/>
          <p:nvPr/>
        </p:nvSpPr>
        <p:spPr>
          <a:xfrm>
            <a:off x="7149040" y="3760225"/>
            <a:ext cx="1805931" cy="791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BOBG Count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116689E-7814-408C-BE0E-24BC2B5F84AC}"/>
              </a:ext>
            </a:extLst>
          </p:cNvPr>
          <p:cNvSpPr/>
          <p:nvPr/>
        </p:nvSpPr>
        <p:spPr>
          <a:xfrm>
            <a:off x="7156472" y="5000729"/>
            <a:ext cx="1805931" cy="791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BOBG TF-IDF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DE130F-F4C3-4695-B681-E0F0955DED9B}"/>
              </a:ext>
            </a:extLst>
          </p:cNvPr>
          <p:cNvSpPr/>
          <p:nvPr/>
        </p:nvSpPr>
        <p:spPr>
          <a:xfrm>
            <a:off x="10100612" y="2957920"/>
            <a:ext cx="1805931" cy="791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Models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8EAB18F-A4C1-4BBA-9521-D5C7F8B31847}"/>
              </a:ext>
            </a:extLst>
          </p:cNvPr>
          <p:cNvSpPr/>
          <p:nvPr/>
        </p:nvSpPr>
        <p:spPr>
          <a:xfrm>
            <a:off x="10109611" y="4232575"/>
            <a:ext cx="1805931" cy="791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Evaluation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6AB9317-42B3-4088-BAB4-ED7B2091962A}"/>
              </a:ext>
            </a:extLst>
          </p:cNvPr>
          <p:cNvCxnSpPr>
            <a:stCxn id="48" idx="2"/>
            <a:endCxn id="50" idx="2"/>
          </p:cNvCxnSpPr>
          <p:nvPr/>
        </p:nvCxnSpPr>
        <p:spPr>
          <a:xfrm rot="10800000" flipH="1" flipV="1">
            <a:off x="7152088" y="1537781"/>
            <a:ext cx="4384" cy="3858522"/>
          </a:xfrm>
          <a:prstGeom prst="bentConnector3">
            <a:avLst>
              <a:gd name="adj1" fmla="val -8141811"/>
            </a:avLst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4E6774-A108-42D6-B2B7-9F6317132BD1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6766849" y="2846790"/>
            <a:ext cx="38523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414CE6-AB43-4A29-9667-B0E7A83E1CC0}"/>
              </a:ext>
            </a:extLst>
          </p:cNvPr>
          <p:cNvCxnSpPr>
            <a:cxnSpLocks/>
          </p:cNvCxnSpPr>
          <p:nvPr/>
        </p:nvCxnSpPr>
        <p:spPr>
          <a:xfrm>
            <a:off x="6790913" y="4154221"/>
            <a:ext cx="38523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38C87EA-71B6-44CE-8218-F26A53C975DD}"/>
              </a:ext>
            </a:extLst>
          </p:cNvPr>
          <p:cNvCxnSpPr>
            <a:stCxn id="46" idx="6"/>
          </p:cNvCxnSpPr>
          <p:nvPr/>
        </p:nvCxnSpPr>
        <p:spPr>
          <a:xfrm>
            <a:off x="6361661" y="3476851"/>
            <a:ext cx="429252" cy="521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B8F7AB8-C5E8-4407-ADFD-96374BF88C77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 flipV="1">
            <a:off x="8962403" y="3353494"/>
            <a:ext cx="1138209" cy="204280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7585D7-8219-4670-A3AC-C56EF113189F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 flipV="1">
            <a:off x="8954971" y="3353494"/>
            <a:ext cx="1145641" cy="80230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3E2C68-3E75-4EC2-8EFA-81622010EE1A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>
            <a:off x="8958019" y="2846790"/>
            <a:ext cx="1142593" cy="50670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DDE2E54-39DE-40C7-B256-9A029213C39B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8958019" y="1537781"/>
            <a:ext cx="1142593" cy="1815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34DFD61-1F00-4E4B-B5DB-C5B91EDFE426}"/>
              </a:ext>
            </a:extLst>
          </p:cNvPr>
          <p:cNvCxnSpPr>
            <a:stCxn id="51" idx="4"/>
            <a:endCxn id="52" idx="0"/>
          </p:cNvCxnSpPr>
          <p:nvPr/>
        </p:nvCxnSpPr>
        <p:spPr>
          <a:xfrm>
            <a:off x="11003578" y="3749068"/>
            <a:ext cx="8999" cy="483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41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620178-6952-FB4A-A5FF-D6095917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4915"/>
            <a:ext cx="5465060" cy="19510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DBE3-1A0B-444B-8A48-1F1256208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2407" y="1502231"/>
            <a:ext cx="5674107" cy="2421271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Changed sentiment labels: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Positive sentiments =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Negative sentiments = 0 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Separated Sentiment &amp; Reviews from dataframe</a:t>
            </a:r>
          </a:p>
          <a:p>
            <a:r>
              <a:rPr lang="en-US" sz="2400" dirty="0">
                <a:solidFill>
                  <a:schemeClr val="bg1"/>
                </a:solidFill>
              </a:rPr>
              <a:t>Split data into train and test sets (70/30)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89E68C7-FA30-E543-98D2-56E29A70D4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98" b="-1"/>
          <a:stretch/>
        </p:blipFill>
        <p:spPr>
          <a:xfrm>
            <a:off x="704968" y="4048930"/>
            <a:ext cx="9906356" cy="26432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72148C-D675-D743-9F50-2ACAE91E7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375" y="1077357"/>
            <a:ext cx="3752059" cy="23516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DB0A35-6E72-0945-A9BA-E1CE2B50A1A6}"/>
              </a:ext>
            </a:extLst>
          </p:cNvPr>
          <p:cNvSpPr txBox="1"/>
          <p:nvPr/>
        </p:nvSpPr>
        <p:spPr>
          <a:xfrm>
            <a:off x="6444092" y="3581567"/>
            <a:ext cx="3990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medium.com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/@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datamonsters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/sentiment-analysis-tools-overview-part-1-positive-and-negative-words-databases-ae35431a470c</a:t>
            </a:r>
          </a:p>
        </p:txBody>
      </p:sp>
    </p:spTree>
    <p:extLst>
      <p:ext uri="{BB962C8B-B14F-4D97-AF65-F5344CB8AC3E}">
        <p14:creationId xmlns:p14="http://schemas.microsoft.com/office/powerpoint/2010/main" val="281844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620178-6952-FB4A-A5FF-D6095917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4915"/>
            <a:ext cx="5465060" cy="19510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DBE3-1A0B-444B-8A48-1F1256208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2407" y="1746220"/>
            <a:ext cx="5674107" cy="195108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movie reviews were stemmed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Digits (0-9) were removed as well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28250526-C6D4-CB43-9967-D391767F5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43" b="1"/>
          <a:stretch/>
        </p:blipFill>
        <p:spPr>
          <a:xfrm>
            <a:off x="7018340" y="472844"/>
            <a:ext cx="3860425" cy="28172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E5ECE64-C853-6C40-BFA8-F43F366D8D9C}"/>
              </a:ext>
            </a:extLst>
          </p:cNvPr>
          <p:cNvSpPr txBox="1"/>
          <p:nvPr/>
        </p:nvSpPr>
        <p:spPr>
          <a:xfrm>
            <a:off x="6949883" y="3350622"/>
            <a:ext cx="392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medium.com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/@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datamonsters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/sentiment-analysis-tools-overview-part-1-positive-and-negative-words-databases-ae35431a470c</a:t>
            </a:r>
          </a:p>
        </p:txBody>
      </p:sp>
      <p:pic>
        <p:nvPicPr>
          <p:cNvPr id="46" name="Picture 45" descr="Text&#10;&#10;Description automatically generated">
            <a:extLst>
              <a:ext uri="{FF2B5EF4-FFF2-40B4-BE49-F238E27FC236}">
                <a16:creationId xmlns:a16="http://schemas.microsoft.com/office/drawing/2014/main" id="{2290A90E-0286-B244-805A-D9D795B59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07" y="4315571"/>
            <a:ext cx="10102553" cy="171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5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6E91-EE8B-7841-88C6-AA7ACEE95AF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 Extraction &amp; Baseline Modelling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1) Bag of Words - Count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79B2C-0E4B-D44D-96BE-B076D7D66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884" y="2080707"/>
            <a:ext cx="5651681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Performed BOW on training/testing sets</a:t>
            </a:r>
          </a:p>
          <a:p>
            <a:r>
              <a:rPr lang="en-US" dirty="0">
                <a:solidFill>
                  <a:schemeClr val="bg1"/>
                </a:solidFill>
              </a:rPr>
              <a:t> Created </a:t>
            </a:r>
            <a:r>
              <a:rPr lang="en-CA" dirty="0">
                <a:solidFill>
                  <a:schemeClr val="bg1"/>
                </a:solidFill>
              </a:rPr>
              <a:t>24959 features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1C7ED-91D7-4B45-9340-15084C23A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3516" y="2051820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Logistic Regression Performance</a:t>
            </a:r>
          </a:p>
          <a:p>
            <a:endParaRPr lang="en-US" dirty="0"/>
          </a:p>
        </p:txBody>
      </p:sp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46D790FD-D20C-A04F-A6CF-9C56DA4B1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7" y="4256376"/>
            <a:ext cx="6708209" cy="1214699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A138E854-2C5B-2E4C-8AB1-BC7D0DA44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716" y="2705100"/>
            <a:ext cx="4013200" cy="1447800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DE1D7E2D-0F01-5648-B671-F12152468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717" y="4514032"/>
            <a:ext cx="4013199" cy="17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5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4BD6-48D1-1049-ADCA-D2D34132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 Extraction &amp; Baseline Modelling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2) Bag of Words – TF-IDF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8DE0-28C6-744B-9138-375526009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82916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Performed TF-IDF on BOW </a:t>
            </a:r>
            <a:r>
              <a:rPr lang="en-CA" dirty="0">
                <a:solidFill>
                  <a:schemeClr val="bg1"/>
                </a:solidFill>
              </a:rPr>
              <a:t>24959 features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78A14-6169-9E4F-A15A-AF55602B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3621" y="1825625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Logistic Regression Performance</a:t>
            </a:r>
          </a:p>
          <a:p>
            <a:endParaRPr lang="en-US" dirty="0"/>
          </a:p>
        </p:txBody>
      </p:sp>
      <p:pic>
        <p:nvPicPr>
          <p:cNvPr id="7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A16E2E04-C783-1141-8363-C4F8A9BD9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9" y="3302794"/>
            <a:ext cx="6976592" cy="152975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DED6626-03A8-3A45-9105-E04AB493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546" y="2604294"/>
            <a:ext cx="3619500" cy="139700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AB5CB100-FB7D-B748-8C23-D8EC5FC31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547" y="4372582"/>
            <a:ext cx="3619499" cy="15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0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068C-4613-B644-A17B-FF9F3A66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 Extraction &amp; Baseline Modelling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3) Bag of Bi-Grams - Count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080E6-5033-B04F-8808-1A02C633B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3945" y="1825625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Logistic Regression Performance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8E991B-5154-3B4D-A8D1-BD700CE54F9D}"/>
              </a:ext>
            </a:extLst>
          </p:cNvPr>
          <p:cNvSpPr txBox="1"/>
          <p:nvPr/>
        </p:nvSpPr>
        <p:spPr>
          <a:xfrm>
            <a:off x="1285103" y="19647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8295834-A168-7045-AF11-32E2BE142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526" y="2030169"/>
            <a:ext cx="6489032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Performed BOBG on training/testing sets</a:t>
            </a:r>
          </a:p>
          <a:p>
            <a:r>
              <a:rPr lang="en-US" dirty="0">
                <a:solidFill>
                  <a:schemeClr val="bg1"/>
                </a:solidFill>
              </a:rPr>
              <a:t>Created </a:t>
            </a:r>
            <a:r>
              <a:rPr lang="en-CA" dirty="0">
                <a:solidFill>
                  <a:schemeClr val="bg1"/>
                </a:solidFill>
              </a:rPr>
              <a:t>385 586 features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14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BA4216BD-4B6C-864B-80C6-2FB4E610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6" y="3338346"/>
            <a:ext cx="6931504" cy="153670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67D63185-BCBA-174F-B87B-2386F3E2E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995" y="2489993"/>
            <a:ext cx="3619500" cy="1511300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95E65A52-2FDC-C744-81E8-60F7B86DA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995" y="4320778"/>
            <a:ext cx="36195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3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239E-B54E-324C-B6BF-6C1D163C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 Extraction &amp; Baseline Modelling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4) Bag of Bi-Grams – TF-IDF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35D8E-F12C-C04E-A52A-7D9411ED8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3579" y="2282826"/>
            <a:ext cx="5766221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Performed TF-IDF on BOBG </a:t>
            </a:r>
            <a:r>
              <a:rPr lang="en-CA" dirty="0">
                <a:solidFill>
                  <a:schemeClr val="bg1"/>
                </a:solidFill>
              </a:rPr>
              <a:t>385 586 features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8938F-A0BD-5946-A343-BB6CBF5E3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03726" y="1825625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Logistic Regression Performance</a:t>
            </a:r>
          </a:p>
          <a:p>
            <a:endParaRPr lang="en-US" dirty="0"/>
          </a:p>
        </p:txBody>
      </p:sp>
      <p:pic>
        <p:nvPicPr>
          <p:cNvPr id="7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55ADD298-85F7-DF4A-BB2C-9DE539BF0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96"/>
          <a:stretch/>
        </p:blipFill>
        <p:spPr>
          <a:xfrm>
            <a:off x="253579" y="3677447"/>
            <a:ext cx="6960441" cy="1652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26948A-9FF3-CF48-A933-7B9115F3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770" y="2502693"/>
            <a:ext cx="3733800" cy="149860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3C682B1-2047-B047-AC05-7BB8A81A4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770" y="4346178"/>
            <a:ext cx="3733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4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99729-77F0-2743-A17F-229C666B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6855"/>
            <a:ext cx="3986913" cy="3214436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Interpretation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1) Bag of Words - Count vs.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9C68-3F53-3044-9496-D1851978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2167460"/>
            <a:ext cx="8151125" cy="3517923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Model produced using TF-IDF had better accuracy (approx. 1%)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TF-IDF model has a lower false positive and false negative rate then the count method.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r>
              <a:rPr lang="en-US" sz="2000" dirty="0"/>
              <a:t>Both models have higher false positive rates than false negative rates. </a:t>
            </a:r>
          </a:p>
          <a:p>
            <a:endParaRPr lang="en-US" sz="2000" dirty="0"/>
          </a:p>
          <a:p>
            <a:r>
              <a:rPr lang="en-US" sz="2000" dirty="0"/>
              <a:t>Runtime Performance:</a:t>
            </a:r>
          </a:p>
          <a:p>
            <a:pPr lvl="1"/>
            <a:r>
              <a:rPr lang="en-US" sz="1800" dirty="0"/>
              <a:t>Count: 851 </a:t>
            </a:r>
            <a:r>
              <a:rPr lang="en-US" sz="1800" dirty="0" err="1"/>
              <a:t>ms</a:t>
            </a:r>
            <a:endParaRPr lang="en-US" sz="1800" dirty="0"/>
          </a:p>
          <a:p>
            <a:pPr lvl="1"/>
            <a:r>
              <a:rPr lang="en-US" sz="1800" dirty="0"/>
              <a:t>TF-IDF: 293 </a:t>
            </a:r>
            <a:r>
              <a:rPr lang="en-US" sz="1800" dirty="0" err="1"/>
              <a:t>ms</a:t>
            </a:r>
            <a:endParaRPr lang="en-US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AC6F45-1A72-45EA-B36E-3C3B4D9D2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62617"/>
              </p:ext>
            </p:extLst>
          </p:nvPr>
        </p:nvGraphicFramePr>
        <p:xfrm>
          <a:off x="4745191" y="824169"/>
          <a:ext cx="6736388" cy="1197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097">
                  <a:extLst>
                    <a:ext uri="{9D8B030D-6E8A-4147-A177-3AD203B41FA5}">
                      <a16:colId xmlns:a16="http://schemas.microsoft.com/office/drawing/2014/main" val="4114386601"/>
                    </a:ext>
                  </a:extLst>
                </a:gridCol>
                <a:gridCol w="1684097">
                  <a:extLst>
                    <a:ext uri="{9D8B030D-6E8A-4147-A177-3AD203B41FA5}">
                      <a16:colId xmlns:a16="http://schemas.microsoft.com/office/drawing/2014/main" val="3825290662"/>
                    </a:ext>
                  </a:extLst>
                </a:gridCol>
                <a:gridCol w="1684097">
                  <a:extLst>
                    <a:ext uri="{9D8B030D-6E8A-4147-A177-3AD203B41FA5}">
                      <a16:colId xmlns:a16="http://schemas.microsoft.com/office/drawing/2014/main" val="3826116147"/>
                    </a:ext>
                  </a:extLst>
                </a:gridCol>
                <a:gridCol w="1684097">
                  <a:extLst>
                    <a:ext uri="{9D8B030D-6E8A-4147-A177-3AD203B41FA5}">
                      <a16:colId xmlns:a16="http://schemas.microsoft.com/office/drawing/2014/main" val="4153151831"/>
                    </a:ext>
                  </a:extLst>
                </a:gridCol>
              </a:tblGrid>
              <a:tr h="4559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Extraction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False Positives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False Negatives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80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1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0.8833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5702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54DFF7-0160-4EB7-9789-EDEEBDB220E5}"/>
              </a:ext>
            </a:extLst>
          </p:cNvPr>
          <p:cNvSpPr txBox="1"/>
          <p:nvPr/>
        </p:nvSpPr>
        <p:spPr>
          <a:xfrm>
            <a:off x="4745191" y="294873"/>
            <a:ext cx="5300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u="sng" dirty="0"/>
              <a:t>Summary of Results:</a:t>
            </a:r>
            <a:endParaRPr lang="en-CA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713A8-B2E1-44AC-840C-C004B6959968}"/>
              </a:ext>
            </a:extLst>
          </p:cNvPr>
          <p:cNvSpPr txBox="1"/>
          <p:nvPr/>
        </p:nvSpPr>
        <p:spPr>
          <a:xfrm>
            <a:off x="5002306" y="5886019"/>
            <a:ext cx="6222157" cy="677108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The TF-IDF trained model outperformed the count model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817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519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Milestone 2: Feature Engineering, Baseline Model &amp; Interpretability</vt:lpstr>
      <vt:lpstr>Methodology</vt:lpstr>
      <vt:lpstr>Data Transformation</vt:lpstr>
      <vt:lpstr>Data Transformation</vt:lpstr>
      <vt:lpstr>Feature Extraction &amp; Baseline Modelling 1) Bag of Words - Count</vt:lpstr>
      <vt:lpstr>Feature Extraction &amp; Baseline Modelling 2) Bag of Words – TF-IDF</vt:lpstr>
      <vt:lpstr>Feature Extraction &amp; Baseline Modelling 3) Bag of Bi-Grams - Count</vt:lpstr>
      <vt:lpstr>Feature Extraction &amp; Baseline Modelling 4) Bag of Bi-Grams – TF-IDF</vt:lpstr>
      <vt:lpstr>Model Interpretation  1) Bag of Words - Count vs. TF-IDF</vt:lpstr>
      <vt:lpstr>Model Interpretation  1) Bag of Bi-Grams Count vs. TF-IDF</vt:lpstr>
      <vt:lpstr>Feature Importance Using Random Forest </vt:lpstr>
      <vt:lpstr>Feature Importance Using Random Forest </vt:lpstr>
      <vt:lpstr>Conclusions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2: Feature Engineering, Baseline Model &amp; Interpretability</dc:title>
  <dc:creator>Albina Cako</dc:creator>
  <cp:lastModifiedBy>Joshua Dalphy</cp:lastModifiedBy>
  <cp:revision>24</cp:revision>
  <dcterms:created xsi:type="dcterms:W3CDTF">2020-12-11T01:00:43Z</dcterms:created>
  <dcterms:modified xsi:type="dcterms:W3CDTF">2020-12-11T23:56:16Z</dcterms:modified>
</cp:coreProperties>
</file>