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8" r:id="rId7"/>
    <p:sldId id="285" r:id="rId8"/>
    <p:sldId id="279" r:id="rId9"/>
    <p:sldId id="281" r:id="rId10"/>
    <p:sldId id="282" r:id="rId11"/>
    <p:sldId id="283" r:id="rId12"/>
    <p:sldId id="268" r:id="rId13"/>
    <p:sldId id="296" r:id="rId14"/>
    <p:sldId id="29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ina Cako" initials="AC" lastIdx="1" clrIdx="0">
    <p:extLst>
      <p:ext uri="{19B8F6BF-5375-455C-9EA6-DF929625EA0E}">
        <p15:presenceInfo xmlns:p15="http://schemas.microsoft.com/office/powerpoint/2012/main" userId="7a3b2d430e7fde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Summary</a:t>
            </a:r>
            <a:r>
              <a:rPr lang="en-US" baseline="0"/>
              <a:t> of Evaluation Metrics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Baseline LR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Sheet1!$B$2:$E$2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0.88859999999999995</c:v>
                </c:pt>
                <c:pt idx="1">
                  <c:v>0.88870000000000005</c:v>
                </c:pt>
                <c:pt idx="2">
                  <c:v>0.88859999999999995</c:v>
                </c:pt>
                <c:pt idx="3">
                  <c:v>0.88859999999999995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C-2348-8039-26266C9909FA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NB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Sheet1!$B$2:$E$2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0.77710000000000001</c:v>
                </c:pt>
                <c:pt idx="1">
                  <c:v>0.7772</c:v>
                </c:pt>
                <c:pt idx="2">
                  <c:v>0.77710000000000001</c:v>
                </c:pt>
                <c:pt idx="3">
                  <c:v>0.77710000000000001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2C-2348-8039-26266C9909FA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Tuned LR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Sheet1!$B$2:$E$2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0.89810000000000001</c:v>
                </c:pt>
                <c:pt idx="1">
                  <c:v>0.89959999999999996</c:v>
                </c:pt>
                <c:pt idx="2">
                  <c:v>0.89810000000000001</c:v>
                </c:pt>
                <c:pt idx="3">
                  <c:v>0.89800000000000002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2C-2348-8039-26266C9909FA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Bagging LR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Sheet1!$B$2:$E$2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2C-2348-8039-26266C9909FA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Bagging NB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Sheet1!$B$2:$E$2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Sheet1!$B$7:$E$7</c:f>
              <c:numCache>
                <c:formatCode>General</c:formatCode>
                <c:ptCount val="4"/>
                <c:pt idx="0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2C-2348-8039-26266C9909FA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Stacking Classifier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Sheet1!$B$2:$E$2</c:f>
              <c:strCache>
                <c:ptCount val="4"/>
                <c:pt idx="0">
                  <c:v>Accuracy</c:v>
                </c:pt>
                <c:pt idx="1">
                  <c:v>Precision</c:v>
                </c:pt>
                <c:pt idx="2">
                  <c:v>Recall</c:v>
                </c:pt>
                <c:pt idx="3">
                  <c:v>F1 Score</c:v>
                </c:pt>
              </c:strCache>
            </c:strRef>
          </c:cat>
          <c:val>
            <c:numRef>
              <c:f>Sheet1!$B$8:$E$8</c:f>
              <c:numCache>
                <c:formatCode>General</c:formatCode>
                <c:ptCount val="4"/>
                <c:pt idx="0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2C-2348-8039-26266C990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7538687"/>
        <c:axId val="1317549503"/>
      </c:barChart>
      <c:catAx>
        <c:axId val="131753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7549503"/>
        <c:crosses val="autoZero"/>
        <c:auto val="1"/>
        <c:lblAlgn val="ctr"/>
        <c:lblOffset val="100"/>
        <c:noMultiLvlLbl val="0"/>
      </c:catAx>
      <c:valAx>
        <c:axId val="131754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7538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Sheet1!$A$18</c:f>
              <c:strCache>
                <c:ptCount val="1"/>
                <c:pt idx="0">
                  <c:v>Baseline LR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Sheet1!$B$17:$E$17</c:f>
              <c:strCache>
                <c:ptCount val="4"/>
                <c:pt idx="0">
                  <c:v>True Neg</c:v>
                </c:pt>
                <c:pt idx="1">
                  <c:v>False Neg</c:v>
                </c:pt>
                <c:pt idx="2">
                  <c:v>True Pos</c:v>
                </c:pt>
                <c:pt idx="3">
                  <c:v>False Pos</c:v>
                </c:pt>
              </c:strCache>
            </c:strRef>
          </c:cat>
          <c:val>
            <c:numRef>
              <c:f>Sheet1!$B$18:$E$18</c:f>
              <c:numCache>
                <c:formatCode>General</c:formatCode>
                <c:ptCount val="4"/>
                <c:pt idx="0">
                  <c:v>918</c:v>
                </c:pt>
                <c:pt idx="1">
                  <c:v>107</c:v>
                </c:pt>
                <c:pt idx="2">
                  <c:v>948</c:v>
                </c:pt>
                <c:pt idx="3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58-AC49-AE4D-DC2C26A23486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NB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Sheet1!$B$17:$E$17</c:f>
              <c:strCache>
                <c:ptCount val="4"/>
                <c:pt idx="0">
                  <c:v>True Neg</c:v>
                </c:pt>
                <c:pt idx="1">
                  <c:v>False Neg</c:v>
                </c:pt>
                <c:pt idx="2">
                  <c:v>True Pos</c:v>
                </c:pt>
                <c:pt idx="3">
                  <c:v>False Pos</c:v>
                </c:pt>
              </c:strCache>
            </c:strRef>
          </c:cat>
          <c:val>
            <c:numRef>
              <c:f>Sheet1!$B$19:$E$19</c:f>
              <c:numCache>
                <c:formatCode>General</c:formatCode>
                <c:ptCount val="4"/>
                <c:pt idx="0">
                  <c:v>807</c:v>
                </c:pt>
                <c:pt idx="1">
                  <c:v>230</c:v>
                </c:pt>
                <c:pt idx="2">
                  <c:v>825</c:v>
                </c:pt>
                <c:pt idx="3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58-AC49-AE4D-DC2C26A23486}"/>
            </c:ext>
          </c:extLst>
        </c:ser>
        <c:ser>
          <c:idx val="2"/>
          <c:order val="2"/>
          <c:tx>
            <c:strRef>
              <c:f>Sheet1!$A$20</c:f>
              <c:strCache>
                <c:ptCount val="1"/>
                <c:pt idx="0">
                  <c:v>Tuned LR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Sheet1!$B$17:$E$17</c:f>
              <c:strCache>
                <c:ptCount val="4"/>
                <c:pt idx="0">
                  <c:v>True Neg</c:v>
                </c:pt>
                <c:pt idx="1">
                  <c:v>False Neg</c:v>
                </c:pt>
                <c:pt idx="2">
                  <c:v>True Pos</c:v>
                </c:pt>
                <c:pt idx="3">
                  <c:v>False Pos</c:v>
                </c:pt>
              </c:strCache>
            </c:strRef>
          </c:cat>
          <c:val>
            <c:numRef>
              <c:f>Sheet1!$B$20:$E$20</c:f>
              <c:numCache>
                <c:formatCode>General</c:formatCode>
                <c:ptCount val="4"/>
                <c:pt idx="0">
                  <c:v>905</c:v>
                </c:pt>
                <c:pt idx="1">
                  <c:v>74</c:v>
                </c:pt>
                <c:pt idx="2">
                  <c:v>981</c:v>
                </c:pt>
                <c:pt idx="3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58-AC49-AE4D-DC2C26A23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17032527"/>
        <c:axId val="1317027951"/>
      </c:barChart>
      <c:catAx>
        <c:axId val="1317032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7027951"/>
        <c:crosses val="autoZero"/>
        <c:auto val="1"/>
        <c:lblAlgn val="ctr"/>
        <c:lblOffset val="100"/>
        <c:noMultiLvlLbl val="0"/>
      </c:catAx>
      <c:valAx>
        <c:axId val="131702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7032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60623-4DC9-415E-B316-9C2E036DD2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05FBF4-C816-4C46-BE69-BF59D81F16C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Implement 2 machine learning algorithms and analyze results using appropriate evaluation and selection criteria</a:t>
          </a:r>
        </a:p>
      </dgm:t>
    </dgm:pt>
    <dgm:pt modelId="{D1385C09-C172-4D5F-8E75-3C08B66E51E2}" type="parTrans" cxnId="{46280ACF-4919-4C3F-A041-E51F85338196}">
      <dgm:prSet/>
      <dgm:spPr/>
      <dgm:t>
        <a:bodyPr/>
        <a:lstStyle/>
        <a:p>
          <a:endParaRPr lang="en-US"/>
        </a:p>
      </dgm:t>
    </dgm:pt>
    <dgm:pt modelId="{93788837-4575-4D39-B508-C2F01D087B0C}" type="sibTrans" cxnId="{46280ACF-4919-4C3F-A041-E51F85338196}">
      <dgm:prSet/>
      <dgm:spPr/>
      <dgm:t>
        <a:bodyPr/>
        <a:lstStyle/>
        <a:p>
          <a:endParaRPr lang="en-US"/>
        </a:p>
      </dgm:t>
    </dgm:pt>
    <dgm:pt modelId="{ADD8F10F-E71E-4A9C-BA5F-42211E93980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Implement various ensemble learning methods and analyze results using appropriate evaluation and selection criteria</a:t>
          </a:r>
        </a:p>
      </dgm:t>
    </dgm:pt>
    <dgm:pt modelId="{86E6CDFB-B3E5-4F65-A5D0-B87E69030EC8}" type="parTrans" cxnId="{BEF443D2-AFC9-49CD-A3ED-642835F8A50D}">
      <dgm:prSet/>
      <dgm:spPr/>
      <dgm:t>
        <a:bodyPr/>
        <a:lstStyle/>
        <a:p>
          <a:endParaRPr lang="en-US"/>
        </a:p>
      </dgm:t>
    </dgm:pt>
    <dgm:pt modelId="{AF29E0F2-9930-4DDB-93BD-DF6C8EA52A30}" type="sibTrans" cxnId="{BEF443D2-AFC9-49CD-A3ED-642835F8A50D}">
      <dgm:prSet/>
      <dgm:spPr/>
      <dgm:t>
        <a:bodyPr/>
        <a:lstStyle/>
        <a:p>
          <a:endParaRPr lang="en-US"/>
        </a:p>
      </dgm:t>
    </dgm:pt>
    <dgm:pt modelId="{22B39EBF-6844-4D08-B84F-2392324D15A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Compare the performance of each model and select the best based on accuracy and runtime</a:t>
          </a:r>
        </a:p>
      </dgm:t>
    </dgm:pt>
    <dgm:pt modelId="{987FA818-B65C-4C2F-BDD0-DAF0E50FB789}" type="parTrans" cxnId="{D6AD03AE-80DE-4652-BEB4-BBCC8816C6C1}">
      <dgm:prSet/>
      <dgm:spPr/>
      <dgm:t>
        <a:bodyPr/>
        <a:lstStyle/>
        <a:p>
          <a:endParaRPr lang="en-US"/>
        </a:p>
      </dgm:t>
    </dgm:pt>
    <dgm:pt modelId="{21DB24A2-2899-43B2-9356-6AADE7ED8E6D}" type="sibTrans" cxnId="{D6AD03AE-80DE-4652-BEB4-BBCC8816C6C1}">
      <dgm:prSet/>
      <dgm:spPr/>
      <dgm:t>
        <a:bodyPr/>
        <a:lstStyle/>
        <a:p>
          <a:endParaRPr lang="en-US"/>
        </a:p>
      </dgm:t>
    </dgm:pt>
    <dgm:pt modelId="{893FDAEE-62A2-4F17-80EC-68CA485CFC92}" type="pres">
      <dgm:prSet presAssocID="{36560623-4DC9-415E-B316-9C2E036DD2C5}" presName="root" presStyleCnt="0">
        <dgm:presLayoutVars>
          <dgm:dir/>
          <dgm:resizeHandles val="exact"/>
        </dgm:presLayoutVars>
      </dgm:prSet>
      <dgm:spPr/>
    </dgm:pt>
    <dgm:pt modelId="{8AE557B5-0E2D-4007-A675-11EDFFDA06AE}" type="pres">
      <dgm:prSet presAssocID="{CE05FBF4-C816-4C46-BE69-BF59D81F16CA}" presName="compNode" presStyleCnt="0"/>
      <dgm:spPr/>
    </dgm:pt>
    <dgm:pt modelId="{343B4A98-1DE6-44CF-8709-BF0F4B013D68}" type="pres">
      <dgm:prSet presAssocID="{CE05FBF4-C816-4C46-BE69-BF59D81F16CA}" presName="bgRect" presStyleLbl="bgShp" presStyleIdx="0" presStyleCnt="3"/>
      <dgm:spPr/>
    </dgm:pt>
    <dgm:pt modelId="{CEDFA0C9-2540-4832-BEF5-56601B6296DA}" type="pres">
      <dgm:prSet presAssocID="{CE05FBF4-C816-4C46-BE69-BF59D81F16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3BD693-31BF-4EDE-B02A-8274F83A79BD}" type="pres">
      <dgm:prSet presAssocID="{CE05FBF4-C816-4C46-BE69-BF59D81F16CA}" presName="spaceRect" presStyleCnt="0"/>
      <dgm:spPr/>
    </dgm:pt>
    <dgm:pt modelId="{5AB56ABE-DA33-4B3D-98E1-DE41407DE158}" type="pres">
      <dgm:prSet presAssocID="{CE05FBF4-C816-4C46-BE69-BF59D81F16CA}" presName="parTx" presStyleLbl="revTx" presStyleIdx="0" presStyleCnt="3">
        <dgm:presLayoutVars>
          <dgm:chMax val="0"/>
          <dgm:chPref val="0"/>
        </dgm:presLayoutVars>
      </dgm:prSet>
      <dgm:spPr/>
    </dgm:pt>
    <dgm:pt modelId="{D7B62392-2009-4444-B37E-29C993600680}" type="pres">
      <dgm:prSet presAssocID="{93788837-4575-4D39-B508-C2F01D087B0C}" presName="sibTrans" presStyleCnt="0"/>
      <dgm:spPr/>
    </dgm:pt>
    <dgm:pt modelId="{052801EA-C4CD-413C-AAAA-701D38A3F9CC}" type="pres">
      <dgm:prSet presAssocID="{ADD8F10F-E71E-4A9C-BA5F-42211E939805}" presName="compNode" presStyleCnt="0"/>
      <dgm:spPr/>
    </dgm:pt>
    <dgm:pt modelId="{E3424E93-2BDC-4107-B251-FBD4C7F6EC58}" type="pres">
      <dgm:prSet presAssocID="{ADD8F10F-E71E-4A9C-BA5F-42211E939805}" presName="bgRect" presStyleLbl="bgShp" presStyleIdx="1" presStyleCnt="3"/>
      <dgm:spPr/>
    </dgm:pt>
    <dgm:pt modelId="{3A6B9785-46D9-4A53-82C1-CCBBDD6BF7C5}" type="pres">
      <dgm:prSet presAssocID="{ADD8F10F-E71E-4A9C-BA5F-42211E9398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6373945-93E2-42D7-8723-4CB6432BD7C8}" type="pres">
      <dgm:prSet presAssocID="{ADD8F10F-E71E-4A9C-BA5F-42211E939805}" presName="spaceRect" presStyleCnt="0"/>
      <dgm:spPr/>
    </dgm:pt>
    <dgm:pt modelId="{30BD77AF-F83D-4BE9-897D-59220D0D534C}" type="pres">
      <dgm:prSet presAssocID="{ADD8F10F-E71E-4A9C-BA5F-42211E939805}" presName="parTx" presStyleLbl="revTx" presStyleIdx="1" presStyleCnt="3">
        <dgm:presLayoutVars>
          <dgm:chMax val="0"/>
          <dgm:chPref val="0"/>
        </dgm:presLayoutVars>
      </dgm:prSet>
      <dgm:spPr/>
    </dgm:pt>
    <dgm:pt modelId="{2C11062B-20E0-40F1-8752-CDB6841B0551}" type="pres">
      <dgm:prSet presAssocID="{AF29E0F2-9930-4DDB-93BD-DF6C8EA52A30}" presName="sibTrans" presStyleCnt="0"/>
      <dgm:spPr/>
    </dgm:pt>
    <dgm:pt modelId="{42041FD5-9E13-43CC-8012-B834E95D00F4}" type="pres">
      <dgm:prSet presAssocID="{22B39EBF-6844-4D08-B84F-2392324D15A5}" presName="compNode" presStyleCnt="0"/>
      <dgm:spPr/>
    </dgm:pt>
    <dgm:pt modelId="{652B9D7B-BBA0-48B7-B134-6CC64F0B44E7}" type="pres">
      <dgm:prSet presAssocID="{22B39EBF-6844-4D08-B84F-2392324D15A5}" presName="bgRect" presStyleLbl="bgShp" presStyleIdx="2" presStyleCnt="3"/>
      <dgm:spPr/>
    </dgm:pt>
    <dgm:pt modelId="{0D4C1049-FE27-4AD6-BA27-08215F3AE477}" type="pres">
      <dgm:prSet presAssocID="{22B39EBF-6844-4D08-B84F-2392324D15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D76CA51-C9D8-4A4A-A60D-3B6A2313B6D3}" type="pres">
      <dgm:prSet presAssocID="{22B39EBF-6844-4D08-B84F-2392324D15A5}" presName="spaceRect" presStyleCnt="0"/>
      <dgm:spPr/>
    </dgm:pt>
    <dgm:pt modelId="{0A5B5FB5-188A-4099-B30B-C09F18C2892B}" type="pres">
      <dgm:prSet presAssocID="{22B39EBF-6844-4D08-B84F-2392324D15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ADFB20-F0D1-4BCE-AB45-74099F4DEC76}" type="presOf" srcId="{36560623-4DC9-415E-B316-9C2E036DD2C5}" destId="{893FDAEE-62A2-4F17-80EC-68CA485CFC92}" srcOrd="0" destOrd="0" presId="urn:microsoft.com/office/officeart/2018/2/layout/IconVerticalSolidList"/>
    <dgm:cxn modelId="{F61AD34B-C592-497D-AD7B-E8A42A69C509}" type="presOf" srcId="{ADD8F10F-E71E-4A9C-BA5F-42211E939805}" destId="{30BD77AF-F83D-4BE9-897D-59220D0D534C}" srcOrd="0" destOrd="0" presId="urn:microsoft.com/office/officeart/2018/2/layout/IconVerticalSolidList"/>
    <dgm:cxn modelId="{4C70A375-E9C5-4942-9671-38059C2B0D10}" type="presOf" srcId="{CE05FBF4-C816-4C46-BE69-BF59D81F16CA}" destId="{5AB56ABE-DA33-4B3D-98E1-DE41407DE158}" srcOrd="0" destOrd="0" presId="urn:microsoft.com/office/officeart/2018/2/layout/IconVerticalSolidList"/>
    <dgm:cxn modelId="{D6AD03AE-80DE-4652-BEB4-BBCC8816C6C1}" srcId="{36560623-4DC9-415E-B316-9C2E036DD2C5}" destId="{22B39EBF-6844-4D08-B84F-2392324D15A5}" srcOrd="2" destOrd="0" parTransId="{987FA818-B65C-4C2F-BDD0-DAF0E50FB789}" sibTransId="{21DB24A2-2899-43B2-9356-6AADE7ED8E6D}"/>
    <dgm:cxn modelId="{0419BEC4-33DF-4432-9EA1-E1995A1B0069}" type="presOf" srcId="{22B39EBF-6844-4D08-B84F-2392324D15A5}" destId="{0A5B5FB5-188A-4099-B30B-C09F18C2892B}" srcOrd="0" destOrd="0" presId="urn:microsoft.com/office/officeart/2018/2/layout/IconVerticalSolidList"/>
    <dgm:cxn modelId="{46280ACF-4919-4C3F-A041-E51F85338196}" srcId="{36560623-4DC9-415E-B316-9C2E036DD2C5}" destId="{CE05FBF4-C816-4C46-BE69-BF59D81F16CA}" srcOrd="0" destOrd="0" parTransId="{D1385C09-C172-4D5F-8E75-3C08B66E51E2}" sibTransId="{93788837-4575-4D39-B508-C2F01D087B0C}"/>
    <dgm:cxn modelId="{BEF443D2-AFC9-49CD-A3ED-642835F8A50D}" srcId="{36560623-4DC9-415E-B316-9C2E036DD2C5}" destId="{ADD8F10F-E71E-4A9C-BA5F-42211E939805}" srcOrd="1" destOrd="0" parTransId="{86E6CDFB-B3E5-4F65-A5D0-B87E69030EC8}" sibTransId="{AF29E0F2-9930-4DDB-93BD-DF6C8EA52A30}"/>
    <dgm:cxn modelId="{03D5C85F-B129-4CE5-A049-BBE91FD50876}" type="presParOf" srcId="{893FDAEE-62A2-4F17-80EC-68CA485CFC92}" destId="{8AE557B5-0E2D-4007-A675-11EDFFDA06AE}" srcOrd="0" destOrd="0" presId="urn:microsoft.com/office/officeart/2018/2/layout/IconVerticalSolidList"/>
    <dgm:cxn modelId="{3795F176-AA95-434C-8784-BE9C48A1B112}" type="presParOf" srcId="{8AE557B5-0E2D-4007-A675-11EDFFDA06AE}" destId="{343B4A98-1DE6-44CF-8709-BF0F4B013D68}" srcOrd="0" destOrd="0" presId="urn:microsoft.com/office/officeart/2018/2/layout/IconVerticalSolidList"/>
    <dgm:cxn modelId="{2081DD85-CBB8-4B57-AF5E-99BB7D2A350D}" type="presParOf" srcId="{8AE557B5-0E2D-4007-A675-11EDFFDA06AE}" destId="{CEDFA0C9-2540-4832-BEF5-56601B6296DA}" srcOrd="1" destOrd="0" presId="urn:microsoft.com/office/officeart/2018/2/layout/IconVerticalSolidList"/>
    <dgm:cxn modelId="{3F8AE23C-F89D-4AB0-A230-D4B590F1DD56}" type="presParOf" srcId="{8AE557B5-0E2D-4007-A675-11EDFFDA06AE}" destId="{A13BD693-31BF-4EDE-B02A-8274F83A79BD}" srcOrd="2" destOrd="0" presId="urn:microsoft.com/office/officeart/2018/2/layout/IconVerticalSolidList"/>
    <dgm:cxn modelId="{C916840C-C9CF-45B6-91D4-C8B4AED006D4}" type="presParOf" srcId="{8AE557B5-0E2D-4007-A675-11EDFFDA06AE}" destId="{5AB56ABE-DA33-4B3D-98E1-DE41407DE158}" srcOrd="3" destOrd="0" presId="urn:microsoft.com/office/officeart/2018/2/layout/IconVerticalSolidList"/>
    <dgm:cxn modelId="{9436AA06-31AA-45E5-840C-FD231F4F578F}" type="presParOf" srcId="{893FDAEE-62A2-4F17-80EC-68CA485CFC92}" destId="{D7B62392-2009-4444-B37E-29C993600680}" srcOrd="1" destOrd="0" presId="urn:microsoft.com/office/officeart/2018/2/layout/IconVerticalSolidList"/>
    <dgm:cxn modelId="{B8EC0026-49F0-4776-94B3-24DBE9F131B3}" type="presParOf" srcId="{893FDAEE-62A2-4F17-80EC-68CA485CFC92}" destId="{052801EA-C4CD-413C-AAAA-701D38A3F9CC}" srcOrd="2" destOrd="0" presId="urn:microsoft.com/office/officeart/2018/2/layout/IconVerticalSolidList"/>
    <dgm:cxn modelId="{C6CFFA5D-3D17-455F-9A12-8CD9A015EEA3}" type="presParOf" srcId="{052801EA-C4CD-413C-AAAA-701D38A3F9CC}" destId="{E3424E93-2BDC-4107-B251-FBD4C7F6EC58}" srcOrd="0" destOrd="0" presId="urn:microsoft.com/office/officeart/2018/2/layout/IconVerticalSolidList"/>
    <dgm:cxn modelId="{40EE5841-5CE1-4D05-B992-F9A3847197C3}" type="presParOf" srcId="{052801EA-C4CD-413C-AAAA-701D38A3F9CC}" destId="{3A6B9785-46D9-4A53-82C1-CCBBDD6BF7C5}" srcOrd="1" destOrd="0" presId="urn:microsoft.com/office/officeart/2018/2/layout/IconVerticalSolidList"/>
    <dgm:cxn modelId="{07630164-6E42-4FC4-9FD8-5E48740FFCF4}" type="presParOf" srcId="{052801EA-C4CD-413C-AAAA-701D38A3F9CC}" destId="{06373945-93E2-42D7-8723-4CB6432BD7C8}" srcOrd="2" destOrd="0" presId="urn:microsoft.com/office/officeart/2018/2/layout/IconVerticalSolidList"/>
    <dgm:cxn modelId="{8EF20D11-1E77-49A6-9A11-3AFD95F92D03}" type="presParOf" srcId="{052801EA-C4CD-413C-AAAA-701D38A3F9CC}" destId="{30BD77AF-F83D-4BE9-897D-59220D0D534C}" srcOrd="3" destOrd="0" presId="urn:microsoft.com/office/officeart/2018/2/layout/IconVerticalSolidList"/>
    <dgm:cxn modelId="{477FE6B0-3BD6-42E5-95BB-1ABB1275E8D6}" type="presParOf" srcId="{893FDAEE-62A2-4F17-80EC-68CA485CFC92}" destId="{2C11062B-20E0-40F1-8752-CDB6841B0551}" srcOrd="3" destOrd="0" presId="urn:microsoft.com/office/officeart/2018/2/layout/IconVerticalSolidList"/>
    <dgm:cxn modelId="{74B8658C-6677-4DDA-A859-826501537C74}" type="presParOf" srcId="{893FDAEE-62A2-4F17-80EC-68CA485CFC92}" destId="{42041FD5-9E13-43CC-8012-B834E95D00F4}" srcOrd="4" destOrd="0" presId="urn:microsoft.com/office/officeart/2018/2/layout/IconVerticalSolidList"/>
    <dgm:cxn modelId="{E7910DF2-9869-4D14-9B9E-014DCCA97F4B}" type="presParOf" srcId="{42041FD5-9E13-43CC-8012-B834E95D00F4}" destId="{652B9D7B-BBA0-48B7-B134-6CC64F0B44E7}" srcOrd="0" destOrd="0" presId="urn:microsoft.com/office/officeart/2018/2/layout/IconVerticalSolidList"/>
    <dgm:cxn modelId="{FA2D7F21-012D-4389-93D3-C4D1B1365265}" type="presParOf" srcId="{42041FD5-9E13-43CC-8012-B834E95D00F4}" destId="{0D4C1049-FE27-4AD6-BA27-08215F3AE477}" srcOrd="1" destOrd="0" presId="urn:microsoft.com/office/officeart/2018/2/layout/IconVerticalSolidList"/>
    <dgm:cxn modelId="{D9681C5F-7A04-4B18-B74B-DF6E5A6DE652}" type="presParOf" srcId="{42041FD5-9E13-43CC-8012-B834E95D00F4}" destId="{8D76CA51-C9D8-4A4A-A60D-3B6A2313B6D3}" srcOrd="2" destOrd="0" presId="urn:microsoft.com/office/officeart/2018/2/layout/IconVerticalSolidList"/>
    <dgm:cxn modelId="{88203B69-0247-4B29-8579-8AEC3A460CE7}" type="presParOf" srcId="{42041FD5-9E13-43CC-8012-B834E95D00F4}" destId="{0A5B5FB5-188A-4099-B30B-C09F18C289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B4A98-1DE6-44CF-8709-BF0F4B013D68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FA0C9-2540-4832-BEF5-56601B6296DA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56ABE-DA33-4B3D-98E1-DE41407DE158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Implement 2 machine learning algorithms and analyze results using appropriate evaluation and selection criteria</a:t>
          </a:r>
        </a:p>
      </dsp:txBody>
      <dsp:txXfrm>
        <a:off x="1838352" y="680"/>
        <a:ext cx="4430685" cy="1591647"/>
      </dsp:txXfrm>
    </dsp:sp>
    <dsp:sp modelId="{E3424E93-2BDC-4107-B251-FBD4C7F6EC58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B9785-46D9-4A53-82C1-CCBBDD6BF7C5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D77AF-F83D-4BE9-897D-59220D0D534C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Implement various ensemble learning methods and analyze results using appropriate evaluation and selection criteria</a:t>
          </a:r>
        </a:p>
      </dsp:txBody>
      <dsp:txXfrm>
        <a:off x="1838352" y="1990238"/>
        <a:ext cx="4430685" cy="1591647"/>
      </dsp:txXfrm>
    </dsp:sp>
    <dsp:sp modelId="{652B9D7B-BBA0-48B7-B134-6CC64F0B44E7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C1049-FE27-4AD6-BA27-08215F3AE477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B5FB5-188A-4099-B30B-C09F18C2892B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Compare the performance of each model and select the best based on accuracy and runtime</a:t>
          </a:r>
        </a:p>
      </dsp:txBody>
      <dsp:txXfrm>
        <a:off x="1838352" y="3979797"/>
        <a:ext cx="4430685" cy="159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D223-9C51-41AC-BE41-13D572374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B898A-4B14-472D-8E7D-EF871A36F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25BD-0F66-4711-AB67-B3C09290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7F5D-FB38-49AC-922D-5152AE38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4B0A1-AB5C-4699-BB42-D8839702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9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FEEA-9C1F-42A7-BFA6-AC2C5C41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F5361-8853-4E82-8E20-03EEA9084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615-A50B-47D4-A155-5771D079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D926-7161-4E67-8E37-6A7851DC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E6C9A-CBA4-4A5C-84C0-7F422264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21339-F01C-4177-91B6-5E365A775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3D347-E667-4091-AE7C-65B31AF8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E151-F50E-42C7-B995-93940AD1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9B303-5AC6-46AA-A4B2-EF0347D4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59CA-8D81-4510-A341-C4B8420F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611C-07EC-4530-9469-D2741951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03A7-F96B-4CF0-8B0D-65BB1E1D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087AB-F1C5-4D9B-B823-02339F0C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BA384-BD1D-4EBE-B332-8FBF66DB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DE14-110F-480A-AC9B-6DAED9F3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0E5-8696-4BF6-8196-366E3893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5B215-63AC-471B-BB33-70E646A8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58AE-1B6F-4B6D-9CD9-B8F3697F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164D-770E-40DC-BBF1-0FDD883C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093B-EB20-47FD-8FE2-FB2F1281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769-832F-4770-A285-9B73A50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30FB-8091-4369-9B7C-735DA8053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F635-31BD-4B81-BE79-131A6E0CF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0A90-F20C-4EF7-BD92-FE7FC009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C6B8B-221A-458D-800F-226617B4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34787-5502-4C64-8DCB-F57A8CEC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9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BE0B-4492-4592-B5E1-C9886FE6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1AD5-ABD0-4261-B69F-6FDCA1A3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4C434-D871-4DD1-927F-B54903BB9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4BB9C-F50F-4200-B955-F388F1325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8BCD3-0112-4C88-9EEA-B343DCCD2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65E23-997C-4CFD-B573-43D7871F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25446-5C75-4247-AA4A-6A0A98A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57177-4501-4771-920F-D17024B4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7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5536-3BAA-4D86-AC47-C45D744F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39EFC-26E0-4225-A689-C3E0EC38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47D7E-A0EB-4FE3-A816-69B149BE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69593-AD7E-491A-9334-A75CF943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5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6F8C9-9E53-4891-8BF8-04E79E9F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C7AA9-89A4-46EB-8A23-E4C59A6C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FD858-1977-4F38-B636-F0116D85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8A0F-3829-4F1C-88B0-6F69AEF2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8D5E-04B5-4ADC-90F3-9466D1816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16039-9370-43EB-BDD0-DBBFB151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1B88E-11AD-4695-8F3F-C439E6F7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22B4A-9DF0-41FC-823E-3B177D32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DBA75-EE20-415D-B778-977C3512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7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E5D9-BE6F-4E98-A33B-29F72A8C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D907-B1E4-4848-B461-288034173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4318B-8054-4E43-B49C-3DBB6199B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D81AC-E169-4EF0-83CE-17D8F945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35BD1-1577-4BED-A815-7BBECAAC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D07CD-EC38-4AF1-85B9-E6B72251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2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ABC7D-7EBB-4D79-9F9F-EEC9DAF4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E9EF-603B-4D2D-9F0B-205906C7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3F4E-8371-4027-942D-F46301BB2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6213-E1C3-4139-BA51-104471D94508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E5B8-06AE-40D0-A81E-D66116E74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C387-56BE-4711-8CA0-30507524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66D1-7C76-4E9B-B1EF-A3A6C77C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6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E1CCD-7C39-4725-94E2-FE2CEAE0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1700" dirty="0">
              <a:solidFill>
                <a:srgbClr val="080808"/>
              </a:solidFill>
            </a:endParaRPr>
          </a:p>
          <a:p>
            <a:r>
              <a:rPr lang="en-US" sz="1700" dirty="0">
                <a:solidFill>
                  <a:srgbClr val="080808"/>
                </a:solidFill>
              </a:rPr>
              <a:t>By: Albina </a:t>
            </a:r>
            <a:r>
              <a:rPr lang="en-US" sz="1700" dirty="0" err="1">
                <a:solidFill>
                  <a:srgbClr val="080808"/>
                </a:solidFill>
              </a:rPr>
              <a:t>Cako</a:t>
            </a:r>
            <a:r>
              <a:rPr lang="en-US" sz="1700" dirty="0">
                <a:solidFill>
                  <a:srgbClr val="080808"/>
                </a:solidFill>
              </a:rPr>
              <a:t> &amp; Joshua </a:t>
            </a:r>
            <a:r>
              <a:rPr lang="en-US" sz="1700" dirty="0" err="1">
                <a:solidFill>
                  <a:srgbClr val="080808"/>
                </a:solidFill>
              </a:rPr>
              <a:t>Dalphy</a:t>
            </a:r>
            <a:endParaRPr lang="en-US" sz="1700" dirty="0">
              <a:solidFill>
                <a:srgbClr val="080808"/>
              </a:solidFill>
            </a:endParaRPr>
          </a:p>
          <a:p>
            <a:r>
              <a:rPr lang="en-US" sz="1700" dirty="0">
                <a:solidFill>
                  <a:srgbClr val="080808"/>
                </a:solidFill>
              </a:rPr>
              <a:t>Sunday January 10</a:t>
            </a:r>
            <a:r>
              <a:rPr lang="en-US" sz="1700" baseline="30000" dirty="0">
                <a:solidFill>
                  <a:srgbClr val="080808"/>
                </a:solidFill>
              </a:rPr>
              <a:t>th</a:t>
            </a:r>
            <a:r>
              <a:rPr lang="en-US" sz="1700" dirty="0">
                <a:solidFill>
                  <a:srgbClr val="080808"/>
                </a:solidFill>
              </a:rPr>
              <a:t>,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9F4C-9737-46E5-95AE-5F15F2B7D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Milestone 3: Machine Learning Implementations</a:t>
            </a:r>
          </a:p>
        </p:txBody>
      </p:sp>
      <p:sp>
        <p:nvSpPr>
          <p:cNvPr id="42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08" y="509665"/>
            <a:ext cx="11266352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u="sng" dirty="0"/>
              <a:t>Hyperparameter tuning: Logistic Regression</a:t>
            </a:r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B7DE6-5D9A-F742-8C8D-EB76B27A90BB}"/>
              </a:ext>
            </a:extLst>
          </p:cNvPr>
          <p:cNvSpPr txBox="1"/>
          <p:nvPr/>
        </p:nvSpPr>
        <p:spPr>
          <a:xfrm>
            <a:off x="991117" y="5645892"/>
            <a:ext cx="8231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Hyperparameter tuning was performed using python’s </a:t>
            </a:r>
            <a:r>
              <a:rPr lang="en-US" sz="2000" dirty="0" err="1"/>
              <a:t>GridsearchCV</a:t>
            </a:r>
            <a:r>
              <a:rPr lang="en-US" sz="2000" dirty="0"/>
              <a:t> function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113BCD6-83EB-394A-B755-5367F870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20" y="1798135"/>
            <a:ext cx="3947656" cy="3415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04D14-2A7A-9540-81E7-A4E24A7FA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51" y="1798135"/>
            <a:ext cx="4843089" cy="34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7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6"/>
            <a:ext cx="2889440" cy="3374708"/>
          </a:xfrm>
          <a:prstGeom prst="rect">
            <a:avLst/>
          </a:prstGeom>
          <a:solidFill>
            <a:srgbClr val="23446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E6DC-2F3F-49B1-BFF6-652196B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20"/>
            <a:ext cx="2743831" cy="275790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FF"/>
                </a:solidFill>
              </a:rPr>
              <a:t>Hyperpar-ameter</a:t>
            </a:r>
            <a:r>
              <a:rPr lang="en-US" sz="3600" b="1" dirty="0">
                <a:solidFill>
                  <a:srgbClr val="FFFFFF"/>
                </a:solidFill>
              </a:rPr>
              <a:t> tuning: Logistic Regression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9B380BB-D6E5-4B9A-8ECB-9AED62C0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C97E7429-DEA4-42B2-871B-7490EFFA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719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3992578"/>
            <a:ext cx="2889504" cy="2406501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3992578"/>
            <a:ext cx="8219337" cy="240650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22DC-8B46-49D5-BB15-D8606936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789" y="4173648"/>
            <a:ext cx="7523512" cy="2027976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/>
              <a:t>Accuracy ratio (AUTLR/AUP): 0.924</a:t>
            </a:r>
          </a:p>
          <a:p>
            <a:r>
              <a:rPr lang="en-US" sz="1900" dirty="0"/>
              <a:t>Evaluate the Model using the 50% line on the CAP curve:</a:t>
            </a:r>
          </a:p>
          <a:p>
            <a:pPr lvl="1"/>
            <a:r>
              <a:rPr lang="en-US" sz="1700" dirty="0"/>
              <a:t>Value at the 50% line is 90% which suggests that the tuned Logistic Regression model is very good </a:t>
            </a:r>
          </a:p>
          <a:p>
            <a:pPr marL="0" indent="0">
              <a:buNone/>
            </a:pPr>
            <a:r>
              <a:rPr lang="en-US" sz="1900" dirty="0"/>
              <a:t>AUP = Area under the perfect model</a:t>
            </a:r>
          </a:p>
          <a:p>
            <a:pPr marL="0" indent="0">
              <a:buNone/>
            </a:pPr>
            <a:r>
              <a:rPr lang="en-US" sz="1900" dirty="0"/>
              <a:t>AUTLR = Area under the tuned Logistic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B9995F-5938-B149-B2EC-233B9E16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13" y="763910"/>
            <a:ext cx="3605144" cy="2748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67218D-910A-BF43-8F1F-F0600FE5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61" y="943887"/>
            <a:ext cx="3605144" cy="23703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8CB01-7079-4749-8B0E-8EFC184AE84C}"/>
              </a:ext>
            </a:extLst>
          </p:cNvPr>
          <p:cNvSpPr txBox="1"/>
          <p:nvPr/>
        </p:nvSpPr>
        <p:spPr>
          <a:xfrm>
            <a:off x="458068" y="3981450"/>
            <a:ext cx="28977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/>
              <a:t>Guidelines for Model:</a:t>
            </a:r>
          </a:p>
          <a:p>
            <a:endParaRPr lang="en-US" sz="1500" b="1" u="sng" dirty="0"/>
          </a:p>
          <a:p>
            <a:r>
              <a:rPr lang="en-US" sz="1400" dirty="0"/>
              <a:t>X &gt; 90% Overfitting</a:t>
            </a:r>
          </a:p>
          <a:p>
            <a:endParaRPr lang="en-US" sz="1400" dirty="0"/>
          </a:p>
          <a:p>
            <a:r>
              <a:rPr lang="en-US" sz="1400" dirty="0"/>
              <a:t>80% &lt; X &lt; 90% Very Good Model</a:t>
            </a:r>
          </a:p>
          <a:p>
            <a:endParaRPr lang="en-US" sz="1400" dirty="0"/>
          </a:p>
          <a:p>
            <a:r>
              <a:rPr lang="en-US" sz="1400" dirty="0"/>
              <a:t>70% &lt; X &lt; 80% Good Model</a:t>
            </a:r>
          </a:p>
          <a:p>
            <a:endParaRPr lang="en-US" sz="1400" dirty="0"/>
          </a:p>
          <a:p>
            <a:r>
              <a:rPr lang="en-US" sz="1400" dirty="0"/>
              <a:t>60% &lt; X &lt; 70% Average Model</a:t>
            </a:r>
          </a:p>
          <a:p>
            <a:endParaRPr lang="en-US" sz="1400" dirty="0"/>
          </a:p>
          <a:p>
            <a:r>
              <a:rPr lang="en-US" sz="1400" dirty="0"/>
              <a:t>X &lt; 60% Poor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312BF-FCFB-4455-85EE-2F8765DD1112}"/>
              </a:ext>
            </a:extLst>
          </p:cNvPr>
          <p:cNvSpPr txBox="1"/>
          <p:nvPr/>
        </p:nvSpPr>
        <p:spPr>
          <a:xfrm>
            <a:off x="5353050" y="304800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FB54D-0D71-4917-BF1D-6A1DFAC44998}"/>
              </a:ext>
            </a:extLst>
          </p:cNvPr>
          <p:cNvSpPr txBox="1"/>
          <p:nvPr/>
        </p:nvSpPr>
        <p:spPr>
          <a:xfrm>
            <a:off x="3739704" y="111442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90%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42BB0-269C-440D-8475-882006B54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62" y="6491287"/>
            <a:ext cx="98774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4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FE2FE29-1120-4FE4-9FDA-311CBA66F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D926EC-6F88-4D89-9AED-1C4C1AC00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125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8226" y="926649"/>
            <a:ext cx="4415290" cy="5066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3BE3671-0C43-4D05-A267-3400AD09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79" y="3758184"/>
            <a:ext cx="2139190" cy="2373963"/>
            <a:chOff x="723679" y="3758184"/>
            <a:chExt cx="2139190" cy="2373963"/>
          </a:xfrm>
        </p:grpSpPr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4284BA9C-01AC-48B3-8010-804869A0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6051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3E232F3A-24DA-47FC-A6E7-8347EA07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4630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2B7D041A-D364-4BF2-9F8A-0294D0918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3209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1CB5A6AE-FC55-4655-AE45-5E9A3F32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8894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500BEBAD-632B-4E00-AD16-C6A03CD1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7472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6">
              <a:extLst>
                <a:ext uri="{FF2B5EF4-FFF2-40B4-BE49-F238E27FC236}">
                  <a16:creationId xmlns:a16="http://schemas.microsoft.com/office/drawing/2014/main" id="{29BEDA70-8722-46C0-A1EB-8CDFEE592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17111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2">
              <a:extLst>
                <a:ext uri="{FF2B5EF4-FFF2-40B4-BE49-F238E27FC236}">
                  <a16:creationId xmlns:a16="http://schemas.microsoft.com/office/drawing/2014/main" id="{3979BE25-E2B2-4CF8-85A1-65AD3E0CF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1749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59">
              <a:extLst>
                <a:ext uri="{FF2B5EF4-FFF2-40B4-BE49-F238E27FC236}">
                  <a16:creationId xmlns:a16="http://schemas.microsoft.com/office/drawing/2014/main" id="{2C9FF4D0-2F5C-4E54-AC5A-58A6169BA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0284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B94E4ABC-1B44-4E4D-9065-F67D887D7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75948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FDDFF3EB-39A2-4D3F-AD9F-0CF4409EA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38962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DB732EBE-ED01-4374-8D0C-8AF6E5A5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404333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D22DDEF5-6AF3-4D7C-BC62-4409D396B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32691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2">
              <a:extLst>
                <a:ext uri="{FF2B5EF4-FFF2-40B4-BE49-F238E27FC236}">
                  <a16:creationId xmlns:a16="http://schemas.microsoft.com/office/drawing/2014/main" id="{C376CD22-707A-45BF-B1E0-3F62124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4743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77D3C970-47FF-4506-B61A-DCAA63289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765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3D0163D1-030C-49AE-83F7-8B6F17D3F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618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68397BEB-F2C5-49D6-8F17-BC81796A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9104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8C1B7012-AA7A-4E78-965E-ABD7EC337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453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2">
              <a:extLst>
                <a:ext uri="{FF2B5EF4-FFF2-40B4-BE49-F238E27FC236}">
                  <a16:creationId xmlns:a16="http://schemas.microsoft.com/office/drawing/2014/main" id="{ADA7F354-F3A6-49A0-AF9C-EC69C2A31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803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82531391-74CB-4FBD-97B7-D73D91C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6152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3CD46824-FF3A-460F-8F13-1B2A420A1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501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4">
              <a:extLst>
                <a:ext uri="{FF2B5EF4-FFF2-40B4-BE49-F238E27FC236}">
                  <a16:creationId xmlns:a16="http://schemas.microsoft.com/office/drawing/2014/main" id="{15EE979E-5456-4D5F-83BF-158EB8B24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944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B5123B19-3717-4BC1-B7CE-C6727099C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52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25F3BA9E-DEA1-4368-A4BE-FB9C9C350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42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2">
              <a:extLst>
                <a:ext uri="{FF2B5EF4-FFF2-40B4-BE49-F238E27FC236}">
                  <a16:creationId xmlns:a16="http://schemas.microsoft.com/office/drawing/2014/main" id="{0EFD15C2-3CE6-43C9-AA85-2000C0A6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59173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">
              <a:extLst>
                <a:ext uri="{FF2B5EF4-FFF2-40B4-BE49-F238E27FC236}">
                  <a16:creationId xmlns:a16="http://schemas.microsoft.com/office/drawing/2014/main" id="{A7D19408-5ACA-46A3-8FC7-0A2B511B2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393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9">
              <a:extLst>
                <a:ext uri="{FF2B5EF4-FFF2-40B4-BE49-F238E27FC236}">
                  <a16:creationId xmlns:a16="http://schemas.microsoft.com/office/drawing/2014/main" id="{C39A546E-F35B-4AF5-9F7E-F7CC78DD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743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4C051F4E-E13F-4468-BCAB-379380355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02339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99A94C11-96BF-4E23-9B0F-CCCF0E690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5833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2C253E13-7D4F-4651-B26F-C9A39842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78745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6C607944-C3DA-49D0-B76C-ECF13B2E8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61095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2">
              <a:extLst>
                <a:ext uri="{FF2B5EF4-FFF2-40B4-BE49-F238E27FC236}">
                  <a16:creationId xmlns:a16="http://schemas.microsoft.com/office/drawing/2014/main" id="{A044E8D2-BE36-4B3B-BF61-A4ED4D637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434445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08C4C63A-4388-4C37-9D9C-5C1F9925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57940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14866A3A-FA92-4434-98E9-418FEC9B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8143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AF97CA9B-731E-47BF-B724-E6CD2C91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12585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B9B7DB1A-1165-4D7C-95DC-D710F20E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949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737B22B9-9D11-4F36-9B12-FB41FBA4E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0671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FBCEABA9-0D42-4E75-BBFB-8374262E8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722376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66428691-A429-4D5E-AE96-E43B6F0E2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460352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5BCC330F-9915-4B86-97E9-BA49CBFEC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3847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9A1A7FCA-8137-4FF0-9940-FB481BFD2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798754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3A9167A0-5576-4F2F-B5FE-43118659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622248" y="607161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038F41-2E56-4DD8-8226-20EB3B74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65" y="1321743"/>
            <a:ext cx="3787482" cy="4277890"/>
          </a:xfrm>
        </p:spPr>
        <p:txBody>
          <a:bodyPr anchor="ctr"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</a:rPr>
              <a:t>Hyperparameter tuning: Naïve Bayes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3F107F-9294-4679-B247-91D8556A6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3418" y="44817"/>
            <a:ext cx="233303" cy="772404"/>
            <a:chOff x="11873418" y="44817"/>
            <a:chExt cx="233303" cy="772404"/>
          </a:xfrm>
        </p:grpSpPr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20F93971-D547-4C36-A076-D57249994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3605" y="461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012A36A9-DFAE-4F57-9711-172E65ED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115" y="46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8B6B96C8-D832-4071-A5D2-1F11CBF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6">
              <a:extLst>
                <a:ext uri="{FF2B5EF4-FFF2-40B4-BE49-F238E27FC236}">
                  <a16:creationId xmlns:a16="http://schemas.microsoft.com/office/drawing/2014/main" id="{0FF1DEB5-31F1-464D-BDB3-EFE620642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7566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96B80410-DC2C-4DFC-B52E-CC5E6788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9CE51CA3-95B8-44B4-B784-CE35A844D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6145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FA1EB8B0-6221-4A35-A5F2-46E9A78CB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6">
              <a:extLst>
                <a:ext uri="{FF2B5EF4-FFF2-40B4-BE49-F238E27FC236}">
                  <a16:creationId xmlns:a16="http://schemas.microsoft.com/office/drawing/2014/main" id="{FDA530E1-5E88-4861-8642-F5B6A715B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472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854D2927-5C3A-424C-B30D-6048719C8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6">
              <a:extLst>
                <a:ext uri="{FF2B5EF4-FFF2-40B4-BE49-F238E27FC236}">
                  <a16:creationId xmlns:a16="http://schemas.microsoft.com/office/drawing/2014/main" id="{9B9A782D-CE07-499E-81BB-3F6D2E7EF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330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BDEBE12E-1915-4596-A0A7-9C61CAF8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6191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6">
              <a:extLst>
                <a:ext uri="{FF2B5EF4-FFF2-40B4-BE49-F238E27FC236}">
                  <a16:creationId xmlns:a16="http://schemas.microsoft.com/office/drawing/2014/main" id="{4FBDEF84-1447-47C6-998D-A35B78E0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72455" y="188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6DF1-B390-410D-96B5-573EB514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693" y="1188719"/>
            <a:ext cx="5561320" cy="4804465"/>
          </a:xfrm>
        </p:spPr>
        <p:txBody>
          <a:bodyPr anchor="ctr">
            <a:normAutofit/>
          </a:bodyPr>
          <a:lstStyle/>
          <a:p>
            <a:r>
              <a:rPr lang="en-US" sz="2000"/>
              <a:t>The Naïve Bayes model does not have any parameters which can be tuned therefore hyperparameter tuning was not conducted</a:t>
            </a:r>
          </a:p>
        </p:txBody>
      </p:sp>
    </p:spTree>
    <p:extLst>
      <p:ext uri="{BB962C8B-B14F-4D97-AF65-F5344CB8AC3E}">
        <p14:creationId xmlns:p14="http://schemas.microsoft.com/office/powerpoint/2010/main" val="415091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08" y="509665"/>
            <a:ext cx="11266352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b="1" u="sng" dirty="0"/>
              <a:t>Hyperparameter tuning: Random Forest</a:t>
            </a:r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B7DE6-5D9A-F742-8C8D-EB76B27A90BB}"/>
              </a:ext>
            </a:extLst>
          </p:cNvPr>
          <p:cNvSpPr txBox="1"/>
          <p:nvPr/>
        </p:nvSpPr>
        <p:spPr>
          <a:xfrm>
            <a:off x="991117" y="5645892"/>
            <a:ext cx="9093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Hyperparameter tuning was performed using python’s </a:t>
            </a:r>
            <a:r>
              <a:rPr lang="en-US" sz="2000" dirty="0" err="1"/>
              <a:t>RandomizedSearchCV</a:t>
            </a:r>
            <a:r>
              <a:rPr lang="en-US" sz="2000" dirty="0"/>
              <a:t>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E49D1-818A-5142-A9A3-088E8295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7" y="1568948"/>
            <a:ext cx="6146800" cy="387350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2DDBB154-6DD7-9F4D-A1B2-F8F81D69E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0" y="1746748"/>
            <a:ext cx="4267200" cy="3695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EF8743-A956-034C-821F-9CDC957F17DD}"/>
              </a:ext>
            </a:extLst>
          </p:cNvPr>
          <p:cNvSpPr txBox="1"/>
          <p:nvPr/>
        </p:nvSpPr>
        <p:spPr>
          <a:xfrm>
            <a:off x="8244018" y="1380064"/>
            <a:ext cx="286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Confusion matrix – Tuned RF</a:t>
            </a:r>
          </a:p>
        </p:txBody>
      </p:sp>
    </p:spTree>
    <p:extLst>
      <p:ext uri="{BB962C8B-B14F-4D97-AF65-F5344CB8AC3E}">
        <p14:creationId xmlns:p14="http://schemas.microsoft.com/office/powerpoint/2010/main" val="259143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6"/>
            <a:ext cx="2889440" cy="3374708"/>
          </a:xfrm>
          <a:prstGeom prst="rect">
            <a:avLst/>
          </a:prstGeom>
          <a:solidFill>
            <a:srgbClr val="23446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E6DC-2F3F-49B1-BFF6-652196B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20"/>
            <a:ext cx="2743831" cy="275790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FFFF"/>
                </a:solidFill>
              </a:rPr>
              <a:t>Hyperpar-ameter</a:t>
            </a:r>
            <a:r>
              <a:rPr lang="en-US" sz="3600" b="1" dirty="0">
                <a:solidFill>
                  <a:srgbClr val="FFFFFF"/>
                </a:solidFill>
              </a:rPr>
              <a:t> tuning: Random Forest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9B380BB-D6E5-4B9A-8ECB-9AED62C0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C97E7429-DEA4-42B2-871B-7490EFFA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719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3992578"/>
            <a:ext cx="2889504" cy="2406501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3992578"/>
            <a:ext cx="8219337" cy="240650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22DC-8B46-49D5-BB15-D8606936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789" y="4173648"/>
            <a:ext cx="7523512" cy="2027976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/>
              <a:t>Accuracy ratio (AUTLR/AUP): 0.864</a:t>
            </a:r>
          </a:p>
          <a:p>
            <a:r>
              <a:rPr lang="en-US" sz="1900" dirty="0"/>
              <a:t>Evaluate the Model using the 50% line on the CAP curve:</a:t>
            </a:r>
          </a:p>
          <a:p>
            <a:pPr lvl="1"/>
            <a:r>
              <a:rPr lang="en-US" sz="1700" dirty="0"/>
              <a:t>Value at the 50% line is 85</a:t>
            </a:r>
            <a:r>
              <a:rPr lang="en-US" sz="1700" i="1" dirty="0"/>
              <a:t>.</a:t>
            </a:r>
            <a:r>
              <a:rPr lang="en-US" sz="1700" dirty="0"/>
              <a:t>3% which suggests that the tuned Random Forest model is very good </a:t>
            </a:r>
          </a:p>
          <a:p>
            <a:pPr marL="0" indent="0">
              <a:buNone/>
            </a:pPr>
            <a:r>
              <a:rPr lang="en-US" sz="1900" dirty="0"/>
              <a:t>AUP = Area under the perfect model</a:t>
            </a:r>
          </a:p>
          <a:p>
            <a:pPr marL="0" indent="0">
              <a:buNone/>
            </a:pPr>
            <a:r>
              <a:rPr lang="en-US" sz="1900" dirty="0"/>
              <a:t>AUTLR = Area under the tuned Random Forest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8CB01-7079-4749-8B0E-8EFC184AE84C}"/>
              </a:ext>
            </a:extLst>
          </p:cNvPr>
          <p:cNvSpPr txBox="1"/>
          <p:nvPr/>
        </p:nvSpPr>
        <p:spPr>
          <a:xfrm>
            <a:off x="458068" y="3981450"/>
            <a:ext cx="28977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/>
              <a:t>Guidelines for Model:</a:t>
            </a:r>
          </a:p>
          <a:p>
            <a:endParaRPr lang="en-US" sz="1500" b="1" u="sng" dirty="0"/>
          </a:p>
          <a:p>
            <a:r>
              <a:rPr lang="en-US" sz="1400" dirty="0"/>
              <a:t>X &gt; 90% Overfitting</a:t>
            </a:r>
          </a:p>
          <a:p>
            <a:endParaRPr lang="en-US" sz="1400" dirty="0"/>
          </a:p>
          <a:p>
            <a:r>
              <a:rPr lang="en-US" sz="1400" dirty="0"/>
              <a:t>80% &lt; X &lt; 90% Very Good Model</a:t>
            </a:r>
          </a:p>
          <a:p>
            <a:endParaRPr lang="en-US" sz="1400" dirty="0"/>
          </a:p>
          <a:p>
            <a:r>
              <a:rPr lang="en-US" sz="1400" dirty="0"/>
              <a:t>70% &lt; X &lt; 80% Good Model</a:t>
            </a:r>
          </a:p>
          <a:p>
            <a:endParaRPr lang="en-US" sz="1400" dirty="0"/>
          </a:p>
          <a:p>
            <a:r>
              <a:rPr lang="en-US" sz="1400" dirty="0"/>
              <a:t>60% &lt; X &lt; 70% Average Model</a:t>
            </a:r>
          </a:p>
          <a:p>
            <a:endParaRPr lang="en-US" sz="1400" dirty="0"/>
          </a:p>
          <a:p>
            <a:r>
              <a:rPr lang="en-US" sz="1400" dirty="0"/>
              <a:t>X &lt; 60% Poor Model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A4CE6B-8EA1-1E47-BACD-F130A6E82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826" y="870389"/>
            <a:ext cx="3605144" cy="256855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5FFC1CB-C86F-7142-A824-9DD62E35A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28" y="732971"/>
            <a:ext cx="3649296" cy="2843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6E9D24-23B5-BE4F-8B5C-940DACFDB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0" y="6447609"/>
            <a:ext cx="11334758" cy="3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2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88" y="61193"/>
            <a:ext cx="10332672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/>
              <a:t>Ensemble Learning: Bagging</a:t>
            </a:r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AFC2FC8-4869-A847-9153-8F9259D2F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5" y="1524597"/>
            <a:ext cx="5295900" cy="42780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31F531-B6C3-FA4B-8CCF-18ED63DB3959}"/>
              </a:ext>
            </a:extLst>
          </p:cNvPr>
          <p:cNvSpPr/>
          <p:nvPr/>
        </p:nvSpPr>
        <p:spPr>
          <a:xfrm>
            <a:off x="1005888" y="878266"/>
            <a:ext cx="829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Bagging was implemented using the tuned logistic regression and Naïve Bayes models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96D13EA-46A1-5F42-AA3C-D8549A0D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85" y="5854072"/>
            <a:ext cx="5295900" cy="952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63F8EB-081C-8E40-97E5-3C88272F9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099" y="2270484"/>
            <a:ext cx="4875116" cy="3457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FC9AEA-8182-A04F-96CB-956F4997D3D3}"/>
              </a:ext>
            </a:extLst>
          </p:cNvPr>
          <p:cNvSpPr txBox="1"/>
          <p:nvPr/>
        </p:nvSpPr>
        <p:spPr>
          <a:xfrm>
            <a:off x="6852475" y="1808480"/>
            <a:ext cx="49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Learning curve for Bagging LR classifier</a:t>
            </a:r>
          </a:p>
        </p:txBody>
      </p:sp>
    </p:spTree>
    <p:extLst>
      <p:ext uri="{BB962C8B-B14F-4D97-AF65-F5344CB8AC3E}">
        <p14:creationId xmlns:p14="http://schemas.microsoft.com/office/powerpoint/2010/main" val="388441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08" y="509665"/>
            <a:ext cx="10211248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Ensemble Learning: Bagging (cont.)</a:t>
            </a:r>
            <a:endParaRPr lang="en-US" sz="5200" b="1" u="sng" dirty="0"/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96C8F8F-73C3-B64A-9369-1562BB7EE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6"/>
          <a:stretch/>
        </p:blipFill>
        <p:spPr>
          <a:xfrm>
            <a:off x="2923540" y="1875170"/>
            <a:ext cx="6115050" cy="40465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D323BF-FE0C-184F-9DC4-50867CDD6577}"/>
              </a:ext>
            </a:extLst>
          </p:cNvPr>
          <p:cNvSpPr txBox="1"/>
          <p:nvPr/>
        </p:nvSpPr>
        <p:spPr>
          <a:xfrm>
            <a:off x="5112364" y="1354432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Classifier Accuracy </a:t>
            </a:r>
          </a:p>
        </p:txBody>
      </p:sp>
    </p:spTree>
    <p:extLst>
      <p:ext uri="{BB962C8B-B14F-4D97-AF65-F5344CB8AC3E}">
        <p14:creationId xmlns:p14="http://schemas.microsoft.com/office/powerpoint/2010/main" val="183681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88" y="61193"/>
            <a:ext cx="10332672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/>
              <a:t>Ensemble Learning: Stacking</a:t>
            </a:r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1F531-B6C3-FA4B-8CCF-18ED63DB3959}"/>
              </a:ext>
            </a:extLst>
          </p:cNvPr>
          <p:cNvSpPr/>
          <p:nvPr/>
        </p:nvSpPr>
        <p:spPr>
          <a:xfrm>
            <a:off x="1005887" y="878266"/>
            <a:ext cx="8875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Stacking was implemented using the tuned logistic regression and Naïve Bayes models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03122C2-D359-8344-AFA2-6F107919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5" y="1524597"/>
            <a:ext cx="4895850" cy="39119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0246AC-A9FF-3846-ACCD-0D24B676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86" y="5699779"/>
            <a:ext cx="4895850" cy="8667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0A08D7D-A1C7-894E-9123-E37901B3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95" y="2237208"/>
            <a:ext cx="5161497" cy="346257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A46461-ED30-D949-94DE-FB7A4E8A22F5}"/>
              </a:ext>
            </a:extLst>
          </p:cNvPr>
          <p:cNvSpPr txBox="1"/>
          <p:nvPr/>
        </p:nvSpPr>
        <p:spPr>
          <a:xfrm>
            <a:off x="8416673" y="1696237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Classifier Accuracy </a:t>
            </a:r>
          </a:p>
        </p:txBody>
      </p:sp>
    </p:spTree>
    <p:extLst>
      <p:ext uri="{BB962C8B-B14F-4D97-AF65-F5344CB8AC3E}">
        <p14:creationId xmlns:p14="http://schemas.microsoft.com/office/powerpoint/2010/main" val="60869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88" y="61193"/>
            <a:ext cx="10332672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u="sng" dirty="0"/>
              <a:t>Ensemble Learning: Boosting</a:t>
            </a:r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1F531-B6C3-FA4B-8CCF-18ED63DB3959}"/>
              </a:ext>
            </a:extLst>
          </p:cNvPr>
          <p:cNvSpPr/>
          <p:nvPr/>
        </p:nvSpPr>
        <p:spPr>
          <a:xfrm>
            <a:off x="1005887" y="970662"/>
            <a:ext cx="10818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Boosting was implemented using AdaBoost. </a:t>
            </a:r>
            <a:r>
              <a:rPr lang="en-US" dirty="0" err="1"/>
              <a:t>N_est</a:t>
            </a:r>
            <a:r>
              <a:rPr lang="en-US" dirty="0"/>
              <a:t> = 10 and </a:t>
            </a:r>
            <a:r>
              <a:rPr lang="en-US" dirty="0" err="1"/>
              <a:t>n_est</a:t>
            </a:r>
            <a:r>
              <a:rPr lang="en-US" dirty="0"/>
              <a:t> = 15 seemed to perform best.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C9AEA-8182-A04F-96CB-956F4997D3D3}"/>
              </a:ext>
            </a:extLst>
          </p:cNvPr>
          <p:cNvSpPr txBox="1"/>
          <p:nvPr/>
        </p:nvSpPr>
        <p:spPr>
          <a:xfrm>
            <a:off x="6765563" y="1768563"/>
            <a:ext cx="49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Learning Curve for </a:t>
            </a:r>
            <a:r>
              <a:rPr lang="en-US" i="1" dirty="0" err="1">
                <a:solidFill>
                  <a:srgbClr val="0070C0"/>
                </a:solidFill>
              </a:rPr>
              <a:t>n_est</a:t>
            </a:r>
            <a:r>
              <a:rPr lang="en-US" i="1" dirty="0">
                <a:solidFill>
                  <a:srgbClr val="0070C0"/>
                </a:solidFill>
              </a:rPr>
              <a:t> = 10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47AF293-6CBA-C54F-AC52-633D312E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58" y="1973550"/>
            <a:ext cx="5086350" cy="40061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6E6089-D6E6-EE42-99C2-7D6AED491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21" y="2222561"/>
            <a:ext cx="5610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08" y="509665"/>
            <a:ext cx="10211248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/>
              <a:t>Ensemble Learning: Boosting (cont.)</a:t>
            </a:r>
            <a:endParaRPr lang="en-US" sz="5200" b="1" u="sng" dirty="0"/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F8BF7E-18B3-0A40-921D-4833E764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77" y="1875170"/>
            <a:ext cx="6162243" cy="40369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169069-3AEC-764A-903B-77728D3706D1}"/>
              </a:ext>
            </a:extLst>
          </p:cNvPr>
          <p:cNvSpPr txBox="1"/>
          <p:nvPr/>
        </p:nvSpPr>
        <p:spPr>
          <a:xfrm>
            <a:off x="5112364" y="1354432"/>
            <a:ext cx="19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Classifier Accuracy </a:t>
            </a:r>
          </a:p>
        </p:txBody>
      </p:sp>
    </p:spTree>
    <p:extLst>
      <p:ext uri="{BB962C8B-B14F-4D97-AF65-F5344CB8AC3E}">
        <p14:creationId xmlns:p14="http://schemas.microsoft.com/office/powerpoint/2010/main" val="12743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BF820-8553-4DDF-8022-B365FA9B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Objectives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Content Placeholder 2">
            <a:extLst>
              <a:ext uri="{FF2B5EF4-FFF2-40B4-BE49-F238E27FC236}">
                <a16:creationId xmlns:a16="http://schemas.microsoft.com/office/drawing/2014/main" id="{2104F821-F3D5-4523-B5DD-E24C98C2C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41501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242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08" y="509665"/>
            <a:ext cx="10211248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/>
              <a:t>Comparison of Results</a:t>
            </a:r>
            <a:endParaRPr lang="en-US" sz="5200" b="1" u="sng" dirty="0"/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A38164F6-3284-D946-9F13-6BBFFCF13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828281"/>
              </p:ext>
            </p:extLst>
          </p:nvPr>
        </p:nvGraphicFramePr>
        <p:xfrm>
          <a:off x="975408" y="2335584"/>
          <a:ext cx="7055754" cy="374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80FAB8EB-8113-B040-9E0E-8E93D815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08" y="6304788"/>
            <a:ext cx="7055754" cy="449003"/>
          </a:xfrm>
          <a:prstGeom prst="rect">
            <a:avLst/>
          </a:prstGeom>
        </p:spPr>
      </p:pic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14EC3B9F-B61F-9B41-89B5-2C346E654B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654128"/>
              </p:ext>
            </p:extLst>
          </p:nvPr>
        </p:nvGraphicFramePr>
        <p:xfrm>
          <a:off x="8122443" y="2863944"/>
          <a:ext cx="3978275" cy="238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6306D80-C372-4844-A350-ACA1C5278CC7}"/>
              </a:ext>
            </a:extLst>
          </p:cNvPr>
          <p:cNvSpPr/>
          <p:nvPr/>
        </p:nvSpPr>
        <p:spPr>
          <a:xfrm>
            <a:off x="2631684" y="1745392"/>
            <a:ext cx="325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Evaluation Metrics for all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A5DBA-A446-A646-AE43-B94CC05E11F1}"/>
              </a:ext>
            </a:extLst>
          </p:cNvPr>
          <p:cNvSpPr txBox="1"/>
          <p:nvPr/>
        </p:nvSpPr>
        <p:spPr>
          <a:xfrm>
            <a:off x="8278878" y="2217612"/>
            <a:ext cx="371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False Positive and False Negative for Logistic Regression and Naïve Bayes</a:t>
            </a:r>
          </a:p>
        </p:txBody>
      </p:sp>
    </p:spTree>
    <p:extLst>
      <p:ext uri="{BB962C8B-B14F-4D97-AF65-F5344CB8AC3E}">
        <p14:creationId xmlns:p14="http://schemas.microsoft.com/office/powerpoint/2010/main" val="354262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08" y="509665"/>
            <a:ext cx="10211248" cy="8558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u="sng" dirty="0"/>
              <a:t>Comparison of Results and Conclusions</a:t>
            </a:r>
            <a:endParaRPr lang="en-US" sz="5200" b="1" u="sng" dirty="0"/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1F7D1-566A-D447-AED4-7D83853205D0}"/>
              </a:ext>
            </a:extLst>
          </p:cNvPr>
          <p:cNvSpPr txBox="1"/>
          <p:nvPr/>
        </p:nvSpPr>
        <p:spPr>
          <a:xfrm>
            <a:off x="1194955" y="1569027"/>
            <a:ext cx="1047317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tuned Logistic Regression model had the best accuracy compared to the ensemble methods, the Naïve Bayes model and random forest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tuned Logistic Regression model’s accuracy was slightly better than the ensemble methods (+1%)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ensemble methods runtimes were consistently an order of magnitude larger than that of the tuned Logistic Regression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Moving towards milestone 4, the tuned Logistic Regression model will be used, and feature engineering will be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1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These Three Questions for Instructional Coaching">
            <a:extLst>
              <a:ext uri="{FF2B5EF4-FFF2-40B4-BE49-F238E27FC236}">
                <a16:creationId xmlns:a16="http://schemas.microsoft.com/office/drawing/2014/main" id="{595A5858-B242-6E48-99A6-0B45136DBE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" b="376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B5B1FB-B53C-A94F-9F7F-8EFF72E6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231815"/>
          </a:solidFill>
          <a:ln w="174625" cmpd="thinThick">
            <a:solidFill>
              <a:srgbClr val="231815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Thank you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5AC52-218F-0E48-922D-AA832CE002DE}"/>
              </a:ext>
            </a:extLst>
          </p:cNvPr>
          <p:cNvSpPr/>
          <p:nvPr/>
        </p:nvSpPr>
        <p:spPr>
          <a:xfrm>
            <a:off x="9686186" y="6642546"/>
            <a:ext cx="25058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blog.tcea.org</a:t>
            </a:r>
            <a:r>
              <a:rPr lang="en-US" sz="800" dirty="0"/>
              <a:t>/instructional-coaching-questions/</a:t>
            </a:r>
          </a:p>
        </p:txBody>
      </p:sp>
    </p:spTree>
    <p:extLst>
      <p:ext uri="{BB962C8B-B14F-4D97-AF65-F5344CB8AC3E}">
        <p14:creationId xmlns:p14="http://schemas.microsoft.com/office/powerpoint/2010/main" val="27899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9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E06A56-167D-4040-85B5-E2B0E696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  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C35A-BC8D-4E0B-A4BA-65B26DAB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531471"/>
            <a:ext cx="4207613" cy="3966865"/>
          </a:xfrm>
        </p:spPr>
        <p:txBody>
          <a:bodyPr>
            <a:normAutofit/>
          </a:bodyPr>
          <a:lstStyle/>
          <a:p>
            <a:r>
              <a:rPr lang="en-US" sz="1800" dirty="0"/>
              <a:t>Using the features selected from milestone 2, baseline models were produced and benchmarked (Logistic Regression, Naïve Bayes &amp; RF).</a:t>
            </a:r>
          </a:p>
          <a:p>
            <a:r>
              <a:rPr lang="en-US" sz="1800" dirty="0"/>
              <a:t>Hyperparameter Tuning was performed where applicable using </a:t>
            </a:r>
            <a:r>
              <a:rPr lang="en-US" sz="1800" i="1" dirty="0" err="1"/>
              <a:t>GridsearchCV</a:t>
            </a:r>
            <a:r>
              <a:rPr lang="en-US" sz="1800" dirty="0"/>
              <a:t> and </a:t>
            </a:r>
            <a:r>
              <a:rPr lang="en-US" sz="1800" i="1"/>
              <a:t>RandomizedSearchCV</a:t>
            </a:r>
            <a:r>
              <a:rPr lang="en-US" sz="1800" dirty="0"/>
              <a:t>.</a:t>
            </a:r>
          </a:p>
          <a:p>
            <a:r>
              <a:rPr lang="en-US" sz="1800" dirty="0"/>
              <a:t>Ensemble learning methods were applied using the tuned models.</a:t>
            </a:r>
          </a:p>
          <a:p>
            <a:r>
              <a:rPr lang="en-US" sz="1800" dirty="0"/>
              <a:t>The results of each modelling methods were analyzed and compared using performance and evaluation metrics.</a:t>
            </a:r>
          </a:p>
        </p:txBody>
      </p:sp>
      <p:pic>
        <p:nvPicPr>
          <p:cNvPr id="6" name="Picture 4" descr="Hyperparameter Optimization in Machine Learning - DataCamp">
            <a:extLst>
              <a:ext uri="{FF2B5EF4-FFF2-40B4-BE49-F238E27FC236}">
                <a16:creationId xmlns:a16="http://schemas.microsoft.com/office/drawing/2014/main" id="{CD837604-5935-F84D-8946-1B6D3D7AD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258" y="2543175"/>
            <a:ext cx="6352032" cy="34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7A13E9-324F-5141-9B39-5E6778B8B189}"/>
              </a:ext>
            </a:extLst>
          </p:cNvPr>
          <p:cNvSpPr/>
          <p:nvPr/>
        </p:nvSpPr>
        <p:spPr>
          <a:xfrm>
            <a:off x="6296283" y="5730194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medium.com</a:t>
            </a:r>
            <a:r>
              <a:rPr lang="en-US" sz="1000" dirty="0"/>
              <a:t>/@senapati.dipak97/grid-search-vs-random-search-d34c92946318</a:t>
            </a:r>
          </a:p>
        </p:txBody>
      </p:sp>
    </p:spTree>
    <p:extLst>
      <p:ext uri="{BB962C8B-B14F-4D97-AF65-F5344CB8AC3E}">
        <p14:creationId xmlns:p14="http://schemas.microsoft.com/office/powerpoint/2010/main" val="190175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08" y="509665"/>
            <a:ext cx="10211248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u="sng" dirty="0"/>
              <a:t>Baseline Model: Logistic Regression</a:t>
            </a:r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63CDB-7922-4BDF-8AC4-18162B50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18" y="1919119"/>
            <a:ext cx="4385662" cy="36949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988AB5-4814-F444-9AD6-8E5B32A9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997767"/>
            <a:ext cx="5121375" cy="35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4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6"/>
            <a:ext cx="2889440" cy="3374708"/>
          </a:xfrm>
          <a:prstGeom prst="rect">
            <a:avLst/>
          </a:prstGeom>
          <a:solidFill>
            <a:srgbClr val="23446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E6DC-2F3F-49B1-BFF6-652196B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20"/>
            <a:ext cx="2304989" cy="27579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Baseline Model: Logistic Regression (cont.)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9B380BB-D6E5-4B9A-8ECB-9AED62C0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C97E7429-DEA4-42B2-871B-7490EFFA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719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3992578"/>
            <a:ext cx="2889504" cy="2406501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3992578"/>
            <a:ext cx="8219337" cy="240650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22DC-8B46-49D5-BB15-D8606936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789" y="4173648"/>
            <a:ext cx="7523512" cy="2027976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/>
              <a:t>Accuracy ratio (AULR/AUP): 0.915 </a:t>
            </a:r>
          </a:p>
          <a:p>
            <a:r>
              <a:rPr lang="en-US" sz="1900" dirty="0"/>
              <a:t>Evaluate the Model using 50% line on the CAP Curve: </a:t>
            </a:r>
          </a:p>
          <a:p>
            <a:pPr lvl="1"/>
            <a:r>
              <a:rPr lang="en-US" sz="1700" dirty="0"/>
              <a:t>Value at 50% line is 89% which suggests that the untuned LR Model is very good           </a:t>
            </a:r>
          </a:p>
          <a:p>
            <a:pPr marL="0" indent="0">
              <a:buNone/>
            </a:pPr>
            <a:r>
              <a:rPr lang="en-US" sz="1900" dirty="0"/>
              <a:t>AUP = Area under the perfect model</a:t>
            </a:r>
          </a:p>
          <a:p>
            <a:pPr marL="0" indent="0">
              <a:buNone/>
            </a:pPr>
            <a:r>
              <a:rPr lang="en-US" sz="1900" dirty="0"/>
              <a:t>AULR = Area under the Logistic Regression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149F1D-7C93-1E48-8FD6-CB54A92A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79" y="745603"/>
            <a:ext cx="3605144" cy="27669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F70FD9-FE1B-0D47-A759-495D0654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61" y="849250"/>
            <a:ext cx="3751126" cy="2663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FAF1CD-D2A3-4D47-8033-640C8BBAA55D}"/>
              </a:ext>
            </a:extLst>
          </p:cNvPr>
          <p:cNvSpPr txBox="1"/>
          <p:nvPr/>
        </p:nvSpPr>
        <p:spPr>
          <a:xfrm>
            <a:off x="5438775" y="304800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FC487-66BB-48AC-AED0-4F98DEFB72EB}"/>
              </a:ext>
            </a:extLst>
          </p:cNvPr>
          <p:cNvSpPr txBox="1"/>
          <p:nvPr/>
        </p:nvSpPr>
        <p:spPr>
          <a:xfrm>
            <a:off x="3730179" y="108585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89%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F65DB-B3B5-4425-9785-9BE04EE3800E}"/>
              </a:ext>
            </a:extLst>
          </p:cNvPr>
          <p:cNvSpPr txBox="1"/>
          <p:nvPr/>
        </p:nvSpPr>
        <p:spPr>
          <a:xfrm>
            <a:off x="458068" y="3981450"/>
            <a:ext cx="28977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/>
              <a:t>Guidelines for Model:</a:t>
            </a:r>
          </a:p>
          <a:p>
            <a:endParaRPr lang="en-US" sz="1500" b="1" u="sng" dirty="0"/>
          </a:p>
          <a:p>
            <a:r>
              <a:rPr lang="en-US" sz="1400" dirty="0"/>
              <a:t>X &gt; 90% Overfitting</a:t>
            </a:r>
          </a:p>
          <a:p>
            <a:endParaRPr lang="en-US" sz="1400" dirty="0"/>
          </a:p>
          <a:p>
            <a:r>
              <a:rPr lang="en-US" sz="1400" dirty="0"/>
              <a:t>80% &lt; X &lt; 90% Very Good Model</a:t>
            </a:r>
          </a:p>
          <a:p>
            <a:endParaRPr lang="en-US" sz="1400" dirty="0"/>
          </a:p>
          <a:p>
            <a:r>
              <a:rPr lang="en-US" sz="1400" dirty="0"/>
              <a:t>70% &lt; X &lt; 80% Good Model</a:t>
            </a:r>
          </a:p>
          <a:p>
            <a:endParaRPr lang="en-US" sz="1400" dirty="0"/>
          </a:p>
          <a:p>
            <a:r>
              <a:rPr lang="en-US" sz="1400" dirty="0"/>
              <a:t>60% &lt; X &lt; 70% Average Model</a:t>
            </a:r>
          </a:p>
          <a:p>
            <a:endParaRPr lang="en-US" sz="1400" dirty="0"/>
          </a:p>
          <a:p>
            <a:r>
              <a:rPr lang="en-US" sz="1400" dirty="0"/>
              <a:t>X &lt; 60% Poor Model</a:t>
            </a:r>
          </a:p>
        </p:txBody>
      </p:sp>
    </p:spTree>
    <p:extLst>
      <p:ext uri="{BB962C8B-B14F-4D97-AF65-F5344CB8AC3E}">
        <p14:creationId xmlns:p14="http://schemas.microsoft.com/office/powerpoint/2010/main" val="36005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08" y="509665"/>
            <a:ext cx="10211248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/>
              <a:t>Baseline Model: Naïve Bayes</a:t>
            </a:r>
            <a:endParaRPr lang="en-US" sz="5200" b="1" u="sng" dirty="0"/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524CB94-13CE-AD45-ACDB-BAFA2506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98" y="1936585"/>
            <a:ext cx="3982243" cy="35376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DC6F8D-D993-924A-AE1A-2E943565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7" y="1919119"/>
            <a:ext cx="5163035" cy="3694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27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6"/>
            <a:ext cx="2889440" cy="3374708"/>
          </a:xfrm>
          <a:prstGeom prst="rect">
            <a:avLst/>
          </a:prstGeom>
          <a:solidFill>
            <a:srgbClr val="23446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E6DC-2F3F-49B1-BFF6-652196B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20"/>
            <a:ext cx="2304989" cy="27579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Baseline Model: Naïve Bayes (cont.)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9B380BB-D6E5-4B9A-8ECB-9AED62C0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24A12-0281-472F-A9BB-6CFB3BF2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79" y="781654"/>
            <a:ext cx="3605144" cy="2694845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C97E7429-DEA4-42B2-871B-7490EFFA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719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F9E7E-2B59-43E4-9C6D-E1E79C59F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61" y="939380"/>
            <a:ext cx="3605144" cy="2379394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3992578"/>
            <a:ext cx="2889504" cy="2406501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3992578"/>
            <a:ext cx="8219337" cy="240650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22DC-8B46-49D5-BB15-D8606936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789" y="3990976"/>
            <a:ext cx="7523512" cy="2694845"/>
          </a:xfrm>
        </p:spPr>
        <p:txBody>
          <a:bodyPr anchor="ctr">
            <a:normAutofit/>
          </a:bodyPr>
          <a:lstStyle/>
          <a:p>
            <a:r>
              <a:rPr lang="en-US" sz="1900" dirty="0"/>
              <a:t>Accuracy ratio (AUNB/AUP): 0.898 </a:t>
            </a:r>
          </a:p>
          <a:p>
            <a:r>
              <a:rPr lang="en-US" sz="1900" dirty="0"/>
              <a:t>Evaluate the Model using the 50% line on the CAP curve:</a:t>
            </a:r>
          </a:p>
          <a:p>
            <a:pPr lvl="1"/>
            <a:r>
              <a:rPr lang="en-US" sz="1700" dirty="0"/>
              <a:t>Value at the 50% line is 78% which suggests that the Naïve Bayes model is good </a:t>
            </a:r>
          </a:p>
          <a:p>
            <a:pPr marL="0" indent="0">
              <a:buNone/>
            </a:pPr>
            <a:r>
              <a:rPr lang="en-US" sz="1900" dirty="0"/>
              <a:t>AUP = Area under the perfect model</a:t>
            </a:r>
          </a:p>
          <a:p>
            <a:pPr marL="0" indent="0">
              <a:buNone/>
            </a:pPr>
            <a:r>
              <a:rPr lang="en-US" sz="1900" dirty="0"/>
              <a:t>AUNB = Area under the Naïve Bayes model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9FB22-B9DE-4744-B4A0-BAC37B26C6E1}"/>
              </a:ext>
            </a:extLst>
          </p:cNvPr>
          <p:cNvSpPr txBox="1"/>
          <p:nvPr/>
        </p:nvSpPr>
        <p:spPr>
          <a:xfrm>
            <a:off x="458068" y="3981450"/>
            <a:ext cx="28977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/>
              <a:t>Guidelines for Model:</a:t>
            </a:r>
          </a:p>
          <a:p>
            <a:endParaRPr lang="en-US" sz="1500" b="1" u="sng" dirty="0"/>
          </a:p>
          <a:p>
            <a:r>
              <a:rPr lang="en-US" sz="1400" dirty="0"/>
              <a:t>X &gt; 90% Overfitting</a:t>
            </a:r>
          </a:p>
          <a:p>
            <a:endParaRPr lang="en-US" sz="1400" dirty="0"/>
          </a:p>
          <a:p>
            <a:r>
              <a:rPr lang="en-US" sz="1400" dirty="0"/>
              <a:t>80% &lt; X &lt; 90% Very Good Model</a:t>
            </a:r>
          </a:p>
          <a:p>
            <a:endParaRPr lang="en-US" sz="1400" dirty="0"/>
          </a:p>
          <a:p>
            <a:r>
              <a:rPr lang="en-US" sz="1400" dirty="0"/>
              <a:t>70% &lt; X &lt; 80% Good Model</a:t>
            </a:r>
          </a:p>
          <a:p>
            <a:endParaRPr lang="en-US" sz="1400" dirty="0"/>
          </a:p>
          <a:p>
            <a:r>
              <a:rPr lang="en-US" sz="1400" dirty="0"/>
              <a:t>60% &lt; X &lt; 70% Average Model</a:t>
            </a:r>
          </a:p>
          <a:p>
            <a:endParaRPr lang="en-US" sz="1400" dirty="0"/>
          </a:p>
          <a:p>
            <a:r>
              <a:rPr lang="en-US" sz="1400" dirty="0"/>
              <a:t>X &lt; 60% Poor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3B220-80DA-40CC-A610-B1525524FD91}"/>
              </a:ext>
            </a:extLst>
          </p:cNvPr>
          <p:cNvSpPr txBox="1"/>
          <p:nvPr/>
        </p:nvSpPr>
        <p:spPr>
          <a:xfrm>
            <a:off x="5438775" y="304800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B0CFA-2682-4992-8E68-304F27A274F9}"/>
              </a:ext>
            </a:extLst>
          </p:cNvPr>
          <p:cNvSpPr txBox="1"/>
          <p:nvPr/>
        </p:nvSpPr>
        <p:spPr>
          <a:xfrm>
            <a:off x="3730179" y="12858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78%</a:t>
            </a:r>
          </a:p>
        </p:txBody>
      </p:sp>
    </p:spTree>
    <p:extLst>
      <p:ext uri="{BB962C8B-B14F-4D97-AF65-F5344CB8AC3E}">
        <p14:creationId xmlns:p14="http://schemas.microsoft.com/office/powerpoint/2010/main" val="210578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7ADF-7987-4010-B07D-D1715501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408" y="509665"/>
            <a:ext cx="10211248" cy="855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/>
              <a:t>Baseline Model: Random Forest</a:t>
            </a:r>
            <a:endParaRPr lang="en-US" sz="5200" b="1" u="sng" dirty="0"/>
          </a:p>
        </p:txBody>
      </p:sp>
      <p:sp>
        <p:nvSpPr>
          <p:cNvPr id="102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78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0EACAE1-DD32-424A-A627-80401529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40" y="1664291"/>
            <a:ext cx="4491216" cy="3834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46176-EFCD-8041-89BE-B127917B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37" y="1662615"/>
            <a:ext cx="5354474" cy="37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5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6"/>
            <a:ext cx="2889440" cy="3374708"/>
          </a:xfrm>
          <a:prstGeom prst="rect">
            <a:avLst/>
          </a:prstGeom>
          <a:solidFill>
            <a:srgbClr val="23446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1E6DC-2F3F-49B1-BFF6-652196B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20"/>
            <a:ext cx="2304989" cy="275790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Baseline Model: Random Forest (cont.)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39B380BB-D6E5-4B9A-8ECB-9AED62C0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24A12-0281-472F-A9BB-6CFB3BF2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179" y="781654"/>
            <a:ext cx="3605144" cy="2694845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C97E7429-DEA4-42B2-871B-7490EFFA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9719" y="453980"/>
            <a:ext cx="4023359" cy="3368783"/>
          </a:xfrm>
          <a:prstGeom prst="rect">
            <a:avLst/>
          </a:prstGeom>
          <a:solidFill>
            <a:srgbClr val="FF6865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3992578"/>
            <a:ext cx="2889504" cy="2406501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3741" y="3992578"/>
            <a:ext cx="8219337" cy="240650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22DC-8B46-49D5-BB15-D8606936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3789" y="4173648"/>
            <a:ext cx="7523512" cy="202797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Accuracy ratio (AURF/AUP): 0.841 </a:t>
            </a:r>
          </a:p>
          <a:p>
            <a:r>
              <a:rPr lang="en-US" sz="1900" dirty="0"/>
              <a:t>Evaluate the Model using the 50% line on the CAP curve:</a:t>
            </a:r>
          </a:p>
          <a:p>
            <a:pPr lvl="1"/>
            <a:r>
              <a:rPr lang="en-US" sz="1600" dirty="0"/>
              <a:t>Value at the 50% line is 83% which suggests that the Random Forest model is very good </a:t>
            </a:r>
          </a:p>
          <a:p>
            <a:pPr marL="0" indent="0">
              <a:buNone/>
            </a:pPr>
            <a:r>
              <a:rPr lang="en-US" sz="1900" dirty="0"/>
              <a:t>AUP = Area under the perfect model</a:t>
            </a:r>
          </a:p>
          <a:p>
            <a:pPr marL="0" indent="0">
              <a:buNone/>
            </a:pPr>
            <a:r>
              <a:rPr lang="en-US" sz="1900" dirty="0"/>
              <a:t>AURF = Area under the Random Forest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432DE1-2954-5043-9503-2313A8FED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79" y="741096"/>
            <a:ext cx="3605144" cy="2775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FDB72D-9C70-984E-855E-0A4AE82AC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826" y="948674"/>
            <a:ext cx="3605144" cy="23793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3FC432-06CB-4757-895C-9A86D22CE04B}"/>
              </a:ext>
            </a:extLst>
          </p:cNvPr>
          <p:cNvSpPr txBox="1"/>
          <p:nvPr/>
        </p:nvSpPr>
        <p:spPr>
          <a:xfrm>
            <a:off x="458068" y="3981450"/>
            <a:ext cx="28977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/>
              <a:t>Guidelines for Model:</a:t>
            </a:r>
          </a:p>
          <a:p>
            <a:endParaRPr lang="en-US" sz="1500" b="1" u="sng" dirty="0"/>
          </a:p>
          <a:p>
            <a:r>
              <a:rPr lang="en-US" sz="1400" dirty="0"/>
              <a:t>X &gt; 90% Overfitting</a:t>
            </a:r>
          </a:p>
          <a:p>
            <a:endParaRPr lang="en-US" sz="1400" dirty="0"/>
          </a:p>
          <a:p>
            <a:r>
              <a:rPr lang="en-US" sz="1400" dirty="0"/>
              <a:t>80% &lt; X &lt; 90% Very Good Model</a:t>
            </a:r>
          </a:p>
          <a:p>
            <a:endParaRPr lang="en-US" sz="1400" dirty="0"/>
          </a:p>
          <a:p>
            <a:r>
              <a:rPr lang="en-US" sz="1400" dirty="0"/>
              <a:t>70% &lt; X &lt; 80% Good Model</a:t>
            </a:r>
          </a:p>
          <a:p>
            <a:endParaRPr lang="en-US" sz="1400" dirty="0"/>
          </a:p>
          <a:p>
            <a:r>
              <a:rPr lang="en-US" sz="1400" dirty="0"/>
              <a:t>60% &lt; X &lt; 70% Average Model</a:t>
            </a:r>
          </a:p>
          <a:p>
            <a:endParaRPr lang="en-US" sz="1400" dirty="0"/>
          </a:p>
          <a:p>
            <a:r>
              <a:rPr lang="en-US" sz="1400" dirty="0"/>
              <a:t>X &lt; 60% Poor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D09F9-7804-4274-9252-7FDA40641506}"/>
              </a:ext>
            </a:extLst>
          </p:cNvPr>
          <p:cNvSpPr txBox="1"/>
          <p:nvPr/>
        </p:nvSpPr>
        <p:spPr>
          <a:xfrm>
            <a:off x="5438775" y="304800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50%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534F9-1CB8-40C6-8DB4-6BA714903CB5}"/>
              </a:ext>
            </a:extLst>
          </p:cNvPr>
          <p:cNvSpPr txBox="1"/>
          <p:nvPr/>
        </p:nvSpPr>
        <p:spPr>
          <a:xfrm>
            <a:off x="3739704" y="118110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83%</a:t>
            </a:r>
          </a:p>
        </p:txBody>
      </p:sp>
    </p:spTree>
    <p:extLst>
      <p:ext uri="{BB962C8B-B14F-4D97-AF65-F5344CB8AC3E}">
        <p14:creationId xmlns:p14="http://schemas.microsoft.com/office/powerpoint/2010/main" val="158233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962</Words>
  <Application>Microsoft Macintosh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Milestone 3: Machine Learning Implementations</vt:lpstr>
      <vt:lpstr>Objectives</vt:lpstr>
      <vt:lpstr>   Methodology</vt:lpstr>
      <vt:lpstr>Baseline Model: Logistic Regression</vt:lpstr>
      <vt:lpstr>Baseline Model: Logistic Regression (cont.)</vt:lpstr>
      <vt:lpstr>Baseline Model: Naïve Bayes</vt:lpstr>
      <vt:lpstr>Baseline Model: Naïve Bayes (cont.)</vt:lpstr>
      <vt:lpstr>Baseline Model: Random Forest</vt:lpstr>
      <vt:lpstr>Baseline Model: Random Forest (cont.)</vt:lpstr>
      <vt:lpstr>Hyperparameter tuning: Logistic Regression</vt:lpstr>
      <vt:lpstr>Hyperpar-ameter tuning: Logistic Regression</vt:lpstr>
      <vt:lpstr>Hyperparameter tuning: Naïve Bayes</vt:lpstr>
      <vt:lpstr>Hyperparameter tuning: Random Forest</vt:lpstr>
      <vt:lpstr>Hyperpar-ameter tuning: Random Forest</vt:lpstr>
      <vt:lpstr>Ensemble Learning: Bagging</vt:lpstr>
      <vt:lpstr>Ensemble Learning: Bagging (cont.)</vt:lpstr>
      <vt:lpstr>Ensemble Learning: Stacking</vt:lpstr>
      <vt:lpstr>Ensemble Learning: Boosting</vt:lpstr>
      <vt:lpstr>Ensemble Learning: Boosting (cont.)</vt:lpstr>
      <vt:lpstr>Comparison of Results</vt:lpstr>
      <vt:lpstr>Comparison of Results and Conclusions</vt:lpstr>
      <vt:lpstr>Thank you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3: Machine Learning Implementations</dc:title>
  <dc:creator>Albina Cako</dc:creator>
  <cp:lastModifiedBy>Albina Cako</cp:lastModifiedBy>
  <cp:revision>33</cp:revision>
  <dcterms:created xsi:type="dcterms:W3CDTF">2021-01-09T00:30:48Z</dcterms:created>
  <dcterms:modified xsi:type="dcterms:W3CDTF">2021-01-10T16:15:11Z</dcterms:modified>
</cp:coreProperties>
</file>