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8" r:id="rId9"/>
    <p:sldId id="264" r:id="rId10"/>
    <p:sldId id="266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4"/>
    <p:restoredTop sz="94659"/>
  </p:normalViewPr>
  <p:slideViewPr>
    <p:cSldViewPr snapToGrid="0" snapToObjects="1">
      <p:cViewPr varScale="1">
        <p:scale>
          <a:sx n="62" d="100"/>
          <a:sy n="62" d="100"/>
        </p:scale>
        <p:origin x="9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C9492-D037-4E3C-9CFA-EEC3B6BD82A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1CD2B4B-C705-4934-8DCB-FDE223FAEF77}">
      <dgm:prSet/>
      <dgm:spPr/>
      <dgm:t>
        <a:bodyPr/>
        <a:lstStyle/>
        <a:p>
          <a:pPr>
            <a:defRPr cap="all"/>
          </a:pPr>
          <a:r>
            <a:rPr lang="en-US" dirty="0"/>
            <a:t>The dataset was normalized using text_normalizer.py</a:t>
          </a:r>
        </a:p>
      </dgm:t>
    </dgm:pt>
    <dgm:pt modelId="{08565B39-8CAF-4AB1-A988-251B31F4ABEF}" type="parTrans" cxnId="{BF3190D4-8276-4C68-A7E6-F588283D1B79}">
      <dgm:prSet/>
      <dgm:spPr/>
      <dgm:t>
        <a:bodyPr/>
        <a:lstStyle/>
        <a:p>
          <a:endParaRPr lang="en-US"/>
        </a:p>
      </dgm:t>
    </dgm:pt>
    <dgm:pt modelId="{88D63A17-4FA6-478E-A851-3354AC387C5B}" type="sibTrans" cxnId="{BF3190D4-8276-4C68-A7E6-F588283D1B79}">
      <dgm:prSet/>
      <dgm:spPr/>
      <dgm:t>
        <a:bodyPr/>
        <a:lstStyle/>
        <a:p>
          <a:endParaRPr lang="en-US"/>
        </a:p>
      </dgm:t>
    </dgm:pt>
    <dgm:pt modelId="{1BE359D3-2B37-4749-A0EC-49944EABE3AF}">
      <dgm:prSet/>
      <dgm:spPr/>
      <dgm:t>
        <a:bodyPr/>
        <a:lstStyle/>
        <a:p>
          <a:pPr>
            <a:defRPr cap="all"/>
          </a:pPr>
          <a:r>
            <a:rPr lang="en-US"/>
            <a:t>The cleaned dataset was saved into a csv file as Movie_Reviews_Clean.csv</a:t>
          </a:r>
        </a:p>
      </dgm:t>
    </dgm:pt>
    <dgm:pt modelId="{8A309CA7-4AAD-4BB3-A85C-D1C9DB5AC437}" type="parTrans" cxnId="{AF71B82F-9DB1-41F1-90F5-A1210012747C}">
      <dgm:prSet/>
      <dgm:spPr/>
      <dgm:t>
        <a:bodyPr/>
        <a:lstStyle/>
        <a:p>
          <a:endParaRPr lang="en-US"/>
        </a:p>
      </dgm:t>
    </dgm:pt>
    <dgm:pt modelId="{1DCCADFB-CB74-400B-AD2F-D3B0007A66E4}" type="sibTrans" cxnId="{AF71B82F-9DB1-41F1-90F5-A1210012747C}">
      <dgm:prSet/>
      <dgm:spPr/>
      <dgm:t>
        <a:bodyPr/>
        <a:lstStyle/>
        <a:p>
          <a:endParaRPr lang="en-US"/>
        </a:p>
      </dgm:t>
    </dgm:pt>
    <dgm:pt modelId="{9657C1C2-0997-EE49-9A88-44783A886B09}" type="pres">
      <dgm:prSet presAssocID="{665C9492-D037-4E3C-9CFA-EEC3B6BD82A8}" presName="Name0" presStyleCnt="0">
        <dgm:presLayoutVars>
          <dgm:dir/>
          <dgm:resizeHandles val="exact"/>
        </dgm:presLayoutVars>
      </dgm:prSet>
      <dgm:spPr/>
    </dgm:pt>
    <dgm:pt modelId="{5E74FF63-CF4B-7B4E-9E27-080BAD7B053C}" type="pres">
      <dgm:prSet presAssocID="{C1CD2B4B-C705-4934-8DCB-FDE223FAEF77}" presName="node" presStyleLbl="node1" presStyleIdx="0" presStyleCnt="2" custLinFactNeighborY="-357">
        <dgm:presLayoutVars>
          <dgm:bulletEnabled val="1"/>
        </dgm:presLayoutVars>
      </dgm:prSet>
      <dgm:spPr/>
    </dgm:pt>
    <dgm:pt modelId="{8B305E5A-5E39-A946-A575-9109D217A7AC}" type="pres">
      <dgm:prSet presAssocID="{88D63A17-4FA6-478E-A851-3354AC387C5B}" presName="sibTrans" presStyleLbl="sibTrans1D1" presStyleIdx="0" presStyleCnt="1"/>
      <dgm:spPr/>
    </dgm:pt>
    <dgm:pt modelId="{F93919FA-4C55-3648-95AE-76F57947AF35}" type="pres">
      <dgm:prSet presAssocID="{88D63A17-4FA6-478E-A851-3354AC387C5B}" presName="connectorText" presStyleLbl="sibTrans1D1" presStyleIdx="0" presStyleCnt="1"/>
      <dgm:spPr/>
    </dgm:pt>
    <dgm:pt modelId="{5704E5D5-1ECF-3449-9197-80FFAE056ED5}" type="pres">
      <dgm:prSet presAssocID="{1BE359D3-2B37-4749-A0EC-49944EABE3AF}" presName="node" presStyleLbl="node1" presStyleIdx="1" presStyleCnt="2">
        <dgm:presLayoutVars>
          <dgm:bulletEnabled val="1"/>
        </dgm:presLayoutVars>
      </dgm:prSet>
      <dgm:spPr/>
    </dgm:pt>
  </dgm:ptLst>
  <dgm:cxnLst>
    <dgm:cxn modelId="{4C554A07-A5A0-534A-A6BF-9624C0E3A3D2}" type="presOf" srcId="{665C9492-D037-4E3C-9CFA-EEC3B6BD82A8}" destId="{9657C1C2-0997-EE49-9A88-44783A886B09}" srcOrd="0" destOrd="0" presId="urn:microsoft.com/office/officeart/2016/7/layout/RepeatingBendingProcessNew"/>
    <dgm:cxn modelId="{2B71FF23-B798-FC44-9B5B-025642C7DF35}" type="presOf" srcId="{88D63A17-4FA6-478E-A851-3354AC387C5B}" destId="{F93919FA-4C55-3648-95AE-76F57947AF35}" srcOrd="1" destOrd="0" presId="urn:microsoft.com/office/officeart/2016/7/layout/RepeatingBendingProcessNew"/>
    <dgm:cxn modelId="{AF71B82F-9DB1-41F1-90F5-A1210012747C}" srcId="{665C9492-D037-4E3C-9CFA-EEC3B6BD82A8}" destId="{1BE359D3-2B37-4749-A0EC-49944EABE3AF}" srcOrd="1" destOrd="0" parTransId="{8A309CA7-4AAD-4BB3-A85C-D1C9DB5AC437}" sibTransId="{1DCCADFB-CB74-400B-AD2F-D3B0007A66E4}"/>
    <dgm:cxn modelId="{A9651272-04FE-EC49-881C-3DCD2CAA1C76}" type="presOf" srcId="{1BE359D3-2B37-4749-A0EC-49944EABE3AF}" destId="{5704E5D5-1ECF-3449-9197-80FFAE056ED5}" srcOrd="0" destOrd="0" presId="urn:microsoft.com/office/officeart/2016/7/layout/RepeatingBendingProcessNew"/>
    <dgm:cxn modelId="{BEE405B2-DC05-0543-A7BA-485037519624}" type="presOf" srcId="{88D63A17-4FA6-478E-A851-3354AC387C5B}" destId="{8B305E5A-5E39-A946-A575-9109D217A7AC}" srcOrd="0" destOrd="0" presId="urn:microsoft.com/office/officeart/2016/7/layout/RepeatingBendingProcessNew"/>
    <dgm:cxn modelId="{2E1310C9-C468-D044-8E1C-700C4A90D10C}" type="presOf" srcId="{C1CD2B4B-C705-4934-8DCB-FDE223FAEF77}" destId="{5E74FF63-CF4B-7B4E-9E27-080BAD7B053C}" srcOrd="0" destOrd="0" presId="urn:microsoft.com/office/officeart/2016/7/layout/RepeatingBendingProcessNew"/>
    <dgm:cxn modelId="{BF3190D4-8276-4C68-A7E6-F588283D1B79}" srcId="{665C9492-D037-4E3C-9CFA-EEC3B6BD82A8}" destId="{C1CD2B4B-C705-4934-8DCB-FDE223FAEF77}" srcOrd="0" destOrd="0" parTransId="{08565B39-8CAF-4AB1-A988-251B31F4ABEF}" sibTransId="{88D63A17-4FA6-478E-A851-3354AC387C5B}"/>
    <dgm:cxn modelId="{3FEBC52F-F9F3-E540-BE5A-FA8C9764E04E}" type="presParOf" srcId="{9657C1C2-0997-EE49-9A88-44783A886B09}" destId="{5E74FF63-CF4B-7B4E-9E27-080BAD7B053C}" srcOrd="0" destOrd="0" presId="urn:microsoft.com/office/officeart/2016/7/layout/RepeatingBendingProcessNew"/>
    <dgm:cxn modelId="{6458E006-1E34-144C-9658-EAC9F50DD602}" type="presParOf" srcId="{9657C1C2-0997-EE49-9A88-44783A886B09}" destId="{8B305E5A-5E39-A946-A575-9109D217A7AC}" srcOrd="1" destOrd="0" presId="urn:microsoft.com/office/officeart/2016/7/layout/RepeatingBendingProcessNew"/>
    <dgm:cxn modelId="{10E17C91-B318-CC4A-84B1-6698008C8583}" type="presParOf" srcId="{8B305E5A-5E39-A946-A575-9109D217A7AC}" destId="{F93919FA-4C55-3648-95AE-76F57947AF35}" srcOrd="0" destOrd="0" presId="urn:microsoft.com/office/officeart/2016/7/layout/RepeatingBendingProcessNew"/>
    <dgm:cxn modelId="{524C4229-F915-E642-9B95-2B29A2980B50}" type="presParOf" srcId="{9657C1C2-0997-EE49-9A88-44783A886B09}" destId="{5704E5D5-1ECF-3449-9197-80FFAE056ED5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05E5A-5E39-A946-A575-9109D217A7AC}">
      <dsp:nvSpPr>
        <dsp:cNvPr id="0" name=""/>
        <dsp:cNvSpPr/>
      </dsp:nvSpPr>
      <dsp:spPr>
        <a:xfrm>
          <a:off x="4792966" y="1762495"/>
          <a:ext cx="10716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2939" y="45720"/>
              </a:lnTo>
              <a:lnTo>
                <a:pt x="552939" y="55985"/>
              </a:lnTo>
              <a:lnTo>
                <a:pt x="1071679" y="55985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1247" y="1802704"/>
        <a:ext cx="55116" cy="11022"/>
      </dsp:txXfrm>
    </dsp:sp>
    <dsp:sp modelId="{5E74FF63-CF4B-7B4E-9E27-080BAD7B053C}">
      <dsp:nvSpPr>
        <dsp:cNvPr id="0" name=""/>
        <dsp:cNvSpPr/>
      </dsp:nvSpPr>
      <dsp:spPr>
        <a:xfrm>
          <a:off x="2244" y="370459"/>
          <a:ext cx="4792521" cy="28755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838" tIns="246503" rIns="234838" bIns="24650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 dirty="0"/>
            <a:t>The dataset was normalized using text_normalizer.py</a:t>
          </a:r>
        </a:p>
      </dsp:txBody>
      <dsp:txXfrm>
        <a:off x="2244" y="370459"/>
        <a:ext cx="4792521" cy="2875512"/>
      </dsp:txXfrm>
    </dsp:sp>
    <dsp:sp modelId="{5704E5D5-1ECF-3449-9197-80FFAE056ED5}">
      <dsp:nvSpPr>
        <dsp:cNvPr id="0" name=""/>
        <dsp:cNvSpPr/>
      </dsp:nvSpPr>
      <dsp:spPr>
        <a:xfrm>
          <a:off x="5897045" y="380725"/>
          <a:ext cx="4792521" cy="28755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838" tIns="246503" rIns="234838" bIns="24650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The cleaned dataset was saved into a csv file as Movie_Reviews_Clean.csv</a:t>
          </a:r>
        </a:p>
      </dsp:txBody>
      <dsp:txXfrm>
        <a:off x="5897045" y="380725"/>
        <a:ext cx="4792521" cy="2875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9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2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6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3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1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1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6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6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0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30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i.stanford.edu/~amaas/papers/wvSent_acl2011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12536-71ED-1344-A96F-CBA8A35F7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277643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Milestone 1: Problem, Dataset and Exploratory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D9371-E1F0-8946-9EAB-3586A34D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551" y="4372096"/>
            <a:ext cx="5513450" cy="14159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by: Albina Cako and Joshua </a:t>
            </a:r>
            <a:r>
              <a:rPr lang="en-US" dirty="0" err="1"/>
              <a:t>Dalphy</a:t>
            </a:r>
            <a:endParaRPr lang="en-US" dirty="0"/>
          </a:p>
          <a:p>
            <a:r>
              <a:rPr lang="en-US" dirty="0"/>
              <a:t>Course: CMLS1010</a:t>
            </a:r>
          </a:p>
          <a:p>
            <a:r>
              <a:rPr lang="en-US" dirty="0"/>
              <a:t>York University</a:t>
            </a:r>
          </a:p>
          <a:p>
            <a:endParaRPr lang="en-US" dirty="0"/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60E0F832-9272-4F9F-BD8C-624B5CFE1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28" r="9583" b="-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5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DBE-829A-D34F-B346-901A7091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69501" cy="752015"/>
          </a:xfrm>
        </p:spPr>
        <p:txBody>
          <a:bodyPr>
            <a:noAutofit/>
          </a:bodyPr>
          <a:lstStyle/>
          <a:p>
            <a:r>
              <a:rPr lang="en-US" sz="2900" dirty="0"/>
              <a:t>Exploring the dataset using sentiments: Common words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541BC-AC37-0A48-84F8-6A6867A76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0154" y="1277026"/>
            <a:ext cx="5282192" cy="657225"/>
          </a:xfrm>
        </p:spPr>
        <p:txBody>
          <a:bodyPr/>
          <a:lstStyle/>
          <a:p>
            <a:r>
              <a:rPr lang="en-US" b="0" dirty="0"/>
              <a:t>Positive reviews common words</a:t>
            </a:r>
          </a:p>
        </p:txBody>
      </p:sp>
      <p:pic>
        <p:nvPicPr>
          <p:cNvPr id="8" name="Content Placeholder 7" descr="A close up of a newspaper&#10;&#10;Description automatically generated">
            <a:extLst>
              <a:ext uri="{FF2B5EF4-FFF2-40B4-BE49-F238E27FC236}">
                <a16:creationId xmlns:a16="http://schemas.microsoft.com/office/drawing/2014/main" id="{B09D5592-82CD-E343-8E00-F7E1506BF1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73" y="2057170"/>
            <a:ext cx="4759152" cy="312319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D0822-C396-4B40-A769-EB63DD38E3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8812" y="1277025"/>
            <a:ext cx="5183188" cy="657225"/>
          </a:xfrm>
        </p:spPr>
        <p:txBody>
          <a:bodyPr/>
          <a:lstStyle/>
          <a:p>
            <a:r>
              <a:rPr lang="en-US" b="0" dirty="0"/>
              <a:t>Negative reviews common words</a:t>
            </a:r>
          </a:p>
        </p:txBody>
      </p:sp>
      <p:pic>
        <p:nvPicPr>
          <p:cNvPr id="10" name="Content Placeholder 9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8748F1DB-590C-4F4D-9E44-B9C980C470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56497" y="2057170"/>
            <a:ext cx="4664444" cy="310031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D4DDD8-964E-0149-BE38-B8C4AAAB1799}"/>
              </a:ext>
            </a:extLst>
          </p:cNvPr>
          <p:cNvSpPr txBox="1"/>
          <p:nvPr/>
        </p:nvSpPr>
        <p:spPr>
          <a:xfrm>
            <a:off x="640809" y="5315160"/>
            <a:ext cx="9668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Condensed" panose="020B0306020202040204" pitchFamily="34" charset="0"/>
              </a:rPr>
              <a:t>Difficult to distinguish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Condensed" panose="020B0306020202040204" pitchFamily="34" charset="0"/>
              </a:rPr>
              <a:t>Approximately, 1.73 % of total tokens were common between positive and negative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Univers Condensed" panose="020B0306020202040204" pitchFamily="34" charset="0"/>
              </a:rPr>
              <a:t>It might be beneficial to consider using bag of n-grams to better capture the sentiment of the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43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0202-64AE-074A-B10C-39613AE0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0B2A-8B8D-3142-8EE9-27A12FF28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Andrew L. Maas, Raymond E. Daly, Peter T. Pham, Dan Huang, Andrew Y. Ng, and Christopher Potts. (2011). </a:t>
            </a:r>
            <a:r>
              <a:rPr lang="en-CA" dirty="0">
                <a:hlinkClick r:id="rId2"/>
              </a:rPr>
              <a:t>Learning Word Vectors for Sentiment Analysis.</a:t>
            </a:r>
            <a:r>
              <a:rPr lang="en-CA" dirty="0"/>
              <a:t> </a:t>
            </a:r>
            <a:r>
              <a:rPr lang="en-CA" i="1" dirty="0"/>
              <a:t>The 49th Annual Meeting of the Association for Computational Linguistics (ACL 2011).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9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5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5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5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06B08-A7BD-9047-A662-972E67AB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8101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Context</a:t>
            </a:r>
          </a:p>
        </p:txBody>
      </p:sp>
      <p:cxnSp>
        <p:nvCxnSpPr>
          <p:cNvPr id="66" name="Straight Connector 59">
            <a:extLst>
              <a:ext uri="{FF2B5EF4-FFF2-40B4-BE49-F238E27FC236}">
                <a16:creationId xmlns:a16="http://schemas.microsoft.com/office/drawing/2014/main" id="{BCE733BF-B95F-4869-AB8F-D90C6F595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3CECE5-B8B6-4241-9484-15801655C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585" r="26025" b="-1"/>
          <a:stretch/>
        </p:blipFill>
        <p:spPr>
          <a:xfrm>
            <a:off x="800100" y="1795634"/>
            <a:ext cx="3238500" cy="399556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62875-44CD-9340-86A0-6866E308E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69224" y="1754802"/>
            <a:ext cx="6723529" cy="4074781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Sentiment Analysis is the process of determining whether text is either positive, negative or neutral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Valuable tool for companies and content creators to: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b="1" dirty="0"/>
              <a:t>Gauge public opinion on their products/services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Perform market research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Monitor their reputation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In the entertainment industry sentiment analysis can be used on reviews to gauge the audience’s reaction to trailers, movies and tv shows.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Provides valuable data to studios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Studios can use the data to better understand their customers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dirty="0"/>
              <a:t>Studios can use the data to improve or change content to better meet their customer’s expectations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1166D6-1A36-41B0-8A82-37761E6F3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6FEA2A-E595-214E-95EA-F45A74F51D92}"/>
              </a:ext>
            </a:extLst>
          </p:cNvPr>
          <p:cNvSpPr txBox="1"/>
          <p:nvPr/>
        </p:nvSpPr>
        <p:spPr>
          <a:xfrm>
            <a:off x="700087" y="5858063"/>
            <a:ext cx="5515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www.ksat.com</a:t>
            </a:r>
            <a:r>
              <a:rPr lang="en-US" sz="1000" dirty="0"/>
              <a:t>/entertainment/2020/08/07/nothing-new-to-watch-on-</a:t>
            </a:r>
            <a:r>
              <a:rPr lang="en-US" sz="1000" dirty="0" err="1"/>
              <a:t>netflix</a:t>
            </a:r>
            <a:r>
              <a:rPr lang="en-US" sz="1000" dirty="0"/>
              <a:t>-think-again/</a:t>
            </a:r>
          </a:p>
        </p:txBody>
      </p:sp>
    </p:spTree>
    <p:extLst>
      <p:ext uri="{BB962C8B-B14F-4D97-AF65-F5344CB8AC3E}">
        <p14:creationId xmlns:p14="http://schemas.microsoft.com/office/powerpoint/2010/main" val="281249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B8DE7-856A-1D46-A145-D785B984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Definition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0929F-7C95-564A-B8E2-28451D67A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564" y="2710036"/>
            <a:ext cx="4633645" cy="283801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Develop a machine learning model to perform sentiment analysis on movie reviews.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The model will take written reviews as inputs and classify them as either positive or negative.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Use the machine learning life cycle principles learned throughout this course and apply them to our project.</a:t>
            </a:r>
          </a:p>
          <a:p>
            <a:pPr marL="57150"/>
            <a:endParaRPr lang="en-US" sz="1500" dirty="0"/>
          </a:p>
        </p:txBody>
      </p:sp>
      <p:pic>
        <p:nvPicPr>
          <p:cNvPr id="1026" name="Picture 2" descr="Sentiment Analysis - All You Need To Know About It - Market Motive Blog">
            <a:extLst>
              <a:ext uri="{FF2B5EF4-FFF2-40B4-BE49-F238E27FC236}">
                <a16:creationId xmlns:a16="http://schemas.microsoft.com/office/drawing/2014/main" id="{A1DDD13A-856D-2549-A2A1-DAF3D2F9955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1" r="13791"/>
          <a:stretch>
            <a:fillRect/>
          </a:stretch>
        </p:blipFill>
        <p:spPr bwMode="auto">
          <a:xfrm>
            <a:off x="4876800" y="898729"/>
            <a:ext cx="6515100" cy="506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AE21C-DC48-E745-9851-8C650B699348}"/>
              </a:ext>
            </a:extLst>
          </p:cNvPr>
          <p:cNvSpPr txBox="1"/>
          <p:nvPr/>
        </p:nvSpPr>
        <p:spPr>
          <a:xfrm>
            <a:off x="4876800" y="6134098"/>
            <a:ext cx="71212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/>
              <a:t>https://</a:t>
            </a:r>
            <a:r>
              <a:rPr lang="en-US" sz="1000" dirty="0" err="1"/>
              <a:t>www.marketmotive.com</a:t>
            </a:r>
            <a:r>
              <a:rPr lang="en-US" sz="1000" dirty="0"/>
              <a:t>/blog/discipline-specific/social-media/sentiment-analysis-article</a:t>
            </a:r>
          </a:p>
        </p:txBody>
      </p:sp>
    </p:spTree>
    <p:extLst>
      <p:ext uri="{BB962C8B-B14F-4D97-AF65-F5344CB8AC3E}">
        <p14:creationId xmlns:p14="http://schemas.microsoft.com/office/powerpoint/2010/main" val="255894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2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4" name="Rectangle 7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53A56-7574-B343-B1AC-EB34A4A4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613141"/>
            <a:ext cx="2114203" cy="5178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Selection</a:t>
            </a:r>
          </a:p>
        </p:txBody>
      </p:sp>
      <p:cxnSp>
        <p:nvCxnSpPr>
          <p:cNvPr id="2055" name="Straight Connector 76">
            <a:extLst>
              <a:ext uri="{FF2B5EF4-FFF2-40B4-BE49-F238E27FC236}">
                <a16:creationId xmlns:a16="http://schemas.microsoft.com/office/drawing/2014/main" id="{A2EE115A-0EB8-481C-8C81-2B08F397A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228265" y="723900"/>
            <a:ext cx="0" cy="5410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ovie Review: IT | The Utah Statesman">
            <a:extLst>
              <a:ext uri="{FF2B5EF4-FFF2-40B4-BE49-F238E27FC236}">
                <a16:creationId xmlns:a16="http://schemas.microsoft.com/office/drawing/2014/main" id="{240642CC-8679-1D46-A677-55F5688930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9" r="-1" b="5884"/>
          <a:stretch/>
        </p:blipFill>
        <p:spPr bwMode="auto">
          <a:xfrm>
            <a:off x="4041364" y="734431"/>
            <a:ext cx="7350535" cy="307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A7F94-AA50-EC44-9060-1F732C683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5561" y="4163431"/>
            <a:ext cx="7531108" cy="246339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 used for the project is the Large Movie Review Dataset obtained from the ai.standford.edu website. 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 contains a total of 50,000 reviews divided evenly between testing and training folders.</a:t>
            </a:r>
          </a:p>
          <a:p>
            <a:pPr marL="742950" lvl="1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 is balanced and has 25,000 positive and negative reviews.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the purpose of this project 7000 movie reviews were selected.</a:t>
            </a:r>
          </a:p>
          <a:p>
            <a:pPr marL="28575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dataset selected is balanced, containing 3500 positive and 3500 negative reviews.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29651-7573-8841-9C67-D4A0D7188505}"/>
              </a:ext>
            </a:extLst>
          </p:cNvPr>
          <p:cNvSpPr txBox="1"/>
          <p:nvPr/>
        </p:nvSpPr>
        <p:spPr>
          <a:xfrm>
            <a:off x="4001887" y="3773640"/>
            <a:ext cx="2600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usustatesman.com</a:t>
            </a:r>
            <a:r>
              <a:rPr lang="en-US" sz="1000" dirty="0"/>
              <a:t>/movie-review-it/</a:t>
            </a:r>
          </a:p>
        </p:txBody>
      </p:sp>
    </p:spTree>
    <p:extLst>
      <p:ext uri="{BB962C8B-B14F-4D97-AF65-F5344CB8AC3E}">
        <p14:creationId xmlns:p14="http://schemas.microsoft.com/office/powerpoint/2010/main" val="22812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5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5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5" name="Rectangle 5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09A28-62C4-E840-BD21-1A489A7D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preparation and cleaning</a:t>
            </a:r>
          </a:p>
        </p:txBody>
      </p:sp>
      <p:cxnSp>
        <p:nvCxnSpPr>
          <p:cNvPr id="66" name="Straight Connector 58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0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ext Placeholder 3">
            <a:extLst>
              <a:ext uri="{FF2B5EF4-FFF2-40B4-BE49-F238E27FC236}">
                <a16:creationId xmlns:a16="http://schemas.microsoft.com/office/drawing/2014/main" id="{5DFFCF35-F889-4B14-A400-14013A509F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671206"/>
              </p:ext>
            </p:extLst>
          </p:nvPr>
        </p:nvGraphicFramePr>
        <p:xfrm>
          <a:off x="700088" y="2292350"/>
          <a:ext cx="10691812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06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2DA88-E72C-5B44-9979-7616C489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93" y="715218"/>
            <a:ext cx="3741687" cy="5390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cap="all" spc="3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Data Exploration &amp; Data Presentation - What's The Difference?">
            <a:extLst>
              <a:ext uri="{FF2B5EF4-FFF2-40B4-BE49-F238E27FC236}">
                <a16:creationId xmlns:a16="http://schemas.microsoft.com/office/drawing/2014/main" id="{68379245-BEE5-A447-9CBC-8820A4236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36" r="2" b="15631"/>
          <a:stretch/>
        </p:blipFill>
        <p:spPr bwMode="auto">
          <a:xfrm>
            <a:off x="5346140" y="715218"/>
            <a:ext cx="56769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4CA93-21DF-5D4A-8C75-353D1594F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2648" y="3754536"/>
            <a:ext cx="5920256" cy="28049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The dataset contained 2 columns: reviews and sentiments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The dataset contained 7000 rows, with 6988 unique reviews. 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The sentiment column was either ”Positive” or “Negative” with a total of 3501 positive ones and 3499 negative ones.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EF0C0-E91A-664D-A4C9-E6A3E5E112FD}"/>
              </a:ext>
            </a:extLst>
          </p:cNvPr>
          <p:cNvSpPr txBox="1"/>
          <p:nvPr/>
        </p:nvSpPr>
        <p:spPr>
          <a:xfrm>
            <a:off x="5275738" y="3027595"/>
            <a:ext cx="41280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www.datapine.com</a:t>
            </a:r>
            <a:r>
              <a:rPr lang="en-US" sz="1000" dirty="0"/>
              <a:t>/blog/data-exploration-vs-data-presentation/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4F992-4550-A648-A88A-C23AB019885C}"/>
              </a:ext>
            </a:extLst>
          </p:cNvPr>
          <p:cNvSpPr txBox="1"/>
          <p:nvPr/>
        </p:nvSpPr>
        <p:spPr>
          <a:xfrm>
            <a:off x="487713" y="2137385"/>
            <a:ext cx="40736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Sample review (positive sentiment):</a:t>
            </a:r>
          </a:p>
          <a:p>
            <a:pPr algn="just"/>
            <a:endParaRPr lang="en-US" sz="1400" b="1" dirty="0"/>
          </a:p>
          <a:p>
            <a:pPr algn="just"/>
            <a:r>
              <a:rPr lang="en-US" sz="1400" dirty="0"/>
              <a:t>production quality cast premise authentic new </a:t>
            </a:r>
            <a:r>
              <a:rPr lang="en-US" sz="1400" dirty="0" err="1"/>
              <a:t>england</a:t>
            </a:r>
            <a:r>
              <a:rPr lang="en-US" sz="1400" dirty="0"/>
              <a:t> </a:t>
            </a:r>
            <a:r>
              <a:rPr lang="en-US" sz="1400" dirty="0" err="1"/>
              <a:t>waterbury</a:t>
            </a:r>
            <a:r>
              <a:rPr lang="en-US" sz="1400" dirty="0"/>
              <a:t> </a:t>
            </a:r>
            <a:r>
              <a:rPr lang="en-US" sz="1400" dirty="0" err="1"/>
              <a:t>ct</a:t>
            </a:r>
            <a:r>
              <a:rPr lang="en-US" sz="1400" dirty="0"/>
              <a:t> locale lush john </a:t>
            </a:r>
            <a:r>
              <a:rPr lang="en-US" sz="1400" dirty="0" err="1"/>
              <a:t>williams</a:t>
            </a:r>
            <a:r>
              <a:rPr lang="en-US" sz="1400" dirty="0"/>
              <a:t> score result 3 4 star collector item unfortunately get passable 2 star decent flick mostly memorable try bring art house style film mainstream small town locale story ordinary people genre well satisfy grownup jane </a:t>
            </a:r>
            <a:r>
              <a:rPr lang="en-US" sz="1400" dirty="0" err="1"/>
              <a:t>fonda</a:t>
            </a:r>
            <a:r>
              <a:rPr lang="en-US" sz="1400" dirty="0"/>
              <a:t> unable hide braininess enough make character believable wonder not post doctorate yale instead work dead end factory job </a:t>
            </a:r>
            <a:r>
              <a:rPr lang="en-US" sz="1400" dirty="0" err="1"/>
              <a:t>waterbury</a:t>
            </a:r>
            <a:r>
              <a:rPr lang="en-US" sz="1400" dirty="0"/>
              <a:t> </a:t>
            </a:r>
            <a:r>
              <a:rPr lang="en-US" sz="1400" dirty="0" err="1"/>
              <a:t>robert</a:t>
            </a:r>
            <a:r>
              <a:rPr lang="en-US" sz="1400" dirty="0"/>
              <a:t> </a:t>
            </a:r>
            <a:r>
              <a:rPr lang="en-US" sz="1400" dirty="0" err="1"/>
              <a:t>diniros</a:t>
            </a:r>
            <a:r>
              <a:rPr lang="en-US" sz="1400" dirty="0"/>
              <a:t> character bit contrived illiterate nice guy loser turn actually little help janes character 1990 version henry ford </a:t>
            </a:r>
            <a:r>
              <a:rPr lang="en-US" sz="1400" dirty="0" err="1"/>
              <a:t>thomas</a:t>
            </a:r>
            <a:r>
              <a:rPr lang="en-US" sz="1400" dirty="0"/>
              <a:t> </a:t>
            </a:r>
            <a:r>
              <a:rPr lang="en-US" sz="1400" dirty="0" err="1"/>
              <a:t>edison</a:t>
            </a:r>
            <a:r>
              <a:rPr lang="en-US" sz="1400" dirty="0"/>
              <a:t> genre successfully handle </a:t>
            </a:r>
            <a:r>
              <a:rPr lang="en-US" sz="1400" dirty="0" err="1"/>
              <a:t>nobodys</a:t>
            </a:r>
            <a:r>
              <a:rPr lang="en-US" sz="1400" dirty="0"/>
              <a:t> fool mid 90 year 2003 </a:t>
            </a:r>
            <a:r>
              <a:rPr lang="en-US" sz="1400" dirty="0" err="1"/>
              <a:t>schmidt</a:t>
            </a:r>
            <a:r>
              <a:rPr lang="en-US" sz="1400" dirty="0"/>
              <a:t> wish main stream studio would try stuff post adolescent reserve couple screen multi cinema complex effort give effort </a:t>
            </a:r>
          </a:p>
        </p:txBody>
      </p:sp>
    </p:spTree>
    <p:extLst>
      <p:ext uri="{BB962C8B-B14F-4D97-AF65-F5344CB8AC3E}">
        <p14:creationId xmlns:p14="http://schemas.microsoft.com/office/powerpoint/2010/main" val="282182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DFAA-115A-3D41-88CA-33FE99B2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analysis of reviews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FBEA4-D54B-1845-A816-B7892A25A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Approx. 70 % of reviews were less then 1000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remaining 30% were between 1000 – 4000 characters.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reviews had 200 words or less, while the longest reviews were over 700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length of word in each review was around 5 letters. 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14FB0EA1-2AD1-2440-A221-FA0583CE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36" y="909132"/>
            <a:ext cx="3787775" cy="2519868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0F74A49-2BEF-8A44-A5E7-74E6663D5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565" y="909133"/>
            <a:ext cx="3459146" cy="2380206"/>
          </a:xfrm>
          <a:prstGeom prst="rect">
            <a:avLst/>
          </a:prstGeom>
        </p:spPr>
      </p:pic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DD975B14-4D1C-A84E-9CC0-80364D201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5477" y="3568662"/>
            <a:ext cx="3981370" cy="252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7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614A-9E3D-B340-A21E-9451B6FB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dataset as a whole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23E6A-6C63-0E46-B4A2-99703321E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0008" y="1681163"/>
            <a:ext cx="5282192" cy="657225"/>
          </a:xfrm>
        </p:spPr>
        <p:txBody>
          <a:bodyPr/>
          <a:lstStyle/>
          <a:p>
            <a:r>
              <a:rPr lang="en-US" dirty="0"/>
              <a:t>The 20 most common tokens in the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95C37-A89F-5B43-86C0-BA04FF7B2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Wordcloud</a:t>
            </a:r>
            <a:r>
              <a:rPr lang="en-US" dirty="0"/>
              <a:t> representation of most frequent tokens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C4FD7B3-1E04-CC49-86E9-B52FE102C68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2505075"/>
            <a:ext cx="4404200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7482E6F-A487-2E46-B21E-4A4C673D9FD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430" y="2447646"/>
            <a:ext cx="5147695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47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CB3A-FE48-9343-8ABF-1A546E78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Exploring the dataset using sentiments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A36ED-FFDD-2D49-8BB5-F607F718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031" y="1762763"/>
            <a:ext cx="10105941" cy="10525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positive reviews are slightly longer than the negative reviews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Outliers identified in both positive and negative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EABD159-D7B7-2845-B117-289EBDAD91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04" y="2505075"/>
            <a:ext cx="4953730" cy="342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44636122-00D5-C14E-AA02-A6A596E9986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704" y="2660704"/>
            <a:ext cx="5183188" cy="311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8001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697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Univers Condensed</vt:lpstr>
      <vt:lpstr>ChronicleVTI</vt:lpstr>
      <vt:lpstr>Milestone 1: Problem, Dataset and Exploratory Analysis</vt:lpstr>
      <vt:lpstr>Business Context</vt:lpstr>
      <vt:lpstr>Project Definition</vt:lpstr>
      <vt:lpstr>Data Selection</vt:lpstr>
      <vt:lpstr>Data preparation and cleaning</vt:lpstr>
      <vt:lpstr>Data exploration</vt:lpstr>
      <vt:lpstr>length analysis of reviews</vt:lpstr>
      <vt:lpstr>Exploring the dataset as a whole</vt:lpstr>
      <vt:lpstr>Exploring the dataset using sentiments</vt:lpstr>
      <vt:lpstr>Exploring the dataset using sentiments: Common words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1: Problem, Dataset and Exploratory Analysis</dc:title>
  <dc:creator>Microsoft Office User</dc:creator>
  <cp:lastModifiedBy>Joshua</cp:lastModifiedBy>
  <cp:revision>14</cp:revision>
  <dcterms:created xsi:type="dcterms:W3CDTF">2020-11-27T01:10:53Z</dcterms:created>
  <dcterms:modified xsi:type="dcterms:W3CDTF">2020-11-28T02:45:21Z</dcterms:modified>
</cp:coreProperties>
</file>