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3" r:id="rId1"/>
    <p:sldMasterId id="2147483775" r:id="rId2"/>
    <p:sldMasterId id="2147483783" r:id="rId3"/>
    <p:sldMasterId id="2147483790" r:id="rId4"/>
    <p:sldMasterId id="2147483800" r:id="rId5"/>
    <p:sldMasterId id="2147483808" r:id="rId6"/>
  </p:sldMasterIdLst>
  <p:notesMasterIdLst>
    <p:notesMasterId r:id="rId47"/>
  </p:notesMasterIdLst>
  <p:handoutMasterIdLst>
    <p:handoutMasterId r:id="rId48"/>
  </p:handoutMasterIdLst>
  <p:sldIdLst>
    <p:sldId id="485" r:id="rId7"/>
    <p:sldId id="486" r:id="rId8"/>
    <p:sldId id="487" r:id="rId9"/>
    <p:sldId id="488" r:id="rId10"/>
    <p:sldId id="506" r:id="rId11"/>
    <p:sldId id="507" r:id="rId12"/>
    <p:sldId id="509" r:id="rId13"/>
    <p:sldId id="508" r:id="rId14"/>
    <p:sldId id="510" r:id="rId15"/>
    <p:sldId id="490" r:id="rId16"/>
    <p:sldId id="491" r:id="rId17"/>
    <p:sldId id="512" r:id="rId18"/>
    <p:sldId id="514" r:id="rId19"/>
    <p:sldId id="515" r:id="rId20"/>
    <p:sldId id="528" r:id="rId21"/>
    <p:sldId id="517" r:id="rId22"/>
    <p:sldId id="518" r:id="rId23"/>
    <p:sldId id="519" r:id="rId24"/>
    <p:sldId id="520" r:id="rId25"/>
    <p:sldId id="529" r:id="rId26"/>
    <p:sldId id="531" r:id="rId27"/>
    <p:sldId id="532" r:id="rId28"/>
    <p:sldId id="542" r:id="rId29"/>
    <p:sldId id="533" r:id="rId30"/>
    <p:sldId id="516" r:id="rId31"/>
    <p:sldId id="534" r:id="rId32"/>
    <p:sldId id="535" r:id="rId33"/>
    <p:sldId id="525" r:id="rId34"/>
    <p:sldId id="539" r:id="rId35"/>
    <p:sldId id="540" r:id="rId36"/>
    <p:sldId id="536" r:id="rId37"/>
    <p:sldId id="537" r:id="rId38"/>
    <p:sldId id="543" r:id="rId39"/>
    <p:sldId id="527" r:id="rId40"/>
    <p:sldId id="544" r:id="rId41"/>
    <p:sldId id="523" r:id="rId42"/>
    <p:sldId id="524" r:id="rId43"/>
    <p:sldId id="546" r:id="rId44"/>
    <p:sldId id="547" r:id="rId45"/>
    <p:sldId id="505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1D95"/>
    <a:srgbClr val="F2F2F2"/>
    <a:srgbClr val="402768"/>
    <a:srgbClr val="00B0F0"/>
    <a:srgbClr val="402786"/>
    <a:srgbClr val="00B45A"/>
    <a:srgbClr val="F57B17"/>
    <a:srgbClr val="00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6754" autoAdjust="0"/>
  </p:normalViewPr>
  <p:slideViewPr>
    <p:cSldViewPr showGuides="1">
      <p:cViewPr varScale="1">
        <p:scale>
          <a:sx n="101" d="100"/>
          <a:sy n="101" d="100"/>
        </p:scale>
        <p:origin x="1896" y="126"/>
      </p:cViewPr>
      <p:guideLst>
        <p:guide orient="horz" pos="211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0" d="100"/>
          <a:sy n="50" d="100"/>
        </p:scale>
        <p:origin x="-293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2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17C2D-3B5C-4954-AB0B-C3A7999447FF}" type="datetimeFigureOut">
              <a:rPr lang="es-CO" smtClean="0"/>
              <a:t>15/09/2017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41E49-B7AB-45BF-8E5B-30AB05E4B5D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8497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83328-9555-49B6-A1C0-4123E219BF56}" type="datetimeFigureOut">
              <a:rPr lang="es-CO" smtClean="0"/>
              <a:t>15/09/2017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F4052-0EDA-4E3F-9B24-8DC52471297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601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0149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0975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3703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3839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8451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686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7135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469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918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36442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5989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39940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60646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14549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lang="es-CO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465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7168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0662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0414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s-CO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6289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9156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1826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820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Inicio Pres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9" name="Rectangle 48"/>
          <p:cNvSpPr/>
          <p:nvPr userDrawn="1"/>
        </p:nvSpPr>
        <p:spPr bwMode="auto">
          <a:xfrm>
            <a:off x="-36512" y="-27384"/>
            <a:ext cx="9180512" cy="6858000"/>
          </a:xfrm>
          <a:prstGeom prst="rect">
            <a:avLst/>
          </a:prstGeom>
          <a:solidFill>
            <a:srgbClr val="F2F2F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1" name="Rectangle 40"/>
          <p:cNvSpPr/>
          <p:nvPr userDrawn="1"/>
        </p:nvSpPr>
        <p:spPr bwMode="auto">
          <a:xfrm>
            <a:off x="-36512" y="6453336"/>
            <a:ext cx="9217024" cy="4320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200" noProof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1875" y="4161695"/>
            <a:ext cx="4268788" cy="4985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en-US" sz="3600" b="1" spc="-53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Segoe UI Light"/>
                <a:cs typeface="+mn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s-CO" dirty="0"/>
            </a:lvl5pPr>
          </a:lstStyle>
          <a:p>
            <a:pPr marL="0" lvl="0" defTabSz="684867"/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Presentación</a:t>
            </a:r>
            <a:endParaRPr lang="es-CO" dirty="0"/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571875" y="4797152"/>
            <a:ext cx="4392613" cy="707886"/>
          </a:xfrm>
          <a:prstGeom prst="rect">
            <a:avLst/>
          </a:prstGeom>
        </p:spPr>
        <p:txBody>
          <a:bodyPr>
            <a:spAutoFit/>
          </a:bodyPr>
          <a:lstStyle>
            <a:lvl1pPr marL="460375" indent="-460375">
              <a:buNone/>
              <a:defRPr lang="en-US" sz="2000" b="1" spc="-53" baseline="0" smtClean="0">
                <a:solidFill>
                  <a:schemeClr val="bg1">
                    <a:lumMod val="50000"/>
                    <a:alpha val="99000"/>
                  </a:schemeClr>
                </a:solidFill>
                <a:latin typeface="Segoe UI Light"/>
                <a:cs typeface="+mn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s-CO"/>
            </a:lvl5pPr>
          </a:lstStyle>
          <a:p>
            <a:pPr marL="0" lvl="0" indent="0" defTabSz="684867"/>
            <a:r>
              <a:rPr lang="en-US" dirty="0" smtClean="0"/>
              <a:t>PSL Software</a:t>
            </a:r>
          </a:p>
          <a:p>
            <a:pPr marL="0" lvl="0" indent="0" defTabSz="684867"/>
            <a:r>
              <a:rPr lang="en-US" dirty="0" err="1" smtClean="0"/>
              <a:t>Mes</a:t>
            </a:r>
            <a:r>
              <a:rPr lang="en-US" dirty="0" smtClean="0"/>
              <a:t> de </a:t>
            </a:r>
            <a:r>
              <a:rPr lang="en-US" dirty="0" err="1" smtClean="0"/>
              <a:t>Año</a:t>
            </a:r>
            <a:endParaRPr lang="es-CO" dirty="0"/>
          </a:p>
        </p:txBody>
      </p:sp>
      <p:pic>
        <p:nvPicPr>
          <p:cNvPr id="45" name="Picture 2" descr="D:\garistizabal\Home Directory\Dropbox\Untitled-1.pn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24544" y="692696"/>
            <a:ext cx="5888636" cy="463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18 Rectángulo"/>
          <p:cNvSpPr/>
          <p:nvPr/>
        </p:nvSpPr>
        <p:spPr>
          <a:xfrm>
            <a:off x="6876256" y="1484784"/>
            <a:ext cx="1980094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CO" sz="2000" b="0" dirty="0">
                <a:solidFill>
                  <a:srgbClr val="0066CC"/>
                </a:solidFill>
                <a:effectLst/>
                <a:latin typeface="+mj-lt"/>
                <a:cs typeface="Segoe UI Semilight 8" pitchFamily="34" charset="0"/>
              </a:rPr>
              <a:t>www.psl.com.co</a:t>
            </a:r>
          </a:p>
        </p:txBody>
      </p:sp>
      <p:pic>
        <p:nvPicPr>
          <p:cNvPr id="50" name="Picture 2" descr="C:\Users\arestrepot\Desktop\logo_PSL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04664"/>
            <a:ext cx="3168158" cy="176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3192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ítulo y Contenido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 descr="C:\Users\arestrepot\Desktop\cruce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6511" y="0"/>
            <a:ext cx="9217024" cy="6854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 descr="C:\Users\arestrepot\Desktop\naranja.em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0143" y="-1046545"/>
            <a:ext cx="7416531" cy="597666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/>
          <p:nvPr/>
        </p:nvSpPr>
        <p:spPr>
          <a:xfrm>
            <a:off x="-36511" y="4797151"/>
            <a:ext cx="9217024" cy="1368151"/>
          </a:xfrm>
          <a:prstGeom prst="rect">
            <a:avLst/>
          </a:prstGeom>
          <a:solidFill>
            <a:srgbClr val="F57B1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8282" y="6564092"/>
            <a:ext cx="658019" cy="26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67543" y="5231928"/>
            <a:ext cx="8352928" cy="609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880"/>
              </a:spcBef>
              <a:buClr>
                <a:schemeClr val="lt1"/>
              </a:buClr>
              <a:buFont typeface="Noto Sans Symbols"/>
              <a:buNone/>
              <a:defRPr sz="44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855663" marR="0" lvl="1" indent="-261303" algn="l" rtl="0">
              <a:lnSpc>
                <a:spcPct val="90000"/>
              </a:lnSpc>
              <a:spcBef>
                <a:spcPts val="480"/>
              </a:spcBef>
              <a:buClr>
                <a:schemeClr val="dk2"/>
              </a:buClr>
              <a:buSzPct val="90000"/>
              <a:buFont typeface="Noto Sans Symbols"/>
              <a:buChar char="▪"/>
              <a:defRPr sz="2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258888" marR="0" lvl="2" indent="-293688" algn="l" rtl="0">
              <a:lnSpc>
                <a:spcPct val="90000"/>
              </a:lnSpc>
              <a:spcBef>
                <a:spcPts val="400"/>
              </a:spcBef>
              <a:buClr>
                <a:schemeClr val="dk2"/>
              </a:buClr>
              <a:buSzPct val="90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604963" marR="0" lvl="3" indent="-244793" algn="l" rtl="0">
              <a:lnSpc>
                <a:spcPct val="90000"/>
              </a:lnSpc>
              <a:spcBef>
                <a:spcPts val="360"/>
              </a:spcBef>
              <a:buClr>
                <a:schemeClr val="dk2"/>
              </a:buClr>
              <a:buSzPct val="9000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941513" marR="0" lvl="4" indent="-238443" algn="l" rtl="0">
              <a:lnSpc>
                <a:spcPct val="90000"/>
              </a:lnSpc>
              <a:spcBef>
                <a:spcPts val="360"/>
              </a:spcBef>
              <a:buClr>
                <a:schemeClr val="dk2"/>
              </a:buClr>
              <a:buSzPct val="9000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499" marR="0" lvl="5" indent="-114199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681" marR="0" lvl="6" indent="-114181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8863" marR="0" lvl="7" indent="-114163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045" marR="0" lvl="8" indent="-114144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05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Inic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arestrepot\Desktop\cruce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0"/>
            <a:ext cx="91805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restrepot\Desktop\azul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769" y="-1035496"/>
            <a:ext cx="7402822" cy="596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-36512" y="4797152"/>
            <a:ext cx="9217024" cy="1368152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5231929"/>
            <a:ext cx="8352928" cy="6093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lang="en-US" sz="4400" b="1" spc="-53" dirty="0" smtClean="0">
                <a:solidFill>
                  <a:schemeClr val="bg1">
                    <a:alpha val="99000"/>
                  </a:schemeClr>
                </a:solidFill>
                <a:latin typeface="Segoe UI Light"/>
                <a:cs typeface="+mn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s-CO" dirty="0"/>
            </a:lvl5pPr>
          </a:lstStyle>
          <a:p>
            <a:pPr marL="0" lvl="0" defTabSz="684867"/>
            <a:r>
              <a:rPr lang="es-CO" noProof="0" dirty="0" smtClean="0"/>
              <a:t>Título Sección</a:t>
            </a:r>
            <a:endParaRPr lang="es-CO" noProof="0" dirty="0"/>
          </a:p>
        </p:txBody>
      </p:sp>
    </p:spTree>
    <p:extLst>
      <p:ext uri="{BB962C8B-B14F-4D97-AF65-F5344CB8AC3E}">
        <p14:creationId xmlns:p14="http://schemas.microsoft.com/office/powerpoint/2010/main" val="242084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icio Pres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1" name="Rectangle 40"/>
          <p:cNvSpPr/>
          <p:nvPr userDrawn="1"/>
        </p:nvSpPr>
        <p:spPr bwMode="auto">
          <a:xfrm>
            <a:off x="0" y="6453336"/>
            <a:ext cx="9144000" cy="4320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200" noProof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 userDrawn="1"/>
        </p:nvSpPr>
        <p:spPr bwMode="auto">
          <a:xfrm>
            <a:off x="-108520" y="-78381"/>
            <a:ext cx="9289032" cy="6855001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90101" y="4489044"/>
            <a:ext cx="4268788" cy="4985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en-US" sz="3600" b="1" spc="-53" dirty="0" smtClean="0">
                <a:solidFill>
                  <a:schemeClr val="bg1">
                    <a:alpha val="99000"/>
                  </a:schemeClr>
                </a:solidFill>
                <a:latin typeface="Segoe UI Light"/>
                <a:cs typeface="+mn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s-CO" dirty="0"/>
            </a:lvl5pPr>
          </a:lstStyle>
          <a:p>
            <a:pPr marL="0" lvl="0" defTabSz="684867"/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Sección</a:t>
            </a:r>
            <a:endParaRPr lang="es-CO" dirty="0"/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891480"/>
            <a:ext cx="7776864" cy="624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46276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552" y="1052736"/>
            <a:ext cx="8363938" cy="174201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level\</a:t>
            </a:r>
            <a:endParaRPr lang="en-US" dirty="0"/>
          </a:p>
        </p:txBody>
      </p:sp>
      <p:sp>
        <p:nvSpPr>
          <p:cNvPr id="24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0070C0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0990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en dos sec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543" y="980728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marL="673338" indent="-325424"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marL="953785" indent="-288384"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marL="1227618" indent="-273833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marL="1516002" indent="-280447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6608" y="980728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marL="673338" indent="-339976"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marL="961722" indent="-302936"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marL="1227618" indent="-265896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marL="1516002" indent="-273833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0070C0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0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8024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cion (con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543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107" y="2133600"/>
            <a:ext cx="4114800" cy="1855893"/>
          </a:xfrm>
        </p:spPr>
        <p:txBody>
          <a:bodyPr/>
          <a:lstStyle>
            <a:lvl1pPr marL="281770" indent="-281770">
              <a:defRPr sz="2300">
                <a:latin typeface="Arial" pitchFamily="34" charset="0"/>
                <a:cs typeface="Arial" pitchFamily="34" charset="0"/>
              </a:defRPr>
            </a:lvl1pPr>
            <a:lvl2pPr marL="562218" indent="-265896">
              <a:defRPr sz="2000">
                <a:latin typeface="Arial" pitchFamily="34" charset="0"/>
                <a:cs typeface="Arial" pitchFamily="34" charset="0"/>
              </a:defRPr>
            </a:lvl2pPr>
            <a:lvl3pPr marL="813562" indent="-243407">
              <a:defRPr sz="1800">
                <a:latin typeface="Arial" pitchFamily="34" charset="0"/>
                <a:cs typeface="Arial" pitchFamily="34" charset="0"/>
              </a:defRPr>
            </a:lvl3pPr>
            <a:lvl4pPr marL="1050354" indent="-228856">
              <a:defRPr sz="1700">
                <a:latin typeface="Arial" pitchFamily="34" charset="0"/>
                <a:cs typeface="Arial" pitchFamily="34" charset="0"/>
              </a:defRPr>
            </a:lvl4pPr>
            <a:lvl5pPr marL="1279210" indent="-206367">
              <a:defRPr sz="17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6608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6608" y="2133601"/>
            <a:ext cx="4115872" cy="1855893"/>
          </a:xfrm>
        </p:spPr>
        <p:txBody>
          <a:bodyPr/>
          <a:lstStyle>
            <a:lvl1pPr marL="296321" indent="-296321">
              <a:defRPr sz="2300">
                <a:latin typeface="Arial" pitchFamily="34" charset="0"/>
                <a:cs typeface="Arial" pitchFamily="34" charset="0"/>
              </a:defRPr>
            </a:lvl1pPr>
            <a:lvl2pPr marL="570155" indent="-273833">
              <a:defRPr sz="2000">
                <a:latin typeface="Arial" pitchFamily="34" charset="0"/>
                <a:cs typeface="Arial" pitchFamily="34" charset="0"/>
              </a:defRPr>
            </a:lvl2pPr>
            <a:lvl3pPr marL="821499" indent="-244730">
              <a:defRPr sz="1800">
                <a:latin typeface="Arial" pitchFamily="34" charset="0"/>
                <a:cs typeface="Arial" pitchFamily="34" charset="0"/>
              </a:defRPr>
            </a:lvl3pPr>
            <a:lvl4pPr marL="1050354" indent="-236793">
              <a:defRPr sz="1700">
                <a:latin typeface="Arial" pitchFamily="34" charset="0"/>
                <a:cs typeface="Arial" pitchFamily="34" charset="0"/>
              </a:defRPr>
            </a:lvl4pPr>
            <a:lvl5pPr marL="1279210" indent="-220919">
              <a:defRPr sz="17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0070C0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6912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0070C0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725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Vac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19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arestrepot\Desktop\cruce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217024" cy="685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restrepot\Desktop\naranja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144" y="-1046546"/>
            <a:ext cx="7416531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-36512" y="4797152"/>
            <a:ext cx="9217024" cy="1368152"/>
          </a:xfrm>
          <a:prstGeom prst="rect">
            <a:avLst/>
          </a:prstGeom>
          <a:solidFill>
            <a:srgbClr val="F57B1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5231929"/>
            <a:ext cx="8352928" cy="6093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lang="en-US" sz="4400" b="1" spc="-53" dirty="0" smtClean="0">
                <a:solidFill>
                  <a:schemeClr val="bg1">
                    <a:alpha val="99000"/>
                  </a:schemeClr>
                </a:solidFill>
                <a:latin typeface="Segoe UI Light"/>
                <a:cs typeface="+mn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s-CO" dirty="0"/>
            </a:lvl5pPr>
          </a:lstStyle>
          <a:p>
            <a:pPr marL="0" lvl="0" defTabSz="684867"/>
            <a:r>
              <a:rPr lang="es-CO" noProof="0" dirty="0" smtClean="0"/>
              <a:t>Título Sección</a:t>
            </a:r>
            <a:endParaRPr lang="es-CO" noProof="0" dirty="0"/>
          </a:p>
        </p:txBody>
      </p:sp>
    </p:spTree>
    <p:extLst>
      <p:ext uri="{BB962C8B-B14F-4D97-AF65-F5344CB8AC3E}">
        <p14:creationId xmlns:p14="http://schemas.microsoft.com/office/powerpoint/2010/main" val="203959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icio Pres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1" name="Rectangle 40"/>
          <p:cNvSpPr/>
          <p:nvPr userDrawn="1"/>
        </p:nvSpPr>
        <p:spPr bwMode="auto">
          <a:xfrm>
            <a:off x="0" y="6453336"/>
            <a:ext cx="9144000" cy="4320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200" noProof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 userDrawn="1"/>
        </p:nvSpPr>
        <p:spPr bwMode="auto">
          <a:xfrm>
            <a:off x="-36512" y="-27385"/>
            <a:ext cx="9289032" cy="6855001"/>
          </a:xfrm>
          <a:prstGeom prst="rect">
            <a:avLst/>
          </a:prstGeom>
          <a:solidFill>
            <a:srgbClr val="F57B17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14308" y="4709173"/>
            <a:ext cx="4268788" cy="4985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en-US" sz="3600" b="1" spc="-53" dirty="0" smtClean="0">
                <a:solidFill>
                  <a:schemeClr val="bg1">
                    <a:alpha val="99000"/>
                  </a:schemeClr>
                </a:solidFill>
                <a:latin typeface="Segoe UI Light"/>
                <a:cs typeface="+mn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s-CO" dirty="0"/>
            </a:lvl5pPr>
          </a:lstStyle>
          <a:p>
            <a:pPr marL="0" lvl="0" defTabSz="684867"/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Sección</a:t>
            </a:r>
            <a:endParaRPr lang="es-CO" dirty="0"/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891480"/>
            <a:ext cx="7776864" cy="624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03560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arestrepot\Desktop\cruce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104980"/>
            <a:ext cx="9217024" cy="696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-36512" y="4797152"/>
            <a:ext cx="9217024" cy="1368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itle 2"/>
          <p:cNvSpPr>
            <a:spLocks noGrp="1"/>
          </p:cNvSpPr>
          <p:nvPr>
            <p:ph type="title" hasCustomPrompt="1"/>
          </p:nvPr>
        </p:nvSpPr>
        <p:spPr>
          <a:xfrm>
            <a:off x="323528" y="5148829"/>
            <a:ext cx="8568952" cy="664797"/>
          </a:xfrm>
          <a:prstGeom prst="rect">
            <a:avLst/>
          </a:prstGeom>
        </p:spPr>
        <p:txBody>
          <a:bodyPr/>
          <a:lstStyle>
            <a:lvl1pPr algn="ctr">
              <a:defRPr sz="4800" b="0">
                <a:solidFill>
                  <a:schemeClr val="bg1">
                    <a:alpha val="9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CO" noProof="0" dirty="0" smtClean="0"/>
              <a:t>Título de Sección</a:t>
            </a:r>
            <a:endParaRPr lang="es-CO" noProof="0" dirty="0"/>
          </a:p>
        </p:txBody>
      </p:sp>
      <p:pic>
        <p:nvPicPr>
          <p:cNvPr id="14" name="Picture 4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arestrepot\Desktop\gris.emf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693" y="-1035496"/>
            <a:ext cx="7413898" cy="597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9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552" y="1052736"/>
            <a:ext cx="8363938" cy="174201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level\</a:t>
            </a:r>
            <a:endParaRPr lang="en-US" dirty="0"/>
          </a:p>
        </p:txBody>
      </p:sp>
      <p:sp>
        <p:nvSpPr>
          <p:cNvPr id="24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F57B17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9403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en dos sec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543" y="980728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marL="673338" indent="-325424"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marL="953785" indent="-288384"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marL="1227618" indent="-273833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marL="1516002" indent="-280447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6608" y="980728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marL="673338" indent="-339976"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marL="961722" indent="-302936"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marL="1227618" indent="-265896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marL="1516002" indent="-273833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F57B17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0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2071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cion (con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543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107" y="2133600"/>
            <a:ext cx="4114800" cy="1855893"/>
          </a:xfrm>
        </p:spPr>
        <p:txBody>
          <a:bodyPr/>
          <a:lstStyle>
            <a:lvl1pPr marL="281770" indent="-281770">
              <a:defRPr sz="2300">
                <a:latin typeface="Arial" pitchFamily="34" charset="0"/>
                <a:cs typeface="Arial" pitchFamily="34" charset="0"/>
              </a:defRPr>
            </a:lvl1pPr>
            <a:lvl2pPr marL="562218" indent="-265896">
              <a:defRPr sz="2000">
                <a:latin typeface="Arial" pitchFamily="34" charset="0"/>
                <a:cs typeface="Arial" pitchFamily="34" charset="0"/>
              </a:defRPr>
            </a:lvl2pPr>
            <a:lvl3pPr marL="813562" indent="-243407">
              <a:defRPr sz="1800">
                <a:latin typeface="Arial" pitchFamily="34" charset="0"/>
                <a:cs typeface="Arial" pitchFamily="34" charset="0"/>
              </a:defRPr>
            </a:lvl3pPr>
            <a:lvl4pPr marL="1050354" indent="-228856">
              <a:defRPr sz="1700">
                <a:latin typeface="Arial" pitchFamily="34" charset="0"/>
                <a:cs typeface="Arial" pitchFamily="34" charset="0"/>
              </a:defRPr>
            </a:lvl4pPr>
            <a:lvl5pPr marL="1279210" indent="-206367">
              <a:defRPr sz="17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6608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6608" y="2133601"/>
            <a:ext cx="4115872" cy="1855893"/>
          </a:xfrm>
        </p:spPr>
        <p:txBody>
          <a:bodyPr/>
          <a:lstStyle>
            <a:lvl1pPr marL="296321" indent="-296321">
              <a:defRPr sz="2300">
                <a:latin typeface="Arial" pitchFamily="34" charset="0"/>
                <a:cs typeface="Arial" pitchFamily="34" charset="0"/>
              </a:defRPr>
            </a:lvl1pPr>
            <a:lvl2pPr marL="570155" indent="-273833">
              <a:defRPr sz="2000">
                <a:latin typeface="Arial" pitchFamily="34" charset="0"/>
                <a:cs typeface="Arial" pitchFamily="34" charset="0"/>
              </a:defRPr>
            </a:lvl2pPr>
            <a:lvl3pPr marL="821499" indent="-244730">
              <a:defRPr sz="1800">
                <a:latin typeface="Arial" pitchFamily="34" charset="0"/>
                <a:cs typeface="Arial" pitchFamily="34" charset="0"/>
              </a:defRPr>
            </a:lvl3pPr>
            <a:lvl4pPr marL="1050354" indent="-236793">
              <a:defRPr sz="1700">
                <a:latin typeface="Arial" pitchFamily="34" charset="0"/>
                <a:cs typeface="Arial" pitchFamily="34" charset="0"/>
              </a:defRPr>
            </a:lvl4pPr>
            <a:lvl5pPr marL="1279210" indent="-220919">
              <a:defRPr sz="17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F57B17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4714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F57B17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8594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Vac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21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arestrepot\Desktop\cruce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1" y="0"/>
            <a:ext cx="91871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restrepot\Desktop\verde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340" y="-1072158"/>
            <a:ext cx="7459335" cy="601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-36512" y="4797152"/>
            <a:ext cx="9217024" cy="1368152"/>
          </a:xfrm>
          <a:prstGeom prst="rect">
            <a:avLst/>
          </a:prstGeom>
          <a:solidFill>
            <a:srgbClr val="00B45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5231929"/>
            <a:ext cx="8352928" cy="6093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lang="en-US" sz="4400" b="1" spc="-53" dirty="0" smtClean="0">
                <a:solidFill>
                  <a:schemeClr val="bg1">
                    <a:alpha val="99000"/>
                  </a:schemeClr>
                </a:solidFill>
                <a:latin typeface="Segoe UI Light"/>
                <a:cs typeface="+mn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s-CO" dirty="0"/>
            </a:lvl5pPr>
          </a:lstStyle>
          <a:p>
            <a:pPr marL="0" lvl="0" defTabSz="684867"/>
            <a:r>
              <a:rPr lang="es-CO" noProof="0" dirty="0" smtClean="0"/>
              <a:t>Título Sección</a:t>
            </a:r>
            <a:endParaRPr lang="es-CO" noProof="0" dirty="0"/>
          </a:p>
        </p:txBody>
      </p:sp>
    </p:spTree>
    <p:extLst>
      <p:ext uri="{BB962C8B-B14F-4D97-AF65-F5344CB8AC3E}">
        <p14:creationId xmlns:p14="http://schemas.microsoft.com/office/powerpoint/2010/main" val="286200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icio Pres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1" name="Rectangle 40"/>
          <p:cNvSpPr/>
          <p:nvPr userDrawn="1"/>
        </p:nvSpPr>
        <p:spPr bwMode="auto">
          <a:xfrm>
            <a:off x="0" y="6453336"/>
            <a:ext cx="9144000" cy="4320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200" noProof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Rectangle 52"/>
          <p:cNvSpPr/>
          <p:nvPr userDrawn="1"/>
        </p:nvSpPr>
        <p:spPr bwMode="auto">
          <a:xfrm>
            <a:off x="-36512" y="-27385"/>
            <a:ext cx="9289032" cy="6885385"/>
          </a:xfrm>
          <a:prstGeom prst="rect">
            <a:avLst/>
          </a:prstGeom>
          <a:solidFill>
            <a:srgbClr val="00B45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0" name="Rectangle 59"/>
          <p:cNvSpPr/>
          <p:nvPr userDrawn="1"/>
        </p:nvSpPr>
        <p:spPr bwMode="auto">
          <a:xfrm>
            <a:off x="8414552" y="4207718"/>
            <a:ext cx="121679" cy="121647"/>
          </a:xfrm>
          <a:prstGeom prst="rect">
            <a:avLst/>
          </a:prstGeom>
          <a:noFill/>
          <a:ln w="19050">
            <a:solidFill>
              <a:schemeClr val="bg1">
                <a:alpha val="3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3" tIns="34243" rIns="34243" bIns="342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669" fontAlgn="base">
              <a:spcBef>
                <a:spcPct val="0"/>
              </a:spcBef>
              <a:spcAft>
                <a:spcPct val="0"/>
              </a:spcAft>
            </a:pPr>
            <a:endParaRPr lang="en-US" sz="1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54760" y="4161695"/>
            <a:ext cx="4268788" cy="4985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en-US" sz="3600" b="1" spc="-53" dirty="0" smtClean="0">
                <a:solidFill>
                  <a:schemeClr val="bg1">
                    <a:alpha val="99000"/>
                  </a:schemeClr>
                </a:solidFill>
                <a:latin typeface="Segoe UI Light"/>
                <a:cs typeface="+mn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s-CO" dirty="0"/>
            </a:lvl5pPr>
          </a:lstStyle>
          <a:p>
            <a:pPr marL="0" lvl="0" defTabSz="684867"/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Sección</a:t>
            </a:r>
            <a:endParaRPr lang="es-C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891480"/>
            <a:ext cx="7776864" cy="624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96009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552" y="1052736"/>
            <a:ext cx="8363938" cy="174201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level\</a:t>
            </a:r>
            <a:endParaRPr lang="en-US" dirty="0"/>
          </a:p>
        </p:txBody>
      </p:sp>
      <p:sp>
        <p:nvSpPr>
          <p:cNvPr id="24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00B45A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8025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en dos sec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543" y="980728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marL="673338" indent="-325424"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marL="953785" indent="-288384"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marL="1227618" indent="-273833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marL="1516002" indent="-280447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6608" y="980728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marL="673338" indent="-339976"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marL="961722" indent="-302936"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marL="1227618" indent="-265896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marL="1516002" indent="-273833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00B45A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0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61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cion (con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543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107" y="2133600"/>
            <a:ext cx="4114800" cy="1855893"/>
          </a:xfrm>
        </p:spPr>
        <p:txBody>
          <a:bodyPr/>
          <a:lstStyle>
            <a:lvl1pPr marL="281770" indent="-281770">
              <a:defRPr sz="2300">
                <a:latin typeface="Arial" pitchFamily="34" charset="0"/>
                <a:cs typeface="Arial" pitchFamily="34" charset="0"/>
              </a:defRPr>
            </a:lvl1pPr>
            <a:lvl2pPr marL="562218" indent="-265896">
              <a:defRPr sz="2000">
                <a:latin typeface="Arial" pitchFamily="34" charset="0"/>
                <a:cs typeface="Arial" pitchFamily="34" charset="0"/>
              </a:defRPr>
            </a:lvl2pPr>
            <a:lvl3pPr marL="813562" indent="-243407">
              <a:defRPr sz="1800">
                <a:latin typeface="Arial" pitchFamily="34" charset="0"/>
                <a:cs typeface="Arial" pitchFamily="34" charset="0"/>
              </a:defRPr>
            </a:lvl3pPr>
            <a:lvl4pPr marL="1050354" indent="-228856">
              <a:defRPr sz="1700">
                <a:latin typeface="Arial" pitchFamily="34" charset="0"/>
                <a:cs typeface="Arial" pitchFamily="34" charset="0"/>
              </a:defRPr>
            </a:lvl4pPr>
            <a:lvl5pPr marL="1279210" indent="-206367">
              <a:defRPr sz="17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6608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6608" y="2133601"/>
            <a:ext cx="4115872" cy="1855893"/>
          </a:xfrm>
        </p:spPr>
        <p:txBody>
          <a:bodyPr/>
          <a:lstStyle>
            <a:lvl1pPr marL="296321" indent="-296321">
              <a:defRPr sz="2300">
                <a:latin typeface="Arial" pitchFamily="34" charset="0"/>
                <a:cs typeface="Arial" pitchFamily="34" charset="0"/>
              </a:defRPr>
            </a:lvl1pPr>
            <a:lvl2pPr marL="570155" indent="-273833">
              <a:defRPr sz="2000">
                <a:latin typeface="Arial" pitchFamily="34" charset="0"/>
                <a:cs typeface="Arial" pitchFamily="34" charset="0"/>
              </a:defRPr>
            </a:lvl2pPr>
            <a:lvl3pPr marL="821499" indent="-244730">
              <a:defRPr sz="1800">
                <a:latin typeface="Arial" pitchFamily="34" charset="0"/>
                <a:cs typeface="Arial" pitchFamily="34" charset="0"/>
              </a:defRPr>
            </a:lvl3pPr>
            <a:lvl4pPr marL="1050354" indent="-236793">
              <a:defRPr sz="1700">
                <a:latin typeface="Arial" pitchFamily="34" charset="0"/>
                <a:cs typeface="Arial" pitchFamily="34" charset="0"/>
              </a:defRPr>
            </a:lvl4pPr>
            <a:lvl5pPr marL="1279210" indent="-220919">
              <a:defRPr sz="17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00B45A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3389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enu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chemeClr val="bg1">
                    <a:lumMod val="50000"/>
                    <a:alpha val="99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4" hasCustomPrompt="1"/>
          </p:nvPr>
        </p:nvSpPr>
        <p:spPr>
          <a:xfrm>
            <a:off x="1690862" y="1554931"/>
            <a:ext cx="6121498" cy="605908"/>
          </a:xfrm>
          <a:solidFill>
            <a:srgbClr val="0070C0"/>
          </a:solidFill>
        </p:spPr>
        <p:txBody>
          <a:bodyPr lIns="180000" tIns="108000" bIns="108000"/>
          <a:lstStyle>
            <a:lvl1pPr marL="0" indent="0">
              <a:buNone/>
              <a:defRPr baseline="0">
                <a:solidFill>
                  <a:schemeClr val="bg1">
                    <a:alpha val="9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60375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2pPr>
            <a:lvl3pPr marL="855663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3pPr>
            <a:lvl4pPr marL="1258888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4pPr>
            <a:lvl5pPr marL="1604963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5pPr>
          </a:lstStyle>
          <a:p>
            <a:pPr lvl="0"/>
            <a:r>
              <a:rPr lang="es-CO" dirty="0" smtClean="0"/>
              <a:t>Sección 1</a:t>
            </a:r>
            <a:endParaRPr lang="es-CO" dirty="0"/>
          </a:p>
        </p:txBody>
      </p:sp>
      <p:sp>
        <p:nvSpPr>
          <p:cNvPr id="54" name="Text Placeholder 48"/>
          <p:cNvSpPr>
            <a:spLocks noGrp="1"/>
          </p:cNvSpPr>
          <p:nvPr>
            <p:ph type="body" sz="quarter" idx="15" hasCustomPrompt="1"/>
          </p:nvPr>
        </p:nvSpPr>
        <p:spPr>
          <a:xfrm>
            <a:off x="1690862" y="2421696"/>
            <a:ext cx="6121498" cy="605908"/>
          </a:xfrm>
          <a:solidFill>
            <a:srgbClr val="F57B17"/>
          </a:solidFill>
        </p:spPr>
        <p:txBody>
          <a:bodyPr lIns="180000" tIns="108000" bIns="108000"/>
          <a:lstStyle>
            <a:lvl1pPr marL="0" indent="0">
              <a:buNone/>
              <a:defRPr baseline="0">
                <a:solidFill>
                  <a:schemeClr val="bg1">
                    <a:alpha val="9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60375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2pPr>
            <a:lvl3pPr marL="855663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3pPr>
            <a:lvl4pPr marL="1258888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4pPr>
            <a:lvl5pPr marL="1604963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5pPr>
          </a:lstStyle>
          <a:p>
            <a:pPr lvl="0"/>
            <a:r>
              <a:rPr lang="es-CO" dirty="0" smtClean="0"/>
              <a:t>Sección 2</a:t>
            </a:r>
            <a:endParaRPr lang="es-CO" dirty="0"/>
          </a:p>
        </p:txBody>
      </p:sp>
      <p:sp>
        <p:nvSpPr>
          <p:cNvPr id="55" name="Text Placeholder 48"/>
          <p:cNvSpPr>
            <a:spLocks noGrp="1"/>
          </p:cNvSpPr>
          <p:nvPr>
            <p:ph type="body" sz="quarter" idx="16" hasCustomPrompt="1"/>
          </p:nvPr>
        </p:nvSpPr>
        <p:spPr>
          <a:xfrm>
            <a:off x="1690862" y="3288461"/>
            <a:ext cx="6121498" cy="605908"/>
          </a:xfrm>
          <a:solidFill>
            <a:srgbClr val="00B45A"/>
          </a:solidFill>
        </p:spPr>
        <p:txBody>
          <a:bodyPr lIns="180000" tIns="108000" bIns="108000"/>
          <a:lstStyle>
            <a:lvl1pPr marL="0" indent="0">
              <a:buNone/>
              <a:defRPr baseline="0">
                <a:solidFill>
                  <a:schemeClr val="bg1">
                    <a:alpha val="9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60375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2pPr>
            <a:lvl3pPr marL="855663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3pPr>
            <a:lvl4pPr marL="1258888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4pPr>
            <a:lvl5pPr marL="1604963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5pPr>
          </a:lstStyle>
          <a:p>
            <a:pPr lvl="0"/>
            <a:r>
              <a:rPr lang="es-CO" dirty="0" smtClean="0"/>
              <a:t>Sección 3</a:t>
            </a:r>
            <a:endParaRPr lang="es-CO" dirty="0"/>
          </a:p>
        </p:txBody>
      </p:sp>
      <p:sp>
        <p:nvSpPr>
          <p:cNvPr id="56" name="Text Placeholder 48"/>
          <p:cNvSpPr>
            <a:spLocks noGrp="1"/>
          </p:cNvSpPr>
          <p:nvPr>
            <p:ph type="body" sz="quarter" idx="17" hasCustomPrompt="1"/>
          </p:nvPr>
        </p:nvSpPr>
        <p:spPr>
          <a:xfrm>
            <a:off x="1690862" y="4155226"/>
            <a:ext cx="6121498" cy="605908"/>
          </a:xfrm>
          <a:solidFill>
            <a:srgbClr val="00B0F0"/>
          </a:solidFill>
        </p:spPr>
        <p:txBody>
          <a:bodyPr vert="horz" wrap="square" lIns="180000" tIns="108000" rIns="0" bIns="108000" rtlCol="0">
            <a:spAutoFit/>
          </a:bodyPr>
          <a:lstStyle>
            <a:lvl1pPr marL="460375" indent="-460375">
              <a:buNone/>
              <a:defRPr lang="es-CO" baseline="0" dirty="0">
                <a:solidFill>
                  <a:schemeClr val="bg1">
                    <a:alpha val="9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lvl="0" indent="0"/>
            <a:r>
              <a:rPr lang="es-CO" dirty="0" smtClean="0"/>
              <a:t>Sección 4</a:t>
            </a:r>
            <a:endParaRPr lang="es-CO" dirty="0"/>
          </a:p>
        </p:txBody>
      </p:sp>
      <p:sp>
        <p:nvSpPr>
          <p:cNvPr id="57" name="Text Placeholder 48"/>
          <p:cNvSpPr>
            <a:spLocks noGrp="1"/>
          </p:cNvSpPr>
          <p:nvPr>
            <p:ph type="body" sz="quarter" idx="18" hasCustomPrompt="1"/>
          </p:nvPr>
        </p:nvSpPr>
        <p:spPr>
          <a:xfrm>
            <a:off x="1690862" y="5021992"/>
            <a:ext cx="6121498" cy="605908"/>
          </a:xfrm>
          <a:solidFill>
            <a:srgbClr val="402768"/>
          </a:solidFill>
        </p:spPr>
        <p:txBody>
          <a:bodyPr lIns="180000" tIns="108000" bIns="108000"/>
          <a:lstStyle>
            <a:lvl1pPr marL="0" indent="0">
              <a:buNone/>
              <a:defRPr baseline="0">
                <a:solidFill>
                  <a:schemeClr val="bg1">
                    <a:alpha val="9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60375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2pPr>
            <a:lvl3pPr marL="855663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3pPr>
            <a:lvl4pPr marL="1258888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4pPr>
            <a:lvl5pPr marL="1604963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5pPr>
          </a:lstStyle>
          <a:p>
            <a:pPr lvl="0"/>
            <a:r>
              <a:rPr lang="es-CO" dirty="0" smtClean="0"/>
              <a:t>Sección 5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8788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00B45A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3921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Vac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81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arestrepot\Desktop\cruce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1" y="0"/>
            <a:ext cx="91871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restrepot\Desktop\azulito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340" y="-868283"/>
            <a:ext cx="7249276" cy="584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-36512" y="4797152"/>
            <a:ext cx="9217024" cy="1368152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5231929"/>
            <a:ext cx="8352928" cy="6093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lang="en-US" sz="4400" b="1" spc="-53" dirty="0" smtClean="0">
                <a:solidFill>
                  <a:schemeClr val="bg1">
                    <a:alpha val="99000"/>
                  </a:schemeClr>
                </a:solidFill>
                <a:latin typeface="Segoe UI Light"/>
                <a:cs typeface="+mn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s-CO" dirty="0"/>
            </a:lvl5pPr>
          </a:lstStyle>
          <a:p>
            <a:pPr marL="0" lvl="0" defTabSz="684867"/>
            <a:r>
              <a:rPr lang="es-CO" noProof="0" dirty="0" smtClean="0"/>
              <a:t>Título Sección</a:t>
            </a:r>
            <a:endParaRPr lang="es-CO" noProof="0" dirty="0"/>
          </a:p>
        </p:txBody>
      </p:sp>
    </p:spTree>
    <p:extLst>
      <p:ext uri="{BB962C8B-B14F-4D97-AF65-F5344CB8AC3E}">
        <p14:creationId xmlns:p14="http://schemas.microsoft.com/office/powerpoint/2010/main" val="319586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icio Pres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1" name="Rectangle 40"/>
          <p:cNvSpPr/>
          <p:nvPr userDrawn="1"/>
        </p:nvSpPr>
        <p:spPr bwMode="auto">
          <a:xfrm>
            <a:off x="0" y="6453336"/>
            <a:ext cx="9144000" cy="4320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200" noProof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Rectangle 52"/>
          <p:cNvSpPr/>
          <p:nvPr userDrawn="1"/>
        </p:nvSpPr>
        <p:spPr bwMode="auto">
          <a:xfrm>
            <a:off x="-36512" y="-27385"/>
            <a:ext cx="9289032" cy="6855001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54760" y="4161695"/>
            <a:ext cx="4268788" cy="4985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en-US" sz="3600" b="1" spc="-53" dirty="0" smtClean="0">
                <a:solidFill>
                  <a:schemeClr val="bg1">
                    <a:alpha val="99000"/>
                  </a:schemeClr>
                </a:solidFill>
                <a:latin typeface="Segoe UI Light"/>
                <a:cs typeface="+mn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s-CO" dirty="0"/>
            </a:lvl5pPr>
          </a:lstStyle>
          <a:p>
            <a:pPr marL="0" lvl="0" defTabSz="684867"/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Sección</a:t>
            </a:r>
            <a:endParaRPr lang="es-CO" dirty="0"/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891480"/>
            <a:ext cx="7776864" cy="624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98765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552" y="1052736"/>
            <a:ext cx="8363938" cy="174201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level\</a:t>
            </a:r>
            <a:endParaRPr lang="en-US" dirty="0"/>
          </a:p>
        </p:txBody>
      </p:sp>
      <p:sp>
        <p:nvSpPr>
          <p:cNvPr id="24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00B0F0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5456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en dos sec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543" y="980728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marL="673338" indent="-325424"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marL="953785" indent="-288384"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marL="1227618" indent="-273833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marL="1516002" indent="-280447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6608" y="980728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marL="673338" indent="-339976"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marL="961722" indent="-302936"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marL="1227618" indent="-265896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marL="1516002" indent="-273833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00B0F0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0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8289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cion (con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543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107" y="2133600"/>
            <a:ext cx="4114800" cy="1855893"/>
          </a:xfrm>
        </p:spPr>
        <p:txBody>
          <a:bodyPr/>
          <a:lstStyle>
            <a:lvl1pPr marL="281770" indent="-281770">
              <a:defRPr sz="2300">
                <a:latin typeface="Arial" pitchFamily="34" charset="0"/>
                <a:cs typeface="Arial" pitchFamily="34" charset="0"/>
              </a:defRPr>
            </a:lvl1pPr>
            <a:lvl2pPr marL="562218" indent="-265896">
              <a:defRPr sz="2000">
                <a:latin typeface="Arial" pitchFamily="34" charset="0"/>
                <a:cs typeface="Arial" pitchFamily="34" charset="0"/>
              </a:defRPr>
            </a:lvl2pPr>
            <a:lvl3pPr marL="813562" indent="-243407">
              <a:defRPr sz="1800">
                <a:latin typeface="Arial" pitchFamily="34" charset="0"/>
                <a:cs typeface="Arial" pitchFamily="34" charset="0"/>
              </a:defRPr>
            </a:lvl3pPr>
            <a:lvl4pPr marL="1050354" indent="-228856">
              <a:defRPr sz="1700">
                <a:latin typeface="Arial" pitchFamily="34" charset="0"/>
                <a:cs typeface="Arial" pitchFamily="34" charset="0"/>
              </a:defRPr>
            </a:lvl4pPr>
            <a:lvl5pPr marL="1279210" indent="-206367">
              <a:defRPr sz="17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6608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6608" y="2133601"/>
            <a:ext cx="4115872" cy="1855893"/>
          </a:xfrm>
        </p:spPr>
        <p:txBody>
          <a:bodyPr/>
          <a:lstStyle>
            <a:lvl1pPr marL="296321" indent="-296321">
              <a:defRPr sz="2300">
                <a:latin typeface="Arial" pitchFamily="34" charset="0"/>
                <a:cs typeface="Arial" pitchFamily="34" charset="0"/>
              </a:defRPr>
            </a:lvl1pPr>
            <a:lvl2pPr marL="570155" indent="-273833">
              <a:defRPr sz="2000">
                <a:latin typeface="Arial" pitchFamily="34" charset="0"/>
                <a:cs typeface="Arial" pitchFamily="34" charset="0"/>
              </a:defRPr>
            </a:lvl2pPr>
            <a:lvl3pPr marL="821499" indent="-244730">
              <a:defRPr sz="1800">
                <a:latin typeface="Arial" pitchFamily="34" charset="0"/>
                <a:cs typeface="Arial" pitchFamily="34" charset="0"/>
              </a:defRPr>
            </a:lvl3pPr>
            <a:lvl4pPr marL="1050354" indent="-236793">
              <a:defRPr sz="1700">
                <a:latin typeface="Arial" pitchFamily="34" charset="0"/>
                <a:cs typeface="Arial" pitchFamily="34" charset="0"/>
              </a:defRPr>
            </a:lvl4pPr>
            <a:lvl5pPr marL="1279210" indent="-220919">
              <a:defRPr sz="17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00B0F0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2061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00B0F0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8301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Vac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574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arestrepot\Desktop\cruce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1" y="0"/>
            <a:ext cx="91871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restrepot\Desktop\morado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252" y="-777364"/>
            <a:ext cx="7023627" cy="566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-36512" y="4797152"/>
            <a:ext cx="9217024" cy="1368152"/>
          </a:xfrm>
          <a:prstGeom prst="rect">
            <a:avLst/>
          </a:prstGeom>
          <a:solidFill>
            <a:srgbClr val="40278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5231929"/>
            <a:ext cx="8352928" cy="6093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lang="en-US" sz="4400" b="1" spc="-53" dirty="0" smtClean="0">
                <a:solidFill>
                  <a:schemeClr val="bg1">
                    <a:alpha val="99000"/>
                  </a:schemeClr>
                </a:solidFill>
                <a:latin typeface="Segoe UI Light"/>
                <a:cs typeface="+mn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s-CO" dirty="0"/>
            </a:lvl5pPr>
          </a:lstStyle>
          <a:p>
            <a:pPr marL="0" lvl="0" defTabSz="684867"/>
            <a:r>
              <a:rPr lang="es-CO" noProof="0" dirty="0" smtClean="0"/>
              <a:t>Título Sección</a:t>
            </a:r>
            <a:endParaRPr lang="es-CO" noProof="0" dirty="0"/>
          </a:p>
        </p:txBody>
      </p:sp>
    </p:spTree>
    <p:extLst>
      <p:ext uri="{BB962C8B-B14F-4D97-AF65-F5344CB8AC3E}">
        <p14:creationId xmlns:p14="http://schemas.microsoft.com/office/powerpoint/2010/main" val="2143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552" y="1052736"/>
            <a:ext cx="8363938" cy="174201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level\</a:t>
            </a:r>
            <a:endParaRPr lang="en-US" dirty="0"/>
          </a:p>
        </p:txBody>
      </p:sp>
      <p:sp>
        <p:nvSpPr>
          <p:cNvPr id="24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chemeClr val="bg1">
                    <a:lumMod val="50000"/>
                    <a:alpha val="99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icio Pres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1" name="Rectangle 40"/>
          <p:cNvSpPr/>
          <p:nvPr userDrawn="1"/>
        </p:nvSpPr>
        <p:spPr bwMode="auto">
          <a:xfrm>
            <a:off x="0" y="6453336"/>
            <a:ext cx="9144000" cy="4320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200" noProof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Rectangle 52"/>
          <p:cNvSpPr/>
          <p:nvPr userDrawn="1"/>
        </p:nvSpPr>
        <p:spPr bwMode="auto">
          <a:xfrm>
            <a:off x="-36512" y="-27385"/>
            <a:ext cx="9289032" cy="6855001"/>
          </a:xfrm>
          <a:prstGeom prst="rect">
            <a:avLst/>
          </a:prstGeom>
          <a:solidFill>
            <a:srgbClr val="40276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54760" y="4161695"/>
            <a:ext cx="4268788" cy="4985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en-US" sz="3600" b="1" spc="-53" dirty="0" smtClean="0">
                <a:solidFill>
                  <a:schemeClr val="bg1">
                    <a:alpha val="99000"/>
                  </a:schemeClr>
                </a:solidFill>
                <a:latin typeface="Segoe UI Light"/>
                <a:cs typeface="+mn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s-CO" dirty="0"/>
            </a:lvl5pPr>
          </a:lstStyle>
          <a:p>
            <a:pPr marL="0" lvl="0" defTabSz="684867"/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Sección</a:t>
            </a:r>
            <a:endParaRPr lang="es-CO" dirty="0"/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891480"/>
            <a:ext cx="7776864" cy="624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24097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552" y="1052736"/>
            <a:ext cx="8363938" cy="174201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level\</a:t>
            </a:r>
            <a:endParaRPr lang="en-US" dirty="0"/>
          </a:p>
        </p:txBody>
      </p:sp>
      <p:sp>
        <p:nvSpPr>
          <p:cNvPr id="24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402768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8064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en dos sec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543" y="980728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marL="673338" indent="-325424"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marL="953785" indent="-288384"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marL="1227618" indent="-273833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marL="1516002" indent="-280447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6608" y="980728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marL="673338" indent="-339976"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marL="961722" indent="-302936"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marL="1227618" indent="-265896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marL="1516002" indent="-273833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402768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0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4566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cion (con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543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107" y="2133600"/>
            <a:ext cx="4114800" cy="1855893"/>
          </a:xfrm>
        </p:spPr>
        <p:txBody>
          <a:bodyPr/>
          <a:lstStyle>
            <a:lvl1pPr marL="281770" indent="-281770">
              <a:defRPr sz="2300">
                <a:latin typeface="Arial" pitchFamily="34" charset="0"/>
                <a:cs typeface="Arial" pitchFamily="34" charset="0"/>
              </a:defRPr>
            </a:lvl1pPr>
            <a:lvl2pPr marL="562218" indent="-265896">
              <a:defRPr sz="2000">
                <a:latin typeface="Arial" pitchFamily="34" charset="0"/>
                <a:cs typeface="Arial" pitchFamily="34" charset="0"/>
              </a:defRPr>
            </a:lvl2pPr>
            <a:lvl3pPr marL="813562" indent="-243407">
              <a:defRPr sz="1800">
                <a:latin typeface="Arial" pitchFamily="34" charset="0"/>
                <a:cs typeface="Arial" pitchFamily="34" charset="0"/>
              </a:defRPr>
            </a:lvl3pPr>
            <a:lvl4pPr marL="1050354" indent="-228856">
              <a:defRPr sz="1700">
                <a:latin typeface="Arial" pitchFamily="34" charset="0"/>
                <a:cs typeface="Arial" pitchFamily="34" charset="0"/>
              </a:defRPr>
            </a:lvl4pPr>
            <a:lvl5pPr marL="1279210" indent="-206367">
              <a:defRPr sz="17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6608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6608" y="2133601"/>
            <a:ext cx="4115872" cy="1855893"/>
          </a:xfrm>
        </p:spPr>
        <p:txBody>
          <a:bodyPr/>
          <a:lstStyle>
            <a:lvl1pPr marL="296321" indent="-296321">
              <a:defRPr sz="2300">
                <a:latin typeface="Arial" pitchFamily="34" charset="0"/>
                <a:cs typeface="Arial" pitchFamily="34" charset="0"/>
              </a:defRPr>
            </a:lvl1pPr>
            <a:lvl2pPr marL="570155" indent="-273833">
              <a:defRPr sz="2000">
                <a:latin typeface="Arial" pitchFamily="34" charset="0"/>
                <a:cs typeface="Arial" pitchFamily="34" charset="0"/>
              </a:defRPr>
            </a:lvl2pPr>
            <a:lvl3pPr marL="821499" indent="-244730">
              <a:defRPr sz="1800">
                <a:latin typeface="Arial" pitchFamily="34" charset="0"/>
                <a:cs typeface="Arial" pitchFamily="34" charset="0"/>
              </a:defRPr>
            </a:lvl3pPr>
            <a:lvl4pPr marL="1050354" indent="-236793">
              <a:defRPr sz="1700">
                <a:latin typeface="Arial" pitchFamily="34" charset="0"/>
                <a:cs typeface="Arial" pitchFamily="34" charset="0"/>
              </a:defRPr>
            </a:lvl4pPr>
            <a:lvl5pPr marL="1279210" indent="-220919">
              <a:defRPr sz="17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402768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9751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rgbClr val="402768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919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Vac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692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en dos sec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543" y="980728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marL="673338" indent="-325424"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marL="953785" indent="-288384"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marL="1227618" indent="-273833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marL="1516002" indent="-280447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6608" y="980728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marL="673338" indent="-339976"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marL="961722" indent="-302936"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marL="1227618" indent="-265896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marL="1516002" indent="-273833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chemeClr val="bg1">
                    <a:lumMod val="50000"/>
                    <a:alpha val="99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0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cion (con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543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107" y="2133600"/>
            <a:ext cx="4114800" cy="1855893"/>
          </a:xfrm>
        </p:spPr>
        <p:txBody>
          <a:bodyPr/>
          <a:lstStyle>
            <a:lvl1pPr marL="281770" indent="-281770">
              <a:defRPr sz="2300">
                <a:latin typeface="Arial" pitchFamily="34" charset="0"/>
                <a:cs typeface="Arial" pitchFamily="34" charset="0"/>
              </a:defRPr>
            </a:lvl1pPr>
            <a:lvl2pPr marL="562218" indent="-265896">
              <a:defRPr sz="2000">
                <a:latin typeface="Arial" pitchFamily="34" charset="0"/>
                <a:cs typeface="Arial" pitchFamily="34" charset="0"/>
              </a:defRPr>
            </a:lvl2pPr>
            <a:lvl3pPr marL="813562" indent="-243407">
              <a:defRPr sz="1800">
                <a:latin typeface="Arial" pitchFamily="34" charset="0"/>
                <a:cs typeface="Arial" pitchFamily="34" charset="0"/>
              </a:defRPr>
            </a:lvl3pPr>
            <a:lvl4pPr marL="1050354" indent="-228856">
              <a:defRPr sz="1700">
                <a:latin typeface="Arial" pitchFamily="34" charset="0"/>
                <a:cs typeface="Arial" pitchFamily="34" charset="0"/>
              </a:defRPr>
            </a:lvl4pPr>
            <a:lvl5pPr marL="1279210" indent="-206367">
              <a:defRPr sz="17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6608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6608" y="2133601"/>
            <a:ext cx="4115872" cy="1855893"/>
          </a:xfrm>
        </p:spPr>
        <p:txBody>
          <a:bodyPr/>
          <a:lstStyle>
            <a:lvl1pPr marL="296321" indent="-296321">
              <a:defRPr sz="2300">
                <a:latin typeface="Arial" pitchFamily="34" charset="0"/>
                <a:cs typeface="Arial" pitchFamily="34" charset="0"/>
              </a:defRPr>
            </a:lvl1pPr>
            <a:lvl2pPr marL="570155" indent="-273833">
              <a:defRPr sz="2000">
                <a:latin typeface="Arial" pitchFamily="34" charset="0"/>
                <a:cs typeface="Arial" pitchFamily="34" charset="0"/>
              </a:defRPr>
            </a:lvl2pPr>
            <a:lvl3pPr marL="821499" indent="-244730">
              <a:defRPr sz="1800">
                <a:latin typeface="Arial" pitchFamily="34" charset="0"/>
                <a:cs typeface="Arial" pitchFamily="34" charset="0"/>
              </a:defRPr>
            </a:lvl3pPr>
            <a:lvl4pPr marL="1050354" indent="-236793">
              <a:defRPr sz="1700">
                <a:latin typeface="Arial" pitchFamily="34" charset="0"/>
                <a:cs typeface="Arial" pitchFamily="34" charset="0"/>
              </a:defRPr>
            </a:lvl4pPr>
            <a:lvl5pPr marL="1279210" indent="-220919">
              <a:defRPr sz="17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chemeClr val="bg1">
                    <a:lumMod val="50000"/>
                    <a:alpha val="99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>
            <a:lvl1pPr>
              <a:defRPr sz="4000">
                <a:solidFill>
                  <a:schemeClr val="bg1">
                    <a:lumMod val="50000"/>
                    <a:alpha val="99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19111" y="3226872"/>
            <a:ext cx="6552879" cy="332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Vac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35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0_Inici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 descr="C:\Users\arestrepot\Desktop\cruce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6513" y="0"/>
            <a:ext cx="918051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 descr="C:\Users\arestrepot\Desktop\azul.em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4768" y="-1035495"/>
            <a:ext cx="7402821" cy="596561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/>
          <p:nvPr/>
        </p:nvSpPr>
        <p:spPr>
          <a:xfrm>
            <a:off x="-36511" y="4797151"/>
            <a:ext cx="9217024" cy="13681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8282" y="6564092"/>
            <a:ext cx="658019" cy="2635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67543" y="5231928"/>
            <a:ext cx="8352928" cy="609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880"/>
              </a:spcBef>
              <a:buClr>
                <a:schemeClr val="lt1"/>
              </a:buClr>
              <a:buFont typeface="Noto Sans Symbols"/>
              <a:buNone/>
              <a:defRPr sz="44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855663" marR="0" lvl="1" indent="-261303" algn="l" rtl="0">
              <a:lnSpc>
                <a:spcPct val="90000"/>
              </a:lnSpc>
              <a:spcBef>
                <a:spcPts val="480"/>
              </a:spcBef>
              <a:buClr>
                <a:schemeClr val="dk2"/>
              </a:buClr>
              <a:buSzPct val="90000"/>
              <a:buFont typeface="Noto Sans Symbols"/>
              <a:buChar char="▪"/>
              <a:defRPr sz="24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258888" marR="0" lvl="2" indent="-293688" algn="l" rtl="0">
              <a:lnSpc>
                <a:spcPct val="90000"/>
              </a:lnSpc>
              <a:spcBef>
                <a:spcPts val="400"/>
              </a:spcBef>
              <a:buClr>
                <a:schemeClr val="dk2"/>
              </a:buClr>
              <a:buSzPct val="90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604963" marR="0" lvl="3" indent="-244793" algn="l" rtl="0">
              <a:lnSpc>
                <a:spcPct val="90000"/>
              </a:lnSpc>
              <a:spcBef>
                <a:spcPts val="360"/>
              </a:spcBef>
              <a:buClr>
                <a:schemeClr val="dk2"/>
              </a:buClr>
              <a:buSzPct val="9000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941513" marR="0" lvl="4" indent="-238443" algn="l" rtl="0">
              <a:lnSpc>
                <a:spcPct val="90000"/>
              </a:lnSpc>
              <a:spcBef>
                <a:spcPts val="360"/>
              </a:spcBef>
              <a:buClr>
                <a:schemeClr val="dk2"/>
              </a:buClr>
              <a:buSzPct val="9000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499" marR="0" lvl="5" indent="-114199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681" marR="0" lvl="6" indent="-114181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8863" marR="0" lvl="7" indent="-114163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045" marR="0" lvl="8" indent="-114144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376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9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 rot="16200000">
            <a:off x="-3274412" y="3260058"/>
            <a:ext cx="6858003" cy="3378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6696744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559" y="2299192"/>
            <a:ext cx="8363937" cy="1775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5" name="Picture 4"/>
          <p:cNvPicPr>
            <a:picLocks noChangeAspect="1" noChangeArrowheads="1"/>
          </p:cNvPicPr>
          <p:nvPr userDrawn="1"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816" r:id="rId2"/>
    <p:sldLayoutId id="2147483774" r:id="rId3"/>
    <p:sldLayoutId id="2147483746" r:id="rId4"/>
    <p:sldLayoutId id="2147483749" r:id="rId5"/>
    <p:sldLayoutId id="2147483750" r:id="rId6"/>
    <p:sldLayoutId id="2147483751" r:id="rId7"/>
    <p:sldLayoutId id="2147483752" r:id="rId8"/>
    <p:sldLayoutId id="2147483822" r:id="rId9"/>
    <p:sldLayoutId id="2147483823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chemeClr val="tx1">
              <a:lumMod val="75000"/>
              <a:lumOff val="25000"/>
              <a:alpha val="99000"/>
            </a:schemeClr>
          </a:soli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4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0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1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1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 rot="16200000">
            <a:off x="-3274412" y="3260058"/>
            <a:ext cx="6858003" cy="337881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6696744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559" y="2299192"/>
            <a:ext cx="8363937" cy="1775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5" name="Picture 4"/>
          <p:cNvPicPr>
            <a:picLocks noChangeAspect="1" noChangeArrowheads="1"/>
          </p:cNvPicPr>
          <p:nvPr userDrawn="1"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769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798" r:id="rId2"/>
    <p:sldLayoutId id="2147483778" r:id="rId3"/>
    <p:sldLayoutId id="2147483779" r:id="rId4"/>
    <p:sldLayoutId id="2147483780" r:id="rId5"/>
    <p:sldLayoutId id="2147483781" r:id="rId6"/>
    <p:sldLayoutId id="2147483782" r:id="rId7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rgbClr val="0070C0">
              <a:alpha val="99000"/>
            </a:srgbClr>
          </a:soli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4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0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1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1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 rot="16200000">
            <a:off x="-3274412" y="3260058"/>
            <a:ext cx="6858003" cy="337881"/>
          </a:xfrm>
          <a:prstGeom prst="rect">
            <a:avLst/>
          </a:prstGeom>
          <a:solidFill>
            <a:srgbClr val="F57B1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6696744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559" y="2299192"/>
            <a:ext cx="8363937" cy="1775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5" name="Picture 4"/>
          <p:cNvPicPr>
            <a:picLocks noChangeAspect="1" noChangeArrowheads="1"/>
          </p:cNvPicPr>
          <p:nvPr userDrawn="1"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71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97" r:id="rId2"/>
    <p:sldLayoutId id="2147483785" r:id="rId3"/>
    <p:sldLayoutId id="2147483786" r:id="rId4"/>
    <p:sldLayoutId id="2147483787" r:id="rId5"/>
    <p:sldLayoutId id="2147483788" r:id="rId6"/>
    <p:sldLayoutId id="2147483789" r:id="rId7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rgbClr val="F57B17">
              <a:alpha val="99000"/>
            </a:srgbClr>
          </a:soli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4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0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1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1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 rot="16200000">
            <a:off x="-3274412" y="3260058"/>
            <a:ext cx="6858003" cy="337881"/>
          </a:xfrm>
          <a:prstGeom prst="rect">
            <a:avLst/>
          </a:prstGeom>
          <a:solidFill>
            <a:srgbClr val="00B45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6696744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559" y="2299192"/>
            <a:ext cx="8363937" cy="1775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5" name="Picture 4"/>
          <p:cNvPicPr>
            <a:picLocks noChangeAspect="1" noChangeArrowheads="1"/>
          </p:cNvPicPr>
          <p:nvPr userDrawn="1"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296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799" r:id="rId2"/>
    <p:sldLayoutId id="2147483792" r:id="rId3"/>
    <p:sldLayoutId id="2147483793" r:id="rId4"/>
    <p:sldLayoutId id="2147483794" r:id="rId5"/>
    <p:sldLayoutId id="2147483795" r:id="rId6"/>
    <p:sldLayoutId id="2147483796" r:id="rId7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rgbClr val="00B45A">
              <a:alpha val="99000"/>
            </a:srgbClr>
          </a:soli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4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0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1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1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 rot="16200000">
            <a:off x="-3274412" y="3260058"/>
            <a:ext cx="6858003" cy="337881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6696744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559" y="2299192"/>
            <a:ext cx="8363937" cy="1775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5" name="Picture 4"/>
          <p:cNvPicPr>
            <a:picLocks noChangeAspect="1" noChangeArrowheads="1"/>
          </p:cNvPicPr>
          <p:nvPr userDrawn="1"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30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rgbClr val="00B0F0">
              <a:alpha val="99000"/>
            </a:srgbClr>
          </a:soli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4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0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1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1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 rot="16200000">
            <a:off x="-3274412" y="3260058"/>
            <a:ext cx="6858003" cy="337881"/>
          </a:xfrm>
          <a:prstGeom prst="rect">
            <a:avLst/>
          </a:prstGeom>
          <a:solidFill>
            <a:srgbClr val="40276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6696744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559" y="2299192"/>
            <a:ext cx="8363937" cy="1775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5" name="Picture 4"/>
          <p:cNvPicPr>
            <a:picLocks noChangeAspect="1" noChangeArrowheads="1"/>
          </p:cNvPicPr>
          <p:nvPr userDrawn="1"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8283" y="6564092"/>
            <a:ext cx="65801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699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rgbClr val="402768">
              <a:alpha val="99000"/>
            </a:srgbClr>
          </a:soli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4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0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1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1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devopscube.com/wp-content/uploads/2014/12/docker-architecture-techtip39.png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" TargetMode="External"/><Relationship Id="rId2" Type="http://schemas.openxmlformats.org/officeDocument/2006/relationships/hyperlink" Target="https://mesosphere.github.io/marathon/" TargetMode="Externa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what-container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4294967295"/>
          </p:nvPr>
        </p:nvSpPr>
        <p:spPr>
          <a:xfrm>
            <a:off x="4137212" y="5306195"/>
            <a:ext cx="5006788" cy="11079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ct val="25000"/>
              <a:buFont typeface="Noto Sans Symbols"/>
              <a:buNone/>
            </a:pPr>
            <a:r>
              <a:rPr lang="es-CO" sz="3600" b="1" i="0" u="none" strike="noStrike" cap="none" dirty="0" err="1" smtClean="0">
                <a:solidFill>
                  <a:srgbClr val="5D5D5D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Docker</a:t>
            </a:r>
            <a:r>
              <a:rPr lang="es-CO" sz="3600" b="1" i="0" u="none" strike="noStrike" cap="none" dirty="0" smtClean="0">
                <a:solidFill>
                  <a:srgbClr val="5D5D5D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 </a:t>
            </a:r>
            <a:r>
              <a:rPr lang="es-CO" sz="3600" b="1" i="0" u="none" strike="noStrike" cap="none" dirty="0" err="1" smtClean="0">
                <a:solidFill>
                  <a:srgbClr val="5D5D5D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Containers</a:t>
            </a:r>
            <a:endParaRPr lang="es-CO" sz="3600" b="1" i="0" u="none" strike="noStrike" cap="none" dirty="0">
              <a:solidFill>
                <a:srgbClr val="5D5D5D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720"/>
              </a:spcBef>
              <a:buClr>
                <a:srgbClr val="5D5D5D"/>
              </a:buClr>
              <a:buSzPct val="25000"/>
              <a:buFont typeface="Noto Sans Symbols"/>
              <a:buNone/>
            </a:pPr>
            <a:endParaRPr sz="3600" b="1" i="0" u="none" strike="noStrike" cap="none" dirty="0">
              <a:solidFill>
                <a:srgbClr val="5D5D5D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body" idx="4294967295"/>
          </p:nvPr>
        </p:nvSpPr>
        <p:spPr>
          <a:xfrm>
            <a:off x="4137212" y="5798637"/>
            <a:ext cx="5006788" cy="615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60375" marR="0" lvl="0" indent="-4603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Noto Sans Symbols"/>
              <a:buNone/>
            </a:pPr>
            <a:r>
              <a:rPr lang="es-CO" sz="2000" b="1" i="0" u="none" strike="noStrike" cap="none" dirty="0">
                <a:solidFill>
                  <a:srgbClr val="7F7F7F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Alejandro Calderón Vélez</a:t>
            </a:r>
          </a:p>
          <a:p>
            <a:pPr marL="460375" marR="0" lvl="0" indent="-460375" algn="l" rtl="0">
              <a:lnSpc>
                <a:spcPct val="90000"/>
              </a:lnSpc>
              <a:spcBef>
                <a:spcPts val="400"/>
              </a:spcBef>
              <a:buClr>
                <a:srgbClr val="7F7F7F"/>
              </a:buClr>
              <a:buSzPct val="25000"/>
              <a:buFont typeface="Noto Sans Symbols"/>
              <a:buNone/>
            </a:pPr>
            <a:r>
              <a:rPr lang="es-CO" sz="2000" b="1" i="0" u="none" strike="noStrike" cap="none" dirty="0" smtClean="0">
                <a:solidFill>
                  <a:srgbClr val="7F7F7F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Ingeniero de Desarrollo y Operaciones</a:t>
            </a:r>
            <a:endParaRPr lang="es-CO" sz="2000" b="1" i="0" u="none" strike="noStrike" cap="none" dirty="0">
              <a:solidFill>
                <a:srgbClr val="7F7F7F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4017452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Noto Sans Symbols"/>
              <a:buNone/>
            </a:pPr>
            <a:r>
              <a:rPr lang="es-CO" sz="4400" b="1" i="0" u="none" strike="noStrike" cap="none" dirty="0" err="1" smtClean="0">
                <a:solidFill>
                  <a:schemeClr val="lt1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Docker</a:t>
            </a:r>
            <a:endParaRPr lang="es-CO" sz="4400" b="1" i="0" u="none" strike="noStrike" cap="none" dirty="0">
              <a:solidFill>
                <a:schemeClr val="lt1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535795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sz="quarter" idx="10"/>
          </p:nvPr>
        </p:nvSpPr>
        <p:spPr>
          <a:xfrm>
            <a:off x="561678" y="836713"/>
            <a:ext cx="8114778" cy="54726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60375" marR="0" lvl="0" indent="-4603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0000"/>
              <a:buFont typeface="Noto Sans Symbols"/>
              <a:buNone/>
            </a:pPr>
            <a:endParaRPr sz="1500" b="0" i="0" u="none" strike="noStrike" cap="none" dirty="0">
              <a:solidFill>
                <a:schemeClr val="dk2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Es un motor de contenedores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Usa namespaces y cgroups para crear contenedores sobre un sistema operativo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Automatiza el despliegue de aplicaciones en el contenedor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Ofrece un “workflow” eficiente para mover contenedores de la máquina del desarrollador al ambiente de pruebas y finalmente a producción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Funciona principalmente en Linux, y hay versiones Beta en Windows y Mac.</a:t>
            </a:r>
          </a:p>
          <a:p>
            <a:pPr marL="460375" marR="0" lvl="0" indent="-460375" algn="l" rtl="0">
              <a:lnSpc>
                <a:spcPct val="90000"/>
              </a:lnSpc>
              <a:spcBef>
                <a:spcPts val="400"/>
              </a:spcBef>
              <a:buClr>
                <a:schemeClr val="dk2"/>
              </a:buClr>
              <a:buSzPct val="90000"/>
              <a:buFont typeface="Noto Sans Symbols"/>
              <a:buNone/>
            </a:pPr>
            <a:endParaRPr sz="2000" b="0" i="0" u="none" strike="noStrike" cap="none" dirty="0">
              <a:solidFill>
                <a:schemeClr val="dk2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561678" y="265998"/>
            <a:ext cx="6696744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F57B17"/>
              </a:buClr>
              <a:buSzPct val="25000"/>
            </a:pPr>
            <a:r>
              <a:rPr lang="en" dirty="0"/>
              <a:t>Docker</a:t>
            </a:r>
            <a:endParaRPr lang="es-CO" sz="4000" b="0" i="0" u="none" strike="noStrike" cap="none" dirty="0">
              <a:solidFill>
                <a:srgbClr val="F57B17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sz="quarter" idx="11"/>
          </p:nvPr>
        </p:nvSpPr>
        <p:spPr>
          <a:xfrm rot="-5400000">
            <a:off x="-3119111" y="3226872"/>
            <a:ext cx="6552879" cy="33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dirty="0"/>
              <a:t>Docker</a:t>
            </a:r>
            <a:endParaRPr lang="es-CO" sz="2400" b="0" i="0" u="none" strike="noStrike" cap="none" dirty="0">
              <a:solidFill>
                <a:schemeClr val="lt1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516411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sz="quarter" idx="10"/>
          </p:nvPr>
        </p:nvSpPr>
        <p:spPr>
          <a:xfrm>
            <a:off x="561678" y="836713"/>
            <a:ext cx="8114778" cy="54726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60375" marR="0" lvl="0" indent="-4603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0000"/>
              <a:buFont typeface="Noto Sans Symbols"/>
              <a:buNone/>
            </a:pPr>
            <a:endParaRPr sz="1500" b="0" i="0" u="none" strike="noStrike" cap="none" dirty="0">
              <a:solidFill>
                <a:schemeClr val="dk2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Tiene una arquitectura cliente-servidor.</a:t>
            </a: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Instala un Daemon de docker el cual controla todas las acciones de los contenedores.</a:t>
            </a: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Un docker client envía instrucciones por CLI o REST API al daemon.</a:t>
            </a: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Tanto el cliente como el daemon pueden estar presentes en la misma máquina.</a:t>
            </a:r>
          </a:p>
          <a:p>
            <a:pPr>
              <a:spcBef>
                <a:spcPts val="40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endParaRPr sz="2000" b="0" i="0" u="none" strike="noStrike" cap="none" dirty="0">
              <a:solidFill>
                <a:schemeClr val="dk2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561678" y="265998"/>
            <a:ext cx="6696744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F57B17"/>
              </a:buClr>
              <a:buSzPct val="25000"/>
            </a:pPr>
            <a:r>
              <a:rPr lang="en" dirty="0"/>
              <a:t>¿Cómo funciona?</a:t>
            </a:r>
            <a:endParaRPr lang="es-CO" sz="4000" b="0" i="0" u="none" strike="noStrike" cap="none" dirty="0">
              <a:solidFill>
                <a:srgbClr val="F57B17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sz="quarter" idx="11"/>
          </p:nvPr>
        </p:nvSpPr>
        <p:spPr>
          <a:xfrm rot="-5400000">
            <a:off x="-3119111" y="3226872"/>
            <a:ext cx="6552879" cy="33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dirty="0"/>
              <a:t>¿Cómo funciona?</a:t>
            </a:r>
            <a:endParaRPr lang="es-CO" sz="2400" b="0" i="0" u="none" strike="noStrike" cap="none" dirty="0">
              <a:solidFill>
                <a:schemeClr val="lt1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296987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561678" y="265998"/>
            <a:ext cx="6696744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F57B17"/>
              </a:buClr>
              <a:buSzPct val="25000"/>
            </a:pPr>
            <a:r>
              <a:rPr lang="en" dirty="0"/>
              <a:t>¿Cómo funciona?</a:t>
            </a:r>
            <a:endParaRPr lang="es-CO" sz="4000" b="0" i="0" u="none" strike="noStrike" cap="none" dirty="0">
              <a:solidFill>
                <a:srgbClr val="F57B17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sz="quarter" idx="11"/>
          </p:nvPr>
        </p:nvSpPr>
        <p:spPr>
          <a:xfrm rot="-5400000">
            <a:off x="-3119111" y="3226872"/>
            <a:ext cx="6552879" cy="33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dirty="0"/>
              <a:t>¿Cómo funciona?</a:t>
            </a:r>
            <a:endParaRPr lang="es-CO" sz="2400" b="0" i="0" u="none" strike="noStrike" cap="none" dirty="0">
              <a:solidFill>
                <a:schemeClr val="lt1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576" y="1484784"/>
            <a:ext cx="7848872" cy="309634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13"/>
          <p:cNvSpPr txBox="1"/>
          <p:nvPr/>
        </p:nvSpPr>
        <p:spPr>
          <a:xfrm>
            <a:off x="478954" y="5157192"/>
            <a:ext cx="8125494" cy="7144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https://devopscube.com/wp-content/uploads/2014/12/docker-architecture-techtip39.png</a:t>
            </a:r>
          </a:p>
        </p:txBody>
      </p:sp>
    </p:spTree>
    <p:extLst>
      <p:ext uri="{BB962C8B-B14F-4D97-AF65-F5344CB8AC3E}">
        <p14:creationId xmlns:p14="http://schemas.microsoft.com/office/powerpoint/2010/main" val="7287669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sz="quarter" idx="10"/>
          </p:nvPr>
        </p:nvSpPr>
        <p:spPr>
          <a:xfrm>
            <a:off x="561678" y="836713"/>
            <a:ext cx="8114778" cy="54726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60375" marR="0" lvl="0" indent="-4603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0000"/>
              <a:buFont typeface="Noto Sans Symbols"/>
              <a:buNone/>
            </a:pPr>
            <a:endParaRPr sz="1500" b="0" i="0" u="none" strike="noStrike" cap="none" dirty="0">
              <a:solidFill>
                <a:schemeClr val="dk2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Las imágenes son los bloques básicos en docker.</a:t>
            </a: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Los contenedores se construyen sobre imágenes.</a:t>
            </a: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Se pueden configurar con aplicaciones y usan un template para su creación (Dockerfile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).</a:t>
            </a: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Se organizan en capas.</a:t>
            </a: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Cada cambio a una imagen adiciona una capa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chemeClr val="dk2"/>
                </a:solidFill>
                <a:latin typeface="+mn-lt"/>
              </a:rPr>
              <a:t>Se nombran </a:t>
            </a:r>
            <a:r>
              <a:rPr lang="en" i="1" dirty="0" smtClean="0">
                <a:solidFill>
                  <a:schemeClr val="dk2"/>
                </a:solidFill>
                <a:latin typeface="+mn-lt"/>
              </a:rPr>
              <a:t>REPOSITORIO:VERSION</a:t>
            </a:r>
            <a:endParaRPr lang="en" i="1" dirty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endParaRPr dirty="0">
              <a:solidFill>
                <a:schemeClr val="dk2"/>
              </a:solidFill>
              <a:latin typeface="+mn-lt"/>
              <a:sym typeface="Calibri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561678" y="265998"/>
            <a:ext cx="6696744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F57B17"/>
              </a:buClr>
              <a:buSzPct val="25000"/>
            </a:pPr>
            <a:r>
              <a:rPr lang="en" dirty="0"/>
              <a:t>Docker Images</a:t>
            </a:r>
            <a:endParaRPr lang="es-CO" sz="4000" b="0" i="0" u="none" strike="noStrike" cap="none" dirty="0">
              <a:solidFill>
                <a:srgbClr val="F57B17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sz="quarter" idx="11"/>
          </p:nvPr>
        </p:nvSpPr>
        <p:spPr>
          <a:xfrm rot="-5400000">
            <a:off x="-3119111" y="3226872"/>
            <a:ext cx="6552879" cy="33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dirty="0"/>
              <a:t>Docker Images</a:t>
            </a:r>
            <a:endParaRPr lang="es-CO" sz="2400" b="0" i="0" u="none" strike="noStrike" cap="none" dirty="0">
              <a:solidFill>
                <a:schemeClr val="lt1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1748467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24"/>
          <p:cNvSpPr txBox="1">
            <a:spLocks noGrp="1"/>
          </p:cNvSpPr>
          <p:nvPr>
            <p:ph type="body" sz="quarter" idx="10"/>
          </p:nvPr>
        </p:nvSpPr>
        <p:spPr>
          <a:xfrm>
            <a:off x="561678" y="836713"/>
            <a:ext cx="8114778" cy="54726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60375" marR="0" lvl="0" indent="-4603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0000"/>
              <a:buFont typeface="Noto Sans Symbols"/>
              <a:buNone/>
            </a:pPr>
            <a:endParaRPr sz="1500" b="0" i="0" u="none" strike="noStrike" cap="none" dirty="0">
              <a:solidFill>
                <a:schemeClr val="dk2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“docker pull repo:tag” descarga la imagen a la 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máquina </a:t>
            </a:r>
            <a:r>
              <a:rPr lang="en" dirty="0">
                <a:solidFill>
                  <a:schemeClr val="dk2"/>
                </a:solidFill>
                <a:latin typeface="+mn-lt"/>
              </a:rPr>
              <a:t>local.</a:t>
            </a: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“</a:t>
            </a:r>
            <a:r>
              <a:rPr lang="en-US" dirty="0" err="1">
                <a:solidFill>
                  <a:schemeClr val="dk2"/>
                </a:solidFill>
                <a:latin typeface="+mn-lt"/>
              </a:rPr>
              <a:t>docker</a:t>
            </a:r>
            <a:r>
              <a:rPr lang="en-US" dirty="0">
                <a:solidFill>
                  <a:schemeClr val="dk2"/>
                </a:solidFill>
                <a:latin typeface="+mn-lt"/>
              </a:rPr>
              <a:t> </a:t>
            </a:r>
            <a:r>
              <a:rPr lang="en-US" dirty="0">
                <a:solidFill>
                  <a:schemeClr val="dk2"/>
                </a:solidFill>
                <a:latin typeface="+mn-lt"/>
              </a:rPr>
              <a:t>images” </a:t>
            </a:r>
            <a:r>
              <a:rPr lang="en-US" dirty="0" err="1">
                <a:solidFill>
                  <a:schemeClr val="dk2"/>
                </a:solidFill>
                <a:latin typeface="+mn-lt"/>
              </a:rPr>
              <a:t>muestra</a:t>
            </a:r>
            <a:r>
              <a:rPr lang="en-US" dirty="0">
                <a:solidFill>
                  <a:schemeClr val="dk2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+mn-lt"/>
              </a:rPr>
              <a:t>todas</a:t>
            </a:r>
            <a:r>
              <a:rPr lang="en-US" dirty="0">
                <a:solidFill>
                  <a:schemeClr val="dk2"/>
                </a:solidFill>
                <a:latin typeface="+mn-lt"/>
              </a:rPr>
              <a:t> la </a:t>
            </a:r>
            <a:r>
              <a:rPr lang="en-US" dirty="0" err="1" smtClean="0">
                <a:solidFill>
                  <a:schemeClr val="dk2"/>
                </a:solidFill>
                <a:latin typeface="+mn-lt"/>
              </a:rPr>
              <a:t>imágenes</a:t>
            </a:r>
            <a:r>
              <a:rPr lang="en-US" dirty="0" smtClean="0">
                <a:solidFill>
                  <a:schemeClr val="dk2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+mn-lt"/>
              </a:rPr>
              <a:t>presentes</a:t>
            </a:r>
            <a:r>
              <a:rPr lang="en-US" dirty="0">
                <a:solidFill>
                  <a:schemeClr val="dk2"/>
                </a:solidFill>
                <a:latin typeface="+mn-lt"/>
              </a:rPr>
              <a:t>.</a:t>
            </a: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CO" dirty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dk2"/>
                </a:solidFill>
                <a:latin typeface="+mn-lt"/>
              </a:rPr>
              <a:t>“</a:t>
            </a:r>
            <a:r>
              <a:rPr lang="es-CO" dirty="0" err="1">
                <a:solidFill>
                  <a:schemeClr val="dk2"/>
                </a:solidFill>
                <a:latin typeface="+mn-lt"/>
              </a:rPr>
              <a:t>docker</a:t>
            </a:r>
            <a:r>
              <a:rPr lang="es-CO" dirty="0">
                <a:solidFill>
                  <a:schemeClr val="dk2"/>
                </a:solidFill>
                <a:latin typeface="+mn-lt"/>
              </a:rPr>
              <a:t> </a:t>
            </a:r>
            <a:r>
              <a:rPr lang="es-CO" dirty="0" err="1">
                <a:solidFill>
                  <a:schemeClr val="dk2"/>
                </a:solidFill>
                <a:latin typeface="+mn-lt"/>
              </a:rPr>
              <a:t>rmi</a:t>
            </a:r>
            <a:r>
              <a:rPr lang="es-CO" dirty="0">
                <a:solidFill>
                  <a:schemeClr val="dk2"/>
                </a:solidFill>
                <a:latin typeface="+mn-lt"/>
              </a:rPr>
              <a:t> {</a:t>
            </a:r>
            <a:r>
              <a:rPr lang="es-CO" dirty="0" err="1">
                <a:solidFill>
                  <a:schemeClr val="dk2"/>
                </a:solidFill>
                <a:latin typeface="+mn-lt"/>
              </a:rPr>
              <a:t>image_id</a:t>
            </a:r>
            <a:r>
              <a:rPr lang="es-CO" dirty="0">
                <a:solidFill>
                  <a:schemeClr val="dk2"/>
                </a:solidFill>
                <a:latin typeface="+mn-lt"/>
              </a:rPr>
              <a:t>}” remueve una imagen de la </a:t>
            </a:r>
            <a:r>
              <a:rPr lang="es-CO" dirty="0" smtClean="0">
                <a:solidFill>
                  <a:schemeClr val="dk2"/>
                </a:solidFill>
                <a:latin typeface="+mn-lt"/>
              </a:rPr>
              <a:t>máquina</a:t>
            </a:r>
            <a:r>
              <a:rPr lang="es-CO" dirty="0">
                <a:solidFill>
                  <a:schemeClr val="dk2"/>
                </a:solidFill>
                <a:latin typeface="+mn-lt"/>
              </a:rPr>
              <a:t>.</a:t>
            </a:r>
            <a:endParaRPr lang="en" dirty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endParaRPr dirty="0">
              <a:solidFill>
                <a:schemeClr val="dk2"/>
              </a:solidFill>
              <a:latin typeface="+mn-lt"/>
              <a:sym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Docker</a:t>
            </a:r>
            <a:r>
              <a:rPr lang="es-CO" dirty="0" smtClean="0"/>
              <a:t> </a:t>
            </a:r>
            <a:r>
              <a:rPr lang="es-CO" dirty="0" err="1" smtClean="0"/>
              <a:t>Images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28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sz="quarter" idx="10"/>
          </p:nvPr>
        </p:nvSpPr>
        <p:spPr>
          <a:xfrm>
            <a:off x="561678" y="836713"/>
            <a:ext cx="8114778" cy="54726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 smtClean="0">
              <a:solidFill>
                <a:schemeClr val="dk2"/>
              </a:solidFill>
              <a:latin typeface="+mn-lt"/>
            </a:endParaRP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chemeClr val="dk2"/>
                </a:solidFill>
                <a:latin typeface="+mn-lt"/>
              </a:rPr>
              <a:t>Repositorio </a:t>
            </a:r>
            <a:r>
              <a:rPr lang="en" dirty="0">
                <a:solidFill>
                  <a:schemeClr val="dk2"/>
                </a:solidFill>
                <a:latin typeface="+mn-lt"/>
              </a:rPr>
              <a:t>de imágenes docker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Puede ser público o privado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Permite subir y descargar imágenes de un sitio centralizado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Docker ofrece el servicio de DockerHub como repositorio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>
              <a:spcBef>
                <a:spcPts val="40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endParaRPr sz="2000" b="0" i="0" u="none" strike="noStrike" cap="none" dirty="0">
              <a:solidFill>
                <a:schemeClr val="dk2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561678" y="265998"/>
            <a:ext cx="6696744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F57B17"/>
              </a:buClr>
              <a:buSzPct val="25000"/>
            </a:pPr>
            <a:r>
              <a:rPr lang="en" dirty="0"/>
              <a:t>Docker registry</a:t>
            </a:r>
            <a:endParaRPr lang="es-CO" sz="4000" b="0" i="0" u="none" strike="noStrike" cap="none" dirty="0">
              <a:solidFill>
                <a:srgbClr val="F57B17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sz="quarter" idx="11"/>
          </p:nvPr>
        </p:nvSpPr>
        <p:spPr>
          <a:xfrm rot="-5400000">
            <a:off x="-3119111" y="3226872"/>
            <a:ext cx="6552879" cy="33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dirty="0"/>
              <a:t>Docker registry</a:t>
            </a:r>
            <a:endParaRPr lang="es-CO" sz="2400" b="0" i="0" u="none" strike="noStrike" cap="none" dirty="0">
              <a:solidFill>
                <a:schemeClr val="lt1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357371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sz="quarter" idx="10"/>
          </p:nvPr>
        </p:nvSpPr>
        <p:spPr>
          <a:xfrm>
            <a:off x="561678" y="836713"/>
            <a:ext cx="8114778" cy="54726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 smtClean="0">
              <a:solidFill>
                <a:schemeClr val="dk2"/>
              </a:solidFill>
              <a:latin typeface="+mn-lt"/>
            </a:endParaRP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chemeClr val="dk2"/>
                </a:solidFill>
                <a:latin typeface="+mn-lt"/>
              </a:rPr>
              <a:t>Existen </a:t>
            </a:r>
            <a:r>
              <a:rPr lang="en" dirty="0">
                <a:solidFill>
                  <a:schemeClr val="dk2"/>
                </a:solidFill>
                <a:latin typeface="+mn-lt"/>
              </a:rPr>
              <a:t>muchos proveedores de repositorios como Amazon ECR, Azure Container Registry, Google Container Registry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Se puede crear uno propio usando herramientas como Redis.</a:t>
            </a:r>
          </a:p>
          <a:p>
            <a:pPr>
              <a:spcBef>
                <a:spcPts val="40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endParaRPr sz="2000" b="0" i="0" u="none" strike="noStrike" cap="none" dirty="0">
              <a:solidFill>
                <a:schemeClr val="dk2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561678" y="265998"/>
            <a:ext cx="6696744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F57B17"/>
              </a:buClr>
              <a:buSzPct val="25000"/>
            </a:pPr>
            <a:r>
              <a:rPr lang="en" dirty="0"/>
              <a:t>Docker registry</a:t>
            </a:r>
            <a:endParaRPr lang="es-CO" sz="4000" b="0" i="0" u="none" strike="noStrike" cap="none" dirty="0">
              <a:solidFill>
                <a:srgbClr val="F57B17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sz="quarter" idx="11"/>
          </p:nvPr>
        </p:nvSpPr>
        <p:spPr>
          <a:xfrm rot="-5400000">
            <a:off x="-3119111" y="3226872"/>
            <a:ext cx="6552879" cy="33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dirty="0"/>
              <a:t>Docker registry</a:t>
            </a:r>
            <a:endParaRPr lang="es-CO" sz="2400" b="0" i="0" u="none" strike="noStrike" cap="none" dirty="0">
              <a:solidFill>
                <a:schemeClr val="lt1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8277605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sz="quarter" idx="10"/>
          </p:nvPr>
        </p:nvSpPr>
        <p:spPr>
          <a:xfrm>
            <a:off x="561678" y="836713"/>
            <a:ext cx="8114778" cy="54726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 smtClean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Contenedores se crean a partir de  imágenes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Es una capa habilitada para escritura de una imagen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Se puede empaquetar una aplicación en un contenedor, hacerle commit y usarla para construir otros contenedores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>
              <a:spcBef>
                <a:spcPts val="40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endParaRPr sz="2000" b="0" i="0" u="none" strike="noStrike" cap="none" dirty="0">
              <a:solidFill>
                <a:schemeClr val="dk2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561678" y="265998"/>
            <a:ext cx="6696744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F57B17"/>
              </a:buClr>
              <a:buSzPct val="25000"/>
            </a:pPr>
            <a:r>
              <a:rPr lang="en" dirty="0"/>
              <a:t>Docker Containers</a:t>
            </a:r>
            <a:endParaRPr lang="es-CO" sz="4000" b="0" i="0" u="none" strike="noStrike" cap="none" dirty="0">
              <a:solidFill>
                <a:srgbClr val="F57B17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sz="quarter" idx="11"/>
          </p:nvPr>
        </p:nvSpPr>
        <p:spPr>
          <a:xfrm rot="-5400000">
            <a:off x="-3119111" y="3226872"/>
            <a:ext cx="6552879" cy="33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dirty="0"/>
              <a:t>Docker Containers</a:t>
            </a:r>
            <a:endParaRPr lang="es-CO" sz="2400" b="0" i="0" u="none" strike="noStrike" cap="none" dirty="0">
              <a:solidFill>
                <a:schemeClr val="lt1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444014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sz="quarter" idx="10"/>
          </p:nvPr>
        </p:nvSpPr>
        <p:spPr>
          <a:xfrm>
            <a:off x="561678" y="836713"/>
            <a:ext cx="8114778" cy="54726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 smtClean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chemeClr val="dk2"/>
                </a:solidFill>
                <a:latin typeface="+mn-lt"/>
              </a:rPr>
              <a:t>Dos </a:t>
            </a:r>
            <a:r>
              <a:rPr lang="en" dirty="0">
                <a:solidFill>
                  <a:schemeClr val="dk2"/>
                </a:solidFill>
                <a:latin typeface="+mn-lt"/>
              </a:rPr>
              <a:t>o más contenedores se pueden enlazar para crear un aplicación por capas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Los contenedores pueden inicializar, parar, “commitear” y ser terminados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Si un contenedor es terminado sin hacer “commit”, todos los cambios se perderán.</a:t>
            </a:r>
          </a:p>
          <a:p>
            <a:pPr>
              <a:spcBef>
                <a:spcPts val="40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endParaRPr sz="2000" b="0" i="0" u="none" strike="noStrike" cap="none" dirty="0">
              <a:solidFill>
                <a:schemeClr val="dk2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561678" y="265998"/>
            <a:ext cx="6696744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F57B17"/>
              </a:buClr>
              <a:buSzPct val="25000"/>
            </a:pPr>
            <a:r>
              <a:rPr lang="en" dirty="0"/>
              <a:t>Docker Containers</a:t>
            </a:r>
            <a:endParaRPr lang="es-CO" sz="4000" b="0" i="0" u="none" strike="noStrike" cap="none" dirty="0">
              <a:solidFill>
                <a:srgbClr val="F57B17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sz="quarter" idx="11"/>
          </p:nvPr>
        </p:nvSpPr>
        <p:spPr>
          <a:xfrm rot="-5400000">
            <a:off x="-3119111" y="3226872"/>
            <a:ext cx="6552879" cy="33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dirty="0"/>
              <a:t>Docker Containers</a:t>
            </a:r>
            <a:endParaRPr lang="es-CO" sz="2400" b="0" i="0" u="none" strike="noStrike" cap="none" dirty="0">
              <a:solidFill>
                <a:schemeClr val="lt1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6240379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539552" y="116631"/>
            <a:ext cx="6696744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25000"/>
              <a:buFont typeface="Quattrocento Sans"/>
              <a:buNone/>
            </a:pPr>
            <a:r>
              <a:rPr lang="es-CO" sz="4000" b="0" i="0" u="none" strike="noStrike" cap="none">
                <a:solidFill>
                  <a:srgbClr val="7F7F7F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Contenido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4294967295"/>
          </p:nvPr>
        </p:nvSpPr>
        <p:spPr>
          <a:xfrm rot="-5400000">
            <a:off x="-3119111" y="3226872"/>
            <a:ext cx="6552879" cy="33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Noto Sans Symbols"/>
              <a:buNone/>
            </a:pPr>
            <a:endParaRPr sz="2400" b="0" i="0" u="none" strike="noStrike" cap="none">
              <a:solidFill>
                <a:schemeClr val="lt1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body" idx="4294967295"/>
          </p:nvPr>
        </p:nvSpPr>
        <p:spPr>
          <a:xfrm>
            <a:off x="1612379" y="1843142"/>
            <a:ext cx="6121498" cy="6284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180000" tIns="108000" rIns="0" bIns="108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ct val="25000"/>
              <a:buFont typeface="Noto Sans Symbols"/>
              <a:buNone/>
            </a:pPr>
            <a:r>
              <a:rPr lang="es-CO" sz="2400" b="0" i="0" u="none" strike="noStrike" cap="none">
                <a:solidFill>
                  <a:srgbClr val="FFFFFF"/>
                </a:solidFill>
                <a:latin typeface="+mn-lt"/>
                <a:ea typeface="PT Sans"/>
                <a:cs typeface="PT Sans"/>
                <a:sym typeface="PT Sans"/>
              </a:rPr>
              <a:t>Introducción</a:t>
            </a:r>
          </a:p>
        </p:txBody>
      </p:sp>
      <p:sp>
        <p:nvSpPr>
          <p:cNvPr id="6" name="Shape 191"/>
          <p:cNvSpPr txBox="1">
            <a:spLocks noGrp="1"/>
          </p:cNvSpPr>
          <p:nvPr>
            <p:ph type="body" idx="4294967295"/>
          </p:nvPr>
        </p:nvSpPr>
        <p:spPr>
          <a:xfrm>
            <a:off x="1597496" y="2834577"/>
            <a:ext cx="6121498" cy="587441"/>
          </a:xfrm>
          <a:prstGeom prst="rect">
            <a:avLst/>
          </a:prstGeom>
          <a:solidFill>
            <a:srgbClr val="F57B17"/>
          </a:solidFill>
          <a:ln>
            <a:noFill/>
          </a:ln>
        </p:spPr>
        <p:txBody>
          <a:bodyPr lIns="180000" tIns="108000" rIns="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25000"/>
              <a:buFont typeface="Noto Sans Symbols"/>
              <a:buNone/>
            </a:pPr>
            <a:r>
              <a:rPr lang="es-CO" sz="2400" b="0" i="0" u="none" strike="noStrike" cap="none" dirty="0" err="1" smtClean="0">
                <a:solidFill>
                  <a:srgbClr val="FFFFFF"/>
                </a:solidFill>
                <a:latin typeface="+mn-lt"/>
                <a:ea typeface="PT Sans"/>
                <a:cs typeface="PT Sans"/>
                <a:sym typeface="PT Sans"/>
              </a:rPr>
              <a:t>Docker</a:t>
            </a:r>
            <a:endParaRPr lang="es-CO" sz="2400" b="0" i="0" u="none" strike="noStrike" cap="none" dirty="0">
              <a:solidFill>
                <a:srgbClr val="FFFFFF"/>
              </a:solidFill>
              <a:latin typeface="+mn-lt"/>
              <a:ea typeface="PT Sans"/>
              <a:cs typeface="PT Sans"/>
              <a:sym typeface="PT Sans"/>
            </a:endParaRPr>
          </a:p>
        </p:txBody>
      </p:sp>
      <p:sp>
        <p:nvSpPr>
          <p:cNvPr id="7" name="Shape 191"/>
          <p:cNvSpPr txBox="1">
            <a:spLocks noGrp="1"/>
          </p:cNvSpPr>
          <p:nvPr>
            <p:ph type="body" idx="4294967295"/>
          </p:nvPr>
        </p:nvSpPr>
        <p:spPr>
          <a:xfrm>
            <a:off x="1588740" y="3703818"/>
            <a:ext cx="6121498" cy="58744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180000" tIns="108000" rIns="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25000"/>
              <a:buFont typeface="Noto Sans Symbols"/>
              <a:buNone/>
            </a:pPr>
            <a:r>
              <a:rPr lang="es-CO" sz="2400" b="0" i="0" u="none" strike="noStrike" cap="none" dirty="0" err="1" smtClean="0">
                <a:solidFill>
                  <a:srgbClr val="FFFFFF"/>
                </a:solidFill>
                <a:latin typeface="+mn-lt"/>
                <a:ea typeface="PT Sans"/>
                <a:cs typeface="PT Sans"/>
                <a:sym typeface="PT Sans"/>
              </a:rPr>
              <a:t>Bonus</a:t>
            </a:r>
            <a:endParaRPr lang="es-CO" sz="2400" b="0" i="0" u="none" strike="noStrike" cap="none" dirty="0">
              <a:solidFill>
                <a:srgbClr val="FFFFFF"/>
              </a:solidFill>
              <a:latin typeface="+mn-lt"/>
              <a:ea typeface="PT Sans"/>
              <a:cs typeface="PT Sans"/>
              <a:sym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42523829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Docker</a:t>
            </a:r>
            <a:r>
              <a:rPr lang="es-CO" dirty="0" smtClean="0"/>
              <a:t> </a:t>
            </a:r>
            <a:r>
              <a:rPr lang="es-CO" dirty="0" err="1"/>
              <a:t>C</a:t>
            </a:r>
            <a:r>
              <a:rPr lang="es-CO" dirty="0" err="1" smtClean="0"/>
              <a:t>ontainers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hape 224"/>
          <p:cNvSpPr txBox="1">
            <a:spLocks noGrp="1"/>
          </p:cNvSpPr>
          <p:nvPr>
            <p:ph type="body" sz="quarter" idx="10"/>
          </p:nvPr>
        </p:nvSpPr>
        <p:spPr>
          <a:xfrm>
            <a:off x="527373" y="908720"/>
            <a:ext cx="8114778" cy="56166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 smtClean="0">
              <a:solidFill>
                <a:schemeClr val="dk2"/>
              </a:solidFill>
              <a:latin typeface="+mn-lt"/>
            </a:endParaRP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chemeClr val="dk2"/>
                </a:solidFill>
                <a:latin typeface="+mn-lt"/>
              </a:rPr>
              <a:t>“</a:t>
            </a:r>
            <a:r>
              <a:rPr lang="es-CO" dirty="0" err="1" smtClean="0">
                <a:solidFill>
                  <a:schemeClr val="dk2"/>
                </a:solidFill>
                <a:latin typeface="+mn-lt"/>
              </a:rPr>
              <a:t>docker</a:t>
            </a:r>
            <a:r>
              <a:rPr lang="es-CO" dirty="0" smtClean="0">
                <a:solidFill>
                  <a:schemeClr val="dk2"/>
                </a:solidFill>
                <a:latin typeface="+mn-lt"/>
              </a:rPr>
              <a:t> run --</a:t>
            </a:r>
            <a:r>
              <a:rPr lang="es-CO" dirty="0" err="1" smtClean="0">
                <a:solidFill>
                  <a:schemeClr val="dk2"/>
                </a:solidFill>
                <a:latin typeface="+mn-lt"/>
              </a:rPr>
              <a:t>options</a:t>
            </a:r>
            <a:r>
              <a:rPr lang="es-CO" dirty="0" smtClean="0">
                <a:solidFill>
                  <a:schemeClr val="dk2"/>
                </a:solidFill>
                <a:latin typeface="+mn-lt"/>
              </a:rPr>
              <a:t> {</a:t>
            </a:r>
            <a:r>
              <a:rPr lang="es-CO" dirty="0" err="1" smtClean="0">
                <a:solidFill>
                  <a:schemeClr val="dk2"/>
                </a:solidFill>
                <a:latin typeface="+mn-lt"/>
              </a:rPr>
              <a:t>image_id</a:t>
            </a:r>
            <a:r>
              <a:rPr lang="es-CO" dirty="0" smtClean="0">
                <a:solidFill>
                  <a:schemeClr val="dk2"/>
                </a:solidFill>
                <a:latin typeface="+mn-lt"/>
              </a:rPr>
              <a:t>} --</a:t>
            </a:r>
            <a:r>
              <a:rPr lang="es-CO" dirty="0" err="1" smtClean="0">
                <a:solidFill>
                  <a:schemeClr val="dk2"/>
                </a:solidFill>
                <a:latin typeface="+mn-lt"/>
              </a:rPr>
              <a:t>commands</a:t>
            </a:r>
            <a:r>
              <a:rPr lang="es-CO" dirty="0" smtClean="0">
                <a:solidFill>
                  <a:schemeClr val="dk2"/>
                </a:solidFill>
                <a:latin typeface="+mn-lt"/>
              </a:rPr>
              <a:t>” ejecuta una imagen, convirtiéndola en una contenedor. </a:t>
            </a:r>
            <a:endParaRPr lang="en" dirty="0">
              <a:solidFill>
                <a:schemeClr val="dk2"/>
              </a:solidFill>
              <a:latin typeface="+mn-lt"/>
            </a:endParaRP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 smtClean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chemeClr val="dk2"/>
                </a:solidFill>
                <a:latin typeface="+mn-lt"/>
              </a:rPr>
              <a:t>“docker ps” muestra todos los contenedores en 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ejecución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</a:rPr>
              <a:t>“docker </a:t>
            </a:r>
            <a:r>
              <a:rPr lang="en" dirty="0" smtClean="0">
                <a:solidFill>
                  <a:schemeClr val="dk2"/>
                </a:solidFill>
              </a:rPr>
              <a:t>ps -all” </a:t>
            </a:r>
            <a:r>
              <a:rPr lang="en" dirty="0">
                <a:solidFill>
                  <a:schemeClr val="dk2"/>
                </a:solidFill>
              </a:rPr>
              <a:t>muestra todos los </a:t>
            </a:r>
            <a:r>
              <a:rPr lang="en" dirty="0" smtClean="0">
                <a:solidFill>
                  <a:schemeClr val="dk2"/>
                </a:solidFill>
              </a:rPr>
              <a:t>contenedores.</a:t>
            </a:r>
            <a:endParaRPr lang="en" dirty="0">
              <a:solidFill>
                <a:schemeClr val="dk2"/>
              </a:solidFill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chemeClr val="dk2"/>
                </a:solidFill>
              </a:rPr>
              <a:t>“docker </a:t>
            </a:r>
            <a:r>
              <a:rPr lang="en" dirty="0">
                <a:solidFill>
                  <a:schemeClr val="dk2"/>
                </a:solidFill>
              </a:rPr>
              <a:t>ps </a:t>
            </a:r>
            <a:r>
              <a:rPr lang="en" dirty="0" smtClean="0">
                <a:solidFill>
                  <a:schemeClr val="dk2"/>
                </a:solidFill>
              </a:rPr>
              <a:t>–qa” muestra todos los contenedores que se hayan ejecutado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  <a:endParaRPr lang="en" dirty="0">
              <a:solidFill>
                <a:schemeClr val="dk2"/>
              </a:solidFill>
              <a:latin typeface="+mn-lt"/>
            </a:endParaRPr>
          </a:p>
          <a:p>
            <a:pPr>
              <a:spcBef>
                <a:spcPts val="40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endParaRPr sz="2000" b="0" i="0" u="none" strike="noStrike" cap="none" dirty="0">
              <a:solidFill>
                <a:schemeClr val="dk2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787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/>
          <a:p>
            <a:r>
              <a:rPr lang="es-CO" dirty="0" err="1" smtClean="0"/>
              <a:t>Docker</a:t>
            </a:r>
            <a:r>
              <a:rPr lang="es-CO" dirty="0" smtClean="0"/>
              <a:t> </a:t>
            </a:r>
            <a:r>
              <a:rPr lang="es-CO" dirty="0" err="1" smtClean="0"/>
              <a:t>Containers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hape 224"/>
          <p:cNvSpPr txBox="1">
            <a:spLocks noGrp="1"/>
          </p:cNvSpPr>
          <p:nvPr>
            <p:ph type="body" sz="quarter" idx="10"/>
          </p:nvPr>
        </p:nvSpPr>
        <p:spPr>
          <a:xfrm>
            <a:off x="527373" y="908720"/>
            <a:ext cx="8114778" cy="56166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 smtClean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dk2"/>
                </a:solidFill>
                <a:latin typeface="+mn-lt"/>
              </a:rPr>
              <a:t>“</a:t>
            </a:r>
            <a:r>
              <a:rPr lang="es-CO" dirty="0" err="1">
                <a:solidFill>
                  <a:schemeClr val="dk2"/>
                </a:solidFill>
                <a:latin typeface="+mn-lt"/>
              </a:rPr>
              <a:t>docker</a:t>
            </a:r>
            <a:r>
              <a:rPr lang="es-CO" dirty="0">
                <a:solidFill>
                  <a:schemeClr val="dk2"/>
                </a:solidFill>
                <a:latin typeface="+mn-lt"/>
              </a:rPr>
              <a:t> </a:t>
            </a:r>
            <a:r>
              <a:rPr lang="es-CO" dirty="0" err="1">
                <a:solidFill>
                  <a:schemeClr val="dk2"/>
                </a:solidFill>
                <a:latin typeface="+mn-lt"/>
              </a:rPr>
              <a:t>start</a:t>
            </a:r>
            <a:r>
              <a:rPr lang="es-CO" dirty="0">
                <a:solidFill>
                  <a:schemeClr val="dk2"/>
                </a:solidFill>
                <a:latin typeface="+mn-lt"/>
              </a:rPr>
              <a:t> --</a:t>
            </a:r>
            <a:r>
              <a:rPr lang="es-CO" dirty="0" err="1">
                <a:solidFill>
                  <a:schemeClr val="dk2"/>
                </a:solidFill>
                <a:latin typeface="+mn-lt"/>
              </a:rPr>
              <a:t>options</a:t>
            </a:r>
            <a:r>
              <a:rPr lang="es-CO" dirty="0">
                <a:solidFill>
                  <a:schemeClr val="dk2"/>
                </a:solidFill>
                <a:latin typeface="+mn-lt"/>
              </a:rPr>
              <a:t> </a:t>
            </a:r>
            <a:r>
              <a:rPr lang="es-CO" dirty="0" smtClean="0">
                <a:solidFill>
                  <a:schemeClr val="dk2"/>
                </a:solidFill>
                <a:latin typeface="+mn-lt"/>
              </a:rPr>
              <a:t>{</a:t>
            </a:r>
            <a:r>
              <a:rPr lang="es-CO" dirty="0" err="1" smtClean="0">
                <a:solidFill>
                  <a:schemeClr val="dk2"/>
                </a:solidFill>
                <a:latin typeface="+mn-lt"/>
              </a:rPr>
              <a:t>container_id</a:t>
            </a:r>
            <a:r>
              <a:rPr lang="es-CO" dirty="0" smtClean="0">
                <a:solidFill>
                  <a:schemeClr val="dk2"/>
                </a:solidFill>
                <a:latin typeface="+mn-lt"/>
              </a:rPr>
              <a:t>} </a:t>
            </a:r>
            <a:r>
              <a:rPr lang="es-CO" dirty="0">
                <a:solidFill>
                  <a:schemeClr val="dk2"/>
                </a:solidFill>
                <a:latin typeface="+mn-lt"/>
              </a:rPr>
              <a:t>--</a:t>
            </a:r>
            <a:r>
              <a:rPr lang="es-CO" dirty="0" err="1">
                <a:solidFill>
                  <a:schemeClr val="dk2"/>
                </a:solidFill>
                <a:latin typeface="+mn-lt"/>
              </a:rPr>
              <a:t>commands</a:t>
            </a:r>
            <a:r>
              <a:rPr lang="es-CO" dirty="0">
                <a:solidFill>
                  <a:schemeClr val="dk2"/>
                </a:solidFill>
                <a:latin typeface="+mn-lt"/>
              </a:rPr>
              <a:t>” inicia un contenedor que esta parado.</a:t>
            </a:r>
            <a:endParaRPr lang="en-US" dirty="0">
              <a:solidFill>
                <a:schemeClr val="dk2"/>
              </a:solidFill>
              <a:latin typeface="+mn-lt"/>
            </a:endParaRP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 smtClean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chemeClr val="dk2"/>
                </a:solidFill>
                <a:latin typeface="+mn-lt"/>
              </a:rPr>
              <a:t>“docker stop </a:t>
            </a:r>
            <a:r>
              <a:rPr lang="en-US" dirty="0">
                <a:solidFill>
                  <a:schemeClr val="dk2"/>
                </a:solidFill>
                <a:latin typeface="+mn-lt"/>
              </a:rPr>
              <a:t>{</a:t>
            </a:r>
            <a:r>
              <a:rPr lang="en-US" dirty="0" err="1">
                <a:solidFill>
                  <a:schemeClr val="dk2"/>
                </a:solidFill>
                <a:latin typeface="+mn-lt"/>
              </a:rPr>
              <a:t>container_id</a:t>
            </a:r>
            <a:r>
              <a:rPr lang="en-US" dirty="0" smtClean="0">
                <a:solidFill>
                  <a:schemeClr val="dk2"/>
                </a:solidFill>
                <a:latin typeface="+mn-lt"/>
              </a:rPr>
              <a:t>}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” detiene un contenedor en ejecución.</a:t>
            </a: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2"/>
                </a:solidFill>
              </a:rPr>
              <a:t>“</a:t>
            </a:r>
            <a:r>
              <a:rPr lang="es-ES" dirty="0" err="1">
                <a:solidFill>
                  <a:schemeClr val="dk2"/>
                </a:solidFill>
              </a:rPr>
              <a:t>docker</a:t>
            </a:r>
            <a:r>
              <a:rPr lang="es-ES" dirty="0">
                <a:solidFill>
                  <a:schemeClr val="dk2"/>
                </a:solidFill>
              </a:rPr>
              <a:t> </a:t>
            </a:r>
            <a:r>
              <a:rPr lang="es-ES" dirty="0" err="1" smtClean="0">
                <a:solidFill>
                  <a:schemeClr val="dk2"/>
                </a:solidFill>
              </a:rPr>
              <a:t>kill</a:t>
            </a:r>
            <a:r>
              <a:rPr lang="es-ES" dirty="0" smtClean="0">
                <a:solidFill>
                  <a:schemeClr val="dk2"/>
                </a:solidFill>
              </a:rPr>
              <a:t> {</a:t>
            </a:r>
            <a:r>
              <a:rPr lang="es-ES" dirty="0" err="1" smtClean="0">
                <a:solidFill>
                  <a:schemeClr val="dk2"/>
                </a:solidFill>
              </a:rPr>
              <a:t>container_id</a:t>
            </a:r>
            <a:r>
              <a:rPr lang="es-ES" dirty="0">
                <a:solidFill>
                  <a:schemeClr val="dk2"/>
                </a:solidFill>
              </a:rPr>
              <a:t>}” detiene un contenedor </a:t>
            </a:r>
            <a:r>
              <a:rPr lang="es-ES" dirty="0" smtClean="0">
                <a:solidFill>
                  <a:schemeClr val="dk2"/>
                </a:solidFill>
              </a:rPr>
              <a:t>forzadamente en </a:t>
            </a:r>
            <a:r>
              <a:rPr lang="es-ES" dirty="0">
                <a:solidFill>
                  <a:schemeClr val="dk2"/>
                </a:solidFill>
              </a:rPr>
              <a:t>ejecución.</a:t>
            </a: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2"/>
                </a:solidFill>
              </a:rPr>
              <a:t>“</a:t>
            </a:r>
            <a:r>
              <a:rPr lang="es-ES" dirty="0" err="1">
                <a:solidFill>
                  <a:schemeClr val="dk2"/>
                </a:solidFill>
              </a:rPr>
              <a:t>docker</a:t>
            </a:r>
            <a:r>
              <a:rPr lang="es-ES" dirty="0">
                <a:solidFill>
                  <a:schemeClr val="dk2"/>
                </a:solidFill>
              </a:rPr>
              <a:t> </a:t>
            </a:r>
            <a:r>
              <a:rPr lang="es-ES" dirty="0" err="1" smtClean="0">
                <a:solidFill>
                  <a:schemeClr val="dk2"/>
                </a:solidFill>
              </a:rPr>
              <a:t>rm</a:t>
            </a:r>
            <a:r>
              <a:rPr lang="es-ES" dirty="0" smtClean="0">
                <a:solidFill>
                  <a:schemeClr val="dk2"/>
                </a:solidFill>
              </a:rPr>
              <a:t> {</a:t>
            </a:r>
            <a:r>
              <a:rPr lang="es-ES" dirty="0" err="1" smtClean="0">
                <a:solidFill>
                  <a:schemeClr val="dk2"/>
                </a:solidFill>
              </a:rPr>
              <a:t>container_id</a:t>
            </a:r>
            <a:r>
              <a:rPr lang="es-ES" dirty="0">
                <a:solidFill>
                  <a:schemeClr val="dk2"/>
                </a:solidFill>
              </a:rPr>
              <a:t>}” </a:t>
            </a:r>
            <a:r>
              <a:rPr lang="es-ES" dirty="0" smtClean="0">
                <a:solidFill>
                  <a:schemeClr val="dk2"/>
                </a:solidFill>
              </a:rPr>
              <a:t>remueve un contenedor y no puede ser re-iniciado.</a:t>
            </a: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ES" dirty="0">
              <a:solidFill>
                <a:schemeClr val="dk2"/>
              </a:solidFill>
            </a:endParaRPr>
          </a:p>
          <a:p>
            <a:pPr>
              <a:spcBef>
                <a:spcPts val="40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endParaRPr sz="2000" b="0" i="0" u="none" strike="noStrike" cap="none" dirty="0">
              <a:solidFill>
                <a:schemeClr val="dk2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33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052737"/>
            <a:ext cx="8363938" cy="1080120"/>
          </a:xfrm>
        </p:spPr>
        <p:txBody>
          <a:bodyPr/>
          <a:lstStyle/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+mn-lt"/>
              </a:rPr>
              <a:t>“</a:t>
            </a:r>
            <a:r>
              <a:rPr lang="en-US" dirty="0" err="1">
                <a:solidFill>
                  <a:schemeClr val="dk2"/>
                </a:solidFill>
                <a:latin typeface="+mn-lt"/>
              </a:rPr>
              <a:t>docker</a:t>
            </a:r>
            <a:r>
              <a:rPr lang="en-US" dirty="0">
                <a:solidFill>
                  <a:schemeClr val="dk2"/>
                </a:solidFill>
                <a:latin typeface="+mn-lt"/>
              </a:rPr>
              <a:t> diff {</a:t>
            </a:r>
            <a:r>
              <a:rPr lang="en-US" dirty="0" err="1">
                <a:solidFill>
                  <a:schemeClr val="dk2"/>
                </a:solidFill>
                <a:latin typeface="+mn-lt"/>
              </a:rPr>
              <a:t>container_id</a:t>
            </a:r>
            <a:r>
              <a:rPr lang="en-US" dirty="0" smtClean="0">
                <a:solidFill>
                  <a:schemeClr val="dk2"/>
                </a:solidFill>
                <a:latin typeface="+mn-lt"/>
              </a:rPr>
              <a:t>}” </a:t>
            </a:r>
            <a:r>
              <a:rPr lang="en-US" dirty="0" err="1" smtClean="0">
                <a:solidFill>
                  <a:schemeClr val="dk2"/>
                </a:solidFill>
                <a:latin typeface="+mn-lt"/>
              </a:rPr>
              <a:t>muestra</a:t>
            </a:r>
            <a:r>
              <a:rPr lang="en-US" dirty="0" smtClean="0">
                <a:solidFill>
                  <a:schemeClr val="dk2"/>
                </a:solidFill>
                <a:latin typeface="+mn-lt"/>
              </a:rPr>
              <a:t> las </a:t>
            </a:r>
            <a:r>
              <a:rPr lang="en-US" dirty="0" err="1" smtClean="0">
                <a:solidFill>
                  <a:schemeClr val="dk2"/>
                </a:solidFill>
                <a:latin typeface="+mn-lt"/>
              </a:rPr>
              <a:t>diferencias</a:t>
            </a:r>
            <a:r>
              <a:rPr lang="en-US" dirty="0" smtClean="0">
                <a:solidFill>
                  <a:schemeClr val="dk2"/>
                </a:solidFill>
                <a:latin typeface="+mn-lt"/>
              </a:rPr>
              <a:t> entre el </a:t>
            </a:r>
            <a:r>
              <a:rPr lang="en-US" dirty="0" err="1" smtClean="0">
                <a:solidFill>
                  <a:schemeClr val="dk2"/>
                </a:solidFill>
                <a:latin typeface="+mn-lt"/>
              </a:rPr>
              <a:t>contenedor</a:t>
            </a:r>
            <a:r>
              <a:rPr lang="en-US" dirty="0" smtClean="0">
                <a:solidFill>
                  <a:schemeClr val="dk2"/>
                </a:solidFill>
                <a:latin typeface="+mn-lt"/>
              </a:rPr>
              <a:t> actual y la imagen.</a:t>
            </a:r>
            <a:endParaRPr lang="en-US" dirty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Docker</a:t>
            </a:r>
            <a:r>
              <a:rPr lang="es-CO" dirty="0" smtClean="0"/>
              <a:t> </a:t>
            </a:r>
            <a:r>
              <a:rPr lang="es-CO" dirty="0" err="1" smtClean="0"/>
              <a:t>Containers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693430"/>
              </p:ext>
            </p:extLst>
          </p:nvPr>
        </p:nvGraphicFramePr>
        <p:xfrm>
          <a:off x="899592" y="2145458"/>
          <a:ext cx="71287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396"/>
                <a:gridCol w="3564396"/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file or directory was added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file or directory was deleted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file or directory was changed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39552" y="3933056"/>
            <a:ext cx="80648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0375" indent="-460375" algn="just" defTabSz="914363">
              <a:lnSpc>
                <a:spcPct val="90000"/>
              </a:lnSpc>
              <a:buSzPct val="90000"/>
              <a:buFont typeface="Arial" panose="020B0604020202020204" pitchFamily="34" charset="0"/>
              <a:buChar char="•"/>
            </a:pPr>
            <a:r>
              <a:rPr lang="en-US" sz="2800" dirty="0"/>
              <a:t>“</a:t>
            </a:r>
            <a:r>
              <a:rPr lang="en-US" sz="2800" dirty="0" err="1">
                <a:solidFill>
                  <a:schemeClr val="dk2"/>
                </a:solidFill>
                <a:cs typeface="Arial" pitchFamily="34" charset="0"/>
              </a:rPr>
              <a:t>docker</a:t>
            </a:r>
            <a:r>
              <a:rPr lang="en-US" sz="2800" dirty="0">
                <a:solidFill>
                  <a:schemeClr val="dk2"/>
                </a:solidFill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dk2"/>
                </a:solidFill>
                <a:cs typeface="Arial" pitchFamily="34" charset="0"/>
              </a:rPr>
              <a:t>commit {</a:t>
            </a:r>
            <a:r>
              <a:rPr lang="en-US" sz="2800" dirty="0" err="1" smtClean="0">
                <a:solidFill>
                  <a:schemeClr val="dk2"/>
                </a:solidFill>
                <a:cs typeface="Arial" pitchFamily="34" charset="0"/>
              </a:rPr>
              <a:t>container_id</a:t>
            </a:r>
            <a:r>
              <a:rPr lang="en-US" sz="2800" dirty="0" smtClean="0">
                <a:solidFill>
                  <a:schemeClr val="dk2"/>
                </a:solidFill>
                <a:cs typeface="Arial" pitchFamily="34" charset="0"/>
              </a:rPr>
              <a:t>} {tag}” </a:t>
            </a:r>
            <a:r>
              <a:rPr lang="en-US" sz="2800" dirty="0" err="1" smtClean="0">
                <a:solidFill>
                  <a:schemeClr val="dk2"/>
                </a:solidFill>
                <a:cs typeface="Arial" pitchFamily="34" charset="0"/>
              </a:rPr>
              <a:t>guarda</a:t>
            </a:r>
            <a:r>
              <a:rPr lang="en-US" sz="2800" dirty="0" smtClean="0">
                <a:solidFill>
                  <a:schemeClr val="dk2"/>
                </a:solidFill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dk2"/>
                </a:solidFill>
                <a:cs typeface="Arial" pitchFamily="34" charset="0"/>
              </a:rPr>
              <a:t>los</a:t>
            </a:r>
            <a:r>
              <a:rPr lang="en-US" sz="2800" dirty="0" smtClean="0">
                <a:solidFill>
                  <a:schemeClr val="dk2"/>
                </a:solidFill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dk2"/>
                </a:solidFill>
                <a:cs typeface="Arial" pitchFamily="34" charset="0"/>
              </a:rPr>
              <a:t>cambios</a:t>
            </a:r>
            <a:r>
              <a:rPr lang="en-US" sz="2800" dirty="0" smtClean="0">
                <a:solidFill>
                  <a:schemeClr val="dk2"/>
                </a:solidFill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dk2"/>
                </a:solidFill>
                <a:cs typeface="Arial" pitchFamily="34" charset="0"/>
              </a:rPr>
              <a:t>realizados</a:t>
            </a:r>
            <a:r>
              <a:rPr lang="en-US" sz="2800" dirty="0" smtClean="0">
                <a:solidFill>
                  <a:schemeClr val="dk2"/>
                </a:solidFill>
                <a:cs typeface="Arial" pitchFamily="34" charset="0"/>
              </a:rPr>
              <a:t> a un </a:t>
            </a:r>
            <a:r>
              <a:rPr lang="en-US" sz="2800" dirty="0" err="1" smtClean="0">
                <a:solidFill>
                  <a:schemeClr val="dk2"/>
                </a:solidFill>
                <a:cs typeface="Arial" pitchFamily="34" charset="0"/>
              </a:rPr>
              <a:t>contenedor</a:t>
            </a:r>
            <a:r>
              <a:rPr lang="en-US" sz="2800" dirty="0" smtClean="0">
                <a:solidFill>
                  <a:schemeClr val="dk2"/>
                </a:solidFill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dk2"/>
                </a:solidFill>
                <a:cs typeface="Arial" pitchFamily="34" charset="0"/>
              </a:rPr>
              <a:t>generando</a:t>
            </a:r>
            <a:r>
              <a:rPr lang="en-US" sz="2800" dirty="0" smtClean="0">
                <a:solidFill>
                  <a:schemeClr val="dk2"/>
                </a:solidFill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dk2"/>
                </a:solidFill>
                <a:cs typeface="Arial" pitchFamily="34" charset="0"/>
              </a:rPr>
              <a:t>una</a:t>
            </a:r>
            <a:r>
              <a:rPr lang="en-US" sz="2800" dirty="0" smtClean="0">
                <a:solidFill>
                  <a:schemeClr val="dk2"/>
                </a:solidFill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dk2"/>
                </a:solidFill>
                <a:cs typeface="Arial" pitchFamily="34" charset="0"/>
              </a:rPr>
              <a:t>nueva</a:t>
            </a:r>
            <a:r>
              <a:rPr lang="en-US" sz="2800" dirty="0" smtClean="0">
                <a:solidFill>
                  <a:schemeClr val="dk2"/>
                </a:solidFill>
                <a:cs typeface="Arial" pitchFamily="34" charset="0"/>
              </a:rPr>
              <a:t> imagen </a:t>
            </a:r>
            <a:r>
              <a:rPr lang="en-US" sz="2800" dirty="0" err="1" smtClean="0">
                <a:solidFill>
                  <a:schemeClr val="dk2"/>
                </a:solidFill>
                <a:cs typeface="Arial" pitchFamily="34" charset="0"/>
              </a:rPr>
              <a:t>adicionando</a:t>
            </a:r>
            <a:r>
              <a:rPr lang="en-US" sz="2800" dirty="0" smtClean="0">
                <a:solidFill>
                  <a:schemeClr val="dk2"/>
                </a:solidFill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dk2"/>
                </a:solidFill>
                <a:cs typeface="Arial" pitchFamily="34" charset="0"/>
              </a:rPr>
              <a:t>una</a:t>
            </a:r>
            <a:r>
              <a:rPr lang="en-US" sz="2800" dirty="0" smtClean="0">
                <a:solidFill>
                  <a:schemeClr val="dk2"/>
                </a:solidFill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dk2"/>
                </a:solidFill>
                <a:cs typeface="Arial" pitchFamily="34" charset="0"/>
              </a:rPr>
              <a:t>capa</a:t>
            </a:r>
            <a:r>
              <a:rPr lang="en-US" sz="2800" dirty="0" smtClean="0">
                <a:solidFill>
                  <a:schemeClr val="dk2"/>
                </a:solidFill>
                <a:cs typeface="Arial" pitchFamily="34" charset="0"/>
              </a:rPr>
              <a:t>.</a:t>
            </a:r>
          </a:p>
          <a:p>
            <a:pPr marL="460375" indent="-460375" algn="just" defTabSz="914363">
              <a:lnSpc>
                <a:spcPct val="90000"/>
              </a:lnSpc>
              <a:buSzPct val="90000"/>
              <a:buFont typeface="Arial" panose="020B0604020202020204" pitchFamily="34" charset="0"/>
              <a:buChar char="•"/>
            </a:pPr>
            <a:endParaRPr lang="es-CO" sz="2800" dirty="0">
              <a:solidFill>
                <a:schemeClr val="dk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367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Docker</a:t>
            </a:r>
            <a:r>
              <a:rPr lang="es-CO" dirty="0" smtClean="0"/>
              <a:t> </a:t>
            </a:r>
            <a:r>
              <a:rPr lang="es-CO" dirty="0" err="1" smtClean="0"/>
              <a:t>Containers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9552" y="836712"/>
            <a:ext cx="8064896" cy="358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0375" indent="-460375" algn="just" defTabSz="914363">
              <a:lnSpc>
                <a:spcPct val="90000"/>
              </a:lnSpc>
              <a:buSzPct val="90000"/>
              <a:buFont typeface="Arial" panose="020B0604020202020204" pitchFamily="34" charset="0"/>
              <a:buChar char="•"/>
            </a:pPr>
            <a:r>
              <a:rPr lang="es-CO" sz="2800" dirty="0" smtClean="0">
                <a:solidFill>
                  <a:schemeClr val="dk2"/>
                </a:solidFill>
                <a:cs typeface="Arial" pitchFamily="34" charset="0"/>
              </a:rPr>
              <a:t>“</a:t>
            </a:r>
            <a:r>
              <a:rPr lang="es-CO" sz="2800" dirty="0" err="1" smtClean="0">
                <a:solidFill>
                  <a:schemeClr val="dk2"/>
                </a:solidFill>
                <a:cs typeface="Arial" pitchFamily="34" charset="0"/>
              </a:rPr>
              <a:t>docker</a:t>
            </a:r>
            <a:r>
              <a:rPr lang="es-CO" sz="2800" dirty="0" smtClean="0">
                <a:solidFill>
                  <a:schemeClr val="dk2"/>
                </a:solidFill>
                <a:cs typeface="Arial" pitchFamily="34" charset="0"/>
              </a:rPr>
              <a:t> </a:t>
            </a:r>
            <a:r>
              <a:rPr lang="es-CO" sz="2800" dirty="0" err="1" smtClean="0">
                <a:solidFill>
                  <a:schemeClr val="dk2"/>
                </a:solidFill>
                <a:cs typeface="Arial" pitchFamily="34" charset="0"/>
              </a:rPr>
              <a:t>cp</a:t>
            </a:r>
            <a:r>
              <a:rPr lang="es-CO" sz="2800" dirty="0" smtClean="0">
                <a:solidFill>
                  <a:schemeClr val="dk2"/>
                </a:solidFill>
                <a:cs typeface="Arial" pitchFamily="34" charset="0"/>
              </a:rPr>
              <a:t> </a:t>
            </a:r>
            <a:r>
              <a:rPr lang="es-CO" sz="2800" dirty="0" err="1" smtClean="0">
                <a:solidFill>
                  <a:schemeClr val="dk2"/>
                </a:solidFill>
                <a:cs typeface="Arial" pitchFamily="34" charset="0"/>
              </a:rPr>
              <a:t>origin</a:t>
            </a:r>
            <a:r>
              <a:rPr lang="es-CO" sz="2800" dirty="0" smtClean="0">
                <a:solidFill>
                  <a:schemeClr val="dk2"/>
                </a:solidFill>
                <a:cs typeface="Arial" pitchFamily="34" charset="0"/>
              </a:rPr>
              <a:t> {</a:t>
            </a:r>
            <a:r>
              <a:rPr lang="es-CO" sz="2800" dirty="0" err="1" smtClean="0">
                <a:solidFill>
                  <a:schemeClr val="dk2"/>
                </a:solidFill>
                <a:cs typeface="Arial" pitchFamily="34" charset="0"/>
              </a:rPr>
              <a:t>container_id</a:t>
            </a:r>
            <a:r>
              <a:rPr lang="es-CO" sz="2800" dirty="0" smtClean="0">
                <a:solidFill>
                  <a:schemeClr val="dk2"/>
                </a:solidFill>
                <a:cs typeface="Arial" pitchFamily="34" charset="0"/>
              </a:rPr>
              <a:t>}:</a:t>
            </a:r>
            <a:r>
              <a:rPr lang="es-CO" sz="2800" dirty="0" err="1" smtClean="0">
                <a:solidFill>
                  <a:schemeClr val="dk2"/>
                </a:solidFill>
                <a:cs typeface="Arial" pitchFamily="34" charset="0"/>
              </a:rPr>
              <a:t>destination</a:t>
            </a:r>
            <a:r>
              <a:rPr lang="es-CO" sz="2800" dirty="0" smtClean="0">
                <a:solidFill>
                  <a:schemeClr val="dk2"/>
                </a:solidFill>
                <a:cs typeface="Arial" pitchFamily="34" charset="0"/>
              </a:rPr>
              <a:t>” copia un archivo al/del contenedor.</a:t>
            </a:r>
          </a:p>
          <a:p>
            <a:pPr marL="460375" indent="-460375" algn="just" defTabSz="914363">
              <a:lnSpc>
                <a:spcPct val="90000"/>
              </a:lnSpc>
              <a:buSzPct val="90000"/>
              <a:buFont typeface="Arial" panose="020B0604020202020204" pitchFamily="34" charset="0"/>
              <a:buChar char="•"/>
            </a:pPr>
            <a:endParaRPr lang="es-CO" sz="2800" dirty="0">
              <a:solidFill>
                <a:schemeClr val="dk2"/>
              </a:solidFill>
              <a:cs typeface="Arial" pitchFamily="34" charset="0"/>
            </a:endParaRPr>
          </a:p>
          <a:p>
            <a:pPr marL="460375" indent="-460375" algn="just" defTabSz="914363">
              <a:lnSpc>
                <a:spcPct val="90000"/>
              </a:lnSpc>
              <a:buSzPct val="90000"/>
              <a:buFont typeface="Arial" panose="020B0604020202020204" pitchFamily="34" charset="0"/>
              <a:buChar char="•"/>
            </a:pPr>
            <a:r>
              <a:rPr lang="es-CO" sz="2800" dirty="0" smtClean="0">
                <a:solidFill>
                  <a:schemeClr val="dk2"/>
                </a:solidFill>
                <a:cs typeface="Arial" pitchFamily="34" charset="0"/>
              </a:rPr>
              <a:t>“</a:t>
            </a:r>
            <a:r>
              <a:rPr lang="es-CO" sz="2800" dirty="0" err="1" smtClean="0">
                <a:solidFill>
                  <a:schemeClr val="dk2"/>
                </a:solidFill>
                <a:cs typeface="Arial" pitchFamily="34" charset="0"/>
              </a:rPr>
              <a:t>docker</a:t>
            </a:r>
            <a:r>
              <a:rPr lang="es-CO" sz="2800" dirty="0" smtClean="0">
                <a:solidFill>
                  <a:schemeClr val="dk2"/>
                </a:solidFill>
                <a:cs typeface="Arial" pitchFamily="34" charset="0"/>
              </a:rPr>
              <a:t> top {</a:t>
            </a:r>
            <a:r>
              <a:rPr lang="es-CO" sz="2800" dirty="0" err="1" smtClean="0">
                <a:solidFill>
                  <a:schemeClr val="dk2"/>
                </a:solidFill>
                <a:cs typeface="Arial" pitchFamily="34" charset="0"/>
              </a:rPr>
              <a:t>container_id</a:t>
            </a:r>
            <a:r>
              <a:rPr lang="es-CO" sz="2800" dirty="0" smtClean="0">
                <a:solidFill>
                  <a:schemeClr val="dk2"/>
                </a:solidFill>
                <a:cs typeface="Arial" pitchFamily="34" charset="0"/>
              </a:rPr>
              <a:t>}” muestra los procesos corriendo en el contenedor.</a:t>
            </a:r>
          </a:p>
          <a:p>
            <a:pPr marL="460375" indent="-460375" algn="just" defTabSz="914363">
              <a:lnSpc>
                <a:spcPct val="90000"/>
              </a:lnSpc>
              <a:buSzPct val="90000"/>
              <a:buFont typeface="Arial" panose="020B0604020202020204" pitchFamily="34" charset="0"/>
              <a:buChar char="•"/>
            </a:pPr>
            <a:endParaRPr lang="es-CO" sz="2800" dirty="0">
              <a:solidFill>
                <a:schemeClr val="dk2"/>
              </a:solidFill>
              <a:cs typeface="Arial" pitchFamily="34" charset="0"/>
            </a:endParaRPr>
          </a:p>
          <a:p>
            <a:pPr marL="460375" indent="-460375" algn="just" defTabSz="914363">
              <a:lnSpc>
                <a:spcPct val="90000"/>
              </a:lnSpc>
              <a:buSzPct val="90000"/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chemeClr val="dk2"/>
                </a:solidFill>
                <a:cs typeface="Arial" pitchFamily="34" charset="0"/>
              </a:rPr>
              <a:t> “</a:t>
            </a:r>
            <a:r>
              <a:rPr lang="es-CO" sz="2800" dirty="0" err="1">
                <a:solidFill>
                  <a:schemeClr val="dk2"/>
                </a:solidFill>
                <a:cs typeface="Arial" pitchFamily="34" charset="0"/>
              </a:rPr>
              <a:t>docker</a:t>
            </a:r>
            <a:r>
              <a:rPr lang="es-CO" sz="2800" dirty="0">
                <a:solidFill>
                  <a:schemeClr val="dk2"/>
                </a:solidFill>
                <a:cs typeface="Arial" pitchFamily="34" charset="0"/>
              </a:rPr>
              <a:t> </a:t>
            </a:r>
            <a:r>
              <a:rPr lang="es-CO" sz="2800" dirty="0" err="1" smtClean="0">
                <a:solidFill>
                  <a:schemeClr val="dk2"/>
                </a:solidFill>
                <a:cs typeface="Arial" pitchFamily="34" charset="0"/>
              </a:rPr>
              <a:t>stats</a:t>
            </a:r>
            <a:r>
              <a:rPr lang="es-CO" sz="2800" dirty="0" smtClean="0">
                <a:solidFill>
                  <a:schemeClr val="dk2"/>
                </a:solidFill>
                <a:cs typeface="Arial" pitchFamily="34" charset="0"/>
              </a:rPr>
              <a:t> {</a:t>
            </a:r>
            <a:r>
              <a:rPr lang="es-CO" sz="2800" dirty="0" err="1" smtClean="0">
                <a:solidFill>
                  <a:schemeClr val="dk2"/>
                </a:solidFill>
                <a:cs typeface="Arial" pitchFamily="34" charset="0"/>
              </a:rPr>
              <a:t>container_id</a:t>
            </a:r>
            <a:r>
              <a:rPr lang="es-CO" sz="2800" dirty="0">
                <a:solidFill>
                  <a:schemeClr val="dk2"/>
                </a:solidFill>
                <a:cs typeface="Arial" pitchFamily="34" charset="0"/>
              </a:rPr>
              <a:t>}” muestra los </a:t>
            </a:r>
            <a:r>
              <a:rPr lang="es-CO" sz="2800" dirty="0" smtClean="0">
                <a:solidFill>
                  <a:schemeClr val="dk2"/>
                </a:solidFill>
                <a:cs typeface="Arial" pitchFamily="34" charset="0"/>
              </a:rPr>
              <a:t>recursos que usa el contenedor.</a:t>
            </a:r>
            <a:endParaRPr lang="es-CO" sz="2800" dirty="0">
              <a:solidFill>
                <a:schemeClr val="dk2"/>
              </a:solidFill>
              <a:cs typeface="Arial" pitchFamily="34" charset="0"/>
            </a:endParaRPr>
          </a:p>
          <a:p>
            <a:pPr algn="just" defTabSz="914363">
              <a:lnSpc>
                <a:spcPct val="90000"/>
              </a:lnSpc>
              <a:buSzPct val="90000"/>
            </a:pPr>
            <a:endParaRPr lang="en-US" sz="2800" dirty="0" smtClean="0">
              <a:solidFill>
                <a:schemeClr val="dk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23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052736"/>
            <a:ext cx="8363938" cy="2671501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/>
              <a:t>Ejercicio:</a:t>
            </a:r>
          </a:p>
          <a:p>
            <a:r>
              <a:rPr lang="es-CO" dirty="0" smtClean="0"/>
              <a:t>Navegar a la carpeta </a:t>
            </a:r>
            <a:r>
              <a:rPr lang="es-CO" dirty="0" err="1" smtClean="0"/>
              <a:t>MyFirstContainer</a:t>
            </a:r>
            <a:endParaRPr lang="es-CO" dirty="0" smtClean="0"/>
          </a:p>
          <a:p>
            <a:r>
              <a:rPr lang="es-CO" dirty="0" smtClean="0"/>
              <a:t>Ejecutar </a:t>
            </a:r>
            <a:r>
              <a:rPr lang="es-CO" dirty="0"/>
              <a:t>la imagen openjdk:8 </a:t>
            </a:r>
            <a:r>
              <a:rPr lang="es-CO" dirty="0" smtClean="0"/>
              <a:t>interactivamente</a:t>
            </a:r>
          </a:p>
          <a:p>
            <a:r>
              <a:rPr lang="es-ES" dirty="0"/>
              <a:t>Copiar el </a:t>
            </a:r>
            <a:r>
              <a:rPr lang="es-ES" dirty="0" err="1"/>
              <a:t>jar</a:t>
            </a:r>
            <a:r>
              <a:rPr lang="es-ES" dirty="0"/>
              <a:t> success.jar al </a:t>
            </a:r>
            <a:r>
              <a:rPr lang="es-ES" dirty="0" smtClean="0"/>
              <a:t>contenedor</a:t>
            </a:r>
          </a:p>
          <a:p>
            <a:r>
              <a:rPr lang="es-ES" dirty="0" smtClean="0"/>
              <a:t>Entrar </a:t>
            </a:r>
            <a:r>
              <a:rPr lang="es-ES" dirty="0"/>
              <a:t>al contenedor y ejecutar java -</a:t>
            </a:r>
            <a:r>
              <a:rPr lang="es-ES" dirty="0" err="1"/>
              <a:t>jar</a:t>
            </a:r>
            <a:r>
              <a:rPr lang="es-ES" dirty="0"/>
              <a:t> success.jar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Docker</a:t>
            </a:r>
            <a:r>
              <a:rPr lang="es-CO" dirty="0" smtClean="0"/>
              <a:t> </a:t>
            </a:r>
            <a:r>
              <a:rPr lang="es-CO" dirty="0" err="1" smtClean="0"/>
              <a:t>Containers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0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sz="quarter" idx="10"/>
          </p:nvPr>
        </p:nvSpPr>
        <p:spPr>
          <a:xfrm>
            <a:off x="561678" y="836713"/>
            <a:ext cx="8186786" cy="54726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60375" marR="0" lvl="0" indent="-4603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0000"/>
              <a:buFont typeface="Noto Sans Symbols"/>
              <a:buNone/>
            </a:pPr>
            <a:endParaRPr lang="es-CO" sz="1500" b="0" i="0" u="none" strike="noStrike" cap="none" dirty="0" smtClean="0">
              <a:solidFill>
                <a:schemeClr val="dk2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460375" marR="0" lvl="0" indent="-4603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0000"/>
              <a:buFont typeface="Noto Sans Symbols"/>
              <a:buNone/>
            </a:pPr>
            <a:endParaRPr lang="es-CO" sz="1500" dirty="0">
              <a:solidFill>
                <a:schemeClr val="dk2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460375" marR="0" lvl="0" indent="-4603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0000"/>
              <a:buFont typeface="Noto Sans Symbols"/>
              <a:buNone/>
            </a:pPr>
            <a:endParaRPr sz="1500" b="0" i="0" u="none" strike="noStrike" cap="none" dirty="0">
              <a:solidFill>
                <a:schemeClr val="dk2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2"/>
                </a:solidFill>
                <a:latin typeface="+mn-lt"/>
              </a:rPr>
              <a:t>Documento que contiene todos los comandos que se necesitan para ensamblar una imagen.</a:t>
            </a: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ES" dirty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2"/>
                </a:solidFill>
                <a:latin typeface="+mn-lt"/>
              </a:rPr>
              <a:t>Usando el comando “</a:t>
            </a:r>
            <a:r>
              <a:rPr lang="es-ES" dirty="0" err="1">
                <a:solidFill>
                  <a:schemeClr val="dk2"/>
                </a:solidFill>
                <a:latin typeface="+mn-lt"/>
              </a:rPr>
              <a:t>Docker</a:t>
            </a:r>
            <a:r>
              <a:rPr lang="es-ES" dirty="0">
                <a:solidFill>
                  <a:schemeClr val="dk2"/>
                </a:solidFill>
                <a:latin typeface="+mn-lt"/>
              </a:rPr>
              <a:t> </a:t>
            </a:r>
            <a:r>
              <a:rPr lang="es-ES" dirty="0" err="1">
                <a:solidFill>
                  <a:schemeClr val="dk2"/>
                </a:solidFill>
                <a:latin typeface="+mn-lt"/>
              </a:rPr>
              <a:t>build</a:t>
            </a:r>
            <a:r>
              <a:rPr lang="es-ES" dirty="0">
                <a:solidFill>
                  <a:schemeClr val="dk2"/>
                </a:solidFill>
                <a:latin typeface="+mn-lt"/>
              </a:rPr>
              <a:t>” se puede </a:t>
            </a:r>
            <a:r>
              <a:rPr lang="es-ES" dirty="0" smtClean="0">
                <a:solidFill>
                  <a:schemeClr val="dk2"/>
                </a:solidFill>
                <a:latin typeface="+mn-lt"/>
              </a:rPr>
              <a:t>crear un </a:t>
            </a:r>
            <a:r>
              <a:rPr lang="es-ES" dirty="0">
                <a:solidFill>
                  <a:schemeClr val="dk2"/>
                </a:solidFill>
                <a:latin typeface="+mn-lt"/>
              </a:rPr>
              <a:t>proceso que automáticamente  ejecuta los comandos para construir la imagen</a:t>
            </a:r>
            <a:r>
              <a:rPr lang="es-ES" dirty="0"/>
              <a:t>.</a:t>
            </a:r>
          </a:p>
          <a:p>
            <a:pPr>
              <a:spcBef>
                <a:spcPts val="40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endParaRPr sz="2000" b="0" i="0" u="none" strike="noStrike" cap="none" dirty="0">
              <a:solidFill>
                <a:schemeClr val="dk2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561678" y="265998"/>
            <a:ext cx="6696744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F57B17"/>
              </a:buClr>
              <a:buSzPct val="25000"/>
            </a:pPr>
            <a:r>
              <a:rPr lang="en" dirty="0"/>
              <a:t>Docker File</a:t>
            </a:r>
            <a:endParaRPr lang="es-CO" sz="4000" b="0" i="0" u="none" strike="noStrike" cap="none" dirty="0">
              <a:solidFill>
                <a:srgbClr val="F57B17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dirty="0"/>
              <a:t>Docker Images</a:t>
            </a:r>
            <a:endParaRPr lang="es-CO" sz="2400" b="0" i="0" u="none" strike="noStrike" cap="none" dirty="0">
              <a:solidFill>
                <a:schemeClr val="lt1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16589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Docker</a:t>
            </a:r>
            <a:r>
              <a:rPr lang="es-CO" dirty="0" smtClean="0"/>
              <a:t> File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674847"/>
            <a:ext cx="3095625" cy="14478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775786"/>
              </p:ext>
            </p:extLst>
          </p:nvPr>
        </p:nvGraphicFramePr>
        <p:xfrm>
          <a:off x="539552" y="2276872"/>
          <a:ext cx="8136904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5976664"/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Effect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Base </a:t>
                      </a:r>
                      <a:r>
                        <a:rPr lang="es-CO" dirty="0" err="1" smtClean="0"/>
                        <a:t>image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err="1" smtClean="0"/>
                        <a:t>from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err="1" smtClean="0"/>
                        <a:t>where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err="1" smtClean="0"/>
                        <a:t>the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err="1" smtClean="0"/>
                        <a:t>image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err="1" smtClean="0"/>
                        <a:t>will</a:t>
                      </a:r>
                      <a:r>
                        <a:rPr lang="es-CO" dirty="0" smtClean="0"/>
                        <a:t> be </a:t>
                      </a:r>
                      <a:r>
                        <a:rPr lang="es-CO" dirty="0" err="1" smtClean="0"/>
                        <a:t>created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RUN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Executes</a:t>
                      </a:r>
                      <a:r>
                        <a:rPr lang="es-CO" dirty="0" smtClean="0"/>
                        <a:t> a </a:t>
                      </a:r>
                      <a:r>
                        <a:rPr lang="es-CO" dirty="0" err="1" smtClean="0"/>
                        <a:t>command</a:t>
                      </a:r>
                      <a:r>
                        <a:rPr lang="es-CO" dirty="0" smtClean="0"/>
                        <a:t> in </a:t>
                      </a:r>
                      <a:r>
                        <a:rPr lang="es-CO" dirty="0" err="1" smtClean="0"/>
                        <a:t>the</a:t>
                      </a:r>
                      <a:r>
                        <a:rPr lang="es-CO" dirty="0" smtClean="0"/>
                        <a:t> base </a:t>
                      </a:r>
                      <a:r>
                        <a:rPr lang="es-CO" dirty="0" err="1" smtClean="0"/>
                        <a:t>image</a:t>
                      </a:r>
                      <a:r>
                        <a:rPr lang="es-CO" dirty="0" smtClean="0"/>
                        <a:t>,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 ["executable", "param1", "param2"]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COPY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Copies a to </a:t>
                      </a:r>
                      <a:r>
                        <a:rPr lang="es-CO" dirty="0" err="1" smtClean="0"/>
                        <a:t>the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err="1" smtClean="0"/>
                        <a:t>container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WORKDIR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Set </a:t>
                      </a:r>
                      <a:r>
                        <a:rPr lang="es-CO" dirty="0" err="1" smtClean="0"/>
                        <a:t>the</a:t>
                      </a:r>
                      <a:r>
                        <a:rPr lang="es-CO" dirty="0" smtClean="0"/>
                        <a:t> default </a:t>
                      </a:r>
                      <a:r>
                        <a:rPr lang="es-CO" dirty="0" err="1" smtClean="0"/>
                        <a:t>working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err="1" smtClean="0"/>
                        <a:t>directory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ENV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Injects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environment</a:t>
                      </a:r>
                      <a:r>
                        <a:rPr lang="es-CO" baseline="0" dirty="0" smtClean="0"/>
                        <a:t> variables </a:t>
                      </a:r>
                      <a:r>
                        <a:rPr lang="es-CO" baseline="0" dirty="0" err="1" smtClean="0"/>
                        <a:t>into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the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container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EXPOSE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Indicate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err="1" smtClean="0"/>
                        <a:t>witch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ports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the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container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will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expose</a:t>
                      </a:r>
                      <a:endParaRPr lang="es-CO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CMD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aseline="0" dirty="0" err="1" smtClean="0"/>
                        <a:t>Only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one</a:t>
                      </a:r>
                      <a:r>
                        <a:rPr lang="es-CO" baseline="0" dirty="0" smtClean="0"/>
                        <a:t> per </a:t>
                      </a:r>
                      <a:r>
                        <a:rPr lang="es-CO" baseline="0" dirty="0" err="1" smtClean="0"/>
                        <a:t>Dockerfile</a:t>
                      </a:r>
                      <a:r>
                        <a:rPr lang="es-CO" baseline="0" dirty="0" smtClean="0"/>
                        <a:t>, </a:t>
                      </a:r>
                      <a:r>
                        <a:rPr lang="es-CO" baseline="0" dirty="0" err="1" smtClean="0"/>
                        <a:t>provides</a:t>
                      </a:r>
                      <a:r>
                        <a:rPr lang="es-CO" baseline="0" dirty="0" smtClean="0"/>
                        <a:t> a default </a:t>
                      </a:r>
                      <a:r>
                        <a:rPr lang="es-CO" baseline="0" dirty="0" err="1" smtClean="0"/>
                        <a:t>execution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for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the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container</a:t>
                      </a:r>
                      <a:endParaRPr lang="es-CO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ENTRYPOINT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Allows you to configure a container that will run as an executable</a:t>
                      </a:r>
                      <a:endParaRPr lang="es-CO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95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Ejercicio:</a:t>
            </a:r>
            <a:endParaRPr lang="es-ES" dirty="0"/>
          </a:p>
          <a:p>
            <a:r>
              <a:rPr lang="es-ES" dirty="0"/>
              <a:t>Crear un </a:t>
            </a:r>
            <a:r>
              <a:rPr lang="es-ES" dirty="0" err="1"/>
              <a:t>docker</a:t>
            </a:r>
            <a:r>
              <a:rPr lang="es-ES" dirty="0"/>
              <a:t> file que use el </a:t>
            </a:r>
            <a:r>
              <a:rPr lang="es-ES" dirty="0" err="1"/>
              <a:t>jar</a:t>
            </a:r>
            <a:r>
              <a:rPr lang="es-ES" dirty="0"/>
              <a:t> success.jar y lo ejecute</a:t>
            </a:r>
          </a:p>
          <a:p>
            <a:r>
              <a:rPr lang="es-ES" dirty="0" err="1"/>
              <a:t>Taggear</a:t>
            </a:r>
            <a:r>
              <a:rPr lang="es-ES" dirty="0"/>
              <a:t> la imagen y hacerle </a:t>
            </a:r>
            <a:r>
              <a:rPr lang="es-ES" dirty="0" err="1"/>
              <a:t>push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Docker</a:t>
            </a:r>
            <a:r>
              <a:rPr lang="es-CO" dirty="0" smtClean="0"/>
              <a:t> File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7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sz="quarter" idx="10"/>
          </p:nvPr>
        </p:nvSpPr>
        <p:spPr>
          <a:xfrm>
            <a:off x="561678" y="836713"/>
            <a:ext cx="8114778" cy="54726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 smtClean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Herramienta para definir y correr aplicaciones multi-contenerizadas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Usa un archivo el cual describe la configuración de  los servicios de las aplicaciones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Usando un solo comando se puede crear e iniciar todos los servicios de la aplicación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chemeClr val="dk2"/>
                </a:solidFill>
                <a:latin typeface="+mn-lt"/>
              </a:rPr>
              <a:t>Por defecto el archivo se llama docker-compose.yml</a:t>
            </a:r>
            <a:endParaRPr lang="en" dirty="0">
              <a:solidFill>
                <a:schemeClr val="dk2"/>
              </a:solidFill>
              <a:latin typeface="+mn-lt"/>
            </a:endParaRPr>
          </a:p>
          <a:p>
            <a:pPr>
              <a:spcBef>
                <a:spcPts val="40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endParaRPr sz="2000" b="0" i="0" u="none" strike="noStrike" cap="none" dirty="0">
              <a:solidFill>
                <a:schemeClr val="dk2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561678" y="265998"/>
            <a:ext cx="6696744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F57B17"/>
              </a:buClr>
              <a:buSzPct val="25000"/>
            </a:pPr>
            <a:r>
              <a:rPr lang="en" dirty="0"/>
              <a:t>Docker Compose</a:t>
            </a:r>
            <a:endParaRPr lang="es-CO" sz="4000" b="0" i="0" u="none" strike="noStrike" cap="none" dirty="0">
              <a:solidFill>
                <a:srgbClr val="F57B17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sz="quarter" idx="11"/>
          </p:nvPr>
        </p:nvSpPr>
        <p:spPr>
          <a:xfrm rot="-5400000">
            <a:off x="-3119111" y="3226872"/>
            <a:ext cx="6552879" cy="33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dirty="0"/>
              <a:t>Docker Compose</a:t>
            </a:r>
            <a:endParaRPr lang="es-CO" sz="2400" b="0" i="0" u="none" strike="noStrike" cap="none" dirty="0">
              <a:solidFill>
                <a:schemeClr val="lt1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444695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sz="quarter" idx="10"/>
          </p:nvPr>
        </p:nvSpPr>
        <p:spPr>
          <a:xfrm>
            <a:off x="561678" y="836713"/>
            <a:ext cx="8114778" cy="54726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 smtClean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chemeClr val="dk2"/>
                </a:solidFill>
                <a:latin typeface="+mn-lt"/>
              </a:rPr>
              <a:t>Usando el comando “docker-compose up” se puede inicializar el compose, el cual crea todos los recursos especificados en el archivo.</a:t>
            </a: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</a:rPr>
              <a:t>Usando el comando “</a:t>
            </a:r>
            <a:r>
              <a:rPr lang="en" dirty="0" smtClean="0">
                <a:solidFill>
                  <a:schemeClr val="dk2"/>
                </a:solidFill>
              </a:rPr>
              <a:t>docker-compose down” </a:t>
            </a:r>
            <a:r>
              <a:rPr lang="en" dirty="0">
                <a:solidFill>
                  <a:schemeClr val="dk2"/>
                </a:solidFill>
              </a:rPr>
              <a:t>se </a:t>
            </a:r>
            <a:r>
              <a:rPr lang="en" dirty="0" smtClean="0">
                <a:solidFill>
                  <a:schemeClr val="dk2"/>
                </a:solidFill>
              </a:rPr>
              <a:t>detienen el contenedor, destruyendo los recursos especificados en el archivo.</a:t>
            </a:r>
            <a:endParaRPr lang="en" dirty="0">
              <a:solidFill>
                <a:schemeClr val="dk2"/>
              </a:solidFill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chemeClr val="dk2"/>
                </a:solidFill>
                <a:latin typeface="+mn-lt"/>
              </a:rPr>
              <a:t>Si un archivo tiene un nombre distinto al por defecto se puede usar la opcion –f “docker compose –f my-file.yml up”.</a:t>
            </a:r>
            <a:endParaRPr lang="en" dirty="0">
              <a:solidFill>
                <a:schemeClr val="dk2"/>
              </a:solidFill>
              <a:latin typeface="+mn-lt"/>
            </a:endParaRPr>
          </a:p>
          <a:p>
            <a:pPr>
              <a:spcBef>
                <a:spcPts val="40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endParaRPr sz="2000" b="0" i="0" u="none" strike="noStrike" cap="none" dirty="0">
              <a:solidFill>
                <a:schemeClr val="dk2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561678" y="265998"/>
            <a:ext cx="6696744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F57B17"/>
              </a:buClr>
              <a:buSzPct val="25000"/>
            </a:pPr>
            <a:r>
              <a:rPr lang="en" dirty="0"/>
              <a:t>Docker Compose</a:t>
            </a:r>
            <a:endParaRPr lang="es-CO" sz="4000" b="0" i="0" u="none" strike="noStrike" cap="none" dirty="0">
              <a:solidFill>
                <a:srgbClr val="F57B17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sz="quarter" idx="11"/>
          </p:nvPr>
        </p:nvSpPr>
        <p:spPr>
          <a:xfrm rot="-5400000">
            <a:off x="-3119111" y="3226872"/>
            <a:ext cx="6552879" cy="33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dirty="0"/>
              <a:t>Docker Compose</a:t>
            </a:r>
            <a:endParaRPr lang="es-CO" sz="2400" b="0" i="0" u="none" strike="noStrike" cap="none" dirty="0">
              <a:solidFill>
                <a:schemeClr val="lt1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690940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467543" y="5231928"/>
            <a:ext cx="8352928" cy="6093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Noto Sans Symbols"/>
              <a:buNone/>
            </a:pPr>
            <a:r>
              <a:rPr lang="es-CO" sz="4400" b="1" i="0" u="none" strike="noStrike" cap="none" dirty="0">
                <a:solidFill>
                  <a:schemeClr val="lt1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287027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sz="quarter" idx="10"/>
          </p:nvPr>
        </p:nvSpPr>
        <p:spPr>
          <a:xfrm>
            <a:off x="561678" y="836713"/>
            <a:ext cx="8114778" cy="54726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 smtClean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chemeClr val="dk2"/>
                </a:solidFill>
                <a:latin typeface="+mn-lt"/>
              </a:rPr>
              <a:t>Usando el comando “docker-compose pause” se puede pausar los 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contenedores</a:t>
            </a:r>
            <a:r>
              <a:rPr lang="en" dirty="0">
                <a:solidFill>
                  <a:schemeClr val="dk2"/>
                </a:solidFill>
                <a:latin typeface="+mn-lt"/>
              </a:rPr>
              <a:t>.</a:t>
            </a:r>
            <a:endParaRPr lang="en" dirty="0" smtClean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</a:rPr>
              <a:t>Usando el comando “docker-compose </a:t>
            </a:r>
            <a:r>
              <a:rPr lang="en" dirty="0" smtClean="0">
                <a:solidFill>
                  <a:schemeClr val="dk2"/>
                </a:solidFill>
              </a:rPr>
              <a:t>unpause</a:t>
            </a:r>
            <a:r>
              <a:rPr lang="en" dirty="0">
                <a:solidFill>
                  <a:schemeClr val="dk2"/>
                </a:solidFill>
              </a:rPr>
              <a:t>” se puede </a:t>
            </a:r>
            <a:r>
              <a:rPr lang="en" dirty="0" smtClean="0">
                <a:solidFill>
                  <a:schemeClr val="dk2"/>
                </a:solidFill>
              </a:rPr>
              <a:t>resumir </a:t>
            </a:r>
            <a:r>
              <a:rPr lang="en" dirty="0">
                <a:solidFill>
                  <a:schemeClr val="dk2"/>
                </a:solidFill>
              </a:rPr>
              <a:t>los contenedores.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</a:rPr>
              <a:t>Usando el comando “</a:t>
            </a:r>
            <a:r>
              <a:rPr lang="en" dirty="0" smtClean="0">
                <a:solidFill>
                  <a:schemeClr val="dk2"/>
                </a:solidFill>
              </a:rPr>
              <a:t>docker-compose restart {service_name}” </a:t>
            </a:r>
            <a:r>
              <a:rPr lang="en" dirty="0">
                <a:solidFill>
                  <a:schemeClr val="dk2"/>
                </a:solidFill>
              </a:rPr>
              <a:t>se </a:t>
            </a:r>
            <a:r>
              <a:rPr lang="en" dirty="0" smtClean="0">
                <a:solidFill>
                  <a:schemeClr val="dk2"/>
                </a:solidFill>
              </a:rPr>
              <a:t>reinicia cualquier </a:t>
            </a:r>
            <a:r>
              <a:rPr lang="en" dirty="0" smtClean="0">
                <a:solidFill>
                  <a:schemeClr val="dk2"/>
                </a:solidFill>
              </a:rPr>
              <a:t>contenedor que no esta funcionando.</a:t>
            </a:r>
            <a:endParaRPr lang="en" dirty="0">
              <a:solidFill>
                <a:schemeClr val="dk2"/>
              </a:solidFill>
            </a:endParaRP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>
              <a:spcBef>
                <a:spcPts val="40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endParaRPr sz="2000" b="0" i="0" u="none" strike="noStrike" cap="none" dirty="0">
              <a:solidFill>
                <a:schemeClr val="dk2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561678" y="265998"/>
            <a:ext cx="6696744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F57B17"/>
              </a:buClr>
              <a:buSzPct val="25000"/>
            </a:pPr>
            <a:r>
              <a:rPr lang="en" dirty="0"/>
              <a:t>Docker Compose</a:t>
            </a:r>
            <a:endParaRPr lang="es-CO" sz="4000" b="0" i="0" u="none" strike="noStrike" cap="none" dirty="0">
              <a:solidFill>
                <a:srgbClr val="F57B17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sz="quarter" idx="11"/>
          </p:nvPr>
        </p:nvSpPr>
        <p:spPr>
          <a:xfrm rot="-5400000">
            <a:off x="-3119111" y="3226872"/>
            <a:ext cx="6552879" cy="33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dirty="0"/>
              <a:t>Docker Compose</a:t>
            </a:r>
            <a:endParaRPr lang="es-CO" sz="2400" b="0" i="0" u="none" strike="noStrike" cap="none" dirty="0">
              <a:solidFill>
                <a:schemeClr val="lt1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3079220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Docker</a:t>
            </a:r>
            <a:r>
              <a:rPr lang="es-CO" dirty="0" smtClean="0"/>
              <a:t> </a:t>
            </a:r>
            <a:r>
              <a:rPr lang="es-CO" dirty="0" err="1" smtClean="0"/>
              <a:t>Compose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777581"/>
            <a:ext cx="5429250" cy="592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4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6696744" cy="553998"/>
          </a:xfrm>
        </p:spPr>
        <p:txBody>
          <a:bodyPr/>
          <a:lstStyle/>
          <a:p>
            <a:r>
              <a:rPr lang="es-CO" dirty="0" err="1" smtClean="0"/>
              <a:t>Docker</a:t>
            </a:r>
            <a:r>
              <a:rPr lang="es-CO" dirty="0" smtClean="0"/>
              <a:t> </a:t>
            </a:r>
            <a:r>
              <a:rPr lang="es-CO" dirty="0" err="1" smtClean="0"/>
              <a:t>Compose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733815"/>
              </p:ext>
            </p:extLst>
          </p:nvPr>
        </p:nvGraphicFramePr>
        <p:xfrm>
          <a:off x="552525" y="980728"/>
          <a:ext cx="833995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7307"/>
                <a:gridCol w="5832647"/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Service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err="1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Explanation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Image</a:t>
                      </a:r>
                      <a:r>
                        <a:rPr lang="es-CO" dirty="0" smtClean="0"/>
                        <a:t> to run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Network to use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Ports</a:t>
                      </a:r>
                      <a:r>
                        <a:rPr lang="es-CO" dirty="0" smtClean="0"/>
                        <a:t> to </a:t>
                      </a:r>
                      <a:r>
                        <a:rPr lang="es-CO" dirty="0" err="1" smtClean="0"/>
                        <a:t>expose</a:t>
                      </a:r>
                      <a:r>
                        <a:rPr lang="es-CO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Environment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Sets </a:t>
                      </a:r>
                      <a:r>
                        <a:rPr lang="es-CO" dirty="0" err="1" smtClean="0"/>
                        <a:t>environment</a:t>
                      </a:r>
                      <a:r>
                        <a:rPr lang="es-CO" dirty="0" smtClean="0"/>
                        <a:t> variables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Depends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Dependecies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err="1" smtClean="0"/>
                        <a:t>between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err="1" smtClean="0"/>
                        <a:t>components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Config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Set </a:t>
                      </a:r>
                      <a:r>
                        <a:rPr lang="es-CO" dirty="0" err="1" smtClean="0"/>
                        <a:t>configurations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err="1" smtClean="0"/>
                        <a:t>for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err="1" smtClean="0"/>
                        <a:t>the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err="1" smtClean="0"/>
                        <a:t>container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Volumes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Allows</a:t>
                      </a:r>
                      <a:r>
                        <a:rPr lang="es-CO" baseline="0" dirty="0" smtClean="0"/>
                        <a:t> to </a:t>
                      </a:r>
                      <a:r>
                        <a:rPr lang="es-CO" baseline="0" dirty="0" err="1" smtClean="0"/>
                        <a:t>create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volumes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59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052736"/>
            <a:ext cx="8363938" cy="4653582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/>
              <a:t>Ejercicio</a:t>
            </a:r>
            <a:r>
              <a:rPr lang="es-CO" dirty="0" smtClean="0"/>
              <a:t>:</a:t>
            </a:r>
          </a:p>
          <a:p>
            <a:pPr marL="0" indent="0">
              <a:buNone/>
            </a:pPr>
            <a:endParaRPr lang="es-CO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CO" dirty="0" smtClean="0"/>
              <a:t>	Navegar a </a:t>
            </a:r>
            <a:r>
              <a:rPr lang="es-CO" dirty="0" err="1" smtClean="0"/>
              <a:t>full_compose</a:t>
            </a:r>
            <a:endParaRPr lang="es-CO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CO" dirty="0" smtClean="0"/>
              <a:t>Agregar un publicador </a:t>
            </a:r>
            <a:r>
              <a:rPr lang="es-CO" dirty="0" smtClean="0"/>
              <a:t>más </a:t>
            </a:r>
            <a:r>
              <a:rPr lang="es-CO" dirty="0" smtClean="0"/>
              <a:t>al </a:t>
            </a:r>
            <a:r>
              <a:rPr lang="es-CO" dirty="0" err="1" smtClean="0"/>
              <a:t>compose</a:t>
            </a:r>
            <a:endParaRPr lang="es-CO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CO" dirty="0" smtClean="0"/>
              <a:t>Agregar un consumidor </a:t>
            </a:r>
            <a:r>
              <a:rPr lang="es-CO" dirty="0" smtClean="0"/>
              <a:t>más </a:t>
            </a:r>
            <a:r>
              <a:rPr lang="es-CO" dirty="0" smtClean="0"/>
              <a:t>al </a:t>
            </a:r>
            <a:r>
              <a:rPr lang="es-CO" dirty="0" err="1" smtClean="0"/>
              <a:t>compose</a:t>
            </a:r>
            <a:endParaRPr lang="es-CO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CO" dirty="0" smtClean="0"/>
              <a:t>Iniciar el </a:t>
            </a:r>
            <a:r>
              <a:rPr lang="es-CO" dirty="0" err="1" smtClean="0"/>
              <a:t>compose</a:t>
            </a:r>
            <a:endParaRPr lang="es-CO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CO" dirty="0" smtClean="0"/>
              <a:t>Mandar un mensaje en cada consumidor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O" dirty="0" smtClean="0"/>
              <a:t>Que pasa con el archivo? Y los mensajes?</a:t>
            </a:r>
          </a:p>
          <a:p>
            <a:pPr marL="460375" lvl="1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Docker</a:t>
            </a:r>
            <a:r>
              <a:rPr lang="es-CO" dirty="0" smtClean="0"/>
              <a:t> </a:t>
            </a:r>
            <a:r>
              <a:rPr lang="es-CO" dirty="0" err="1" smtClean="0"/>
              <a:t>Compose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9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sz="quarter" idx="10"/>
          </p:nvPr>
        </p:nvSpPr>
        <p:spPr>
          <a:xfrm>
            <a:off x="561678" y="836713"/>
            <a:ext cx="8114778" cy="54726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 smtClean="0">
              <a:solidFill>
                <a:schemeClr val="dk2"/>
              </a:solidFill>
              <a:latin typeface="+mn-lt"/>
            </a:endParaRP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Herramientas diseñadas para facilitar el despliegue de aplicaciones contenerizadas en más de un contenedor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Se encarga de manejar los recursos para que cada contenedor pueda ser desplegado exitosamente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Tienen la capacidad de detectar contenedores fallidos y reemplazarlos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Ofrecen un ambiente de despliegue simple, pero poderoso; resiliente y seguro.</a:t>
            </a:r>
          </a:p>
          <a:p>
            <a:pPr>
              <a:spcBef>
                <a:spcPts val="40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endParaRPr sz="2000" b="0" i="0" u="none" strike="noStrike" cap="none" dirty="0">
              <a:solidFill>
                <a:schemeClr val="dk2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561678" y="265998"/>
            <a:ext cx="6696744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F57B17"/>
              </a:buClr>
              <a:buSzPct val="25000"/>
            </a:pPr>
            <a:r>
              <a:rPr lang="en" dirty="0"/>
              <a:t>Orquestadores de contenedores</a:t>
            </a:r>
            <a:endParaRPr lang="es-CO" sz="4000" b="0" i="0" u="none" strike="noStrike" cap="none" dirty="0">
              <a:solidFill>
                <a:srgbClr val="F57B17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sz="quarter" idx="11"/>
          </p:nvPr>
        </p:nvSpPr>
        <p:spPr>
          <a:xfrm rot="-5400000">
            <a:off x="-3119111" y="3226872"/>
            <a:ext cx="6552879" cy="33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dirty="0"/>
              <a:t>Orquestadores de contenedores</a:t>
            </a:r>
            <a:endParaRPr lang="es-CO" sz="2400" b="0" i="0" u="none" strike="noStrike" cap="none" dirty="0">
              <a:solidFill>
                <a:schemeClr val="lt1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9846988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Orquestadores de contenedores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268760"/>
            <a:ext cx="1638300" cy="390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216" y="2291323"/>
            <a:ext cx="1866900" cy="495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1340768"/>
            <a:ext cx="2619375" cy="400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6159" y="2410956"/>
            <a:ext cx="1828800" cy="390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9632" y="3212976"/>
            <a:ext cx="67722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4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sz="quarter" idx="10"/>
          </p:nvPr>
        </p:nvSpPr>
        <p:spPr>
          <a:xfrm>
            <a:off x="561678" y="836713"/>
            <a:ext cx="8114778" cy="54726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 smtClean="0">
              <a:solidFill>
                <a:schemeClr val="dk2"/>
              </a:solidFill>
              <a:latin typeface="+mn-lt"/>
            </a:endParaRP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chemeClr val="dk2"/>
                </a:solidFill>
                <a:latin typeface="+mn-lt"/>
              </a:rPr>
              <a:t>Se </a:t>
            </a:r>
            <a:r>
              <a:rPr lang="en" dirty="0">
                <a:solidFill>
                  <a:schemeClr val="dk2"/>
                </a:solidFill>
                <a:latin typeface="+mn-lt"/>
              </a:rPr>
              <a:t>acopla fácilmente a herramientas de integración continua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Se puede automatizar todo el proceso de construcción y despliegue de una imagen docker.</a:t>
            </a:r>
          </a:p>
          <a:p>
            <a:pPr>
              <a:spcBef>
                <a:spcPts val="40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endParaRPr sz="2000" b="0" i="0" u="none" strike="noStrike" cap="none" dirty="0">
              <a:solidFill>
                <a:schemeClr val="dk2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561678" y="265998"/>
            <a:ext cx="6696744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F57B17"/>
              </a:buClr>
              <a:buSzPct val="25000"/>
            </a:pPr>
            <a:r>
              <a:rPr lang="en" dirty="0"/>
              <a:t>Docker e Integración continua</a:t>
            </a:r>
            <a:endParaRPr lang="es-CO" sz="4000" b="0" i="0" u="none" strike="noStrike" cap="none" dirty="0">
              <a:solidFill>
                <a:srgbClr val="F57B17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sz="quarter" idx="11"/>
          </p:nvPr>
        </p:nvSpPr>
        <p:spPr>
          <a:xfrm rot="-5400000">
            <a:off x="-3119111" y="3226872"/>
            <a:ext cx="6552879" cy="33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dirty="0"/>
              <a:t>Docker e Integración continua</a:t>
            </a:r>
            <a:endParaRPr lang="es-CO" sz="2400" b="0" i="0" u="none" strike="noStrike" cap="none" dirty="0">
              <a:solidFill>
                <a:schemeClr val="lt1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8923136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561678" y="265998"/>
            <a:ext cx="6696744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F57B17"/>
              </a:buClr>
              <a:buSzPct val="25000"/>
            </a:pPr>
            <a:r>
              <a:rPr lang="en" dirty="0"/>
              <a:t>Docker e Integración continua</a:t>
            </a:r>
            <a:endParaRPr lang="es-CO" sz="4000" b="0" i="0" u="none" strike="noStrike" cap="none" dirty="0">
              <a:solidFill>
                <a:srgbClr val="F57B17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sz="quarter" idx="11"/>
          </p:nvPr>
        </p:nvSpPr>
        <p:spPr>
          <a:xfrm rot="-5400000">
            <a:off x="-3119111" y="3226872"/>
            <a:ext cx="6552879" cy="33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dirty="0"/>
              <a:t>Docker e Integración continua</a:t>
            </a:r>
            <a:endParaRPr lang="es-CO" sz="2400" b="0" i="0" u="none" strike="noStrike" cap="none" dirty="0">
              <a:solidFill>
                <a:schemeClr val="lt1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584" y="1484784"/>
            <a:ext cx="7488832" cy="4248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01707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31640" y="2780928"/>
            <a:ext cx="6840760" cy="830997"/>
          </a:xfrm>
        </p:spPr>
        <p:txBody>
          <a:bodyPr/>
          <a:lstStyle/>
          <a:p>
            <a:pPr marL="0" indent="0">
              <a:buNone/>
            </a:pPr>
            <a:r>
              <a:rPr lang="es-CO" sz="6000" dirty="0" smtClean="0"/>
              <a:t>Debo usar </a:t>
            </a:r>
            <a:r>
              <a:rPr lang="es-CO" sz="6000" dirty="0" err="1"/>
              <a:t>D</a:t>
            </a:r>
            <a:r>
              <a:rPr lang="es-CO" sz="6000" dirty="0" err="1" smtClean="0"/>
              <a:t>ocker</a:t>
            </a:r>
            <a:r>
              <a:rPr lang="es-CO" sz="6000" dirty="0" smtClean="0"/>
              <a:t>?</a:t>
            </a:r>
            <a:endParaRPr lang="en-US" sz="6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CO" dirty="0" err="1" smtClean="0"/>
              <a:t>Bonus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07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052736"/>
            <a:ext cx="8363938" cy="13357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https://mesosphere.github.io/marathon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s-CO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://docs.docker.com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Fuentes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CO" dirty="0" err="1" smtClean="0"/>
              <a:t>Bonus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2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sz="quarter" idx="10"/>
          </p:nvPr>
        </p:nvSpPr>
        <p:spPr>
          <a:xfrm>
            <a:off x="589112" y="1484784"/>
            <a:ext cx="8363938" cy="47525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Existe desde los 60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Abstracción(virtualización) de un servidor físico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Ofrece la capacidad de convertir un servidor en muchos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Utiliza un hypervisor para controlar el hardware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Ofrece la capacidad de aislar los recursos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Utiliza snapshots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  <a:endParaRPr lang="en" dirty="0">
              <a:solidFill>
                <a:schemeClr val="dk2"/>
              </a:solidFill>
              <a:latin typeface="+mn-lt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589112" y="692695"/>
            <a:ext cx="6696744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70C0"/>
              </a:buClr>
              <a:buSzPct val="25000"/>
            </a:pPr>
            <a:r>
              <a:rPr lang="en" dirty="0"/>
              <a:t>Virtualización VM</a:t>
            </a:r>
            <a:endParaRPr lang="es-CO" sz="4000" b="0" i="0" u="none" strike="noStrike" cap="none" dirty="0">
              <a:solidFill>
                <a:srgbClr val="0070C0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3" name="Shape 203"/>
          <p:cNvSpPr txBox="1">
            <a:spLocks noGrp="1"/>
          </p:cNvSpPr>
          <p:nvPr>
            <p:ph type="body" sz="quarter" idx="11"/>
          </p:nvPr>
        </p:nvSpPr>
        <p:spPr>
          <a:xfrm rot="-5400000">
            <a:off x="-3119111" y="3226872"/>
            <a:ext cx="6552879" cy="33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dirty="0"/>
              <a:t>Virtualización VM</a:t>
            </a:r>
            <a:endParaRPr lang="es-CO" sz="2400" b="0" i="0" u="none" strike="noStrike" cap="none" dirty="0">
              <a:solidFill>
                <a:schemeClr val="lt1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636735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4294967295"/>
          </p:nvPr>
        </p:nvSpPr>
        <p:spPr>
          <a:xfrm>
            <a:off x="4571875" y="4161694"/>
            <a:ext cx="4268787" cy="4985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5D5D5D"/>
              </a:buClr>
              <a:buSzPct val="25000"/>
              <a:buFont typeface="Noto Sans Symbols"/>
              <a:buNone/>
            </a:pPr>
            <a:r>
              <a:rPr lang="es-CO" sz="3600" b="1" i="0" u="none" strike="noStrike" cap="none">
                <a:solidFill>
                  <a:srgbClr val="5D5D5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¡Muchas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12506471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sz="quarter" idx="10"/>
          </p:nvPr>
        </p:nvSpPr>
        <p:spPr>
          <a:xfrm>
            <a:off x="589112" y="1484784"/>
            <a:ext cx="8363938" cy="47525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Cada máquina virtual incluye una copia de todo  el sistema operativo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lv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lv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Puede llegar a “pesar” decenas de GBS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lv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lv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La mayoría son “lentas” para iniciar.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589112" y="692695"/>
            <a:ext cx="6696744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70C0"/>
              </a:buClr>
              <a:buSzPct val="25000"/>
            </a:pPr>
            <a:r>
              <a:rPr lang="en" dirty="0"/>
              <a:t>Virtualización VM</a:t>
            </a:r>
            <a:endParaRPr lang="es-CO" sz="4000" b="0" i="0" u="none" strike="noStrike" cap="none" dirty="0">
              <a:solidFill>
                <a:srgbClr val="0070C0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3" name="Shape 203"/>
          <p:cNvSpPr txBox="1"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dirty="0"/>
              <a:t>Virtualización VM</a:t>
            </a:r>
            <a:endParaRPr lang="es-CO" sz="2400" b="0" i="0" u="none" strike="noStrike" cap="none" dirty="0">
              <a:solidFill>
                <a:schemeClr val="lt1"/>
              </a:solidFill>
              <a:latin typeface="+mn-lt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95058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4244" y="1196752"/>
            <a:ext cx="8363938" cy="5127558"/>
          </a:xfrm>
        </p:spPr>
        <p:txBody>
          <a:bodyPr/>
          <a:lstStyle/>
          <a:p>
            <a:pPr lv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Son una abstracción en la capa de aplicación la cual empaqueta la aplicación y las dependencias juntas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lv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lv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Corren en el userspace sobre el kernel del host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lv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lv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Cada contenedor usa un userspace aislado, lo que permite a varios contenedores correr en la misma máquina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 lv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 lv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Los recursos que usa cada contenedor se controlan con los Control Groups (Linux).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4244" y="476672"/>
            <a:ext cx="6696744" cy="553998"/>
          </a:xfrm>
        </p:spPr>
        <p:txBody>
          <a:bodyPr/>
          <a:lstStyle/>
          <a:p>
            <a:r>
              <a:rPr lang="en" dirty="0"/>
              <a:t>Contenedores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" dirty="0"/>
              <a:t>Contenedores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61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052736"/>
            <a:ext cx="8363938" cy="3188565"/>
          </a:xfrm>
        </p:spPr>
        <p:txBody>
          <a:bodyPr/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Ocupan poco espacio por lo general cientos de MB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Inician casi instantáneamente</a:t>
            </a:r>
            <a:r>
              <a:rPr lang="en" dirty="0" smtClean="0">
                <a:solidFill>
                  <a:schemeClr val="dk2"/>
                </a:solidFill>
                <a:latin typeface="+mn-lt"/>
              </a:rPr>
              <a:t>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chemeClr val="dk2"/>
              </a:solidFill>
              <a:latin typeface="+mn-lt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+mn-lt"/>
              </a:rPr>
              <a:t>Una vez creado un contenedor se comporta igual sin importar en que máquina se ejecute.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332656"/>
            <a:ext cx="6696744" cy="553998"/>
          </a:xfrm>
        </p:spPr>
        <p:txBody>
          <a:bodyPr/>
          <a:lstStyle/>
          <a:p>
            <a:r>
              <a:rPr lang="en" dirty="0"/>
              <a:t>Contenedores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" dirty="0"/>
              <a:t>Contenedores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87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Contenedores vs VM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" dirty="0"/>
              <a:t>Contenedores vs VM</a:t>
            </a:r>
            <a:endParaRPr lang="en-US" dirty="0"/>
          </a:p>
        </p:txBody>
      </p:sp>
      <p:pic>
        <p:nvPicPr>
          <p:cNvPr id="5" name="Shape 8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5536" y="1412776"/>
            <a:ext cx="8748464" cy="331236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86"/>
          <p:cNvSpPr txBox="1"/>
          <p:nvPr/>
        </p:nvSpPr>
        <p:spPr>
          <a:xfrm>
            <a:off x="1982468" y="5301208"/>
            <a:ext cx="5574600" cy="35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https://www.docker.com/what-container</a:t>
            </a:r>
          </a:p>
        </p:txBody>
      </p:sp>
    </p:spTree>
    <p:extLst>
      <p:ext uri="{BB962C8B-B14F-4D97-AF65-F5344CB8AC3E}">
        <p14:creationId xmlns:p14="http://schemas.microsoft.com/office/powerpoint/2010/main" val="281038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Contenedores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" dirty="0"/>
              <a:t>Contenedores</a:t>
            </a:r>
            <a:endParaRPr lang="en-US" dirty="0"/>
          </a:p>
        </p:txBody>
      </p:sp>
      <p:pic>
        <p:nvPicPr>
          <p:cNvPr id="5" name="Shape 9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62844" y="1430362"/>
            <a:ext cx="1905000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160" y="1054999"/>
            <a:ext cx="2633525" cy="221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3888" y="4005064"/>
            <a:ext cx="2331700" cy="1748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888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SL 2013">
  <a:themeElements>
    <a:clrScheme name="GDC12">
      <a:dk1>
        <a:srgbClr val="292929"/>
      </a:dk1>
      <a:lt1>
        <a:srgbClr val="FFFFFF"/>
      </a:lt1>
      <a:dk2>
        <a:srgbClr val="4D4D4F"/>
      </a:dk2>
      <a:lt2>
        <a:srgbClr val="DDDDDD"/>
      </a:lt2>
      <a:accent1>
        <a:srgbClr val="0054A6"/>
      </a:accent1>
      <a:accent2>
        <a:srgbClr val="0072BC"/>
      </a:accent2>
      <a:accent3>
        <a:srgbClr val="004185"/>
      </a:accent3>
      <a:accent4>
        <a:srgbClr val="ADAFB2"/>
      </a:accent4>
      <a:accent5>
        <a:srgbClr val="BAD80A"/>
      </a:accent5>
      <a:accent6>
        <a:srgbClr val="FF8C00"/>
      </a:accent6>
      <a:hlink>
        <a:srgbClr val="55D455"/>
      </a:hlink>
      <a:folHlink>
        <a:srgbClr val="DDB90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solidFill>
              <a:schemeClr val="tx2">
                <a:alpha val="99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SL 2013 (Azul)">
  <a:themeElements>
    <a:clrScheme name="GDC12">
      <a:dk1>
        <a:srgbClr val="292929"/>
      </a:dk1>
      <a:lt1>
        <a:srgbClr val="FFFFFF"/>
      </a:lt1>
      <a:dk2>
        <a:srgbClr val="4D4D4F"/>
      </a:dk2>
      <a:lt2>
        <a:srgbClr val="DDDDDD"/>
      </a:lt2>
      <a:accent1>
        <a:srgbClr val="0054A6"/>
      </a:accent1>
      <a:accent2>
        <a:srgbClr val="0072BC"/>
      </a:accent2>
      <a:accent3>
        <a:srgbClr val="004185"/>
      </a:accent3>
      <a:accent4>
        <a:srgbClr val="ADAFB2"/>
      </a:accent4>
      <a:accent5>
        <a:srgbClr val="BAD80A"/>
      </a:accent5>
      <a:accent6>
        <a:srgbClr val="FF8C00"/>
      </a:accent6>
      <a:hlink>
        <a:srgbClr val="55D455"/>
      </a:hlink>
      <a:folHlink>
        <a:srgbClr val="DDB90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solidFill>
              <a:schemeClr val="tx2">
                <a:alpha val="99000"/>
              </a:schemeClr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PSL 2013 (Naranja)">
  <a:themeElements>
    <a:clrScheme name="GDC12">
      <a:dk1>
        <a:srgbClr val="292929"/>
      </a:dk1>
      <a:lt1>
        <a:srgbClr val="FFFFFF"/>
      </a:lt1>
      <a:dk2>
        <a:srgbClr val="4D4D4F"/>
      </a:dk2>
      <a:lt2>
        <a:srgbClr val="DDDDDD"/>
      </a:lt2>
      <a:accent1>
        <a:srgbClr val="0054A6"/>
      </a:accent1>
      <a:accent2>
        <a:srgbClr val="0072BC"/>
      </a:accent2>
      <a:accent3>
        <a:srgbClr val="004185"/>
      </a:accent3>
      <a:accent4>
        <a:srgbClr val="ADAFB2"/>
      </a:accent4>
      <a:accent5>
        <a:srgbClr val="BAD80A"/>
      </a:accent5>
      <a:accent6>
        <a:srgbClr val="FF8C00"/>
      </a:accent6>
      <a:hlink>
        <a:srgbClr val="55D455"/>
      </a:hlink>
      <a:folHlink>
        <a:srgbClr val="DDB90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solidFill>
              <a:schemeClr val="tx2">
                <a:alpha val="99000"/>
              </a:schemeClr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PSL 2013 (Verde)">
  <a:themeElements>
    <a:clrScheme name="GDC12">
      <a:dk1>
        <a:srgbClr val="292929"/>
      </a:dk1>
      <a:lt1>
        <a:srgbClr val="FFFFFF"/>
      </a:lt1>
      <a:dk2>
        <a:srgbClr val="4D4D4F"/>
      </a:dk2>
      <a:lt2>
        <a:srgbClr val="DDDDDD"/>
      </a:lt2>
      <a:accent1>
        <a:srgbClr val="0054A6"/>
      </a:accent1>
      <a:accent2>
        <a:srgbClr val="0072BC"/>
      </a:accent2>
      <a:accent3>
        <a:srgbClr val="004185"/>
      </a:accent3>
      <a:accent4>
        <a:srgbClr val="ADAFB2"/>
      </a:accent4>
      <a:accent5>
        <a:srgbClr val="BAD80A"/>
      </a:accent5>
      <a:accent6>
        <a:srgbClr val="FF8C00"/>
      </a:accent6>
      <a:hlink>
        <a:srgbClr val="55D455"/>
      </a:hlink>
      <a:folHlink>
        <a:srgbClr val="DDB90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solidFill>
              <a:schemeClr val="tx2">
                <a:alpha val="99000"/>
              </a:schemeClr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1_PSL 2013 (Verde)">
  <a:themeElements>
    <a:clrScheme name="GDC12">
      <a:dk1>
        <a:srgbClr val="292929"/>
      </a:dk1>
      <a:lt1>
        <a:srgbClr val="FFFFFF"/>
      </a:lt1>
      <a:dk2>
        <a:srgbClr val="4D4D4F"/>
      </a:dk2>
      <a:lt2>
        <a:srgbClr val="DDDDDD"/>
      </a:lt2>
      <a:accent1>
        <a:srgbClr val="0054A6"/>
      </a:accent1>
      <a:accent2>
        <a:srgbClr val="0072BC"/>
      </a:accent2>
      <a:accent3>
        <a:srgbClr val="004185"/>
      </a:accent3>
      <a:accent4>
        <a:srgbClr val="ADAFB2"/>
      </a:accent4>
      <a:accent5>
        <a:srgbClr val="BAD80A"/>
      </a:accent5>
      <a:accent6>
        <a:srgbClr val="FF8C00"/>
      </a:accent6>
      <a:hlink>
        <a:srgbClr val="55D455"/>
      </a:hlink>
      <a:folHlink>
        <a:srgbClr val="DDB90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solidFill>
              <a:schemeClr val="tx2">
                <a:alpha val="99000"/>
              </a:schemeClr>
            </a:solidFill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2_PSL 2013 (Verde)">
  <a:themeElements>
    <a:clrScheme name="GDC12">
      <a:dk1>
        <a:srgbClr val="292929"/>
      </a:dk1>
      <a:lt1>
        <a:srgbClr val="FFFFFF"/>
      </a:lt1>
      <a:dk2>
        <a:srgbClr val="4D4D4F"/>
      </a:dk2>
      <a:lt2>
        <a:srgbClr val="DDDDDD"/>
      </a:lt2>
      <a:accent1>
        <a:srgbClr val="0054A6"/>
      </a:accent1>
      <a:accent2>
        <a:srgbClr val="0072BC"/>
      </a:accent2>
      <a:accent3>
        <a:srgbClr val="004185"/>
      </a:accent3>
      <a:accent4>
        <a:srgbClr val="ADAFB2"/>
      </a:accent4>
      <a:accent5>
        <a:srgbClr val="BAD80A"/>
      </a:accent5>
      <a:accent6>
        <a:srgbClr val="FF8C00"/>
      </a:accent6>
      <a:hlink>
        <a:srgbClr val="55D455"/>
      </a:hlink>
      <a:folHlink>
        <a:srgbClr val="DDB90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solidFill>
              <a:schemeClr val="tx2">
                <a:alpha val="99000"/>
              </a:schemeClr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DC12">
    <a:dk1>
      <a:srgbClr val="292929"/>
    </a:dk1>
    <a:lt1>
      <a:srgbClr val="FFFFFF"/>
    </a:lt1>
    <a:dk2>
      <a:srgbClr val="4D4D4F"/>
    </a:dk2>
    <a:lt2>
      <a:srgbClr val="DDDDDD"/>
    </a:lt2>
    <a:accent1>
      <a:srgbClr val="0054A6"/>
    </a:accent1>
    <a:accent2>
      <a:srgbClr val="0072BC"/>
    </a:accent2>
    <a:accent3>
      <a:srgbClr val="004185"/>
    </a:accent3>
    <a:accent4>
      <a:srgbClr val="ADAFB2"/>
    </a:accent4>
    <a:accent5>
      <a:srgbClr val="BAD80A"/>
    </a:accent5>
    <a:accent6>
      <a:srgbClr val="FF8C00"/>
    </a:accent6>
    <a:hlink>
      <a:srgbClr val="55D455"/>
    </a:hlink>
    <a:folHlink>
      <a:srgbClr val="DDB900"/>
    </a:folHlink>
  </a:clrScheme>
</a:themeOverride>
</file>

<file path=ppt/theme/themeOverride2.xml><?xml version="1.0" encoding="utf-8"?>
<a:themeOverride xmlns:a="http://schemas.openxmlformats.org/drawingml/2006/main">
  <a:clrScheme name="GDC12">
    <a:dk1>
      <a:srgbClr val="292929"/>
    </a:dk1>
    <a:lt1>
      <a:srgbClr val="FFFFFF"/>
    </a:lt1>
    <a:dk2>
      <a:srgbClr val="4D4D4F"/>
    </a:dk2>
    <a:lt2>
      <a:srgbClr val="DDDDDD"/>
    </a:lt2>
    <a:accent1>
      <a:srgbClr val="0054A6"/>
    </a:accent1>
    <a:accent2>
      <a:srgbClr val="0072BC"/>
    </a:accent2>
    <a:accent3>
      <a:srgbClr val="004185"/>
    </a:accent3>
    <a:accent4>
      <a:srgbClr val="ADAFB2"/>
    </a:accent4>
    <a:accent5>
      <a:srgbClr val="BAD80A"/>
    </a:accent5>
    <a:accent6>
      <a:srgbClr val="FF8C00"/>
    </a:accent6>
    <a:hlink>
      <a:srgbClr val="55D455"/>
    </a:hlink>
    <a:folHlink>
      <a:srgbClr val="DDB900"/>
    </a:folHlink>
  </a:clrScheme>
</a:themeOverride>
</file>

<file path=ppt/theme/themeOverride3.xml><?xml version="1.0" encoding="utf-8"?>
<a:themeOverride xmlns:a="http://schemas.openxmlformats.org/drawingml/2006/main">
  <a:clrScheme name="GDC12">
    <a:dk1>
      <a:srgbClr val="292929"/>
    </a:dk1>
    <a:lt1>
      <a:srgbClr val="FFFFFF"/>
    </a:lt1>
    <a:dk2>
      <a:srgbClr val="4D4D4F"/>
    </a:dk2>
    <a:lt2>
      <a:srgbClr val="DDDDDD"/>
    </a:lt2>
    <a:accent1>
      <a:srgbClr val="0054A6"/>
    </a:accent1>
    <a:accent2>
      <a:srgbClr val="0072BC"/>
    </a:accent2>
    <a:accent3>
      <a:srgbClr val="004185"/>
    </a:accent3>
    <a:accent4>
      <a:srgbClr val="ADAFB2"/>
    </a:accent4>
    <a:accent5>
      <a:srgbClr val="BAD80A"/>
    </a:accent5>
    <a:accent6>
      <a:srgbClr val="FF8C00"/>
    </a:accent6>
    <a:hlink>
      <a:srgbClr val="55D455"/>
    </a:hlink>
    <a:folHlink>
      <a:srgbClr val="DDB900"/>
    </a:folHlink>
  </a:clrScheme>
</a:themeOverride>
</file>

<file path=ppt/theme/themeOverride4.xml><?xml version="1.0" encoding="utf-8"?>
<a:themeOverride xmlns:a="http://schemas.openxmlformats.org/drawingml/2006/main">
  <a:clrScheme name="GDC12">
    <a:dk1>
      <a:srgbClr val="292929"/>
    </a:dk1>
    <a:lt1>
      <a:srgbClr val="FFFFFF"/>
    </a:lt1>
    <a:dk2>
      <a:srgbClr val="4D4D4F"/>
    </a:dk2>
    <a:lt2>
      <a:srgbClr val="DDDDDD"/>
    </a:lt2>
    <a:accent1>
      <a:srgbClr val="0054A6"/>
    </a:accent1>
    <a:accent2>
      <a:srgbClr val="0072BC"/>
    </a:accent2>
    <a:accent3>
      <a:srgbClr val="004185"/>
    </a:accent3>
    <a:accent4>
      <a:srgbClr val="ADAFB2"/>
    </a:accent4>
    <a:accent5>
      <a:srgbClr val="BAD80A"/>
    </a:accent5>
    <a:accent6>
      <a:srgbClr val="FF8C00"/>
    </a:accent6>
    <a:hlink>
      <a:srgbClr val="55D455"/>
    </a:hlink>
    <a:folHlink>
      <a:srgbClr val="DDB900"/>
    </a:folHlink>
  </a:clrScheme>
</a:themeOverride>
</file>

<file path=ppt/theme/themeOverride5.xml><?xml version="1.0" encoding="utf-8"?>
<a:themeOverride xmlns:a="http://schemas.openxmlformats.org/drawingml/2006/main">
  <a:clrScheme name="GDC12">
    <a:dk1>
      <a:srgbClr val="292929"/>
    </a:dk1>
    <a:lt1>
      <a:srgbClr val="FFFFFF"/>
    </a:lt1>
    <a:dk2>
      <a:srgbClr val="4D4D4F"/>
    </a:dk2>
    <a:lt2>
      <a:srgbClr val="DDDDDD"/>
    </a:lt2>
    <a:accent1>
      <a:srgbClr val="0054A6"/>
    </a:accent1>
    <a:accent2>
      <a:srgbClr val="0072BC"/>
    </a:accent2>
    <a:accent3>
      <a:srgbClr val="004185"/>
    </a:accent3>
    <a:accent4>
      <a:srgbClr val="ADAFB2"/>
    </a:accent4>
    <a:accent5>
      <a:srgbClr val="BAD80A"/>
    </a:accent5>
    <a:accent6>
      <a:srgbClr val="FF8C00"/>
    </a:accent6>
    <a:hlink>
      <a:srgbClr val="55D455"/>
    </a:hlink>
    <a:folHlink>
      <a:srgbClr val="DDB900"/>
    </a:folHlink>
  </a:clrScheme>
</a:themeOverride>
</file>

<file path=ppt/theme/themeOverride6.xml><?xml version="1.0" encoding="utf-8"?>
<a:themeOverride xmlns:a="http://schemas.openxmlformats.org/drawingml/2006/main">
  <a:clrScheme name="GDC12">
    <a:dk1>
      <a:srgbClr val="292929"/>
    </a:dk1>
    <a:lt1>
      <a:srgbClr val="FFFFFF"/>
    </a:lt1>
    <a:dk2>
      <a:srgbClr val="4D4D4F"/>
    </a:dk2>
    <a:lt2>
      <a:srgbClr val="DDDDDD"/>
    </a:lt2>
    <a:accent1>
      <a:srgbClr val="0054A6"/>
    </a:accent1>
    <a:accent2>
      <a:srgbClr val="0072BC"/>
    </a:accent2>
    <a:accent3>
      <a:srgbClr val="004185"/>
    </a:accent3>
    <a:accent4>
      <a:srgbClr val="ADAFB2"/>
    </a:accent4>
    <a:accent5>
      <a:srgbClr val="BAD80A"/>
    </a:accent5>
    <a:accent6>
      <a:srgbClr val="FF8C00"/>
    </a:accent6>
    <a:hlink>
      <a:srgbClr val="55D455"/>
    </a:hlink>
    <a:folHlink>
      <a:srgbClr val="DDB900"/>
    </a:folHlink>
  </a:clrScheme>
</a:themeOverride>
</file>

<file path=ppt/theme/themeOverride7.xml><?xml version="1.0" encoding="utf-8"?>
<a:themeOverride xmlns:a="http://schemas.openxmlformats.org/drawingml/2006/main">
  <a:clrScheme name="GDC12">
    <a:dk1>
      <a:srgbClr val="292929"/>
    </a:dk1>
    <a:lt1>
      <a:srgbClr val="FFFFFF"/>
    </a:lt1>
    <a:dk2>
      <a:srgbClr val="4D4D4F"/>
    </a:dk2>
    <a:lt2>
      <a:srgbClr val="DDDDDD"/>
    </a:lt2>
    <a:accent1>
      <a:srgbClr val="0054A6"/>
    </a:accent1>
    <a:accent2>
      <a:srgbClr val="0072BC"/>
    </a:accent2>
    <a:accent3>
      <a:srgbClr val="004185"/>
    </a:accent3>
    <a:accent4>
      <a:srgbClr val="ADAFB2"/>
    </a:accent4>
    <a:accent5>
      <a:srgbClr val="BAD80A"/>
    </a:accent5>
    <a:accent6>
      <a:srgbClr val="FF8C00"/>
    </a:accent6>
    <a:hlink>
      <a:srgbClr val="55D455"/>
    </a:hlink>
    <a:folHlink>
      <a:srgbClr val="DDB900"/>
    </a:folHlink>
  </a:clrScheme>
</a:themeOverride>
</file>

<file path=ppt/theme/themeOverride8.xml><?xml version="1.0" encoding="utf-8"?>
<a:themeOverride xmlns:a="http://schemas.openxmlformats.org/drawingml/2006/main">
  <a:clrScheme name="GDC12">
    <a:dk1>
      <a:srgbClr val="292929"/>
    </a:dk1>
    <a:lt1>
      <a:srgbClr val="FFFFFF"/>
    </a:lt1>
    <a:dk2>
      <a:srgbClr val="4D4D4F"/>
    </a:dk2>
    <a:lt2>
      <a:srgbClr val="DDDDDD"/>
    </a:lt2>
    <a:accent1>
      <a:srgbClr val="0054A6"/>
    </a:accent1>
    <a:accent2>
      <a:srgbClr val="0072BC"/>
    </a:accent2>
    <a:accent3>
      <a:srgbClr val="004185"/>
    </a:accent3>
    <a:accent4>
      <a:srgbClr val="ADAFB2"/>
    </a:accent4>
    <a:accent5>
      <a:srgbClr val="BAD80A"/>
    </a:accent5>
    <a:accent6>
      <a:srgbClr val="FF8C00"/>
    </a:accent6>
    <a:hlink>
      <a:srgbClr val="55D455"/>
    </a:hlink>
    <a:folHlink>
      <a:srgbClr val="DDB900"/>
    </a:folHlink>
  </a:clrScheme>
</a:themeOverride>
</file>

<file path=ppt/theme/themeOverride9.xml><?xml version="1.0" encoding="utf-8"?>
<a:themeOverride xmlns:a="http://schemas.openxmlformats.org/drawingml/2006/main">
  <a:clrScheme name="GDC12">
    <a:dk1>
      <a:srgbClr val="292929"/>
    </a:dk1>
    <a:lt1>
      <a:srgbClr val="FFFFFF"/>
    </a:lt1>
    <a:dk2>
      <a:srgbClr val="4D4D4F"/>
    </a:dk2>
    <a:lt2>
      <a:srgbClr val="DDDDDD"/>
    </a:lt2>
    <a:accent1>
      <a:srgbClr val="0054A6"/>
    </a:accent1>
    <a:accent2>
      <a:srgbClr val="0072BC"/>
    </a:accent2>
    <a:accent3>
      <a:srgbClr val="004185"/>
    </a:accent3>
    <a:accent4>
      <a:srgbClr val="ADAFB2"/>
    </a:accent4>
    <a:accent5>
      <a:srgbClr val="BAD80A"/>
    </a:accent5>
    <a:accent6>
      <a:srgbClr val="FF8C00"/>
    </a:accent6>
    <a:hlink>
      <a:srgbClr val="55D455"/>
    </a:hlink>
    <a:folHlink>
      <a:srgbClr val="DDB9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10936</TotalTime>
  <Words>1325</Words>
  <Application>Microsoft Office PowerPoint</Application>
  <PresentationFormat>On-screen Show (4:3)</PresentationFormat>
  <Paragraphs>283</Paragraphs>
  <Slides>40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40</vt:i4>
      </vt:variant>
    </vt:vector>
  </HeadingPairs>
  <TitlesOfParts>
    <vt:vector size="55" baseType="lpstr">
      <vt:lpstr>Arial</vt:lpstr>
      <vt:lpstr>Calibri</vt:lpstr>
      <vt:lpstr>Noto Sans Symbols</vt:lpstr>
      <vt:lpstr>PT Sans</vt:lpstr>
      <vt:lpstr>Quattrocento Sans</vt:lpstr>
      <vt:lpstr>Segoe UI</vt:lpstr>
      <vt:lpstr>Segoe UI Light</vt:lpstr>
      <vt:lpstr>Segoe UI Semilight 8</vt:lpstr>
      <vt:lpstr>Wingdings</vt:lpstr>
      <vt:lpstr>PSL 2013</vt:lpstr>
      <vt:lpstr>PSL 2013 (Azul)</vt:lpstr>
      <vt:lpstr>PSL 2013 (Naranja)</vt:lpstr>
      <vt:lpstr>PSL 2013 (Verde)</vt:lpstr>
      <vt:lpstr>1_PSL 2013 (Verde)</vt:lpstr>
      <vt:lpstr>2_PSL 2013 (Verde)</vt:lpstr>
      <vt:lpstr>PowerPoint Presentation</vt:lpstr>
      <vt:lpstr>Contenido</vt:lpstr>
      <vt:lpstr>PowerPoint Presentation</vt:lpstr>
      <vt:lpstr>Virtualización VM</vt:lpstr>
      <vt:lpstr>Virtualización VM</vt:lpstr>
      <vt:lpstr>Contenedores</vt:lpstr>
      <vt:lpstr>Contenedores</vt:lpstr>
      <vt:lpstr>Contenedores vs VM</vt:lpstr>
      <vt:lpstr>Contenedores</vt:lpstr>
      <vt:lpstr>PowerPoint Presentation</vt:lpstr>
      <vt:lpstr>Docker</vt:lpstr>
      <vt:lpstr>¿Cómo funciona?</vt:lpstr>
      <vt:lpstr>¿Cómo funciona?</vt:lpstr>
      <vt:lpstr>Docker Images</vt:lpstr>
      <vt:lpstr>Docker Images</vt:lpstr>
      <vt:lpstr>Docker registry</vt:lpstr>
      <vt:lpstr>Docker registry</vt:lpstr>
      <vt:lpstr>Docker Containers</vt:lpstr>
      <vt:lpstr>Docker Containers</vt:lpstr>
      <vt:lpstr>Docker Containers</vt:lpstr>
      <vt:lpstr>Docker Containers</vt:lpstr>
      <vt:lpstr>Docker Containers</vt:lpstr>
      <vt:lpstr>Docker Containers</vt:lpstr>
      <vt:lpstr>Docker Containers</vt:lpstr>
      <vt:lpstr>Docker File</vt:lpstr>
      <vt:lpstr>Docker File</vt:lpstr>
      <vt:lpstr>Docker File</vt:lpstr>
      <vt:lpstr>Docker Compose</vt:lpstr>
      <vt:lpstr>Docker Compose</vt:lpstr>
      <vt:lpstr>Docker Compose</vt:lpstr>
      <vt:lpstr>Docker Compose</vt:lpstr>
      <vt:lpstr>Docker Compose</vt:lpstr>
      <vt:lpstr>Docker Compose</vt:lpstr>
      <vt:lpstr>Orquestadores de contenedores</vt:lpstr>
      <vt:lpstr>Orquestadores de contenedores</vt:lpstr>
      <vt:lpstr>Docker e Integración continua</vt:lpstr>
      <vt:lpstr>Docker e Integración continua</vt:lpstr>
      <vt:lpstr>PowerPoint Presentation</vt:lpstr>
      <vt:lpstr>Fuentes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Presentaciones PSL 2013</dc:title>
  <dc:creator>Gregorio Aristizabal Escobar</dc:creator>
  <cp:keywords>Version 1.0.0</cp:keywords>
  <cp:lastModifiedBy>Alejandro Calderon Velez</cp:lastModifiedBy>
  <cp:revision>226</cp:revision>
  <dcterms:created xsi:type="dcterms:W3CDTF">2012-12-16T16:00:41Z</dcterms:created>
  <dcterms:modified xsi:type="dcterms:W3CDTF">2017-09-15T19:32:13Z</dcterms:modified>
</cp:coreProperties>
</file>