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258" r:id="rId4"/>
    <p:sldId id="293" r:id="rId5"/>
    <p:sldId id="310" r:id="rId6"/>
    <p:sldId id="294" r:id="rId7"/>
    <p:sldId id="314" r:id="rId8"/>
    <p:sldId id="303" r:id="rId9"/>
    <p:sldId id="311" r:id="rId10"/>
    <p:sldId id="306" r:id="rId11"/>
    <p:sldId id="312" r:id="rId12"/>
    <p:sldId id="307" r:id="rId13"/>
    <p:sldId id="315" r:id="rId14"/>
    <p:sldId id="304" r:id="rId15"/>
    <p:sldId id="316" r:id="rId16"/>
    <p:sldId id="313" r:id="rId17"/>
  </p:sldIdLst>
  <p:sldSz cx="9144000" cy="6858000" type="screen4x3"/>
  <p:notesSz cx="7559675" cy="10691813"/>
  <p:defaultTextStyle>
    <a:defPPr>
      <a:defRPr lang="es-ES"/>
    </a:defPPr>
    <a:lvl1pPr algn="l" rtl="0" fontAlgn="base">
      <a:spcBef>
        <a:spcPct val="0"/>
      </a:spcBef>
      <a:spcAft>
        <a:spcPct val="0"/>
      </a:spcAft>
      <a:defRPr kern="1200">
        <a:solidFill>
          <a:schemeClr val="tx1"/>
        </a:solidFill>
        <a:latin typeface="Arial" charset="0"/>
        <a:ea typeface="+mn-ea"/>
        <a:cs typeface="DejaVu Sans" pitchFamily="34" charset="0"/>
      </a:defRPr>
    </a:lvl1pPr>
    <a:lvl2pPr marL="457200" algn="l" rtl="0" fontAlgn="base">
      <a:spcBef>
        <a:spcPct val="0"/>
      </a:spcBef>
      <a:spcAft>
        <a:spcPct val="0"/>
      </a:spcAft>
      <a:defRPr kern="1200">
        <a:solidFill>
          <a:schemeClr val="tx1"/>
        </a:solidFill>
        <a:latin typeface="Arial" charset="0"/>
        <a:ea typeface="+mn-ea"/>
        <a:cs typeface="DejaVu Sans" pitchFamily="34" charset="0"/>
      </a:defRPr>
    </a:lvl2pPr>
    <a:lvl3pPr marL="914400" algn="l" rtl="0" fontAlgn="base">
      <a:spcBef>
        <a:spcPct val="0"/>
      </a:spcBef>
      <a:spcAft>
        <a:spcPct val="0"/>
      </a:spcAft>
      <a:defRPr kern="1200">
        <a:solidFill>
          <a:schemeClr val="tx1"/>
        </a:solidFill>
        <a:latin typeface="Arial" charset="0"/>
        <a:ea typeface="+mn-ea"/>
        <a:cs typeface="DejaVu Sans" pitchFamily="34" charset="0"/>
      </a:defRPr>
    </a:lvl3pPr>
    <a:lvl4pPr marL="1371600" algn="l" rtl="0" fontAlgn="base">
      <a:spcBef>
        <a:spcPct val="0"/>
      </a:spcBef>
      <a:spcAft>
        <a:spcPct val="0"/>
      </a:spcAft>
      <a:defRPr kern="1200">
        <a:solidFill>
          <a:schemeClr val="tx1"/>
        </a:solidFill>
        <a:latin typeface="Arial" charset="0"/>
        <a:ea typeface="+mn-ea"/>
        <a:cs typeface="DejaVu Sans" pitchFamily="34" charset="0"/>
      </a:defRPr>
    </a:lvl4pPr>
    <a:lvl5pPr marL="1828800" algn="l" rtl="0" fontAlgn="base">
      <a:spcBef>
        <a:spcPct val="0"/>
      </a:spcBef>
      <a:spcAft>
        <a:spcPct val="0"/>
      </a:spcAft>
      <a:defRPr kern="1200">
        <a:solidFill>
          <a:schemeClr val="tx1"/>
        </a:solidFill>
        <a:latin typeface="Arial" charset="0"/>
        <a:ea typeface="+mn-ea"/>
        <a:cs typeface="DejaVu Sans" pitchFamily="34" charset="0"/>
      </a:defRPr>
    </a:lvl5pPr>
    <a:lvl6pPr marL="2286000" algn="l" defTabSz="914400" rtl="0" eaLnBrk="1" latinLnBrk="0" hangingPunct="1">
      <a:defRPr kern="1200">
        <a:solidFill>
          <a:schemeClr val="tx1"/>
        </a:solidFill>
        <a:latin typeface="Arial" charset="0"/>
        <a:ea typeface="+mn-ea"/>
        <a:cs typeface="DejaVu Sans" pitchFamily="34" charset="0"/>
      </a:defRPr>
    </a:lvl6pPr>
    <a:lvl7pPr marL="2743200" algn="l" defTabSz="914400" rtl="0" eaLnBrk="1" latinLnBrk="0" hangingPunct="1">
      <a:defRPr kern="1200">
        <a:solidFill>
          <a:schemeClr val="tx1"/>
        </a:solidFill>
        <a:latin typeface="Arial" charset="0"/>
        <a:ea typeface="+mn-ea"/>
        <a:cs typeface="DejaVu Sans" pitchFamily="34" charset="0"/>
      </a:defRPr>
    </a:lvl7pPr>
    <a:lvl8pPr marL="3200400" algn="l" defTabSz="914400" rtl="0" eaLnBrk="1" latinLnBrk="0" hangingPunct="1">
      <a:defRPr kern="1200">
        <a:solidFill>
          <a:schemeClr val="tx1"/>
        </a:solidFill>
        <a:latin typeface="Arial" charset="0"/>
        <a:ea typeface="+mn-ea"/>
        <a:cs typeface="DejaVu Sans" pitchFamily="34" charset="0"/>
      </a:defRPr>
    </a:lvl8pPr>
    <a:lvl9pPr marL="3657600" algn="l" defTabSz="914400" rtl="0" eaLnBrk="1" latinLnBrk="0" hangingPunct="1">
      <a:defRPr kern="1200">
        <a:solidFill>
          <a:schemeClr val="tx1"/>
        </a:solidFill>
        <a:latin typeface="Arial" charset="0"/>
        <a:ea typeface="+mn-ea"/>
        <a:cs typeface="DejaVu Sans"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7" autoAdjust="0"/>
    <p:restoredTop sz="94660"/>
  </p:normalViewPr>
  <p:slideViewPr>
    <p:cSldViewPr>
      <p:cViewPr>
        <p:scale>
          <a:sx n="90" d="100"/>
          <a:sy n="90" d="100"/>
        </p:scale>
        <p:origin x="-498" y="-2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276600" cy="5349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4281488" y="0"/>
            <a:ext cx="3276600" cy="5349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D13BAE0-36E2-484F-BD7D-DF84AA676406}" type="datetimeFigureOut">
              <a:rPr lang="es-ES"/>
              <a:pPr>
                <a:defRPr/>
              </a:pPr>
              <a:t>14/01/2018</a:t>
            </a:fld>
            <a:endParaRPr lang="es-ES"/>
          </a:p>
        </p:txBody>
      </p:sp>
      <p:sp>
        <p:nvSpPr>
          <p:cNvPr id="4" name="3 Marcador de imagen de diapositiva"/>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BA1BF02-CCE0-4CCD-B50F-235A8A5D9DAF}"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27" name="PlaceHolder 2"/>
          <p:cNvSpPr>
            <a:spLocks noGrp="1"/>
          </p:cNvSpPr>
          <p:nvPr>
            <p:ph type="body"/>
          </p:nvPr>
        </p:nvSpPr>
        <p:spPr>
          <a:xfrm>
            <a:off x="457200" y="1600200"/>
            <a:ext cx="8229240" cy="2158560"/>
          </a:xfrm>
          <a:prstGeom prst="rect">
            <a:avLst/>
          </a:prstGeom>
        </p:spPr>
        <p:txBody>
          <a:bodyPr/>
          <a:lstStyle/>
          <a:p>
            <a:endParaRPr/>
          </a:p>
        </p:txBody>
      </p:sp>
      <p:sp>
        <p:nvSpPr>
          <p:cNvPr id="28" name="PlaceHolder 3"/>
          <p:cNvSpPr>
            <a:spLocks noGrp="1"/>
          </p:cNvSpPr>
          <p:nvPr>
            <p:ph type="body"/>
          </p:nvPr>
        </p:nvSpPr>
        <p:spPr>
          <a:xfrm>
            <a:off x="457200" y="3964320"/>
            <a:ext cx="8229240" cy="2158560"/>
          </a:xfrm>
          <a:prstGeom prst="rect">
            <a:avLst/>
          </a:prstGeom>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30" name="PlaceHolder 2"/>
          <p:cNvSpPr>
            <a:spLocks noGrp="1"/>
          </p:cNvSpPr>
          <p:nvPr>
            <p:ph type="body"/>
          </p:nvPr>
        </p:nvSpPr>
        <p:spPr>
          <a:xfrm>
            <a:off x="457200" y="1600200"/>
            <a:ext cx="4015800" cy="2158560"/>
          </a:xfrm>
          <a:prstGeom prst="rect">
            <a:avLst/>
          </a:prstGeom>
        </p:spPr>
        <p:txBody>
          <a:bodyPr/>
          <a:lstStyle/>
          <a:p>
            <a:endParaRPr/>
          </a:p>
        </p:txBody>
      </p:sp>
      <p:sp>
        <p:nvSpPr>
          <p:cNvPr id="31" name="PlaceHolder 3"/>
          <p:cNvSpPr>
            <a:spLocks noGrp="1"/>
          </p:cNvSpPr>
          <p:nvPr>
            <p:ph type="body"/>
          </p:nvPr>
        </p:nvSpPr>
        <p:spPr>
          <a:xfrm>
            <a:off x="4674240" y="1600200"/>
            <a:ext cx="4015800" cy="2158560"/>
          </a:xfrm>
          <a:prstGeom prst="rect">
            <a:avLst/>
          </a:prstGeom>
        </p:spPr>
        <p:txBody>
          <a:bodyPr/>
          <a:lstStyle/>
          <a:p>
            <a:endParaRPr/>
          </a:p>
        </p:txBody>
      </p:sp>
      <p:sp>
        <p:nvSpPr>
          <p:cNvPr id="32" name="PlaceHolder 4"/>
          <p:cNvSpPr>
            <a:spLocks noGrp="1"/>
          </p:cNvSpPr>
          <p:nvPr>
            <p:ph type="body"/>
          </p:nvPr>
        </p:nvSpPr>
        <p:spPr>
          <a:xfrm>
            <a:off x="4674240" y="3964320"/>
            <a:ext cx="4015800" cy="2158560"/>
          </a:xfrm>
          <a:prstGeom prst="rect">
            <a:avLst/>
          </a:prstGeom>
        </p:spPr>
        <p:txBody>
          <a:bodyPr/>
          <a:lstStyle/>
          <a:p>
            <a:endParaRPr/>
          </a:p>
        </p:txBody>
      </p:sp>
      <p:sp>
        <p:nvSpPr>
          <p:cNvPr id="33" name="PlaceHolder 5"/>
          <p:cNvSpPr>
            <a:spLocks noGrp="1"/>
          </p:cNvSpPr>
          <p:nvPr>
            <p:ph type="body"/>
          </p:nvPr>
        </p:nvSpPr>
        <p:spPr>
          <a:xfrm>
            <a:off x="457200" y="3964320"/>
            <a:ext cx="4015800" cy="2158560"/>
          </a:xfrm>
          <a:prstGeom prst="rect">
            <a:avLst/>
          </a:prstGeom>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36 Imagen"/>
          <p:cNvPicPr>
            <a:picLocks noChangeAspect="1" noChangeArrowheads="1"/>
          </p:cNvPicPr>
          <p:nvPr/>
        </p:nvPicPr>
        <p:blipFill>
          <a:blip r:embed="rId2"/>
          <a:srcRect/>
          <a:stretch>
            <a:fillRect/>
          </a:stretch>
        </p:blipFill>
        <p:spPr bwMode="auto">
          <a:xfrm>
            <a:off x="1735138" y="1600200"/>
            <a:ext cx="5672137" cy="4525963"/>
          </a:xfrm>
          <a:prstGeom prst="rect">
            <a:avLst/>
          </a:prstGeom>
          <a:noFill/>
          <a:ln w="9525">
            <a:noFill/>
            <a:miter lim="800000"/>
            <a:headEnd/>
            <a:tailEnd/>
          </a:ln>
        </p:spPr>
      </p:pic>
      <p:pic>
        <p:nvPicPr>
          <p:cNvPr id="6" name="37 Imagen"/>
          <p:cNvPicPr>
            <a:picLocks noChangeAspect="1" noChangeArrowheads="1"/>
          </p:cNvPicPr>
          <p:nvPr/>
        </p:nvPicPr>
        <p:blipFill>
          <a:blip r:embed="rId2"/>
          <a:srcRect/>
          <a:stretch>
            <a:fillRect/>
          </a:stretch>
        </p:blipFill>
        <p:spPr bwMode="auto">
          <a:xfrm>
            <a:off x="1735138" y="1600200"/>
            <a:ext cx="5672137" cy="4525963"/>
          </a:xfrm>
          <a:prstGeom prst="rect">
            <a:avLst/>
          </a:prstGeom>
          <a:noFill/>
          <a:ln w="9525">
            <a:noFill/>
            <a:miter lim="800000"/>
            <a:headEnd/>
            <a:tailEnd/>
          </a:ln>
        </p:spPr>
      </p:pic>
      <p:sp>
        <p:nvSpPr>
          <p:cNvPr id="34"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35" name="PlaceHolder 2"/>
          <p:cNvSpPr>
            <a:spLocks noGrp="1"/>
          </p:cNvSpPr>
          <p:nvPr>
            <p:ph type="body"/>
          </p:nvPr>
        </p:nvSpPr>
        <p:spPr>
          <a:xfrm>
            <a:off x="457200" y="1600200"/>
            <a:ext cx="8229240" cy="4525560"/>
          </a:xfrm>
          <a:prstGeom prst="rect">
            <a:avLst/>
          </a:prstGeom>
        </p:spPr>
        <p:txBody>
          <a:bodyPr/>
          <a:lstStyle/>
          <a:p>
            <a:endParaRPr/>
          </a:p>
        </p:txBody>
      </p:sp>
      <p:sp>
        <p:nvSpPr>
          <p:cNvPr id="36" name="PlaceHolder 3"/>
          <p:cNvSpPr>
            <a:spLocks noGrp="1"/>
          </p:cNvSpPr>
          <p:nvPr>
            <p:ph type="body"/>
          </p:nvPr>
        </p:nvSpPr>
        <p:spPr>
          <a:xfrm>
            <a:off x="457200" y="1600200"/>
            <a:ext cx="8229240" cy="4525560"/>
          </a:xfrm>
          <a:prstGeom prst="rect">
            <a:avLst/>
          </a:prstGeom>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6" name="PlaceHolder 2"/>
          <p:cNvSpPr>
            <a:spLocks noGrp="1"/>
          </p:cNvSpPr>
          <p:nvPr>
            <p:ph type="subTitle"/>
          </p:nvPr>
        </p:nvSpPr>
        <p:spPr>
          <a:xfrm>
            <a:off x="457200" y="1600200"/>
            <a:ext cx="8229240" cy="4525560"/>
          </a:xfrm>
          <a:prstGeom prst="rect">
            <a:avLst/>
          </a:prstGeom>
        </p:spPr>
        <p:txBody>
          <a:bodyPr anchor="ct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75 Imagen"/>
          <p:cNvPicPr>
            <a:picLocks noChangeAspect="1" noChangeArrowheads="1"/>
          </p:cNvPicPr>
          <p:nvPr/>
        </p:nvPicPr>
        <p:blipFill>
          <a:blip r:embed="rId2"/>
          <a:srcRect/>
          <a:stretch>
            <a:fillRect/>
          </a:stretch>
        </p:blipFill>
        <p:spPr bwMode="auto">
          <a:xfrm>
            <a:off x="1735138" y="1600200"/>
            <a:ext cx="5672137" cy="4525963"/>
          </a:xfrm>
          <a:prstGeom prst="rect">
            <a:avLst/>
          </a:prstGeom>
          <a:noFill/>
          <a:ln w="9525">
            <a:noFill/>
            <a:miter lim="800000"/>
            <a:headEnd/>
            <a:tailEnd/>
          </a:ln>
        </p:spPr>
      </p:pic>
      <p:pic>
        <p:nvPicPr>
          <p:cNvPr id="6" name="76 Imagen"/>
          <p:cNvPicPr>
            <a:picLocks noChangeAspect="1" noChangeArrowheads="1"/>
          </p:cNvPicPr>
          <p:nvPr/>
        </p:nvPicPr>
        <p:blipFill>
          <a:blip r:embed="rId2"/>
          <a:srcRect/>
          <a:stretch>
            <a:fillRect/>
          </a:stretch>
        </p:blipFill>
        <p:spPr bwMode="auto">
          <a:xfrm>
            <a:off x="1735138" y="1600200"/>
            <a:ext cx="5672137" cy="4525963"/>
          </a:xfrm>
          <a:prstGeom prst="rect">
            <a:avLst/>
          </a:prstGeom>
          <a:noFill/>
          <a:ln w="9525">
            <a:noFill/>
            <a:miter lim="800000"/>
            <a:headEnd/>
            <a:tailEnd/>
          </a:ln>
        </p:spPr>
      </p:pic>
      <p:sp>
        <p:nvSpPr>
          <p:cNvPr id="73"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8" name="PlaceHolder 2"/>
          <p:cNvSpPr>
            <a:spLocks noGrp="1"/>
          </p:cNvSpPr>
          <p:nvPr>
            <p:ph type="body"/>
          </p:nvPr>
        </p:nvSpPr>
        <p:spPr>
          <a:xfrm>
            <a:off x="457200" y="1600200"/>
            <a:ext cx="8229240" cy="4525560"/>
          </a:xfrm>
          <a:prstGeom prst="rect">
            <a:avLst/>
          </a:prstGeom>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10" name="PlaceHolder 2"/>
          <p:cNvSpPr>
            <a:spLocks noGrp="1"/>
          </p:cNvSpPr>
          <p:nvPr>
            <p:ph type="body"/>
          </p:nvPr>
        </p:nvSpPr>
        <p:spPr>
          <a:xfrm>
            <a:off x="457200" y="1600200"/>
            <a:ext cx="4015800" cy="4525560"/>
          </a:xfrm>
          <a:prstGeom prst="rect">
            <a:avLst/>
          </a:prstGeom>
        </p:spPr>
        <p:txBody>
          <a:bodyPr/>
          <a:lstStyle/>
          <a:p>
            <a:endParaRPr/>
          </a:p>
        </p:txBody>
      </p:sp>
      <p:sp>
        <p:nvSpPr>
          <p:cNvPr id="11" name="PlaceHolder 3"/>
          <p:cNvSpPr>
            <a:spLocks noGrp="1"/>
          </p:cNvSpPr>
          <p:nvPr>
            <p:ph type="body"/>
          </p:nvPr>
        </p:nvSpPr>
        <p:spPr>
          <a:xfrm>
            <a:off x="4674240" y="1600200"/>
            <a:ext cx="4015800" cy="4525560"/>
          </a:xfrm>
          <a:prstGeom prst="rect">
            <a:avLst/>
          </a:prstGeom>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anchor="ct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15" name="PlaceHolder 2"/>
          <p:cNvSpPr>
            <a:spLocks noGrp="1"/>
          </p:cNvSpPr>
          <p:nvPr>
            <p:ph type="body"/>
          </p:nvPr>
        </p:nvSpPr>
        <p:spPr>
          <a:xfrm>
            <a:off x="457200" y="1600200"/>
            <a:ext cx="4015800" cy="2158560"/>
          </a:xfrm>
          <a:prstGeom prst="rect">
            <a:avLst/>
          </a:prstGeom>
        </p:spPr>
        <p:txBody>
          <a:bodyPr/>
          <a:lstStyle/>
          <a:p>
            <a:endParaRPr/>
          </a:p>
        </p:txBody>
      </p:sp>
      <p:sp>
        <p:nvSpPr>
          <p:cNvPr id="16" name="PlaceHolder 3"/>
          <p:cNvSpPr>
            <a:spLocks noGrp="1"/>
          </p:cNvSpPr>
          <p:nvPr>
            <p:ph type="body"/>
          </p:nvPr>
        </p:nvSpPr>
        <p:spPr>
          <a:xfrm>
            <a:off x="457200" y="3964320"/>
            <a:ext cx="4015800" cy="2158560"/>
          </a:xfrm>
          <a:prstGeom prst="rect">
            <a:avLst/>
          </a:prstGeom>
        </p:spPr>
        <p:txBody>
          <a:bodyPr/>
          <a:lstStyle/>
          <a:p>
            <a:endParaRPr/>
          </a:p>
        </p:txBody>
      </p:sp>
      <p:sp>
        <p:nvSpPr>
          <p:cNvPr id="17" name="PlaceHolder 4"/>
          <p:cNvSpPr>
            <a:spLocks noGrp="1"/>
          </p:cNvSpPr>
          <p:nvPr>
            <p:ph type="body"/>
          </p:nvPr>
        </p:nvSpPr>
        <p:spPr>
          <a:xfrm>
            <a:off x="4674240" y="1600200"/>
            <a:ext cx="4015800" cy="4525560"/>
          </a:xfrm>
          <a:prstGeom prst="rect">
            <a:avLst/>
          </a:prstGeom>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19" name="PlaceHolder 2"/>
          <p:cNvSpPr>
            <a:spLocks noGrp="1"/>
          </p:cNvSpPr>
          <p:nvPr>
            <p:ph type="body"/>
          </p:nvPr>
        </p:nvSpPr>
        <p:spPr>
          <a:xfrm>
            <a:off x="457200" y="1600200"/>
            <a:ext cx="4015800" cy="4525560"/>
          </a:xfrm>
          <a:prstGeom prst="rect">
            <a:avLst/>
          </a:prstGeom>
        </p:spPr>
        <p:txBody>
          <a:bodyPr/>
          <a:lstStyle/>
          <a:p>
            <a:endParaRPr/>
          </a:p>
        </p:txBody>
      </p:sp>
      <p:sp>
        <p:nvSpPr>
          <p:cNvPr id="20" name="PlaceHolder 3"/>
          <p:cNvSpPr>
            <a:spLocks noGrp="1"/>
          </p:cNvSpPr>
          <p:nvPr>
            <p:ph type="body"/>
          </p:nvPr>
        </p:nvSpPr>
        <p:spPr>
          <a:xfrm>
            <a:off x="4674240" y="1600200"/>
            <a:ext cx="4015800" cy="2158560"/>
          </a:xfrm>
          <a:prstGeom prst="rect">
            <a:avLst/>
          </a:prstGeom>
        </p:spPr>
        <p:txBody>
          <a:bodyPr/>
          <a:lstStyle/>
          <a:p>
            <a:endParaRPr/>
          </a:p>
        </p:txBody>
      </p:sp>
      <p:sp>
        <p:nvSpPr>
          <p:cNvPr id="21" name="PlaceHolder 4"/>
          <p:cNvSpPr>
            <a:spLocks noGrp="1"/>
          </p:cNvSpPr>
          <p:nvPr>
            <p:ph type="body"/>
          </p:nvPr>
        </p:nvSpPr>
        <p:spPr>
          <a:xfrm>
            <a:off x="4674240" y="3964320"/>
            <a:ext cx="4015800" cy="2158560"/>
          </a:xfrm>
          <a:prstGeom prst="rect">
            <a:avLst/>
          </a:prstGeom>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lstStyle/>
          <a:p>
            <a:endParaRPr/>
          </a:p>
        </p:txBody>
      </p:sp>
      <p:sp>
        <p:nvSpPr>
          <p:cNvPr id="23" name="PlaceHolder 2"/>
          <p:cNvSpPr>
            <a:spLocks noGrp="1"/>
          </p:cNvSpPr>
          <p:nvPr>
            <p:ph type="body"/>
          </p:nvPr>
        </p:nvSpPr>
        <p:spPr>
          <a:xfrm>
            <a:off x="457200" y="1600200"/>
            <a:ext cx="4015800" cy="2158560"/>
          </a:xfrm>
          <a:prstGeom prst="rect">
            <a:avLst/>
          </a:prstGeom>
        </p:spPr>
        <p:txBody>
          <a:bodyPr/>
          <a:lstStyle/>
          <a:p>
            <a:endParaRPr/>
          </a:p>
        </p:txBody>
      </p:sp>
      <p:sp>
        <p:nvSpPr>
          <p:cNvPr id="24" name="PlaceHolder 3"/>
          <p:cNvSpPr>
            <a:spLocks noGrp="1"/>
          </p:cNvSpPr>
          <p:nvPr>
            <p:ph type="body"/>
          </p:nvPr>
        </p:nvSpPr>
        <p:spPr>
          <a:xfrm>
            <a:off x="4674240" y="1600200"/>
            <a:ext cx="4015800" cy="2158560"/>
          </a:xfrm>
          <a:prstGeom prst="rect">
            <a:avLst/>
          </a:prstGeom>
        </p:spPr>
        <p:txBody>
          <a:bodyPr/>
          <a:lstStyle/>
          <a:p>
            <a:endParaRPr/>
          </a:p>
        </p:txBody>
      </p:sp>
      <p:sp>
        <p:nvSpPr>
          <p:cNvPr id="25" name="PlaceHolder 4"/>
          <p:cNvSpPr>
            <a:spLocks noGrp="1"/>
          </p:cNvSpPr>
          <p:nvPr>
            <p:ph type="body"/>
          </p:nvPr>
        </p:nvSpPr>
        <p:spPr>
          <a:xfrm>
            <a:off x="457200" y="3964320"/>
            <a:ext cx="8229240" cy="2158560"/>
          </a:xfrm>
          <a:prstGeom prst="rect">
            <a:avLst/>
          </a:prstGeom>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PlaceHolder 1"/>
          <p:cNvSpPr>
            <a:spLocks noGrp="1"/>
          </p:cNvSpPr>
          <p:nvPr>
            <p:ph type="title"/>
          </p:nvPr>
        </p:nvSpPr>
        <p:spPr bwMode="auto">
          <a:xfrm>
            <a:off x="685800" y="2130425"/>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Pulse para editar el formato del texto de títuloHaga clic para modificar el estilo de título del patrón</a:t>
            </a:r>
          </a:p>
        </p:txBody>
      </p:sp>
      <p:sp>
        <p:nvSpPr>
          <p:cNvPr id="6" name="PlaceHolder 2"/>
          <p:cNvSpPr>
            <a:spLocks noGrp="1"/>
          </p:cNvSpPr>
          <p:nvPr>
            <p:ph type="dt"/>
          </p:nvPr>
        </p:nvSpPr>
        <p:spPr>
          <a:xfrm>
            <a:off x="457200" y="6356350"/>
            <a:ext cx="2133600" cy="365125"/>
          </a:xfrm>
          <a:prstGeom prst="rect">
            <a:avLst/>
          </a:prstGeom>
        </p:spPr>
        <p:txBody>
          <a:bodyPr anchor="ctr"/>
          <a:lstStyle>
            <a:lvl1pPr fontAlgn="auto">
              <a:spcBef>
                <a:spcPts val="0"/>
              </a:spcBef>
              <a:spcAft>
                <a:spcPts val="0"/>
              </a:spcAft>
              <a:defRPr sz="1200">
                <a:solidFill>
                  <a:srgbClr val="8B8B8B"/>
                </a:solidFill>
                <a:latin typeface="Calibri"/>
                <a:cs typeface="+mn-cs"/>
              </a:defRPr>
            </a:lvl1pPr>
          </a:lstStyle>
          <a:p>
            <a:pPr>
              <a:defRPr/>
            </a:pPr>
            <a:r>
              <a:rPr lang="es-ES"/>
              <a:t>5/10/16</a:t>
            </a:r>
            <a:endParaRPr>
              <a:latin typeface="+mn-lt"/>
            </a:endParaRPr>
          </a:p>
        </p:txBody>
      </p:sp>
      <p:sp>
        <p:nvSpPr>
          <p:cNvPr id="2" name="PlaceHolder 3"/>
          <p:cNvSpPr>
            <a:spLocks noGrp="1"/>
          </p:cNvSpPr>
          <p:nvPr>
            <p:ph type="ftr"/>
          </p:nvPr>
        </p:nvSpPr>
        <p:spPr>
          <a:xfrm>
            <a:off x="3124200" y="6356350"/>
            <a:ext cx="2895600" cy="365125"/>
          </a:xfrm>
          <a:prstGeom prst="rect">
            <a:avLst/>
          </a:prstGeom>
        </p:spPr>
        <p:txBody>
          <a:bodyPr anchor="ctr"/>
          <a:lstStyle>
            <a:lvl1pPr fontAlgn="auto">
              <a:spcBef>
                <a:spcPts val="0"/>
              </a:spcBef>
              <a:spcAft>
                <a:spcPts val="0"/>
              </a:spcAft>
              <a:defRPr>
                <a:latin typeface="+mn-lt"/>
                <a:cs typeface="+mn-cs"/>
              </a:defRPr>
            </a:lvl1pPr>
          </a:lstStyle>
          <a:p>
            <a:pPr>
              <a:defRPr/>
            </a:pPr>
            <a:endParaRPr/>
          </a:p>
        </p:txBody>
      </p:sp>
      <p:sp>
        <p:nvSpPr>
          <p:cNvPr id="3" name="PlaceHolder 4"/>
          <p:cNvSpPr>
            <a:spLocks noGrp="1"/>
          </p:cNvSpPr>
          <p:nvPr>
            <p:ph type="sldNum"/>
          </p:nvPr>
        </p:nvSpPr>
        <p:spPr>
          <a:xfrm>
            <a:off x="6553200" y="6356350"/>
            <a:ext cx="2133600" cy="365125"/>
          </a:xfrm>
          <a:prstGeom prst="rect">
            <a:avLst/>
          </a:prstGeom>
        </p:spPr>
        <p:txBody>
          <a:bodyPr anchor="ctr"/>
          <a:lstStyle>
            <a:lvl1pPr algn="r" fontAlgn="auto">
              <a:spcBef>
                <a:spcPts val="0"/>
              </a:spcBef>
              <a:spcAft>
                <a:spcPts val="0"/>
              </a:spcAft>
              <a:defRPr sz="1200">
                <a:solidFill>
                  <a:srgbClr val="8B8B8B"/>
                </a:solidFill>
                <a:latin typeface="Calibri"/>
                <a:cs typeface="+mn-cs"/>
              </a:defRPr>
            </a:lvl1pPr>
          </a:lstStyle>
          <a:p>
            <a:pPr>
              <a:defRPr/>
            </a:pPr>
            <a:fld id="{8CB87F9B-B2F3-45A7-AC70-1E36F78A507C}" type="slidenum">
              <a:rPr lang="es-ES"/>
              <a:pPr>
                <a:defRPr/>
              </a:pPr>
              <a:t>‹Nº›</a:t>
            </a:fld>
            <a:endParaRPr>
              <a:latin typeface="+mn-lt"/>
            </a:endParaRPr>
          </a:p>
        </p:txBody>
      </p:sp>
      <p:sp>
        <p:nvSpPr>
          <p:cNvPr id="4" name="PlaceHolder 5"/>
          <p:cNvSpPr>
            <a:spLocks noGrp="1"/>
          </p:cNvSpPr>
          <p:nvPr>
            <p:ph type="body"/>
          </p:nvPr>
        </p:nvSpPr>
        <p:spPr>
          <a:xfrm>
            <a:off x="457200" y="1604963"/>
            <a:ext cx="8229600" cy="3976687"/>
          </a:xfrm>
          <a:prstGeom prst="rect">
            <a:avLst/>
          </a:prstGeom>
        </p:spPr>
        <p:txBody>
          <a:bodyPr lIns="0" tIns="0" rIns="0" bIns="0"/>
          <a:lstStyle/>
          <a:p>
            <a:r>
              <a:rPr lang="es-ES"/>
              <a:t>Pulse para editar el formato de esquema del texto</a:t>
            </a:r>
            <a:endParaRPr/>
          </a:p>
          <a:p>
            <a:pPr lvl="1"/>
            <a:r>
              <a:rPr lang="es-ES"/>
              <a:t>Segundo nivel del esquema</a:t>
            </a:r>
            <a:endParaRPr/>
          </a:p>
          <a:p>
            <a:pPr lvl="2"/>
            <a:r>
              <a:rPr lang="es-ES"/>
              <a:t>Tercer nivel del esquema</a:t>
            </a:r>
            <a:endParaRPr/>
          </a:p>
          <a:p>
            <a:pPr lvl="3"/>
            <a:r>
              <a:rPr lang="es-ES"/>
              <a:t>Cuarto nivel del esquema</a:t>
            </a:r>
            <a:endParaRPr/>
          </a:p>
          <a:p>
            <a:pPr lvl="4"/>
            <a:r>
              <a:rPr lang="es-ES"/>
              <a:t>Quinto nivel del esquema</a:t>
            </a:r>
            <a:endParaRPr/>
          </a:p>
          <a:p>
            <a:pPr lvl="5"/>
            <a:r>
              <a:rPr lang="es-ES"/>
              <a:t>Sexto nivel del esquema</a:t>
            </a:r>
            <a:endParaRPr/>
          </a:p>
          <a:p>
            <a:pPr lvl="6"/>
            <a:r>
              <a:rPr lang="es-ES"/>
              <a:t>Séptimo nivel del esquema</a:t>
            </a:r>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eaLnBrk="0" fontAlgn="base" hangingPunct="0">
        <a:spcBef>
          <a:spcPct val="0"/>
        </a:spcBef>
        <a:spcAft>
          <a:spcPct val="0"/>
        </a:spcAft>
        <a:defRPr sz="4400">
          <a:solidFill>
            <a:schemeClr val="tx2"/>
          </a:solidFill>
          <a:latin typeface="Arial" charset="0"/>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Pulse para editar el formato del texto de títuloHaga clic para modificar el estilo de título del patrón</a:t>
            </a:r>
          </a:p>
        </p:txBody>
      </p:sp>
      <p:sp>
        <p:nvSpPr>
          <p:cNvPr id="40" name="PlaceHolder 2"/>
          <p:cNvSpPr>
            <a:spLocks noGrp="1"/>
          </p:cNvSpPr>
          <p:nvPr>
            <p:ph type="body"/>
          </p:nvPr>
        </p:nvSpPr>
        <p:spPr>
          <a:xfrm>
            <a:off x="457200" y="1600200"/>
            <a:ext cx="8229600" cy="4525963"/>
          </a:xfrm>
          <a:prstGeom prst="rect">
            <a:avLst/>
          </a:prstGeom>
        </p:spPr>
        <p:txBody>
          <a:bodyPr/>
          <a:lstStyle/>
          <a:p>
            <a:r>
              <a:rPr lang="es-ES"/>
              <a:t>Pulse para editar el formato de esquema del texto</a:t>
            </a:r>
            <a:endParaRPr/>
          </a:p>
          <a:p>
            <a:pPr lvl="1"/>
            <a:r>
              <a:rPr lang="es-ES"/>
              <a:t>Segundo nivel del esquema</a:t>
            </a:r>
            <a:endParaRPr/>
          </a:p>
          <a:p>
            <a:pPr lvl="2"/>
            <a:r>
              <a:rPr lang="es-ES"/>
              <a:t>Tercer nivel del esquema</a:t>
            </a:r>
            <a:endParaRPr/>
          </a:p>
          <a:p>
            <a:pPr lvl="3"/>
            <a:r>
              <a:rPr lang="es-ES"/>
              <a:t>Cuarto nivel del esquema</a:t>
            </a:r>
            <a:endParaRPr/>
          </a:p>
          <a:p>
            <a:pPr lvl="4"/>
            <a:r>
              <a:rPr lang="es-ES"/>
              <a:t>Quinto nivel del esquema</a:t>
            </a:r>
            <a:endParaRPr/>
          </a:p>
          <a:p>
            <a:pPr lvl="5"/>
            <a:r>
              <a:rPr lang="es-ES"/>
              <a:t>Sexto nivel del esquema</a:t>
            </a:r>
            <a:endParaRPr/>
          </a:p>
          <a:p>
            <a:r>
              <a:rPr lang="es-ES"/>
              <a:t>Séptimo nivel del esquemaHaga clic para modificar el estilo de texto del patrón</a:t>
            </a:r>
            <a:endParaRPr/>
          </a:p>
          <a:p>
            <a:pPr lvl="1"/>
            <a:r>
              <a:rPr lang="es-ES"/>
              <a:t>Segundo nivel</a:t>
            </a:r>
            <a:endParaRPr/>
          </a:p>
          <a:p>
            <a:pPr lvl="2"/>
            <a:r>
              <a:rPr lang="es-ES"/>
              <a:t>Tercer nivel</a:t>
            </a:r>
            <a:endParaRPr/>
          </a:p>
          <a:p>
            <a:pPr lvl="3"/>
            <a:r>
              <a:rPr lang="es-ES"/>
              <a:t>Cuarto nivel</a:t>
            </a:r>
            <a:endParaRPr/>
          </a:p>
          <a:p>
            <a:pPr lvl="4"/>
            <a:r>
              <a:rPr lang="es-ES"/>
              <a:t>Quinto nivel</a:t>
            </a:r>
            <a:endParaRPr/>
          </a:p>
        </p:txBody>
      </p:sp>
      <p:sp>
        <p:nvSpPr>
          <p:cNvPr id="41" name="PlaceHolder 3"/>
          <p:cNvSpPr>
            <a:spLocks noGrp="1"/>
          </p:cNvSpPr>
          <p:nvPr>
            <p:ph type="dt"/>
          </p:nvPr>
        </p:nvSpPr>
        <p:spPr>
          <a:xfrm>
            <a:off x="457200" y="6356350"/>
            <a:ext cx="2133600" cy="365125"/>
          </a:xfrm>
          <a:prstGeom prst="rect">
            <a:avLst/>
          </a:prstGeom>
        </p:spPr>
        <p:txBody>
          <a:bodyPr anchor="ctr"/>
          <a:lstStyle>
            <a:lvl1pPr fontAlgn="auto">
              <a:spcBef>
                <a:spcPts val="0"/>
              </a:spcBef>
              <a:spcAft>
                <a:spcPts val="0"/>
              </a:spcAft>
              <a:defRPr sz="1200">
                <a:solidFill>
                  <a:srgbClr val="8B8B8B"/>
                </a:solidFill>
                <a:latin typeface="Calibri"/>
                <a:cs typeface="+mn-cs"/>
              </a:defRPr>
            </a:lvl1pPr>
          </a:lstStyle>
          <a:p>
            <a:pPr>
              <a:defRPr/>
            </a:pPr>
            <a:r>
              <a:rPr lang="es-ES"/>
              <a:t>5/10/16</a:t>
            </a:r>
            <a:endParaRPr>
              <a:latin typeface="+mn-lt"/>
            </a:endParaRPr>
          </a:p>
        </p:txBody>
      </p:sp>
      <p:sp>
        <p:nvSpPr>
          <p:cNvPr id="42" name="PlaceHolder 4"/>
          <p:cNvSpPr>
            <a:spLocks noGrp="1"/>
          </p:cNvSpPr>
          <p:nvPr>
            <p:ph type="ftr"/>
          </p:nvPr>
        </p:nvSpPr>
        <p:spPr>
          <a:xfrm>
            <a:off x="3124200" y="6356350"/>
            <a:ext cx="2895600" cy="365125"/>
          </a:xfrm>
          <a:prstGeom prst="rect">
            <a:avLst/>
          </a:prstGeom>
        </p:spPr>
        <p:txBody>
          <a:bodyPr anchor="ctr"/>
          <a:lstStyle>
            <a:lvl1pPr fontAlgn="auto">
              <a:spcBef>
                <a:spcPts val="0"/>
              </a:spcBef>
              <a:spcAft>
                <a:spcPts val="0"/>
              </a:spcAft>
              <a:defRPr>
                <a:latin typeface="+mn-lt"/>
                <a:cs typeface="+mn-cs"/>
              </a:defRPr>
            </a:lvl1pPr>
          </a:lstStyle>
          <a:p>
            <a:pPr>
              <a:defRPr/>
            </a:pPr>
            <a:endParaRPr/>
          </a:p>
        </p:txBody>
      </p:sp>
      <p:sp>
        <p:nvSpPr>
          <p:cNvPr id="43" name="PlaceHolder 5"/>
          <p:cNvSpPr>
            <a:spLocks noGrp="1"/>
          </p:cNvSpPr>
          <p:nvPr>
            <p:ph type="sldNum"/>
          </p:nvPr>
        </p:nvSpPr>
        <p:spPr>
          <a:xfrm>
            <a:off x="6553200" y="6356350"/>
            <a:ext cx="2133600" cy="365125"/>
          </a:xfrm>
          <a:prstGeom prst="rect">
            <a:avLst/>
          </a:prstGeom>
        </p:spPr>
        <p:txBody>
          <a:bodyPr anchor="ctr"/>
          <a:lstStyle>
            <a:lvl1pPr algn="r" fontAlgn="auto">
              <a:spcBef>
                <a:spcPts val="0"/>
              </a:spcBef>
              <a:spcAft>
                <a:spcPts val="0"/>
              </a:spcAft>
              <a:defRPr sz="1200">
                <a:solidFill>
                  <a:srgbClr val="8B8B8B"/>
                </a:solidFill>
                <a:latin typeface="Calibri"/>
                <a:cs typeface="+mn-cs"/>
              </a:defRPr>
            </a:lvl1pPr>
          </a:lstStyle>
          <a:p>
            <a:pPr>
              <a:defRPr/>
            </a:pPr>
            <a:fld id="{F8E6883B-D1E2-4111-84D5-DC0536791C83}" type="slidenum">
              <a:rPr lang="es-ES"/>
              <a:pPr>
                <a:defRPr/>
              </a:pPr>
              <a:t>‹Nº›</a:t>
            </a:fld>
            <a:endParaRPr>
              <a:latin typeface="+mn-lt"/>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ctr" rtl="0" eaLnBrk="0" fontAlgn="base" hangingPunct="0">
        <a:spcBef>
          <a:spcPct val="0"/>
        </a:spcBef>
        <a:spcAft>
          <a:spcPct val="0"/>
        </a:spcAft>
        <a:defRPr sz="4400">
          <a:solidFill>
            <a:schemeClr val="tx2"/>
          </a:solidFill>
          <a:latin typeface="Arial" charset="0"/>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sdn.microsoft.com/es-es/library/system.windows.forms.datagridview(v=vs.110).aspx" TargetMode="Externa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msdn.microsoft.com/es-es/library/system.data.common.dbcommand(v=vs.110).aspx" TargetMode="External"/><Relationship Id="rId2" Type="http://schemas.openxmlformats.org/officeDocument/2006/relationships/hyperlink" Target="https://msdn.microsoft.com/es-es/library/system.data.common.dbconnection(v=vs.110).aspx?cs-save-lang=1&amp;cs-lang=vb" TargetMode="External"/><Relationship Id="rId1" Type="http://schemas.openxmlformats.org/officeDocument/2006/relationships/slideLayout" Target="../slideLayouts/slideLayout17.xml"/><Relationship Id="rId6" Type="http://schemas.openxmlformats.org/officeDocument/2006/relationships/hyperlink" Target="https://msdn.microsoft.com/es-es/library/system.data.common.dbdataadapter(v=vs.110).aspx" TargetMode="External"/><Relationship Id="rId5" Type="http://schemas.openxmlformats.org/officeDocument/2006/relationships/hyperlink" Target="https://msdn.microsoft.com/es-es/library/system.data.common.dbdatareader(v=vs.110).aspx" TargetMode="External"/><Relationship Id="rId4" Type="http://schemas.openxmlformats.org/officeDocument/2006/relationships/hyperlink" Target="https://msdn.microsoft.com/es-es/library/system.data.dataset(v=vs.110).asp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s-es/library/system.data.oledb(v=vs.110).aspx" TargetMode="External"/><Relationship Id="rId7" Type="http://schemas.openxmlformats.org/officeDocument/2006/relationships/hyperlink" Target="https://msdn.microsoft.com/library/system.data.sqlserverce.aspx" TargetMode="External"/><Relationship Id="rId2" Type="http://schemas.openxmlformats.org/officeDocument/2006/relationships/hyperlink" Target="https://msdn.microsoft.com/es-es/library/system.data.sqlclient(v=vs.110).aspx" TargetMode="External"/><Relationship Id="rId1" Type="http://schemas.openxmlformats.org/officeDocument/2006/relationships/slideLayout" Target="../slideLayouts/slideLayout17.xml"/><Relationship Id="rId6" Type="http://schemas.openxmlformats.org/officeDocument/2006/relationships/hyperlink" Target="https://msdn.microsoft.com/es-es/library/system.data.entityclient(v=vs.110).aspx" TargetMode="External"/><Relationship Id="rId5" Type="http://schemas.openxmlformats.org/officeDocument/2006/relationships/hyperlink" Target="https://msdn.microsoft.com/es-es/library/system.data.oracleclient(v=vs.110).aspx" TargetMode="External"/><Relationship Id="rId4" Type="http://schemas.openxmlformats.org/officeDocument/2006/relationships/hyperlink" Target="https://msdn.microsoft.com/es-es/library/system.data.odbc(v=vs.110).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s-es/library/system.data.common.dbcommand(v=vs.110).aspx" TargetMode="External"/><Relationship Id="rId2" Type="http://schemas.openxmlformats.org/officeDocument/2006/relationships/hyperlink" Target="https://msdn.microsoft.com/es-es/library/system.data.common.dbconnection(v=vs.110).aspx?cs-save-lang=1&amp;cs-lang=vb" TargetMode="Externa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hyperlink" Target="http://www.aspsnippets.com/Articles/Difference-between-ExecuteReader-ExecuteScalar-and-ExecuteNonQuery.aspx" TargetMode="External"/><Relationship Id="rId4" Type="http://schemas.openxmlformats.org/officeDocument/2006/relationships/hyperlink" Target="https://www.aspsnippets.com/Articles/Difference-between-ExecuteReader-ExecuteScalar-and-ExecuteNonQuery.asp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sdn.microsoft.com/es-es/library/system.data.common.dbdataadapter(v=vs.110).aspx" TargetMode="External"/><Relationship Id="rId2" Type="http://schemas.openxmlformats.org/officeDocument/2006/relationships/hyperlink" Target="https://msdn.microsoft.com/es-es/library/system.data.common.dbdatareader(v=vs.110).aspx" TargetMode="Externa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hyperlink" Target="https://msdn.microsoft.com/es-es/library/system.data.dataset(v=vs.110).aspx"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Shape 1"/>
          <p:cNvSpPr txBox="1">
            <a:spLocks noChangeArrowheads="1"/>
          </p:cNvSpPr>
          <p:nvPr/>
        </p:nvSpPr>
        <p:spPr bwMode="auto">
          <a:xfrm>
            <a:off x="611188" y="1339850"/>
            <a:ext cx="7772400" cy="1470025"/>
          </a:xfrm>
          <a:prstGeom prst="rect">
            <a:avLst/>
          </a:prstGeom>
          <a:noFill/>
          <a:ln w="9525">
            <a:noFill/>
            <a:miter lim="800000"/>
            <a:headEnd/>
            <a:tailEnd/>
          </a:ln>
        </p:spPr>
        <p:txBody>
          <a:bodyPr anchor="ctr"/>
          <a:lstStyle/>
          <a:p>
            <a:pPr algn="ctr"/>
            <a:r>
              <a:rPr lang="es-ES" sz="4400" b="1">
                <a:solidFill>
                  <a:srgbClr val="000000"/>
                </a:solidFill>
                <a:latin typeface="Calibri" pitchFamily="34" charset="0"/>
              </a:rPr>
              <a:t>UD4-Visual Forms + Datu Baseekin konexioa</a:t>
            </a:r>
            <a:endParaRPr lang="es-ES">
              <a:solidFill>
                <a:srgbClr val="FF0000"/>
              </a:solidFill>
            </a:endParaRPr>
          </a:p>
        </p:txBody>
      </p:sp>
      <p:sp>
        <p:nvSpPr>
          <p:cNvPr id="28674" name="TextShape 2"/>
          <p:cNvSpPr txBox="1">
            <a:spLocks noChangeArrowheads="1"/>
          </p:cNvSpPr>
          <p:nvPr/>
        </p:nvSpPr>
        <p:spPr bwMode="auto">
          <a:xfrm>
            <a:off x="1476375" y="4652963"/>
            <a:ext cx="6399213" cy="1752600"/>
          </a:xfrm>
          <a:prstGeom prst="rect">
            <a:avLst/>
          </a:prstGeom>
          <a:noFill/>
          <a:ln w="9525">
            <a:noFill/>
            <a:miter lim="800000"/>
            <a:headEnd/>
            <a:tailEnd/>
          </a:ln>
        </p:spPr>
        <p:txBody>
          <a:bodyPr/>
          <a:lstStyle/>
          <a:p>
            <a:pPr algn="ctr"/>
            <a:endParaRPr lang="es-ES"/>
          </a:p>
          <a:p>
            <a:pPr algn="r"/>
            <a:r>
              <a:rPr lang="es-ES" sz="2000">
                <a:solidFill>
                  <a:srgbClr val="8B8B8B"/>
                </a:solidFill>
                <a:latin typeface="Calibri" pitchFamily="34" charset="0"/>
              </a:rPr>
              <a:t>Interfazeen garapena / Desarrollo de interfaces</a:t>
            </a:r>
            <a:endParaRPr lang="es-ES"/>
          </a:p>
          <a:p>
            <a:pPr algn="r"/>
            <a:r>
              <a:rPr lang="es-ES" sz="2000">
                <a:solidFill>
                  <a:srgbClr val="8B8B8B"/>
                </a:solidFill>
                <a:latin typeface="Calibri" pitchFamily="34" charset="0"/>
              </a:rPr>
              <a:t>2. DAM</a:t>
            </a:r>
            <a:endParaRPr lang="es-E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000" b="1">
                <a:solidFill>
                  <a:srgbClr val="000000"/>
                </a:solidFill>
                <a:latin typeface="Calibri" pitchFamily="34" charset="0"/>
              </a:rPr>
              <a:t>1.4 Nola dabil ADO.NET?</a:t>
            </a:r>
          </a:p>
        </p:txBody>
      </p:sp>
      <p:sp>
        <p:nvSpPr>
          <p:cNvPr id="37890" name="AutoShape 5" descr="ado.net bilaketarekin bat datozen irudia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es-ES_tradnl"/>
          </a:p>
        </p:txBody>
      </p:sp>
      <p:sp>
        <p:nvSpPr>
          <p:cNvPr id="37891" name="AutoShape 7" descr="ado.net bilaketarekin bat datozen irudia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es-ES_tradnl"/>
          </a:p>
        </p:txBody>
      </p:sp>
      <p:sp>
        <p:nvSpPr>
          <p:cNvPr id="37892" name="AutoShape 9" descr="ado.net bilaketarekin bat datozen irudia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es-ES_tradnl"/>
          </a:p>
        </p:txBody>
      </p:sp>
      <p:pic>
        <p:nvPicPr>
          <p:cNvPr id="37893" name="Picture 10"/>
          <p:cNvPicPr>
            <a:picLocks noChangeAspect="1" noChangeArrowheads="1"/>
          </p:cNvPicPr>
          <p:nvPr/>
        </p:nvPicPr>
        <p:blipFill>
          <a:blip r:embed="rId2"/>
          <a:srcRect/>
          <a:stretch>
            <a:fillRect/>
          </a:stretch>
        </p:blipFill>
        <p:spPr bwMode="auto">
          <a:xfrm>
            <a:off x="755650" y="1341438"/>
            <a:ext cx="7639050" cy="476885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000" b="1">
                <a:solidFill>
                  <a:srgbClr val="000000"/>
                </a:solidFill>
                <a:latin typeface="Calibri" pitchFamily="34" charset="0"/>
              </a:rPr>
              <a:t>1.5 Datuak ikusteko kontrolak</a:t>
            </a:r>
          </a:p>
        </p:txBody>
      </p:sp>
      <p:sp>
        <p:nvSpPr>
          <p:cNvPr id="38914" name="TextShape 2"/>
          <p:cNvSpPr txBox="1">
            <a:spLocks noChangeArrowheads="1"/>
          </p:cNvSpPr>
          <p:nvPr/>
        </p:nvSpPr>
        <p:spPr bwMode="auto">
          <a:xfrm>
            <a:off x="252413" y="1412875"/>
            <a:ext cx="6048375" cy="5184775"/>
          </a:xfrm>
          <a:prstGeom prst="rect">
            <a:avLst/>
          </a:prstGeom>
          <a:noFill/>
          <a:ln w="9525">
            <a:noFill/>
            <a:miter lim="800000"/>
            <a:headEnd/>
            <a:tailEnd/>
          </a:ln>
        </p:spPr>
        <p:txBody>
          <a:bodyPr/>
          <a:lstStyle/>
          <a:p>
            <a:pPr marL="342900" indent="-342900" algn="just"/>
            <a:endParaRPr lang="es-ES_tradnl" sz="900"/>
          </a:p>
          <a:p>
            <a:pPr marL="342900" indent="-342900" algn="just">
              <a:buFont typeface="Courier New" pitchFamily="49" charset="0"/>
              <a:buChar char="o"/>
            </a:pPr>
            <a:r>
              <a:rPr lang="es-ES" sz="2400" b="1">
                <a:hlinkClick r:id="rId2"/>
              </a:rPr>
              <a:t>DataGridView</a:t>
            </a:r>
            <a:r>
              <a:rPr lang="es-ES" sz="2400"/>
              <a:t>: Lerro eta zutabeak erakusten ditu pertsonalizatu ahal den lauki batean. </a:t>
            </a:r>
          </a:p>
          <a:p>
            <a:pPr marL="342900" indent="-342900" algn="just">
              <a:spcBef>
                <a:spcPct val="100000"/>
              </a:spcBef>
              <a:buFont typeface="Courier New" pitchFamily="49" charset="0"/>
              <a:buChar char="o"/>
            </a:pPr>
            <a:r>
              <a:rPr lang="es-ES" sz="2400" b="1" u="sng">
                <a:solidFill>
                  <a:schemeClr val="hlink"/>
                </a:solidFill>
              </a:rPr>
              <a:t>ListView</a:t>
            </a:r>
            <a:r>
              <a:rPr lang="es-ES" sz="2400"/>
              <a:t>: Bista desberdinen bitartez elementuak erakusten ditu.</a:t>
            </a:r>
            <a:endParaRPr lang="es-ES_tradnl" sz="2400"/>
          </a:p>
        </p:txBody>
      </p:sp>
      <p:pic>
        <p:nvPicPr>
          <p:cNvPr id="38915" name="Picture 4"/>
          <p:cNvPicPr>
            <a:picLocks noChangeAspect="1" noChangeArrowheads="1"/>
          </p:cNvPicPr>
          <p:nvPr/>
        </p:nvPicPr>
        <p:blipFill>
          <a:blip r:embed="rId3"/>
          <a:srcRect/>
          <a:stretch>
            <a:fillRect/>
          </a:stretch>
        </p:blipFill>
        <p:spPr bwMode="auto">
          <a:xfrm>
            <a:off x="6659563" y="1484313"/>
            <a:ext cx="2133600" cy="2076450"/>
          </a:xfrm>
          <a:prstGeom prst="rect">
            <a:avLst/>
          </a:prstGeom>
          <a:noFill/>
          <a:ln w="9525">
            <a:noFill/>
            <a:miter lim="800000"/>
            <a:headEnd/>
            <a:tailEnd/>
          </a:ln>
        </p:spPr>
      </p:pic>
      <p:pic>
        <p:nvPicPr>
          <p:cNvPr id="38918" name="Picture 6"/>
          <p:cNvPicPr>
            <a:picLocks noChangeAspect="1" noChangeArrowheads="1"/>
          </p:cNvPicPr>
          <p:nvPr/>
        </p:nvPicPr>
        <p:blipFill>
          <a:blip r:embed="rId4"/>
          <a:srcRect/>
          <a:stretch>
            <a:fillRect/>
          </a:stretch>
        </p:blipFill>
        <p:spPr bwMode="auto">
          <a:xfrm>
            <a:off x="6659563" y="3789363"/>
            <a:ext cx="2076450" cy="245745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000" b="1">
                <a:solidFill>
                  <a:srgbClr val="000000"/>
                </a:solidFill>
                <a:latin typeface="Calibri" pitchFamily="34" charset="0"/>
              </a:rPr>
              <a:t>1.6 Transakzioak</a:t>
            </a:r>
            <a:endParaRPr lang="es-ES" sz="1600"/>
          </a:p>
        </p:txBody>
      </p:sp>
      <p:sp>
        <p:nvSpPr>
          <p:cNvPr id="66566" name="Rectangle 6"/>
          <p:cNvSpPr>
            <a:spLocks noChangeArrowheads="1"/>
          </p:cNvSpPr>
          <p:nvPr/>
        </p:nvSpPr>
        <p:spPr bwMode="auto">
          <a:xfrm>
            <a:off x="250825" y="1476375"/>
            <a:ext cx="8497888" cy="3021013"/>
          </a:xfrm>
          <a:prstGeom prst="rect">
            <a:avLst/>
          </a:prstGeom>
          <a:noFill/>
          <a:ln w="9525">
            <a:noFill/>
            <a:miter lim="800000"/>
            <a:headEnd/>
            <a:tailEnd/>
          </a:ln>
          <a:effectLst/>
        </p:spPr>
        <p:txBody>
          <a:bodyPr tIns="0" bIns="0" anchor="ctr">
            <a:spAutoFit/>
          </a:bodyPr>
          <a:lstStyle/>
          <a:p>
            <a:pPr algn="ctr"/>
            <a:endParaRPr lang="eu-ES"/>
          </a:p>
          <a:p>
            <a:pPr>
              <a:spcBef>
                <a:spcPct val="100000"/>
              </a:spcBef>
            </a:pPr>
            <a:r>
              <a:rPr lang="eu-ES"/>
              <a:t>Batera egin behar den ekintza multzo bat da transakzioa. Hots, ekintza guztiak ala batere ez prozesatu behar dira. Denak eginda ez badaude aterantz joan behar da eta egindako ekintzak desegin, datuak koherentzia ez galtzeko.</a:t>
            </a:r>
          </a:p>
          <a:p>
            <a:pPr algn="ctr">
              <a:spcBef>
                <a:spcPct val="100000"/>
              </a:spcBef>
            </a:pPr>
            <a:r>
              <a:rPr lang="eu-ES" b="1"/>
              <a:t>Adibidea:</a:t>
            </a:r>
            <a:r>
              <a:rPr lang="eu-ES"/>
              <a:t> Transferentzia</a:t>
            </a:r>
          </a:p>
          <a:p>
            <a:pPr lvl="1">
              <a:spcBef>
                <a:spcPct val="100000"/>
              </a:spcBef>
            </a:pPr>
            <a:r>
              <a:rPr lang="eu-ES"/>
              <a:t>100€ mugitu nahi dugu A kontutik B kontura. Lehenengo ateratzen dira 100€ A kontutik, gero gehitzeko B kontura. Baina erorreren bat gertatzen bada B kontuan sartu baino lehen, 100€ horiek desagertuko dira.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400" b="1">
                <a:solidFill>
                  <a:srgbClr val="000000"/>
                </a:solidFill>
                <a:latin typeface="Calibri" pitchFamily="34" charset="0"/>
              </a:rPr>
              <a:t>1.7 Adibideak </a:t>
            </a:r>
            <a:r>
              <a:rPr lang="es-ES" b="1">
                <a:solidFill>
                  <a:srgbClr val="000000"/>
                </a:solidFill>
                <a:latin typeface="Calibri" pitchFamily="34" charset="0"/>
              </a:rPr>
              <a:t>(Moodlen daude eskura)</a:t>
            </a:r>
            <a:endParaRPr lang="es-ES"/>
          </a:p>
        </p:txBody>
      </p:sp>
      <p:sp>
        <p:nvSpPr>
          <p:cNvPr id="39938" name="TextShape 2"/>
          <p:cNvSpPr txBox="1">
            <a:spLocks noChangeArrowheads="1"/>
          </p:cNvSpPr>
          <p:nvPr/>
        </p:nvSpPr>
        <p:spPr bwMode="auto">
          <a:xfrm>
            <a:off x="252413" y="1412875"/>
            <a:ext cx="8351837" cy="5184775"/>
          </a:xfrm>
          <a:prstGeom prst="rect">
            <a:avLst/>
          </a:prstGeom>
          <a:noFill/>
          <a:ln w="9525">
            <a:noFill/>
            <a:miter lim="800000"/>
            <a:headEnd/>
            <a:tailEnd/>
          </a:ln>
        </p:spPr>
        <p:txBody>
          <a:bodyPr/>
          <a:lstStyle/>
          <a:p>
            <a:pPr algn="just">
              <a:buFont typeface="Arial" charset="0"/>
              <a:buChar char="•"/>
            </a:pPr>
            <a:r>
              <a:rPr lang="es-ES_tradnl" b="1"/>
              <a:t> ExecuteReader + DataReader:</a:t>
            </a:r>
            <a:endParaRPr lang="es-ES_tradnl" u="sng">
              <a:solidFill>
                <a:srgbClr val="558ED5"/>
              </a:solidFill>
            </a:endParaRPr>
          </a:p>
          <a:p>
            <a:pPr lvl="1" algn="just">
              <a:buFont typeface="Arial" charset="0"/>
              <a:buChar char="•"/>
            </a:pPr>
            <a:r>
              <a:rPr lang="es-ES_tradnl">
                <a:sym typeface="Wingdings" pitchFamily="2" charset="2"/>
              </a:rPr>
              <a:t> BaseDeDatos: konbo ezabatu </a:t>
            </a:r>
            <a:r>
              <a:rPr lang="eu-ES">
                <a:sym typeface="Wingdings" pitchFamily="2" charset="2"/>
              </a:rPr>
              <a:t>erlaitzean. </a:t>
            </a:r>
            <a:endParaRPr lang="es-ES_tradnl">
              <a:sym typeface="Wingdings" pitchFamily="2" charset="2"/>
            </a:endParaRPr>
          </a:p>
          <a:p>
            <a:pPr lvl="1" algn="just">
              <a:buFont typeface="Arial" charset="0"/>
              <a:buChar char="•"/>
            </a:pPr>
            <a:r>
              <a:rPr lang="es-ES_tradnl">
                <a:sym typeface="Wingdings" pitchFamily="2" charset="2"/>
              </a:rPr>
              <a:t> BaseDeDatos: konsulta pertsona Eguneratu </a:t>
            </a:r>
            <a:r>
              <a:rPr lang="eu-ES">
                <a:sym typeface="Wingdings" pitchFamily="2" charset="2"/>
              </a:rPr>
              <a:t>erlaitzean. </a:t>
            </a:r>
            <a:r>
              <a:rPr lang="es-ES_tradnl" sz="1600">
                <a:sym typeface="Wingdings" pitchFamily="2" charset="2"/>
              </a:rPr>
              <a:t>(ID sartzean lehenengo testu kutxan)</a:t>
            </a:r>
          </a:p>
          <a:p>
            <a:pPr algn="just">
              <a:buFont typeface="Arial" charset="0"/>
              <a:buChar char="•"/>
            </a:pPr>
            <a:r>
              <a:rPr lang="es-ES_tradnl" b="1">
                <a:sym typeface="Wingdings" pitchFamily="2" charset="2"/>
              </a:rPr>
              <a:t> Simple query / ExcuteNonQuery:</a:t>
            </a:r>
          </a:p>
          <a:p>
            <a:pPr lvl="1" algn="just">
              <a:buFont typeface="Arial" charset="0"/>
              <a:buChar char="•"/>
            </a:pPr>
            <a:r>
              <a:rPr lang="es-ES_tradnl">
                <a:sym typeface="Wingdings" pitchFamily="2" charset="2"/>
              </a:rPr>
              <a:t> BaseDeDatos: Gehitu-Eguneratu eta ezabatu erlaitzetan</a:t>
            </a:r>
          </a:p>
          <a:p>
            <a:pPr lvl="1" algn="just">
              <a:buFont typeface="Arial" charset="0"/>
              <a:buChar char="•"/>
            </a:pPr>
            <a:r>
              <a:rPr lang="es-ES_tradnl">
                <a:sym typeface="Wingdings" pitchFamily="2" charset="2"/>
              </a:rPr>
              <a:t> Ejer01_SimpleQueries/botoiak Insert, Delete, Update</a:t>
            </a:r>
          </a:p>
          <a:p>
            <a:pPr algn="just">
              <a:buFont typeface="Arial" charset="0"/>
              <a:buChar char="•"/>
            </a:pPr>
            <a:r>
              <a:rPr lang="es-ES_tradnl" b="1"/>
              <a:t> Simple query / ExecuteScalar:</a:t>
            </a:r>
          </a:p>
          <a:p>
            <a:pPr lvl="1" algn="just">
              <a:buFont typeface="Arial" charset="0"/>
              <a:buChar char="•"/>
            </a:pPr>
            <a:r>
              <a:rPr lang="es-ES_tradnl">
                <a:sym typeface="Wingdings" pitchFamily="2" charset="2"/>
              </a:rPr>
              <a:t> Ejer01_SimpleQueries</a:t>
            </a:r>
          </a:p>
          <a:p>
            <a:pPr algn="just">
              <a:buFont typeface="Arial" charset="0"/>
              <a:buChar char="•"/>
            </a:pPr>
            <a:r>
              <a:rPr lang="es-ES_tradnl" b="1">
                <a:sym typeface="Wingdings" pitchFamily="2" charset="2"/>
              </a:rPr>
              <a:t> Parámetros SQL:</a:t>
            </a:r>
          </a:p>
          <a:p>
            <a:pPr lvl="1" algn="just">
              <a:buFont typeface="Arial" charset="0"/>
              <a:buChar char="•"/>
            </a:pPr>
            <a:r>
              <a:rPr lang="es-ES_tradnl">
                <a:sym typeface="Wingdings" pitchFamily="2" charset="2"/>
              </a:rPr>
              <a:t> Ejer01_SimpleQueries / Count Customers parametroekin</a:t>
            </a:r>
            <a:endParaRPr lang="es-ES_tradnl" b="1">
              <a:sym typeface="Wingdings" pitchFamily="2" charset="2"/>
            </a:endParaRPr>
          </a:p>
          <a:p>
            <a:pPr algn="just">
              <a:buFont typeface="Arial" charset="0"/>
              <a:buChar char="•"/>
            </a:pPr>
            <a:r>
              <a:rPr lang="es-ES_tradnl" b="1"/>
              <a:t> DataReader</a:t>
            </a:r>
            <a:r>
              <a:rPr lang="es-ES_tradnl" b="1">
                <a:sym typeface="Wingdings" pitchFamily="2" charset="2"/>
              </a:rPr>
              <a:t> + ListView:</a:t>
            </a:r>
          </a:p>
          <a:p>
            <a:pPr lvl="1" algn="just">
              <a:buFont typeface="Arial" charset="0"/>
              <a:buChar char="•"/>
            </a:pPr>
            <a:r>
              <a:rPr lang="es-ES_tradnl">
                <a:sym typeface="Wingdings" pitchFamily="2" charset="2"/>
              </a:rPr>
              <a:t> Ejer01_SimpleQueries / Eskuratu Employees</a:t>
            </a:r>
          </a:p>
          <a:p>
            <a:pPr lvl="1" algn="just">
              <a:buFont typeface="Arial" charset="0"/>
              <a:buChar char="•"/>
            </a:pPr>
            <a:r>
              <a:rPr lang="es-ES_tradnl">
                <a:sym typeface="Wingdings" pitchFamily="2" charset="2"/>
              </a:rPr>
              <a:t> Ejer01_SimpleQueries / Eskuratu Products</a:t>
            </a:r>
            <a:endParaRPr lang="es-ES_tradnl" b="1"/>
          </a:p>
          <a:p>
            <a:pPr algn="just">
              <a:buFont typeface="Arial" charset="0"/>
              <a:buChar char="•"/>
            </a:pPr>
            <a:r>
              <a:rPr lang="es-ES_tradnl" b="1">
                <a:sym typeface="Wingdings" pitchFamily="2" charset="2"/>
              </a:rPr>
              <a:t> Kontsulta DataAdapter + DataSet + DataGridView:</a:t>
            </a:r>
          </a:p>
          <a:p>
            <a:pPr lvl="1" algn="just">
              <a:buFont typeface="Arial" charset="0"/>
              <a:buChar char="•"/>
            </a:pPr>
            <a:r>
              <a:rPr lang="es-ES_tradnl">
                <a:sym typeface="Wingdings" pitchFamily="2" charset="2"/>
              </a:rPr>
              <a:t> BaseDeDatos/Botón Carga Datos</a:t>
            </a:r>
          </a:p>
          <a:p>
            <a:pPr algn="just">
              <a:buFont typeface="Arial" charset="0"/>
              <a:buNone/>
            </a:pPr>
            <a:endParaRPr lang="es-ES_tradnl">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400" b="1">
                <a:solidFill>
                  <a:srgbClr val="000000"/>
                </a:solidFill>
                <a:latin typeface="Calibri" pitchFamily="34" charset="0"/>
              </a:rPr>
              <a:t>1.7 Adibideak </a:t>
            </a:r>
            <a:r>
              <a:rPr lang="es-ES" b="1">
                <a:solidFill>
                  <a:srgbClr val="000000"/>
                </a:solidFill>
                <a:latin typeface="Calibri" pitchFamily="34" charset="0"/>
              </a:rPr>
              <a:t>(Moodlen daude eskura)</a:t>
            </a:r>
            <a:endParaRPr lang="es-ES"/>
          </a:p>
        </p:txBody>
      </p:sp>
      <p:sp>
        <p:nvSpPr>
          <p:cNvPr id="67589" name="Rectangle 5"/>
          <p:cNvSpPr>
            <a:spLocks noChangeArrowheads="1"/>
          </p:cNvSpPr>
          <p:nvPr/>
        </p:nvSpPr>
        <p:spPr bwMode="auto">
          <a:xfrm>
            <a:off x="684213" y="1598613"/>
            <a:ext cx="7704137" cy="3662362"/>
          </a:xfrm>
          <a:prstGeom prst="rect">
            <a:avLst/>
          </a:prstGeom>
          <a:noFill/>
          <a:ln w="9525">
            <a:noFill/>
            <a:miter lim="800000"/>
            <a:headEnd/>
            <a:tailEnd/>
          </a:ln>
          <a:effectLst/>
        </p:spPr>
        <p:txBody>
          <a:bodyPr anchor="ctr">
            <a:spAutoFit/>
          </a:bodyPr>
          <a:lstStyle/>
          <a:p>
            <a:pPr>
              <a:buFontTx/>
              <a:buChar char="•"/>
              <a:tabLst>
                <a:tab pos="914400" algn="l"/>
                <a:tab pos="2286000" algn="l"/>
              </a:tabLst>
            </a:pPr>
            <a:r>
              <a:rPr lang="es-ES_tradnl"/>
              <a:t> </a:t>
            </a:r>
            <a:r>
              <a:rPr lang="es-ES_tradnl" b="1"/>
              <a:t>DataReader + ListView:</a:t>
            </a:r>
            <a:endParaRPr lang="eu-ES"/>
          </a:p>
          <a:p>
            <a:pPr lvl="4">
              <a:tabLst>
                <a:tab pos="914400" algn="l"/>
                <a:tab pos="2286000" algn="l"/>
              </a:tabLst>
            </a:pPr>
            <a:r>
              <a:rPr lang="es-ES_tradnl"/>
              <a:t>   - Ejer01_SimpleQueries / Eskuratu Employees</a:t>
            </a:r>
            <a:endParaRPr lang="eu-ES"/>
          </a:p>
          <a:p>
            <a:pPr lvl="4">
              <a:tabLst>
                <a:tab pos="914400" algn="l"/>
                <a:tab pos="2286000" algn="l"/>
              </a:tabLst>
            </a:pPr>
            <a:r>
              <a:rPr lang="es-ES_tradnl"/>
              <a:t>   - Ejer01_SimpleQueries / Eskuratu Products</a:t>
            </a:r>
            <a:endParaRPr lang="eu-ES"/>
          </a:p>
          <a:p>
            <a:pPr>
              <a:buFontTx/>
              <a:buChar char="•"/>
              <a:tabLst>
                <a:tab pos="914400" algn="l"/>
                <a:tab pos="2286000" algn="l"/>
              </a:tabLst>
            </a:pPr>
            <a:r>
              <a:rPr lang="es-ES_tradnl" b="1"/>
              <a:t> Kontsulta DataAdapter + DataSet + DataGridView:</a:t>
            </a:r>
            <a:endParaRPr lang="eu-ES"/>
          </a:p>
          <a:p>
            <a:pPr lvl="1">
              <a:tabLst>
                <a:tab pos="914400" algn="l"/>
                <a:tab pos="2286000" algn="l"/>
              </a:tabLst>
            </a:pPr>
            <a:r>
              <a:rPr lang="es-ES_tradnl"/>
              <a:t>   - BaseDeDatos/Botón Carga Datos</a:t>
            </a:r>
            <a:endParaRPr lang="eu-ES"/>
          </a:p>
          <a:p>
            <a:pPr>
              <a:buFontTx/>
              <a:buChar char="•"/>
              <a:tabLst>
                <a:tab pos="914400" algn="l"/>
                <a:tab pos="2286000" algn="l"/>
              </a:tabLst>
            </a:pPr>
            <a:r>
              <a:rPr lang="es-ES_tradnl" b="1"/>
              <a:t> DataGrid/ListView (detalle fila)</a:t>
            </a:r>
            <a:endParaRPr lang="eu-ES"/>
          </a:p>
          <a:p>
            <a:pPr lvl="1">
              <a:tabLst>
                <a:tab pos="914400" algn="l"/>
                <a:tab pos="2286000" algn="l"/>
              </a:tabLst>
            </a:pPr>
            <a:r>
              <a:rPr lang="es-ES_tradnl"/>
              <a:t>   - Ejer07_Resumen/Links 4 y 5</a:t>
            </a:r>
            <a:endParaRPr lang="eu-ES"/>
          </a:p>
          <a:p>
            <a:pPr>
              <a:buFontTx/>
              <a:buChar char="•"/>
              <a:tabLst>
                <a:tab pos="914400" algn="l"/>
                <a:tab pos="2286000" algn="l"/>
              </a:tabLst>
            </a:pPr>
            <a:r>
              <a:rPr lang="es-ES_tradnl" b="1"/>
              <a:t>DataAdapter + DataSet + DataGridView (aldaketak):</a:t>
            </a:r>
            <a:endParaRPr lang="eu-ES"/>
          </a:p>
          <a:p>
            <a:pPr lvl="1">
              <a:tabLst>
                <a:tab pos="914400" algn="l"/>
                <a:tab pos="2286000" algn="l"/>
              </a:tabLst>
            </a:pPr>
            <a:r>
              <a:rPr lang="es-ES_tradnl"/>
              <a:t>   - Ejer07_Resumen/Link OledbCommandBuilder</a:t>
            </a:r>
            <a:endParaRPr lang="eu-ES"/>
          </a:p>
          <a:p>
            <a:pPr>
              <a:buFontTx/>
              <a:buChar char="•"/>
              <a:tabLst>
                <a:tab pos="914400" algn="l"/>
                <a:tab pos="2286000" algn="l"/>
              </a:tabLst>
            </a:pPr>
            <a:r>
              <a:rPr lang="es-ES_tradnl" b="1"/>
              <a:t>Transakzioak:</a:t>
            </a:r>
            <a:endParaRPr lang="eu-ES"/>
          </a:p>
          <a:p>
            <a:pPr lvl="1">
              <a:tabLst>
                <a:tab pos="914400" algn="l"/>
                <a:tab pos="2286000" algn="l"/>
              </a:tabLst>
            </a:pPr>
            <a:r>
              <a:rPr lang="es-ES_tradnl"/>
              <a:t>   - Ejer07_Resumen/Link Transacciones</a:t>
            </a:r>
            <a:endParaRPr lang="eu-ES"/>
          </a:p>
          <a:p>
            <a:pPr>
              <a:buFontTx/>
              <a:buChar char="•"/>
              <a:tabLst>
                <a:tab pos="914400" algn="l"/>
                <a:tab pos="2286000" algn="l"/>
              </a:tabLst>
            </a:pPr>
            <a:r>
              <a:rPr lang="es-ES_tradnl" b="1"/>
              <a:t>Update DA/RejectChanges:</a:t>
            </a:r>
            <a:endParaRPr lang="eu-ES"/>
          </a:p>
          <a:p>
            <a:pPr lvl="1">
              <a:tabLst>
                <a:tab pos="914400" algn="l"/>
                <a:tab pos="2286000" algn="l"/>
              </a:tabLst>
            </a:pPr>
            <a:r>
              <a:rPr lang="es-ES_tradnl"/>
              <a:t>   - Ejer08_RejectChanges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000" b="1">
                <a:solidFill>
                  <a:srgbClr val="000000"/>
                </a:solidFill>
                <a:latin typeface="Calibri" pitchFamily="34" charset="0"/>
              </a:rPr>
              <a:t>1.8 Windows / Web Forms kontrolak</a:t>
            </a:r>
            <a:endParaRPr lang="es-ES" sz="1600"/>
          </a:p>
        </p:txBody>
      </p:sp>
      <p:pic>
        <p:nvPicPr>
          <p:cNvPr id="40962" name="Picture 5"/>
          <p:cNvPicPr>
            <a:picLocks noChangeAspect="1" noChangeArrowheads="1"/>
          </p:cNvPicPr>
          <p:nvPr/>
        </p:nvPicPr>
        <p:blipFill>
          <a:blip r:embed="rId2"/>
          <a:srcRect/>
          <a:stretch>
            <a:fillRect/>
          </a:stretch>
        </p:blipFill>
        <p:spPr bwMode="auto">
          <a:xfrm>
            <a:off x="5867400" y="1628775"/>
            <a:ext cx="2095500" cy="4114800"/>
          </a:xfrm>
          <a:prstGeom prst="rect">
            <a:avLst/>
          </a:prstGeom>
          <a:noFill/>
          <a:ln w="9525">
            <a:noFill/>
            <a:miter lim="800000"/>
            <a:headEnd/>
            <a:tailEnd/>
          </a:ln>
        </p:spPr>
      </p:pic>
      <p:pic>
        <p:nvPicPr>
          <p:cNvPr id="40963" name="Picture 7"/>
          <p:cNvPicPr>
            <a:picLocks noChangeAspect="1" noChangeArrowheads="1"/>
          </p:cNvPicPr>
          <p:nvPr/>
        </p:nvPicPr>
        <p:blipFill>
          <a:blip r:embed="rId3"/>
          <a:srcRect/>
          <a:stretch>
            <a:fillRect/>
          </a:stretch>
        </p:blipFill>
        <p:spPr bwMode="auto">
          <a:xfrm>
            <a:off x="684213" y="1557338"/>
            <a:ext cx="2105025" cy="16287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s-ES" sz="4400" b="1">
                <a:solidFill>
                  <a:srgbClr val="000000"/>
                </a:solidFill>
                <a:latin typeface="Calibri" pitchFamily="34" charset="0"/>
              </a:rPr>
              <a:t>Indice</a:t>
            </a:r>
            <a:endParaRPr lang="es-ES" b="1"/>
          </a:p>
        </p:txBody>
      </p:sp>
      <p:sp>
        <p:nvSpPr>
          <p:cNvPr id="29698" name="TextShape 2"/>
          <p:cNvSpPr txBox="1">
            <a:spLocks noChangeArrowheads="1"/>
          </p:cNvSpPr>
          <p:nvPr/>
        </p:nvSpPr>
        <p:spPr bwMode="auto">
          <a:xfrm>
            <a:off x="457200" y="1412875"/>
            <a:ext cx="8507413" cy="5645150"/>
          </a:xfrm>
          <a:prstGeom prst="rect">
            <a:avLst/>
          </a:prstGeom>
          <a:noFill/>
          <a:ln w="9525">
            <a:noFill/>
            <a:miter lim="800000"/>
            <a:headEnd/>
            <a:tailEnd/>
          </a:ln>
        </p:spPr>
        <p:txBody>
          <a:bodyPr/>
          <a:lstStyle/>
          <a:p>
            <a:r>
              <a:rPr lang="es-ES" sz="4000" b="1">
                <a:solidFill>
                  <a:srgbClr val="000000"/>
                </a:solidFill>
                <a:latin typeface="Calibri" pitchFamily="34" charset="0"/>
              </a:rPr>
              <a:t>1.1 Zer da ADO.NET?</a:t>
            </a:r>
          </a:p>
          <a:p>
            <a:r>
              <a:rPr lang="es-ES" sz="4000" b="1">
                <a:solidFill>
                  <a:srgbClr val="000000"/>
                </a:solidFill>
                <a:latin typeface="Calibri" pitchFamily="34" charset="0"/>
              </a:rPr>
              <a:t>1.2 Datuen hornitzailea</a:t>
            </a:r>
          </a:p>
          <a:p>
            <a:r>
              <a:rPr lang="es-ES" sz="4000" b="1">
                <a:solidFill>
                  <a:srgbClr val="000000"/>
                </a:solidFill>
                <a:latin typeface="Calibri" pitchFamily="34" charset="0"/>
              </a:rPr>
              <a:t>1.3 ADO.NETen osagaiak</a:t>
            </a:r>
          </a:p>
          <a:p>
            <a:r>
              <a:rPr lang="es-ES" sz="4000" b="1">
                <a:solidFill>
                  <a:srgbClr val="000000"/>
                </a:solidFill>
                <a:latin typeface="Calibri" pitchFamily="34" charset="0"/>
              </a:rPr>
              <a:t>1.4 Nola dabil ADO.NET?</a:t>
            </a:r>
          </a:p>
          <a:p>
            <a:r>
              <a:rPr lang="es-ES" sz="4000" b="1">
                <a:solidFill>
                  <a:srgbClr val="000000"/>
                </a:solidFill>
                <a:latin typeface="Calibri" pitchFamily="34" charset="0"/>
              </a:rPr>
              <a:t>1.5 Datuak ikusteko kontrolak</a:t>
            </a:r>
          </a:p>
          <a:p>
            <a:r>
              <a:rPr lang="es-ES" sz="4000" b="1">
                <a:solidFill>
                  <a:srgbClr val="000000"/>
                </a:solidFill>
                <a:latin typeface="Calibri" pitchFamily="34" charset="0"/>
              </a:rPr>
              <a:t>1.6 Transakzioak</a:t>
            </a:r>
          </a:p>
          <a:p>
            <a:r>
              <a:rPr lang="es-ES" sz="4000" b="1">
                <a:solidFill>
                  <a:srgbClr val="000000"/>
                </a:solidFill>
                <a:latin typeface="Calibri" pitchFamily="34" charset="0"/>
              </a:rPr>
              <a:t>1.7 Adibideak</a:t>
            </a:r>
          </a:p>
          <a:p>
            <a:r>
              <a:rPr lang="es-ES" sz="4000" b="1">
                <a:solidFill>
                  <a:srgbClr val="000000"/>
                </a:solidFill>
                <a:latin typeface="Calibri" pitchFamily="34" charset="0"/>
              </a:rPr>
              <a:t>1.8 </a:t>
            </a:r>
            <a:r>
              <a:rPr lang="es-ES" sz="4000" b="1">
                <a:latin typeface="Calibri" pitchFamily="34" charset="0"/>
              </a:rPr>
              <a:t>Windows / Web Forms kontrolak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u-ES" sz="4400" b="1">
                <a:solidFill>
                  <a:srgbClr val="000000"/>
                </a:solidFill>
                <a:latin typeface="Calibri" pitchFamily="34" charset="0"/>
              </a:rPr>
              <a:t>1.1 Zer da ADO.NET?</a:t>
            </a:r>
          </a:p>
        </p:txBody>
      </p:sp>
      <p:sp>
        <p:nvSpPr>
          <p:cNvPr id="30722" name="TextShape 2"/>
          <p:cNvSpPr txBox="1">
            <a:spLocks noChangeArrowheads="1"/>
          </p:cNvSpPr>
          <p:nvPr/>
        </p:nvSpPr>
        <p:spPr bwMode="auto">
          <a:xfrm>
            <a:off x="252413" y="1412875"/>
            <a:ext cx="8351837" cy="5184775"/>
          </a:xfrm>
          <a:prstGeom prst="rect">
            <a:avLst/>
          </a:prstGeom>
          <a:noFill/>
          <a:ln w="9525">
            <a:noFill/>
            <a:miter lim="800000"/>
            <a:headEnd/>
            <a:tailEnd/>
          </a:ln>
        </p:spPr>
        <p:txBody>
          <a:bodyPr/>
          <a:lstStyle/>
          <a:p>
            <a:pPr algn="just">
              <a:buFont typeface="Arial" charset="0"/>
              <a:buChar char="•"/>
            </a:pPr>
            <a:r>
              <a:rPr lang="eu-ES" sz="2000"/>
              <a:t> Microsoftek egindako plataforma bat Datu Baseekin lan egiteko.</a:t>
            </a:r>
          </a:p>
          <a:p>
            <a:pPr algn="just"/>
            <a:endParaRPr lang="eu-ES" sz="1100"/>
          </a:p>
          <a:p>
            <a:pPr algn="just">
              <a:buFont typeface="Arial" charset="0"/>
              <a:buChar char="•"/>
            </a:pPr>
            <a:r>
              <a:rPr lang="eu-ES"/>
              <a:t> </a:t>
            </a:r>
            <a:r>
              <a:rPr lang="eu-ES" sz="2000"/>
              <a:t>ADO.Net klase multzo bat da eta System.Data</a:t>
            </a:r>
            <a:r>
              <a:rPr lang="eu-ES" sz="2000">
                <a:sym typeface="Wingdings" pitchFamily="2" charset="2"/>
              </a:rPr>
              <a:t> izen esparruan sartuta daude.</a:t>
            </a:r>
          </a:p>
          <a:p>
            <a:pPr algn="just"/>
            <a:r>
              <a:rPr lang="eu-ES" sz="1100"/>
              <a:t> </a:t>
            </a:r>
          </a:p>
          <a:p>
            <a:pPr lvl="1" algn="just">
              <a:buFont typeface="Arial" charset="0"/>
              <a:buChar char="•"/>
            </a:pPr>
            <a:r>
              <a:rPr lang="eu-ES" sz="2000"/>
              <a:t> Konexioa irekitzen da datuak hartzeko edo eguneratzeko, baina ez dago irekita denbora guztia. </a:t>
            </a:r>
            <a:r>
              <a:rPr lang="es-ES_tradnl">
                <a:hlinkClick r:id="rId2"/>
              </a:rPr>
              <a:t>Connection</a:t>
            </a:r>
            <a:endParaRPr lang="es-ES_tradnl"/>
          </a:p>
          <a:p>
            <a:pPr lvl="1" algn="just">
              <a:buFont typeface="Arial" charset="0"/>
              <a:buChar char="•"/>
            </a:pPr>
            <a:r>
              <a:rPr lang="eu-ES" sz="2000"/>
              <a:t> Datuen atzipen aginduek SQL sententziak kapsulatzen dituzte. </a:t>
            </a:r>
            <a:r>
              <a:rPr lang="es-ES_tradnl">
                <a:hlinkClick r:id="rId3"/>
              </a:rPr>
              <a:t>Command</a:t>
            </a:r>
            <a:endParaRPr lang="es-ES_tradnl"/>
          </a:p>
          <a:p>
            <a:pPr lvl="1" algn="just">
              <a:buFont typeface="Arial" charset="0"/>
              <a:buChar char="•"/>
            </a:pPr>
            <a:r>
              <a:rPr lang="eu-ES" sz="2000"/>
              <a:t> Datuak datuen multzoetan gordetzen dira denboraldi batez, eta iturriko datuen kopia da. </a:t>
            </a:r>
            <a:r>
              <a:rPr lang="es-ES_tradnl">
                <a:hlinkClick r:id="rId4"/>
              </a:rPr>
              <a:t>DataSet</a:t>
            </a:r>
            <a:endParaRPr lang="es-ES_tradnl"/>
          </a:p>
          <a:p>
            <a:pPr lvl="1" algn="just">
              <a:buFont typeface="Arial" charset="0"/>
              <a:buChar char="•"/>
            </a:pPr>
            <a:r>
              <a:rPr lang="eu-ES" sz="2000"/>
              <a:t> Datuen transferentzia XML bidez egiten da eta edozein protokolo erabili ahal da horretarako</a:t>
            </a:r>
            <a:r>
              <a:rPr lang="eu-ES" sz="2000">
                <a:sym typeface="Wingdings" pitchFamily="2" charset="2"/>
              </a:rPr>
              <a:t>.</a:t>
            </a:r>
          </a:p>
          <a:p>
            <a:pPr lvl="1" algn="just">
              <a:buFont typeface="Arial" charset="0"/>
              <a:buChar char="•"/>
            </a:pPr>
            <a:r>
              <a:rPr lang="es-ES_tradnl" sz="2000">
                <a:sym typeface="Wingdings" pitchFamily="2" charset="2"/>
              </a:rPr>
              <a:t> Datuak irakurtzeko </a:t>
            </a:r>
            <a:r>
              <a:rPr lang="es-ES_tradnl">
                <a:hlinkClick r:id="rId5"/>
              </a:rPr>
              <a:t>DataReader</a:t>
            </a:r>
            <a:r>
              <a:rPr lang="es-ES_tradnl"/>
              <a:t> erabiltzen da.</a:t>
            </a:r>
          </a:p>
          <a:p>
            <a:pPr lvl="1" algn="just">
              <a:buFont typeface="Arial" charset="0"/>
              <a:buChar char="•"/>
            </a:pPr>
            <a:r>
              <a:rPr lang="es-ES_tradnl"/>
              <a:t> DataSeten dauden datuak iturrizko Dati basean gordetzeko </a:t>
            </a:r>
            <a:r>
              <a:rPr lang="es-ES_tradnl">
                <a:hlinkClick r:id="rId6"/>
              </a:rPr>
              <a:t>DataAdapter</a:t>
            </a:r>
            <a:r>
              <a:rPr lang="es-ES_tradnl"/>
              <a:t> erabiltzen da.</a:t>
            </a:r>
          </a:p>
          <a:p>
            <a:pPr lvl="1" algn="just">
              <a:buFont typeface="Arial" charset="0"/>
              <a:buChar char="•"/>
            </a:pPr>
            <a:endParaRPr lang="eu-ES" sz="2000"/>
          </a:p>
          <a:p>
            <a:pPr lvl="1" algn="just">
              <a:buFont typeface="Arial" charset="0"/>
              <a:buChar char="•"/>
            </a:pPr>
            <a:endParaRPr lang="eu-ES" b="1"/>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5" descr="ado.net bilaketarekin bat datozen irudiak"/>
          <p:cNvPicPr>
            <a:picLocks noChangeAspect="1" noChangeArrowheads="1"/>
          </p:cNvPicPr>
          <p:nvPr/>
        </p:nvPicPr>
        <p:blipFill>
          <a:blip r:embed="rId2"/>
          <a:srcRect/>
          <a:stretch>
            <a:fillRect/>
          </a:stretch>
        </p:blipFill>
        <p:spPr bwMode="auto">
          <a:xfrm>
            <a:off x="539750" y="1268413"/>
            <a:ext cx="8064500" cy="4814887"/>
          </a:xfrm>
          <a:prstGeom prst="rect">
            <a:avLst/>
          </a:prstGeom>
          <a:noFill/>
          <a:ln w="9525">
            <a:noFill/>
            <a:miter lim="800000"/>
            <a:headEnd/>
            <a:tailEnd/>
          </a:ln>
        </p:spPr>
      </p:pic>
      <p:sp>
        <p:nvSpPr>
          <p:cNvPr id="3174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u-ES" sz="4400" b="1">
                <a:solidFill>
                  <a:srgbClr val="000000"/>
                </a:solidFill>
                <a:latin typeface="Calibri" pitchFamily="34" charset="0"/>
              </a:rPr>
              <a:t>1.1 Zer da ADO.NET?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400" b="1">
                <a:solidFill>
                  <a:srgbClr val="000000"/>
                </a:solidFill>
                <a:latin typeface="Calibri" pitchFamily="34" charset="0"/>
              </a:rPr>
              <a:t>1.2 Datuen hornitzaileak</a:t>
            </a:r>
            <a:endParaRPr lang="es-ES"/>
          </a:p>
        </p:txBody>
      </p:sp>
      <p:sp>
        <p:nvSpPr>
          <p:cNvPr id="32770" name="TextShape 2"/>
          <p:cNvSpPr txBox="1">
            <a:spLocks noChangeArrowheads="1"/>
          </p:cNvSpPr>
          <p:nvPr/>
        </p:nvSpPr>
        <p:spPr bwMode="auto">
          <a:xfrm>
            <a:off x="252413" y="1412875"/>
            <a:ext cx="8351837" cy="5184775"/>
          </a:xfrm>
          <a:prstGeom prst="rect">
            <a:avLst/>
          </a:prstGeom>
          <a:noFill/>
          <a:ln w="9525">
            <a:noFill/>
            <a:miter lim="800000"/>
            <a:headEnd/>
            <a:tailEnd/>
          </a:ln>
        </p:spPr>
        <p:txBody>
          <a:bodyPr/>
          <a:lstStyle/>
          <a:p>
            <a:pPr algn="just"/>
            <a:r>
              <a:rPr lang="es-ES" sz="1000"/>
              <a:t> </a:t>
            </a:r>
          </a:p>
          <a:p>
            <a:pPr algn="just">
              <a:buFont typeface="Arial" charset="0"/>
              <a:buChar char="•"/>
            </a:pPr>
            <a:r>
              <a:rPr lang="es-ES" sz="2000"/>
              <a:t> Datuen hornitzaileak zubi bat da aplikazioa eta datuen iturri baten artean. Erabiltzen da bai datuak irakurtzeko bai eguneratzeko. Hauek dira:</a:t>
            </a:r>
          </a:p>
        </p:txBody>
      </p:sp>
      <p:graphicFrame>
        <p:nvGraphicFramePr>
          <p:cNvPr id="33795" name="5 Tabla"/>
          <p:cNvGraphicFramePr>
            <a:graphicFrameLocks noGrp="1"/>
          </p:cNvGraphicFramePr>
          <p:nvPr/>
        </p:nvGraphicFramePr>
        <p:xfrm>
          <a:off x="395288" y="2636838"/>
          <a:ext cx="8424862" cy="3744912"/>
        </p:xfrm>
        <a:graphic>
          <a:graphicData uri="http://schemas.openxmlformats.org/drawingml/2006/table">
            <a:tbl>
              <a:tblPr/>
              <a:tblGrid>
                <a:gridCol w="2679700"/>
                <a:gridCol w="5745162"/>
              </a:tblGrid>
              <a:tr h="38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000000"/>
                          </a:solidFill>
                          <a:effectLst/>
                          <a:latin typeface="Arial" charset="0"/>
                          <a:cs typeface="DejaVu Sans" pitchFamily="34" charset="0"/>
                        </a:rPr>
                        <a:t>.NET Framework data provider</a:t>
                      </a:r>
                      <a:endParaRPr kumimoji="0" lang="es-ES" sz="1000" b="1"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000000"/>
                          </a:solidFill>
                          <a:effectLst/>
                          <a:latin typeface="Arial" charset="0"/>
                          <a:cs typeface="DejaVu Sans" pitchFamily="34" charset="0"/>
                        </a:rPr>
                        <a:t>Description</a:t>
                      </a:r>
                      <a:endParaRPr kumimoji="0" lang="es-ES" sz="1000" b="1"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58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.NET Framework Data Provider for SQL Server</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Provides data access for Microsoft SQL Server. Uses the </a:t>
                      </a:r>
                      <a:r>
                        <a:rPr kumimoji="0" lang="en-GB" sz="1000" b="0" i="0" u="none" strike="noStrike" cap="none" normalizeH="0" baseline="0" smtClean="0">
                          <a:ln>
                            <a:noFill/>
                          </a:ln>
                          <a:solidFill>
                            <a:srgbClr val="000000"/>
                          </a:solidFill>
                          <a:effectLst/>
                          <a:latin typeface="Arial" charset="0"/>
                          <a:cs typeface="DejaVu Sans" pitchFamily="34" charset="0"/>
                          <a:hlinkClick r:id="rId2"/>
                        </a:rPr>
                        <a:t>System.Data.SqlClient</a:t>
                      </a:r>
                      <a:r>
                        <a:rPr kumimoji="0" lang="en-GB" sz="1000" b="0" i="0" u="none" strike="noStrike" cap="none" normalizeH="0" baseline="0" smtClean="0">
                          <a:ln>
                            <a:noFill/>
                          </a:ln>
                          <a:solidFill>
                            <a:srgbClr val="000000"/>
                          </a:solidFill>
                          <a:effectLst/>
                          <a:latin typeface="Arial" charset="0"/>
                          <a:cs typeface="DejaVu Sans" pitchFamily="34" charset="0"/>
                        </a:rPr>
                        <a:t> namespace.</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57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.NET Framework Data Provider for OLE DB</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For data sources exposed by using OLE DB. Uses the </a:t>
                      </a:r>
                      <a:r>
                        <a:rPr kumimoji="0" lang="en-GB" sz="1000" b="0" i="0" u="sng" strike="noStrike" cap="none" normalizeH="0" baseline="0" smtClean="0">
                          <a:ln>
                            <a:noFill/>
                          </a:ln>
                          <a:solidFill>
                            <a:srgbClr val="000000"/>
                          </a:solidFill>
                          <a:effectLst/>
                          <a:latin typeface="Arial" charset="0"/>
                          <a:cs typeface="DejaVu Sans" pitchFamily="34" charset="0"/>
                          <a:hlinkClick r:id="rId3"/>
                        </a:rPr>
                        <a:t>System.Data.OleDb</a:t>
                      </a:r>
                      <a:r>
                        <a:rPr kumimoji="0" lang="en-GB" sz="1000" b="0" i="0" u="none" strike="noStrike" cap="none" normalizeH="0" baseline="0" smtClean="0">
                          <a:ln>
                            <a:noFill/>
                          </a:ln>
                          <a:solidFill>
                            <a:srgbClr val="000000"/>
                          </a:solidFill>
                          <a:effectLst/>
                          <a:latin typeface="Arial" charset="0"/>
                          <a:cs typeface="DejaVu Sans" pitchFamily="34" charset="0"/>
                        </a:rPr>
                        <a:t> namespace.</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58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.NET Framework Data Provider for ODBC</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For data sources exposed by using ODBC. Uses the </a:t>
                      </a:r>
                      <a:r>
                        <a:rPr kumimoji="0" lang="en-GB" sz="1000" b="0" i="0" u="sng" strike="noStrike" cap="none" normalizeH="0" baseline="0" smtClean="0">
                          <a:ln>
                            <a:noFill/>
                          </a:ln>
                          <a:solidFill>
                            <a:srgbClr val="000000"/>
                          </a:solidFill>
                          <a:effectLst/>
                          <a:latin typeface="Arial" charset="0"/>
                          <a:cs typeface="DejaVu Sans" pitchFamily="34" charset="0"/>
                          <a:hlinkClick r:id="rId4"/>
                        </a:rPr>
                        <a:t>System.Data.Odbc</a:t>
                      </a:r>
                      <a:r>
                        <a:rPr kumimoji="0" lang="en-GB" sz="1000" b="0" i="0" u="none" strike="noStrike" cap="none" normalizeH="0" baseline="0" smtClean="0">
                          <a:ln>
                            <a:noFill/>
                          </a:ln>
                          <a:solidFill>
                            <a:srgbClr val="000000"/>
                          </a:solidFill>
                          <a:effectLst/>
                          <a:latin typeface="Arial" charset="0"/>
                          <a:cs typeface="DejaVu Sans" pitchFamily="34" charset="0"/>
                        </a:rPr>
                        <a:t> namespace.</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68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.NET Framework Data Provider for Oracle</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For Oracle data sources. The .NET Framework Data Provider for Oracle supports Oracle client software version 8.1.7 and later, and uses the </a:t>
                      </a:r>
                      <a:r>
                        <a:rPr kumimoji="0" lang="en-GB" sz="1000" b="0" i="0" u="sng" strike="noStrike" cap="none" normalizeH="0" baseline="0" smtClean="0">
                          <a:ln>
                            <a:noFill/>
                          </a:ln>
                          <a:solidFill>
                            <a:srgbClr val="000000"/>
                          </a:solidFill>
                          <a:effectLst/>
                          <a:latin typeface="Arial" charset="0"/>
                          <a:cs typeface="DejaVu Sans" pitchFamily="34" charset="0"/>
                          <a:hlinkClick r:id="rId5"/>
                        </a:rPr>
                        <a:t>System.Data.OracleClient</a:t>
                      </a:r>
                      <a:r>
                        <a:rPr kumimoji="0" lang="en-GB" sz="1000" b="0" i="0" u="none" strike="noStrike" cap="none" normalizeH="0" baseline="0" smtClean="0">
                          <a:ln>
                            <a:noFill/>
                          </a:ln>
                          <a:solidFill>
                            <a:srgbClr val="000000"/>
                          </a:solidFill>
                          <a:effectLst/>
                          <a:latin typeface="Arial" charset="0"/>
                          <a:cs typeface="DejaVu Sans" pitchFamily="34" charset="0"/>
                        </a:rPr>
                        <a:t> namespace.</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58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EntityClient Provider</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Provides data access for Entity Data Model (EDM) applications. Uses the </a:t>
                      </a:r>
                      <a:r>
                        <a:rPr kumimoji="0" lang="en-GB" sz="1000" b="0" i="0" u="sng" strike="noStrike" cap="none" normalizeH="0" baseline="0" smtClean="0">
                          <a:ln>
                            <a:noFill/>
                          </a:ln>
                          <a:solidFill>
                            <a:srgbClr val="000000"/>
                          </a:solidFill>
                          <a:effectLst/>
                          <a:latin typeface="Arial" charset="0"/>
                          <a:cs typeface="DejaVu Sans" pitchFamily="34" charset="0"/>
                          <a:hlinkClick r:id="rId6"/>
                        </a:rPr>
                        <a:t>System.Data.EntityClient</a:t>
                      </a:r>
                      <a:r>
                        <a:rPr kumimoji="0" lang="en-GB" sz="1000" b="0" i="0" u="none" strike="noStrike" cap="none" normalizeH="0" baseline="0" smtClean="0">
                          <a:ln>
                            <a:noFill/>
                          </a:ln>
                          <a:solidFill>
                            <a:srgbClr val="000000"/>
                          </a:solidFill>
                          <a:effectLst/>
                          <a:latin typeface="Arial" charset="0"/>
                          <a:cs typeface="DejaVu Sans" pitchFamily="34" charset="0"/>
                        </a:rPr>
                        <a:t> namespace.</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57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.NET Framework Data Provider for SQL Server Compact 4.0.</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charset="0"/>
                          <a:cs typeface="DejaVu Sans" pitchFamily="34" charset="0"/>
                        </a:rPr>
                        <a:t>Provides data access for Microsoft SQL Server Compact 4.0. Uses the </a:t>
                      </a:r>
                      <a:r>
                        <a:rPr kumimoji="0" lang="en-GB" sz="1000" b="0" i="0" u="sng" strike="noStrike" cap="none" normalizeH="0" baseline="0" smtClean="0">
                          <a:ln>
                            <a:noFill/>
                          </a:ln>
                          <a:solidFill>
                            <a:srgbClr val="000000"/>
                          </a:solidFill>
                          <a:effectLst/>
                          <a:latin typeface="Arial" charset="0"/>
                          <a:cs typeface="DejaVu Sans" pitchFamily="34" charset="0"/>
                          <a:hlinkClick r:id="rId7"/>
                        </a:rPr>
                        <a:t>System.Data.SqlServerCe</a:t>
                      </a:r>
                      <a:r>
                        <a:rPr kumimoji="0" lang="en-GB" sz="1000" b="0" i="0" u="sng" strike="noStrike" cap="none" normalizeH="0" baseline="0" smtClean="0">
                          <a:ln>
                            <a:noFill/>
                          </a:ln>
                          <a:solidFill>
                            <a:srgbClr val="000000"/>
                          </a:solidFill>
                          <a:effectLst/>
                          <a:latin typeface="Arial" charset="0"/>
                          <a:cs typeface="DejaVu Sans" pitchFamily="34" charset="0"/>
                        </a:rPr>
                        <a:t> </a:t>
                      </a:r>
                      <a:r>
                        <a:rPr kumimoji="0" lang="en-GB" sz="1000" b="0" i="0" u="none" strike="noStrike" cap="none" normalizeH="0" baseline="0" smtClean="0">
                          <a:ln>
                            <a:noFill/>
                          </a:ln>
                          <a:solidFill>
                            <a:srgbClr val="000000"/>
                          </a:solidFill>
                          <a:effectLst/>
                          <a:latin typeface="Arial" charset="0"/>
                          <a:cs typeface="DejaVu Sans" pitchFamily="34" charset="0"/>
                        </a:rPr>
                        <a:t>namespace.</a:t>
                      </a:r>
                      <a:endParaRPr kumimoji="0" lang="es-ES" sz="1000" b="0" i="0" u="none" strike="noStrike" cap="none" normalizeH="0" baseline="0" smtClean="0">
                        <a:ln>
                          <a:noFill/>
                        </a:ln>
                        <a:solidFill>
                          <a:srgbClr val="000000"/>
                        </a:solidFill>
                        <a:effectLst/>
                        <a:latin typeface="Times New Roman" pitchFamily="18" charset="0"/>
                        <a:cs typeface="Times New Roman" pitchFamily="18" charset="0"/>
                      </a:endParaRPr>
                    </a:p>
                  </a:txBody>
                  <a:tcPr marL="76200" marR="76200" marT="95250" marB="9525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400" b="1">
                <a:solidFill>
                  <a:srgbClr val="000000"/>
                </a:solidFill>
                <a:latin typeface="Calibri" pitchFamily="34" charset="0"/>
              </a:rPr>
              <a:t>1.3 ADO.NETen osagaiak</a:t>
            </a:r>
          </a:p>
        </p:txBody>
      </p:sp>
      <p:sp>
        <p:nvSpPr>
          <p:cNvPr id="33794" name="TextShape 2"/>
          <p:cNvSpPr txBox="1">
            <a:spLocks noChangeArrowheads="1"/>
          </p:cNvSpPr>
          <p:nvPr/>
        </p:nvSpPr>
        <p:spPr bwMode="auto">
          <a:xfrm>
            <a:off x="252413" y="1341438"/>
            <a:ext cx="6191250" cy="5184775"/>
          </a:xfrm>
          <a:prstGeom prst="rect">
            <a:avLst/>
          </a:prstGeom>
          <a:noFill/>
          <a:ln w="9525">
            <a:noFill/>
            <a:miter lim="800000"/>
            <a:headEnd/>
            <a:tailEnd/>
          </a:ln>
        </p:spPr>
        <p:txBody>
          <a:bodyPr/>
          <a:lstStyle/>
          <a:p>
            <a:pPr algn="just">
              <a:buFont typeface="Arial" charset="0"/>
              <a:buChar char="•"/>
            </a:pPr>
            <a:r>
              <a:rPr lang="es-ES"/>
              <a:t> </a:t>
            </a:r>
            <a:r>
              <a:rPr lang="es-ES">
                <a:hlinkClick r:id="rId2"/>
              </a:rPr>
              <a:t>Connection</a:t>
            </a:r>
            <a:r>
              <a:rPr lang="es-ES"/>
              <a:t> </a:t>
            </a:r>
            <a:r>
              <a:rPr lang="es-ES" b="1"/>
              <a:t>o</a:t>
            </a:r>
            <a:r>
              <a:rPr lang="es-ES_tradnl" b="1" u="sng"/>
              <a:t>bjektua</a:t>
            </a:r>
            <a:r>
              <a:rPr lang="es-ES_tradnl"/>
              <a:t>: Datu Basekin konektazeko ezaugarriak ezartzeko eta aldatzeko erabiltzen da.</a:t>
            </a:r>
          </a:p>
          <a:p>
            <a:pPr algn="ctr">
              <a:spcBef>
                <a:spcPct val="25000"/>
              </a:spcBef>
            </a:pPr>
            <a:r>
              <a:rPr lang="es-ES_tradnl" sz="1600">
                <a:latin typeface="Courier New" pitchFamily="49" charset="0"/>
                <a:cs typeface="Courier New" pitchFamily="49" charset="0"/>
              </a:rPr>
              <a:t>  OleDbConnection conexión = new OleDbConnection(strconexion)</a:t>
            </a:r>
          </a:p>
          <a:p>
            <a:pPr algn="just"/>
            <a:endParaRPr lang="es-ES_tradnl" sz="700">
              <a:latin typeface="Courier New" pitchFamily="49" charset="0"/>
              <a:cs typeface="Courier New" pitchFamily="49" charset="0"/>
            </a:endParaRPr>
          </a:p>
          <a:p>
            <a:pPr algn="just">
              <a:buFont typeface="Arial" charset="0"/>
              <a:buChar char="•"/>
            </a:pPr>
            <a:r>
              <a:rPr lang="es-ES"/>
              <a:t> </a:t>
            </a:r>
            <a:r>
              <a:rPr lang="es-ES">
                <a:hlinkClick r:id="rId3"/>
              </a:rPr>
              <a:t>Command</a:t>
            </a:r>
            <a:r>
              <a:rPr lang="es-ES"/>
              <a:t>  </a:t>
            </a:r>
            <a:r>
              <a:rPr lang="es-ES" b="1"/>
              <a:t>o</a:t>
            </a:r>
            <a:r>
              <a:rPr lang="es-ES_tradnl" b="1" u="sng"/>
              <a:t>bjektua</a:t>
            </a:r>
            <a:r>
              <a:rPr lang="es-ES_tradnl"/>
              <a:t>: SQL sententziak egiteko eta datuen iturritik emaitzak bueltatzeko. </a:t>
            </a:r>
          </a:p>
          <a:p>
            <a:pPr marL="742950" lvl="1" indent="-285750" algn="just">
              <a:buFont typeface="Arial" charset="0"/>
              <a:buChar char="•"/>
            </a:pPr>
            <a:r>
              <a:rPr lang="es-ES_tradnl"/>
              <a:t>Objektua egilearen bidez sortzen da eta behin eginda aldatu ahal da </a:t>
            </a:r>
            <a:r>
              <a:rPr lang="es-ES_tradnl" b="1"/>
              <a:t>CommandText</a:t>
            </a:r>
            <a:r>
              <a:rPr lang="es-ES_tradnl"/>
              <a:t> propietatearen bidez.</a:t>
            </a:r>
          </a:p>
          <a:p>
            <a:pPr marL="742950" lvl="1" indent="-285750" algn="just">
              <a:buFont typeface="Arial" charset="0"/>
              <a:buChar char="•"/>
            </a:pPr>
            <a:r>
              <a:rPr lang="es-ES_tradnl"/>
              <a:t>Gehien erabiltzen direnak hauek dira: </a:t>
            </a:r>
            <a:r>
              <a:rPr lang="es-ES_tradnl" b="1"/>
              <a:t>ExecuteNonquery</a:t>
            </a:r>
            <a:r>
              <a:rPr lang="es-ES_tradnl"/>
              <a:t>, </a:t>
            </a:r>
            <a:r>
              <a:rPr lang="es-ES_tradnl" b="1"/>
              <a:t>ExecuteReader</a:t>
            </a:r>
            <a:r>
              <a:rPr lang="es-ES_tradnl"/>
              <a:t> eta </a:t>
            </a:r>
            <a:r>
              <a:rPr lang="es-ES_tradnl" b="1"/>
              <a:t>ExecuteScalar</a:t>
            </a:r>
            <a:r>
              <a:rPr lang="es-ES_tradnl"/>
              <a:t> . Haien artean dauden arten desberdintasunak aztertzeko ikusi </a:t>
            </a:r>
            <a:r>
              <a:rPr lang="es-ES_tradnl" sz="1400">
                <a:sym typeface="Wingdings" pitchFamily="2" charset="2"/>
                <a:hlinkClick r:id="rId4"/>
              </a:rPr>
              <a:t>https://</a:t>
            </a:r>
            <a:r>
              <a:rPr lang="es-ES_tradnl" sz="1400">
                <a:sym typeface="Wingdings" pitchFamily="2" charset="2"/>
                <a:hlinkClick r:id="rId5"/>
              </a:rPr>
              <a:t>www.aspsnippets.com/Articles/Difference-between-ExecuteReader-ExecuteScalar-and-ExecuteNonQuery.aspx</a:t>
            </a:r>
            <a:endParaRPr lang="es-ES_tradnl" sz="1400">
              <a:sym typeface="Wingdings" pitchFamily="2" charset="2"/>
            </a:endParaRPr>
          </a:p>
          <a:p>
            <a:pPr algn="just"/>
            <a:endParaRPr lang="es-ES_tradnl" sz="1400" b="1">
              <a:sym typeface="Wingdings" pitchFamily="2" charset="2"/>
            </a:endParaRPr>
          </a:p>
          <a:p>
            <a:pPr algn="just">
              <a:buFont typeface="Arial" charset="0"/>
              <a:buChar char="•"/>
            </a:pPr>
            <a:endParaRPr lang="es-ES_tradnl" sz="2000"/>
          </a:p>
          <a:p>
            <a:pPr marL="742950" lvl="1" indent="-285750" algn="just">
              <a:buFont typeface="Arial" charset="0"/>
              <a:buChar char="•"/>
            </a:pPr>
            <a:endParaRPr lang="es-ES" b="1"/>
          </a:p>
        </p:txBody>
      </p:sp>
      <p:pic>
        <p:nvPicPr>
          <p:cNvPr id="33795" name="Picture 4"/>
          <p:cNvPicPr>
            <a:picLocks noChangeAspect="1" noChangeArrowheads="1"/>
          </p:cNvPicPr>
          <p:nvPr/>
        </p:nvPicPr>
        <p:blipFill>
          <a:blip r:embed="rId6"/>
          <a:srcRect/>
          <a:stretch>
            <a:fillRect/>
          </a:stretch>
        </p:blipFill>
        <p:spPr bwMode="auto">
          <a:xfrm>
            <a:off x="6588125" y="1196975"/>
            <a:ext cx="2324100" cy="1971675"/>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400" b="1">
                <a:solidFill>
                  <a:srgbClr val="000000"/>
                </a:solidFill>
                <a:latin typeface="Calibri" pitchFamily="34" charset="0"/>
              </a:rPr>
              <a:t>1.3 ADO.NETen osagaiak</a:t>
            </a:r>
          </a:p>
        </p:txBody>
      </p:sp>
      <p:sp>
        <p:nvSpPr>
          <p:cNvPr id="34818" name="TextShape 2"/>
          <p:cNvSpPr txBox="1">
            <a:spLocks noChangeArrowheads="1"/>
          </p:cNvSpPr>
          <p:nvPr/>
        </p:nvSpPr>
        <p:spPr bwMode="auto">
          <a:xfrm>
            <a:off x="252413" y="1341438"/>
            <a:ext cx="8712200" cy="5184775"/>
          </a:xfrm>
          <a:prstGeom prst="rect">
            <a:avLst/>
          </a:prstGeom>
          <a:noFill/>
          <a:ln w="9525">
            <a:noFill/>
            <a:miter lim="800000"/>
            <a:headEnd/>
            <a:tailEnd/>
          </a:ln>
        </p:spPr>
        <p:txBody>
          <a:bodyPr/>
          <a:lstStyle/>
          <a:p>
            <a:pPr algn="just"/>
            <a:endParaRPr lang="es-ES_tradnl" sz="1400" b="1">
              <a:sym typeface="Wingdings" pitchFamily="2" charset="2"/>
            </a:endParaRPr>
          </a:p>
          <a:p>
            <a:pPr algn="just">
              <a:buFont typeface="Arial" charset="0"/>
              <a:buChar char="•"/>
            </a:pPr>
            <a:r>
              <a:rPr lang="es-ES_tradnl" b="1">
                <a:sym typeface="Wingdings" pitchFamily="2" charset="2"/>
              </a:rPr>
              <a:t> </a:t>
            </a:r>
            <a:r>
              <a:rPr lang="es-ES">
                <a:hlinkClick r:id="rId2"/>
              </a:rPr>
              <a:t>DataReader</a:t>
            </a:r>
            <a:r>
              <a:rPr lang="es-ES"/>
              <a:t> </a:t>
            </a:r>
            <a:r>
              <a:rPr lang="es-ES" b="1"/>
              <a:t>o</a:t>
            </a:r>
            <a:r>
              <a:rPr lang="es-ES_tradnl" b="1" u="sng"/>
              <a:t>bjektua</a:t>
            </a:r>
            <a:r>
              <a:rPr lang="es-ES"/>
              <a:t>: datuak irakurtzeko erabiltzen da normalean.</a:t>
            </a:r>
          </a:p>
          <a:p>
            <a:pPr algn="just"/>
            <a:endParaRPr lang="es-ES" sz="700"/>
          </a:p>
          <a:p>
            <a:pPr algn="just">
              <a:buFont typeface="Arial" charset="0"/>
              <a:buChar char="•"/>
            </a:pPr>
            <a:r>
              <a:rPr lang="es-ES"/>
              <a:t> </a:t>
            </a:r>
            <a:r>
              <a:rPr lang="es-ES">
                <a:hlinkClick r:id="rId3"/>
              </a:rPr>
              <a:t>DataAdapter</a:t>
            </a:r>
            <a:r>
              <a:rPr lang="es-ES"/>
              <a:t>  </a:t>
            </a:r>
            <a:r>
              <a:rPr lang="es-ES" b="1"/>
              <a:t>o</a:t>
            </a:r>
            <a:r>
              <a:rPr lang="es-ES_tradnl" b="1" u="sng"/>
              <a:t>bjektua</a:t>
            </a:r>
            <a:r>
              <a:rPr lang="es-ES"/>
              <a:t>: Dataset eta iturrizko Datu Base baten artean datuak pasatzeko erabiltzen da. Irakurketa eta eguneraketak errezago egiten dira honen bitartez.</a:t>
            </a:r>
          </a:p>
          <a:p>
            <a:pPr algn="just">
              <a:spcBef>
                <a:spcPct val="100000"/>
              </a:spcBef>
              <a:buFont typeface="Arial" charset="0"/>
              <a:buChar char="•"/>
            </a:pPr>
            <a:r>
              <a:rPr lang="es-ES"/>
              <a:t> </a:t>
            </a:r>
            <a:r>
              <a:rPr lang="es-ES">
                <a:hlinkClick r:id="rId4"/>
              </a:rPr>
              <a:t>DataSet</a:t>
            </a:r>
            <a:r>
              <a:rPr lang="es-ES"/>
              <a:t> </a:t>
            </a:r>
            <a:r>
              <a:rPr lang="es-ES" b="1"/>
              <a:t>o</a:t>
            </a:r>
            <a:r>
              <a:rPr lang="es-ES_tradnl" b="1" u="sng"/>
              <a:t>bjektua</a:t>
            </a:r>
            <a:r>
              <a:rPr lang="es-ES"/>
              <a:t>: taulak, datuak eta harreman guztiak gordetzen ditu.</a:t>
            </a:r>
            <a:endParaRPr lang="es-ES_tradnl"/>
          </a:p>
          <a:p>
            <a:pPr algn="just">
              <a:buFont typeface="Arial" charset="0"/>
              <a:buChar char="•"/>
            </a:pPr>
            <a:endParaRPr lang="es-ES_tradnl" sz="2000"/>
          </a:p>
          <a:p>
            <a:pPr marL="742950" lvl="1" indent="-285750" algn="just">
              <a:buFont typeface="Arial" charset="0"/>
              <a:buChar char="•"/>
            </a:pPr>
            <a:endParaRPr lang="es-ES" b="1"/>
          </a:p>
        </p:txBody>
      </p:sp>
      <p:pic>
        <p:nvPicPr>
          <p:cNvPr id="34819" name="Picture 9"/>
          <p:cNvPicPr>
            <a:picLocks noChangeAspect="1" noChangeArrowheads="1"/>
          </p:cNvPicPr>
          <p:nvPr/>
        </p:nvPicPr>
        <p:blipFill>
          <a:blip r:embed="rId5"/>
          <a:srcRect/>
          <a:stretch>
            <a:fillRect/>
          </a:stretch>
        </p:blipFill>
        <p:spPr bwMode="auto">
          <a:xfrm>
            <a:off x="827088" y="3357563"/>
            <a:ext cx="2143125" cy="205740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400" b="1">
                <a:solidFill>
                  <a:srgbClr val="000000"/>
                </a:solidFill>
                <a:latin typeface="Calibri" pitchFamily="34" charset="0"/>
              </a:rPr>
              <a:t>1.3 ADO.NETen osagaiak</a:t>
            </a:r>
          </a:p>
        </p:txBody>
      </p:sp>
      <p:pic>
        <p:nvPicPr>
          <p:cNvPr id="35842" name="Picture 4" descr="ado.net bilaketarekin bat datozen irudiak"/>
          <p:cNvPicPr>
            <a:picLocks noChangeAspect="1" noChangeArrowheads="1"/>
          </p:cNvPicPr>
          <p:nvPr/>
        </p:nvPicPr>
        <p:blipFill>
          <a:blip r:embed="rId2"/>
          <a:srcRect/>
          <a:stretch>
            <a:fillRect/>
          </a:stretch>
        </p:blipFill>
        <p:spPr bwMode="auto">
          <a:xfrm>
            <a:off x="900113" y="1125538"/>
            <a:ext cx="7200900" cy="5399087"/>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s-ES" sz="4000" b="1">
                <a:solidFill>
                  <a:srgbClr val="000000"/>
                </a:solidFill>
                <a:latin typeface="Calibri" pitchFamily="34" charset="0"/>
              </a:rPr>
              <a:t>1.4 Nola dabil ADO.NET?</a:t>
            </a:r>
          </a:p>
        </p:txBody>
      </p:sp>
      <p:sp>
        <p:nvSpPr>
          <p:cNvPr id="36866" name="TextShape 2"/>
          <p:cNvSpPr txBox="1">
            <a:spLocks noChangeArrowheads="1"/>
          </p:cNvSpPr>
          <p:nvPr/>
        </p:nvSpPr>
        <p:spPr bwMode="auto">
          <a:xfrm>
            <a:off x="252413" y="1412875"/>
            <a:ext cx="8351837" cy="5184775"/>
          </a:xfrm>
          <a:prstGeom prst="rect">
            <a:avLst/>
          </a:prstGeom>
          <a:noFill/>
          <a:ln w="9525">
            <a:noFill/>
            <a:miter lim="800000"/>
            <a:headEnd/>
            <a:tailEnd/>
          </a:ln>
        </p:spPr>
        <p:txBody>
          <a:bodyPr/>
          <a:lstStyle/>
          <a:p>
            <a:pPr marL="342900" indent="-342900" algn="just">
              <a:buFont typeface="Arial" charset="0"/>
              <a:buAutoNum type="arabicPeriod"/>
            </a:pPr>
            <a:r>
              <a:rPr lang="es-ES" i="1"/>
              <a:t>Connection</a:t>
            </a:r>
            <a:r>
              <a:rPr lang="es-ES"/>
              <a:t> objektua sortu </a:t>
            </a:r>
          </a:p>
          <a:p>
            <a:pPr marL="342900" indent="-342900" algn="just">
              <a:buFont typeface="Arial" charset="0"/>
              <a:buAutoNum type="arabicPeriod"/>
            </a:pPr>
            <a:r>
              <a:rPr lang="es-ES" i="1"/>
              <a:t>DataAdapter </a:t>
            </a:r>
            <a:r>
              <a:rPr lang="es-ES"/>
              <a:t>objektua sortu </a:t>
            </a:r>
          </a:p>
          <a:p>
            <a:pPr marL="342900" indent="-342900" algn="just">
              <a:buFont typeface="Arial" charset="0"/>
              <a:buAutoNum type="arabicPeriod"/>
            </a:pPr>
            <a:r>
              <a:rPr lang="es-ES" i="1"/>
              <a:t>Command </a:t>
            </a:r>
            <a:r>
              <a:rPr lang="es-ES"/>
              <a:t>objektua sortu eta SQL sententzia zehaztu.</a:t>
            </a:r>
          </a:p>
          <a:p>
            <a:pPr marL="342900" indent="-342900" algn="just">
              <a:buFont typeface="Arial" charset="0"/>
              <a:buAutoNum type="arabicPeriod"/>
            </a:pPr>
            <a:r>
              <a:rPr lang="es-ES" i="1"/>
              <a:t>DataSet </a:t>
            </a:r>
            <a:r>
              <a:rPr lang="es-ES"/>
              <a:t>objektua sortu datuak gordetzeko.</a:t>
            </a:r>
          </a:p>
          <a:p>
            <a:pPr marL="342900" indent="-342900" algn="just">
              <a:buFont typeface="Arial" charset="0"/>
              <a:buAutoNum type="arabicPeriod"/>
            </a:pPr>
            <a:r>
              <a:rPr lang="es-ES"/>
              <a:t>Konexioa ireki, kontsulta exekutatu eta datuak gorde DataSeten DataAdapter erabiltzen.</a:t>
            </a:r>
          </a:p>
          <a:p>
            <a:pPr marL="342900" indent="-342900" algn="just">
              <a:buFont typeface="Arial" charset="0"/>
              <a:buAutoNum type="arabicPeriod"/>
            </a:pPr>
            <a:r>
              <a:rPr lang="es-ES"/>
              <a:t>Konexioa itxi.</a:t>
            </a:r>
          </a:p>
          <a:p>
            <a:pPr marL="342900" indent="-342900" algn="just">
              <a:buFont typeface="Arial" charset="0"/>
              <a:buAutoNum type="arabicPeriod"/>
            </a:pPr>
            <a:r>
              <a:rPr lang="es-ES"/>
              <a:t>DataSet erabili datuekin lan egiteko.</a:t>
            </a:r>
          </a:p>
          <a:p>
            <a:pPr marL="342900" indent="-342900" algn="just">
              <a:buFont typeface="Arial" charset="0"/>
              <a:buChar char="•"/>
            </a:pPr>
            <a:endParaRPr lang="es-ES_tradnl" sz="20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2596</TotalTime>
  <Words>624</Words>
  <Application>Microsoft Office PowerPoint</Application>
  <PresentationFormat>Presentación en pantalla (4:3)</PresentationFormat>
  <Paragraphs>106</Paragraphs>
  <Slides>15</Slides>
  <Notes>0</Notes>
  <HiddenSlides>0</HiddenSlides>
  <MMClips>0</MMClips>
  <ScaleCrop>false</ScaleCrop>
  <HeadingPairs>
    <vt:vector size="6" baseType="variant">
      <vt:variant>
        <vt:lpstr>Erabilitako letra-tipoak</vt:lpstr>
      </vt:variant>
      <vt:variant>
        <vt:i4>6</vt:i4>
      </vt:variant>
      <vt:variant>
        <vt:lpstr>Diseinu-txantiloia</vt:lpstr>
      </vt:variant>
      <vt:variant>
        <vt:i4>26</vt:i4>
      </vt:variant>
      <vt:variant>
        <vt:lpstr>Diapositiben tituluak</vt:lpstr>
      </vt:variant>
      <vt:variant>
        <vt:i4>15</vt:i4>
      </vt:variant>
    </vt:vector>
  </HeadingPairs>
  <TitlesOfParts>
    <vt:vector size="47" baseType="lpstr">
      <vt:lpstr>Arial</vt:lpstr>
      <vt:lpstr>DejaVu Sans</vt:lpstr>
      <vt:lpstr>Calibri</vt:lpstr>
      <vt:lpstr>Wingdings</vt:lpstr>
      <vt:lpstr>Times New Roman</vt:lpstr>
      <vt:lpstr>Courier New</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Diapositiba 1</vt:lpstr>
      <vt:lpstr>Diapositiba 2</vt:lpstr>
      <vt:lpstr>Diapositiba 3</vt:lpstr>
      <vt:lpstr>Diapositiba 4</vt:lpstr>
      <vt:lpstr>Diapositiba 5</vt:lpstr>
      <vt:lpstr>Diapositiba 6</vt:lpstr>
      <vt:lpstr>Diapositiba 7</vt:lpstr>
      <vt:lpstr>Diapositiba 8</vt:lpstr>
      <vt:lpstr>Diapositiba 9</vt:lpstr>
      <vt:lpstr>Diapositiba 10</vt:lpstr>
      <vt:lpstr>Diapositiba 11</vt:lpstr>
      <vt:lpstr>Diapositiba 12</vt:lpstr>
      <vt:lpstr>Diapositiba 13</vt:lpstr>
      <vt:lpstr>Diapositiba 14</vt:lpstr>
      <vt:lpstr>Diapositiba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Itziar Urkidi</dc:creator>
  <cp:lastModifiedBy>WinuE</cp:lastModifiedBy>
  <cp:revision>474</cp:revision>
  <dcterms:modified xsi:type="dcterms:W3CDTF">2018-01-14T20:08:59Z</dcterms:modified>
</cp:coreProperties>
</file>