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88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0" r:id="rId6"/>
    <p:sldId id="269" r:id="rId7"/>
    <p:sldId id="275" r:id="rId8"/>
    <p:sldId id="274" r:id="rId9"/>
    <p:sldId id="260" r:id="rId10"/>
    <p:sldId id="259" r:id="rId11"/>
    <p:sldId id="261" r:id="rId12"/>
    <p:sldId id="263" r:id="rId13"/>
    <p:sldId id="264" r:id="rId14"/>
    <p:sldId id="265" r:id="rId15"/>
    <p:sldId id="276" r:id="rId16"/>
    <p:sldId id="268" r:id="rId17"/>
    <p:sldId id="272" r:id="rId18"/>
    <p:sldId id="27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78037" autoAdjust="0"/>
  </p:normalViewPr>
  <p:slideViewPr>
    <p:cSldViewPr snapToGrid="0">
      <p:cViewPr varScale="1">
        <p:scale>
          <a:sx n="56" d="100"/>
          <a:sy n="56" d="100"/>
        </p:scale>
        <p:origin x="9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902C7-1EBF-474F-9D4E-E767E638C2B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ABF1-6696-4251-8DE7-353350E1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noise.</a:t>
            </a:r>
          </a:p>
          <a:p>
            <a:r>
              <a:rPr lang="en-US" dirty="0"/>
              <a:t>Give examples of such channels</a:t>
            </a:r>
            <a:r>
              <a:rPr lang="en-US" baseline="0" dirty="0"/>
              <a:t> (dust on a cd, random disruptions of frequency in the air, satellites in deep space, human error such as typing in the wrong number).</a:t>
            </a:r>
          </a:p>
          <a:p>
            <a:r>
              <a:rPr lang="en-US" dirty="0"/>
              <a:t>Detection,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2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“</a:t>
            </a:r>
            <a:r>
              <a:rPr lang="en-US" baseline="0"/>
              <a:t>alphabet”.</a:t>
            </a:r>
          </a:p>
          <a:p>
            <a:r>
              <a:rPr lang="en-US" baseline="0"/>
              <a:t>Conditions for a vector subspace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78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38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“</a:t>
            </a:r>
            <a:r>
              <a:rPr lang="en-US" baseline="0"/>
              <a:t>alphabet”.</a:t>
            </a:r>
          </a:p>
          <a:p>
            <a:r>
              <a:rPr lang="en-US" baseline="0"/>
              <a:t>Conditions for a vector subspace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Commutativity of Addition</a:t>
            </a:r>
          </a:p>
          <a:p>
            <a:r>
              <a:rPr lang="en-US" dirty="0"/>
              <a:t>Associativity of addition</a:t>
            </a:r>
          </a:p>
          <a:p>
            <a:r>
              <a:rPr lang="en-US" dirty="0"/>
              <a:t>Additive identity</a:t>
            </a:r>
          </a:p>
          <a:p>
            <a:r>
              <a:rPr lang="en-US" dirty="0"/>
              <a:t>Additive</a:t>
            </a:r>
            <a:r>
              <a:rPr lang="en-US" baseline="0" dirty="0"/>
              <a:t> inverse</a:t>
            </a:r>
          </a:p>
          <a:p>
            <a:r>
              <a:rPr lang="en-US" baseline="0" dirty="0" err="1"/>
              <a:t>Distributiivity</a:t>
            </a:r>
            <a:endParaRPr lang="en-US" baseline="0" dirty="0"/>
          </a:p>
          <a:p>
            <a:r>
              <a:rPr lang="en-US" baseline="0" dirty="0"/>
              <a:t>Scalar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Commutativity of Addition</a:t>
            </a:r>
          </a:p>
          <a:p>
            <a:r>
              <a:rPr lang="en-US" dirty="0"/>
              <a:t>Associativity of addition</a:t>
            </a:r>
          </a:p>
          <a:p>
            <a:r>
              <a:rPr lang="en-US" dirty="0"/>
              <a:t>Additive identity</a:t>
            </a:r>
          </a:p>
          <a:p>
            <a:r>
              <a:rPr lang="en-US" dirty="0"/>
              <a:t>Additive</a:t>
            </a:r>
            <a:r>
              <a:rPr lang="en-US" baseline="0" dirty="0"/>
              <a:t> inverse</a:t>
            </a:r>
          </a:p>
          <a:p>
            <a:r>
              <a:rPr lang="en-US" baseline="0" dirty="0" err="1"/>
              <a:t>Distributiivity</a:t>
            </a:r>
            <a:endParaRPr lang="en-US" baseline="0" dirty="0"/>
          </a:p>
          <a:p>
            <a:r>
              <a:rPr lang="en-US" baseline="0" dirty="0"/>
              <a:t>Scalar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Commutativity of Addition</a:t>
            </a:r>
          </a:p>
          <a:p>
            <a:r>
              <a:rPr lang="en-US" dirty="0"/>
              <a:t>Associativity of addition</a:t>
            </a:r>
          </a:p>
          <a:p>
            <a:r>
              <a:rPr lang="en-US" dirty="0"/>
              <a:t>Additive identity</a:t>
            </a:r>
          </a:p>
          <a:p>
            <a:r>
              <a:rPr lang="en-US" dirty="0"/>
              <a:t>Additive</a:t>
            </a:r>
            <a:r>
              <a:rPr lang="en-US" baseline="0" dirty="0"/>
              <a:t> inverse</a:t>
            </a:r>
          </a:p>
          <a:p>
            <a:r>
              <a:rPr lang="en-US" baseline="0" dirty="0" err="1"/>
              <a:t>Distributiivity</a:t>
            </a:r>
            <a:endParaRPr lang="en-US" baseline="0" dirty="0"/>
          </a:p>
          <a:p>
            <a:r>
              <a:rPr lang="en-US" baseline="0" dirty="0"/>
              <a:t>Scalar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Commutativity of Addition</a:t>
            </a:r>
          </a:p>
          <a:p>
            <a:r>
              <a:rPr lang="en-US" dirty="0"/>
              <a:t>Associativity of addition</a:t>
            </a:r>
          </a:p>
          <a:p>
            <a:r>
              <a:rPr lang="en-US" dirty="0"/>
              <a:t>Additive identity</a:t>
            </a:r>
          </a:p>
          <a:p>
            <a:r>
              <a:rPr lang="en-US" dirty="0"/>
              <a:t>Additive</a:t>
            </a:r>
            <a:r>
              <a:rPr lang="en-US" baseline="0" dirty="0"/>
              <a:t> inverse</a:t>
            </a:r>
          </a:p>
          <a:p>
            <a:r>
              <a:rPr lang="en-US" baseline="0" dirty="0" err="1"/>
              <a:t>Distributiivity</a:t>
            </a:r>
            <a:endParaRPr lang="en-US" baseline="0" dirty="0"/>
          </a:p>
          <a:p>
            <a:r>
              <a:rPr lang="en-US" baseline="0" dirty="0"/>
              <a:t>Scalar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“</a:t>
            </a:r>
            <a:r>
              <a:rPr lang="en-US" baseline="0"/>
              <a:t>alphabet”.</a:t>
            </a:r>
          </a:p>
          <a:p>
            <a:r>
              <a:rPr lang="en-US" baseline="0"/>
              <a:t>Conditions for a vector subspace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this is a subspace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2ABF1-6696-4251-8DE7-353350E18A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684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0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41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4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3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8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1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7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venkatg/teaching/codingtheory/notes/notes6.pdf" TargetMode="External"/><Relationship Id="rId2" Type="http://schemas.openxmlformats.org/officeDocument/2006/relationships/hyperlink" Target="http://www2.kenyon.edu/Depts/Math/Aydin/Teach/Fall06/328/Int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~guyb/realworld/reedsolomon/reed%20solomon%20cod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3277775"/>
            <a:ext cx="7034362" cy="706355"/>
          </a:xfrm>
        </p:spPr>
        <p:txBody>
          <a:bodyPr>
            <a:normAutofit/>
          </a:bodyPr>
          <a:lstStyle/>
          <a:p>
            <a:r>
              <a:rPr lang="en-US" sz="2400" dirty="0"/>
              <a:t>With a closer look at Reed-Solomon codes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911" y="5572324"/>
            <a:ext cx="591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Augustine Calvino</a:t>
            </a:r>
          </a:p>
          <a:p>
            <a:r>
              <a:rPr lang="en-US" sz="2800" dirty="0"/>
              <a:t>MATH 4930 – Directed Research</a:t>
            </a:r>
          </a:p>
        </p:txBody>
      </p:sp>
    </p:spTree>
    <p:extLst>
      <p:ext uri="{BB962C8B-B14F-4D97-AF65-F5344CB8AC3E}">
        <p14:creationId xmlns:p14="http://schemas.microsoft.com/office/powerpoint/2010/main" val="399942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1010042"/>
          </a:xfrm>
        </p:spPr>
        <p:txBody>
          <a:bodyPr/>
          <a:lstStyle/>
          <a:p>
            <a:pPr algn="l"/>
            <a:r>
              <a:rPr lang="en-US" dirty="0"/>
              <a:t>Example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0" y="1783080"/>
                <a:ext cx="5606902" cy="441161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ISBN10</a:t>
                </a:r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A 10-symbol code from 9 information symbols: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1,2,…,9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0,1,…,9</m:t>
                        </m:r>
                      </m:e>
                    </m:d>
                  </m:oMath>
                </a14:m>
                <a:r>
                  <a:rPr lang="en-US" sz="2800" b="0" dirty="0"/>
                  <a:t>.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Ex: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123456789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123456789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0" y="1783080"/>
                <a:ext cx="5606902" cy="4411615"/>
              </a:xfrm>
              <a:blipFill>
                <a:blip r:embed="rId2"/>
                <a:stretch>
                  <a:fillRect l="-2500" t="-1107" b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8902" y="1783080"/>
                <a:ext cx="5411972" cy="441161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3200" b="1" dirty="0"/>
              </a:p>
              <a:p>
                <a:r>
                  <a:rPr lang="en-US" sz="2800" dirty="0"/>
                  <a:t>Non-linear</a:t>
                </a:r>
              </a:p>
              <a:p>
                <a:r>
                  <a:rPr lang="en-US" sz="2800" dirty="0"/>
                  <a:t>Detects all single digit errors</a:t>
                </a:r>
              </a:p>
              <a:p>
                <a:r>
                  <a:rPr lang="en-US" sz="2800" dirty="0"/>
                  <a:t>Detects all transposition errors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8902" y="1783080"/>
                <a:ext cx="5411972" cy="4411615"/>
              </a:xfrm>
              <a:blipFill>
                <a:blip r:embed="rId3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6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Reed-Solomon Codes</a:t>
            </a:r>
            <a:br>
              <a:rPr lang="en-US" sz="4000" dirty="0"/>
            </a:br>
            <a:r>
              <a:rPr lang="en-US" sz="2600" dirty="0"/>
              <a:t>Introduction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599" y="3019245"/>
                <a:ext cx="6524848" cy="3204976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Denoted RS(</a:t>
                </a:r>
                <a:r>
                  <a:rPr lang="en-US" sz="2600" dirty="0" err="1"/>
                  <a:t>n,k</a:t>
                </a:r>
                <a:r>
                  <a:rPr lang="en-US" sz="2600" dirty="0"/>
                  <a:t>)</a:t>
                </a:r>
              </a:p>
              <a:p>
                <a:r>
                  <a:rPr lang="en-US" sz="2600" dirty="0"/>
                  <a:t>Non-binary, linear</a:t>
                </a:r>
                <a:endParaRPr lang="en-US" sz="2600" dirty="0"/>
              </a:p>
              <a:p>
                <a:r>
                  <a:rPr lang="en-US" sz="2600" dirty="0"/>
                  <a:t>Data and codewords are sequences of n m-bit symbols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600" dirty="0"/>
                  <a:t>  (i.e. m=4:1010, m=3:110), m&gt;2</a:t>
                </a:r>
              </a:p>
              <a:p>
                <a:pPr lvl="1"/>
                <a:r>
                  <a:rPr lang="en-US" sz="2400" dirty="0"/>
                  <a:t>Ex: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=(1011,1100,0001,1111)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599" y="3019245"/>
                <a:ext cx="6524848" cy="3204976"/>
              </a:xfrm>
              <a:blipFill>
                <a:blip r:embed="rId2"/>
                <a:stretch>
                  <a:fillRect l="-1495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09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Reed-Solomon Codes</a:t>
            </a:r>
            <a:br>
              <a:rPr lang="en-US" sz="4000" dirty="0"/>
            </a:br>
            <a:r>
              <a:rPr lang="en-US" sz="2600" dirty="0"/>
              <a:t>Deriving Codewords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598" y="2173858"/>
                <a:ext cx="7010401" cy="4050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 a set of k data symbols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/>
                  <a:t>Define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/>
                  <a:t>Then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1084263" algn="l"/>
                  </a:tabLst>
                </a:pPr>
                <a:r>
                  <a:rPr lang="en-US" sz="2600" b="0" dirty="0"/>
                  <a:t>	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</a:t>
                </a:r>
              </a:p>
              <a:p>
                <a:pPr marL="0" indent="0">
                  <a:buNone/>
                </a:pPr>
                <a:r>
                  <a:rPr lang="en-US" sz="2600" dirty="0"/>
                  <a:t>where 0,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/>
                  <a:t>…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/>
                  <a:t> are n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598" y="2173858"/>
                <a:ext cx="7010401" cy="4050364"/>
              </a:xfrm>
              <a:blipFill>
                <a:blip r:embed="rId3"/>
                <a:stretch>
                  <a:fillRect l="-1565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5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Reed-Solomon Codes</a:t>
            </a:r>
            <a:br>
              <a:rPr lang="en-US" sz="4000" dirty="0"/>
            </a:br>
            <a:r>
              <a:rPr lang="en-US" sz="2600" dirty="0"/>
              <a:t>Decoding Codewords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50566" y="2674189"/>
                <a:ext cx="8741433" cy="35023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Any codeword c is related to the system:</a:t>
                </a:r>
              </a:p>
              <a:p>
                <a:pPr marL="0" indent="0">
                  <a:buNone/>
                </a:pPr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0566" y="2674189"/>
                <a:ext cx="8741433" cy="3502324"/>
              </a:xfrm>
              <a:blipFill>
                <a:blip r:embed="rId2"/>
                <a:stretch>
                  <a:fillRect l="-1255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36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Reed-Solomon Codes</a:t>
            </a:r>
            <a:br>
              <a:rPr lang="en-US" sz="4000" dirty="0"/>
            </a:br>
            <a:r>
              <a:rPr lang="en-US" sz="2600" dirty="0"/>
              <a:t>Decoding Codewords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80344" y="1604514"/>
                <a:ext cx="7311655" cy="46197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Any k of these equations can be selected to form a matrix equation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𝐴𝑑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600" dirty="0"/>
                  <a:t> which can be solved for </a:t>
                </a:r>
                <a:r>
                  <a:rPr lang="en-US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600" dirty="0"/>
                  <a:t>. The matrix A will always be invertible, so the equation will always be solvable.</a:t>
                </a:r>
              </a:p>
              <a:p>
                <a:pPr marL="0" indent="0">
                  <a:buNone/>
                </a:pPr>
                <a:r>
                  <a:rPr lang="en-US" sz="2600" dirty="0"/>
                  <a:t>For Example:</a:t>
                </a:r>
              </a:p>
              <a:p>
                <a:pPr marL="0" indent="0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0344" y="1604514"/>
                <a:ext cx="7311655" cy="4619708"/>
              </a:xfrm>
              <a:blipFill>
                <a:blip r:embed="rId2"/>
                <a:stretch>
                  <a:fillRect l="-1501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09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br>
              <a:rPr lang="en-US" dirty="0"/>
            </a:br>
            <a:r>
              <a:rPr lang="en-US" sz="2600" dirty="0"/>
              <a:t>Weight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599" y="2915728"/>
                <a:ext cx="6444343" cy="3795621"/>
              </a:xfrm>
            </p:spPr>
            <p:txBody>
              <a:bodyPr>
                <a:normAutofit/>
              </a:bodyPr>
              <a:lstStyle/>
              <a:p>
                <a:r>
                  <a:rPr lang="en-US" sz="3000" b="1" dirty="0"/>
                  <a:t>Def:</a:t>
                </a:r>
                <a:r>
                  <a:rPr lang="en-US" sz="3000" dirty="0"/>
                  <a:t> The </a:t>
                </a:r>
                <a:r>
                  <a:rPr lang="en-US" sz="3000" b="1" dirty="0"/>
                  <a:t>weight</a:t>
                </a:r>
                <a:r>
                  <a:rPr lang="en-US" sz="3000" dirty="0"/>
                  <a:t> of a code word is the number of non-zero coordinates.</a:t>
                </a:r>
              </a:p>
              <a:p>
                <a:pPr lvl="1"/>
                <a:r>
                  <a:rPr lang="en-US" sz="2800" dirty="0"/>
                  <a:t>Ex: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004540)=3</m:t>
                    </m:r>
                  </m:oMath>
                </a14:m>
                <a:endParaRPr lang="en-US" sz="2800" b="1" dirty="0"/>
              </a:p>
              <a:p>
                <a:pPr lvl="1"/>
                <a:endParaRPr lang="en-US" sz="2800" b="1" dirty="0"/>
              </a:p>
              <a:p>
                <a:r>
                  <a:rPr lang="en-US" sz="3000" dirty="0"/>
                  <a:t>For linear codes,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3000" dirty="0"/>
                  <a:t>.</a:t>
                </a:r>
              </a:p>
              <a:p>
                <a:endParaRPr lang="en-US" sz="32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599" y="2915728"/>
                <a:ext cx="6444343" cy="3795621"/>
              </a:xfrm>
              <a:blipFill>
                <a:blip r:embed="rId3"/>
                <a:stretch>
                  <a:fillRect l="-1987" t="-1284" r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93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Reed-Solomon Codes</a:t>
            </a:r>
            <a:br>
              <a:rPr lang="en-US" sz="4000" dirty="0"/>
            </a:br>
            <a:r>
              <a:rPr lang="en-US" sz="2600" dirty="0"/>
              <a:t>Minimum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80344" y="559679"/>
                <a:ext cx="7311655" cy="62983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We need to show any non-zero codeword has weight of at least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r>
                  <a:rPr lang="en-US" sz="2600" dirty="0"/>
                  <a:t>The generator polynomial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/>
                  <a:t> has degree of at most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600" dirty="0"/>
                  <a:t>, so it has at most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600" dirty="0"/>
                  <a:t> roots.</a:t>
                </a:r>
              </a:p>
              <a:p>
                <a:r>
                  <a:rPr lang="en-US" sz="2600" dirty="0"/>
                  <a:t>This implies that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has at most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600" dirty="0"/>
                  <a:t> elements which are zero.</a:t>
                </a:r>
              </a:p>
              <a:p>
                <a:r>
                  <a:rPr lang="en-US" sz="2600" dirty="0"/>
                  <a:t>Therefore, at least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elements are non-zero,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𝑅𝑆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0344" y="559679"/>
                <a:ext cx="7311655" cy="6298322"/>
              </a:xfrm>
              <a:blipFill>
                <a:blip r:embed="rId3"/>
                <a:stretch>
                  <a:fillRect l="-1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5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Reed-Solomon Codes</a:t>
            </a:r>
            <a:br>
              <a:rPr lang="en-US" sz="4000" dirty="0"/>
            </a:br>
            <a:r>
              <a:rPr lang="en-US" sz="2600" dirty="0"/>
              <a:t>Correction Limit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80344" y="2001327"/>
                <a:ext cx="7311655" cy="4856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In general, a code can correct up to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errors.</a:t>
                </a:r>
              </a:p>
              <a:p>
                <a:pPr marL="0" indent="0">
                  <a:buNone/>
                </a:pPr>
                <a:r>
                  <a:rPr lang="en-US" sz="2600" dirty="0"/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for this code, so the maximum error correcting capacity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𝑒𝑐𝑐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or half the number of redundant symbols.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0344" y="2001327"/>
                <a:ext cx="7311655" cy="4856673"/>
              </a:xfrm>
              <a:blipFill>
                <a:blip r:embed="rId3"/>
                <a:stretch>
                  <a:fillRect l="-1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6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7010400" cy="5655156"/>
          </a:xfrm>
        </p:spPr>
        <p:txBody>
          <a:bodyPr>
            <a:normAutofit/>
          </a:bodyPr>
          <a:lstStyle/>
          <a:p>
            <a:r>
              <a:rPr lang="en-US" sz="3000" dirty="0"/>
              <a:t>Reed-Solomon Codes have optimal efficiency</a:t>
            </a:r>
          </a:p>
          <a:p>
            <a:r>
              <a:rPr lang="en-US" sz="3000" dirty="0"/>
              <a:t>Different codes are more suitable for different applications</a:t>
            </a:r>
          </a:p>
          <a:p>
            <a:r>
              <a:rPr lang="en-US" sz="3000" dirty="0"/>
              <a:t>Reed-Solomon Codes work well for ‘burst errors’</a:t>
            </a:r>
          </a:p>
        </p:txBody>
      </p:sp>
    </p:spTree>
    <p:extLst>
      <p:ext uri="{BB962C8B-B14F-4D97-AF65-F5344CB8AC3E}">
        <p14:creationId xmlns:p14="http://schemas.microsoft.com/office/powerpoint/2010/main" val="372551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31984"/>
            <a:ext cx="10667998" cy="4792237"/>
          </a:xfrm>
        </p:spPr>
        <p:txBody>
          <a:bodyPr>
            <a:noAutofit/>
          </a:bodyPr>
          <a:lstStyle/>
          <a:p>
            <a:r>
              <a:rPr lang="en-US" sz="2200" dirty="0"/>
              <a:t>Kenyon College. “Introduction to Coding.” Accessed April 17, 2017. </a:t>
            </a:r>
            <a:r>
              <a:rPr lang="en-US" sz="2200" dirty="0">
                <a:hlinkClick r:id="rId2"/>
              </a:rPr>
              <a:t>http://www2.kenyon.edu/Depts/Math/Aydin/Teach/Fall06/328/Intro.pdf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Venkatesan</a:t>
            </a:r>
            <a:r>
              <a:rPr lang="en-US" sz="2200" dirty="0"/>
              <a:t> </a:t>
            </a:r>
            <a:r>
              <a:rPr lang="en-US" sz="2200" dirty="0" err="1"/>
              <a:t>Guruswami</a:t>
            </a:r>
            <a:r>
              <a:rPr lang="en-US" sz="2200" dirty="0"/>
              <a:t>. “Reed-Solomon, BCH, Reed-Muller, and concatenated codes” Accessed April 17, 2017. </a:t>
            </a:r>
            <a:r>
              <a:rPr lang="en-US" sz="2200" dirty="0">
                <a:hlinkClick r:id="rId3"/>
              </a:rPr>
              <a:t>https://www.cs.cmu.edu/~venkatg/teaching/codingtheory/notes/notes6.pdf</a:t>
            </a:r>
            <a:r>
              <a:rPr lang="en-US" sz="2200" dirty="0"/>
              <a:t>.</a:t>
            </a:r>
          </a:p>
          <a:p>
            <a:r>
              <a:rPr lang="en-US" sz="2200" dirty="0"/>
              <a:t>Raymond Hill. A First Course in Coding Theory. New York: Oxford University Press, 1991.</a:t>
            </a:r>
          </a:p>
          <a:p>
            <a:r>
              <a:rPr lang="en-US" sz="2200" dirty="0"/>
              <a:t>Dave K. </a:t>
            </a:r>
            <a:r>
              <a:rPr lang="en-US" sz="2200" dirty="0" err="1"/>
              <a:t>Kythe</a:t>
            </a:r>
            <a:r>
              <a:rPr lang="en-US" sz="2200" dirty="0"/>
              <a:t> and </a:t>
            </a:r>
            <a:r>
              <a:rPr lang="en-US" sz="2200" dirty="0" err="1"/>
              <a:t>Prem</a:t>
            </a:r>
            <a:r>
              <a:rPr lang="en-US" sz="2200" dirty="0"/>
              <a:t> K. </a:t>
            </a:r>
            <a:r>
              <a:rPr lang="en-US" sz="2200" dirty="0" err="1"/>
              <a:t>Kythe</a:t>
            </a:r>
            <a:r>
              <a:rPr lang="en-US" sz="2200" dirty="0"/>
              <a:t>. Algebraic and Stochastic Coding Theory. Boca Raton: CRC Press, 2012.</a:t>
            </a:r>
          </a:p>
          <a:p>
            <a:r>
              <a:rPr lang="en-US" sz="2200" dirty="0"/>
              <a:t>Martyn Riley and Iain Richardson. “Reed-Solomon Codes.” Accessed April 17, 2017. </a:t>
            </a:r>
            <a:r>
              <a:rPr lang="en-US" sz="2200" dirty="0">
                <a:hlinkClick r:id="rId4"/>
              </a:rPr>
              <a:t>https://www.cs.cmu.edu/~guyb/realworld/reedsolomon/reed </a:t>
            </a:r>
            <a:r>
              <a:rPr lang="en-US" sz="2200" dirty="0" err="1">
                <a:hlinkClick r:id="rId4"/>
              </a:rPr>
              <a:t>solomon</a:t>
            </a:r>
            <a:r>
              <a:rPr lang="en-US" sz="2200" dirty="0">
                <a:hlinkClick r:id="rId4"/>
              </a:rPr>
              <a:t> codes.html</a:t>
            </a:r>
            <a:r>
              <a:rPr lang="en-US" sz="2200" dirty="0"/>
              <a:t>.</a:t>
            </a:r>
          </a:p>
          <a:p>
            <a:r>
              <a:rPr lang="en-US" sz="2200" dirty="0"/>
              <a:t>Judy </a:t>
            </a:r>
            <a:r>
              <a:rPr lang="en-US" sz="2200" dirty="0" err="1"/>
              <a:t>L.Walker</a:t>
            </a:r>
            <a:r>
              <a:rPr lang="en-US" sz="2200" dirty="0"/>
              <a:t>. Codes and Curves. Providence, RI: American Mathematical Society, 2002.</a:t>
            </a:r>
          </a:p>
        </p:txBody>
      </p:sp>
    </p:spTree>
    <p:extLst>
      <p:ext uri="{BB962C8B-B14F-4D97-AF65-F5344CB8AC3E}">
        <p14:creationId xmlns:p14="http://schemas.microsoft.com/office/powerpoint/2010/main" val="157901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Coding Theory?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81600" y="3046262"/>
            <a:ext cx="6248400" cy="2482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Definition:</a:t>
            </a:r>
          </a:p>
          <a:p>
            <a:pPr marL="0" lvl="0" indent="0"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Mathematical methods for error detection and correction in data transmitted through noisy channels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7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599" y="2001328"/>
                <a:ext cx="6444343" cy="4856672"/>
              </a:xfrm>
            </p:spPr>
            <p:txBody>
              <a:bodyPr>
                <a:normAutofit/>
              </a:bodyPr>
              <a:lstStyle/>
              <a:p>
                <a:r>
                  <a:rPr lang="en-US" sz="3000" b="1" dirty="0"/>
                  <a:t>Def:</a:t>
                </a:r>
                <a:r>
                  <a:rPr lang="en-US" sz="3000" dirty="0"/>
                  <a:t> A </a:t>
                </a:r>
                <a:r>
                  <a:rPr lang="en-US" sz="3000" b="1" dirty="0"/>
                  <a:t>code</a:t>
                </a:r>
                <a:r>
                  <a:rPr lang="en-US" sz="3000" dirty="0"/>
                  <a:t> C over an alphabet A is a subset of A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.</a:t>
                </a:r>
              </a:p>
              <a:p>
                <a:pPr lvl="1"/>
                <a:r>
                  <a:rPr lang="en-US" sz="2800" dirty="0"/>
                  <a:t>Ex: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𝑓𝑜𝑢𝑟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US" sz="2800" dirty="0"/>
              </a:p>
              <a:p>
                <a:r>
                  <a:rPr lang="en-US" sz="3000" b="1" dirty="0"/>
                  <a:t>Def:</a:t>
                </a:r>
                <a:r>
                  <a:rPr lang="en-US" sz="3000" dirty="0"/>
                  <a:t> A </a:t>
                </a:r>
                <a:r>
                  <a:rPr lang="en-US" sz="3000" b="1" dirty="0"/>
                  <a:t>codeword </a:t>
                </a:r>
                <a:r>
                  <a:rPr lang="en-US" sz="3000" dirty="0"/>
                  <a:t>c is an element of C.</a:t>
                </a:r>
              </a:p>
              <a:p>
                <a:pPr lvl="1"/>
                <a:r>
                  <a:rPr lang="en-US" sz="2800" dirty="0"/>
                  <a:t>Ex: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sz="2800" dirty="0"/>
              </a:p>
              <a:p>
                <a:pPr marL="0" lvl="1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𝑒𝑘𝑧𝑖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2800" dirty="0"/>
                  <a:t> is not a codeword </a:t>
                </a:r>
                <a:endParaRPr lang="en-US" sz="3000" b="1" dirty="0"/>
              </a:p>
              <a:p>
                <a:endParaRPr lang="en-US" sz="32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599" y="2001328"/>
                <a:ext cx="6444343" cy="4856672"/>
              </a:xfrm>
              <a:blipFill>
                <a:blip r:embed="rId3"/>
                <a:stretch>
                  <a:fillRect l="-1987" t="-1004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9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Mathematical Background</a:t>
            </a:r>
            <a:br>
              <a:rPr lang="en-US" sz="4400" dirty="0"/>
            </a:br>
            <a:r>
              <a:rPr lang="en-US" sz="2800" dirty="0"/>
              <a:t>in abstract algebra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181600" y="1587260"/>
                <a:ext cx="6248400" cy="46927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/>
                  <a:t>Fields</a:t>
                </a:r>
              </a:p>
              <a:p>
                <a:pPr marL="0" indent="0">
                  <a:buNone/>
                </a:pPr>
                <a:r>
                  <a:rPr lang="en-US" sz="2800" dirty="0"/>
                  <a:t>A field k is a set with the usual arithmetic properties of sets like ℝ, ℚ, and ℂ.</a:t>
                </a:r>
              </a:p>
              <a:p>
                <a:r>
                  <a:rPr lang="en-US" sz="2800" dirty="0"/>
                  <a:t>ℚ (x) – </a:t>
                </a:r>
                <a:r>
                  <a:rPr lang="en-US" sz="2800" dirty="0"/>
                  <a:t>The set of ratios of polynomials with coefficients in ℚ is a field.</a:t>
                </a:r>
              </a:p>
              <a:p>
                <a:pPr lvl="1"/>
                <a:r>
                  <a:rPr lang="en-US" sz="2600" dirty="0"/>
                  <a:t>Ex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ℚ</m:t>
                    </m:r>
                    <m:r>
                      <m:rPr>
                        <m:nor/>
                      </m:rPr>
                      <a:rPr lang="en-US" sz="2400" dirty="0"/>
                      <m:t> (</m:t>
                    </m:r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endParaRPr lang="en-US" sz="26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ℤ </a:t>
                </a:r>
                <a:r>
                  <a:rPr lang="en-US" sz="2800" dirty="0">
                    <a:ea typeface="Cambria Math" panose="02040503050406030204" pitchFamily="18" charset="0"/>
                  </a:rPr>
                  <a:t>is not.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81600" y="1587260"/>
                <a:ext cx="6248400" cy="4692770"/>
              </a:xfrm>
              <a:blipFill>
                <a:blip r:embed="rId3"/>
                <a:stretch>
                  <a:fillRect l="-2244" t="-1039" r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5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Mathematical Background</a:t>
            </a:r>
            <a:br>
              <a:rPr lang="en-US" sz="4400" dirty="0"/>
            </a:br>
            <a:r>
              <a:rPr lang="en-US" sz="2800" dirty="0"/>
              <a:t>in abstract algebra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181599" y="1121434"/>
                <a:ext cx="7188679" cy="50550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/>
                  <a:t>Finite Fields</a:t>
                </a:r>
              </a:p>
              <a:p>
                <a:pPr marL="0" indent="0">
                  <a:buNone/>
                </a:pPr>
                <a:r>
                  <a:rPr lang="en-US" sz="2400" dirty="0"/>
                  <a:t>A finite field is a field with a finite number of 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ℤ mod p, for prime p.</a:t>
                </a:r>
              </a:p>
              <a:p>
                <a:pPr lvl="1"/>
                <a:r>
                  <a:rPr lang="en-US" sz="2400" dirty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={0,1,2,3,4}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[x] mod f(x), for irreducible polynomial f(x)</a:t>
                </a:r>
              </a:p>
              <a:p>
                <a:pPr lvl="1"/>
                <a:r>
                  <a:rPr lang="en-US" sz="2400" dirty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0,1,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+1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f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x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0" lvl="1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𝑟𝑒𝑚𝑎𝑖𝑛𝑑𝑒𝑟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6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81599" y="1121434"/>
                <a:ext cx="7188679" cy="5055079"/>
              </a:xfrm>
              <a:blipFill>
                <a:blip r:embed="rId3"/>
                <a:stretch>
                  <a:fillRect l="-1951" t="-965" b="-1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68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Mathematical Background</a:t>
            </a:r>
            <a:br>
              <a:rPr lang="en-US" sz="4400" dirty="0"/>
            </a:br>
            <a:r>
              <a:rPr lang="en-US" sz="2800" dirty="0"/>
              <a:t>in abstract algebra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3001992"/>
                <a:ext cx="6248400" cy="31927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/>
                  <a:t>Vector spaces</a:t>
                </a:r>
              </a:p>
              <a:p>
                <a:pPr marL="0" indent="0">
                  <a:buNone/>
                </a:pPr>
                <a:r>
                  <a:rPr lang="en-US" sz="2800" dirty="0"/>
                  <a:t>A vector space V is a set of vectors closed under finite vector addition and scalar multiplication.</a:t>
                </a:r>
              </a:p>
              <a:p>
                <a:pPr marL="0" indent="0">
                  <a:buNone/>
                </a:pPr>
                <a:r>
                  <a:rPr lang="en-US" sz="2800" dirty="0"/>
                  <a:t>Ex: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=(6.35,7,−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3001992"/>
                <a:ext cx="6248400" cy="3192703"/>
              </a:xfrm>
              <a:blipFill>
                <a:blip r:embed="rId3"/>
                <a:stretch>
                  <a:fillRect l="-2244" t="-1527" r="-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9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Mathematical Background</a:t>
            </a:r>
            <a:br>
              <a:rPr lang="en-US" sz="4400" dirty="0"/>
            </a:br>
            <a:r>
              <a:rPr lang="en-US" sz="2800" dirty="0"/>
              <a:t>in abstract algebra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121434"/>
                <a:ext cx="7010400" cy="50732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/>
                  <a:t>Subspaces</a:t>
                </a:r>
              </a:p>
              <a:p>
                <a:pPr marL="0" indent="0">
                  <a:buNone/>
                </a:pPr>
                <a:r>
                  <a:rPr lang="en-US" sz="2400" dirty="0"/>
                  <a:t>A subspace S is a subset of a vector space V such that</a:t>
                </a:r>
              </a:p>
              <a:p>
                <a:r>
                  <a:rPr lang="en-US" sz="2400" dirty="0"/>
                  <a:t>The zero vector is in S</a:t>
                </a:r>
              </a:p>
              <a:p>
                <a:r>
                  <a:rPr lang="en-US" sz="2400" dirty="0"/>
                  <a:t>If </a:t>
                </a:r>
                <a:r>
                  <a:rPr lang="en-US" sz="2400" b="1" dirty="0"/>
                  <a:t>u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v</a:t>
                </a:r>
                <a:r>
                  <a:rPr lang="en-US" sz="2400" dirty="0"/>
                  <a:t> are in S, than </a:t>
                </a:r>
                <a:r>
                  <a:rPr lang="en-US" sz="2400" b="1" dirty="0" err="1"/>
                  <a:t>u</a:t>
                </a:r>
                <a:r>
                  <a:rPr lang="en-US" sz="2400" dirty="0" err="1"/>
                  <a:t>+</a:t>
                </a:r>
                <a:r>
                  <a:rPr lang="en-US" sz="2400" b="1" dirty="0" err="1"/>
                  <a:t>v</a:t>
                </a:r>
                <a:r>
                  <a:rPr lang="en-US" sz="2400" dirty="0"/>
                  <a:t> is in S.</a:t>
                </a:r>
              </a:p>
              <a:p>
                <a:r>
                  <a:rPr lang="en-US" sz="2400" dirty="0"/>
                  <a:t>If </a:t>
                </a:r>
                <a:r>
                  <a:rPr lang="en-US" sz="2400" b="1" dirty="0"/>
                  <a:t>u</a:t>
                </a:r>
                <a:r>
                  <a:rPr lang="en-US" sz="2400" dirty="0"/>
                  <a:t> is in S and c is a scalar, then c</a:t>
                </a:r>
                <a:r>
                  <a:rPr lang="en-US" sz="2400" b="1" dirty="0"/>
                  <a:t>u</a:t>
                </a:r>
                <a:r>
                  <a:rPr lang="en-US" sz="2400" dirty="0"/>
                  <a:t> is in S.</a:t>
                </a:r>
              </a:p>
              <a:p>
                <a:pPr lvl="1"/>
                <a:r>
                  <a:rPr lang="en-US" sz="2400" dirty="0"/>
                  <a:t>Ex: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b="1" dirty="0"/>
                  <a:t>Def: </a:t>
                </a:r>
                <a:r>
                  <a:rPr lang="en-US" sz="2400" dirty="0"/>
                  <a:t>A linear code of length n is a code which is a subspace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b="1" dirty="0"/>
                  <a:t>.</a:t>
                </a:r>
              </a:p>
              <a:p>
                <a:endParaRPr lang="en-US" sz="2800" dirty="0"/>
              </a:p>
              <a:p>
                <a:endParaRPr lang="en-US" sz="2800" b="1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121434"/>
                <a:ext cx="7010400" cy="5073261"/>
              </a:xfrm>
              <a:blipFill>
                <a:blip r:embed="rId3"/>
                <a:stretch>
                  <a:fillRect l="-2000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72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br>
              <a:rPr lang="en-US" dirty="0"/>
            </a:br>
            <a:r>
              <a:rPr lang="en-US" sz="2600" dirty="0"/>
              <a:t>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599" y="2070340"/>
                <a:ext cx="6444343" cy="4641010"/>
              </a:xfrm>
            </p:spPr>
            <p:txBody>
              <a:bodyPr>
                <a:normAutofit/>
              </a:bodyPr>
              <a:lstStyle/>
              <a:p>
                <a:r>
                  <a:rPr lang="en-US" sz="3000" b="1" dirty="0"/>
                  <a:t>Def: </a:t>
                </a:r>
                <a:r>
                  <a:rPr lang="en-US" sz="3000" dirty="0"/>
                  <a:t>The </a:t>
                </a:r>
                <a:r>
                  <a:rPr lang="en-US" sz="3000" b="1" dirty="0"/>
                  <a:t>distance</a:t>
                </a:r>
                <a:r>
                  <a:rPr lang="en-US" sz="3000" dirty="0"/>
                  <a:t> between codewords is the number of corresponding symbols which differ.</a:t>
                </a:r>
              </a:p>
              <a:p>
                <a:pPr lvl="1"/>
                <a:r>
                  <a:rPr lang="en-US" sz="2800" dirty="0"/>
                  <a:t>Ex:    For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𝑐𝑎𝑙𝑙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",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3000" dirty="0"/>
                  <a:t>In general, a linear code can correct up to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000" dirty="0"/>
                  <a:t> errors.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599" y="2070340"/>
                <a:ext cx="6444343" cy="4641010"/>
              </a:xfrm>
              <a:blipFill>
                <a:blip r:embed="rId3"/>
                <a:stretch>
                  <a:fillRect l="-1987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33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1010042"/>
          </a:xfrm>
        </p:spPr>
        <p:txBody>
          <a:bodyPr/>
          <a:lstStyle/>
          <a:p>
            <a:pPr algn="l"/>
            <a:r>
              <a:rPr lang="en-US" dirty="0"/>
              <a:t>Example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0" y="1783080"/>
                <a:ext cx="5606902" cy="44116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b="1" dirty="0"/>
                  <a:t>Repetition</a:t>
                </a:r>
              </a:p>
              <a:p>
                <a:pPr marL="0" indent="0">
                  <a:buNone/>
                </a:pPr>
                <a:r>
                  <a:rPr lang="en-US" sz="2600" dirty="0"/>
                  <a:t>A string of data repeated r times.</a:t>
                </a:r>
              </a:p>
              <a:p>
                <a:pPr marL="0" indent="0">
                  <a:buNone/>
                </a:pPr>
                <a:r>
                  <a:rPr lang="en-US" sz="2600" dirty="0"/>
                  <a:t>Ex: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0" dirty="0" smtClean="0">
                              <a:latin typeface="Cambria Math" panose="02040503050406030204" pitchFamily="18" charset="0"/>
                            </a:rPr>
                            <m:t>12,4</m:t>
                          </m:r>
                        </m:e>
                      </m:d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600" dirty="0">
                          <a:latin typeface="Cambria Math" panose="02040503050406030204" pitchFamily="18" charset="0"/>
                        </a:rPr>
                        <m:t>1011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1011 1011 1011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0" y="1783080"/>
                <a:ext cx="5606902" cy="4411615"/>
              </a:xfrm>
              <a:blipFill>
                <a:blip r:embed="rId3"/>
                <a:stretch>
                  <a:fillRect l="-2500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8902" y="1783080"/>
                <a:ext cx="5411972" cy="44116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3000" dirty="0"/>
              </a:p>
              <a:p>
                <a:r>
                  <a:rPr lang="en-US" sz="2600" dirty="0"/>
                  <a:t>In this example, linear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2600" dirty="0"/>
                  <a:t>Let k be the number of information symbols. Then</a:t>
                </a: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𝑒𝑛𝑔𝑡h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r>
                  <a:rPr lang="en-US" sz="2600" dirty="0"/>
                  <a:t>Corrects up to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errors per position</a:t>
                </a:r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8902" y="1783080"/>
                <a:ext cx="5411972" cy="4411615"/>
              </a:xfrm>
              <a:blipFill>
                <a:blip r:embed="rId4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24293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8342</TotalTime>
  <Words>1569</Words>
  <Application>Microsoft Office PowerPoint</Application>
  <PresentationFormat>Widescreen</PresentationFormat>
  <Paragraphs>171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Schoolbook</vt:lpstr>
      <vt:lpstr>Corbel</vt:lpstr>
      <vt:lpstr>Lucida Sans Unicode</vt:lpstr>
      <vt:lpstr>Headlines</vt:lpstr>
      <vt:lpstr>Coding Theory</vt:lpstr>
      <vt:lpstr>What is Coding Theory?</vt:lpstr>
      <vt:lpstr>Codes</vt:lpstr>
      <vt:lpstr>Mathematical Background in abstract algebra</vt:lpstr>
      <vt:lpstr>Mathematical Background in abstract algebra</vt:lpstr>
      <vt:lpstr>Mathematical Background in abstract algebra</vt:lpstr>
      <vt:lpstr>Mathematical Background in abstract algebra</vt:lpstr>
      <vt:lpstr>Codes Distance</vt:lpstr>
      <vt:lpstr>Example Codes</vt:lpstr>
      <vt:lpstr>Example Codes</vt:lpstr>
      <vt:lpstr>Reed-Solomon Codes Introduction</vt:lpstr>
      <vt:lpstr>Reed-Solomon Codes Deriving Codewords</vt:lpstr>
      <vt:lpstr>Reed-Solomon Codes Decoding Codewords</vt:lpstr>
      <vt:lpstr>Reed-Solomon Codes Decoding Codewords</vt:lpstr>
      <vt:lpstr>Codes Weight</vt:lpstr>
      <vt:lpstr>Reed-Solomon Codes Minimum Distance</vt:lpstr>
      <vt:lpstr>Reed-Solomon Codes Correction Limit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Theory</dc:title>
  <dc:creator>Augustine Calvino</dc:creator>
  <cp:lastModifiedBy>Augustine Calvino</cp:lastModifiedBy>
  <cp:revision>89</cp:revision>
  <dcterms:created xsi:type="dcterms:W3CDTF">2017-03-17T20:18:42Z</dcterms:created>
  <dcterms:modified xsi:type="dcterms:W3CDTF">2017-04-19T04:29:13Z</dcterms:modified>
</cp:coreProperties>
</file>