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70" r:id="rId3"/>
    <p:sldId id="257" r:id="rId4"/>
    <p:sldId id="271" r:id="rId5"/>
    <p:sldId id="272" r:id="rId6"/>
    <p:sldId id="282" r:id="rId7"/>
    <p:sldId id="258" r:id="rId8"/>
    <p:sldId id="259" r:id="rId9"/>
    <p:sldId id="262" r:id="rId10"/>
    <p:sldId id="281" r:id="rId11"/>
    <p:sldId id="278" r:id="rId12"/>
    <p:sldId id="279" r:id="rId13"/>
    <p:sldId id="280" r:id="rId14"/>
    <p:sldId id="267" r:id="rId15"/>
  </p:sldIdLst>
  <p:sldSz cx="9144000" cy="5143500" type="screen16x9"/>
  <p:notesSz cx="6858000" cy="9144000"/>
  <p:embeddedFontLst>
    <p:embeddedFont>
      <p:font typeface="Maven Pro" panose="020B0604020202020204" charset="0"/>
      <p:regular r:id="rId17"/>
      <p:bold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16bd5a473_1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16bd5a473_1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16bd5a473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16bd5a473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16bd5a473_1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16bd5a473_1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16bd5a473_1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16bd5a473_1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16bd5a473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16bd5a473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003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16bd5a473_1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16bd5a473_1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666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16bd5a473_1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16bd5a473_1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293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16bd5a473_1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16bd5a473_1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3999" y="1613825"/>
            <a:ext cx="5333914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Countries Clustering</a:t>
            </a:r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43296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By:- Amit Chawl</a:t>
            </a:r>
            <a:r>
              <a:rPr lang="en-US" dirty="0"/>
              <a:t>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32D6-426D-4057-BBEA-BAD034C8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C9C84E-0B00-4A49-96A7-4AB2E1558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4" y="1352606"/>
            <a:ext cx="4219575" cy="290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96648C-7FD3-41F8-9CEC-2267E620F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2" y="1352606"/>
            <a:ext cx="4171950" cy="2914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77DE45-0EA1-4D53-8A95-6ABE6A9DE0AE}"/>
              </a:ext>
            </a:extLst>
          </p:cNvPr>
          <p:cNvSpPr txBox="1"/>
          <p:nvPr/>
        </p:nvSpPr>
        <p:spPr>
          <a:xfrm>
            <a:off x="450056" y="4544925"/>
            <a:ext cx="5824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confirm that 3 will be a good number of clusters for given data. </a:t>
            </a:r>
          </a:p>
        </p:txBody>
      </p:sp>
    </p:spTree>
    <p:extLst>
      <p:ext uri="{BB962C8B-B14F-4D97-AF65-F5344CB8AC3E}">
        <p14:creationId xmlns:p14="http://schemas.microsoft.com/office/powerpoint/2010/main" val="2706887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565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K-Means Clustering</a:t>
            </a:r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611850" y="4199625"/>
            <a:ext cx="79203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Among the 3 clusters, first group has lowest GDP, highest median and mean child mortality rate and lowest income.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32E5C5-672A-42DD-9A48-FFCAAC1FF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0"/>
          <a:stretch/>
        </p:blipFill>
        <p:spPr>
          <a:xfrm>
            <a:off x="458600" y="1235869"/>
            <a:ext cx="7489100" cy="307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6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584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K-Means Clustering</a:t>
            </a:r>
            <a:endParaRPr sz="2400" dirty="0"/>
          </a:p>
        </p:txBody>
      </p:sp>
      <p:sp>
        <p:nvSpPr>
          <p:cNvPr id="301" name="Google Shape;301;p16"/>
          <p:cNvSpPr txBox="1">
            <a:spLocks noGrp="1"/>
          </p:cNvSpPr>
          <p:nvPr>
            <p:ph type="body" idx="1"/>
          </p:nvPr>
        </p:nvSpPr>
        <p:spPr>
          <a:xfrm>
            <a:off x="344987" y="4388400"/>
            <a:ext cx="8106069" cy="605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Observations from previous graph are ascertained by the above plots of income, GDP and child mortality for all the 3 clusters.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B51BFB-801A-45C1-9BBB-15D0F24AD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87" y="1363423"/>
            <a:ext cx="8608219" cy="302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0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>
            <a:spLocks noGrp="1"/>
          </p:cNvSpPr>
          <p:nvPr>
            <p:ph type="title"/>
          </p:nvPr>
        </p:nvSpPr>
        <p:spPr>
          <a:xfrm>
            <a:off x="1303800" y="625288"/>
            <a:ext cx="7030500" cy="521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Top 5 Countries for Aid(K-Means Clustering)</a:t>
            </a:r>
            <a:endParaRPr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63662-2046-4A7B-BFD9-FF38732F9B81}"/>
              </a:ext>
            </a:extLst>
          </p:cNvPr>
          <p:cNvSpPr txBox="1"/>
          <p:nvPr/>
        </p:nvSpPr>
        <p:spPr>
          <a:xfrm>
            <a:off x="478631" y="1478756"/>
            <a:ext cx="29646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 by GDP(</a:t>
            </a:r>
            <a:r>
              <a:rPr lang="en-US" dirty="0" err="1"/>
              <a:t>asc</a:t>
            </a:r>
            <a:r>
              <a:rPr lang="en-US" dirty="0"/>
              <a:t>), income(</a:t>
            </a:r>
            <a:r>
              <a:rPr lang="en-US" dirty="0" err="1"/>
              <a:t>asc</a:t>
            </a:r>
            <a:r>
              <a:rPr lang="en-US" dirty="0"/>
              <a:t>), child mortality(desc)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Burundi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Liberia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Congo Dem. Rep.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Niger,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Sierra </a:t>
            </a:r>
            <a:r>
              <a:rPr lang="en-US" dirty="0" err="1"/>
              <a:t>Lenonne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4CCC3-BA12-4A0F-A477-02667C2DCDBF}"/>
              </a:ext>
            </a:extLst>
          </p:cNvPr>
          <p:cNvSpPr txBox="1"/>
          <p:nvPr/>
        </p:nvSpPr>
        <p:spPr>
          <a:xfrm>
            <a:off x="4131469" y="1478756"/>
            <a:ext cx="29646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 by GDP(</a:t>
            </a:r>
            <a:r>
              <a:rPr lang="en-US" dirty="0" err="1"/>
              <a:t>asc</a:t>
            </a:r>
            <a:r>
              <a:rPr lang="en-US" dirty="0"/>
              <a:t>), income(</a:t>
            </a:r>
            <a:r>
              <a:rPr lang="en-US" dirty="0" err="1"/>
              <a:t>asc</a:t>
            </a:r>
            <a:r>
              <a:rPr lang="en-US" dirty="0"/>
              <a:t>), child mortality(desc)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Central African Republic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Sierra </a:t>
            </a:r>
            <a:r>
              <a:rPr lang="en-US" dirty="0" err="1"/>
              <a:t>Lenonne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Haiti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Mali,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Chad</a:t>
            </a:r>
          </a:p>
        </p:txBody>
      </p:sp>
    </p:spTree>
    <p:extLst>
      <p:ext uri="{BB962C8B-B14F-4D97-AF65-F5344CB8AC3E}">
        <p14:creationId xmlns:p14="http://schemas.microsoft.com/office/powerpoint/2010/main" val="156206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01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</a:t>
            </a:r>
            <a:r>
              <a:rPr lang="en-US" dirty="0"/>
              <a:t>Recommendations</a:t>
            </a:r>
            <a:endParaRPr dirty="0"/>
          </a:p>
        </p:txBody>
      </p:sp>
      <p:sp>
        <p:nvSpPr>
          <p:cNvPr id="357" name="Google Shape;357;p24"/>
          <p:cNvSpPr txBox="1">
            <a:spLocks noGrp="1"/>
          </p:cNvSpPr>
          <p:nvPr>
            <p:ph type="body" idx="1"/>
          </p:nvPr>
        </p:nvSpPr>
        <p:spPr>
          <a:xfrm>
            <a:off x="1056750" y="1798725"/>
            <a:ext cx="7030500" cy="26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We note that both our algorithms returned same set of countries.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All these countries are African countries. 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Based on the priority of the organization final countries can be chosen from the above 2 sets. 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If the priority is health and child mortality group 2 countries can be selected. 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If the priority is country’s economy group 1 can be selected. 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Countries – Central African Republic, Sierra Leonne make into top 10 of both the sets. Hence can be considered as priority.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8048-8B93-4FC0-A6D9-52515A42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Objective -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8EE18-C4E6-4154-B595-6B2FF648E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597875"/>
            <a:ext cx="7030500" cy="845288"/>
          </a:xfrm>
        </p:spPr>
        <p:txBody>
          <a:bodyPr/>
          <a:lstStyle/>
          <a:p>
            <a:r>
              <a:rPr lang="en-US" dirty="0"/>
              <a:t>Grouping of countries based on socio-economic factors and identify the countries in need of Aid. </a:t>
            </a:r>
          </a:p>
        </p:txBody>
      </p:sp>
    </p:spTree>
    <p:extLst>
      <p:ext uri="{BB962C8B-B14F-4D97-AF65-F5344CB8AC3E}">
        <p14:creationId xmlns:p14="http://schemas.microsoft.com/office/powerpoint/2010/main" val="22594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5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GDP of the countries</a:t>
            </a:r>
            <a:endParaRPr sz="2400"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5085175" y="2221075"/>
            <a:ext cx="3440400" cy="1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have GDP as low as 231 and as high as 10500.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Countries on higher end of the plot might not be very useful for our purpose. 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3D82B-7EFF-4C7C-9522-723C7EA2B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25" y="1181175"/>
            <a:ext cx="3476625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3BAE-A17C-4065-A2C4-23691B15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Expenditure on health as %age of GDP.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2D2C3-53E3-4B2D-A952-0CBD428EA2AE}"/>
              </a:ext>
            </a:extLst>
          </p:cNvPr>
          <p:cNvSpPr txBox="1"/>
          <p:nvPr/>
        </p:nvSpPr>
        <p:spPr>
          <a:xfrm>
            <a:off x="4658565" y="1168213"/>
            <a:ext cx="27028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Countries like US spend 18% of their GDP on public health infrastructure.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EB429-26E9-450F-83AE-460EB5314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06" y="1027727"/>
            <a:ext cx="3733800" cy="41157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ACBB25-AB6C-49FC-B0AC-61C57CC62B69}"/>
              </a:ext>
            </a:extLst>
          </p:cNvPr>
          <p:cNvSpPr txBox="1"/>
          <p:nvPr/>
        </p:nvSpPr>
        <p:spPr>
          <a:xfrm>
            <a:off x="4658565" y="2346950"/>
            <a:ext cx="3886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Countries like </a:t>
            </a:r>
            <a:r>
              <a:rPr lang="en-US" dirty="0" err="1"/>
              <a:t>Mynamar</a:t>
            </a:r>
            <a:r>
              <a:rPr lang="en-US" dirty="0"/>
              <a:t>, Pakistan spend</a:t>
            </a:r>
          </a:p>
          <a:p>
            <a:r>
              <a:rPr lang="en-US" dirty="0"/>
              <a:t>Less than 3% of GDP on health infrastructure. </a:t>
            </a:r>
          </a:p>
        </p:txBody>
      </p:sp>
    </p:spTree>
    <p:extLst>
      <p:ext uri="{BB962C8B-B14F-4D97-AF65-F5344CB8AC3E}">
        <p14:creationId xmlns:p14="http://schemas.microsoft.com/office/powerpoint/2010/main" val="383147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AEED-97EA-4FC5-A1A4-0BC6A696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613350"/>
          </a:xfrm>
        </p:spPr>
        <p:txBody>
          <a:bodyPr/>
          <a:lstStyle/>
          <a:p>
            <a:r>
              <a:rPr lang="en-US" sz="2400" dirty="0"/>
              <a:t>Life expectancy, GDP, and Health Spending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CA581-CE2D-4C65-87F7-40E8B4C89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469" y="4430898"/>
            <a:ext cx="8501062" cy="613350"/>
          </a:xfrm>
        </p:spPr>
        <p:txBody>
          <a:bodyPr/>
          <a:lstStyle/>
          <a:p>
            <a:r>
              <a:rPr lang="en-US" dirty="0"/>
              <a:t>Countries with low GDP and low spending on health infrastructure have life expectancy.</a:t>
            </a:r>
          </a:p>
          <a:p>
            <a:r>
              <a:rPr lang="en-US" dirty="0"/>
              <a:t>Life expectancy is low in countries with less GDP even in cases where spending on health is high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B4021A-1187-4687-8870-1747D0C96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9" r="2442"/>
          <a:stretch/>
        </p:blipFill>
        <p:spPr>
          <a:xfrm>
            <a:off x="956737" y="1354529"/>
            <a:ext cx="7030500" cy="310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9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8EEE-D4E0-4CCA-91DA-447F04E3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799" y="598575"/>
            <a:ext cx="7475869" cy="999300"/>
          </a:xfrm>
        </p:spPr>
        <p:txBody>
          <a:bodyPr/>
          <a:lstStyle/>
          <a:p>
            <a:r>
              <a:rPr lang="en-US" dirty="0"/>
              <a:t>Child mortality, health spending and GDP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3951E-4418-4BE9-A551-7D7DAB87B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89"/>
          <a:stretch/>
        </p:blipFill>
        <p:spPr>
          <a:xfrm>
            <a:off x="328612" y="1693993"/>
            <a:ext cx="5297025" cy="3118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627E8B-2879-495B-91E0-122A944ED127}"/>
              </a:ext>
            </a:extLst>
          </p:cNvPr>
          <p:cNvSpPr txBox="1"/>
          <p:nvPr/>
        </p:nvSpPr>
        <p:spPr>
          <a:xfrm>
            <a:off x="5900739" y="1617643"/>
            <a:ext cx="2500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Countries with low gpd and less spending on the health infrastructure have high child mortality rate. </a:t>
            </a:r>
          </a:p>
        </p:txBody>
      </p:sp>
    </p:spTree>
    <p:extLst>
      <p:ext uri="{BB962C8B-B14F-4D97-AF65-F5344CB8AC3E}">
        <p14:creationId xmlns:p14="http://schemas.microsoft.com/office/powerpoint/2010/main" val="93461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565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Hierarchical Clustering</a:t>
            </a:r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611850" y="4199625"/>
            <a:ext cx="79203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Among the 3 clusters, first group has lowest GDP, highest median and mean child mortality rate and lowest income.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2E3EF-9E7E-4226-B824-2EE768D507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52" r="3203"/>
          <a:stretch/>
        </p:blipFill>
        <p:spPr>
          <a:xfrm>
            <a:off x="1002439" y="1164361"/>
            <a:ext cx="7633221" cy="31016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584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Hierarchical Clustering</a:t>
            </a:r>
            <a:endParaRPr sz="2400" dirty="0"/>
          </a:p>
        </p:txBody>
      </p:sp>
      <p:sp>
        <p:nvSpPr>
          <p:cNvPr id="301" name="Google Shape;301;p16"/>
          <p:cNvSpPr txBox="1">
            <a:spLocks noGrp="1"/>
          </p:cNvSpPr>
          <p:nvPr>
            <p:ph type="body" idx="1"/>
          </p:nvPr>
        </p:nvSpPr>
        <p:spPr>
          <a:xfrm>
            <a:off x="344987" y="4388400"/>
            <a:ext cx="8106069" cy="605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Observations from previous graph are ascertained by the above plots of income, GDP and child mortality for all the 3 clusters.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31A70-F51F-4386-A489-E6432D806A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21" r="1406" b="2298"/>
          <a:stretch/>
        </p:blipFill>
        <p:spPr>
          <a:xfrm>
            <a:off x="64293" y="1330875"/>
            <a:ext cx="9015413" cy="3057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>
            <a:spLocks noGrp="1"/>
          </p:cNvSpPr>
          <p:nvPr>
            <p:ph type="title"/>
          </p:nvPr>
        </p:nvSpPr>
        <p:spPr>
          <a:xfrm>
            <a:off x="1303799" y="625288"/>
            <a:ext cx="7361570" cy="682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Top 5 Countries for Aid(Hierarchical Clustering)</a:t>
            </a:r>
            <a:endParaRPr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63662-2046-4A7B-BFD9-FF38732F9B81}"/>
              </a:ext>
            </a:extLst>
          </p:cNvPr>
          <p:cNvSpPr txBox="1"/>
          <p:nvPr/>
        </p:nvSpPr>
        <p:spPr>
          <a:xfrm>
            <a:off x="478631" y="1478756"/>
            <a:ext cx="29646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 by GDP(</a:t>
            </a:r>
            <a:r>
              <a:rPr lang="en-US" dirty="0" err="1"/>
              <a:t>asc</a:t>
            </a:r>
            <a:r>
              <a:rPr lang="en-US" dirty="0"/>
              <a:t>), income(</a:t>
            </a:r>
            <a:r>
              <a:rPr lang="en-US" dirty="0" err="1"/>
              <a:t>asc</a:t>
            </a:r>
            <a:r>
              <a:rPr lang="en-US" dirty="0"/>
              <a:t>), child mortality(desc)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Burundi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Liberia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Congo Dem. Rep.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Niger,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Sierra </a:t>
            </a:r>
            <a:r>
              <a:rPr lang="en-US" dirty="0" err="1"/>
              <a:t>Lenonne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4CCC3-BA12-4A0F-A477-02667C2DCDBF}"/>
              </a:ext>
            </a:extLst>
          </p:cNvPr>
          <p:cNvSpPr txBox="1"/>
          <p:nvPr/>
        </p:nvSpPr>
        <p:spPr>
          <a:xfrm>
            <a:off x="4131469" y="1478756"/>
            <a:ext cx="29646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 by GDP(</a:t>
            </a:r>
            <a:r>
              <a:rPr lang="en-US" dirty="0" err="1"/>
              <a:t>asc</a:t>
            </a:r>
            <a:r>
              <a:rPr lang="en-US" dirty="0"/>
              <a:t>), income(</a:t>
            </a:r>
            <a:r>
              <a:rPr lang="en-US" dirty="0" err="1"/>
              <a:t>asc</a:t>
            </a:r>
            <a:r>
              <a:rPr lang="en-US" dirty="0"/>
              <a:t>), child mortality(desc)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Central African Republic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Sierra </a:t>
            </a:r>
            <a:r>
              <a:rPr lang="en-US" dirty="0" err="1"/>
              <a:t>Lenonne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Haiti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Mali,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485</Words>
  <Application>Microsoft Office PowerPoint</Application>
  <PresentationFormat>On-screen Show (16:9)</PresentationFormat>
  <Paragraphs>64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Nunito</vt:lpstr>
      <vt:lpstr>Maven Pro</vt:lpstr>
      <vt:lpstr>Arial</vt:lpstr>
      <vt:lpstr>Momentum</vt:lpstr>
      <vt:lpstr>Countries Clustering </vt:lpstr>
      <vt:lpstr>Objective - </vt:lpstr>
      <vt:lpstr>GDP of the countries</vt:lpstr>
      <vt:lpstr>Expenditure on health as %age of GDP. </vt:lpstr>
      <vt:lpstr>Life expectancy, GDP, and Health Spending</vt:lpstr>
      <vt:lpstr>Child mortality, health spending and GDP</vt:lpstr>
      <vt:lpstr>Hierarchical Clustering</vt:lpstr>
      <vt:lpstr>Hierarchical Clustering</vt:lpstr>
      <vt:lpstr>Top 5 Countries for Aid(Hierarchical Clustering)</vt:lpstr>
      <vt:lpstr>K-Means Clustering</vt:lpstr>
      <vt:lpstr>K-Means Clustering</vt:lpstr>
      <vt:lpstr>K-Means Clustering</vt:lpstr>
      <vt:lpstr>Top 5 Countries for Aid(K-Means Clustering)</vt:lpstr>
      <vt:lpstr>Final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Case Study -Bank Loan</dc:title>
  <cp:lastModifiedBy>V-Amit Chawla</cp:lastModifiedBy>
  <cp:revision>63</cp:revision>
  <dcterms:modified xsi:type="dcterms:W3CDTF">2020-05-24T17:01:08Z</dcterms:modified>
</cp:coreProperties>
</file>