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7d253a90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7d253a90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7d253a90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7d253a90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7d253a90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d253a9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7d253a9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7d253a9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 Education Case Study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‘Hot Leads’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descr="Background pointer shape in timeline graphic" id="187" name="Google Shape;187;p22"/>
          <p:cNvSpPr/>
          <p:nvPr/>
        </p:nvSpPr>
        <p:spPr>
          <a:xfrm>
            <a:off x="326009" y="298863"/>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88" name="Google Shape;188;p22"/>
          <p:cNvSpPr/>
          <p:nvPr/>
        </p:nvSpPr>
        <p:spPr>
          <a:xfrm>
            <a:off x="1802129"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89" name="Google Shape;189;p22"/>
          <p:cNvSpPr/>
          <p:nvPr/>
        </p:nvSpPr>
        <p:spPr>
          <a:xfrm>
            <a:off x="345704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90" name="Google Shape;190;p22"/>
          <p:cNvSpPr/>
          <p:nvPr/>
        </p:nvSpPr>
        <p:spPr>
          <a:xfrm>
            <a:off x="511196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91" name="Google Shape;191;p22"/>
          <p:cNvSpPr/>
          <p:nvPr/>
        </p:nvSpPr>
        <p:spPr>
          <a:xfrm>
            <a:off x="676688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92" name="Google Shape;192;p22"/>
          <p:cNvPicPr preferRelativeResize="0"/>
          <p:nvPr/>
        </p:nvPicPr>
        <p:blipFill>
          <a:blip r:embed="rId3">
            <a:alphaModFix/>
          </a:blip>
          <a:stretch>
            <a:fillRect/>
          </a:stretch>
        </p:blipFill>
        <p:spPr>
          <a:xfrm>
            <a:off x="714375" y="1358703"/>
            <a:ext cx="2970975" cy="3307525"/>
          </a:xfrm>
          <a:prstGeom prst="rect">
            <a:avLst/>
          </a:prstGeom>
          <a:noFill/>
          <a:ln>
            <a:noFill/>
          </a:ln>
        </p:spPr>
      </p:pic>
      <p:sp>
        <p:nvSpPr>
          <p:cNvPr id="193" name="Google Shape;193;p22"/>
          <p:cNvSpPr txBox="1"/>
          <p:nvPr>
            <p:ph idx="4294967295" type="body"/>
          </p:nvPr>
        </p:nvSpPr>
        <p:spPr>
          <a:xfrm>
            <a:off x="4572000" y="1342075"/>
            <a:ext cx="4047300" cy="34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Using the supervised logistic regression of machine learning, we identified that following factors are key when deciding whether are not a lead would be converted. Out of these factors,  Lead Source_WelingakWebsite, LeadSource_Reference and LastActivity_SMS Sent are top 3 factors. Notably, leads with not specified current occupation, last activity modified and last activity Olark chat have a negative affect on lead conversion rate.</a:t>
            </a:r>
            <a:endParaRPr sz="900">
              <a:solidFill>
                <a:srgbClr val="000000"/>
              </a:solidFill>
              <a:latin typeface="Arial"/>
              <a:ea typeface="Arial"/>
              <a:cs typeface="Arial"/>
              <a:sym typeface="Arial"/>
            </a:endParaRPr>
          </a:p>
          <a:p>
            <a:pPr indent="0" lvl="0" marL="0" rtl="0" algn="l">
              <a:spcBef>
                <a:spcPts val="1600"/>
              </a:spcBef>
              <a:spcAft>
                <a:spcPts val="1600"/>
              </a:spcAft>
              <a:buNone/>
            </a:pPr>
            <a:r>
              <a:t/>
            </a:r>
            <a:endParaRPr sz="1600"/>
          </a:p>
        </p:txBody>
      </p:sp>
      <p:sp>
        <p:nvSpPr>
          <p:cNvPr id="194" name="Google Shape;194;p22"/>
          <p:cNvSpPr txBox="1"/>
          <p:nvPr>
            <p:ph idx="4294967295" type="body"/>
          </p:nvPr>
        </p:nvSpPr>
        <p:spPr>
          <a:xfrm>
            <a:off x="7163075" y="468300"/>
            <a:ext cx="1450200" cy="39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rgbClr val="FFFFFF"/>
                </a:solidFill>
              </a:rPr>
              <a:t>Identified factors </a:t>
            </a:r>
            <a:endParaRPr sz="13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200" name="Google Shape;200;p23"/>
          <p:cNvSpPr/>
          <p:nvPr/>
        </p:nvSpPr>
        <p:spPr>
          <a:xfrm>
            <a:off x="2193350" y="2146950"/>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2191950" y="214694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ph idx="4294967295" type="body"/>
          </p:nvPr>
        </p:nvSpPr>
        <p:spPr>
          <a:xfrm>
            <a:off x="2192100" y="22062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Student</a:t>
            </a:r>
            <a:endParaRPr sz="1100">
              <a:solidFill>
                <a:schemeClr val="lt1"/>
              </a:solidFill>
            </a:endParaRPr>
          </a:p>
        </p:txBody>
      </p:sp>
      <p:sp>
        <p:nvSpPr>
          <p:cNvPr id="203" name="Google Shape;203;p23"/>
          <p:cNvSpPr txBox="1"/>
          <p:nvPr>
            <p:ph idx="4294967295" type="body"/>
          </p:nvPr>
        </p:nvSpPr>
        <p:spPr>
          <a:xfrm>
            <a:off x="2192088" y="25550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Amit Chawla</a:t>
            </a:r>
            <a:endParaRPr sz="1300">
              <a:solidFill>
                <a:schemeClr val="dk1"/>
              </a:solidFill>
            </a:endParaRPr>
          </a:p>
        </p:txBody>
      </p:sp>
      <p:sp>
        <p:nvSpPr>
          <p:cNvPr id="204" name="Google Shape;204;p23"/>
          <p:cNvSpPr/>
          <p:nvPr/>
        </p:nvSpPr>
        <p:spPr>
          <a:xfrm>
            <a:off x="5163066" y="214695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5163075" y="214694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txBox="1"/>
          <p:nvPr>
            <p:ph idx="4294967295" type="body"/>
          </p:nvPr>
        </p:nvSpPr>
        <p:spPr>
          <a:xfrm>
            <a:off x="5163300" y="22062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Student</a:t>
            </a:r>
            <a:endParaRPr sz="1100">
              <a:solidFill>
                <a:schemeClr val="lt1"/>
              </a:solidFill>
            </a:endParaRPr>
          </a:p>
        </p:txBody>
      </p:sp>
      <p:sp>
        <p:nvSpPr>
          <p:cNvPr id="207" name="Google Shape;207;p23"/>
          <p:cNvSpPr txBox="1"/>
          <p:nvPr>
            <p:ph idx="4294967295" type="body"/>
          </p:nvPr>
        </p:nvSpPr>
        <p:spPr>
          <a:xfrm>
            <a:off x="5161788" y="25550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Harnoor Singh</a:t>
            </a:r>
            <a:endParaRPr sz="1300">
              <a:solidFill>
                <a:schemeClr val="dk1"/>
              </a:solidFill>
            </a:endParaRPr>
          </a:p>
        </p:txBody>
      </p:sp>
      <p:cxnSp>
        <p:nvCxnSpPr>
          <p:cNvPr id="208" name="Google Shape;208;p23"/>
          <p:cNvCxnSpPr>
            <a:stCxn id="202" idx="3"/>
            <a:endCxn id="206" idx="1"/>
          </p:cNvCxnSpPr>
          <p:nvPr/>
        </p:nvCxnSpPr>
        <p:spPr>
          <a:xfrm>
            <a:off x="3641100" y="2301150"/>
            <a:ext cx="1522200" cy="0"/>
          </a:xfrm>
          <a:prstGeom prst="straightConnector1">
            <a:avLst/>
          </a:prstGeom>
          <a:noFill/>
          <a:ln cap="flat" cmpd="sng" w="9525">
            <a:solidFill>
              <a:schemeClr val="dk2"/>
            </a:solidFill>
            <a:prstDash val="solid"/>
            <a:round/>
            <a:headEnd len="med" w="med" type="none"/>
            <a:tailEnd len="med" w="med" type="none"/>
          </a:ln>
        </p:spPr>
      </p:cxnSp>
      <p:sp>
        <p:nvSpPr>
          <p:cNvPr id="209" name="Google Shape;209;p23"/>
          <p:cNvSpPr txBox="1"/>
          <p:nvPr/>
        </p:nvSpPr>
        <p:spPr>
          <a:xfrm>
            <a:off x="2072250" y="1402375"/>
            <a:ext cx="4659900" cy="514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600"/>
              </a:spcAft>
              <a:buNone/>
            </a:pPr>
            <a:r>
              <a:rPr lang="en" sz="2000">
                <a:solidFill>
                  <a:schemeClr val="dk2"/>
                </a:solidFill>
                <a:latin typeface="Roboto"/>
                <a:ea typeface="Roboto"/>
                <a:cs typeface="Roboto"/>
                <a:sym typeface="Roboto"/>
              </a:rPr>
              <a:t>upGrad IIITB - PG Diploma Data Science</a:t>
            </a:r>
            <a:endParaRPr sz="20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grpSp>
        <p:nvGrpSpPr>
          <p:cNvPr id="214" name="Google Shape;214;p24"/>
          <p:cNvGrpSpPr/>
          <p:nvPr/>
        </p:nvGrpSpPr>
        <p:grpSpPr>
          <a:xfrm>
            <a:off x="4939500" y="1219611"/>
            <a:ext cx="3837000" cy="2704200"/>
            <a:chOff x="4939500" y="1219611"/>
            <a:chExt cx="3837000" cy="2704200"/>
          </a:xfrm>
        </p:grpSpPr>
        <p:cxnSp>
          <p:nvCxnSpPr>
            <p:cNvPr id="215" name="Google Shape;215;p24"/>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6" name="Google Shape;216;p24"/>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7" name="Google Shape;217;p24"/>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8" name="Google Shape;218;p24"/>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9" name="Google Shape;219;p24"/>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0" name="Google Shape;220;p24"/>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1" name="Google Shape;221;p24"/>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2" name="Google Shape;222;p24"/>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3" name="Google Shape;223;p24"/>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4" name="Google Shape;224;p24"/>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25" name="Google Shape;225;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226" name="Google Shape;226;p24"/>
          <p:cNvSpPr txBox="1"/>
          <p:nvPr>
            <p:ph idx="1" type="subTitle"/>
          </p:nvPr>
        </p:nvSpPr>
        <p:spPr>
          <a:xfrm>
            <a:off x="265500" y="2769000"/>
            <a:ext cx="4045200" cy="8217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SzPts val="2100"/>
              <a:buChar char="-"/>
            </a:pPr>
            <a:r>
              <a:rPr lang="en"/>
              <a:t>Accurate lead scoring</a:t>
            </a:r>
            <a:endParaRPr/>
          </a:p>
          <a:p>
            <a:pPr indent="-361950" lvl="0" marL="457200" rtl="0" algn="ctr">
              <a:spcBef>
                <a:spcPts val="0"/>
              </a:spcBef>
              <a:spcAft>
                <a:spcPts val="0"/>
              </a:spcAft>
              <a:buSzPts val="2100"/>
              <a:buChar char="-"/>
            </a:pPr>
            <a:r>
              <a:rPr lang="en"/>
              <a:t>Higher lead conversion</a:t>
            </a:r>
            <a:endParaRPr/>
          </a:p>
          <a:p>
            <a:pPr indent="0" lvl="0" marL="0" rtl="0" algn="ctr">
              <a:spcBef>
                <a:spcPts val="0"/>
              </a:spcBef>
              <a:spcAft>
                <a:spcPts val="0"/>
              </a:spcAft>
              <a:buNone/>
            </a:pPr>
            <a:r>
              <a:t/>
            </a:r>
            <a:endParaRPr/>
          </a:p>
        </p:txBody>
      </p:sp>
      <p:grpSp>
        <p:nvGrpSpPr>
          <p:cNvPr id="227" name="Google Shape;227;p24"/>
          <p:cNvGrpSpPr/>
          <p:nvPr/>
        </p:nvGrpSpPr>
        <p:grpSpPr>
          <a:xfrm>
            <a:off x="4939534" y="2017046"/>
            <a:ext cx="3825543" cy="1573620"/>
            <a:chOff x="1000000" y="2393988"/>
            <a:chExt cx="4144235" cy="1704713"/>
          </a:xfrm>
        </p:grpSpPr>
        <p:sp>
          <p:nvSpPr>
            <p:cNvPr id="228" name="Google Shape;228;p24"/>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29" name="Google Shape;229;p24"/>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4"/>
          <p:cNvGrpSpPr/>
          <p:nvPr/>
        </p:nvGrpSpPr>
        <p:grpSpPr>
          <a:xfrm>
            <a:off x="4939557" y="1778136"/>
            <a:ext cx="3836911" cy="1503799"/>
            <a:chOff x="1000025" y="2059300"/>
            <a:chExt cx="4156550" cy="1629075"/>
          </a:xfrm>
        </p:grpSpPr>
        <p:sp>
          <p:nvSpPr>
            <p:cNvPr id="238" name="Google Shape;238;p24"/>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39" name="Google Shape;239;p24"/>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X Education</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X Education sells online courses to industry professionals. On any given day, many professionals who are interested in the courses land on their website and browse for courses.</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X Education gets a lot of leads, but its lead conversion rate is very poor.</a:t>
            </a:r>
            <a:endParaRPr sz="1600"/>
          </a:p>
          <a:p>
            <a:pPr indent="0" lvl="0" marL="0" rtl="0" algn="l">
              <a:spcBef>
                <a:spcPts val="1600"/>
              </a:spcBef>
              <a:spcAft>
                <a:spcPts val="1600"/>
              </a:spcAft>
              <a:buNone/>
            </a:pPr>
            <a:r>
              <a:rPr lang="en" sz="1600"/>
              <a:t>For example, if, say, they acquire 100 leads in a day, only about 30 of them are converted.</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company wishes to identify the most potential leads. The lead conversion rate should go up as the sales team will now be focusing more on communicating with the potential leads rather than making calls to everyone.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12" name="Google Shape;11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14" name="Google Shape;114;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Expand leads</a:t>
            </a:r>
            <a:endParaRPr b="1" sz="1600"/>
          </a:p>
          <a:p>
            <a:pPr indent="0" lvl="0" marL="0" rtl="0" algn="l">
              <a:spcBef>
                <a:spcPts val="800"/>
              </a:spcBef>
              <a:spcAft>
                <a:spcPts val="800"/>
              </a:spcAft>
              <a:buNone/>
            </a:pPr>
            <a:r>
              <a:rPr lang="en" sz="1600"/>
              <a:t>Select the most promising leads, i.e. the leads that are most likely to convert into paying customers.</a:t>
            </a:r>
            <a:endParaRPr sz="1600"/>
          </a:p>
        </p:txBody>
      </p:sp>
      <p:sp>
        <p:nvSpPr>
          <p:cNvPr id="115" name="Google Shape;11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17" name="Google Shape;117;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Assign lead score</a:t>
            </a:r>
            <a:endParaRPr b="1" sz="1600"/>
          </a:p>
          <a:p>
            <a:pPr indent="0" lvl="0" marL="0" rtl="0" algn="l">
              <a:spcBef>
                <a:spcPts val="800"/>
              </a:spcBef>
              <a:spcAft>
                <a:spcPts val="800"/>
              </a:spcAft>
              <a:buNone/>
            </a:pPr>
            <a:r>
              <a:rPr lang="en" sz="1600"/>
              <a:t>Assign a lead score to each of the leads such that the customers with higher lead score have a higher conversion chance and the customers with lower lead score have a lower conversion chance.</a:t>
            </a:r>
            <a:endParaRPr sz="1600"/>
          </a:p>
        </p:txBody>
      </p:sp>
      <p:sp>
        <p:nvSpPr>
          <p:cNvPr id="118" name="Google Shape;118;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20" name="Google Shape;120;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High sensitivity</a:t>
            </a:r>
            <a:endParaRPr b="1" sz="1600"/>
          </a:p>
          <a:p>
            <a:pPr indent="0" lvl="0" marL="0" rtl="0" algn="l">
              <a:spcBef>
                <a:spcPts val="800"/>
              </a:spcBef>
              <a:spcAft>
                <a:spcPts val="800"/>
              </a:spcAft>
              <a:buNone/>
            </a:pPr>
            <a:r>
              <a:rPr lang="en" sz="1600"/>
              <a:t>Target lead conversion rate to be around 80%</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26" name="Google Shape;126;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model to assign lead score</a:t>
            </a:r>
            <a:endParaRPr/>
          </a:p>
        </p:txBody>
      </p:sp>
      <p:sp>
        <p:nvSpPr>
          <p:cNvPr id="127" name="Google Shape;12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 Machine Learning based, supervised logistic regression model that predicts the </a:t>
            </a:r>
            <a:r>
              <a:rPr lang="en"/>
              <a:t>probability</a:t>
            </a:r>
            <a:r>
              <a:rPr lang="en"/>
              <a:t> of a lead to convert, with a high </a:t>
            </a:r>
            <a:r>
              <a:rPr lang="en"/>
              <a:t>sensitivity</a:t>
            </a:r>
            <a:r>
              <a:rPr lang="en"/>
              <a:t> of 83%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descr="Background pointer shape in timeline graphic" id="137" name="Google Shape;137;p18"/>
          <p:cNvSpPr/>
          <p:nvPr/>
        </p:nvSpPr>
        <p:spPr>
          <a:xfrm>
            <a:off x="326009" y="298863"/>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38" name="Google Shape;138;p18"/>
          <p:cNvSpPr/>
          <p:nvPr/>
        </p:nvSpPr>
        <p:spPr>
          <a:xfrm>
            <a:off x="1802129"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9" name="Google Shape;139;p18"/>
          <p:cNvSpPr txBox="1"/>
          <p:nvPr>
            <p:ph idx="4294967295" type="body"/>
          </p:nvPr>
        </p:nvSpPr>
        <p:spPr>
          <a:xfrm>
            <a:off x="967225" y="2094550"/>
            <a:ext cx="2886000" cy="218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As we analysed the dataset, we concluded that 37.9% of leads were successfully converted and rest 62.1% went cold. We aimed to identify the key factors that drive the lead conversion rate</a:t>
            </a:r>
            <a:endParaRPr sz="1600"/>
          </a:p>
        </p:txBody>
      </p:sp>
      <p:sp>
        <p:nvSpPr>
          <p:cNvPr descr="Background pointer shape in timeline graphic" id="140" name="Google Shape;140;p18"/>
          <p:cNvSpPr/>
          <p:nvPr/>
        </p:nvSpPr>
        <p:spPr>
          <a:xfrm>
            <a:off x="345704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41" name="Google Shape;141;p18"/>
          <p:cNvSpPr/>
          <p:nvPr/>
        </p:nvSpPr>
        <p:spPr>
          <a:xfrm>
            <a:off x="511196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2" name="Google Shape;142;p18"/>
          <p:cNvSpPr txBox="1"/>
          <p:nvPr>
            <p:ph idx="4294967295" type="body"/>
          </p:nvPr>
        </p:nvSpPr>
        <p:spPr>
          <a:xfrm>
            <a:off x="443425" y="473175"/>
            <a:ext cx="1358700" cy="39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rgbClr val="FFFFFF"/>
                </a:solidFill>
              </a:rPr>
              <a:t>Conversion rate</a:t>
            </a:r>
            <a:endParaRPr sz="1300">
              <a:solidFill>
                <a:srgbClr val="FFFFFF"/>
              </a:solidFill>
            </a:endParaRPr>
          </a:p>
        </p:txBody>
      </p:sp>
      <p:sp>
        <p:nvSpPr>
          <p:cNvPr descr="Background pointer shape in timeline graphic" id="143" name="Google Shape;143;p18"/>
          <p:cNvSpPr/>
          <p:nvPr/>
        </p:nvSpPr>
        <p:spPr>
          <a:xfrm>
            <a:off x="676688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44" name="Google Shape;144;p18"/>
          <p:cNvPicPr preferRelativeResize="0"/>
          <p:nvPr/>
        </p:nvPicPr>
        <p:blipFill>
          <a:blip r:embed="rId3">
            <a:alphaModFix/>
          </a:blip>
          <a:stretch>
            <a:fillRect/>
          </a:stretch>
        </p:blipFill>
        <p:spPr>
          <a:xfrm>
            <a:off x="4960547" y="1344300"/>
            <a:ext cx="3244037" cy="331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descr="Background pointer shape in timeline graphic" id="149" name="Google Shape;149;p19"/>
          <p:cNvSpPr/>
          <p:nvPr/>
        </p:nvSpPr>
        <p:spPr>
          <a:xfrm>
            <a:off x="326009" y="298863"/>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50" name="Google Shape;150;p19"/>
          <p:cNvSpPr/>
          <p:nvPr/>
        </p:nvSpPr>
        <p:spPr>
          <a:xfrm>
            <a:off x="1802129"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51" name="Google Shape;151;p19"/>
          <p:cNvSpPr/>
          <p:nvPr/>
        </p:nvSpPr>
        <p:spPr>
          <a:xfrm>
            <a:off x="345704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52" name="Google Shape;152;p19"/>
          <p:cNvSpPr/>
          <p:nvPr/>
        </p:nvSpPr>
        <p:spPr>
          <a:xfrm>
            <a:off x="511196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53" name="Google Shape;153;p19"/>
          <p:cNvSpPr/>
          <p:nvPr/>
        </p:nvSpPr>
        <p:spPr>
          <a:xfrm>
            <a:off x="676688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54" name="Google Shape;154;p19"/>
          <p:cNvPicPr preferRelativeResize="0"/>
          <p:nvPr/>
        </p:nvPicPr>
        <p:blipFill>
          <a:blip r:embed="rId3">
            <a:alphaModFix/>
          </a:blip>
          <a:stretch>
            <a:fillRect/>
          </a:stretch>
        </p:blipFill>
        <p:spPr>
          <a:xfrm>
            <a:off x="326000" y="1215828"/>
            <a:ext cx="4407100" cy="3770900"/>
          </a:xfrm>
          <a:prstGeom prst="rect">
            <a:avLst/>
          </a:prstGeom>
          <a:noFill/>
          <a:ln>
            <a:noFill/>
          </a:ln>
        </p:spPr>
      </p:pic>
      <p:sp>
        <p:nvSpPr>
          <p:cNvPr id="155" name="Google Shape;155;p19"/>
          <p:cNvSpPr txBox="1"/>
          <p:nvPr>
            <p:ph idx="4294967295" type="body"/>
          </p:nvPr>
        </p:nvSpPr>
        <p:spPr>
          <a:xfrm>
            <a:off x="2198300" y="468300"/>
            <a:ext cx="1358700" cy="39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rgbClr val="FFFFFF"/>
                </a:solidFill>
              </a:rPr>
              <a:t>Lead sources</a:t>
            </a:r>
            <a:endParaRPr sz="1300">
              <a:solidFill>
                <a:srgbClr val="FFFFFF"/>
              </a:solidFill>
            </a:endParaRPr>
          </a:p>
        </p:txBody>
      </p:sp>
      <p:sp>
        <p:nvSpPr>
          <p:cNvPr id="156" name="Google Shape;156;p19"/>
          <p:cNvSpPr txBox="1"/>
          <p:nvPr>
            <p:ph idx="4294967295" type="body"/>
          </p:nvPr>
        </p:nvSpPr>
        <p:spPr>
          <a:xfrm>
            <a:off x="5253475" y="1342075"/>
            <a:ext cx="3175200" cy="342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Upon further </a:t>
            </a:r>
            <a:r>
              <a:rPr lang="en" sz="1600"/>
              <a:t>investigation</a:t>
            </a:r>
            <a:r>
              <a:rPr lang="en" sz="1600"/>
              <a:t>, we found that maximum of leads came from Google and direct traffic. A couple other sources also include Olark chat and organic search. Google has a 40% conversion rate, while direct traffic has about 32%. Though reference and Welingak website fetched very low number of leads but have 92% and 98% conversion rate respectively.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descr="Background pointer shape in timeline graphic" id="161" name="Google Shape;161;p20"/>
          <p:cNvSpPr/>
          <p:nvPr/>
        </p:nvSpPr>
        <p:spPr>
          <a:xfrm>
            <a:off x="326009" y="298863"/>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62" name="Google Shape;162;p20"/>
          <p:cNvSpPr/>
          <p:nvPr/>
        </p:nvSpPr>
        <p:spPr>
          <a:xfrm>
            <a:off x="1802129"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63" name="Google Shape;163;p20"/>
          <p:cNvSpPr/>
          <p:nvPr/>
        </p:nvSpPr>
        <p:spPr>
          <a:xfrm>
            <a:off x="345704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64" name="Google Shape;164;p20"/>
          <p:cNvSpPr/>
          <p:nvPr/>
        </p:nvSpPr>
        <p:spPr>
          <a:xfrm>
            <a:off x="511196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65" name="Google Shape;165;p20"/>
          <p:cNvSpPr/>
          <p:nvPr/>
        </p:nvSpPr>
        <p:spPr>
          <a:xfrm>
            <a:off x="676688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66" name="Google Shape;166;p20"/>
          <p:cNvPicPr preferRelativeResize="0"/>
          <p:nvPr/>
        </p:nvPicPr>
        <p:blipFill>
          <a:blip r:embed="rId3">
            <a:alphaModFix/>
          </a:blip>
          <a:stretch>
            <a:fillRect/>
          </a:stretch>
        </p:blipFill>
        <p:spPr>
          <a:xfrm>
            <a:off x="304800" y="1196763"/>
            <a:ext cx="5742531" cy="3794338"/>
          </a:xfrm>
          <a:prstGeom prst="rect">
            <a:avLst/>
          </a:prstGeom>
          <a:noFill/>
          <a:ln>
            <a:noFill/>
          </a:ln>
        </p:spPr>
      </p:pic>
      <p:sp>
        <p:nvSpPr>
          <p:cNvPr id="167" name="Google Shape;167;p20"/>
          <p:cNvSpPr txBox="1"/>
          <p:nvPr>
            <p:ph idx="4294967295" type="body"/>
          </p:nvPr>
        </p:nvSpPr>
        <p:spPr>
          <a:xfrm>
            <a:off x="3892650" y="468300"/>
            <a:ext cx="1450200" cy="39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rgbClr val="FFFFFF"/>
                </a:solidFill>
              </a:rPr>
              <a:t>Lead occupation</a:t>
            </a:r>
            <a:endParaRPr sz="1300">
              <a:solidFill>
                <a:srgbClr val="FFFFFF"/>
              </a:solidFill>
            </a:endParaRPr>
          </a:p>
        </p:txBody>
      </p:sp>
      <p:sp>
        <p:nvSpPr>
          <p:cNvPr id="168" name="Google Shape;168;p20"/>
          <p:cNvSpPr txBox="1"/>
          <p:nvPr>
            <p:ph idx="4294967295" type="body"/>
          </p:nvPr>
        </p:nvSpPr>
        <p:spPr>
          <a:xfrm>
            <a:off x="6228525" y="1342075"/>
            <a:ext cx="2390700" cy="34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Out of all occupations, only Working Professional have positive conversion rate, approx 91% while students have a conversion rate of about 36%. Unemployed people have highest number of leads but with a conversion rate of 43%.</a:t>
            </a:r>
            <a:endParaRPr sz="1600"/>
          </a:p>
          <a:p>
            <a:pPr indent="0" lvl="0" marL="0" rtl="0" algn="l">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descr="Background pointer shape in timeline graphic" id="173" name="Google Shape;173;p21"/>
          <p:cNvSpPr/>
          <p:nvPr/>
        </p:nvSpPr>
        <p:spPr>
          <a:xfrm>
            <a:off x="326009" y="298863"/>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74" name="Google Shape;174;p21"/>
          <p:cNvSpPr/>
          <p:nvPr/>
        </p:nvSpPr>
        <p:spPr>
          <a:xfrm>
            <a:off x="1802129"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75" name="Google Shape;175;p21"/>
          <p:cNvSpPr/>
          <p:nvPr/>
        </p:nvSpPr>
        <p:spPr>
          <a:xfrm>
            <a:off x="345704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76" name="Google Shape;176;p21"/>
          <p:cNvSpPr/>
          <p:nvPr/>
        </p:nvSpPr>
        <p:spPr>
          <a:xfrm>
            <a:off x="511196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descr="Background pointer shape in timeline graphic" id="177" name="Google Shape;177;p21"/>
          <p:cNvSpPr/>
          <p:nvPr/>
        </p:nvSpPr>
        <p:spPr>
          <a:xfrm>
            <a:off x="6766888" y="294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78" name="Google Shape;178;p21"/>
          <p:cNvPicPr preferRelativeResize="0"/>
          <p:nvPr/>
        </p:nvPicPr>
        <p:blipFill>
          <a:blip r:embed="rId3">
            <a:alphaModFix/>
          </a:blip>
          <a:stretch>
            <a:fillRect/>
          </a:stretch>
        </p:blipFill>
        <p:spPr>
          <a:xfrm>
            <a:off x="4848225" y="2571738"/>
            <a:ext cx="3543300" cy="2362200"/>
          </a:xfrm>
          <a:prstGeom prst="rect">
            <a:avLst/>
          </a:prstGeom>
          <a:noFill/>
          <a:ln>
            <a:noFill/>
          </a:ln>
        </p:spPr>
      </p:pic>
      <p:pic>
        <p:nvPicPr>
          <p:cNvPr id="179" name="Google Shape;179;p21"/>
          <p:cNvPicPr preferRelativeResize="0"/>
          <p:nvPr/>
        </p:nvPicPr>
        <p:blipFill>
          <a:blip r:embed="rId4">
            <a:alphaModFix/>
          </a:blip>
          <a:stretch>
            <a:fillRect/>
          </a:stretch>
        </p:blipFill>
        <p:spPr>
          <a:xfrm>
            <a:off x="326000" y="1238238"/>
            <a:ext cx="3619500" cy="2495550"/>
          </a:xfrm>
          <a:prstGeom prst="rect">
            <a:avLst/>
          </a:prstGeom>
          <a:noFill/>
          <a:ln>
            <a:noFill/>
          </a:ln>
        </p:spPr>
      </p:pic>
      <p:sp>
        <p:nvSpPr>
          <p:cNvPr id="180" name="Google Shape;180;p21"/>
          <p:cNvSpPr txBox="1"/>
          <p:nvPr>
            <p:ph idx="4294967295" type="body"/>
          </p:nvPr>
        </p:nvSpPr>
        <p:spPr>
          <a:xfrm>
            <a:off x="5508150" y="468300"/>
            <a:ext cx="1450200" cy="39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rgbClr val="FFFFFF"/>
                </a:solidFill>
              </a:rPr>
              <a:t>Identified factors </a:t>
            </a:r>
            <a:endParaRPr sz="1300">
              <a:solidFill>
                <a:srgbClr val="FFFFFF"/>
              </a:solidFill>
            </a:endParaRPr>
          </a:p>
        </p:txBody>
      </p:sp>
      <p:sp>
        <p:nvSpPr>
          <p:cNvPr id="181" name="Google Shape;181;p21"/>
          <p:cNvSpPr txBox="1"/>
          <p:nvPr>
            <p:ph idx="4294967295" type="body"/>
          </p:nvPr>
        </p:nvSpPr>
        <p:spPr>
          <a:xfrm>
            <a:off x="326000" y="3688725"/>
            <a:ext cx="4495800" cy="99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From accuracy, specificity and sensitivity plot, we concluded that 0.35 is optimal cut-off probability.</a:t>
            </a:r>
            <a:endParaRPr sz="1600"/>
          </a:p>
        </p:txBody>
      </p:sp>
      <p:sp>
        <p:nvSpPr>
          <p:cNvPr id="182" name="Google Shape;182;p21"/>
          <p:cNvSpPr txBox="1"/>
          <p:nvPr>
            <p:ph idx="4294967295" type="body"/>
          </p:nvPr>
        </p:nvSpPr>
        <p:spPr>
          <a:xfrm>
            <a:off x="5199375" y="2057400"/>
            <a:ext cx="2841000" cy="39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Precision and recall trade-off</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