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0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16bd5a473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16bd5a473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6bd5a47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6bd5a47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16bd5a473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16bd5a473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16bd5a473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16bd5a473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6bd5a473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6bd5a473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16bd5a473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16bd5a473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6bd5a473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6bd5a473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16bd5a473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16bd5a473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6bd5a473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16bd5a473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6bd5a473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6bd5a473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6bd5a473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6bd5a473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6bd5a473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6bd5a473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3668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Case Study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-Bank Loan</a:t>
            </a:r>
            <a:endParaRPr sz="24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43296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 Amit Chawla and Harnoor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AMT_INCOME_TOTAL vs NAME_EDUCATION_TYPE</a:t>
            </a:r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body" idx="1"/>
          </p:nvPr>
        </p:nvSpPr>
        <p:spPr>
          <a:xfrm>
            <a:off x="981976" y="1597875"/>
            <a:ext cx="7590600" cy="3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 clients </a:t>
            </a:r>
            <a:r>
              <a:rPr lang="en-US" dirty="0"/>
              <a:t>with payment difficulties</a:t>
            </a:r>
            <a:endParaRPr dirty="0"/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Although academic degree seems to be in higher range, there are only 3 cases of default for clients with academic degree and those are in middle income range. 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Clients with lower secondary education level are more likely to default for Total Income&lt; 400000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clients </a:t>
            </a:r>
            <a:r>
              <a:rPr lang="en-US" dirty="0"/>
              <a:t>without  payment difficulties</a:t>
            </a:r>
            <a:endParaRPr dirty="0"/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Majority of on time paying clients lies in higher range of AMT_INCOME_TOTAL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Clients with lower secondary who opted for large sum of loan (945000.0) have paid on time while clients of same education who took loans of moderate size (450000.0) have defaulted.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303800" y="425850"/>
            <a:ext cx="70305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CONTRACT STATUS </a:t>
            </a:r>
            <a:r>
              <a:rPr lang="en-US" sz="2000" dirty="0"/>
              <a:t>VS </a:t>
            </a:r>
            <a:r>
              <a:rPr lang="en" sz="2000" dirty="0"/>
              <a:t>CLIENT TYPE</a:t>
            </a:r>
            <a:endParaRPr sz="2000" dirty="0"/>
          </a:p>
        </p:txBody>
      </p:sp>
      <p:pic>
        <p:nvPicPr>
          <p:cNvPr id="5" name="Google Shape;338;p21">
            <a:extLst>
              <a:ext uri="{FF2B5EF4-FFF2-40B4-BE49-F238E27FC236}">
                <a16:creationId xmlns:a16="http://schemas.microsoft.com/office/drawing/2014/main" id="{2EA7677A-926D-49A2-86D0-EB2DBF7470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18"/>
          <a:stretch/>
        </p:blipFill>
        <p:spPr>
          <a:xfrm>
            <a:off x="237837" y="1257945"/>
            <a:ext cx="5311383" cy="38855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594337-9906-4880-91F7-687313EFF39C}"/>
              </a:ext>
            </a:extLst>
          </p:cNvPr>
          <p:cNvSpPr/>
          <p:nvPr/>
        </p:nvSpPr>
        <p:spPr>
          <a:xfrm>
            <a:off x="5432612" y="1151189"/>
            <a:ext cx="3711388" cy="2854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count of repeaters is high, clients are loyal to the bank.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Approved percentage is high for New, Refresher and Repeater. It is significantly higher for Repeater.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Likelihood of new applicants cancelling the application is vey low. 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The percentage for Canceled and Refused is also significantly higher for Repeater.</a:t>
            </a:r>
          </a:p>
          <a:p>
            <a:pPr marL="457200" lvl="0" indent="-311150">
              <a:lnSpc>
                <a:spcPct val="150000"/>
              </a:lnSpc>
              <a:buSzPts val="1300"/>
              <a:buChar char="●"/>
            </a:pPr>
            <a:r>
              <a:rPr lang="en-US" sz="1100" dirty="0"/>
              <a:t>Refreshed clients have slightly higher Canceled percentage as compared to New clients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AMT_APPLICATION loans</a:t>
            </a:r>
            <a:endParaRPr dirty="0"/>
          </a:p>
        </p:txBody>
      </p:sp>
      <p:sp>
        <p:nvSpPr>
          <p:cNvPr id="350" name="Google Shape;350;p23"/>
          <p:cNvSpPr txBox="1">
            <a:spLocks noGrp="1"/>
          </p:cNvSpPr>
          <p:nvPr>
            <p:ph type="body" idx="1"/>
          </p:nvPr>
        </p:nvSpPr>
        <p:spPr>
          <a:xfrm>
            <a:off x="1303800" y="2922925"/>
            <a:ext cx="7030500" cy="17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observed that highest AMT_APPLICATION for loan amounted to 58.5 Lacs.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loan was approved.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Client who applied for this loan has successfully paid back on time without default.</a:t>
            </a:r>
            <a:endParaRPr dirty="0"/>
          </a:p>
        </p:txBody>
      </p:sp>
      <p:pic>
        <p:nvPicPr>
          <p:cNvPr id="351" name="Google Shape;351;p23"/>
          <p:cNvPicPr preferRelativeResize="0"/>
          <p:nvPr/>
        </p:nvPicPr>
        <p:blipFill rotWithShape="1">
          <a:blip r:embed="rId3">
            <a:alphaModFix/>
          </a:blip>
          <a:srcRect b="36362"/>
          <a:stretch/>
        </p:blipFill>
        <p:spPr>
          <a:xfrm>
            <a:off x="1303800" y="1662450"/>
            <a:ext cx="6800750" cy="80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Words...</a:t>
            </a: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1056750" y="1798725"/>
            <a:ext cx="7030500" cy="26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 applications are mostly from clients having 0 or 1 children and the loan amount is mostly less than 5 Lakhs.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 have a high percentage in both, defaulting a loan and paying back on time.</a:t>
            </a:r>
            <a:endParaRPr/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with Lower secondary education level are more likely to default for AMT_INCOME_TOTAL &lt; 400000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count of Repeaters is high, clients are loyal to the bank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number of people who have applied for loan and defaulted are in age of 25-40 years.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Final Words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Mostly payments are done by cash through the bank by clients.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Very high AMT_APPLICATION (greater than 50 Lac) was approved and the client successfully paid back on time.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people with income more than 10 lac there is very less risk of default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AMT_CREDIT And AMT_ANNUITY have the highest correlation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/>
        </p:nvSpPr>
        <p:spPr>
          <a:xfrm>
            <a:off x="1403700" y="1872750"/>
            <a:ext cx="63366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60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2585100" y="2773775"/>
            <a:ext cx="39822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By:- Harnoor Singh and Amit Chawla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8048-8B93-4FC0-A6D9-52515A4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8EE18-C4E6-4154-B595-6B2FF648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999300"/>
          </a:xfrm>
        </p:spPr>
        <p:txBody>
          <a:bodyPr/>
          <a:lstStyle/>
          <a:p>
            <a:r>
              <a:rPr lang="en-US" dirty="0"/>
              <a:t>Analyze the type of clients those apply for loans with the given financial institution</a:t>
            </a:r>
          </a:p>
          <a:p>
            <a:r>
              <a:rPr lang="en-US" dirty="0"/>
              <a:t>Analyze patterns for determining clients who face payment difficulties</a:t>
            </a:r>
          </a:p>
          <a:p>
            <a:r>
              <a:rPr lang="en-US" dirty="0"/>
              <a:t>Based on the patterns identified above decide whether a new applicant should be given a 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Loan application - </a:t>
            </a:r>
            <a:r>
              <a:rPr lang="en-US" dirty="0"/>
              <a:t>Number Of Children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5085175" y="2221075"/>
            <a:ext cx="3440400" cy="1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90% </a:t>
            </a:r>
            <a:r>
              <a:rPr lang="en-US" dirty="0"/>
              <a:t>of </a:t>
            </a:r>
            <a:r>
              <a:rPr lang="en" dirty="0"/>
              <a:t>loan </a:t>
            </a:r>
            <a:r>
              <a:rPr lang="en-US" dirty="0"/>
              <a:t>applicants have &lt;=2 </a:t>
            </a:r>
            <a:r>
              <a:rPr lang="en" dirty="0"/>
              <a:t>children.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</a:t>
            </a:r>
            <a:r>
              <a:rPr lang="en-US" dirty="0" err="1"/>
              <a:t>ly</a:t>
            </a:r>
            <a:r>
              <a:rPr lang="en-US" dirty="0"/>
              <a:t> 1 % of the loan applicants have more than 3 children.</a:t>
            </a:r>
            <a:endParaRPr lang="en"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8" y="1854403"/>
            <a:ext cx="4385125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3BAE-A17C-4065-A2C4-23691B15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of institution based on population of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E8E6F-BE88-44F1-8CEE-1F226AD4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8" y="1806388"/>
            <a:ext cx="5338202" cy="32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2D2C3-53E3-4B2D-A952-0CBD428EA2AE}"/>
              </a:ext>
            </a:extLst>
          </p:cNvPr>
          <p:cNvSpPr txBox="1"/>
          <p:nvPr/>
        </p:nvSpPr>
        <p:spPr>
          <a:xfrm>
            <a:off x="6044453" y="2225488"/>
            <a:ext cx="2702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97.5% of the applicants are from low to medium population density region.</a:t>
            </a:r>
          </a:p>
        </p:txBody>
      </p:sp>
    </p:spTree>
    <p:extLst>
      <p:ext uri="{BB962C8B-B14F-4D97-AF65-F5344CB8AC3E}">
        <p14:creationId xmlns:p14="http://schemas.microsoft.com/office/powerpoint/2010/main" val="38314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loan and payback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611850" y="4050400"/>
            <a:ext cx="7920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slightly more data points for TARGET = 0, where clients had no difficulty in payment for revolving loans. So, clients who opted for revolving loans are slightly more likely to pay back without difficulty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9" y="1164361"/>
            <a:ext cx="7920299" cy="2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 on TARGET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423900"/>
            <a:ext cx="53178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clients who had payment difficulty, around 57% of them whereas females, where males were around 43%.</a:t>
            </a: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r="53740"/>
          <a:stretch/>
        </p:blipFill>
        <p:spPr>
          <a:xfrm>
            <a:off x="6605134" y="816452"/>
            <a:ext cx="2470132" cy="246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 l="52326"/>
          <a:stretch/>
        </p:blipFill>
        <p:spPr>
          <a:xfrm>
            <a:off x="363913" y="2479025"/>
            <a:ext cx="2545400" cy="246949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3249619" y="3461867"/>
            <a:ext cx="53178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For clients who had no payment difficulty, around 65% of them whereas females, where males were around 33.5%.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255825" y="566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based Correlation</a:t>
            </a:r>
            <a:endParaRPr dirty="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76" y="1231822"/>
            <a:ext cx="4031949" cy="35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725" y="1237500"/>
            <a:ext cx="3973650" cy="352519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1606923" y="4697678"/>
            <a:ext cx="2749923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NO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6192371" y="4764225"/>
            <a:ext cx="2366681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...contd Correlation</a:t>
            </a:r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body" idx="1"/>
          </p:nvPr>
        </p:nvSpPr>
        <p:spPr>
          <a:xfrm>
            <a:off x="873494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AMT_CREDIT And AMT_ANNUITY have the highest correlation in both the data sets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These are even more correlated for target 0 i.e for the cases where there is not default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625288"/>
            <a:ext cx="7030500" cy="52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Total Income </a:t>
            </a:r>
            <a:r>
              <a:rPr lang="en" sz="2000" dirty="0"/>
              <a:t>vs </a:t>
            </a:r>
            <a:r>
              <a:rPr lang="en-US" sz="2000" dirty="0"/>
              <a:t>Education Level Analysis</a:t>
            </a:r>
            <a:endParaRPr sz="2000" dirty="0"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00" y="1146850"/>
            <a:ext cx="3547290" cy="36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415" y="1146850"/>
            <a:ext cx="3547290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9;p17">
            <a:extLst>
              <a:ext uri="{FF2B5EF4-FFF2-40B4-BE49-F238E27FC236}">
                <a16:creationId xmlns:a16="http://schemas.microsoft.com/office/drawing/2014/main" id="{45C5E718-7363-4290-81D1-05CCEF35F0BB}"/>
              </a:ext>
            </a:extLst>
          </p:cNvPr>
          <p:cNvSpPr txBox="1"/>
          <p:nvPr/>
        </p:nvSpPr>
        <p:spPr>
          <a:xfrm>
            <a:off x="1627094" y="4828550"/>
            <a:ext cx="3348318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NO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310;p17">
            <a:extLst>
              <a:ext uri="{FF2B5EF4-FFF2-40B4-BE49-F238E27FC236}">
                <a16:creationId xmlns:a16="http://schemas.microsoft.com/office/drawing/2014/main" id="{425946D3-7491-4BB8-BCA9-7B8B9015E4E8}"/>
              </a:ext>
            </a:extLst>
          </p:cNvPr>
          <p:cNvSpPr txBox="1"/>
          <p:nvPr/>
        </p:nvSpPr>
        <p:spPr>
          <a:xfrm>
            <a:off x="5688106" y="4808700"/>
            <a:ext cx="2891599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People with payment difficulties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662</Words>
  <Application>Microsoft Office PowerPoint</Application>
  <PresentationFormat>On-screen Show (16:9)</PresentationFormat>
  <Paragraphs>56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Maven Pro</vt:lpstr>
      <vt:lpstr>Arial</vt:lpstr>
      <vt:lpstr>Nunito</vt:lpstr>
      <vt:lpstr>Momentum</vt:lpstr>
      <vt:lpstr>EDA Case Study -Bank Loan</vt:lpstr>
      <vt:lpstr>Objective - </vt:lpstr>
      <vt:lpstr>Loan application - Number Of Children</vt:lpstr>
      <vt:lpstr>Presence of institution based on population of region</vt:lpstr>
      <vt:lpstr>Type of loan and payback</vt:lpstr>
      <vt:lpstr>Gender distribution on TARGET </vt:lpstr>
      <vt:lpstr>TARGET based Correlation</vt:lpstr>
      <vt:lpstr>...contd Correlation</vt:lpstr>
      <vt:lpstr>Total Income vs Education Level Analysis</vt:lpstr>
      <vt:lpstr>...contd AMT_INCOME_TOTAL vs NAME_EDUCATION_TYPE</vt:lpstr>
      <vt:lpstr>CONTRACT STATUS VS CLIENT TYPE</vt:lpstr>
      <vt:lpstr>Highest AMT_APPLICATION loans</vt:lpstr>
      <vt:lpstr>Final Words...</vt:lpstr>
      <vt:lpstr>...contd Final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 -Bank Loan</dc:title>
  <cp:lastModifiedBy>V-Amit Chawla</cp:lastModifiedBy>
  <cp:revision>17</cp:revision>
  <dcterms:modified xsi:type="dcterms:W3CDTF">2020-03-16T06:32:23Z</dcterms:modified>
</cp:coreProperties>
</file>